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58" r:id="rId4"/>
    <p:sldId id="256" r:id="rId5"/>
    <p:sldId id="259" r:id="rId6"/>
    <p:sldId id="261" r:id="rId7"/>
    <p:sldId id="263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15/10/2026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15/10/2026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15/10/2026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15/10/2026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15/10/2026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15/10/2026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15/10/2026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15/10/2026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15/10/2026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15/10/2026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15/10/2026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15/10/2026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Algerian" pitchFamily="82" charset="0"/>
              </a:rPr>
              <a:t>Filippo II (+ 1598)</a:t>
            </a:r>
            <a:endParaRPr lang="it-IT" dirty="0">
              <a:latin typeface="Algerian" pitchFamily="82" charset="0"/>
            </a:endParaRPr>
          </a:p>
        </p:txBody>
      </p:sp>
      <p:pic>
        <p:nvPicPr>
          <p:cNvPr id="4" name="Picture 2" descr="undefined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8712968" cy="5112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23528" y="188640"/>
            <a:ext cx="8568952" cy="1440160"/>
          </a:xfrm>
        </p:spPr>
        <p:txBody>
          <a:bodyPr>
            <a:normAutofit fontScale="90000"/>
          </a:bodyPr>
          <a:lstStyle/>
          <a:p>
            <a:r>
              <a:rPr lang="it-IT" sz="3600" dirty="0" smtClean="0">
                <a:latin typeface="Georgia" pitchFamily="18" charset="0"/>
              </a:rPr>
              <a:t>Filippo II Asburgo: </a:t>
            </a:r>
            <a:br>
              <a:rPr lang="it-IT" sz="3600" dirty="0" smtClean="0">
                <a:latin typeface="Georgia" pitchFamily="18" charset="0"/>
              </a:rPr>
            </a:br>
            <a:r>
              <a:rPr lang="it-IT" sz="3600" dirty="0" smtClean="0">
                <a:latin typeface="Georgia" pitchFamily="18" charset="0"/>
              </a:rPr>
              <a:t>un solo re, una sola spada, un solo impero, una sola religione</a:t>
            </a:r>
            <a:endParaRPr lang="it-IT" sz="3600" dirty="0">
              <a:latin typeface="Georgia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67544" y="1844824"/>
            <a:ext cx="8352928" cy="4752528"/>
          </a:xfrm>
        </p:spPr>
        <p:txBody>
          <a:bodyPr/>
          <a:lstStyle/>
          <a:p>
            <a:endParaRPr lang="it-IT" dirty="0" smtClean="0"/>
          </a:p>
          <a:p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132856"/>
            <a:ext cx="4320480" cy="4464496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it-IT" dirty="0" smtClean="0">
                <a:latin typeface="Georgia" pitchFamily="18" charset="0"/>
              </a:rPr>
              <a:t>Filippo II Asburgo, re di Spagna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3600" b="1" dirty="0" smtClean="0">
                <a:latin typeface="Georgia" pitchFamily="18" charset="0"/>
              </a:rPr>
              <a:t>Eredità pesante: differenze con Carlo V e analogie con i re cattolici</a:t>
            </a:r>
          </a:p>
          <a:p>
            <a:pPr>
              <a:buNone/>
            </a:pPr>
            <a:r>
              <a:rPr lang="it-IT" dirty="0" smtClean="0">
                <a:latin typeface="Georgia" pitchFamily="18" charset="0"/>
              </a:rPr>
              <a:t>Politica interna:</a:t>
            </a:r>
          </a:p>
          <a:p>
            <a:pPr>
              <a:buFontTx/>
              <a:buChar char="-"/>
            </a:pPr>
            <a:r>
              <a:rPr lang="it-IT" dirty="0" smtClean="0">
                <a:latin typeface="Georgia" pitchFamily="18" charset="0"/>
              </a:rPr>
              <a:t>Centralizzazione (modello castigliano)</a:t>
            </a:r>
          </a:p>
          <a:p>
            <a:pPr>
              <a:buFontTx/>
              <a:buChar char="-"/>
            </a:pPr>
            <a:r>
              <a:rPr lang="it-IT" dirty="0" err="1" smtClean="0">
                <a:latin typeface="Georgia" pitchFamily="18" charset="0"/>
              </a:rPr>
              <a:t>Castiglianizzazione</a:t>
            </a:r>
            <a:endParaRPr lang="it-IT" dirty="0" smtClean="0">
              <a:latin typeface="Georgia" pitchFamily="18" charset="0"/>
            </a:endParaRPr>
          </a:p>
          <a:p>
            <a:pPr>
              <a:buFontTx/>
              <a:buChar char="-"/>
            </a:pPr>
            <a:r>
              <a:rPr lang="it-IT" i="1" dirty="0" err="1" smtClean="0">
                <a:latin typeface="Georgia" pitchFamily="18" charset="0"/>
              </a:rPr>
              <a:t>Limpieza</a:t>
            </a:r>
            <a:r>
              <a:rPr lang="it-IT" i="1" dirty="0" smtClean="0">
                <a:latin typeface="Georgia" pitchFamily="18" charset="0"/>
              </a:rPr>
              <a:t> de </a:t>
            </a:r>
            <a:r>
              <a:rPr lang="it-IT" i="1" dirty="0" err="1" smtClean="0">
                <a:latin typeface="Georgia" pitchFamily="18" charset="0"/>
              </a:rPr>
              <a:t>sangre</a:t>
            </a:r>
            <a:endParaRPr lang="it-IT" i="1" dirty="0" smtClean="0">
              <a:latin typeface="Georgia" pitchFamily="18" charset="0"/>
            </a:endParaRPr>
          </a:p>
          <a:p>
            <a:pPr>
              <a:buFontTx/>
              <a:buChar char="-"/>
            </a:pPr>
            <a:r>
              <a:rPr lang="it-IT" dirty="0" smtClean="0">
                <a:latin typeface="Georgia" pitchFamily="18" charset="0"/>
              </a:rPr>
              <a:t>Tribunale dell’Inquisizione come strumento di controllo politico</a:t>
            </a:r>
          </a:p>
          <a:p>
            <a:endParaRPr lang="it-IT" dirty="0" smtClean="0">
              <a:latin typeface="Georgia" pitchFamily="18" charset="0"/>
            </a:endParaRPr>
          </a:p>
          <a:p>
            <a:endParaRPr lang="it-IT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51520" y="188641"/>
            <a:ext cx="842493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4400" dirty="0" smtClean="0">
                <a:latin typeface="Georgia" pitchFamily="18" charset="0"/>
              </a:rPr>
              <a:t>Politica estera: </a:t>
            </a:r>
          </a:p>
          <a:p>
            <a:r>
              <a:rPr lang="it-IT" sz="4400" dirty="0" smtClean="0">
                <a:latin typeface="Georgia" pitchFamily="18" charset="0"/>
              </a:rPr>
              <a:t>4 matrimoni </a:t>
            </a:r>
          </a:p>
          <a:p>
            <a:endParaRPr lang="it-IT" sz="4400" dirty="0" smtClean="0">
              <a:latin typeface="Georgia" pitchFamily="18" charset="0"/>
            </a:endParaRPr>
          </a:p>
          <a:p>
            <a:pPr marL="742950" indent="-742950">
              <a:buAutoNum type="arabicPeriod"/>
            </a:pPr>
            <a:r>
              <a:rPr lang="it-IT" sz="4400" dirty="0" smtClean="0">
                <a:latin typeface="Georgia" pitchFamily="18" charset="0"/>
              </a:rPr>
              <a:t>Portogallo (Carlo V)</a:t>
            </a:r>
          </a:p>
          <a:p>
            <a:pPr marL="742950" indent="-742950">
              <a:buAutoNum type="arabicPeriod"/>
            </a:pPr>
            <a:r>
              <a:rPr lang="it-IT" sz="4400" dirty="0" smtClean="0">
                <a:latin typeface="Georgia" pitchFamily="18" charset="0"/>
              </a:rPr>
              <a:t>Inghilterra (Carlo V)</a:t>
            </a:r>
          </a:p>
          <a:p>
            <a:pPr marL="742950" indent="-742950">
              <a:buAutoNum type="arabicPeriod"/>
            </a:pPr>
            <a:r>
              <a:rPr lang="it-IT" sz="4400" dirty="0" smtClean="0">
                <a:latin typeface="Georgia" pitchFamily="18" charset="0"/>
              </a:rPr>
              <a:t>Francia (Pace di </a:t>
            </a:r>
            <a:r>
              <a:rPr lang="it-IT" sz="4400" dirty="0" err="1" smtClean="0">
                <a:latin typeface="Georgia" pitchFamily="18" charset="0"/>
              </a:rPr>
              <a:t>Cateau</a:t>
            </a:r>
            <a:r>
              <a:rPr lang="it-IT" sz="4400" dirty="0" smtClean="0">
                <a:latin typeface="Georgia" pitchFamily="18" charset="0"/>
              </a:rPr>
              <a:t> </a:t>
            </a:r>
            <a:r>
              <a:rPr lang="it-IT" sz="4400" dirty="0" err="1" smtClean="0">
                <a:latin typeface="Georgia" pitchFamily="18" charset="0"/>
              </a:rPr>
              <a:t>Cambresis</a:t>
            </a:r>
            <a:r>
              <a:rPr lang="it-IT" sz="4400" dirty="0" smtClean="0">
                <a:latin typeface="Georgia" pitchFamily="18" charset="0"/>
              </a:rPr>
              <a:t>)</a:t>
            </a:r>
          </a:p>
          <a:p>
            <a:pPr marL="742950" indent="-742950">
              <a:buAutoNum type="arabicPeriod"/>
            </a:pPr>
            <a:r>
              <a:rPr lang="it-IT" sz="4400" dirty="0" smtClean="0">
                <a:latin typeface="Georgia" pitchFamily="18" charset="0"/>
              </a:rPr>
              <a:t>Impero (asse </a:t>
            </a:r>
            <a:r>
              <a:rPr lang="it-IT" sz="4400" dirty="0" err="1" smtClean="0">
                <a:latin typeface="Georgia" pitchFamily="18" charset="0"/>
              </a:rPr>
              <a:t>Madrid-Vienna</a:t>
            </a:r>
            <a:r>
              <a:rPr lang="it-IT" sz="4400" dirty="0" smtClean="0">
                <a:latin typeface="Georgia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539552" y="332656"/>
            <a:ext cx="799288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dirty="0" smtClean="0">
                <a:latin typeface="Georgia" pitchFamily="18" charset="0"/>
              </a:rPr>
              <a:t>Anni  ‘60 del 500:</a:t>
            </a:r>
            <a:r>
              <a:rPr lang="it-IT" sz="3600" dirty="0" smtClean="0">
                <a:latin typeface="Georgia" pitchFamily="18" charset="0"/>
              </a:rPr>
              <a:t>Legame </a:t>
            </a:r>
            <a:r>
              <a:rPr lang="it-IT" sz="3600" dirty="0" smtClean="0">
                <a:latin typeface="Georgia" pitchFamily="18" charset="0"/>
              </a:rPr>
              <a:t>stabile con gli Asburgo del SR: alleanza stabile </a:t>
            </a:r>
            <a:r>
              <a:rPr lang="it-IT" sz="3600" smtClean="0">
                <a:latin typeface="Georgia" pitchFamily="18" charset="0"/>
              </a:rPr>
              <a:t>fino </a:t>
            </a:r>
            <a:r>
              <a:rPr lang="it-IT" sz="3600" smtClean="0">
                <a:latin typeface="Georgia" pitchFamily="18" charset="0"/>
              </a:rPr>
              <a:t>all’egemonia di Luigi XIV</a:t>
            </a:r>
            <a:endParaRPr lang="it-IT" sz="3600" dirty="0" smtClean="0">
              <a:latin typeface="Georgia" pitchFamily="18" charset="0"/>
            </a:endParaRPr>
          </a:p>
          <a:p>
            <a:endParaRPr lang="it-IT" sz="3600" dirty="0" smtClean="0"/>
          </a:p>
          <a:p>
            <a:r>
              <a:rPr lang="it-IT" sz="3600" dirty="0" smtClean="0">
                <a:latin typeface="Georgia" pitchFamily="18" charset="0"/>
              </a:rPr>
              <a:t>Il nemico orientale: la battaglia di </a:t>
            </a:r>
            <a:r>
              <a:rPr lang="it-IT" sz="3600" dirty="0" smtClean="0">
                <a:solidFill>
                  <a:srgbClr val="FF0000"/>
                </a:solidFill>
                <a:latin typeface="Georgia" pitchFamily="18" charset="0"/>
              </a:rPr>
              <a:t>Lepanto</a:t>
            </a:r>
            <a:r>
              <a:rPr lang="it-IT" sz="3600" dirty="0" smtClean="0">
                <a:latin typeface="Georgia" pitchFamily="18" charset="0"/>
              </a:rPr>
              <a:t> (1571) </a:t>
            </a:r>
            <a:r>
              <a:rPr lang="it-IT" sz="3600" i="1" dirty="0" smtClean="0">
                <a:latin typeface="Georgia" pitchFamily="18" charset="0"/>
              </a:rPr>
              <a:t>vs</a:t>
            </a:r>
            <a:r>
              <a:rPr lang="it-IT" sz="3600" dirty="0" smtClean="0">
                <a:latin typeface="Georgia" pitchFamily="18" charset="0"/>
              </a:rPr>
              <a:t> Impero ottomano</a:t>
            </a:r>
          </a:p>
          <a:p>
            <a:endParaRPr lang="it-IT" sz="3600" dirty="0" smtClean="0">
              <a:latin typeface="Georgia" pitchFamily="18" charset="0"/>
            </a:endParaRPr>
          </a:p>
          <a:p>
            <a:r>
              <a:rPr lang="it-IT" sz="3600" dirty="0" smtClean="0">
                <a:latin typeface="Georgia" pitchFamily="18" charset="0"/>
              </a:rPr>
              <a:t>Inimicizia con Elisabetta I:</a:t>
            </a:r>
          </a:p>
          <a:p>
            <a:r>
              <a:rPr lang="it-IT" sz="3600" dirty="0" smtClean="0">
                <a:latin typeface="Georgia" pitchFamily="18" charset="0"/>
              </a:rPr>
              <a:t>Maria Stuart e la “invincibile armata”(1588)</a:t>
            </a:r>
          </a:p>
          <a:p>
            <a:endParaRPr lang="it-IT" sz="3600" dirty="0" smtClean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latin typeface="Georgia" pitchFamily="18" charset="0"/>
              </a:rPr>
              <a:t>1556-1598: Filippo II e i Paesi Bassi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>
            <a:normAutofit fontScale="92500"/>
          </a:bodyPr>
          <a:lstStyle/>
          <a:p>
            <a:pPr lvl="0" algn="just">
              <a:buNone/>
            </a:pPr>
            <a:r>
              <a:rPr lang="it-IT" dirty="0" smtClean="0">
                <a:latin typeface="Georgia" pitchFamily="18" charset="0"/>
              </a:rPr>
              <a:t>- EREDITÀ: penisola iberica, paesi bassi spagnoli, mondo coloniale e regni mediterranei</a:t>
            </a:r>
          </a:p>
          <a:p>
            <a:pPr lvl="0" algn="ctr">
              <a:buNone/>
            </a:pPr>
            <a:r>
              <a:rPr lang="it-IT" u="sng" dirty="0" smtClean="0">
                <a:latin typeface="Georgia" pitchFamily="18" charset="0"/>
              </a:rPr>
              <a:t>PROBLEMI:</a:t>
            </a:r>
          </a:p>
          <a:p>
            <a:r>
              <a:rPr lang="it-IT" b="1" dirty="0" smtClean="0">
                <a:latin typeface="Georgia" pitchFamily="18" charset="0"/>
              </a:rPr>
              <a:t>Ribellione paesi bassi del nord (calvinisti)</a:t>
            </a:r>
            <a:r>
              <a:rPr lang="it-IT" dirty="0" smtClean="0">
                <a:latin typeface="Georgia" pitchFamily="18" charset="0"/>
              </a:rPr>
              <a:t> </a:t>
            </a:r>
          </a:p>
          <a:p>
            <a:r>
              <a:rPr lang="it-IT" dirty="0" smtClean="0">
                <a:latin typeface="Georgia" pitchFamily="18" charset="0"/>
              </a:rPr>
              <a:t>Inghilterra: Maria Tudor, Elisabetta Tudor, Maria Stuart</a:t>
            </a:r>
            <a:endParaRPr lang="it-IT" b="1" dirty="0" smtClean="0">
              <a:latin typeface="Georgia" pitchFamily="18" charset="0"/>
            </a:endParaRPr>
          </a:p>
          <a:p>
            <a:pPr lvl="0"/>
            <a:r>
              <a:rPr lang="it-IT" dirty="0" smtClean="0">
                <a:latin typeface="Georgia" pitchFamily="18" charset="0"/>
              </a:rPr>
              <a:t>Controriforma, Inquisizione, ispanizzazione</a:t>
            </a:r>
          </a:p>
          <a:p>
            <a:pPr lvl="0"/>
            <a:r>
              <a:rPr lang="it-IT" dirty="0" smtClean="0">
                <a:latin typeface="Georgia" pitchFamily="18" charset="0"/>
              </a:rPr>
              <a:t>Impero ottomano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570186"/>
          </a:xfrm>
        </p:spPr>
        <p:txBody>
          <a:bodyPr>
            <a:normAutofit/>
          </a:bodyPr>
          <a:lstStyle/>
          <a:p>
            <a:r>
              <a:rPr lang="it-IT" sz="3200" dirty="0" smtClean="0">
                <a:latin typeface="Georgia" pitchFamily="18" charset="0"/>
              </a:rPr>
              <a:t>Come si governa una situazione istituzionale di questo tipo:</a:t>
            </a:r>
            <a:br>
              <a:rPr lang="it-IT" sz="3200" dirty="0" smtClean="0">
                <a:latin typeface="Georgia" pitchFamily="18" charset="0"/>
              </a:rPr>
            </a:br>
            <a:r>
              <a:rPr lang="it-IT" sz="3200" i="1" dirty="0" smtClean="0">
                <a:latin typeface="Georgia" pitchFamily="18" charset="0"/>
              </a:rPr>
              <a:t>multiple </a:t>
            </a:r>
            <a:r>
              <a:rPr lang="it-IT" sz="3200" i="1" dirty="0" err="1" smtClean="0">
                <a:latin typeface="Georgia" pitchFamily="18" charset="0"/>
              </a:rPr>
              <a:t>kingdom</a:t>
            </a:r>
            <a:r>
              <a:rPr lang="it-IT" sz="3200" i="1" dirty="0" smtClean="0">
                <a:latin typeface="Georgia" pitchFamily="18" charset="0"/>
              </a:rPr>
              <a:t> / composite </a:t>
            </a:r>
            <a:r>
              <a:rPr lang="it-IT" sz="3200" i="1" dirty="0" err="1" smtClean="0">
                <a:latin typeface="Georgia" pitchFamily="18" charset="0"/>
              </a:rPr>
              <a:t>monarchy*</a:t>
            </a:r>
            <a:r>
              <a:rPr lang="it-IT" sz="3200" i="1" dirty="0" smtClean="0">
                <a:latin typeface="Georgia" pitchFamily="18" charset="0"/>
              </a:rPr>
              <a:t>?</a:t>
            </a:r>
            <a:endParaRPr lang="it-IT" sz="3200" dirty="0">
              <a:latin typeface="Georgia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1844824"/>
            <a:ext cx="8507288" cy="4752528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200000"/>
              </a:lnSpc>
              <a:buNone/>
            </a:pPr>
            <a:r>
              <a:rPr lang="it-IT" dirty="0" smtClean="0">
                <a:latin typeface="Georgia" pitchFamily="18" charset="0"/>
              </a:rPr>
              <a:t>Viceré</a:t>
            </a:r>
          </a:p>
          <a:p>
            <a:pPr algn="just">
              <a:lnSpc>
                <a:spcPct val="200000"/>
              </a:lnSpc>
              <a:buNone/>
            </a:pPr>
            <a:r>
              <a:rPr lang="it-IT" dirty="0" err="1" smtClean="0">
                <a:latin typeface="Georgia" pitchFamily="18" charset="0"/>
              </a:rPr>
              <a:t>Audiencias</a:t>
            </a:r>
            <a:r>
              <a:rPr lang="it-IT" dirty="0" smtClean="0">
                <a:latin typeface="Georgia" pitchFamily="18" charset="0"/>
              </a:rPr>
              <a:t> (tribunali)</a:t>
            </a:r>
          </a:p>
          <a:p>
            <a:pPr algn="just">
              <a:lnSpc>
                <a:spcPct val="200000"/>
              </a:lnSpc>
              <a:buNone/>
            </a:pPr>
            <a:r>
              <a:rPr lang="it-IT" dirty="0" err="1" smtClean="0">
                <a:latin typeface="Georgia" pitchFamily="18" charset="0"/>
              </a:rPr>
              <a:t>Consejos</a:t>
            </a:r>
            <a:r>
              <a:rPr lang="it-IT" dirty="0" smtClean="0">
                <a:latin typeface="Georgia" pitchFamily="18" charset="0"/>
              </a:rPr>
              <a:t> (organi di consulenza per materia e territoriali): sistema </a:t>
            </a:r>
            <a:r>
              <a:rPr lang="it-IT" dirty="0" err="1" smtClean="0">
                <a:latin typeface="Georgia" pitchFamily="18" charset="0"/>
              </a:rPr>
              <a:t>polisinodale</a:t>
            </a:r>
            <a:endParaRPr lang="it-IT" dirty="0" smtClean="0">
              <a:latin typeface="Georgia" pitchFamily="18" charset="0"/>
            </a:endParaRPr>
          </a:p>
          <a:p>
            <a:pPr algn="just">
              <a:lnSpc>
                <a:spcPct val="200000"/>
              </a:lnSpc>
              <a:buNone/>
            </a:pPr>
            <a:r>
              <a:rPr lang="it-IT" dirty="0" err="1" smtClean="0">
                <a:latin typeface="Georgia" pitchFamily="18" charset="0"/>
              </a:rPr>
              <a:t>*sistema</a:t>
            </a:r>
            <a:r>
              <a:rPr lang="it-IT" dirty="0" smtClean="0">
                <a:latin typeface="Georgia" pitchFamily="18" charset="0"/>
              </a:rPr>
              <a:t> </a:t>
            </a:r>
            <a:r>
              <a:rPr lang="it-IT" dirty="0" err="1" smtClean="0">
                <a:latin typeface="Georgia" pitchFamily="18" charset="0"/>
              </a:rPr>
              <a:t>pattizio</a:t>
            </a:r>
            <a:r>
              <a:rPr lang="it-IT" dirty="0" smtClean="0">
                <a:latin typeface="Georgia" pitchFamily="18" charset="0"/>
              </a:rPr>
              <a:t> aragonese/no logica centro-periferia</a:t>
            </a:r>
          </a:p>
          <a:p>
            <a:pPr algn="just">
              <a:lnSpc>
                <a:spcPct val="200000"/>
              </a:lnSpc>
              <a:buNone/>
            </a:pPr>
            <a:endParaRPr lang="it-IT" dirty="0" smtClean="0">
              <a:latin typeface="Georgia" pitchFamily="18" charset="0"/>
            </a:endParaRPr>
          </a:p>
          <a:p>
            <a:pPr algn="just">
              <a:lnSpc>
                <a:spcPct val="200000"/>
              </a:lnSpc>
              <a:buNone/>
            </a:pPr>
            <a:endParaRPr lang="it-IT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206</Words>
  <Application>Microsoft Office PowerPoint</Application>
  <PresentationFormat>Presentazione su schermo (4:3)</PresentationFormat>
  <Paragraphs>34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Filippo II (+ 1598)</vt:lpstr>
      <vt:lpstr>Filippo II Asburgo:  un solo re, una sola spada, un solo impero, una sola religione</vt:lpstr>
      <vt:lpstr>Filippo II Asburgo, re di Spagna</vt:lpstr>
      <vt:lpstr>Diapositiva 4</vt:lpstr>
      <vt:lpstr>Diapositiva 5</vt:lpstr>
      <vt:lpstr>1556-1598: Filippo II e i Paesi Bassi </vt:lpstr>
      <vt:lpstr>Come si governa una situazione istituzionale di questo tipo: multiple kingdom / composite monarchy*?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Filippo II Asburgo:  un solo re, una sola spada, un solo impero, una sola religione</dc:title>
  <dc:creator>Rafaella Pilo</dc:creator>
  <cp:lastModifiedBy>Rafaella Pilo</cp:lastModifiedBy>
  <cp:revision>7</cp:revision>
  <dcterms:created xsi:type="dcterms:W3CDTF">2026-10-13T08:31:44Z</dcterms:created>
  <dcterms:modified xsi:type="dcterms:W3CDTF">2026-10-15T08:04:11Z</dcterms:modified>
</cp:coreProperties>
</file>