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41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Material docente del profesor; datos del evento extraídos del afiche ALADA suministrado por el usuario.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Conceptos sintetizados del texto de la clase sobre definición y ejemplos de space debris.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Concepto de dependencia de servicios terrestres respecto de infraestructuras satelitales.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Ejemplo de impacto de una escama de pintura del Shuttle Challenger citado en el texto de la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Datos del texto de la clase: NASA, objetos catalogados al 3 de mayo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Casos históricos tratados en el texto: COSMOS 954, Skylab y Mir.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Outer Space Treaty de 1967 y Convenio sobre Responsabilidad de 1972: síntesis del régimen jurídico expuesto en el texto de la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Síntesis de dificultades probatorias: identificación del fragmento, nexo causal, Estado de lanzamiento y culpa.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Directrices UN-COPUOS/IADC y Space Debris Mitigation Handbook de ESA, según el texto de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Ley italiana n. 23/1983 y Ley n. 89/2025: síntesis del cambio de modelo descrito en el texto de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Conclusión de la clase: necesidad de combinar mitigación, prevención, seguros, normas nacionales, cooperación y ADR.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0C837-A94E-7F2C-F547-27584980B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736AD-18AD-60D2-2C37-3FE0BCF92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FD5C16-CE67-905C-3246-B0C6A1BBE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Conclusión de la clase: necesidad de combinar mitigación, prevención, seguros, normas nacionales, cooperación y ADR.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3B2BA-74BA-9D52-DBB2-2AF082F98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1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0616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ultra_detailed_space_scene_a_wide_r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62E">
              <a:alpha val="82000"/>
            </a:srgbClr>
          </a:solidFill>
          <a:ln w="12700">
            <a:solidFill>
              <a:srgbClr val="0616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F25AA2"/>
          </a:solidFill>
          <a:ln w="12700">
            <a:solidFill>
              <a:srgbClr val="F25A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14884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929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ALADA · Semana Espacial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1170432"/>
            <a:ext cx="530352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Revolución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los cohetes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685800" y="3008376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Basura espacial – Régimen Jurídico Actual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85800" y="3703320"/>
            <a:ext cx="3474720" cy="0"/>
          </a:xfrm>
          <a:prstGeom prst="line">
            <a:avLst/>
          </a:prstGeom>
          <a:noFill/>
          <a:ln w="2032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685800" y="397764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Prof. Luca Ancis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85800" y="444398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CEAFF"/>
                </a:solidFill>
              </a:rPr>
              <a:t>Università di Cagliari · Italia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685800" y="48463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2E5B7"/>
                </a:solidFill>
              </a:rPr>
              <a:t>Martes 7 de octubre · 14 hs (Argentina) · Zoom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85800" y="5989320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viaje desde la basura orbital hasta la responsabilidad jurídica.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1336055" y="6388274"/>
            <a:ext cx="523713" cy="2411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ultra_detailed_space_scene_a_realisti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62E">
              <a:alpha val="66000"/>
            </a:srgbClr>
          </a:solidFill>
          <a:ln w="12700">
            <a:solidFill>
              <a:srgbClr val="0616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7A5CFF"/>
          </a:solidFill>
          <a:ln w="12700">
            <a:solidFill>
              <a:srgbClr val="7A5C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1783080" cy="310896"/>
          </a:xfrm>
          <a:prstGeom prst="roundRect">
            <a:avLst>
              <a:gd name="adj" fmla="val 23529"/>
            </a:avLst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5636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· Punto de partida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1078992"/>
            <a:ext cx="548640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espacio también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tiene basura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85800" y="2642616"/>
            <a:ext cx="54864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que dejamos arriba no desaparece.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713232" y="3657600"/>
            <a:ext cx="49377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Satélites apagados · etapas de cohetes · tornillos · pintura · fragmentos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13232" y="5815584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 guía: ¿qué pasa cuando un residuo espacial causa daños?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realistic_high_tech_control_room_miss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62E">
              <a:alpha val="58000"/>
            </a:srgbClr>
          </a:solidFill>
          <a:ln w="12700">
            <a:solidFill>
              <a:srgbClr val="0616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20D6F4"/>
          </a:solidFill>
          <a:ln w="12700">
            <a:solidFill>
              <a:srgbClr val="20D6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· ¿Por qué importa?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1051560"/>
            <a:ext cx="53035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Porque vivimos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conectados al espacio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85800" y="2615184"/>
            <a:ext cx="53035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la órbita falla, la Tierra lo nota.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" y="3547872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2E5B7"/>
                </a:solidFill>
              </a:rPr>
              <a:t>●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987552" y="3529584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GPS y navegación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31520" y="3986784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0D6F4"/>
                </a:solidFill>
              </a:rPr>
              <a:t>●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87552" y="3968496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Telecomunicaciones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31520" y="4425696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D166"/>
                </a:solidFill>
              </a:rPr>
              <a:t>●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987552" y="4407408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Meteo y emergencias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731520" y="4864608"/>
            <a:ext cx="2011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8A3D"/>
                </a:solidFill>
              </a:rPr>
              <a:t>●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987552" y="48463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Servicios financieros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713232" y="5870448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2E5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es ciencia ficción: es infraestructura crítica.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ultra_detailed_space_scene_a_close_up_cinematic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0C27">
              <a:alpha val="74000"/>
            </a:srgbClr>
          </a:solidFill>
          <a:ln w="12700">
            <a:solidFill>
              <a:srgbClr val="260C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F25AA2"/>
          </a:solidFill>
          <a:ln w="12700">
            <a:solidFill>
              <a:srgbClr val="F25AA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160020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3807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· Riesgo físico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48463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órbita,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velocidad lo cambia todo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685800" y="2523744"/>
            <a:ext cx="48463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partícula diminuta puede actuar como proyectil.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31520" y="34290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52E5B7"/>
                </a:solidFill>
              </a:rPr>
              <a:t>milímetros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52E5B7"/>
                </a:solidFill>
              </a:rPr>
              <a:t>≠ inofensivos</a:t>
            </a:r>
            <a:endParaRPr lang="en-US" sz="3100" dirty="0"/>
          </a:p>
        </p:txBody>
      </p:sp>
      <p:sp>
        <p:nvSpPr>
          <p:cNvPr id="11" name="Text 8"/>
          <p:cNvSpPr/>
          <p:nvPr/>
        </p:nvSpPr>
        <p:spPr>
          <a:xfrm>
            <a:off x="749808" y="4315968"/>
            <a:ext cx="41605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A varios km/s, incluso una escama de pintura puede dañar sensores, paneles o ventanas.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49808" y="5806440"/>
            <a:ext cx="5303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Curiosidad: una escama de pintura dañó una ventana del Challenger en 1983.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ultra_detailed_space_scene_a_wide_r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62E">
              <a:alpha val="66000"/>
            </a:srgbClr>
          </a:solidFill>
          <a:ln w="12700">
            <a:solidFill>
              <a:srgbClr val="0616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FF8A3D"/>
          </a:solidFill>
          <a:ln w="12700">
            <a:solidFill>
              <a:srgbClr val="FF8A3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240280" cy="310896"/>
          </a:xfrm>
          <a:prstGeom prst="roundRect">
            <a:avLst>
              <a:gd name="adj" fmla="val 23529"/>
            </a:avLst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20208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· Magnitud del problema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47548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problema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números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85800" y="2340864"/>
            <a:ext cx="47548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todo lo que orbita sigue siendo útil.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85800" y="324612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D1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34.000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2258568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F8FBFF"/>
                </a:solidFill>
              </a:rPr>
              <a:t>objetos catalogados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685800" y="397764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0D6F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29.000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2258568" y="40690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F8FBFF"/>
                </a:solidFill>
              </a:rPr>
              <a:t>aprox. son basura espacial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85800" y="470916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25AA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60%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2258568" y="48006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b="1" dirty="0">
                <a:solidFill>
                  <a:srgbClr val="F8FBFF"/>
                </a:solidFill>
              </a:rPr>
              <a:t>procede de fragmentaciones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85800" y="5833872"/>
            <a:ext cx="5852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parte más peligrosa no es solo lo abandonado: es lo que se rompe y se multiplica.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cinematic_outer_space_atmospheric_reen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B1606">
              <a:alpha val="76000"/>
            </a:srgbClr>
          </a:solidFill>
          <a:ln w="12700">
            <a:solidFill>
              <a:srgbClr val="2B160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FF8A3D"/>
          </a:solidFill>
          <a:ln w="12700">
            <a:solidFill>
              <a:srgbClr val="FF8A3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197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· Reentrada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1024128"/>
            <a:ext cx="512064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Cuando la basura cae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85800" y="2404872"/>
            <a:ext cx="512064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mayoría se quema. Pero no todo desaparece.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49808" y="3401568"/>
            <a:ext cx="182880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D166"/>
                </a:solidFill>
              </a:rPr>
              <a:t>COSMOS 954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D166"/>
                </a:solidFill>
              </a:rPr>
              <a:t>Skylab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D166"/>
                </a:solidFill>
              </a:rPr>
              <a:t>Mir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2926080" y="3493008"/>
            <a:ext cx="3017520" cy="868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Tres historias útiles para explicar riesgo, alarma pública y reentrada controlada.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49808" y="580644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52E5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Pregunta para la clase: ¿quién responde si un fragmento causa daños?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highly_detailed_composite_cgi_scen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62E">
              <a:alpha val="66000"/>
            </a:srgbClr>
          </a:solidFill>
          <a:ln w="12700">
            <a:solidFill>
              <a:srgbClr val="0616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240280" cy="310896"/>
          </a:xfrm>
          <a:prstGeom prst="roundRect">
            <a:avLst>
              <a:gd name="adj" fmla="val 23529"/>
            </a:avLst>
          </a:prstGeom>
          <a:solidFill>
            <a:srgbClr val="20D6F4"/>
          </a:solidFill>
          <a:ln w="12700">
            <a:solidFill>
              <a:srgbClr val="20D6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20208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· Derecho internacional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52120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derecho ayuda,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pero no basta</a:t>
            </a:r>
            <a:endParaRPr lang="en-US" sz="3400" dirty="0"/>
          </a:p>
        </p:txBody>
      </p:sp>
      <p:sp>
        <p:nvSpPr>
          <p:cNvPr id="9" name="Text 6"/>
          <p:cNvSpPr/>
          <p:nvPr/>
        </p:nvSpPr>
        <p:spPr>
          <a:xfrm>
            <a:off x="685800" y="2340864"/>
            <a:ext cx="52120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Dos reglas. Muchas dificultades.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49808" y="3337560"/>
            <a:ext cx="292608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52E5B7"/>
                </a:solidFill>
              </a:rPr>
              <a:t>En la Tierra: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52E5B7"/>
                </a:solidFill>
              </a:rPr>
              <a:t>responsabilidad absoluta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49808" y="4251960"/>
            <a:ext cx="292608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25AA2"/>
                </a:solidFill>
              </a:rPr>
              <a:t>En órbita: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25AA2"/>
                </a:solidFill>
              </a:rPr>
              <a:t>culpa difícil de probar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49808" y="5815584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Convenio de 1972 identifica al Estado de lanzamiento, pero no resuelve todo.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dramatic_ultra_detailed_space_scene_a_realisti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0E3A">
              <a:alpha val="62000"/>
            </a:srgbClr>
          </a:solidFill>
          <a:ln w="12700">
            <a:solidFill>
              <a:srgbClr val="180E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7A5CFF"/>
          </a:solidFill>
          <a:ln w="12700">
            <a:solidFill>
              <a:srgbClr val="7A5C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37744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21579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· El problema probatorio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548640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¿Cómo probar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culpa en órbita?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685800" y="2340864"/>
            <a:ext cx="54864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daño puede ser claro; el responsable, no.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77240" y="3154680"/>
            <a:ext cx="502920" cy="502920"/>
          </a:xfrm>
          <a:prstGeom prst="ellipse">
            <a:avLst/>
          </a:prstGeom>
          <a:solidFill>
            <a:srgbClr val="FFD16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941832" y="3246120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162E"/>
                </a:solidFill>
              </a:rPr>
              <a:t>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94360" y="3767328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</a:rPr>
              <a:t>fragmento</a:t>
            </a:r>
            <a:endParaRPr lang="en-US" sz="1080" dirty="0"/>
          </a:p>
        </p:txBody>
      </p:sp>
      <p:sp>
        <p:nvSpPr>
          <p:cNvPr id="13" name="Shape 10"/>
          <p:cNvSpPr/>
          <p:nvPr/>
        </p:nvSpPr>
        <p:spPr>
          <a:xfrm>
            <a:off x="1920240" y="3154680"/>
            <a:ext cx="502920" cy="502920"/>
          </a:xfrm>
          <a:prstGeom prst="ellipse">
            <a:avLst/>
          </a:prstGeom>
          <a:solidFill>
            <a:srgbClr val="20D6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2084832" y="3246120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162E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737360" y="3767328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</a:rPr>
              <a:t>origen</a:t>
            </a:r>
            <a:endParaRPr lang="en-US" sz="1080" dirty="0"/>
          </a:p>
        </p:txBody>
      </p:sp>
      <p:sp>
        <p:nvSpPr>
          <p:cNvPr id="16" name="Shape 13"/>
          <p:cNvSpPr/>
          <p:nvPr/>
        </p:nvSpPr>
        <p:spPr>
          <a:xfrm>
            <a:off x="3063240" y="3154680"/>
            <a:ext cx="502920" cy="502920"/>
          </a:xfrm>
          <a:prstGeom prst="ellipse">
            <a:avLst/>
          </a:prstGeom>
          <a:solidFill>
            <a:srgbClr val="52E5B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3227832" y="3246120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162E"/>
                </a:solidFill>
              </a:rPr>
              <a:t>3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2880360" y="3767328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</a:rPr>
              <a:t>Estado</a:t>
            </a:r>
            <a:endParaRPr lang="en-US" sz="1080" dirty="0"/>
          </a:p>
        </p:txBody>
      </p:sp>
      <p:sp>
        <p:nvSpPr>
          <p:cNvPr id="19" name="Shape 16"/>
          <p:cNvSpPr/>
          <p:nvPr/>
        </p:nvSpPr>
        <p:spPr>
          <a:xfrm>
            <a:off x="4206240" y="3154680"/>
            <a:ext cx="502920" cy="502920"/>
          </a:xfrm>
          <a:prstGeom prst="ellipse">
            <a:avLst/>
          </a:prstGeom>
          <a:solidFill>
            <a:srgbClr val="F25AA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Text 17"/>
          <p:cNvSpPr/>
          <p:nvPr/>
        </p:nvSpPr>
        <p:spPr>
          <a:xfrm>
            <a:off x="4370832" y="3246120"/>
            <a:ext cx="182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162E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4023360" y="3767328"/>
            <a:ext cx="868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</a:rPr>
              <a:t>culpa</a:t>
            </a:r>
            <a:endParaRPr lang="en-US" sz="1080" dirty="0"/>
          </a:p>
        </p:txBody>
      </p:sp>
      <p:sp>
        <p:nvSpPr>
          <p:cNvPr id="22" name="Text 19"/>
          <p:cNvSpPr/>
          <p:nvPr/>
        </p:nvSpPr>
        <p:spPr>
          <a:xfrm>
            <a:off x="777240" y="4617720"/>
            <a:ext cx="51206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Si una pieza no está catalogada, toda la cadena probatoria puede romperse.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777240" y="5833872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Paradoja: hay normas aplicables, pero a veces son casi imposibles de activar.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inematic_ultra_realistic_space_scene_viewed_fr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332E">
              <a:alpha val="68000"/>
            </a:srgbClr>
          </a:solidFill>
          <a:ln w="12700">
            <a:solidFill>
              <a:srgbClr val="05332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210312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883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· Soft law y mitigación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548640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Sabemos qué hacer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685800" y="2340864"/>
            <a:ext cx="54864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reto es convertir buenas prácticas en obligaciones.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3291840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D166"/>
                </a:solidFill>
              </a:rPr>
              <a:t>Reducir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77240" y="3712464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2E5B7"/>
                </a:solidFill>
              </a:rPr>
              <a:t>Pasivar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777240" y="4133088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0D6F4"/>
                </a:solidFill>
              </a:rPr>
              <a:t>Evitar colisiones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777240" y="4553712"/>
            <a:ext cx="3657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Planificar el final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77240" y="5806440"/>
            <a:ext cx="5943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UN-COPUOS, IADC y ESA: directrices útiles, pero muchas veces no vinculantes.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09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highly_detailed_composite_cgi_scen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C2A">
              <a:alpha val="62000"/>
            </a:srgbClr>
          </a:solidFill>
          <a:ln w="12700">
            <a:solidFill>
              <a:srgbClr val="090C2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20D6F4"/>
          </a:solidFill>
          <a:ln w="12700">
            <a:solidFill>
              <a:srgbClr val="20D6F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1874520" cy="310896"/>
          </a:xfrm>
          <a:prstGeom prst="roundRect">
            <a:avLst>
              <a:gd name="adj" fmla="val 23529"/>
            </a:avLst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655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· Derecho interno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87552"/>
            <a:ext cx="548640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Del daño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la prevención</a:t>
            </a:r>
            <a:endParaRPr lang="en-US" sz="3500" dirty="0"/>
          </a:p>
        </p:txBody>
      </p:sp>
      <p:sp>
        <p:nvSpPr>
          <p:cNvPr id="9" name="Text 6"/>
          <p:cNvSpPr/>
          <p:nvPr/>
        </p:nvSpPr>
        <p:spPr>
          <a:xfrm>
            <a:off x="685800" y="2368296"/>
            <a:ext cx="548640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ley ya no pregunta solo “quién paga”.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04672" y="3310128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D166"/>
                </a:solidFill>
              </a:rPr>
              <a:t>1983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2423160" y="34290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protección del perjudicado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04672" y="4041648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25AA2"/>
                </a:solidFill>
              </a:rPr>
              <a:t>2025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423160" y="41605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operador, autorización, seguro y mitigación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04672" y="4846320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2E5B7"/>
                </a:solidFill>
              </a:rPr>
              <a:t>100 millones €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3977640" y="53949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b="1" dirty="0">
                <a:solidFill>
                  <a:srgbClr val="FFFFFF"/>
                </a:solidFill>
              </a:rPr>
              <a:t>copertura ordinaria por siniestro</a:t>
            </a:r>
            <a:endParaRPr lang="en-US" sz="1180" dirty="0"/>
          </a:p>
        </p:txBody>
      </p:sp>
      <p:sp>
        <p:nvSpPr>
          <p:cNvPr id="16" name="Text 13"/>
          <p:cNvSpPr/>
          <p:nvPr/>
        </p:nvSpPr>
        <p:spPr>
          <a:xfrm>
            <a:off x="804672" y="583387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D1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prevención entra en la autorización de actividades espaciales.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space_scene_a_detailed_realistic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B28">
              <a:alpha val="68000"/>
            </a:srgbClr>
          </a:solidFill>
          <a:ln w="12700">
            <a:solidFill>
              <a:srgbClr val="062B2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/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Shape 3"/>
          <p:cNvSpPr/>
          <p:nvPr/>
        </p:nvSpPr>
        <p:spPr>
          <a:xfrm>
            <a:off x="685800" y="594360"/>
            <a:ext cx="1280160" cy="310896"/>
          </a:xfrm>
          <a:prstGeom prst="roundRect">
            <a:avLst>
              <a:gd name="adj" fmla="val 23529"/>
            </a:avLst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795528" y="653796"/>
            <a:ext cx="1060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0616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· Cierre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85800" y="960120"/>
            <a:ext cx="52120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Limpiar la órbita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85800" y="2340864"/>
            <a:ext cx="52120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Usar el espacio sin hacerlo inutilizable.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749808" y="3337560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52E5B7"/>
                </a:solidFill>
              </a:rPr>
              <a:t>Active Debris Removal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777240" y="389534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</a:rPr>
              <a:t>capturar · desplazar · hacer reentrar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86384" y="4480560"/>
            <a:ext cx="50749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</a:rPr>
              <a:t>Preguntas abiertas: consentimiento, doble uso, financiación y responsabilidad.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49808" y="5285232"/>
            <a:ext cx="3474720" cy="0"/>
          </a:xfrm>
          <a:prstGeom prst="line">
            <a:avLst/>
          </a:prstGeom>
          <a:noFill/>
          <a:ln w="19050">
            <a:solidFill>
              <a:srgbClr val="FFD16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1"/>
          <p:cNvSpPr/>
          <p:nvPr/>
        </p:nvSpPr>
        <p:spPr>
          <a:xfrm>
            <a:off x="749808" y="5477256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D166"/>
                </a:solidFill>
              </a:rPr>
              <a:t>Del uso libre al uso sostenible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>
                <a:solidFill>
                  <a:srgbClr val="D7E1F2">
                    <a:alpha val="90000"/>
                  </a:srgbClr>
                </a:solidFill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0E2F7-C460-C925-DB52-854806004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space_scene_a_detailed_realistic.png">
            <a:extLst>
              <a:ext uri="{FF2B5EF4-FFF2-40B4-BE49-F238E27FC236}">
                <a16:creationId xmlns:a16="http://schemas.microsoft.com/office/drawing/2014/main" id="{ED9B7ADB-8291-9E09-EF00-80D9ABE8CA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74E7ED5-660A-B439-EC66-10D66D08BE6A}"/>
              </a:ext>
            </a:extLst>
          </p:cNvPr>
          <p:cNvSpPr/>
          <p:nvPr/>
        </p:nvSpPr>
        <p:spPr>
          <a:xfrm>
            <a:off x="310896" y="0"/>
            <a:ext cx="12656410" cy="6858000"/>
          </a:xfrm>
          <a:prstGeom prst="rect">
            <a:avLst/>
          </a:prstGeom>
          <a:solidFill>
            <a:srgbClr val="062B28">
              <a:alpha val="68000"/>
            </a:srgbClr>
          </a:solidFill>
          <a:ln w="12700">
            <a:solidFill>
              <a:srgbClr val="062B28">
                <a:alpha val="0"/>
              </a:srgbClr>
            </a:solidFill>
            <a:prstDash val="solid"/>
          </a:ln>
        </p:spPr>
        <p:txBody>
          <a:bodyPr/>
          <a:lstStyle/>
          <a:p>
            <a:pPr>
              <a:lnSpc>
                <a:spcPct val="150000"/>
              </a:lnSpc>
            </a:pPr>
            <a:endParaRPr lang="it-IT" dirty="0"/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4F8CB1D0-5025-1C82-E507-442D21DD401C}"/>
              </a:ext>
            </a:extLst>
          </p:cNvPr>
          <p:cNvSpPr/>
          <p:nvPr/>
        </p:nvSpPr>
        <p:spPr>
          <a:xfrm>
            <a:off x="0" y="0"/>
            <a:ext cx="310896" cy="6858000"/>
          </a:xfrm>
          <a:prstGeom prst="rect">
            <a:avLst/>
          </a:prstGeom>
          <a:solidFill>
            <a:srgbClr val="52E5B7"/>
          </a:solidFill>
          <a:ln w="12700">
            <a:solidFill>
              <a:srgbClr val="52E5B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D1FC8B65-4D9C-0E87-9B29-40981151647E}"/>
              </a:ext>
            </a:extLst>
          </p:cNvPr>
          <p:cNvSpPr/>
          <p:nvPr/>
        </p:nvSpPr>
        <p:spPr>
          <a:xfrm>
            <a:off x="310896" y="0"/>
            <a:ext cx="50292" cy="6858000"/>
          </a:xfrm>
          <a:prstGeom prst="rect">
            <a:avLst/>
          </a:prstGeom>
          <a:solidFill>
            <a:srgbClr val="FFD166"/>
          </a:solidFill>
          <a:ln w="12700">
            <a:solidFill>
              <a:srgbClr val="FFD16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6FC1C32-9B3F-24FC-8F77-37DA0A470B26}"/>
              </a:ext>
            </a:extLst>
          </p:cNvPr>
          <p:cNvSpPr/>
          <p:nvPr/>
        </p:nvSpPr>
        <p:spPr>
          <a:xfrm>
            <a:off x="389999" y="436690"/>
            <a:ext cx="11729923" cy="16044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Mil gracias</a:t>
            </a:r>
            <a:endParaRPr lang="en-US" sz="7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2E0F2AC5-6B97-1DD7-3693-7D7E6EFAF8A7}"/>
              </a:ext>
            </a:extLst>
          </p:cNvPr>
          <p:cNvSpPr/>
          <p:nvPr/>
        </p:nvSpPr>
        <p:spPr>
          <a:xfrm>
            <a:off x="11539728" y="64465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D7E1F2">
                    <a:alpha val="90000"/>
                  </a:srgbClr>
                </a:solidFill>
              </a:rPr>
              <a:t>12</a:t>
            </a:r>
            <a:endParaRPr lang="en-US" sz="700" dirty="0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1A76BA2-F32B-36AF-8B24-AE94197B26A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021"/>
                    </a14:imgEffect>
                    <a14:imgEffect>
                      <a14:saturation sat="3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86" y="3093832"/>
            <a:ext cx="2710375" cy="2710375"/>
          </a:xfrm>
          <a:prstGeom prst="rect">
            <a:avLst/>
          </a:prstGeom>
          <a:noFill/>
        </p:spPr>
      </p:pic>
      <p:cxnSp>
        <p:nvCxnSpPr>
          <p:cNvPr id="17" name="Connettore 1 17">
            <a:extLst>
              <a:ext uri="{FF2B5EF4-FFF2-40B4-BE49-F238E27FC236}">
                <a16:creationId xmlns:a16="http://schemas.microsoft.com/office/drawing/2014/main" id="{2BA9BC65-B30F-75E0-1A17-0685DBF7CEA0}"/>
              </a:ext>
            </a:extLst>
          </p:cNvPr>
          <p:cNvCxnSpPr>
            <a:cxnSpLocks/>
          </p:cNvCxnSpPr>
          <p:nvPr/>
        </p:nvCxnSpPr>
        <p:spPr>
          <a:xfrm>
            <a:off x="4178825" y="3093832"/>
            <a:ext cx="0" cy="279196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magine 17">
            <a:extLst>
              <a:ext uri="{FF2B5EF4-FFF2-40B4-BE49-F238E27FC236}">
                <a16:creationId xmlns:a16="http://schemas.microsoft.com/office/drawing/2014/main" id="{C50D0122-D106-B8DB-4E46-1FBB1A1F2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876" y="4449019"/>
            <a:ext cx="2124892" cy="2175889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43C7B31-CFF1-CC04-A417-86D77FDEBE3C}"/>
              </a:ext>
            </a:extLst>
          </p:cNvPr>
          <p:cNvSpPr txBox="1"/>
          <p:nvPr/>
        </p:nvSpPr>
        <p:spPr>
          <a:xfrm>
            <a:off x="4656087" y="3247697"/>
            <a:ext cx="3492387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i="1" cap="small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Prof. Luca Ancis</a:t>
            </a:r>
          </a:p>
          <a:p>
            <a:pPr marL="6350" indent="-6350"/>
            <a:endParaRPr lang="es-ES_tradnl" altLang="ko-KR" b="1" i="1" dirty="0">
              <a:solidFill>
                <a:schemeClr val="bg1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  <a:p>
            <a:pPr marL="6350" indent="-6350"/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Cattedra</a:t>
            </a:r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di </a:t>
            </a:r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Diritto</a:t>
            </a:r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aeronautico</a:t>
            </a:r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</a:p>
          <a:p>
            <a:pPr marL="6350" indent="-6350"/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e </a:t>
            </a:r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aerospaziale</a:t>
            </a:r>
            <a:endParaRPr lang="es-ES_tradnl" altLang="ko-KR" b="1" i="1" dirty="0">
              <a:solidFill>
                <a:schemeClr val="bg1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  <a:p>
            <a:pPr marL="6350" indent="-6350"/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Dipartimento</a:t>
            </a:r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di </a:t>
            </a:r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Giurisprudenza</a:t>
            </a:r>
            <a:endParaRPr lang="es-ES_tradnl" altLang="ko-KR" b="1" i="1" dirty="0">
              <a:solidFill>
                <a:schemeClr val="bg1"/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  <a:p>
            <a:pPr marL="6350" indent="-6350"/>
            <a:r>
              <a:rPr lang="es-ES_tradnl" altLang="ko-KR" b="1" i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Università</a:t>
            </a:r>
            <a:r>
              <a:rPr lang="es-ES_tradnl" altLang="ko-KR" b="1" i="1" dirty="0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di Cagliari </a:t>
            </a:r>
          </a:p>
          <a:p>
            <a:pPr marL="6350" indent="-6350"/>
            <a:r>
              <a:rPr lang="es-ES_tradnl" altLang="ko-KR" b="1" dirty="0" err="1">
                <a:solidFill>
                  <a:schemeClr val="bg1"/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ancis@unica.it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323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835</Words>
  <Application>Microsoft Macintosh PowerPoint</Application>
  <PresentationFormat>Widescreen</PresentationFormat>
  <Paragraphs>147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Basura espacial - Regimen Juridico Actual</dc:title>
  <dc:subject>Basura espacial - regimen juridico actual</dc:subject>
  <dc:creator>OpenAI</dc:creator>
  <cp:lastModifiedBy>Luca Ancis</cp:lastModifiedBy>
  <cp:revision>5</cp:revision>
  <dcterms:created xsi:type="dcterms:W3CDTF">2026-10-06T16:10:30Z</dcterms:created>
  <dcterms:modified xsi:type="dcterms:W3CDTF">2026-10-07T16:18:51Z</dcterms:modified>
</cp:coreProperties>
</file>