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iziano: Imperatore Carlo V - Stampa artistica d'epoca immagin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88640"/>
            <a:ext cx="5768713" cy="6480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latin typeface="Algerian" pitchFamily="82" charset="0"/>
              </a:rPr>
              <a:t>Carlo V</a:t>
            </a:r>
            <a:endParaRPr lang="it-IT" dirty="0">
              <a:latin typeface="Algerian" pitchFamily="82" charset="0"/>
            </a:endParaRPr>
          </a:p>
        </p:txBody>
      </p:sp>
      <p:pic>
        <p:nvPicPr>
          <p:cNvPr id="4" name="Segnaposto contenuto 3" descr="Habsburg_Empire_of_Charles_V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925255"/>
            <a:ext cx="4824536" cy="57894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>
            <a:normAutofit/>
          </a:bodyPr>
          <a:lstStyle/>
          <a:p>
            <a:r>
              <a:rPr lang="it-IT" sz="3200" dirty="0" smtClean="0">
                <a:latin typeface="Georgia" pitchFamily="18" charset="0"/>
              </a:rPr>
              <a:t>Carlo I (1516-1556) </a:t>
            </a:r>
            <a:r>
              <a:rPr lang="it-IT" sz="3200" i="1" dirty="0" smtClean="0">
                <a:latin typeface="Georgia" pitchFamily="18" charset="0"/>
              </a:rPr>
              <a:t>alias </a:t>
            </a:r>
            <a:r>
              <a:rPr lang="it-IT" sz="3200" dirty="0" smtClean="0">
                <a:latin typeface="Georgia" pitchFamily="18" charset="0"/>
              </a:rPr>
              <a:t>Carlo V (1519-1556</a:t>
            </a:r>
            <a:endParaRPr lang="it-IT" sz="3200" dirty="0">
              <a:latin typeface="Georgi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99715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it-IT" dirty="0" smtClean="0">
                <a:latin typeface="Georgia" pitchFamily="18" charset="0"/>
              </a:rPr>
              <a:t>Isabella e Ferdinando Re cattolici (</a:t>
            </a:r>
            <a:r>
              <a:rPr lang="it-IT" dirty="0" err="1" smtClean="0">
                <a:latin typeface="Georgia" pitchFamily="18" charset="0"/>
              </a:rPr>
              <a:t>Trastamara</a:t>
            </a:r>
            <a:r>
              <a:rPr lang="it-IT" dirty="0" smtClean="0">
                <a:latin typeface="Georgia" pitchFamily="18" charset="0"/>
              </a:rPr>
              <a:t>) – Giovanna di Castiglia e Filippo il Bello Asburgo tra riforme, stato moderno e cacciata degli ebrei</a:t>
            </a:r>
          </a:p>
          <a:p>
            <a:pPr>
              <a:buNone/>
            </a:pPr>
            <a:endParaRPr lang="it-IT" dirty="0" smtClean="0">
              <a:latin typeface="Georgia" pitchFamily="18" charset="0"/>
            </a:endParaRPr>
          </a:p>
          <a:p>
            <a:pPr>
              <a:buNone/>
            </a:pPr>
            <a:r>
              <a:rPr lang="it-IT" b="1" dirty="0" smtClean="0">
                <a:latin typeface="Georgia" pitchFamily="18" charset="0"/>
              </a:rPr>
              <a:t>Carlo I/Carlo V: </a:t>
            </a:r>
          </a:p>
          <a:p>
            <a:pPr>
              <a:buNone/>
            </a:pPr>
            <a:r>
              <a:rPr lang="it-IT" b="1" dirty="0" smtClean="0">
                <a:latin typeface="Georgia" pitchFamily="18" charset="0"/>
              </a:rPr>
              <a:t>una parentesi di medioevo nell’Europa moderna</a:t>
            </a:r>
          </a:p>
          <a:p>
            <a:pPr>
              <a:buNone/>
            </a:pPr>
            <a:endParaRPr lang="it-IT" dirty="0" smtClean="0">
              <a:latin typeface="Georgia" pitchFamily="18" charset="0"/>
            </a:endParaRPr>
          </a:p>
          <a:p>
            <a:pPr>
              <a:buNone/>
            </a:pPr>
            <a:r>
              <a:rPr lang="it-IT" dirty="0" smtClean="0">
                <a:latin typeface="Georgia" pitchFamily="18" charset="0"/>
              </a:rPr>
              <a:t>Filippo II: riprende il progetto politico dei nonni</a:t>
            </a:r>
          </a:p>
          <a:p>
            <a:pPr>
              <a:buNone/>
            </a:pPr>
            <a:endParaRPr lang="it-IT" dirty="0" smtClean="0">
              <a:latin typeface="Georgia" pitchFamily="18" charset="0"/>
            </a:endParaRPr>
          </a:p>
          <a:p>
            <a:pPr>
              <a:buNone/>
            </a:pPr>
            <a:endParaRPr lang="it-IT" dirty="0" smtClean="0">
              <a:latin typeface="Georgia" pitchFamily="18" charset="0"/>
            </a:endParaRPr>
          </a:p>
          <a:p>
            <a:pPr>
              <a:buNone/>
            </a:pPr>
            <a:endParaRPr lang="it-IT" dirty="0" smtClean="0">
              <a:latin typeface="Georgia" pitchFamily="18" charset="0"/>
            </a:endParaRPr>
          </a:p>
          <a:p>
            <a:pPr>
              <a:buNone/>
            </a:pPr>
            <a:endParaRPr lang="it-IT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latin typeface="Georgia" pitchFamily="18" charset="0"/>
              </a:rPr>
              <a:t>Carlo d’Asburgo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/>
          <a:lstStyle/>
          <a:p>
            <a:r>
              <a:rPr lang="it-IT" dirty="0" smtClean="0">
                <a:latin typeface="Georgia" pitchFamily="18" charset="0"/>
              </a:rPr>
              <a:t>Re della monarchia cattolica</a:t>
            </a:r>
          </a:p>
          <a:p>
            <a:r>
              <a:rPr lang="it-IT" dirty="0" smtClean="0">
                <a:latin typeface="Georgia" pitchFamily="18" charset="0"/>
              </a:rPr>
              <a:t>Imperatore del SRI</a:t>
            </a:r>
          </a:p>
          <a:p>
            <a:r>
              <a:rPr lang="it-IT" dirty="0" smtClean="0">
                <a:latin typeface="Georgia" pitchFamily="18" charset="0"/>
              </a:rPr>
              <a:t>Corte itinerante (Vienna, Bruxelles, territori tedeschi, spagnoli, italiani, borgognoni, fiamminghi)</a:t>
            </a:r>
          </a:p>
          <a:p>
            <a:r>
              <a:rPr lang="it-IT" dirty="0" smtClean="0">
                <a:latin typeface="Georgia" pitchFamily="18" charset="0"/>
              </a:rPr>
              <a:t>Corte poliglotta</a:t>
            </a:r>
          </a:p>
          <a:p>
            <a:r>
              <a:rPr lang="it-IT" dirty="0" smtClean="0">
                <a:latin typeface="Georgia" pitchFamily="18" charset="0"/>
              </a:rPr>
              <a:t>“sul suo impero non tramontava mai il sole”</a:t>
            </a:r>
          </a:p>
          <a:p>
            <a:pPr>
              <a:buNone/>
            </a:pPr>
            <a:endParaRPr lang="it-IT" dirty="0" smtClean="0">
              <a:latin typeface="Georgia" pitchFamily="18" charset="0"/>
            </a:endParaRPr>
          </a:p>
          <a:p>
            <a:endParaRPr lang="it-IT" dirty="0" smtClean="0">
              <a:latin typeface="Georgia" pitchFamily="18" charset="0"/>
            </a:endParaRP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Georgia" pitchFamily="18" charset="0"/>
              </a:rPr>
              <a:t>Carlo V - problemi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Georgia" pitchFamily="18" charset="0"/>
              </a:rPr>
              <a:t>Estensione </a:t>
            </a:r>
            <a:r>
              <a:rPr lang="it-IT" dirty="0" err="1" smtClean="0">
                <a:latin typeface="Georgia" pitchFamily="18" charset="0"/>
              </a:rPr>
              <a:t>terrioriale</a:t>
            </a:r>
            <a:r>
              <a:rPr lang="it-IT" dirty="0" smtClean="0">
                <a:latin typeface="Georgia" pitchFamily="18" charset="0"/>
              </a:rPr>
              <a:t> e mondo coloniale</a:t>
            </a:r>
          </a:p>
          <a:p>
            <a:r>
              <a:rPr lang="it-IT" dirty="0" smtClean="0">
                <a:latin typeface="Georgia" pitchFamily="18" charset="0"/>
              </a:rPr>
              <a:t>Guerre d’Italia: conflitto con la Francia 1494-1559 (NB: 1527!)</a:t>
            </a:r>
          </a:p>
          <a:p>
            <a:r>
              <a:rPr lang="it-IT" dirty="0" smtClean="0">
                <a:latin typeface="Georgia" pitchFamily="18" charset="0"/>
              </a:rPr>
              <a:t>Questione luterana: Dieta di </a:t>
            </a:r>
            <a:r>
              <a:rPr lang="it-IT" dirty="0" err="1" smtClean="0">
                <a:latin typeface="Georgia" pitchFamily="18" charset="0"/>
              </a:rPr>
              <a:t>Worms</a:t>
            </a:r>
            <a:r>
              <a:rPr lang="it-IT" dirty="0" smtClean="0">
                <a:latin typeface="Georgia" pitchFamily="18" charset="0"/>
              </a:rPr>
              <a:t> 1521</a:t>
            </a:r>
          </a:p>
          <a:p>
            <a:r>
              <a:rPr lang="it-IT" dirty="0" smtClean="0">
                <a:latin typeface="Georgia" pitchFamily="18" charset="0"/>
              </a:rPr>
              <a:t>Guerre tra cattolici e luterani nei territori del SRI (1555: Pace di Augusta)*</a:t>
            </a:r>
          </a:p>
          <a:p>
            <a:r>
              <a:rPr lang="it-IT" dirty="0" smtClean="0">
                <a:latin typeface="Georgia" pitchFamily="18" charset="0"/>
              </a:rPr>
              <a:t>L’Impero ottomano di Solimano il Magnifico/il Legislatore</a:t>
            </a:r>
          </a:p>
          <a:p>
            <a:endParaRPr lang="it-IT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0000"/>
                </a:solidFill>
                <a:latin typeface="Georgia" pitchFamily="18" charset="0"/>
              </a:rPr>
              <a:t>1492</a:t>
            </a:r>
            <a:endParaRPr lang="it-IT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  <a:ln>
            <a:solidFill>
              <a:srgbClr val="002060"/>
            </a:solidFill>
          </a:ln>
        </p:spPr>
        <p:txBody>
          <a:bodyPr/>
          <a:lstStyle/>
          <a:p>
            <a:r>
              <a:rPr lang="it-IT" dirty="0" smtClean="0">
                <a:latin typeface="Georgia" pitchFamily="18" charset="0"/>
              </a:rPr>
              <a:t>Finanziamento dell’impresa colombina da pare di Isabella di Castiglia</a:t>
            </a:r>
          </a:p>
          <a:p>
            <a:r>
              <a:rPr lang="it-IT" dirty="0" smtClean="0">
                <a:latin typeface="Georgia" pitchFamily="18" charset="0"/>
              </a:rPr>
              <a:t>Cacciata di </a:t>
            </a:r>
            <a:r>
              <a:rPr lang="it-IT" i="1" dirty="0" err="1" smtClean="0">
                <a:latin typeface="Georgia" pitchFamily="18" charset="0"/>
              </a:rPr>
              <a:t>marranos</a:t>
            </a:r>
            <a:r>
              <a:rPr lang="it-IT" dirty="0" smtClean="0">
                <a:latin typeface="Georgia" pitchFamily="18" charset="0"/>
              </a:rPr>
              <a:t> e </a:t>
            </a:r>
            <a:r>
              <a:rPr lang="it-IT" i="1" dirty="0" err="1" smtClean="0">
                <a:latin typeface="Georgia" pitchFamily="18" charset="0"/>
              </a:rPr>
              <a:t>moriscos</a:t>
            </a:r>
            <a:r>
              <a:rPr lang="it-IT" i="1" dirty="0" smtClean="0">
                <a:latin typeface="Georgia" pitchFamily="18" charset="0"/>
              </a:rPr>
              <a:t> </a:t>
            </a:r>
            <a:r>
              <a:rPr lang="it-IT" dirty="0" smtClean="0">
                <a:latin typeface="Georgia" pitchFamily="18" charset="0"/>
              </a:rPr>
              <a:t>dalla penisola iberica</a:t>
            </a:r>
          </a:p>
          <a:p>
            <a:r>
              <a:rPr lang="it-IT" dirty="0" smtClean="0">
                <a:latin typeface="Georgia" pitchFamily="18" charset="0"/>
              </a:rPr>
              <a:t>Fine della </a:t>
            </a:r>
            <a:r>
              <a:rPr lang="it-IT" i="1" dirty="0" err="1" smtClean="0">
                <a:latin typeface="Georgia" pitchFamily="18" charset="0"/>
              </a:rPr>
              <a:t>reconquista</a:t>
            </a:r>
            <a:r>
              <a:rPr lang="it-IT" i="1" dirty="0" smtClean="0">
                <a:latin typeface="Georgia" pitchFamily="18" charset="0"/>
              </a:rPr>
              <a:t> </a:t>
            </a:r>
            <a:r>
              <a:rPr lang="it-IT" dirty="0" smtClean="0">
                <a:latin typeface="Georgia" pitchFamily="18" charset="0"/>
              </a:rPr>
              <a:t>con la presa di Granada</a:t>
            </a:r>
          </a:p>
          <a:p>
            <a:r>
              <a:rPr lang="it-IT" dirty="0" smtClean="0">
                <a:latin typeface="Georgia" pitchFamily="18" charset="0"/>
              </a:rPr>
              <a:t>Morte di Lorenzo de’Medici e fine del Rinascimento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182</Words>
  <Application>Microsoft Office PowerPoint</Application>
  <PresentationFormat>Presentazione su schermo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Diapositiva 1</vt:lpstr>
      <vt:lpstr>Carlo V</vt:lpstr>
      <vt:lpstr>Carlo I (1516-1556) alias Carlo V (1519-1556</vt:lpstr>
      <vt:lpstr>Carlo d’Asburgo</vt:lpstr>
      <vt:lpstr>Carlo V - problemi</vt:lpstr>
      <vt:lpstr>1492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Carlo V</dc:title>
  <dc:creator>Rafaella Pilo</dc:creator>
  <cp:lastModifiedBy>Rafaella Pilo</cp:lastModifiedBy>
  <cp:revision>7</cp:revision>
  <dcterms:created xsi:type="dcterms:W3CDTF">2025-10-13T10:31:47Z</dcterms:created>
  <dcterms:modified xsi:type="dcterms:W3CDTF">2026-10-09T08:00:10Z</dcterms:modified>
</cp:coreProperties>
</file>