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23528" y="188641"/>
            <a:ext cx="8424936" cy="648072"/>
          </a:xfrm>
          <a:solidFill>
            <a:srgbClr val="FF0000"/>
          </a:solidFill>
          <a:ln w="38100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it-IT" sz="3600" dirty="0" smtClean="0">
                <a:solidFill>
                  <a:srgbClr val="002060"/>
                </a:solidFill>
                <a:latin typeface="Georgia" pitchFamily="18" charset="0"/>
              </a:rPr>
              <a:t>Riforma protestante e riforma cattolica</a:t>
            </a:r>
            <a:endParaRPr lang="it-IT" sz="3600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616624"/>
          </a:xfrm>
          <a:ln w="28575">
            <a:solidFill>
              <a:srgbClr val="FF0000"/>
            </a:solidFill>
          </a:ln>
        </p:spPr>
        <p:txBody>
          <a:bodyPr>
            <a:normAutofit fontScale="85000" lnSpcReduction="10000"/>
          </a:bodyPr>
          <a:lstStyle/>
          <a:p>
            <a:pPr algn="just"/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1509/1511: Erasmo - Elogio della follia</a:t>
            </a:r>
          </a:p>
          <a:p>
            <a:pPr algn="just"/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1516: traduzione in latino con correzione della </a:t>
            </a:r>
            <a:r>
              <a:rPr lang="it-IT" i="1" dirty="0" smtClean="0">
                <a:solidFill>
                  <a:srgbClr val="002060"/>
                </a:solidFill>
                <a:latin typeface="Georgia" pitchFamily="18" charset="0"/>
              </a:rPr>
              <a:t>Vulgata</a:t>
            </a:r>
            <a:endParaRPr lang="it-IT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just"/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1517: Lutero pubblicazione 95 tesi</a:t>
            </a:r>
          </a:p>
          <a:p>
            <a:pPr algn="just"/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1520: Bolla </a:t>
            </a:r>
            <a:r>
              <a:rPr lang="it-IT" i="1" dirty="0" err="1" smtClean="0">
                <a:solidFill>
                  <a:srgbClr val="002060"/>
                </a:solidFill>
                <a:latin typeface="Georgia" pitchFamily="18" charset="0"/>
              </a:rPr>
              <a:t>Exsurge</a:t>
            </a:r>
            <a:r>
              <a:rPr lang="it-IT" i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it-IT" i="1" dirty="0" err="1" smtClean="0">
                <a:solidFill>
                  <a:srgbClr val="002060"/>
                </a:solidFill>
                <a:latin typeface="Georgia" pitchFamily="18" charset="0"/>
              </a:rPr>
              <a:t>Domine</a:t>
            </a:r>
            <a:r>
              <a:rPr lang="it-IT" i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–Leone X Medici</a:t>
            </a:r>
          </a:p>
          <a:p>
            <a:pPr algn="just"/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Gennaio 1521: scomunica – Leone X Medici</a:t>
            </a:r>
          </a:p>
          <a:p>
            <a:pPr algn="just"/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Maggio 1521: Condanna da parte della Dieta di </a:t>
            </a:r>
            <a:r>
              <a:rPr lang="it-IT" dirty="0" err="1" smtClean="0">
                <a:solidFill>
                  <a:srgbClr val="002060"/>
                </a:solidFill>
                <a:latin typeface="Georgia" pitchFamily="18" charset="0"/>
              </a:rPr>
              <a:t>Worms</a:t>
            </a:r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 –Carlo </a:t>
            </a:r>
            <a:r>
              <a:rPr lang="it-IT" dirty="0" err="1" smtClean="0">
                <a:solidFill>
                  <a:srgbClr val="002060"/>
                </a:solidFill>
                <a:latin typeface="Georgia" pitchFamily="18" charset="0"/>
              </a:rPr>
              <a:t>V*</a:t>
            </a:r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 (eletto imperatore nel 1519)</a:t>
            </a:r>
            <a:endParaRPr lang="it-IT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just"/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1524/25: libero </a:t>
            </a:r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arbitrio </a:t>
            </a:r>
            <a:r>
              <a:rPr lang="it-IT" i="1" dirty="0" smtClean="0">
                <a:solidFill>
                  <a:srgbClr val="002060"/>
                </a:solidFill>
                <a:latin typeface="Georgia" pitchFamily="18" charset="0"/>
              </a:rPr>
              <a:t>vs </a:t>
            </a:r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servo arbitrio</a:t>
            </a:r>
            <a:endParaRPr lang="it-IT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just"/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1545-1563: Concilio di Trento</a:t>
            </a:r>
          </a:p>
          <a:p>
            <a:pPr algn="just"/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1555: Pace di Augusta CUIUS REGIO, EIUS </a:t>
            </a:r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RELIGIO</a:t>
            </a:r>
          </a:p>
          <a:p>
            <a:pPr algn="just"/>
            <a:r>
              <a:rPr lang="it-IT" dirty="0" smtClean="0">
                <a:solidFill>
                  <a:srgbClr val="FF0000"/>
                </a:solidFill>
                <a:latin typeface="Georgia" pitchFamily="18" charset="0"/>
              </a:rPr>
              <a:t>NB: contestualmente ci sono le guerre d’Italia e Carlo d’Asburgo diventa il sovrano egemone in Europa</a:t>
            </a:r>
            <a:endParaRPr lang="it-IT" dirty="0" smtClean="0">
              <a:solidFill>
                <a:srgbClr val="FF0000"/>
              </a:solidFill>
              <a:latin typeface="Georgia" pitchFamily="18" charset="0"/>
            </a:endParaRPr>
          </a:p>
          <a:p>
            <a:pPr algn="just"/>
            <a:endParaRPr lang="it-IT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just"/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latin typeface="Georgia" pitchFamily="18" charset="0"/>
              </a:rPr>
              <a:t>Erasmo e Lutero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467544" y="1268760"/>
            <a:ext cx="4040188" cy="504056"/>
          </a:xfrm>
        </p:spPr>
        <p:txBody>
          <a:bodyPr/>
          <a:lstStyle/>
          <a:p>
            <a:r>
              <a:rPr lang="it-IT" dirty="0" smtClean="0">
                <a:latin typeface="Georgia" pitchFamily="18" charset="0"/>
              </a:rPr>
              <a:t>Analogie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844824"/>
            <a:ext cx="4040188" cy="4752528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it-IT" dirty="0" smtClean="0">
                <a:latin typeface="Georgia" pitchFamily="18" charset="0"/>
              </a:rPr>
              <a:t>Critica alla corruzione della Chiesa (clero inadeguato vendita indulgenze etc.)</a:t>
            </a:r>
          </a:p>
          <a:p>
            <a:pPr>
              <a:lnSpc>
                <a:spcPct val="200000"/>
              </a:lnSpc>
            </a:pPr>
            <a:r>
              <a:rPr lang="it-IT" dirty="0" smtClean="0">
                <a:latin typeface="Georgia" pitchFamily="18" charset="0"/>
              </a:rPr>
              <a:t>Erudizione/Umanesimo</a:t>
            </a:r>
          </a:p>
          <a:p>
            <a:pPr>
              <a:lnSpc>
                <a:spcPct val="200000"/>
              </a:lnSpc>
            </a:pPr>
            <a:r>
              <a:rPr lang="it-IT" dirty="0" smtClean="0">
                <a:latin typeface="Georgia" pitchFamily="18" charset="0"/>
              </a:rPr>
              <a:t>Traduzioni *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3"/>
          </p:nvPr>
        </p:nvSpPr>
        <p:spPr>
          <a:xfrm>
            <a:off x="4716016" y="1196752"/>
            <a:ext cx="4041775" cy="504056"/>
          </a:xfrm>
        </p:spPr>
        <p:txBody>
          <a:bodyPr/>
          <a:lstStyle/>
          <a:p>
            <a:r>
              <a:rPr lang="it-IT" sz="2493" dirty="0" smtClean="0">
                <a:latin typeface="Georgia" pitchFamily="18" charset="0"/>
              </a:rPr>
              <a:t>Differenze</a:t>
            </a:r>
            <a:endParaRPr lang="it-IT" sz="2493" dirty="0">
              <a:latin typeface="Georgia" pitchFamily="18" charset="0"/>
            </a:endParaRPr>
          </a:p>
        </p:txBody>
      </p:sp>
      <p:sp>
        <p:nvSpPr>
          <p:cNvPr id="8" name="Segnaposto contenuto 7"/>
          <p:cNvSpPr>
            <a:spLocks noGrp="1"/>
          </p:cNvSpPr>
          <p:nvPr>
            <p:ph sz="quarter" idx="4"/>
          </p:nvPr>
        </p:nvSpPr>
        <p:spPr>
          <a:xfrm>
            <a:off x="4645025" y="1844824"/>
            <a:ext cx="4041775" cy="4752528"/>
          </a:xfrm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250000"/>
              </a:lnSpc>
            </a:pPr>
            <a:r>
              <a:rPr lang="it-IT" dirty="0" smtClean="0">
                <a:latin typeface="Georgia" pitchFamily="18" charset="0"/>
              </a:rPr>
              <a:t>Erasmo resta cattolico</a:t>
            </a:r>
          </a:p>
          <a:p>
            <a:pPr>
              <a:lnSpc>
                <a:spcPct val="250000"/>
              </a:lnSpc>
            </a:pPr>
            <a:r>
              <a:rPr lang="it-IT" dirty="0" smtClean="0">
                <a:latin typeface="Georgia" pitchFamily="18" charset="0"/>
              </a:rPr>
              <a:t>Lutero fonda una Chiesa nuova</a:t>
            </a:r>
          </a:p>
          <a:p>
            <a:pPr>
              <a:lnSpc>
                <a:spcPct val="250000"/>
              </a:lnSpc>
            </a:pPr>
            <a:r>
              <a:rPr lang="it-IT" dirty="0" smtClean="0">
                <a:latin typeface="Georgia" pitchFamily="18" charset="0"/>
              </a:rPr>
              <a:t>Libero arbitrio </a:t>
            </a:r>
            <a:r>
              <a:rPr lang="it-IT" i="1" dirty="0" smtClean="0">
                <a:latin typeface="Georgia" pitchFamily="18" charset="0"/>
              </a:rPr>
              <a:t>vs </a:t>
            </a:r>
            <a:r>
              <a:rPr lang="it-IT" dirty="0" smtClean="0">
                <a:latin typeface="Georgia" pitchFamily="18" charset="0"/>
              </a:rPr>
              <a:t>servo arbitrio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latin typeface="Georgia" pitchFamily="18" charset="0"/>
              </a:rPr>
              <a:t>Lutero 95 tesi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5. </a:t>
            </a:r>
            <a:r>
              <a:rPr lang="it-IT" dirty="0" smtClean="0">
                <a:solidFill>
                  <a:srgbClr val="002060"/>
                </a:solidFill>
                <a:latin typeface="Georgia" pitchFamily="18" charset="0"/>
              </a:rPr>
              <a:t>Il papa non vuole né può rimettere alcuna pena, fuorché quelle che ha imposte per volontà propria o dei canoni.</a:t>
            </a: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6. Il papa non può rimettere alcuna colpa, se non dichiarando e approvando che è stata rimessa da Dio o rimettendo nei casi a lui riservati, fuori dei quali la colpa rimarrebbe certamente.</a:t>
            </a: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10. Agiscono male e con ignoranza quei sacerdoti, i quali riservano penitenze canoniche per il purgatorio ai moribondi.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71600" y="476672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611560" y="620688"/>
            <a:ext cx="8136904" cy="600164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Georgia" pitchFamily="18" charset="0"/>
              </a:rPr>
              <a:t>20. Dunque il papa con la remissione plenaria di tutte le pene non intende semplicemente di tutte, ma solo di quelle imposte da lui.</a:t>
            </a:r>
          </a:p>
          <a:p>
            <a:r>
              <a:rPr lang="it-IT" sz="2400" dirty="0" smtClean="0">
                <a:latin typeface="Georgia" pitchFamily="18" charset="0"/>
              </a:rPr>
              <a:t>46. Si deve insegnare ai cristiani che se non abbondano i beni superflui, debbono tenere il necessario per la loro casa e non spenderlo per le indulgenze.</a:t>
            </a:r>
          </a:p>
          <a:p>
            <a:r>
              <a:rPr lang="it-IT" sz="2400" dirty="0" smtClean="0">
                <a:latin typeface="Georgia" pitchFamily="18" charset="0"/>
              </a:rPr>
              <a:t>47. Si deve insegnare ai cristiani che l'acquisto delle indulgenze è libero e non di precetto.</a:t>
            </a:r>
          </a:p>
          <a:p>
            <a:r>
              <a:rPr lang="it-IT" sz="2400" dirty="0" smtClean="0">
                <a:latin typeface="Georgia" pitchFamily="18" charset="0"/>
              </a:rPr>
              <a:t>48. Si deve insegnare ai cristiani che il papa come ha maggior bisogno così desidera maggiormente per sé, nel concedere le indulgenze, devote orazioni piuttosto che monete sonanti. </a:t>
            </a:r>
          </a:p>
          <a:p>
            <a:r>
              <a:rPr lang="it-IT" sz="2400" dirty="0" smtClean="0">
                <a:latin typeface="Georgia" pitchFamily="18" charset="0"/>
              </a:rPr>
              <a:t>62. Vero tesoro della Chiesa di Cristo è il sacrosanto Vangelo, gloria e grazia di Dio.</a:t>
            </a:r>
          </a:p>
          <a:p>
            <a:r>
              <a:rPr lang="it-IT" sz="2400" dirty="0" smtClean="0">
                <a:latin typeface="Georgia" pitchFamily="18" charset="0"/>
              </a:rPr>
              <a:t>63. Ma questo tesoro è a ragione odiosissimo perché dei primi fa gli ultimi.</a:t>
            </a:r>
            <a:endParaRPr lang="it-IT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99592" y="692696"/>
            <a:ext cx="7416824" cy="489364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it-IT" sz="2400" dirty="0" smtClean="0">
                <a:latin typeface="Georgia" pitchFamily="18" charset="0"/>
              </a:rPr>
              <a:t>64. Ma il tesoro delle indulgenze è a ragione </a:t>
            </a:r>
            <a:r>
              <a:rPr lang="it-IT" sz="2400" dirty="0" err="1" smtClean="0">
                <a:latin typeface="Georgia" pitchFamily="18" charset="0"/>
              </a:rPr>
              <a:t>gratissimo</a:t>
            </a:r>
            <a:r>
              <a:rPr lang="it-IT" sz="2400" dirty="0" smtClean="0">
                <a:latin typeface="Georgia" pitchFamily="18" charset="0"/>
              </a:rPr>
              <a:t> perché degli ultimi fa i primi.</a:t>
            </a:r>
          </a:p>
          <a:p>
            <a:r>
              <a:rPr lang="it-IT" sz="2400" dirty="0" smtClean="0">
                <a:latin typeface="Georgia" pitchFamily="18" charset="0"/>
              </a:rPr>
              <a:t>65. Dunque i tesori evangelici sono reti con le quali un tempo si pescavano uomini ricchi.</a:t>
            </a:r>
          </a:p>
          <a:p>
            <a:r>
              <a:rPr lang="it-IT" sz="2400" dirty="0" smtClean="0">
                <a:latin typeface="Georgia" pitchFamily="18" charset="0"/>
              </a:rPr>
              <a:t>66. Ora i tesori delle indulgenze sono reti con le quali si pescano le ricchezze degli uomini.</a:t>
            </a:r>
          </a:p>
          <a:p>
            <a:r>
              <a:rPr lang="it-IT" sz="2400" dirty="0" smtClean="0">
                <a:latin typeface="Georgia" pitchFamily="18" charset="0"/>
              </a:rPr>
              <a:t>67. Le indulgenze, che i predicatori proclamano grazie grandissime, si capisce che sono veramente tali quanto al guadagno che promuovono. </a:t>
            </a:r>
          </a:p>
          <a:p>
            <a:r>
              <a:rPr lang="it-IT" sz="2400" dirty="0" smtClean="0">
                <a:latin typeface="Georgia" pitchFamily="18" charset="0"/>
              </a:rPr>
              <a:t>86: Ancora: visto che le ricchezze del papa sono più opulente di quelle degli opulentissimi Crassi, non costruisce una sola basilica di San Pietro con i propri soldi invece che con quelli dei poveri fedeli?</a:t>
            </a:r>
            <a:endParaRPr lang="it-IT" sz="24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latin typeface="Georgia" pitchFamily="18" charset="0"/>
              </a:rPr>
              <a:t>Gli anni alla </a:t>
            </a:r>
            <a:r>
              <a:rPr lang="it-IT" dirty="0" err="1" smtClean="0">
                <a:latin typeface="Georgia" pitchFamily="18" charset="0"/>
              </a:rPr>
              <a:t>Wartburg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 fontScale="55000" lnSpcReduction="20000"/>
          </a:bodyPr>
          <a:lstStyle/>
          <a:p>
            <a:r>
              <a:rPr lang="it-IT" sz="3600" b="1" dirty="0" smtClean="0">
                <a:latin typeface="Georgia" pitchFamily="18" charset="0"/>
              </a:rPr>
              <a:t>Traduzione</a:t>
            </a:r>
            <a:r>
              <a:rPr lang="it-IT" sz="3600" dirty="0" smtClean="0">
                <a:latin typeface="Georgia" pitchFamily="18" charset="0"/>
              </a:rPr>
              <a:t> Bibbia in tedesco volgare</a:t>
            </a:r>
          </a:p>
          <a:p>
            <a:endParaRPr lang="it-IT" sz="3600" dirty="0" smtClean="0">
              <a:latin typeface="Georgia" pitchFamily="18" charset="0"/>
            </a:endParaRPr>
          </a:p>
          <a:p>
            <a:r>
              <a:rPr lang="it-IT" sz="3600" b="1" dirty="0" smtClean="0">
                <a:latin typeface="Georgia" pitchFamily="18" charset="0"/>
              </a:rPr>
              <a:t>Alla nobiltà cristiana della nazione tedesca</a:t>
            </a:r>
            <a:r>
              <a:rPr lang="it-IT" sz="3600" dirty="0" smtClean="0">
                <a:latin typeface="Georgia" pitchFamily="18" charset="0"/>
              </a:rPr>
              <a:t> (agosto 1520): Un appello ai poteri laici per riformare la Chiesa, in cui Lutero attacca i "tre muri" di Roma (la superiorità del potere spirituale su quello temporale, il monopolio papale nell'interpretazione della Scrittura e il diritto esclusivo del papa di convocare i concili) e introduce il concetto del </a:t>
            </a:r>
            <a:r>
              <a:rPr lang="it-IT" sz="3600" b="1" dirty="0" smtClean="0">
                <a:latin typeface="Georgia" pitchFamily="18" charset="0"/>
              </a:rPr>
              <a:t>sacerdozio universale</a:t>
            </a:r>
            <a:r>
              <a:rPr lang="it-IT" sz="3600" dirty="0" smtClean="0">
                <a:latin typeface="Georgia" pitchFamily="18" charset="0"/>
              </a:rPr>
              <a:t>.</a:t>
            </a:r>
            <a:endParaRPr lang="it-IT" sz="3600" dirty="0" smtClean="0">
              <a:latin typeface="Georgia" pitchFamily="18" charset="0"/>
            </a:endParaRPr>
          </a:p>
          <a:p>
            <a:r>
              <a:rPr lang="it-IT" sz="3600" b="1" dirty="0" smtClean="0">
                <a:latin typeface="Georgia" pitchFamily="18" charset="0"/>
              </a:rPr>
              <a:t>La cattività babilonese della Chiesa</a:t>
            </a:r>
            <a:r>
              <a:rPr lang="it-IT" sz="3600" dirty="0" smtClean="0">
                <a:latin typeface="Georgia" pitchFamily="18" charset="0"/>
              </a:rPr>
              <a:t> (</a:t>
            </a:r>
            <a:r>
              <a:rPr lang="it-IT" sz="3600" i="1" dirty="0" smtClean="0">
                <a:latin typeface="Georgia" pitchFamily="18" charset="0"/>
              </a:rPr>
              <a:t>De </a:t>
            </a:r>
            <a:r>
              <a:rPr lang="it-IT" sz="3600" i="1" dirty="0" err="1" smtClean="0">
                <a:latin typeface="Georgia" pitchFamily="18" charset="0"/>
              </a:rPr>
              <a:t>captivitate</a:t>
            </a:r>
            <a:r>
              <a:rPr lang="it-IT" sz="3600" i="1" dirty="0" smtClean="0">
                <a:latin typeface="Georgia" pitchFamily="18" charset="0"/>
              </a:rPr>
              <a:t> </a:t>
            </a:r>
            <a:r>
              <a:rPr lang="it-IT" sz="3600" i="1" dirty="0" err="1" smtClean="0">
                <a:latin typeface="Georgia" pitchFamily="18" charset="0"/>
              </a:rPr>
              <a:t>Babylonica</a:t>
            </a:r>
            <a:r>
              <a:rPr lang="it-IT" sz="3600" i="1" dirty="0" smtClean="0">
                <a:latin typeface="Georgia" pitchFamily="18" charset="0"/>
              </a:rPr>
              <a:t> </a:t>
            </a:r>
            <a:r>
              <a:rPr lang="it-IT" sz="3600" i="1" dirty="0" err="1" smtClean="0">
                <a:latin typeface="Georgia" pitchFamily="18" charset="0"/>
              </a:rPr>
              <a:t>ecclesiae</a:t>
            </a:r>
            <a:r>
              <a:rPr lang="it-IT" sz="3600" dirty="0" smtClean="0">
                <a:latin typeface="Georgia" pitchFamily="18" charset="0"/>
              </a:rPr>
              <a:t>, ottobre 1520): Un trattato teologico in cui Lutero riduce i sette sacramenti cattolici a soli due (o tre, a seconda delle fasi: </a:t>
            </a:r>
            <a:r>
              <a:rPr lang="it-IT" sz="3600" b="1" dirty="0" smtClean="0">
                <a:latin typeface="Georgia" pitchFamily="18" charset="0"/>
              </a:rPr>
              <a:t>battesimo</a:t>
            </a:r>
            <a:r>
              <a:rPr lang="it-IT" sz="3600" dirty="0" smtClean="0">
                <a:latin typeface="Georgia" pitchFamily="18" charset="0"/>
              </a:rPr>
              <a:t> ed </a:t>
            </a:r>
            <a:r>
              <a:rPr lang="it-IT" sz="3600" b="1" dirty="0" smtClean="0">
                <a:latin typeface="Georgia" pitchFamily="18" charset="0"/>
              </a:rPr>
              <a:t>eucarestia</a:t>
            </a:r>
            <a:r>
              <a:rPr lang="it-IT" sz="3600" dirty="0" smtClean="0">
                <a:latin typeface="Georgia" pitchFamily="18" charset="0"/>
              </a:rPr>
              <a:t>, con il riconoscimento parziale della penitenza), contestando la struttura sacramentale tradizionale della Chiesa romana</a:t>
            </a:r>
            <a:r>
              <a:rPr lang="it-IT" sz="3600" dirty="0" smtClean="0">
                <a:latin typeface="Georgia" pitchFamily="18" charset="0"/>
              </a:rPr>
              <a:t>.</a:t>
            </a:r>
            <a:endParaRPr lang="it-IT" sz="3600" dirty="0" smtClean="0">
              <a:latin typeface="Georgia" pitchFamily="18" charset="0"/>
            </a:endParaRPr>
          </a:p>
          <a:p>
            <a:r>
              <a:rPr lang="it-IT" sz="3600" b="1" dirty="0" smtClean="0">
                <a:latin typeface="Georgia" pitchFamily="18" charset="0"/>
              </a:rPr>
              <a:t>La libertà del cristiano</a:t>
            </a:r>
            <a:r>
              <a:rPr lang="it-IT" sz="3600" dirty="0" smtClean="0">
                <a:latin typeface="Georgia" pitchFamily="18" charset="0"/>
              </a:rPr>
              <a:t> (</a:t>
            </a:r>
            <a:r>
              <a:rPr lang="it-IT" sz="3600" i="1" dirty="0" smtClean="0">
                <a:latin typeface="Georgia" pitchFamily="18" charset="0"/>
              </a:rPr>
              <a:t>Sulla libertà di un cristiano</a:t>
            </a:r>
            <a:r>
              <a:rPr lang="it-IT" sz="3600" dirty="0" smtClean="0">
                <a:latin typeface="Georgia" pitchFamily="18" charset="0"/>
              </a:rPr>
              <a:t>, novembre 1520): Un breve trattato dedicato a papa Leone X che riassume il cuore del vangelo e della fede luterana: il cristiano è un signore liberato dalla grazia e al tempo stesso un servitore premuroso verso il prossimo</a:t>
            </a:r>
            <a:r>
              <a:rPr lang="it-IT" sz="3600" dirty="0" smtClean="0">
                <a:latin typeface="Georgia" pitchFamily="18" charset="0"/>
              </a:rPr>
              <a:t>.</a:t>
            </a:r>
            <a:endParaRPr lang="it-IT" sz="3600" dirty="0" smtClean="0">
              <a:latin typeface="Georgia" pitchFamily="18" charset="0"/>
            </a:endParaRPr>
          </a:p>
          <a:p>
            <a:endParaRPr lang="it-IT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2060"/>
            </a:solidFill>
          </a:ln>
        </p:spPr>
        <p:txBody>
          <a:bodyPr/>
          <a:lstStyle/>
          <a:p>
            <a:r>
              <a:rPr lang="it-IT" dirty="0" smtClean="0">
                <a:latin typeface="Georgia" pitchFamily="18" charset="0"/>
              </a:rPr>
              <a:t>Libero arbitrio 1524/1525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ln>
            <a:solidFill>
              <a:srgbClr val="002060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>
                <a:latin typeface="Georgia" pitchFamily="18" charset="0"/>
              </a:rPr>
              <a:t>Erasmo</a:t>
            </a: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De libero arbitrio (1524)</a:t>
            </a: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Salvezza per opere e per fede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ln>
            <a:solidFill>
              <a:srgbClr val="002060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>
                <a:latin typeface="Georgia" pitchFamily="18" charset="0"/>
              </a:rPr>
              <a:t>Lutero</a:t>
            </a: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De servo arbitrio (1525)</a:t>
            </a: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Salvezza per sola </a:t>
            </a:r>
            <a:r>
              <a:rPr lang="it-IT" dirty="0" err="1" smtClean="0">
                <a:latin typeface="Georgia" pitchFamily="18" charset="0"/>
              </a:rPr>
              <a:t>fede*</a:t>
            </a: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endParaRPr lang="it-IT" dirty="0" smtClean="0">
              <a:latin typeface="Georgia" pitchFamily="18" charset="0"/>
            </a:endParaRPr>
          </a:p>
          <a:p>
            <a:pPr>
              <a:buNone/>
            </a:pPr>
            <a:r>
              <a:rPr lang="it-IT" dirty="0" err="1" smtClean="0">
                <a:latin typeface="Georgia" pitchFamily="18" charset="0"/>
              </a:rPr>
              <a:t>*sola</a:t>
            </a:r>
            <a:r>
              <a:rPr lang="it-IT" dirty="0" smtClean="0">
                <a:latin typeface="Georgia" pitchFamily="18" charset="0"/>
              </a:rPr>
              <a:t> </a:t>
            </a:r>
            <a:r>
              <a:rPr lang="it-IT" dirty="0" err="1" smtClean="0">
                <a:latin typeface="Georgia" pitchFamily="18" charset="0"/>
              </a:rPr>
              <a:t>gratia</a:t>
            </a:r>
            <a:r>
              <a:rPr lang="it-IT" dirty="0" smtClean="0">
                <a:latin typeface="Georgia" pitchFamily="18" charset="0"/>
              </a:rPr>
              <a:t>, sola fide, sola </a:t>
            </a:r>
            <a:r>
              <a:rPr lang="it-IT" dirty="0" err="1" smtClean="0">
                <a:latin typeface="Georgia" pitchFamily="18" charset="0"/>
              </a:rPr>
              <a:t>scriptura</a:t>
            </a:r>
            <a:endParaRPr lang="it-IT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it-IT" i="1" dirty="0" smtClean="0">
                <a:latin typeface="Georgia" pitchFamily="18" charset="0"/>
              </a:rPr>
              <a:t>Sola </a:t>
            </a:r>
            <a:r>
              <a:rPr lang="it-IT" i="1" dirty="0" err="1" smtClean="0">
                <a:latin typeface="Georgia" pitchFamily="18" charset="0"/>
              </a:rPr>
              <a:t>gratia</a:t>
            </a:r>
            <a:r>
              <a:rPr lang="it-IT" i="1" dirty="0" smtClean="0">
                <a:latin typeface="Georgia" pitchFamily="18" charset="0"/>
              </a:rPr>
              <a:t>, sola fide, sola </a:t>
            </a:r>
            <a:r>
              <a:rPr lang="it-IT" i="1" dirty="0" err="1" smtClean="0">
                <a:latin typeface="Georgia" pitchFamily="18" charset="0"/>
              </a:rPr>
              <a:t>scriptura</a:t>
            </a:r>
            <a:endParaRPr lang="it-IT" i="1" dirty="0">
              <a:latin typeface="Georgia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None/>
            </a:pPr>
            <a:r>
              <a:rPr lang="it-IT" i="1" dirty="0" smtClean="0">
                <a:latin typeface="Georgia" pitchFamily="18" charset="0"/>
              </a:rPr>
              <a:t>Sola</a:t>
            </a:r>
            <a:r>
              <a:rPr lang="it-IT" dirty="0" smtClean="0">
                <a:latin typeface="Georgia" pitchFamily="18" charset="0"/>
              </a:rPr>
              <a:t> </a:t>
            </a:r>
            <a:r>
              <a:rPr lang="it-IT" i="1" dirty="0" err="1" smtClean="0">
                <a:latin typeface="Georgia" pitchFamily="18" charset="0"/>
              </a:rPr>
              <a:t>gratia</a:t>
            </a:r>
            <a:r>
              <a:rPr lang="it-IT" dirty="0" smtClean="0">
                <a:latin typeface="Georgia" pitchFamily="18" charset="0"/>
              </a:rPr>
              <a:t> (volontà di Dio)</a:t>
            </a:r>
          </a:p>
          <a:p>
            <a:pPr>
              <a:lnSpc>
                <a:spcPct val="200000"/>
              </a:lnSpc>
              <a:buNone/>
            </a:pPr>
            <a:r>
              <a:rPr lang="it-IT" i="1" dirty="0" smtClean="0">
                <a:latin typeface="Georgia" pitchFamily="18" charset="0"/>
              </a:rPr>
              <a:t>Sola fide </a:t>
            </a:r>
            <a:r>
              <a:rPr lang="it-IT" dirty="0" smtClean="0">
                <a:latin typeface="Georgia" pitchFamily="18" charset="0"/>
              </a:rPr>
              <a:t>(no opere)</a:t>
            </a:r>
          </a:p>
          <a:p>
            <a:pPr>
              <a:lnSpc>
                <a:spcPct val="200000"/>
              </a:lnSpc>
              <a:buNone/>
            </a:pPr>
            <a:r>
              <a:rPr lang="it-IT" i="1" dirty="0" smtClean="0">
                <a:latin typeface="Georgia" pitchFamily="18" charset="0"/>
              </a:rPr>
              <a:t>Sola </a:t>
            </a:r>
            <a:r>
              <a:rPr lang="it-IT" i="1" dirty="0" err="1" smtClean="0">
                <a:latin typeface="Georgia" pitchFamily="18" charset="0"/>
              </a:rPr>
              <a:t>scriptura</a:t>
            </a:r>
            <a:r>
              <a:rPr lang="it-IT" i="1" dirty="0" smtClean="0">
                <a:latin typeface="Georgia" pitchFamily="18" charset="0"/>
              </a:rPr>
              <a:t> </a:t>
            </a:r>
            <a:r>
              <a:rPr lang="it-IT" dirty="0" err="1" smtClean="0">
                <a:latin typeface="Georgia" pitchFamily="18" charset="0"/>
              </a:rPr>
              <a:t>---</a:t>
            </a:r>
            <a:r>
              <a:rPr lang="it-IT" dirty="0" smtClean="0">
                <a:latin typeface="Georgia" pitchFamily="18" charset="0"/>
              </a:rPr>
              <a:t>  sacerdozio universale</a:t>
            </a:r>
            <a:endParaRPr lang="it-IT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it-IT" dirty="0" smtClean="0">
                <a:latin typeface="Georgia" pitchFamily="18" charset="0"/>
              </a:rPr>
              <a:t>Effetti politici della riforma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256584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it-IT" sz="2800" dirty="0" smtClean="0">
                <a:latin typeface="Georgia" pitchFamily="18" charset="0"/>
              </a:rPr>
              <a:t>Rivolta dei contadini del </a:t>
            </a:r>
            <a:r>
              <a:rPr lang="it-IT" sz="2800" dirty="0" err="1" smtClean="0">
                <a:latin typeface="Georgia" pitchFamily="18" charset="0"/>
              </a:rPr>
              <a:t>Baden</a:t>
            </a:r>
            <a:r>
              <a:rPr lang="it-IT" sz="2800" dirty="0" smtClean="0">
                <a:latin typeface="Georgia" pitchFamily="18" charset="0"/>
              </a:rPr>
              <a:t> (1524-1525)*</a:t>
            </a:r>
          </a:p>
          <a:p>
            <a:pPr>
              <a:lnSpc>
                <a:spcPct val="200000"/>
              </a:lnSpc>
            </a:pPr>
            <a:r>
              <a:rPr lang="it-IT" sz="2800" dirty="0" smtClean="0">
                <a:latin typeface="Georgia" pitchFamily="18" charset="0"/>
              </a:rPr>
              <a:t>Principi protestanti (lega di </a:t>
            </a:r>
            <a:r>
              <a:rPr lang="it-IT" sz="2800" dirty="0" err="1" smtClean="0">
                <a:latin typeface="Georgia" pitchFamily="18" charset="0"/>
              </a:rPr>
              <a:t>Smalcalda</a:t>
            </a:r>
            <a:r>
              <a:rPr lang="it-IT" sz="2800" dirty="0" smtClean="0">
                <a:latin typeface="Georgia" pitchFamily="18" charset="0"/>
              </a:rPr>
              <a:t>) e principi cattolici 1546/47</a:t>
            </a:r>
          </a:p>
          <a:p>
            <a:pPr>
              <a:lnSpc>
                <a:spcPct val="200000"/>
              </a:lnSpc>
            </a:pPr>
            <a:r>
              <a:rPr lang="it-IT" sz="2800" dirty="0" smtClean="0">
                <a:latin typeface="Georgia" pitchFamily="18" charset="0"/>
              </a:rPr>
              <a:t>Pace di Augusta 1555*: </a:t>
            </a:r>
            <a:r>
              <a:rPr lang="it-IT" sz="2800" i="1" dirty="0" err="1" smtClean="0">
                <a:latin typeface="Georgia" pitchFamily="18" charset="0"/>
              </a:rPr>
              <a:t>cuius</a:t>
            </a:r>
            <a:r>
              <a:rPr lang="it-IT" sz="2800" i="1" dirty="0" smtClean="0">
                <a:latin typeface="Georgia" pitchFamily="18" charset="0"/>
              </a:rPr>
              <a:t> regio, </a:t>
            </a:r>
            <a:r>
              <a:rPr lang="it-IT" sz="2800" i="1" dirty="0" err="1" smtClean="0">
                <a:latin typeface="Georgia" pitchFamily="18" charset="0"/>
              </a:rPr>
              <a:t>eius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religio</a:t>
            </a:r>
            <a:endParaRPr lang="it-IT" sz="2800" i="1" dirty="0" smtClean="0">
              <a:latin typeface="Georgia" pitchFamily="18" charset="0"/>
            </a:endParaRPr>
          </a:p>
          <a:p>
            <a:pPr>
              <a:lnSpc>
                <a:spcPct val="200000"/>
              </a:lnSpc>
              <a:buNone/>
            </a:pPr>
            <a:r>
              <a:rPr lang="it-IT" sz="2800" dirty="0" smtClean="0">
                <a:solidFill>
                  <a:srgbClr val="FF0000"/>
                </a:solidFill>
                <a:latin typeface="Georgia" pitchFamily="18" charset="0"/>
              </a:rPr>
              <a:t>NB: questione religiosa resta aperta fino al 1618</a:t>
            </a:r>
          </a:p>
          <a:p>
            <a:pPr>
              <a:lnSpc>
                <a:spcPct val="200000"/>
              </a:lnSpc>
              <a:buNone/>
            </a:pPr>
            <a:endParaRPr lang="it-IT" i="1" dirty="0" smtClean="0">
              <a:latin typeface="Georgia" pitchFamily="18" charset="0"/>
            </a:endParaRPr>
          </a:p>
          <a:p>
            <a:endParaRPr lang="it-IT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it-IT" dirty="0" err="1" smtClean="0">
                <a:latin typeface="Georgia" pitchFamily="18" charset="0"/>
              </a:rPr>
              <a:t>Contemporaneamente…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83264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it-IT" sz="2800" dirty="0" smtClean="0">
                <a:latin typeface="Georgia" pitchFamily="18" charset="0"/>
              </a:rPr>
              <a:t>Calvino elabora la base della sua riforma che sortirà i primi effetti in </a:t>
            </a:r>
            <a:r>
              <a:rPr lang="it-IT" sz="2800" dirty="0" err="1" smtClean="0">
                <a:latin typeface="Georgia" pitchFamily="18" charset="0"/>
              </a:rPr>
              <a:t>Francia*</a:t>
            </a:r>
            <a:r>
              <a:rPr lang="it-IT" sz="2800" dirty="0" smtClean="0">
                <a:latin typeface="Georgia" pitchFamily="18" charset="0"/>
              </a:rPr>
              <a:t> e, solo dopo, nella sua Ginevra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latin typeface="Georgia" pitchFamily="18" charset="0"/>
              </a:rPr>
              <a:t>Altri pensatori eterodossi e riformati in Europa (</a:t>
            </a:r>
            <a:r>
              <a:rPr lang="it-IT" sz="2800" dirty="0" err="1" smtClean="0">
                <a:latin typeface="Georgia" pitchFamily="18" charset="0"/>
              </a:rPr>
              <a:t>Zwingli</a:t>
            </a:r>
            <a:r>
              <a:rPr lang="it-IT" sz="2800" dirty="0" smtClean="0">
                <a:latin typeface="Georgia" pitchFamily="18" charset="0"/>
              </a:rPr>
              <a:t>, Juan de la Cruz, Juan de Valdés etc.) (cfr. </a:t>
            </a:r>
            <a:r>
              <a:rPr lang="it-IT" sz="2800" dirty="0" err="1" smtClean="0">
                <a:latin typeface="Georgia" pitchFamily="18" charset="0"/>
              </a:rPr>
              <a:t>Cantimori</a:t>
            </a:r>
            <a:r>
              <a:rPr lang="it-IT" sz="2800" dirty="0" smtClean="0">
                <a:latin typeface="Georgia" pitchFamily="18" charset="0"/>
              </a:rPr>
              <a:t>, Eretici italiano del 500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latin typeface="Georgia" pitchFamily="18" charset="0"/>
              </a:rPr>
              <a:t>Riforma cattolica (Erasmo </a:t>
            </a:r>
            <a:r>
              <a:rPr lang="it-IT" sz="2800" i="1" dirty="0" smtClean="0">
                <a:latin typeface="Georgia" pitchFamily="18" charset="0"/>
              </a:rPr>
              <a:t>in primis) </a:t>
            </a:r>
            <a:r>
              <a:rPr lang="it-IT" sz="2800" dirty="0" smtClean="0">
                <a:latin typeface="Georgia" pitchFamily="18" charset="0"/>
              </a:rPr>
              <a:t>e le decisioni tridentine </a:t>
            </a:r>
            <a:r>
              <a:rPr lang="it-IT" sz="2800" dirty="0" err="1" smtClean="0">
                <a:latin typeface="Georgia" pitchFamily="18" charset="0"/>
              </a:rPr>
              <a:t>dottrinali*</a:t>
            </a:r>
            <a:r>
              <a:rPr lang="it-IT" sz="2800" dirty="0" smtClean="0">
                <a:latin typeface="Georgia" pitchFamily="18" charset="0"/>
              </a:rPr>
              <a:t> e di riforma: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800" dirty="0" smtClean="0">
                <a:latin typeface="Georgia" pitchFamily="18" charset="0"/>
              </a:rPr>
              <a:t>Divieto accumulo cariche e obbligo di residenza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800" dirty="0" smtClean="0">
                <a:latin typeface="Georgia" pitchFamily="18" charset="0"/>
              </a:rPr>
              <a:t>Istituzione dei seminari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800" dirty="0" smtClean="0">
                <a:latin typeface="Georgia" pitchFamily="18" charset="0"/>
              </a:rPr>
              <a:t>Indice dei libri proibiti (Erasmo!!!)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800" dirty="0" smtClean="0">
                <a:latin typeface="Georgia" pitchFamily="18" charset="0"/>
              </a:rPr>
              <a:t>Inquisizione romana (1542 – Paolo III Farnese)</a:t>
            </a:r>
          </a:p>
          <a:p>
            <a:pPr marL="514350" indent="-514350">
              <a:buNone/>
            </a:pPr>
            <a:endParaRPr lang="it-IT" sz="2800" dirty="0" smtClean="0">
              <a:latin typeface="Georgia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it-IT" dirty="0" smtClean="0">
              <a:latin typeface="Georgia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it-IT" dirty="0" smtClean="0">
              <a:latin typeface="Georgia" pitchFamily="18" charset="0"/>
            </a:endParaRPr>
          </a:p>
          <a:p>
            <a:endParaRPr lang="it-IT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867</Words>
  <Application>Microsoft Office PowerPoint</Application>
  <PresentationFormat>Presentazione su schermo (4:3)</PresentationFormat>
  <Paragraphs>76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Riforma protestante e riforma cattolica</vt:lpstr>
      <vt:lpstr>Erasmo e Lutero</vt:lpstr>
      <vt:lpstr>Lutero 95 tesi</vt:lpstr>
      <vt:lpstr>Diapositiva 4</vt:lpstr>
      <vt:lpstr>Diapositiva 5</vt:lpstr>
      <vt:lpstr>Gli anni alla Wartburg</vt:lpstr>
      <vt:lpstr>Libero arbitrio 1524/1525</vt:lpstr>
      <vt:lpstr>Sola gratia, sola fide, sola scriptura</vt:lpstr>
      <vt:lpstr>Effetti politici della riforma</vt:lpstr>
      <vt:lpstr>Contemporaneamente…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Riforma protestante e riforma cattolica</dc:title>
  <dc:creator>Rafaella Pilo</dc:creator>
  <cp:lastModifiedBy>Rafaella Pilo</cp:lastModifiedBy>
  <cp:revision>26</cp:revision>
  <dcterms:created xsi:type="dcterms:W3CDTF">2026-10-04T10:55:46Z</dcterms:created>
  <dcterms:modified xsi:type="dcterms:W3CDTF">2026-10-06T11:35:24Z</dcterms:modified>
</cp:coreProperties>
</file>