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01/10/2026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parare con la Storia: Storia della cartografia medieva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8025408" cy="54390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www.appuntidistoria.net/wp-content/uploads/2023/07/esplorazioni-15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052736"/>
            <a:ext cx="8648700" cy="46672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thumb.wikimedia.org/wikipedia/commons/thumb/2/21/Caminho_maritimo_para_a_India.png/330px-Caminho_maritimo_para_a_India.png?utm_source=it.wikipedia.org&amp;utm_campaign=parser&amp;utm_content=thumb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980728"/>
            <a:ext cx="6336704" cy="4512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 descr="Viaggi di Cristoforo Colombo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6388" name="AutoShape 4" descr="Viaggi di Cristoforo Colombo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6390" name="AutoShape 6" descr="Viaggi di Cristoforo Colombo - Wikiped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pic>
        <p:nvPicPr>
          <p:cNvPr id="16392" name="Picture 8" descr="https://thumb.wikimedia.org/wikipedia/commons/thumb/0/05/Viajes_de_colon.svg/langit-500px-Viajes_de_colon.svg.png?utm_source=it.wikipedia.org&amp;utm_campaign=parser&amp;utm_content=thumbnai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692696"/>
            <a:ext cx="7500831" cy="50405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>
            <a:normAutofit fontScale="90000"/>
          </a:bodyPr>
          <a:lstStyle/>
          <a:p>
            <a:r>
              <a:rPr lang="it-IT" sz="3600" dirty="0" smtClean="0">
                <a:latin typeface="Garamond" pitchFamily="18" charset="0"/>
              </a:rPr>
              <a:t>Imperi coloniali 500: </a:t>
            </a:r>
            <a:br>
              <a:rPr lang="it-IT" sz="3600" dirty="0" smtClean="0">
                <a:latin typeface="Garamond" pitchFamily="18" charset="0"/>
              </a:rPr>
            </a:br>
            <a:r>
              <a:rPr lang="it-IT" sz="3600" dirty="0" smtClean="0">
                <a:latin typeface="Garamond" pitchFamily="18" charset="0"/>
              </a:rPr>
              <a:t>monarchia spagnola </a:t>
            </a:r>
            <a:r>
              <a:rPr lang="it-IT" sz="3600" i="1" dirty="0" smtClean="0">
                <a:latin typeface="Garamond" pitchFamily="18" charset="0"/>
              </a:rPr>
              <a:t>vs </a:t>
            </a:r>
            <a:r>
              <a:rPr lang="it-IT" sz="3600" dirty="0" smtClean="0">
                <a:latin typeface="Garamond" pitchFamily="18" charset="0"/>
              </a:rPr>
              <a:t>monarchia portoghese</a:t>
            </a:r>
            <a:endParaRPr lang="it-IT" sz="3600" dirty="0"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it-IT" b="1" dirty="0" smtClean="0">
                <a:latin typeface="Garamond" pitchFamily="18" charset="0"/>
              </a:rPr>
              <a:t>Continente americano</a:t>
            </a:r>
          </a:p>
          <a:p>
            <a:pPr>
              <a:buNone/>
            </a:pPr>
            <a:r>
              <a:rPr lang="it-IT" b="1" dirty="0" smtClean="0">
                <a:latin typeface="Garamond" pitchFamily="18" charset="0"/>
              </a:rPr>
              <a:t>(Inca/Maya/Aztechi)</a:t>
            </a:r>
          </a:p>
          <a:p>
            <a:r>
              <a:rPr lang="it-IT" b="1" dirty="0" smtClean="0">
                <a:latin typeface="Garamond" pitchFamily="18" charset="0"/>
              </a:rPr>
              <a:t>Radicamento istituzionale (viceré e </a:t>
            </a:r>
            <a:r>
              <a:rPr lang="it-IT" b="1" dirty="0" err="1" smtClean="0">
                <a:latin typeface="Garamond" pitchFamily="18" charset="0"/>
              </a:rPr>
              <a:t>Real</a:t>
            </a:r>
            <a:r>
              <a:rPr lang="it-IT" b="1" dirty="0" smtClean="0">
                <a:latin typeface="Garamond" pitchFamily="18" charset="0"/>
              </a:rPr>
              <a:t> Udienza)</a:t>
            </a:r>
          </a:p>
          <a:p>
            <a:r>
              <a:rPr lang="it-IT" b="1" dirty="0" err="1" smtClean="0">
                <a:latin typeface="Garamond" pitchFamily="18" charset="0"/>
              </a:rPr>
              <a:t>Catechizzazione</a:t>
            </a:r>
            <a:endParaRPr lang="it-IT" b="1" dirty="0" smtClean="0">
              <a:latin typeface="Garamond" pitchFamily="18" charset="0"/>
            </a:endParaRPr>
          </a:p>
          <a:p>
            <a:r>
              <a:rPr lang="it-IT" b="1" dirty="0" smtClean="0">
                <a:latin typeface="Garamond" pitchFamily="18" charset="0"/>
              </a:rPr>
              <a:t>Sfruttamento risorse del territorio (coltivazioni e miniere)/ </a:t>
            </a:r>
            <a:r>
              <a:rPr lang="it-IT" b="1" i="1" dirty="0" err="1" smtClean="0">
                <a:latin typeface="Garamond" pitchFamily="18" charset="0"/>
              </a:rPr>
              <a:t>encomienda</a:t>
            </a:r>
            <a:endParaRPr lang="it-IT" b="1" i="1" dirty="0">
              <a:latin typeface="Garamond" pitchFamily="18" charset="0"/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it-IT" b="1" dirty="0" smtClean="0">
                <a:latin typeface="Garamond" pitchFamily="18" charset="0"/>
              </a:rPr>
              <a:t>Continente africano e Brasile</a:t>
            </a:r>
          </a:p>
          <a:p>
            <a:r>
              <a:rPr lang="it-IT" b="1" dirty="0" smtClean="0">
                <a:latin typeface="Garamond" pitchFamily="18" charset="0"/>
              </a:rPr>
              <a:t>Sfruttamento delle risorse: schiavi neri </a:t>
            </a:r>
            <a:r>
              <a:rPr lang="it-IT" b="1" dirty="0" err="1" smtClean="0">
                <a:latin typeface="Garamond" pitchFamily="18" charset="0"/>
              </a:rPr>
              <a:t>africani*</a:t>
            </a:r>
            <a:r>
              <a:rPr lang="it-IT" b="1" dirty="0" smtClean="0">
                <a:latin typeface="Garamond" pitchFamily="18" charset="0"/>
              </a:rPr>
              <a:t>, miniere</a:t>
            </a:r>
          </a:p>
          <a:p>
            <a:r>
              <a:rPr lang="it-IT" b="1" dirty="0" err="1" smtClean="0">
                <a:latin typeface="Garamond" pitchFamily="18" charset="0"/>
              </a:rPr>
              <a:t>Catechizzazione</a:t>
            </a:r>
            <a:r>
              <a:rPr lang="it-IT" b="1" dirty="0" smtClean="0">
                <a:latin typeface="Garamond" pitchFamily="18" charset="0"/>
              </a:rPr>
              <a:t> </a:t>
            </a:r>
          </a:p>
          <a:p>
            <a:r>
              <a:rPr lang="it-IT" b="1" dirty="0" smtClean="0">
                <a:latin typeface="Garamond" pitchFamily="18" charset="0"/>
              </a:rPr>
              <a:t>Radicamento istituzionale funzionale alla stabilità del sistema commerciale</a:t>
            </a:r>
          </a:p>
          <a:p>
            <a:endParaRPr lang="it-IT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>
                <a:latin typeface="Garamond" pitchFamily="18" charset="0"/>
              </a:rPr>
              <a:t>Problemi</a:t>
            </a:r>
            <a:endParaRPr lang="it-IT" dirty="0">
              <a:latin typeface="Garamond" pitchFamily="18" charset="0"/>
            </a:endParaRPr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>
                <a:latin typeface="Garamond" pitchFamily="18" charset="0"/>
              </a:rPr>
              <a:t>La Bibbia come </a:t>
            </a:r>
            <a:r>
              <a:rPr lang="it-IT" dirty="0" err="1" smtClean="0">
                <a:latin typeface="Garamond" pitchFamily="18" charset="0"/>
              </a:rPr>
              <a:t>fonte*</a:t>
            </a:r>
            <a:endParaRPr lang="it-IT" dirty="0" smtClean="0">
              <a:latin typeface="Garamond" pitchFamily="18" charset="0"/>
            </a:endParaRPr>
          </a:p>
          <a:p>
            <a:r>
              <a:rPr lang="it-IT" dirty="0" smtClean="0">
                <a:latin typeface="Garamond" pitchFamily="18" charset="0"/>
              </a:rPr>
              <a:t>Esseri umani o animali? </a:t>
            </a:r>
            <a:r>
              <a:rPr lang="it-IT" dirty="0" smtClean="0">
                <a:latin typeface="Garamond" pitchFamily="18" charset="0"/>
              </a:rPr>
              <a:t>Da De Las </a:t>
            </a:r>
            <a:r>
              <a:rPr lang="it-IT" dirty="0" err="1" smtClean="0">
                <a:latin typeface="Garamond" pitchFamily="18" charset="0"/>
              </a:rPr>
              <a:t>Casas</a:t>
            </a:r>
            <a:r>
              <a:rPr lang="it-IT" dirty="0" smtClean="0">
                <a:latin typeface="Garamond" pitchFamily="18" charset="0"/>
              </a:rPr>
              <a:t> ai Lumi</a:t>
            </a:r>
            <a:endParaRPr lang="it-IT" dirty="0" smtClean="0">
              <a:latin typeface="Garamond" pitchFamily="18" charset="0"/>
            </a:endParaRPr>
          </a:p>
          <a:p>
            <a:r>
              <a:rPr lang="it-IT" dirty="0" err="1" smtClean="0">
                <a:latin typeface="Garamond" pitchFamily="18" charset="0"/>
              </a:rPr>
              <a:t>Incontro*</a:t>
            </a:r>
            <a:r>
              <a:rPr lang="it-IT" dirty="0" smtClean="0">
                <a:latin typeface="Garamond" pitchFamily="18" charset="0"/>
              </a:rPr>
              <a:t>/</a:t>
            </a:r>
            <a:r>
              <a:rPr lang="it-IT" dirty="0" err="1" smtClean="0">
                <a:latin typeface="Garamond" pitchFamily="18" charset="0"/>
              </a:rPr>
              <a:t>scontro*</a:t>
            </a:r>
            <a:r>
              <a:rPr lang="it-IT" dirty="0" smtClean="0">
                <a:latin typeface="Garamond" pitchFamily="18" charset="0"/>
              </a:rPr>
              <a:t> culture </a:t>
            </a:r>
            <a:r>
              <a:rPr lang="it-IT" dirty="0" err="1" smtClean="0">
                <a:latin typeface="Garamond" pitchFamily="18" charset="0"/>
              </a:rPr>
              <a:t>pre-colombine</a:t>
            </a:r>
            <a:r>
              <a:rPr lang="it-IT" dirty="0" smtClean="0">
                <a:latin typeface="Garamond" pitchFamily="18" charset="0"/>
              </a:rPr>
              <a:t>: i </a:t>
            </a:r>
            <a:r>
              <a:rPr lang="it-IT" dirty="0" err="1" smtClean="0">
                <a:latin typeface="Garamond" pitchFamily="18" charset="0"/>
              </a:rPr>
              <a:t>meticci*</a:t>
            </a:r>
            <a:r>
              <a:rPr lang="it-IT" dirty="0" smtClean="0">
                <a:latin typeface="Garamond" pitchFamily="18" charset="0"/>
              </a:rPr>
              <a:t> come nuovi soggetti politici e culturali</a:t>
            </a:r>
          </a:p>
          <a:p>
            <a:r>
              <a:rPr lang="it-IT" dirty="0" smtClean="0">
                <a:latin typeface="Garamond" pitchFamily="18" charset="0"/>
              </a:rPr>
              <a:t>Gestione del territorio: i problemi degli </a:t>
            </a:r>
            <a:r>
              <a:rPr lang="it-IT" dirty="0" err="1" smtClean="0">
                <a:latin typeface="Garamond" pitchFamily="18" charset="0"/>
              </a:rPr>
              <a:t>imperi*</a:t>
            </a:r>
            <a:endParaRPr lang="it-IT" dirty="0" smtClean="0">
              <a:latin typeface="Garamond" pitchFamily="18" charset="0"/>
            </a:endParaRPr>
          </a:p>
          <a:p>
            <a:r>
              <a:rPr lang="it-IT" dirty="0" smtClean="0">
                <a:latin typeface="Garamond" pitchFamily="18" charset="0"/>
              </a:rPr>
              <a:t>Convivenza di culture diverse. Un esempio: i Guaranì e i gesuiti</a:t>
            </a:r>
          </a:p>
          <a:p>
            <a:endParaRPr lang="it-IT" dirty="0" smtClean="0">
              <a:latin typeface="Garamond" pitchFamily="18" charset="0"/>
            </a:endParaRPr>
          </a:p>
          <a:p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619672" y="274638"/>
            <a:ext cx="5832648" cy="1143000"/>
          </a:xfrm>
          <a:ln>
            <a:solidFill>
              <a:srgbClr val="FF0000"/>
            </a:solidFill>
          </a:ln>
        </p:spPr>
        <p:txBody>
          <a:bodyPr/>
          <a:lstStyle/>
          <a:p>
            <a:r>
              <a:rPr lang="it-IT" dirty="0" smtClean="0">
                <a:latin typeface="Garamond" pitchFamily="18" charset="0"/>
              </a:rPr>
              <a:t>3 </a:t>
            </a:r>
            <a:r>
              <a:rPr lang="it-IT" dirty="0" err="1" smtClean="0">
                <a:latin typeface="Garamond" pitchFamily="18" charset="0"/>
              </a:rPr>
              <a:t>film*</a:t>
            </a:r>
            <a:endParaRPr lang="it-IT" dirty="0">
              <a:latin typeface="Garamond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2132856"/>
            <a:ext cx="8568952" cy="2044824"/>
          </a:xfrm>
          <a:ln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it-IT" dirty="0" smtClean="0">
                <a:latin typeface="Garamond" pitchFamily="18" charset="0"/>
              </a:rPr>
              <a:t>The </a:t>
            </a:r>
            <a:r>
              <a:rPr lang="it-IT" dirty="0" err="1" smtClean="0">
                <a:latin typeface="Garamond" pitchFamily="18" charset="0"/>
              </a:rPr>
              <a:t>mission</a:t>
            </a:r>
            <a:r>
              <a:rPr lang="it-IT" dirty="0" smtClean="0">
                <a:latin typeface="Garamond" pitchFamily="18" charset="0"/>
              </a:rPr>
              <a:t> (1986, Roland </a:t>
            </a:r>
            <a:r>
              <a:rPr lang="it-IT" dirty="0" err="1" smtClean="0">
                <a:latin typeface="Garamond" pitchFamily="18" charset="0"/>
              </a:rPr>
              <a:t>Joffé</a:t>
            </a:r>
            <a:r>
              <a:rPr lang="it-IT" dirty="0" smtClean="0">
                <a:latin typeface="Garamond" pitchFamily="18" charset="0"/>
              </a:rPr>
              <a:t>)</a:t>
            </a:r>
          </a:p>
          <a:p>
            <a:r>
              <a:rPr lang="it-IT" dirty="0" smtClean="0">
                <a:latin typeface="Garamond" pitchFamily="18" charset="0"/>
              </a:rPr>
              <a:t>1492: </a:t>
            </a:r>
            <a:r>
              <a:rPr lang="it-IT" dirty="0" err="1" smtClean="0">
                <a:latin typeface="Garamond" pitchFamily="18" charset="0"/>
              </a:rPr>
              <a:t>Conquest</a:t>
            </a:r>
            <a:r>
              <a:rPr lang="it-IT" dirty="0" smtClean="0">
                <a:latin typeface="Garamond" pitchFamily="18" charset="0"/>
              </a:rPr>
              <a:t> </a:t>
            </a:r>
            <a:r>
              <a:rPr lang="it-IT" dirty="0" err="1" smtClean="0">
                <a:latin typeface="Garamond" pitchFamily="18" charset="0"/>
              </a:rPr>
              <a:t>of</a:t>
            </a:r>
            <a:r>
              <a:rPr lang="it-IT" dirty="0" smtClean="0">
                <a:latin typeface="Garamond" pitchFamily="18" charset="0"/>
              </a:rPr>
              <a:t> </a:t>
            </a:r>
            <a:r>
              <a:rPr lang="it-IT" dirty="0" err="1" smtClean="0">
                <a:latin typeface="Garamond" pitchFamily="18" charset="0"/>
              </a:rPr>
              <a:t>Paradise</a:t>
            </a:r>
            <a:r>
              <a:rPr lang="it-IT" dirty="0" smtClean="0">
                <a:latin typeface="Garamond" pitchFamily="18" charset="0"/>
              </a:rPr>
              <a:t> (1992*, Ridley Scott)</a:t>
            </a:r>
          </a:p>
          <a:p>
            <a:r>
              <a:rPr lang="it-IT" dirty="0" err="1" smtClean="0">
                <a:latin typeface="Garamond" pitchFamily="18" charset="0"/>
              </a:rPr>
              <a:t>Apocalypto</a:t>
            </a:r>
            <a:r>
              <a:rPr lang="it-IT" dirty="0" smtClean="0">
                <a:latin typeface="Garamond" pitchFamily="18" charset="0"/>
              </a:rPr>
              <a:t> (2006, Mel Gibson)</a:t>
            </a:r>
          </a:p>
          <a:p>
            <a:pPr>
              <a:buNone/>
            </a:pPr>
            <a:endParaRPr lang="it-IT" dirty="0" smtClean="0">
              <a:latin typeface="Garamond" pitchFamily="18" charset="0"/>
            </a:endParaRPr>
          </a:p>
          <a:p>
            <a:endParaRPr lang="it-IT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134</Words>
  <Application>Microsoft Office PowerPoint</Application>
  <PresentationFormat>Presentazione su schermo (4:3)</PresentationFormat>
  <Paragraphs>20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Diapositiva 1</vt:lpstr>
      <vt:lpstr>Diapositiva 2</vt:lpstr>
      <vt:lpstr>Diapositiva 3</vt:lpstr>
      <vt:lpstr>Diapositiva 4</vt:lpstr>
      <vt:lpstr>Imperi coloniali 500:  monarchia spagnola vs monarchia portoghese</vt:lpstr>
      <vt:lpstr>Problemi</vt:lpstr>
      <vt:lpstr>3 film*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Rafaella Pilo</dc:creator>
  <cp:lastModifiedBy>Rafaella Pilo</cp:lastModifiedBy>
  <cp:revision>10</cp:revision>
  <dcterms:created xsi:type="dcterms:W3CDTF">2026-10-01T07:30:47Z</dcterms:created>
  <dcterms:modified xsi:type="dcterms:W3CDTF">2026-10-01T08:06:27Z</dcterms:modified>
</cp:coreProperties>
</file>