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7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48.9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56 24575,'42'0'0,"1"-1"0,-1-3 0,1-1 0,47-13 0,-31 7 0,-1 3 0,2 3 0,-1 2 0,88 7 0,-23-1 0,-45-6 0,-51 1 0,0 1 0,0 1 0,1 1 0,-1 2 0,42 9 0,-66-11 0,0 0 0,0 0 0,-1 1 0,1-1 0,0 1 0,-1 0 0,1 0 0,-1 0 0,0 1 0,0-1 0,0 1 0,0 0 0,0 0 0,0 0 0,-1 0 0,0 0 0,1 0 0,-1 1 0,2 4 0,-3-5 0,0 1 0,-1 0 0,1-1 0,-1 1 0,0 0 0,1-1 0,-2 1 0,1 0 0,0 0 0,-1-1 0,0 1 0,0-1 0,0 1 0,0-1 0,0 1 0,-1-1 0,0 1 0,1-1 0,-1 0 0,-4 5 0,-35 53-1365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2.0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24575,'773'0'0,"-723"3"0,1 2 0,55 13 0,-54-8 0,96 5 0,-90-12 0,0 2 0,81 18 0,-1-6 0,-93-13 0,84 17 0,-55-4 0,0-3 0,148 7 0,-90-11 0,74 2 0,-139-11 0,-32 0 0,0-1 0,-1-1 0,1-2 0,-1-1 0,36-10 0,-34 5 0,0 2 0,1 1 0,0 2 0,38 1 0,-21 1 0,154-22 0,-100 11 0,-85 9 0,1 0 0,-1 2 0,1 0 0,28 3 0,-36 5 0,-24 3 0,-27 5 0,-14-5 0,-1-1 0,1-3 0,-93-1 0,-25 1 0,-85 9 0,-46 5 0,93 2 0,119-12 0,-1-4 0,-110-7 0,53-1 0,123 4 0,0-2 0,0 0 0,0-2 0,0 0 0,0-1 0,1-1 0,0-1 0,0-1 0,0-1 0,-19-10 0,0 0 0,-1 2 0,-78-19 0,0 0 0,59 23-1365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7.3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2684 228 24575,'-49'1'0,"25"1"0,0-2 0,0 0 0,-1-2 0,1 0 0,0-2 0,-46-13 0,117 13 0,328 18 0,18-1 0,-366-12 0,-1 2 0,31 5 0,-29-3 0,49 3 0,175-9 0,-2751 1 0,2465-2 0,-62-11 0,30 2 0,37 6 0,1-2 0,0-1 0,-28-11 0,-53-15 0,92 29 0,0-2 0,1 0 0,-1 0 0,1-2 0,-27-18 0,8 5 0,2 0 0,22 15 0,0-1 0,0 2 0,0-1 0,-22-7 0,29 12 0,0 1 0,0 1 0,0-1 0,0 0 0,0 1 0,0 0 0,0 0 0,0 0 0,-1 0 0,1 1 0,0 0 0,0-1 0,0 1 0,0 1 0,1-1 0,-1 1 0,0-1 0,0 1 0,-5 4 0,2-1 0,0 1 0,1-1 0,0 1 0,0 0 0,0 0 0,1 1 0,0 0 0,0 0 0,0 0 0,1 0 0,0 1 0,1 0 0,-5 15 0,1 5 0,1 0 0,-4 52 0,6-38 0,2 12 0,3-44 0,-1 1 0,0 0 0,-1 0 0,0 0 0,-1-1 0,-3 14 0,4-23 0,1 1 0,-1-1 0,1 0 0,-1 0 0,0 0 0,1 0 0,-1 0 0,0 0 0,0-1 0,0 1 0,1 0 0,-1 0 0,0 0 0,0-1 0,0 1 0,0 0 0,0-1 0,-1 1 0,1-1 0,0 0 0,0 1 0,0-1 0,0 0 0,-3 1 0,0-1 0,1 0 0,-1 0 0,0-1 0,0 1 0,1-1 0,-1 0 0,0 0 0,-4-2 0,-5-3 0,0 0 0,0-1 0,-15-11 0,-5-5-455,0 2 0,-57-26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85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0" y="0"/>
            <a:ext cx="9143700" cy="123300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377190" y="4834890"/>
            <a:ext cx="28803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Méthodologie • Dissertation française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303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4C84A8-EF32-C641-6A78-03619C0B1C83}"/>
              </a:ext>
            </a:extLst>
          </p:cNvPr>
          <p:cNvSpPr txBox="1"/>
          <p:nvPr/>
        </p:nvSpPr>
        <p:spPr>
          <a:xfrm>
            <a:off x="461639" y="433378"/>
            <a:ext cx="846929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Università degli Studi di Cagliari</a:t>
            </a:r>
            <a:br>
              <a:rPr lang="it-IT" sz="1600" dirty="0"/>
            </a:br>
            <a:r>
              <a:rPr lang="it-IT" sz="1600" b="1" dirty="0"/>
              <a:t>Facoltà di Studi Umanistici</a:t>
            </a:r>
          </a:p>
          <a:p>
            <a:pPr algn="ctr"/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endParaRPr lang="it-IT" sz="1600" b="1" dirty="0"/>
          </a:p>
          <a:p>
            <a:pPr algn="ctr"/>
            <a:r>
              <a:rPr lang="it-IT" sz="1600" b="1" dirty="0"/>
              <a:t>LM-37 – Lingue e Letterature Moderne Europee e Americane</a:t>
            </a:r>
            <a:br>
              <a:rPr lang="it-IT" sz="1600" dirty="0"/>
            </a:br>
            <a:r>
              <a:rPr lang="it-IT" sz="1600" b="1" dirty="0"/>
              <a:t>Secondo anno</a:t>
            </a:r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 dirty="0"/>
              <a:t>Francese 5</a:t>
            </a:r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 dirty="0"/>
              <a:t>Dott.ssa Julie Claudia Barreau</a:t>
            </a:r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 dirty="0"/>
              <a:t>12 maggio 2026</a:t>
            </a:r>
            <a:endParaRPr lang="it-IT" sz="16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F21C-CBD5-320A-7CB2-7BE0F9EC3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702" y="1049926"/>
            <a:ext cx="642520" cy="6425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14:cNvPr>
              <p14:cNvContentPartPr/>
              <p14:nvPr/>
            </p14:nvContentPartPr>
            <p14:xfrm>
              <a:off x="203987" y="4773520"/>
              <a:ext cx="405360" cy="756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347" y="4710880"/>
                <a:ext cx="5310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14:cNvPr>
              <p14:cNvContentPartPr/>
              <p14:nvPr/>
            </p14:nvContentPartPr>
            <p14:xfrm>
              <a:off x="576947" y="4935880"/>
              <a:ext cx="1266480" cy="820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3947" y="4872880"/>
                <a:ext cx="139212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14:cNvPr>
              <p14:cNvContentPartPr/>
              <p14:nvPr/>
            </p14:nvContentPartPr>
            <p14:xfrm>
              <a:off x="391907" y="4809520"/>
              <a:ext cx="1332720" cy="1674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9267" y="4746880"/>
                <a:ext cx="1458360" cy="29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59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62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Récapitulatif</a:t>
            </a:r>
            <a:endParaRPr lang="fr-FR" sz="3800" noProof="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83675"/>
              </p:ext>
            </p:extLst>
          </p:nvPr>
        </p:nvGraphicFramePr>
        <p:xfrm>
          <a:off x="274320" y="914400"/>
          <a:ext cx="8595360" cy="3712464"/>
        </p:xfrm>
        <a:graphic>
          <a:graphicData uri="http://schemas.openxmlformats.org/drawingml/2006/table">
            <a:tbl>
              <a:tblPr/>
              <a:tblGrid>
                <a:gridCol w="169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3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Accent</a:t>
                      </a:r>
                      <a:endParaRPr lang="fr-FR" sz="13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3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Signe</a:t>
                      </a:r>
                      <a:endParaRPr lang="fr-FR" sz="13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3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 / Rôle</a:t>
                      </a:r>
                      <a:endParaRPr lang="fr-FR" sz="13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3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Exemples</a:t>
                      </a:r>
                      <a:endParaRPr lang="fr-FR" sz="13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Accent aigu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</a:t>
                      </a:r>
                      <a:endParaRPr lang="fr-FR" sz="18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Voyelle fermée — ↑ voix monte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école, épée, chanté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Accent grave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è</a:t>
                      </a:r>
                      <a:endParaRPr lang="fr-FR" sz="18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Voyelle ouverte — ↓ voix descend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problème, père, Grèce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Accent circonflexe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ê</a:t>
                      </a:r>
                      <a:endParaRPr lang="fr-FR" sz="18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è à l'oral (trace étymologique)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tête, fête, fenêtre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Tréma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ë ï</a:t>
                      </a:r>
                      <a:endParaRPr lang="fr-FR" sz="18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Sépare deux voyelles — maïs = </a:t>
                      </a:r>
                      <a:r>
                        <a:rPr lang="fr-FR" sz="1200" noProof="0" dirty="0" err="1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ma-is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Noël, naïf, ambiguë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Cédille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8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ç</a:t>
                      </a:r>
                      <a:endParaRPr lang="fr-FR" sz="18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Toujours « s » devant a, o, u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français, garçon, rançon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1D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Distinctifs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400" b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à, où…</a:t>
                      </a:r>
                      <a:endParaRPr lang="fr-FR" sz="14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Pas de changement de son — différencie des mots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i="1" noProof="0" dirty="0">
                          <a:solidFill>
                            <a:srgbClr val="D8D4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a/à, ou/où, la/là, du/dû</a:t>
                      </a:r>
                      <a:endParaRPr lang="fr-FR" sz="12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" y="4846320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000" i="1" noProof="0" dirty="0">
                <a:solidFill>
                  <a:srgbClr val="7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 de phonétique française </a:t>
            </a:r>
            <a:endParaRPr lang="fr-FR" sz="100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2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029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accents en français</a:t>
            </a:r>
            <a:endParaRPr lang="fr-FR" sz="4800" noProof="0" dirty="0"/>
          </a:p>
        </p:txBody>
      </p:sp>
      <p:sp>
        <p:nvSpPr>
          <p:cNvPr id="3" name="Text 1"/>
          <p:cNvSpPr/>
          <p:nvPr/>
        </p:nvSpPr>
        <p:spPr>
          <a:xfrm>
            <a:off x="914400" y="1508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200" i="1" noProof="0" dirty="0">
                <a:solidFill>
                  <a:srgbClr val="B8B0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boussole phonétique</a:t>
            </a:r>
            <a:endParaRPr lang="fr-FR" sz="2200" noProof="0" dirty="0"/>
          </a:p>
        </p:txBody>
      </p:sp>
      <p:sp>
        <p:nvSpPr>
          <p:cNvPr id="4" name="Text 2"/>
          <p:cNvSpPr/>
          <p:nvPr/>
        </p:nvSpPr>
        <p:spPr>
          <a:xfrm>
            <a:off x="914400" y="205740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500" noProof="0" dirty="0">
                <a:solidFill>
                  <a:srgbClr val="C8C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français, les accents ne sont pas anarchiques.</a:t>
            </a:r>
            <a:endParaRPr lang="fr-FR" sz="1500" noProof="0" dirty="0"/>
          </a:p>
          <a:p>
            <a:pPr marL="0" indent="0" algn="ctr">
              <a:buNone/>
            </a:pPr>
            <a:r>
              <a:rPr lang="fr-FR" sz="1500" noProof="0" dirty="0">
                <a:solidFill>
                  <a:srgbClr val="C8C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Ils vous indiquent exactement comment prononcer le mot.</a:t>
            </a:r>
            <a:endParaRPr lang="fr-FR" sz="1500" noProof="0" dirty="0"/>
          </a:p>
        </p:txBody>
      </p:sp>
      <p:sp>
        <p:nvSpPr>
          <p:cNvPr id="5" name="Shape 3"/>
          <p:cNvSpPr/>
          <p:nvPr/>
        </p:nvSpPr>
        <p:spPr>
          <a:xfrm>
            <a:off x="594360" y="2788920"/>
            <a:ext cx="2286000" cy="2057400"/>
          </a:xfrm>
          <a:prstGeom prst="rect">
            <a:avLst/>
          </a:prstGeom>
          <a:solidFill>
            <a:srgbClr val="FAEEDA"/>
          </a:solidFill>
          <a:ln w="19050">
            <a:solidFill>
              <a:srgbClr val="FAC775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594360" y="2852928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64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endParaRPr lang="fr-FR" sz="6400" noProof="0" dirty="0"/>
          </a:p>
        </p:txBody>
      </p:sp>
      <p:sp>
        <p:nvSpPr>
          <p:cNvPr id="7" name="Text 5"/>
          <p:cNvSpPr/>
          <p:nvPr/>
        </p:nvSpPr>
        <p:spPr>
          <a:xfrm>
            <a:off x="59436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fr-FR" sz="2200" noProof="0" dirty="0"/>
          </a:p>
        </p:txBody>
      </p:sp>
      <p:sp>
        <p:nvSpPr>
          <p:cNvPr id="8" name="Text 6"/>
          <p:cNvSpPr/>
          <p:nvPr/>
        </p:nvSpPr>
        <p:spPr>
          <a:xfrm>
            <a:off x="594360" y="411480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Accent aigu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i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voix qui monte</a:t>
            </a:r>
            <a:endParaRPr lang="fr-FR" sz="1100" noProof="0" dirty="0"/>
          </a:p>
        </p:txBody>
      </p:sp>
      <p:sp>
        <p:nvSpPr>
          <p:cNvPr id="9" name="Shape 7"/>
          <p:cNvSpPr/>
          <p:nvPr/>
        </p:nvSpPr>
        <p:spPr>
          <a:xfrm>
            <a:off x="3429000" y="2788920"/>
            <a:ext cx="2286000" cy="2057400"/>
          </a:xfrm>
          <a:prstGeom prst="rect">
            <a:avLst/>
          </a:prstGeom>
          <a:solidFill>
            <a:srgbClr val="E1F5EE"/>
          </a:solidFill>
          <a:ln w="19050">
            <a:solidFill>
              <a:srgbClr val="9FE1C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3429000" y="2852928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8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 ê ë</a:t>
            </a:r>
            <a:endParaRPr lang="fr-FR" sz="3800" noProof="0" dirty="0"/>
          </a:p>
        </p:txBody>
      </p:sp>
      <p:sp>
        <p:nvSpPr>
          <p:cNvPr id="11" name="Text 9"/>
          <p:cNvSpPr/>
          <p:nvPr/>
        </p:nvSpPr>
        <p:spPr>
          <a:xfrm>
            <a:off x="342900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fr-FR" sz="2200" noProof="0" dirty="0"/>
          </a:p>
        </p:txBody>
      </p:sp>
      <p:sp>
        <p:nvSpPr>
          <p:cNvPr id="12" name="Text 10"/>
          <p:cNvSpPr/>
          <p:nvPr/>
        </p:nvSpPr>
        <p:spPr>
          <a:xfrm>
            <a:off x="3429000" y="411480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Grave / circ. / tréma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i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même son ouvert</a:t>
            </a:r>
            <a:endParaRPr lang="fr-F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6263640" y="2788920"/>
            <a:ext cx="2286000" cy="2057400"/>
          </a:xfrm>
          <a:prstGeom prst="rect">
            <a:avLst/>
          </a:prstGeom>
          <a:solidFill>
            <a:srgbClr val="FAECE7"/>
          </a:solidFill>
          <a:ln w="19050">
            <a:solidFill>
              <a:srgbClr val="F5C4B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6263640" y="2852928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64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endParaRPr lang="fr-FR" sz="6400" noProof="0" dirty="0"/>
          </a:p>
        </p:txBody>
      </p:sp>
      <p:sp>
        <p:nvSpPr>
          <p:cNvPr id="15" name="Text 13"/>
          <p:cNvSpPr/>
          <p:nvPr/>
        </p:nvSpPr>
        <p:spPr>
          <a:xfrm>
            <a:off x="6263640" y="3749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S</a:t>
            </a:r>
            <a:endParaRPr lang="fr-FR" sz="2200" noProof="0" dirty="0"/>
          </a:p>
        </p:txBody>
      </p:sp>
      <p:sp>
        <p:nvSpPr>
          <p:cNvPr id="16" name="Text 14"/>
          <p:cNvSpPr/>
          <p:nvPr/>
        </p:nvSpPr>
        <p:spPr>
          <a:xfrm>
            <a:off x="6263640" y="411480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Cédille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i="1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a, o, u</a:t>
            </a:r>
            <a:endParaRPr lang="fr-FR" sz="11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FAEEDA"/>
          </a:solidFill>
          <a:ln w="12700">
            <a:solidFill>
              <a:srgbClr val="FAEED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pic>
        <p:nvPicPr>
          <p:cNvPr id="3" name="Image 0" descr="/home/claude/arrow_aig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320040"/>
            <a:ext cx="2468880" cy="24688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" y="292608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500" b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voix monte</a:t>
            </a:r>
            <a:endParaRPr lang="fr-FR" sz="1500" noProof="0" dirty="0"/>
          </a:p>
        </p:txBody>
      </p:sp>
      <p:sp>
        <p:nvSpPr>
          <p:cNvPr id="5" name="Text 2"/>
          <p:cNvSpPr/>
          <p:nvPr/>
        </p:nvSpPr>
        <p:spPr>
          <a:xfrm>
            <a:off x="45720" y="3310128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l'accent est la flèche !</a:t>
            </a:r>
            <a:endParaRPr lang="fr-FR" sz="1100" noProof="0" dirty="0"/>
          </a:p>
        </p:txBody>
      </p:sp>
      <p:sp>
        <p:nvSpPr>
          <p:cNvPr id="6" name="Text 3"/>
          <p:cNvSpPr/>
          <p:nvPr/>
        </p:nvSpPr>
        <p:spPr>
          <a:xfrm>
            <a:off x="2926080" y="228600"/>
            <a:ext cx="5989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L'accent aigu (é)</a:t>
            </a:r>
            <a:endParaRPr lang="fr-FR" sz="2600" noProof="0" dirty="0"/>
          </a:p>
        </p:txBody>
      </p:sp>
      <p:sp>
        <p:nvSpPr>
          <p:cNvPr id="7" name="Shape 4"/>
          <p:cNvSpPr/>
          <p:nvPr/>
        </p:nvSpPr>
        <p:spPr>
          <a:xfrm>
            <a:off x="2926080" y="822960"/>
            <a:ext cx="5989320" cy="777240"/>
          </a:xfrm>
          <a:prstGeom prst="rect">
            <a:avLst/>
          </a:prstGeom>
          <a:solidFill>
            <a:srgbClr val="F9F7F2"/>
          </a:solidFill>
          <a:ln w="9525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5"/>
          <p:cNvSpPr/>
          <p:nvPr/>
        </p:nvSpPr>
        <p:spPr>
          <a:xfrm>
            <a:off x="3063240" y="914400"/>
            <a:ext cx="5715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Voyelle fermée : bouche peu ouverte. Comme le « e» dans </a:t>
            </a:r>
            <a:r>
              <a:rPr lang="fr-FR" sz="1400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edizion</a:t>
            </a:r>
            <a:r>
              <a:rPr lang="fr-FR" sz="1400" b="1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r>
              <a:rPr lang="fr-FR" sz="1400" i="1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 le « é »  dans perch</a:t>
            </a:r>
            <a:r>
              <a:rPr lang="fr-FR" sz="1400" b="1" i="1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</a:t>
            </a: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 italien.</a:t>
            </a:r>
            <a:endParaRPr lang="fr-FR" sz="1400" noProof="0" dirty="0"/>
          </a:p>
        </p:txBody>
      </p:sp>
      <p:sp>
        <p:nvSpPr>
          <p:cNvPr id="9" name="Text 6"/>
          <p:cNvSpPr/>
          <p:nvPr/>
        </p:nvSpPr>
        <p:spPr>
          <a:xfrm>
            <a:off x="2926080" y="1719072"/>
            <a:ext cx="5989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0" name="Text 7"/>
          <p:cNvSpPr/>
          <p:nvPr/>
        </p:nvSpPr>
        <p:spPr>
          <a:xfrm>
            <a:off x="2926080" y="2029968"/>
            <a:ext cx="5989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crire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tude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lodie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beaut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</a:t>
            </a:r>
            <a:r>
              <a:rPr lang="fr-FR" sz="1600" b="1" noProof="0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</a:t>
            </a:r>
            <a:endParaRPr lang="fr-FR" sz="1600" noProof="0" dirty="0"/>
          </a:p>
        </p:txBody>
      </p:sp>
      <p:sp>
        <p:nvSpPr>
          <p:cNvPr id="11" name="Shape 8"/>
          <p:cNvSpPr/>
          <p:nvPr/>
        </p:nvSpPr>
        <p:spPr>
          <a:xfrm>
            <a:off x="2926080" y="2743200"/>
            <a:ext cx="5989320" cy="1143000"/>
          </a:xfrm>
          <a:prstGeom prst="rect">
            <a:avLst/>
          </a:prstGeom>
          <a:solidFill>
            <a:srgbClr val="FAEEDA"/>
          </a:solidFill>
          <a:ln w="12700">
            <a:solidFill>
              <a:srgbClr val="FAC775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Text 9"/>
          <p:cNvSpPr/>
          <p:nvPr/>
        </p:nvSpPr>
        <p:spPr>
          <a:xfrm>
            <a:off x="3063240" y="2834640"/>
            <a:ext cx="5715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Astuce : </a:t>
            </a:r>
            <a:r>
              <a:rPr lang="fr-FR" sz="1400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L'accent aigu ↗ est comme une flèche ascendante. Dessinez-le et ajoutez un petit chapeau en haut à droite. </a:t>
            </a:r>
          </a:p>
          <a:p>
            <a:pPr marL="0" indent="0">
              <a:buNone/>
            </a:pPr>
            <a:r>
              <a:rPr lang="fr-FR" sz="1400" noProof="0" dirty="0">
                <a:solidFill>
                  <a:srgbClr val="854F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 voix suit la même direction !</a:t>
            </a:r>
            <a:endParaRPr lang="fr-FR" sz="1400" noProof="0" dirty="0"/>
          </a:p>
        </p:txBody>
      </p:sp>
      <p:sp>
        <p:nvSpPr>
          <p:cNvPr id="13" name="Text 10"/>
          <p:cNvSpPr/>
          <p:nvPr/>
        </p:nvSpPr>
        <p:spPr>
          <a:xfrm>
            <a:off x="2926080" y="4005072"/>
            <a:ext cx="5989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i="1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[e] — voyelle fermée antérieure non arrondie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pic>
        <p:nvPicPr>
          <p:cNvPr id="3" name="Image 0" descr="/home/claude/arrow_gra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320040"/>
            <a:ext cx="2468880" cy="24688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" y="292608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500" b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voix descend</a:t>
            </a:r>
            <a:endParaRPr lang="fr-FR" sz="1500" noProof="0" dirty="0"/>
          </a:p>
        </p:txBody>
      </p:sp>
      <p:sp>
        <p:nvSpPr>
          <p:cNvPr id="5" name="Text 2"/>
          <p:cNvSpPr/>
          <p:nvPr/>
        </p:nvSpPr>
        <p:spPr>
          <a:xfrm>
            <a:off x="45720" y="3310128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l'accent est la flèche !</a:t>
            </a:r>
            <a:endParaRPr lang="fr-FR" sz="1100" noProof="0" dirty="0"/>
          </a:p>
        </p:txBody>
      </p:sp>
      <p:sp>
        <p:nvSpPr>
          <p:cNvPr id="6" name="Text 3"/>
          <p:cNvSpPr/>
          <p:nvPr/>
        </p:nvSpPr>
        <p:spPr>
          <a:xfrm>
            <a:off x="2926080" y="228600"/>
            <a:ext cx="5989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L'accent grave (è)</a:t>
            </a:r>
            <a:endParaRPr lang="fr-FR" sz="2600" noProof="0" dirty="0"/>
          </a:p>
        </p:txBody>
      </p:sp>
      <p:sp>
        <p:nvSpPr>
          <p:cNvPr id="7" name="Shape 4"/>
          <p:cNvSpPr/>
          <p:nvPr/>
        </p:nvSpPr>
        <p:spPr>
          <a:xfrm>
            <a:off x="2926080" y="822960"/>
            <a:ext cx="5989320" cy="777240"/>
          </a:xfrm>
          <a:prstGeom prst="rect">
            <a:avLst/>
          </a:prstGeom>
          <a:solidFill>
            <a:srgbClr val="F9F7F2"/>
          </a:solidFill>
          <a:ln w="9525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5"/>
          <p:cNvSpPr/>
          <p:nvPr/>
        </p:nvSpPr>
        <p:spPr>
          <a:xfrm>
            <a:off x="3063240" y="914400"/>
            <a:ext cx="5715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Voyelle ouverte, bouche plus ouverte que pour é. </a:t>
            </a:r>
          </a:p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 le « e » dans </a:t>
            </a:r>
            <a:r>
              <a:rPr lang="fr-FR" sz="1400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r>
              <a:rPr lang="fr-FR" sz="1400" b="1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r>
              <a:rPr lang="fr-FR" sz="1400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llo</a:t>
            </a:r>
            <a:r>
              <a:rPr lang="fr-FR" sz="1400" i="1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le « </a:t>
            </a:r>
            <a:r>
              <a:rPr lang="fr-FR" sz="1400" i="1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 » dans </a:t>
            </a:r>
            <a:r>
              <a:rPr lang="fr-FR" sz="1400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caff</a:t>
            </a:r>
            <a:r>
              <a:rPr lang="fr-FR" sz="1400" b="1" i="1" noProof="0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</a:t>
            </a:r>
            <a:r>
              <a:rPr lang="fr-FR" sz="1400" b="1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italien.</a:t>
            </a:r>
            <a:endParaRPr lang="fr-FR" sz="1400" noProof="0" dirty="0"/>
          </a:p>
        </p:txBody>
      </p:sp>
      <p:sp>
        <p:nvSpPr>
          <p:cNvPr id="9" name="Text 6"/>
          <p:cNvSpPr/>
          <p:nvPr/>
        </p:nvSpPr>
        <p:spPr>
          <a:xfrm>
            <a:off x="2926080" y="1719072"/>
            <a:ext cx="5989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0" name="Text 7"/>
          <p:cNvSpPr/>
          <p:nvPr/>
        </p:nvSpPr>
        <p:spPr>
          <a:xfrm>
            <a:off x="2926080" y="2029968"/>
            <a:ext cx="5989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</a:t>
            </a:r>
            <a:r>
              <a:rPr lang="fr-FR" sz="16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</a:t>
            </a:r>
            <a:r>
              <a:rPr lang="fr-FR" sz="1600" b="1" noProof="0" dirty="0">
                <a:solidFill>
                  <a:srgbClr val="0850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</a:t>
            </a:r>
            <a:r>
              <a:rPr lang="fr-FR" sz="16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</a:t>
            </a:r>
            <a:endParaRPr lang="fr-FR" sz="1600" noProof="0" dirty="0"/>
          </a:p>
        </p:txBody>
      </p:sp>
      <p:sp>
        <p:nvSpPr>
          <p:cNvPr id="11" name="Shape 8"/>
          <p:cNvSpPr/>
          <p:nvPr/>
        </p:nvSpPr>
        <p:spPr>
          <a:xfrm>
            <a:off x="2926080" y="2743200"/>
            <a:ext cx="5989320" cy="1143000"/>
          </a:xfrm>
          <a:prstGeom prst="rect">
            <a:avLst/>
          </a:prstGeom>
          <a:solidFill>
            <a:srgbClr val="E1F5EE"/>
          </a:solidFill>
          <a:ln w="12700">
            <a:solidFill>
              <a:srgbClr val="9FE1C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Text 9"/>
          <p:cNvSpPr/>
          <p:nvPr/>
        </p:nvSpPr>
        <p:spPr>
          <a:xfrm>
            <a:off x="3063240" y="2834640"/>
            <a:ext cx="5715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Astuce : </a:t>
            </a:r>
            <a:r>
              <a:rPr lang="fr-FR" sz="1400" noProof="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L'accent grave ↘ est comme une flèche descendante, le chapeau va en bas à droite. Imaginez un soupir : la voix s'ouvre et descend.</a:t>
            </a:r>
            <a:endParaRPr lang="fr-FR" sz="1400" noProof="0" dirty="0"/>
          </a:p>
        </p:txBody>
      </p:sp>
      <p:sp>
        <p:nvSpPr>
          <p:cNvPr id="13" name="Text 10"/>
          <p:cNvSpPr/>
          <p:nvPr/>
        </p:nvSpPr>
        <p:spPr>
          <a:xfrm>
            <a:off x="2926080" y="4005072"/>
            <a:ext cx="5989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i="1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[ɛ] — voyelle ouverte antérieure non arrondie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EEEDFE"/>
          </a:solidFill>
          <a:ln w="12700">
            <a:solidFill>
              <a:srgbClr val="EEEDF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91440" y="457200"/>
            <a:ext cx="25603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800" b="1" noProof="0" dirty="0">
                <a:solidFill>
                  <a:srgbClr val="2621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ê</a:t>
            </a:r>
            <a:endParaRPr lang="fr-FR" sz="13800" noProof="0" dirty="0"/>
          </a:p>
        </p:txBody>
      </p:sp>
      <p:sp>
        <p:nvSpPr>
          <p:cNvPr id="4" name="Text 2"/>
          <p:cNvSpPr/>
          <p:nvPr/>
        </p:nvSpPr>
        <p:spPr>
          <a:xfrm>
            <a:off x="45720" y="315468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même son que è !</a:t>
            </a:r>
            <a:endParaRPr lang="fr-FR" sz="1300" noProof="0" dirty="0"/>
          </a:p>
        </p:txBody>
      </p:sp>
      <p:sp>
        <p:nvSpPr>
          <p:cNvPr id="5" name="Text 3"/>
          <p:cNvSpPr/>
          <p:nvPr/>
        </p:nvSpPr>
        <p:spPr>
          <a:xfrm>
            <a:off x="2926080" y="228600"/>
            <a:ext cx="5989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600" b="1" noProof="0" dirty="0">
                <a:solidFill>
                  <a:srgbClr val="2621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L'accent circonflexe (ê)</a:t>
            </a:r>
            <a:endParaRPr lang="fr-FR" sz="2600" noProof="0" dirty="0"/>
          </a:p>
        </p:txBody>
      </p:sp>
      <p:sp>
        <p:nvSpPr>
          <p:cNvPr id="6" name="Shape 4"/>
          <p:cNvSpPr/>
          <p:nvPr/>
        </p:nvSpPr>
        <p:spPr>
          <a:xfrm>
            <a:off x="2926080" y="822960"/>
            <a:ext cx="5989320" cy="914400"/>
          </a:xfrm>
          <a:prstGeom prst="rect">
            <a:avLst/>
          </a:prstGeom>
          <a:solidFill>
            <a:srgbClr val="EEEDFE"/>
          </a:solidFill>
          <a:ln w="9525">
            <a:solidFill>
              <a:srgbClr val="CECBF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3063240" y="914400"/>
            <a:ext cx="5715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l'oral : ê se prononce exactement comme è. Le chapeau ^ cache souvent un ancien « s » disparu (ancien français), une trace du latin médiéval !</a:t>
            </a:r>
            <a:endParaRPr lang="fr-FR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2926080" y="1828800"/>
            <a:ext cx="5989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ÉTYMOLOGIE — LE « S » CACHÉ</a:t>
            </a:r>
            <a:endParaRPr lang="fr-FR" sz="1000" noProof="0" dirty="0"/>
          </a:p>
        </p:txBody>
      </p:sp>
      <p:sp>
        <p:nvSpPr>
          <p:cNvPr id="9" name="Shape 7"/>
          <p:cNvSpPr/>
          <p:nvPr/>
        </p:nvSpPr>
        <p:spPr>
          <a:xfrm>
            <a:off x="2926080" y="2121408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3017520" y="2167128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tête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teste (lat.)</a:t>
            </a:r>
            <a:endParaRPr lang="fr-FR" sz="1500" noProof="0" dirty="0"/>
          </a:p>
        </p:txBody>
      </p:sp>
      <p:sp>
        <p:nvSpPr>
          <p:cNvPr id="11" name="Shape 9"/>
          <p:cNvSpPr/>
          <p:nvPr/>
        </p:nvSpPr>
        <p:spPr>
          <a:xfrm>
            <a:off x="5966460" y="2121408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Text 10"/>
          <p:cNvSpPr/>
          <p:nvPr/>
        </p:nvSpPr>
        <p:spPr>
          <a:xfrm>
            <a:off x="6057900" y="2167128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fête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</a:t>
            </a:r>
            <a:r>
              <a:rPr lang="fr-FR" sz="1100" i="1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feste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(lat.)</a:t>
            </a:r>
            <a:endParaRPr lang="fr-FR" sz="1500" noProof="0" dirty="0"/>
          </a:p>
        </p:txBody>
      </p:sp>
      <p:sp>
        <p:nvSpPr>
          <p:cNvPr id="13" name="Shape 11"/>
          <p:cNvSpPr/>
          <p:nvPr/>
        </p:nvSpPr>
        <p:spPr>
          <a:xfrm>
            <a:off x="2926080" y="2688336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3017520" y="2734056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être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</a:t>
            </a:r>
            <a:r>
              <a:rPr lang="fr-FR" sz="1100" i="1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estre</a:t>
            </a:r>
            <a:endParaRPr lang="fr-FR" sz="1500" noProof="0" dirty="0"/>
          </a:p>
        </p:txBody>
      </p:sp>
      <p:sp>
        <p:nvSpPr>
          <p:cNvPr id="15" name="Shape 13"/>
          <p:cNvSpPr/>
          <p:nvPr/>
        </p:nvSpPr>
        <p:spPr>
          <a:xfrm>
            <a:off x="5966460" y="2688336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6057900" y="2734056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fenêtre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</a:t>
            </a:r>
            <a:r>
              <a:rPr lang="fr-FR" sz="1100" i="1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finestra</a:t>
            </a:r>
            <a:endParaRPr lang="fr-FR" sz="1500" noProof="0" dirty="0"/>
          </a:p>
        </p:txBody>
      </p:sp>
      <p:sp>
        <p:nvSpPr>
          <p:cNvPr id="17" name="Shape 15"/>
          <p:cNvSpPr/>
          <p:nvPr/>
        </p:nvSpPr>
        <p:spPr>
          <a:xfrm>
            <a:off x="2926080" y="3255264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3017520" y="3300984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forêt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</a:t>
            </a:r>
            <a:r>
              <a:rPr lang="fr-FR" sz="1100" i="1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forest</a:t>
            </a:r>
            <a:endParaRPr lang="fr-FR" sz="1500" noProof="0" dirty="0"/>
          </a:p>
        </p:txBody>
      </p:sp>
      <p:sp>
        <p:nvSpPr>
          <p:cNvPr id="19" name="Shape 17"/>
          <p:cNvSpPr/>
          <p:nvPr/>
        </p:nvSpPr>
        <p:spPr>
          <a:xfrm>
            <a:off x="5966460" y="3255264"/>
            <a:ext cx="2948940" cy="475488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Text 18"/>
          <p:cNvSpPr/>
          <p:nvPr/>
        </p:nvSpPr>
        <p:spPr>
          <a:xfrm>
            <a:off x="6057900" y="3300984"/>
            <a:ext cx="27660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île</a:t>
            </a:r>
            <a:r>
              <a:rPr lang="fr-FR" sz="1100" i="1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← </a:t>
            </a:r>
            <a:r>
              <a:rPr lang="fr-FR" sz="1100" i="1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isle</a:t>
            </a:r>
            <a:endParaRPr lang="fr-FR" sz="1500" noProof="0" dirty="0"/>
          </a:p>
        </p:txBody>
      </p:sp>
      <p:sp>
        <p:nvSpPr>
          <p:cNvPr id="22" name="Text 20"/>
          <p:cNvSpPr/>
          <p:nvPr/>
        </p:nvSpPr>
        <p:spPr>
          <a:xfrm>
            <a:off x="3063240" y="3950208"/>
            <a:ext cx="5715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fr-FR" sz="14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EEEDFE"/>
          </a:solidFill>
          <a:ln w="12700">
            <a:solidFill>
              <a:srgbClr val="EEEDF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45720" y="365760"/>
            <a:ext cx="2651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6200" b="1" noProof="0" dirty="0">
                <a:solidFill>
                  <a:srgbClr val="2621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ë ï ü</a:t>
            </a:r>
            <a:endParaRPr lang="fr-FR" sz="6200" noProof="0" dirty="0"/>
          </a:p>
        </p:txBody>
      </p:sp>
      <p:sp>
        <p:nvSpPr>
          <p:cNvPr id="4" name="Text 2"/>
          <p:cNvSpPr/>
          <p:nvPr/>
        </p:nvSpPr>
        <p:spPr>
          <a:xfrm>
            <a:off x="91440" y="201168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400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·</a:t>
            </a:r>
            <a:endParaRPr lang="fr-FR" sz="4400" noProof="0" dirty="0"/>
          </a:p>
        </p:txBody>
      </p:sp>
      <p:sp>
        <p:nvSpPr>
          <p:cNvPr id="5" name="Text 3"/>
          <p:cNvSpPr/>
          <p:nvPr/>
        </p:nvSpPr>
        <p:spPr>
          <a:xfrm>
            <a:off x="45720" y="26974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voyelles séparées</a:t>
            </a:r>
            <a:endParaRPr lang="fr-FR" sz="1300" noProof="0" dirty="0"/>
          </a:p>
        </p:txBody>
      </p:sp>
      <p:sp>
        <p:nvSpPr>
          <p:cNvPr id="6" name="Text 4"/>
          <p:cNvSpPr/>
          <p:nvPr/>
        </p:nvSpPr>
        <p:spPr>
          <a:xfrm>
            <a:off x="45720" y="31546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(sur le e : ë = è)</a:t>
            </a:r>
            <a:endParaRPr lang="fr-FR" sz="1100" noProof="0" dirty="0"/>
          </a:p>
        </p:txBody>
      </p:sp>
      <p:sp>
        <p:nvSpPr>
          <p:cNvPr id="7" name="Text 5"/>
          <p:cNvSpPr/>
          <p:nvPr/>
        </p:nvSpPr>
        <p:spPr>
          <a:xfrm>
            <a:off x="2926080" y="228600"/>
            <a:ext cx="5989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600" b="1" noProof="0" dirty="0">
                <a:solidFill>
                  <a:srgbClr val="2621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tréma (ë, ï, ü)</a:t>
            </a:r>
            <a:endParaRPr lang="fr-FR" sz="2600" noProof="0" dirty="0"/>
          </a:p>
        </p:txBody>
      </p:sp>
      <p:sp>
        <p:nvSpPr>
          <p:cNvPr id="8" name="Text 6"/>
          <p:cNvSpPr/>
          <p:nvPr/>
        </p:nvSpPr>
        <p:spPr>
          <a:xfrm>
            <a:off x="2926080" y="804672"/>
            <a:ext cx="5989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 CLÉ — LE TRÉMA CHANGE TOUT</a:t>
            </a:r>
            <a:endParaRPr lang="fr-FR" sz="1000" noProof="0" dirty="0"/>
          </a:p>
        </p:txBody>
      </p:sp>
      <p:sp>
        <p:nvSpPr>
          <p:cNvPr id="9" name="Shape 7"/>
          <p:cNvSpPr/>
          <p:nvPr/>
        </p:nvSpPr>
        <p:spPr>
          <a:xfrm>
            <a:off x="2926080" y="1097280"/>
            <a:ext cx="29489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2926080" y="1143000"/>
            <a:ext cx="29489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400" b="1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mais</a:t>
            </a:r>
            <a:endParaRPr lang="fr-FR" sz="3400" noProof="0" dirty="0"/>
          </a:p>
        </p:txBody>
      </p:sp>
      <p:sp>
        <p:nvSpPr>
          <p:cNvPr id="11" name="Text 9"/>
          <p:cNvSpPr/>
          <p:nvPr/>
        </p:nvSpPr>
        <p:spPr>
          <a:xfrm>
            <a:off x="2926080" y="1664208"/>
            <a:ext cx="2948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i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fr-FR" sz="1300" i="1" noProof="0" dirty="0" err="1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mɛ</a:t>
            </a:r>
            <a:r>
              <a:rPr lang="fr-FR" sz="1300" i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]  — 1 syllabe</a:t>
            </a:r>
            <a:endParaRPr lang="fr-FR" sz="1300" noProof="0" dirty="0"/>
          </a:p>
        </p:txBody>
      </p:sp>
      <p:sp>
        <p:nvSpPr>
          <p:cNvPr id="12" name="Text 10"/>
          <p:cNvSpPr/>
          <p:nvPr/>
        </p:nvSpPr>
        <p:spPr>
          <a:xfrm>
            <a:off x="2926080" y="1956816"/>
            <a:ext cx="29489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</a:t>
            </a:r>
            <a:r>
              <a:rPr lang="fr-FR" sz="1100" noProof="0" dirty="0" err="1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però</a:t>
            </a:r>
            <a:r>
              <a:rPr lang="fr-FR" sz="11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|  « ai » = un son</a:t>
            </a:r>
            <a:endParaRPr lang="fr-F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5966460" y="1097280"/>
            <a:ext cx="2948940" cy="1325880"/>
          </a:xfrm>
          <a:prstGeom prst="rect">
            <a:avLst/>
          </a:prstGeom>
          <a:solidFill>
            <a:srgbClr val="FFFFFF"/>
          </a:solidFill>
          <a:ln w="25400">
            <a:solidFill>
              <a:srgbClr val="CECBF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5966460" y="1143000"/>
            <a:ext cx="29489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4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maïs</a:t>
            </a:r>
            <a:endParaRPr lang="fr-FR" sz="3400" noProof="0" dirty="0"/>
          </a:p>
        </p:txBody>
      </p:sp>
      <p:sp>
        <p:nvSpPr>
          <p:cNvPr id="15" name="Text 13"/>
          <p:cNvSpPr/>
          <p:nvPr/>
        </p:nvSpPr>
        <p:spPr>
          <a:xfrm>
            <a:off x="5966460" y="1664208"/>
            <a:ext cx="2948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i="1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[ma.is]  — 2 syllabes !</a:t>
            </a:r>
            <a:endParaRPr lang="fr-FR" sz="1300" noProof="0" dirty="0"/>
          </a:p>
        </p:txBody>
      </p:sp>
      <p:sp>
        <p:nvSpPr>
          <p:cNvPr id="16" name="Text 14"/>
          <p:cNvSpPr/>
          <p:nvPr/>
        </p:nvSpPr>
        <p:spPr>
          <a:xfrm>
            <a:off x="5966460" y="1956816"/>
            <a:ext cx="29489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a » + « i » séparés  </a:t>
            </a:r>
            <a:endParaRPr lang="fr-FR" sz="1100" noProof="0" dirty="0"/>
          </a:p>
        </p:txBody>
      </p:sp>
      <p:sp>
        <p:nvSpPr>
          <p:cNvPr id="17" name="Text 15"/>
          <p:cNvSpPr/>
          <p:nvPr/>
        </p:nvSpPr>
        <p:spPr>
          <a:xfrm>
            <a:off x="2926080" y="2514600"/>
            <a:ext cx="5989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AUTRES EXEMPLES</a:t>
            </a:r>
            <a:endParaRPr lang="fr-FR" sz="1000" noProof="0" dirty="0"/>
          </a:p>
        </p:txBody>
      </p:sp>
      <p:sp>
        <p:nvSpPr>
          <p:cNvPr id="18" name="Shape 16"/>
          <p:cNvSpPr/>
          <p:nvPr/>
        </p:nvSpPr>
        <p:spPr>
          <a:xfrm>
            <a:off x="2926080" y="2816352"/>
            <a:ext cx="2926080" cy="502920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3017520" y="285292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Noël
</a:t>
            </a:r>
            <a:r>
              <a:rPr lang="fr-FR" sz="11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| </a:t>
            </a:r>
            <a:r>
              <a:rPr lang="fr-FR" sz="1100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ël</a:t>
            </a:r>
            <a:endParaRPr lang="fr-FR" sz="1500" noProof="0" dirty="0"/>
          </a:p>
        </p:txBody>
      </p:sp>
      <p:sp>
        <p:nvSpPr>
          <p:cNvPr id="20" name="Shape 18"/>
          <p:cNvSpPr/>
          <p:nvPr/>
        </p:nvSpPr>
        <p:spPr>
          <a:xfrm>
            <a:off x="5989320" y="2816352"/>
            <a:ext cx="2926080" cy="502920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6080760" y="285292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naïf
</a:t>
            </a:r>
            <a:r>
              <a:rPr lang="fr-FR" sz="11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 | </a:t>
            </a:r>
            <a:r>
              <a:rPr lang="fr-FR" sz="1100" noProof="0" dirty="0" err="1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ïf</a:t>
            </a:r>
            <a:endParaRPr lang="fr-FR" sz="1500" noProof="0" dirty="0"/>
          </a:p>
        </p:txBody>
      </p:sp>
      <p:sp>
        <p:nvSpPr>
          <p:cNvPr id="22" name="Shape 20"/>
          <p:cNvSpPr/>
          <p:nvPr/>
        </p:nvSpPr>
        <p:spPr>
          <a:xfrm>
            <a:off x="2926080" y="3410712"/>
            <a:ext cx="2926080" cy="502920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3017520" y="344728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Thaïlande
</a:t>
            </a:r>
            <a:r>
              <a:rPr lang="fr-FR" sz="11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 | ï | lande</a:t>
            </a:r>
            <a:endParaRPr lang="fr-FR" sz="1500" noProof="0" dirty="0"/>
          </a:p>
        </p:txBody>
      </p:sp>
      <p:sp>
        <p:nvSpPr>
          <p:cNvPr id="24" name="Shape 22"/>
          <p:cNvSpPr/>
          <p:nvPr/>
        </p:nvSpPr>
        <p:spPr>
          <a:xfrm>
            <a:off x="5989320" y="3410712"/>
            <a:ext cx="2926080" cy="502920"/>
          </a:xfrm>
          <a:prstGeom prst="rect">
            <a:avLst/>
          </a:prstGeom>
          <a:solidFill>
            <a:srgbClr val="F9F7F2"/>
          </a:solidFill>
          <a:ln w="635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6080760" y="344728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b="1" noProof="0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Ambiguë
</a:t>
            </a:r>
            <a:r>
              <a:rPr lang="fr-FR" sz="1100" noProof="0" dirty="0">
                <a:solidFill>
                  <a:srgbClr val="8888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Ambigu | ë</a:t>
            </a:r>
            <a:endParaRPr lang="fr-FR" sz="150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FAECE7"/>
          </a:solidFill>
          <a:ln w="12700">
            <a:solidFill>
              <a:srgbClr val="FAECE7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91440" y="274320"/>
            <a:ext cx="25603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60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endParaRPr lang="fr-FR" sz="16000" noProof="0" dirty="0"/>
          </a:p>
        </p:txBody>
      </p:sp>
      <p:sp>
        <p:nvSpPr>
          <p:cNvPr id="4" name="Text 2"/>
          <p:cNvSpPr/>
          <p:nvPr/>
        </p:nvSpPr>
        <p:spPr>
          <a:xfrm>
            <a:off x="91440" y="2880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S</a:t>
            </a:r>
            <a:endParaRPr lang="fr-FR" sz="3000" noProof="0" dirty="0"/>
          </a:p>
        </p:txBody>
      </p:sp>
      <p:sp>
        <p:nvSpPr>
          <p:cNvPr id="5" name="Text 3"/>
          <p:cNvSpPr/>
          <p:nvPr/>
        </p:nvSpPr>
        <p:spPr>
          <a:xfrm>
            <a:off x="91440" y="34290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a, o, u</a:t>
            </a:r>
            <a:endParaRPr lang="fr-FR" sz="1400" noProof="0" dirty="0"/>
          </a:p>
        </p:txBody>
      </p:sp>
      <p:sp>
        <p:nvSpPr>
          <p:cNvPr id="6" name="Text 4"/>
          <p:cNvSpPr/>
          <p:nvPr/>
        </p:nvSpPr>
        <p:spPr>
          <a:xfrm>
            <a:off x="2926080" y="228600"/>
            <a:ext cx="5989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6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cédille (ç)</a:t>
            </a:r>
            <a:endParaRPr lang="fr-FR" sz="2600" noProof="0" dirty="0"/>
          </a:p>
        </p:txBody>
      </p:sp>
      <p:sp>
        <p:nvSpPr>
          <p:cNvPr id="7" name="Shape 5"/>
          <p:cNvSpPr/>
          <p:nvPr/>
        </p:nvSpPr>
        <p:spPr>
          <a:xfrm>
            <a:off x="2926080" y="822960"/>
            <a:ext cx="5989320" cy="777240"/>
          </a:xfrm>
          <a:prstGeom prst="rect">
            <a:avLst/>
          </a:prstGeom>
          <a:solidFill>
            <a:srgbClr val="F9F7F2"/>
          </a:solidFill>
          <a:ln w="9525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3063240" y="914400"/>
            <a:ext cx="5715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 est naturellement « s » devant e et i. La cédille force ce son « s » devant a, o et u.</a:t>
            </a:r>
            <a:endParaRPr lang="fr-FR" sz="1400" noProof="0" dirty="0"/>
          </a:p>
        </p:txBody>
      </p:sp>
      <p:sp>
        <p:nvSpPr>
          <p:cNvPr id="9" name="Text 7"/>
          <p:cNvSpPr/>
          <p:nvPr/>
        </p:nvSpPr>
        <p:spPr>
          <a:xfrm>
            <a:off x="2926080" y="16916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SANS CÉDILLE = K</a:t>
            </a:r>
            <a:endParaRPr lang="fr-FR" sz="1000" noProof="0" dirty="0"/>
          </a:p>
        </p:txBody>
      </p:sp>
      <p:sp>
        <p:nvSpPr>
          <p:cNvPr id="10" name="Text 8"/>
          <p:cNvSpPr/>
          <p:nvPr/>
        </p:nvSpPr>
        <p:spPr>
          <a:xfrm>
            <a:off x="5989320" y="16916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000" b="1" kern="0" spc="200" noProof="0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 AVEC CÉDILLE = S</a:t>
            </a:r>
            <a:endParaRPr lang="fr-FR" sz="1000" noProof="0" dirty="0"/>
          </a:p>
        </p:txBody>
      </p:sp>
      <p:sp>
        <p:nvSpPr>
          <p:cNvPr id="11" name="Text 9"/>
          <p:cNvSpPr/>
          <p:nvPr/>
        </p:nvSpPr>
        <p:spPr>
          <a:xfrm>
            <a:off x="2926080" y="20299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café → ka-</a:t>
            </a:r>
            <a:r>
              <a:rPr lang="fr-FR" sz="1500" noProof="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fé</a:t>
            </a:r>
            <a:endParaRPr lang="fr-FR" sz="1500" noProof="0" dirty="0"/>
          </a:p>
        </p:txBody>
      </p:sp>
      <p:sp>
        <p:nvSpPr>
          <p:cNvPr id="12" name="Text 10"/>
          <p:cNvSpPr/>
          <p:nvPr/>
        </p:nvSpPr>
        <p:spPr>
          <a:xfrm>
            <a:off x="2926080" y="24688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coûter → </a:t>
            </a:r>
            <a:r>
              <a:rPr lang="fr-FR" sz="1500" noProof="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kou</a:t>
            </a: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-té</a:t>
            </a:r>
            <a:endParaRPr lang="fr-FR" sz="1500" noProof="0" dirty="0"/>
          </a:p>
        </p:txBody>
      </p:sp>
      <p:sp>
        <p:nvSpPr>
          <p:cNvPr id="13" name="Text 11"/>
          <p:cNvSpPr/>
          <p:nvPr/>
        </p:nvSpPr>
        <p:spPr>
          <a:xfrm>
            <a:off x="2926080" y="290779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curieux → </a:t>
            </a:r>
            <a:r>
              <a:rPr lang="fr-FR" sz="1500" noProof="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ku-ryeu</a:t>
            </a:r>
            <a:endParaRPr lang="fr-FR" sz="1500" noProof="0" dirty="0"/>
          </a:p>
        </p:txBody>
      </p:sp>
      <p:sp>
        <p:nvSpPr>
          <p:cNvPr id="14" name="Text 12"/>
          <p:cNvSpPr/>
          <p:nvPr/>
        </p:nvSpPr>
        <p:spPr>
          <a:xfrm>
            <a:off x="5989320" y="20299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fran</a:t>
            </a:r>
            <a:r>
              <a:rPr lang="fr-FR" sz="15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ais</a:t>
            </a:r>
            <a:endParaRPr lang="fr-FR" sz="1500" noProof="0" dirty="0"/>
          </a:p>
        </p:txBody>
      </p:sp>
      <p:sp>
        <p:nvSpPr>
          <p:cNvPr id="15" name="Text 13"/>
          <p:cNvSpPr/>
          <p:nvPr/>
        </p:nvSpPr>
        <p:spPr>
          <a:xfrm>
            <a:off x="5989320" y="24688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gar</a:t>
            </a:r>
            <a:r>
              <a:rPr lang="fr-FR" sz="15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</a:t>
            </a:r>
            <a:endParaRPr lang="fr-FR" sz="1500" noProof="0" dirty="0"/>
          </a:p>
        </p:txBody>
      </p:sp>
      <p:sp>
        <p:nvSpPr>
          <p:cNvPr id="16" name="Text 14"/>
          <p:cNvSpPr/>
          <p:nvPr/>
        </p:nvSpPr>
        <p:spPr>
          <a:xfrm>
            <a:off x="5989320" y="290779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</a:t>
            </a:r>
            <a:r>
              <a:rPr lang="fr-FR" sz="15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</a:t>
            </a:r>
            <a:endParaRPr lang="fr-FR" sz="1500" noProof="0" dirty="0"/>
          </a:p>
        </p:txBody>
      </p:sp>
      <p:sp>
        <p:nvSpPr>
          <p:cNvPr id="17" name="Text 15"/>
          <p:cNvSpPr/>
          <p:nvPr/>
        </p:nvSpPr>
        <p:spPr>
          <a:xfrm>
            <a:off x="5989320" y="3346704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</a:t>
            </a:r>
            <a:r>
              <a:rPr lang="fr-FR" sz="1500" b="1" noProof="0" dirty="0">
                <a:solidFill>
                  <a:srgbClr val="712B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</a:t>
            </a:r>
            <a:r>
              <a:rPr lang="fr-FR" sz="15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</a:t>
            </a:r>
            <a:endParaRPr lang="fr-FR" sz="1500" noProof="0" dirty="0"/>
          </a:p>
        </p:txBody>
      </p:sp>
      <p:sp>
        <p:nvSpPr>
          <p:cNvPr id="18" name="Shape 16"/>
          <p:cNvSpPr/>
          <p:nvPr/>
        </p:nvSpPr>
        <p:spPr>
          <a:xfrm>
            <a:off x="2926080" y="3840480"/>
            <a:ext cx="5989320" cy="777240"/>
          </a:xfrm>
          <a:prstGeom prst="rect">
            <a:avLst/>
          </a:prstGeom>
          <a:solidFill>
            <a:srgbClr val="FAECE7"/>
          </a:solidFill>
          <a:ln w="12700">
            <a:solidFill>
              <a:srgbClr val="F5C4B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3063240" y="3931920"/>
            <a:ext cx="5715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Mnémotechnique : </a:t>
            </a:r>
            <a:r>
              <a:rPr lang="fr-FR" sz="1400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petite queue du ç ressemble à un « s » — c'est exactement son </a:t>
            </a:r>
            <a:r>
              <a:rPr lang="fr-FR" sz="1400" noProof="0" dirty="0" err="1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</a:t>
            </a:r>
            <a:r>
              <a:rPr lang="fr-FR" sz="1400" noProof="0" dirty="0">
                <a:solidFill>
                  <a:srgbClr val="712B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!</a:t>
            </a:r>
            <a:endParaRPr lang="fr-FR" sz="14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200" b="1" noProof="0" dirty="0">
                <a:solidFill>
                  <a:srgbClr val="2621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Accents distinctifs : même son, sens différent</a:t>
            </a:r>
            <a:endParaRPr lang="fr-FR" sz="2200" noProof="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8412480" cy="594360"/>
          </a:xfrm>
          <a:prstGeom prst="rect">
            <a:avLst/>
          </a:prstGeom>
          <a:solidFill>
            <a:srgbClr val="F9F7F2"/>
          </a:solidFill>
          <a:ln w="9525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81381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 accents ne modifient pas la prononciation : ils différencient deux mots homophones à l'écrit. Indispensables en dissertation !</a:t>
            </a:r>
            <a:endParaRPr lang="fr-FR" sz="1400" noProof="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3840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Shape 4"/>
          <p:cNvSpPr/>
          <p:nvPr/>
        </p:nvSpPr>
        <p:spPr>
          <a:xfrm>
            <a:off x="365760" y="1463040"/>
            <a:ext cx="1920240" cy="713232"/>
          </a:xfrm>
          <a:prstGeom prst="rect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2286000" y="1463040"/>
            <a:ext cx="1920240" cy="713232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365760" y="14813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0C44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fr-FR" sz="3000" noProof="0" dirty="0"/>
          </a:p>
        </p:txBody>
      </p:sp>
      <p:sp>
        <p:nvSpPr>
          <p:cNvPr id="9" name="Text 7"/>
          <p:cNvSpPr/>
          <p:nvPr/>
        </p:nvSpPr>
        <p:spPr>
          <a:xfrm>
            <a:off x="365760" y="19202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0C44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avoir (verbe)</a:t>
            </a:r>
            <a:endParaRPr lang="fr-FR" sz="1000" noProof="0" dirty="0"/>
          </a:p>
        </p:txBody>
      </p:sp>
      <p:sp>
        <p:nvSpPr>
          <p:cNvPr id="10" name="Text 8"/>
          <p:cNvSpPr/>
          <p:nvPr/>
        </p:nvSpPr>
        <p:spPr>
          <a:xfrm>
            <a:off x="2286000" y="14813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275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</a:t>
            </a:r>
            <a:endParaRPr lang="fr-FR" sz="3000" noProof="0" dirty="0"/>
          </a:p>
        </p:txBody>
      </p:sp>
      <p:sp>
        <p:nvSpPr>
          <p:cNvPr id="11" name="Text 9"/>
          <p:cNvSpPr/>
          <p:nvPr/>
        </p:nvSpPr>
        <p:spPr>
          <a:xfrm>
            <a:off x="2286000" y="19202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préposition</a:t>
            </a:r>
            <a:endParaRPr lang="fr-FR" sz="10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221284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a faim.   ↔   Il va à Paris.</a:t>
            </a:r>
            <a:endParaRPr lang="fr-FR" sz="1200" noProof="0" dirty="0"/>
          </a:p>
        </p:txBody>
      </p:sp>
      <p:sp>
        <p:nvSpPr>
          <p:cNvPr id="13" name="Shape 11"/>
          <p:cNvSpPr/>
          <p:nvPr/>
        </p:nvSpPr>
        <p:spPr>
          <a:xfrm>
            <a:off x="4754880" y="1463040"/>
            <a:ext cx="3840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Shape 12"/>
          <p:cNvSpPr/>
          <p:nvPr/>
        </p:nvSpPr>
        <p:spPr>
          <a:xfrm>
            <a:off x="4754880" y="1463040"/>
            <a:ext cx="1920240" cy="713232"/>
          </a:xfrm>
          <a:prstGeom prst="rect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Shape 13"/>
          <p:cNvSpPr/>
          <p:nvPr/>
        </p:nvSpPr>
        <p:spPr>
          <a:xfrm>
            <a:off x="6675120" y="1463040"/>
            <a:ext cx="1920240" cy="713232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4754880" y="14813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0C44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</a:t>
            </a:r>
            <a:endParaRPr lang="fr-FR" sz="3000" noProof="0" dirty="0"/>
          </a:p>
        </p:txBody>
      </p:sp>
      <p:sp>
        <p:nvSpPr>
          <p:cNvPr id="17" name="Text 15"/>
          <p:cNvSpPr/>
          <p:nvPr/>
        </p:nvSpPr>
        <p:spPr>
          <a:xfrm>
            <a:off x="4754880" y="19202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0C44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choix</a:t>
            </a:r>
            <a:endParaRPr lang="fr-FR" sz="1000" noProof="0" dirty="0"/>
          </a:p>
        </p:txBody>
      </p:sp>
      <p:sp>
        <p:nvSpPr>
          <p:cNvPr id="18" name="Text 16"/>
          <p:cNvSpPr/>
          <p:nvPr/>
        </p:nvSpPr>
        <p:spPr>
          <a:xfrm>
            <a:off x="6675120" y="14813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275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où</a:t>
            </a:r>
            <a:endParaRPr lang="fr-FR" sz="3000" noProof="0" dirty="0"/>
          </a:p>
        </p:txBody>
      </p:sp>
      <p:sp>
        <p:nvSpPr>
          <p:cNvPr id="19" name="Text 17"/>
          <p:cNvSpPr/>
          <p:nvPr/>
        </p:nvSpPr>
        <p:spPr>
          <a:xfrm>
            <a:off x="6675120" y="19202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lieu</a:t>
            </a:r>
            <a:endParaRPr lang="fr-FR" sz="1000" noProof="0" dirty="0"/>
          </a:p>
        </p:txBody>
      </p:sp>
      <p:sp>
        <p:nvSpPr>
          <p:cNvPr id="20" name="Text 18"/>
          <p:cNvSpPr/>
          <p:nvPr/>
        </p:nvSpPr>
        <p:spPr>
          <a:xfrm>
            <a:off x="4846320" y="221284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Café ou thé ?   ↔   Où es-tu ?</a:t>
            </a:r>
            <a:endParaRPr lang="fr-FR" sz="1200" noProof="0" dirty="0"/>
          </a:p>
        </p:txBody>
      </p:sp>
      <p:sp>
        <p:nvSpPr>
          <p:cNvPr id="21" name="Shape 19"/>
          <p:cNvSpPr/>
          <p:nvPr/>
        </p:nvSpPr>
        <p:spPr>
          <a:xfrm>
            <a:off x="365760" y="3063240"/>
            <a:ext cx="3840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Shape 20"/>
          <p:cNvSpPr/>
          <p:nvPr/>
        </p:nvSpPr>
        <p:spPr>
          <a:xfrm>
            <a:off x="365760" y="3063240"/>
            <a:ext cx="1920240" cy="713232"/>
          </a:xfrm>
          <a:prstGeom prst="rect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Shape 21"/>
          <p:cNvSpPr/>
          <p:nvPr/>
        </p:nvSpPr>
        <p:spPr>
          <a:xfrm>
            <a:off x="2286000" y="3063240"/>
            <a:ext cx="1920240" cy="713232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4" name="Text 22"/>
          <p:cNvSpPr/>
          <p:nvPr/>
        </p:nvSpPr>
        <p:spPr>
          <a:xfrm>
            <a:off x="365760" y="30815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0C44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</a:t>
            </a:r>
            <a:endParaRPr lang="fr-FR" sz="3000" noProof="0" dirty="0"/>
          </a:p>
        </p:txBody>
      </p:sp>
      <p:sp>
        <p:nvSpPr>
          <p:cNvPr id="25" name="Text 23"/>
          <p:cNvSpPr/>
          <p:nvPr/>
        </p:nvSpPr>
        <p:spPr>
          <a:xfrm>
            <a:off x="365760" y="35204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0C44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 / pronom</a:t>
            </a:r>
            <a:endParaRPr lang="fr-FR" sz="1000" noProof="0" dirty="0"/>
          </a:p>
        </p:txBody>
      </p:sp>
      <p:sp>
        <p:nvSpPr>
          <p:cNvPr id="26" name="Text 24"/>
          <p:cNvSpPr/>
          <p:nvPr/>
        </p:nvSpPr>
        <p:spPr>
          <a:xfrm>
            <a:off x="2286000" y="30815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275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là</a:t>
            </a:r>
            <a:endParaRPr lang="fr-FR" sz="3000" noProof="0" dirty="0"/>
          </a:p>
        </p:txBody>
      </p:sp>
      <p:sp>
        <p:nvSpPr>
          <p:cNvPr id="27" name="Text 25"/>
          <p:cNvSpPr/>
          <p:nvPr/>
        </p:nvSpPr>
        <p:spPr>
          <a:xfrm>
            <a:off x="2286000" y="35204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adverbe de lieu</a:t>
            </a:r>
            <a:endParaRPr lang="fr-FR" sz="1000" noProof="0" dirty="0"/>
          </a:p>
        </p:txBody>
      </p:sp>
      <p:sp>
        <p:nvSpPr>
          <p:cNvPr id="28" name="Text 26"/>
          <p:cNvSpPr/>
          <p:nvPr/>
        </p:nvSpPr>
        <p:spPr>
          <a:xfrm>
            <a:off x="457200" y="381304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table est ronde.   ↔   Il est là.</a:t>
            </a:r>
            <a:endParaRPr lang="fr-FR" sz="1200" noProof="0" dirty="0"/>
          </a:p>
        </p:txBody>
      </p:sp>
      <p:sp>
        <p:nvSpPr>
          <p:cNvPr id="29" name="Shape 27"/>
          <p:cNvSpPr/>
          <p:nvPr/>
        </p:nvSpPr>
        <p:spPr>
          <a:xfrm>
            <a:off x="4754880" y="3063240"/>
            <a:ext cx="3840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0" name="Shape 28"/>
          <p:cNvSpPr/>
          <p:nvPr/>
        </p:nvSpPr>
        <p:spPr>
          <a:xfrm>
            <a:off x="4754880" y="3063240"/>
            <a:ext cx="1920240" cy="713232"/>
          </a:xfrm>
          <a:prstGeom prst="rect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1" name="Shape 29"/>
          <p:cNvSpPr/>
          <p:nvPr/>
        </p:nvSpPr>
        <p:spPr>
          <a:xfrm>
            <a:off x="6675120" y="3063240"/>
            <a:ext cx="1920240" cy="713232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2" name="Text 30"/>
          <p:cNvSpPr/>
          <p:nvPr/>
        </p:nvSpPr>
        <p:spPr>
          <a:xfrm>
            <a:off x="4754880" y="30815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0C44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</a:t>
            </a:r>
            <a:endParaRPr lang="fr-FR" sz="3000" noProof="0" dirty="0"/>
          </a:p>
        </p:txBody>
      </p:sp>
      <p:sp>
        <p:nvSpPr>
          <p:cNvPr id="33" name="Text 31"/>
          <p:cNvSpPr/>
          <p:nvPr/>
        </p:nvSpPr>
        <p:spPr>
          <a:xfrm>
            <a:off x="4754880" y="35204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0C44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+ le (partitif)</a:t>
            </a:r>
            <a:endParaRPr lang="fr-FR" sz="1000" noProof="0" dirty="0"/>
          </a:p>
        </p:txBody>
      </p:sp>
      <p:sp>
        <p:nvSpPr>
          <p:cNvPr id="34" name="Text 32"/>
          <p:cNvSpPr/>
          <p:nvPr/>
        </p:nvSpPr>
        <p:spPr>
          <a:xfrm>
            <a:off x="6675120" y="3081528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noProof="0" dirty="0">
                <a:solidFill>
                  <a:srgbClr val="2750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dû</a:t>
            </a:r>
            <a:endParaRPr lang="fr-FR" sz="3000" noProof="0" dirty="0"/>
          </a:p>
        </p:txBody>
      </p:sp>
      <p:sp>
        <p:nvSpPr>
          <p:cNvPr id="35" name="Text 33"/>
          <p:cNvSpPr/>
          <p:nvPr/>
        </p:nvSpPr>
        <p:spPr>
          <a:xfrm>
            <a:off x="6675120" y="352044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noProof="0" dirty="0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participe de devoir</a:t>
            </a:r>
            <a:endParaRPr lang="fr-FR" sz="1000" noProof="0" dirty="0"/>
          </a:p>
        </p:txBody>
      </p:sp>
      <p:sp>
        <p:nvSpPr>
          <p:cNvPr id="36" name="Text 34"/>
          <p:cNvSpPr/>
          <p:nvPr/>
        </p:nvSpPr>
        <p:spPr>
          <a:xfrm>
            <a:off x="4846320" y="381304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 pain et du beurre.   ↔   Il a dû partir.</a:t>
            </a:r>
            <a:endParaRPr lang="fr-FR" sz="1200" noProof="0" dirty="0"/>
          </a:p>
        </p:txBody>
      </p:sp>
      <p:sp>
        <p:nvSpPr>
          <p:cNvPr id="37" name="Shape 35"/>
          <p:cNvSpPr/>
          <p:nvPr/>
        </p:nvSpPr>
        <p:spPr>
          <a:xfrm>
            <a:off x="365760" y="4773168"/>
            <a:ext cx="8412480" cy="274320"/>
          </a:xfrm>
          <a:prstGeom prst="rect">
            <a:avLst/>
          </a:prstGeom>
          <a:solidFill>
            <a:srgbClr val="F9F7F2"/>
          </a:solidFill>
          <a:ln w="9525">
            <a:solidFill>
              <a:srgbClr val="E8E4D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8" name="Text 36"/>
          <p:cNvSpPr/>
          <p:nvPr/>
        </p:nvSpPr>
        <p:spPr>
          <a:xfrm>
            <a:off x="502920" y="478231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retenir : ces accents ne guident pas </a:t>
            </a:r>
            <a:r>
              <a:rPr lang="fr-FR" sz="1100" i="1" noProof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voix, </a:t>
            </a:r>
            <a:r>
              <a:rPr lang="fr-FR" sz="1100" i="1" noProof="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ils portent du sens. Les confondre est une faute d'orthographe, pas de prononciation.</a:t>
            </a:r>
            <a:endParaRPr lang="fr-FR" sz="1100" noProof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70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657407-BBCE-BA01-B168-6945A35A5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59" y="360046"/>
            <a:ext cx="5064633" cy="442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78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775</Words>
  <Application>Microsoft Office PowerPoint</Application>
  <PresentationFormat>Affichage à l'écran (16:9)</PresentationFormat>
  <Paragraphs>149</Paragraphs>
  <Slides>10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accents en français</dc:title>
  <dc:subject>PptxGenJS Presentation</dc:subject>
  <dc:creator>PptxGenJS</dc:creator>
  <cp:lastModifiedBy>Julie Claudia Barreau</cp:lastModifiedBy>
  <cp:revision>8</cp:revision>
  <dcterms:created xsi:type="dcterms:W3CDTF">2026-05-06T20:18:59Z</dcterms:created>
  <dcterms:modified xsi:type="dcterms:W3CDTF">2026-05-12T17:35:35Z</dcterms:modified>
</cp:coreProperties>
</file>