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4"/>
  </p:sldMasterIdLst>
  <p:notesMasterIdLst>
    <p:notesMasterId r:id="rId53"/>
  </p:notesMasterIdLst>
  <p:handoutMasterIdLst>
    <p:handoutMasterId r:id="rId54"/>
  </p:handoutMasterIdLst>
  <p:sldIdLst>
    <p:sldId id="257" r:id="rId5"/>
    <p:sldId id="309" r:id="rId6"/>
    <p:sldId id="259" r:id="rId7"/>
    <p:sldId id="310" r:id="rId8"/>
    <p:sldId id="261" r:id="rId9"/>
    <p:sldId id="312" r:id="rId10"/>
    <p:sldId id="313" r:id="rId11"/>
    <p:sldId id="316" r:id="rId12"/>
    <p:sldId id="305" r:id="rId13"/>
    <p:sldId id="317" r:id="rId14"/>
    <p:sldId id="318" r:id="rId15"/>
    <p:sldId id="319" r:id="rId16"/>
    <p:sldId id="306" r:id="rId17"/>
    <p:sldId id="307" r:id="rId18"/>
    <p:sldId id="314" r:id="rId19"/>
    <p:sldId id="262" r:id="rId20"/>
    <p:sldId id="264" r:id="rId21"/>
    <p:sldId id="269" r:id="rId22"/>
    <p:sldId id="270" r:id="rId23"/>
    <p:sldId id="271" r:id="rId24"/>
    <p:sldId id="292" r:id="rId25"/>
    <p:sldId id="291" r:id="rId26"/>
    <p:sldId id="280" r:id="rId27"/>
    <p:sldId id="287" r:id="rId28"/>
    <p:sldId id="293" r:id="rId29"/>
    <p:sldId id="294" r:id="rId30"/>
    <p:sldId id="295" r:id="rId31"/>
    <p:sldId id="296" r:id="rId32"/>
    <p:sldId id="297" r:id="rId33"/>
    <p:sldId id="298" r:id="rId34"/>
    <p:sldId id="299" r:id="rId35"/>
    <p:sldId id="300" r:id="rId36"/>
    <p:sldId id="301" r:id="rId37"/>
    <p:sldId id="304" r:id="rId38"/>
    <p:sldId id="289" r:id="rId39"/>
    <p:sldId id="290" r:id="rId40"/>
    <p:sldId id="274" r:id="rId41"/>
    <p:sldId id="272" r:id="rId42"/>
    <p:sldId id="275" r:id="rId43"/>
    <p:sldId id="278" r:id="rId44"/>
    <p:sldId id="302" r:id="rId45"/>
    <p:sldId id="320" r:id="rId46"/>
    <p:sldId id="281" r:id="rId47"/>
    <p:sldId id="283" r:id="rId48"/>
    <p:sldId id="284" r:id="rId49"/>
    <p:sldId id="285" r:id="rId50"/>
    <p:sldId id="303" r:id="rId51"/>
    <p:sldId id="308" r:id="rId52"/>
  </p:sldIdLst>
  <p:sldSz cx="12192000" cy="6858000"/>
  <p:notesSz cx="6858000" cy="9144000"/>
  <p:defaultTextStyle>
    <a:defPPr rtl="0">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4529"/>
    <a:srgbClr val="2B3922"/>
    <a:srgbClr val="2E3722"/>
    <a:srgbClr val="FCF7F1"/>
    <a:srgbClr val="B8D233"/>
    <a:srgbClr val="5CC6D6"/>
    <a:srgbClr val="F8D22F"/>
    <a:srgbClr val="F03F2B"/>
    <a:srgbClr val="3488A0"/>
    <a:srgbClr val="5790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DE84D81-C475-C181-7E8F-C8F0BFC0A58D}" v="3" dt="2024-01-27T16:13:19.7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4" autoAdjust="0"/>
    <p:restoredTop sz="74716" autoAdjust="0"/>
  </p:normalViewPr>
  <p:slideViewPr>
    <p:cSldViewPr snapToGrid="0">
      <p:cViewPr varScale="1">
        <p:scale>
          <a:sx n="60" d="100"/>
          <a:sy n="60" d="100"/>
        </p:scale>
        <p:origin x="1478" y="48"/>
      </p:cViewPr>
      <p:guideLst>
        <p:guide orient="horz" pos="2160"/>
        <p:guide pos="3840"/>
      </p:guideLst>
    </p:cSldViewPr>
  </p:slideViewPr>
  <p:notesTextViewPr>
    <p:cViewPr>
      <p:scale>
        <a:sx n="1" d="1"/>
        <a:sy n="1" d="1"/>
      </p:scale>
      <p:origin x="0" y="0"/>
    </p:cViewPr>
  </p:notesTextViewPr>
  <p:notesViewPr>
    <p:cSldViewPr snapToGrid="0">
      <p:cViewPr varScale="1">
        <p:scale>
          <a:sx n="120" d="100"/>
          <a:sy n="120" d="100"/>
        </p:scale>
        <p:origin x="5040"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5C3BD9-E51C-4B9F-814C-03C4F4A5F887}" type="doc">
      <dgm:prSet loTypeId="urn:microsoft.com/office/officeart/2005/8/layout/vList2" loCatId="list" qsTypeId="urn:microsoft.com/office/officeart/2005/8/quickstyle/simple3" qsCatId="simple" csTypeId="urn:microsoft.com/office/officeart/2005/8/colors/accent1_5" csCatId="accent1" phldr="1"/>
      <dgm:spPr/>
      <dgm:t>
        <a:bodyPr/>
        <a:lstStyle/>
        <a:p>
          <a:endParaRPr lang="pl-PL"/>
        </a:p>
      </dgm:t>
    </dgm:pt>
    <dgm:pt modelId="{6A288F56-B235-41F8-8036-AC63DA2DD61E}">
      <dgm:prSet custT="1"/>
      <dgm:spPr/>
      <dgm:t>
        <a:bodyPr/>
        <a:lstStyle/>
        <a:p>
          <a:pPr rtl="0"/>
          <a:r>
            <a:rPr lang="pl-PL" sz="1800" dirty="0"/>
            <a:t>1930s -	</a:t>
          </a:r>
          <a:r>
            <a:rPr lang="en-GB" sz="1800" noProof="0" dirty="0"/>
            <a:t>George </a:t>
          </a:r>
          <a:r>
            <a:rPr lang="en-GB" sz="1800" noProof="0" dirty="0" err="1"/>
            <a:t>Artsrouni</a:t>
          </a:r>
          <a:r>
            <a:rPr lang="en-GB" sz="1800" noProof="0" dirty="0"/>
            <a:t> and </a:t>
          </a:r>
          <a:r>
            <a:rPr lang="en-GB" sz="1800" noProof="0" dirty="0" err="1"/>
            <a:t>Petr</a:t>
          </a:r>
          <a:r>
            <a:rPr lang="en-GB" sz="1800" noProof="0" dirty="0"/>
            <a:t> Smirnov-</a:t>
          </a:r>
          <a:r>
            <a:rPr lang="en-GB" sz="1800" noProof="0" dirty="0" err="1"/>
            <a:t>Troyanskii</a:t>
          </a:r>
          <a:r>
            <a:rPr lang="en-GB" sz="1800" noProof="0" dirty="0"/>
            <a:t> (idea of three stages</a:t>
          </a:r>
          <a:r>
            <a:rPr lang="pl-PL" sz="1800" noProof="0" dirty="0"/>
            <a:t>)</a:t>
          </a:r>
          <a:endParaRPr lang="en-GB" sz="1800" noProof="0" dirty="0"/>
        </a:p>
      </dgm:t>
    </dgm:pt>
    <dgm:pt modelId="{BC620D93-614F-4D68-99D5-CFF45FEB3D3A}" type="parTrans" cxnId="{5425AE7B-2552-4E97-926A-79DB4F1E8889}">
      <dgm:prSet/>
      <dgm:spPr/>
      <dgm:t>
        <a:bodyPr/>
        <a:lstStyle/>
        <a:p>
          <a:endParaRPr lang="pl-PL" sz="2400"/>
        </a:p>
      </dgm:t>
    </dgm:pt>
    <dgm:pt modelId="{ED9279B5-8A1E-4679-87CA-087E2BDCE2D2}" type="sibTrans" cxnId="{5425AE7B-2552-4E97-926A-79DB4F1E8889}">
      <dgm:prSet/>
      <dgm:spPr/>
      <dgm:t>
        <a:bodyPr/>
        <a:lstStyle/>
        <a:p>
          <a:endParaRPr lang="pl-PL" sz="2400"/>
        </a:p>
      </dgm:t>
    </dgm:pt>
    <dgm:pt modelId="{7A60E836-6337-4693-9BE0-39D20D650F9D}">
      <dgm:prSet custT="1"/>
      <dgm:spPr/>
      <dgm:t>
        <a:bodyPr/>
        <a:lstStyle/>
        <a:p>
          <a:pPr rtl="0"/>
          <a:r>
            <a:rPr lang="pl-PL" sz="1800" dirty="0"/>
            <a:t>1940 – </a:t>
          </a:r>
          <a:r>
            <a:rPr lang="en-GB" sz="1800" noProof="0" dirty="0"/>
            <a:t>First computers	 (Alan Turing’s team, code breaking operation); the Cold War period, Russian-English translation systems for the military</a:t>
          </a:r>
        </a:p>
      </dgm:t>
    </dgm:pt>
    <dgm:pt modelId="{4516D2A9-9E31-40D5-9A1B-990C95D180BB}" type="parTrans" cxnId="{9372A6F9-A14C-494A-9ADC-BF74D5D31F14}">
      <dgm:prSet/>
      <dgm:spPr/>
      <dgm:t>
        <a:bodyPr/>
        <a:lstStyle/>
        <a:p>
          <a:endParaRPr lang="pl-PL" sz="2400"/>
        </a:p>
      </dgm:t>
    </dgm:pt>
    <dgm:pt modelId="{3E70CAB7-BFA5-40F6-B88D-532D5B280AFB}" type="sibTrans" cxnId="{9372A6F9-A14C-494A-9ADC-BF74D5D31F14}">
      <dgm:prSet/>
      <dgm:spPr/>
      <dgm:t>
        <a:bodyPr/>
        <a:lstStyle/>
        <a:p>
          <a:endParaRPr lang="pl-PL" sz="2400"/>
        </a:p>
      </dgm:t>
    </dgm:pt>
    <dgm:pt modelId="{68513E92-71C2-47D7-A912-917ECA229479}">
      <dgm:prSet custT="1"/>
      <dgm:spPr/>
      <dgm:t>
        <a:bodyPr/>
        <a:lstStyle/>
        <a:p>
          <a:pPr rtl="0"/>
          <a:r>
            <a:rPr lang="pl-PL" sz="1800" dirty="0"/>
            <a:t>1954 -	First </a:t>
          </a:r>
          <a:r>
            <a:rPr lang="pl-PL" sz="1800" dirty="0" err="1"/>
            <a:t>trial</a:t>
          </a:r>
          <a:r>
            <a:rPr lang="pl-PL" sz="1800" dirty="0"/>
            <a:t> (IBM &amp; </a:t>
          </a:r>
          <a:r>
            <a:rPr lang="pl-PL" sz="1800" dirty="0" err="1"/>
            <a:t>University</a:t>
          </a:r>
          <a:r>
            <a:rPr lang="pl-PL" sz="1800" dirty="0"/>
            <a:t> of Georgetown)</a:t>
          </a:r>
        </a:p>
      </dgm:t>
    </dgm:pt>
    <dgm:pt modelId="{EB7C7306-D721-4CCC-AF14-3E45DADCB6E5}" type="parTrans" cxnId="{AA13CE9B-FB82-45EC-85E6-922938F360E6}">
      <dgm:prSet/>
      <dgm:spPr/>
      <dgm:t>
        <a:bodyPr/>
        <a:lstStyle/>
        <a:p>
          <a:endParaRPr lang="pl-PL" sz="2400"/>
        </a:p>
      </dgm:t>
    </dgm:pt>
    <dgm:pt modelId="{C0D163DF-B67F-4C39-ABFA-CD2242EAFF4B}" type="sibTrans" cxnId="{AA13CE9B-FB82-45EC-85E6-922938F360E6}">
      <dgm:prSet/>
      <dgm:spPr/>
      <dgm:t>
        <a:bodyPr/>
        <a:lstStyle/>
        <a:p>
          <a:endParaRPr lang="pl-PL" sz="2400"/>
        </a:p>
      </dgm:t>
    </dgm:pt>
    <dgm:pt modelId="{9F695C43-CCC2-4D2A-BB91-0CB2E6460D1B}">
      <dgm:prSet custT="1"/>
      <dgm:spPr/>
      <dgm:t>
        <a:bodyPr/>
        <a:lstStyle/>
        <a:p>
          <a:pPr rtl="0"/>
          <a:r>
            <a:rPr lang="en-GB" sz="1800" noProof="0" dirty="0"/>
            <a:t>1964 -	</a:t>
          </a:r>
          <a:r>
            <a:rPr lang="en-GB" sz="1800" noProof="0" dirty="0" err="1"/>
            <a:t>ALPAC</a:t>
          </a:r>
          <a:r>
            <a:rPr lang="en-GB" sz="1800" noProof="0" dirty="0"/>
            <a:t> (Automatic Language Processing Advisory Committee)</a:t>
          </a:r>
          <a:r>
            <a:rPr lang="pl-PL" sz="1800" noProof="0" dirty="0"/>
            <a:t>; 1966 – </a:t>
          </a:r>
          <a:r>
            <a:rPr lang="pl-PL" sz="1800" noProof="0" dirty="0" err="1"/>
            <a:t>critical</a:t>
          </a:r>
          <a:r>
            <a:rPr lang="pl-PL" sz="1800" noProof="0" dirty="0"/>
            <a:t> report</a:t>
          </a:r>
          <a:endParaRPr lang="en-GB" sz="1800" noProof="0" dirty="0"/>
        </a:p>
      </dgm:t>
    </dgm:pt>
    <dgm:pt modelId="{9F5131CC-8964-4E9C-A28C-4E2FC886854D}" type="parTrans" cxnId="{DF7B183B-E352-48D9-B769-59308B0B7C0E}">
      <dgm:prSet/>
      <dgm:spPr/>
      <dgm:t>
        <a:bodyPr/>
        <a:lstStyle/>
        <a:p>
          <a:endParaRPr lang="pl-PL" sz="2400"/>
        </a:p>
      </dgm:t>
    </dgm:pt>
    <dgm:pt modelId="{D830C371-FC64-4F39-A09E-68F047742BC1}" type="sibTrans" cxnId="{DF7B183B-E352-48D9-B769-59308B0B7C0E}">
      <dgm:prSet/>
      <dgm:spPr/>
      <dgm:t>
        <a:bodyPr/>
        <a:lstStyle/>
        <a:p>
          <a:endParaRPr lang="pl-PL" sz="2400"/>
        </a:p>
      </dgm:t>
    </dgm:pt>
    <dgm:pt modelId="{43AECCE0-E79A-4CBB-8C85-AFE69CFF5BCA}">
      <dgm:prSet custT="1"/>
      <dgm:spPr/>
      <dgm:t>
        <a:bodyPr/>
        <a:lstStyle/>
        <a:p>
          <a:pPr rtl="0"/>
          <a:r>
            <a:rPr lang="pl-PL" sz="1800" dirty="0"/>
            <a:t>1970s -	</a:t>
          </a:r>
          <a:r>
            <a:rPr lang="en-GB" sz="1800" noProof="0" dirty="0" err="1"/>
            <a:t>Systran</a:t>
          </a:r>
          <a:r>
            <a:rPr lang="en-GB" sz="1800" noProof="0" dirty="0"/>
            <a:t>, </a:t>
          </a:r>
          <a:r>
            <a:rPr lang="en-GB" sz="1800" noProof="0" dirty="0" err="1"/>
            <a:t>Taum-météo</a:t>
          </a:r>
          <a:r>
            <a:rPr lang="en-GB" sz="1800" noProof="0" dirty="0"/>
            <a:t> (Canada, France, Germany</a:t>
          </a:r>
          <a:r>
            <a:rPr lang="pl-PL" sz="1800" dirty="0"/>
            <a:t>)</a:t>
          </a:r>
        </a:p>
      </dgm:t>
    </dgm:pt>
    <dgm:pt modelId="{D1B6AD14-B1E7-4AB2-8E01-92BBD9D62551}" type="parTrans" cxnId="{69A44F9E-80E6-418C-A59A-34775A5C564A}">
      <dgm:prSet/>
      <dgm:spPr/>
      <dgm:t>
        <a:bodyPr/>
        <a:lstStyle/>
        <a:p>
          <a:endParaRPr lang="pl-PL" sz="2400"/>
        </a:p>
      </dgm:t>
    </dgm:pt>
    <dgm:pt modelId="{16222419-FCEB-40AE-BBD2-5D8E6EE093AC}" type="sibTrans" cxnId="{69A44F9E-80E6-418C-A59A-34775A5C564A}">
      <dgm:prSet/>
      <dgm:spPr/>
      <dgm:t>
        <a:bodyPr/>
        <a:lstStyle/>
        <a:p>
          <a:endParaRPr lang="pl-PL" sz="2400"/>
        </a:p>
      </dgm:t>
    </dgm:pt>
    <dgm:pt modelId="{5C812552-589A-4833-951D-92E4D9449404}">
      <dgm:prSet custT="1"/>
      <dgm:spPr/>
      <dgm:t>
        <a:bodyPr/>
        <a:lstStyle/>
        <a:p>
          <a:pPr rtl="0"/>
          <a:r>
            <a:rPr lang="pl-PL" sz="1800" dirty="0"/>
            <a:t>1980s - </a:t>
          </a:r>
          <a:r>
            <a:rPr lang="en-GB" sz="1800" noProof="0" dirty="0"/>
            <a:t>Logos (German to French and vice versa), Pan-American Health Organization (from  Spanish </a:t>
          </a:r>
          <a:r>
            <a:rPr lang="pl-PL" sz="1800" noProof="0" dirty="0"/>
            <a:t>	</a:t>
          </a:r>
          <a:r>
            <a:rPr lang="en-GB" sz="1800" noProof="0" dirty="0"/>
            <a:t>to English and vice versa), Japanese IT companies</a:t>
          </a:r>
        </a:p>
      </dgm:t>
    </dgm:pt>
    <dgm:pt modelId="{400EC0E1-09F1-49B3-9846-5C03E5314EEE}" type="parTrans" cxnId="{46ECBBFC-0FCC-4CD7-8EBE-D826C1F07CE7}">
      <dgm:prSet/>
      <dgm:spPr/>
      <dgm:t>
        <a:bodyPr/>
        <a:lstStyle/>
        <a:p>
          <a:endParaRPr lang="pl-PL" sz="2400"/>
        </a:p>
      </dgm:t>
    </dgm:pt>
    <dgm:pt modelId="{A0549012-172C-4BC6-82C8-463ED454BD37}" type="sibTrans" cxnId="{46ECBBFC-0FCC-4CD7-8EBE-D826C1F07CE7}">
      <dgm:prSet/>
      <dgm:spPr/>
      <dgm:t>
        <a:bodyPr/>
        <a:lstStyle/>
        <a:p>
          <a:endParaRPr lang="pl-PL" sz="2400"/>
        </a:p>
      </dgm:t>
    </dgm:pt>
    <dgm:pt modelId="{AD1510A7-A8D6-41F3-B9D0-BC636167AED9}">
      <dgm:prSet custT="1"/>
      <dgm:spPr/>
      <dgm:t>
        <a:bodyPr/>
        <a:lstStyle/>
        <a:p>
          <a:pPr rtl="0"/>
          <a:r>
            <a:rPr lang="pl-PL" sz="1800" dirty="0"/>
            <a:t>1990s - </a:t>
          </a:r>
          <a:r>
            <a:rPr lang="en-GB" sz="1800" noProof="0" dirty="0"/>
            <a:t>Change from </a:t>
          </a:r>
          <a:r>
            <a:rPr lang="en-GB" sz="1800" noProof="0" dirty="0" err="1"/>
            <a:t>RBMT</a:t>
          </a:r>
          <a:r>
            <a:rPr lang="en-GB" sz="1800" noProof="0" dirty="0"/>
            <a:t> to </a:t>
          </a:r>
          <a:r>
            <a:rPr lang="en-GB" sz="1800" noProof="0" dirty="0" err="1"/>
            <a:t>SMT</a:t>
          </a:r>
          <a:r>
            <a:rPr lang="en-GB" sz="1800" noProof="0" dirty="0"/>
            <a:t> (e.g. </a:t>
          </a:r>
          <a:r>
            <a:rPr lang="en-GB" sz="1800" noProof="0" dirty="0" err="1"/>
            <a:t>Reverso</a:t>
          </a:r>
          <a:r>
            <a:rPr lang="en-GB" sz="1800" noProof="0" dirty="0"/>
            <a:t>)</a:t>
          </a:r>
        </a:p>
      </dgm:t>
    </dgm:pt>
    <dgm:pt modelId="{410059F9-C52C-498D-8987-F74145782DB5}" type="parTrans" cxnId="{4ABB49E9-D8F8-4FE4-9627-93C4A2EB69F7}">
      <dgm:prSet/>
      <dgm:spPr/>
      <dgm:t>
        <a:bodyPr/>
        <a:lstStyle/>
        <a:p>
          <a:endParaRPr lang="pl-PL" sz="2400"/>
        </a:p>
      </dgm:t>
    </dgm:pt>
    <dgm:pt modelId="{5D0AF6B0-D460-4048-A3BB-B6B043DB06BE}" type="sibTrans" cxnId="{4ABB49E9-D8F8-4FE4-9627-93C4A2EB69F7}">
      <dgm:prSet/>
      <dgm:spPr/>
      <dgm:t>
        <a:bodyPr/>
        <a:lstStyle/>
        <a:p>
          <a:endParaRPr lang="pl-PL" sz="2400"/>
        </a:p>
      </dgm:t>
    </dgm:pt>
    <dgm:pt modelId="{152E578A-FE10-430D-894A-F29021138818}">
      <dgm:prSet custT="1"/>
      <dgm:spPr/>
      <dgm:t>
        <a:bodyPr/>
        <a:lstStyle/>
        <a:p>
          <a:pPr rtl="0"/>
          <a:r>
            <a:rPr lang="pl-PL" sz="1800" dirty="0"/>
            <a:t>1947 -	Warren </a:t>
          </a:r>
          <a:r>
            <a:rPr lang="pl-PL" sz="1800" dirty="0" err="1"/>
            <a:t>Weaver’s</a:t>
          </a:r>
          <a:r>
            <a:rPr lang="pl-PL" sz="1800" dirty="0"/>
            <a:t> idea; 1949 - Memorandum</a:t>
          </a:r>
        </a:p>
      </dgm:t>
    </dgm:pt>
    <dgm:pt modelId="{D8607AA7-96B5-4D35-85C7-C4FE40A6574F}" type="parTrans" cxnId="{050077ED-7BC5-481A-9878-8651436E60A6}">
      <dgm:prSet/>
      <dgm:spPr/>
      <dgm:t>
        <a:bodyPr/>
        <a:lstStyle/>
        <a:p>
          <a:endParaRPr lang="pl-PL" sz="2400"/>
        </a:p>
      </dgm:t>
    </dgm:pt>
    <dgm:pt modelId="{8BEE604B-A21E-4765-83A7-E6313B5CEDEF}" type="sibTrans" cxnId="{050077ED-7BC5-481A-9878-8651436E60A6}">
      <dgm:prSet/>
      <dgm:spPr/>
      <dgm:t>
        <a:bodyPr/>
        <a:lstStyle/>
        <a:p>
          <a:endParaRPr lang="pl-PL" sz="2400"/>
        </a:p>
      </dgm:t>
    </dgm:pt>
    <dgm:pt modelId="{7827BC35-EC3B-41CD-8852-E8B21655BBE9}" type="pres">
      <dgm:prSet presAssocID="{8F5C3BD9-E51C-4B9F-814C-03C4F4A5F887}" presName="linear" presStyleCnt="0">
        <dgm:presLayoutVars>
          <dgm:animLvl val="lvl"/>
          <dgm:resizeHandles val="exact"/>
        </dgm:presLayoutVars>
      </dgm:prSet>
      <dgm:spPr/>
    </dgm:pt>
    <dgm:pt modelId="{5B99D7FF-9BB5-4B94-AF19-7B967C08E457}" type="pres">
      <dgm:prSet presAssocID="{6A288F56-B235-41F8-8036-AC63DA2DD61E}" presName="parentText" presStyleLbl="node1" presStyleIdx="0" presStyleCnt="8">
        <dgm:presLayoutVars>
          <dgm:chMax val="0"/>
          <dgm:bulletEnabled val="1"/>
        </dgm:presLayoutVars>
      </dgm:prSet>
      <dgm:spPr/>
    </dgm:pt>
    <dgm:pt modelId="{B2EF231B-C20D-44AA-80D0-410A2B8F1C66}" type="pres">
      <dgm:prSet presAssocID="{ED9279B5-8A1E-4679-87CA-087E2BDCE2D2}" presName="spacer" presStyleCnt="0"/>
      <dgm:spPr/>
    </dgm:pt>
    <dgm:pt modelId="{686AFA37-DFA2-486C-8F57-BC83651E841E}" type="pres">
      <dgm:prSet presAssocID="{7A60E836-6337-4693-9BE0-39D20D650F9D}" presName="parentText" presStyleLbl="node1" presStyleIdx="1" presStyleCnt="8">
        <dgm:presLayoutVars>
          <dgm:chMax val="0"/>
          <dgm:bulletEnabled val="1"/>
        </dgm:presLayoutVars>
      </dgm:prSet>
      <dgm:spPr/>
    </dgm:pt>
    <dgm:pt modelId="{5905F824-139F-46EF-AB09-EC897C59AEF1}" type="pres">
      <dgm:prSet presAssocID="{3E70CAB7-BFA5-40F6-B88D-532D5B280AFB}" presName="spacer" presStyleCnt="0"/>
      <dgm:spPr/>
    </dgm:pt>
    <dgm:pt modelId="{9A5A4C09-A3FF-4C53-8C9A-F400E9A46D15}" type="pres">
      <dgm:prSet presAssocID="{152E578A-FE10-430D-894A-F29021138818}" presName="parentText" presStyleLbl="node1" presStyleIdx="2" presStyleCnt="8">
        <dgm:presLayoutVars>
          <dgm:chMax val="0"/>
          <dgm:bulletEnabled val="1"/>
        </dgm:presLayoutVars>
      </dgm:prSet>
      <dgm:spPr/>
    </dgm:pt>
    <dgm:pt modelId="{96B991D6-46BF-4FE6-A5D7-F6C3637EB330}" type="pres">
      <dgm:prSet presAssocID="{8BEE604B-A21E-4765-83A7-E6313B5CEDEF}" presName="spacer" presStyleCnt="0"/>
      <dgm:spPr/>
    </dgm:pt>
    <dgm:pt modelId="{06E6D647-FE62-4A05-B48B-1B8CF4BFDFC8}" type="pres">
      <dgm:prSet presAssocID="{68513E92-71C2-47D7-A912-917ECA229479}" presName="parentText" presStyleLbl="node1" presStyleIdx="3" presStyleCnt="8">
        <dgm:presLayoutVars>
          <dgm:chMax val="0"/>
          <dgm:bulletEnabled val="1"/>
        </dgm:presLayoutVars>
      </dgm:prSet>
      <dgm:spPr/>
    </dgm:pt>
    <dgm:pt modelId="{DBAAD441-A5FB-41E2-9B81-023F5608BFA6}" type="pres">
      <dgm:prSet presAssocID="{C0D163DF-B67F-4C39-ABFA-CD2242EAFF4B}" presName="spacer" presStyleCnt="0"/>
      <dgm:spPr/>
    </dgm:pt>
    <dgm:pt modelId="{6F0D041C-AFCF-4EA5-83BF-D41F01417DBA}" type="pres">
      <dgm:prSet presAssocID="{9F695C43-CCC2-4D2A-BB91-0CB2E6460D1B}" presName="parentText" presStyleLbl="node1" presStyleIdx="4" presStyleCnt="8">
        <dgm:presLayoutVars>
          <dgm:chMax val="0"/>
          <dgm:bulletEnabled val="1"/>
        </dgm:presLayoutVars>
      </dgm:prSet>
      <dgm:spPr/>
    </dgm:pt>
    <dgm:pt modelId="{D20C9427-C1EF-4157-8D42-882A8AEB9F72}" type="pres">
      <dgm:prSet presAssocID="{D830C371-FC64-4F39-A09E-68F047742BC1}" presName="spacer" presStyleCnt="0"/>
      <dgm:spPr/>
    </dgm:pt>
    <dgm:pt modelId="{98E0D55B-3786-4F40-B77B-82F888D609BE}" type="pres">
      <dgm:prSet presAssocID="{43AECCE0-E79A-4CBB-8C85-AFE69CFF5BCA}" presName="parentText" presStyleLbl="node1" presStyleIdx="5" presStyleCnt="8">
        <dgm:presLayoutVars>
          <dgm:chMax val="0"/>
          <dgm:bulletEnabled val="1"/>
        </dgm:presLayoutVars>
      </dgm:prSet>
      <dgm:spPr/>
    </dgm:pt>
    <dgm:pt modelId="{D8330DCA-AEC8-410A-A8C1-CA89D4C1F9BD}" type="pres">
      <dgm:prSet presAssocID="{16222419-FCEB-40AE-BBD2-5D8E6EE093AC}" presName="spacer" presStyleCnt="0"/>
      <dgm:spPr/>
    </dgm:pt>
    <dgm:pt modelId="{A07764F9-579C-4911-A94D-2A129BA1698D}" type="pres">
      <dgm:prSet presAssocID="{5C812552-589A-4833-951D-92E4D9449404}" presName="parentText" presStyleLbl="node1" presStyleIdx="6" presStyleCnt="8">
        <dgm:presLayoutVars>
          <dgm:chMax val="0"/>
          <dgm:bulletEnabled val="1"/>
        </dgm:presLayoutVars>
      </dgm:prSet>
      <dgm:spPr/>
    </dgm:pt>
    <dgm:pt modelId="{EC7A5F2A-F44F-4449-9586-58AE6F459756}" type="pres">
      <dgm:prSet presAssocID="{A0549012-172C-4BC6-82C8-463ED454BD37}" presName="spacer" presStyleCnt="0"/>
      <dgm:spPr/>
    </dgm:pt>
    <dgm:pt modelId="{E49BD1F0-F8EB-4D1B-A84D-075C372D321F}" type="pres">
      <dgm:prSet presAssocID="{AD1510A7-A8D6-41F3-B9D0-BC636167AED9}" presName="parentText" presStyleLbl="node1" presStyleIdx="7" presStyleCnt="8">
        <dgm:presLayoutVars>
          <dgm:chMax val="0"/>
          <dgm:bulletEnabled val="1"/>
        </dgm:presLayoutVars>
      </dgm:prSet>
      <dgm:spPr/>
    </dgm:pt>
  </dgm:ptLst>
  <dgm:cxnLst>
    <dgm:cxn modelId="{526A300D-2713-4755-9116-D3F86965FD9A}" type="presOf" srcId="{8F5C3BD9-E51C-4B9F-814C-03C4F4A5F887}" destId="{7827BC35-EC3B-41CD-8852-E8B21655BBE9}" srcOrd="0" destOrd="0" presId="urn:microsoft.com/office/officeart/2005/8/layout/vList2"/>
    <dgm:cxn modelId="{6218EE2C-9CDF-4B28-8B1D-182FA9B6EFF5}" type="presOf" srcId="{AD1510A7-A8D6-41F3-B9D0-BC636167AED9}" destId="{E49BD1F0-F8EB-4D1B-A84D-075C372D321F}" srcOrd="0" destOrd="0" presId="urn:microsoft.com/office/officeart/2005/8/layout/vList2"/>
    <dgm:cxn modelId="{D426B837-6063-479D-8BCC-26E798B11978}" type="presOf" srcId="{7A60E836-6337-4693-9BE0-39D20D650F9D}" destId="{686AFA37-DFA2-486C-8F57-BC83651E841E}" srcOrd="0" destOrd="0" presId="urn:microsoft.com/office/officeart/2005/8/layout/vList2"/>
    <dgm:cxn modelId="{DF7B183B-E352-48D9-B769-59308B0B7C0E}" srcId="{8F5C3BD9-E51C-4B9F-814C-03C4F4A5F887}" destId="{9F695C43-CCC2-4D2A-BB91-0CB2E6460D1B}" srcOrd="4" destOrd="0" parTransId="{9F5131CC-8964-4E9C-A28C-4E2FC886854D}" sibTransId="{D830C371-FC64-4F39-A09E-68F047742BC1}"/>
    <dgm:cxn modelId="{D6732641-E589-4B23-BB6B-61C2B8FAE77C}" type="presOf" srcId="{152E578A-FE10-430D-894A-F29021138818}" destId="{9A5A4C09-A3FF-4C53-8C9A-F400E9A46D15}" srcOrd="0" destOrd="0" presId="urn:microsoft.com/office/officeart/2005/8/layout/vList2"/>
    <dgm:cxn modelId="{71B3EC78-2497-4CC8-B125-F630572372B9}" type="presOf" srcId="{43AECCE0-E79A-4CBB-8C85-AFE69CFF5BCA}" destId="{98E0D55B-3786-4F40-B77B-82F888D609BE}" srcOrd="0" destOrd="0" presId="urn:microsoft.com/office/officeart/2005/8/layout/vList2"/>
    <dgm:cxn modelId="{5425AE7B-2552-4E97-926A-79DB4F1E8889}" srcId="{8F5C3BD9-E51C-4B9F-814C-03C4F4A5F887}" destId="{6A288F56-B235-41F8-8036-AC63DA2DD61E}" srcOrd="0" destOrd="0" parTransId="{BC620D93-614F-4D68-99D5-CFF45FEB3D3A}" sibTransId="{ED9279B5-8A1E-4679-87CA-087E2BDCE2D2}"/>
    <dgm:cxn modelId="{AA13CE9B-FB82-45EC-85E6-922938F360E6}" srcId="{8F5C3BD9-E51C-4B9F-814C-03C4F4A5F887}" destId="{68513E92-71C2-47D7-A912-917ECA229479}" srcOrd="3" destOrd="0" parTransId="{EB7C7306-D721-4CCC-AF14-3E45DADCB6E5}" sibTransId="{C0D163DF-B67F-4C39-ABFA-CD2242EAFF4B}"/>
    <dgm:cxn modelId="{69A44F9E-80E6-418C-A59A-34775A5C564A}" srcId="{8F5C3BD9-E51C-4B9F-814C-03C4F4A5F887}" destId="{43AECCE0-E79A-4CBB-8C85-AFE69CFF5BCA}" srcOrd="5" destOrd="0" parTransId="{D1B6AD14-B1E7-4AB2-8E01-92BBD9D62551}" sibTransId="{16222419-FCEB-40AE-BBD2-5D8E6EE093AC}"/>
    <dgm:cxn modelId="{39C485B4-B584-4374-9BB8-AD3A3B56E0F8}" type="presOf" srcId="{6A288F56-B235-41F8-8036-AC63DA2DD61E}" destId="{5B99D7FF-9BB5-4B94-AF19-7B967C08E457}" srcOrd="0" destOrd="0" presId="urn:microsoft.com/office/officeart/2005/8/layout/vList2"/>
    <dgm:cxn modelId="{E6061DC3-37E4-449C-A274-0AE09F7FBD34}" type="presOf" srcId="{68513E92-71C2-47D7-A912-917ECA229479}" destId="{06E6D647-FE62-4A05-B48B-1B8CF4BFDFC8}" srcOrd="0" destOrd="0" presId="urn:microsoft.com/office/officeart/2005/8/layout/vList2"/>
    <dgm:cxn modelId="{9BBA5CCD-FBA8-408A-BBA9-3DC21201E3E7}" type="presOf" srcId="{5C812552-589A-4833-951D-92E4D9449404}" destId="{A07764F9-579C-4911-A94D-2A129BA1698D}" srcOrd="0" destOrd="0" presId="urn:microsoft.com/office/officeart/2005/8/layout/vList2"/>
    <dgm:cxn modelId="{70DC9BD7-D665-4086-B343-D803AA89EAEA}" type="presOf" srcId="{9F695C43-CCC2-4D2A-BB91-0CB2E6460D1B}" destId="{6F0D041C-AFCF-4EA5-83BF-D41F01417DBA}" srcOrd="0" destOrd="0" presId="urn:microsoft.com/office/officeart/2005/8/layout/vList2"/>
    <dgm:cxn modelId="{4ABB49E9-D8F8-4FE4-9627-93C4A2EB69F7}" srcId="{8F5C3BD9-E51C-4B9F-814C-03C4F4A5F887}" destId="{AD1510A7-A8D6-41F3-B9D0-BC636167AED9}" srcOrd="7" destOrd="0" parTransId="{410059F9-C52C-498D-8987-F74145782DB5}" sibTransId="{5D0AF6B0-D460-4048-A3BB-B6B043DB06BE}"/>
    <dgm:cxn modelId="{050077ED-7BC5-481A-9878-8651436E60A6}" srcId="{8F5C3BD9-E51C-4B9F-814C-03C4F4A5F887}" destId="{152E578A-FE10-430D-894A-F29021138818}" srcOrd="2" destOrd="0" parTransId="{D8607AA7-96B5-4D35-85C7-C4FE40A6574F}" sibTransId="{8BEE604B-A21E-4765-83A7-E6313B5CEDEF}"/>
    <dgm:cxn modelId="{9372A6F9-A14C-494A-9ADC-BF74D5D31F14}" srcId="{8F5C3BD9-E51C-4B9F-814C-03C4F4A5F887}" destId="{7A60E836-6337-4693-9BE0-39D20D650F9D}" srcOrd="1" destOrd="0" parTransId="{4516D2A9-9E31-40D5-9A1B-990C95D180BB}" sibTransId="{3E70CAB7-BFA5-40F6-B88D-532D5B280AFB}"/>
    <dgm:cxn modelId="{46ECBBFC-0FCC-4CD7-8EBE-D826C1F07CE7}" srcId="{8F5C3BD9-E51C-4B9F-814C-03C4F4A5F887}" destId="{5C812552-589A-4833-951D-92E4D9449404}" srcOrd="6" destOrd="0" parTransId="{400EC0E1-09F1-49B3-9846-5C03E5314EEE}" sibTransId="{A0549012-172C-4BC6-82C8-463ED454BD37}"/>
    <dgm:cxn modelId="{84D04E5B-3520-482A-B7DC-8BA3174B4C45}" type="presParOf" srcId="{7827BC35-EC3B-41CD-8852-E8B21655BBE9}" destId="{5B99D7FF-9BB5-4B94-AF19-7B967C08E457}" srcOrd="0" destOrd="0" presId="urn:microsoft.com/office/officeart/2005/8/layout/vList2"/>
    <dgm:cxn modelId="{94BCEBC6-9E58-4BC8-9059-C311CBB0A9C9}" type="presParOf" srcId="{7827BC35-EC3B-41CD-8852-E8B21655BBE9}" destId="{B2EF231B-C20D-44AA-80D0-410A2B8F1C66}" srcOrd="1" destOrd="0" presId="urn:microsoft.com/office/officeart/2005/8/layout/vList2"/>
    <dgm:cxn modelId="{BA7183E8-F92B-424F-950F-8CD988F72099}" type="presParOf" srcId="{7827BC35-EC3B-41CD-8852-E8B21655BBE9}" destId="{686AFA37-DFA2-486C-8F57-BC83651E841E}" srcOrd="2" destOrd="0" presId="urn:microsoft.com/office/officeart/2005/8/layout/vList2"/>
    <dgm:cxn modelId="{5BCFA125-49CA-4E37-B191-BFA3204B2598}" type="presParOf" srcId="{7827BC35-EC3B-41CD-8852-E8B21655BBE9}" destId="{5905F824-139F-46EF-AB09-EC897C59AEF1}" srcOrd="3" destOrd="0" presId="urn:microsoft.com/office/officeart/2005/8/layout/vList2"/>
    <dgm:cxn modelId="{AEAF47AB-15E0-41E9-A650-ADD71C7B067D}" type="presParOf" srcId="{7827BC35-EC3B-41CD-8852-E8B21655BBE9}" destId="{9A5A4C09-A3FF-4C53-8C9A-F400E9A46D15}" srcOrd="4" destOrd="0" presId="urn:microsoft.com/office/officeart/2005/8/layout/vList2"/>
    <dgm:cxn modelId="{A4486808-2B24-4FB1-95C1-A3FC58D2A490}" type="presParOf" srcId="{7827BC35-EC3B-41CD-8852-E8B21655BBE9}" destId="{96B991D6-46BF-4FE6-A5D7-F6C3637EB330}" srcOrd="5" destOrd="0" presId="urn:microsoft.com/office/officeart/2005/8/layout/vList2"/>
    <dgm:cxn modelId="{0FE62209-009A-4325-A141-906259EA59D1}" type="presParOf" srcId="{7827BC35-EC3B-41CD-8852-E8B21655BBE9}" destId="{06E6D647-FE62-4A05-B48B-1B8CF4BFDFC8}" srcOrd="6" destOrd="0" presId="urn:microsoft.com/office/officeart/2005/8/layout/vList2"/>
    <dgm:cxn modelId="{C44500DB-8209-467F-B77B-8ED4F76E9C49}" type="presParOf" srcId="{7827BC35-EC3B-41CD-8852-E8B21655BBE9}" destId="{DBAAD441-A5FB-41E2-9B81-023F5608BFA6}" srcOrd="7" destOrd="0" presId="urn:microsoft.com/office/officeart/2005/8/layout/vList2"/>
    <dgm:cxn modelId="{86D59004-ECEA-4190-AC1E-09168C2A9F51}" type="presParOf" srcId="{7827BC35-EC3B-41CD-8852-E8B21655BBE9}" destId="{6F0D041C-AFCF-4EA5-83BF-D41F01417DBA}" srcOrd="8" destOrd="0" presId="urn:microsoft.com/office/officeart/2005/8/layout/vList2"/>
    <dgm:cxn modelId="{E616D3FE-F221-4C15-B3B3-AAD856C8731D}" type="presParOf" srcId="{7827BC35-EC3B-41CD-8852-E8B21655BBE9}" destId="{D20C9427-C1EF-4157-8D42-882A8AEB9F72}" srcOrd="9" destOrd="0" presId="urn:microsoft.com/office/officeart/2005/8/layout/vList2"/>
    <dgm:cxn modelId="{2ACDED78-6A03-46A5-B465-7D2A4D44F711}" type="presParOf" srcId="{7827BC35-EC3B-41CD-8852-E8B21655BBE9}" destId="{98E0D55B-3786-4F40-B77B-82F888D609BE}" srcOrd="10" destOrd="0" presId="urn:microsoft.com/office/officeart/2005/8/layout/vList2"/>
    <dgm:cxn modelId="{C30B9C05-A437-41D7-8609-A53E929F8A1D}" type="presParOf" srcId="{7827BC35-EC3B-41CD-8852-E8B21655BBE9}" destId="{D8330DCA-AEC8-410A-A8C1-CA89D4C1F9BD}" srcOrd="11" destOrd="0" presId="urn:microsoft.com/office/officeart/2005/8/layout/vList2"/>
    <dgm:cxn modelId="{8D353777-C83E-4B83-AD9D-A0FC20EF1EB9}" type="presParOf" srcId="{7827BC35-EC3B-41CD-8852-E8B21655BBE9}" destId="{A07764F9-579C-4911-A94D-2A129BA1698D}" srcOrd="12" destOrd="0" presId="urn:microsoft.com/office/officeart/2005/8/layout/vList2"/>
    <dgm:cxn modelId="{E8D52371-134E-40A5-9D60-B35AC0BDCCEC}" type="presParOf" srcId="{7827BC35-EC3B-41CD-8852-E8B21655BBE9}" destId="{EC7A5F2A-F44F-4449-9586-58AE6F459756}" srcOrd="13" destOrd="0" presId="urn:microsoft.com/office/officeart/2005/8/layout/vList2"/>
    <dgm:cxn modelId="{E606AE42-4CA0-4AF6-9333-9C7C7FEA53CA}" type="presParOf" srcId="{7827BC35-EC3B-41CD-8852-E8B21655BBE9}" destId="{E49BD1F0-F8EB-4D1B-A84D-075C372D321F}" srcOrd="14" destOrd="0" presId="urn:microsoft.com/office/officeart/2005/8/layout/vList2"/>
  </dgm:cxnLst>
  <dgm:bg>
    <a:effectLst>
      <a:glow rad="139700">
        <a:schemeClr val="accent6">
          <a:satMod val="175000"/>
          <a:alpha val="40000"/>
        </a:schemeClr>
      </a:glow>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DE1027-4479-431E-80F6-7CE8B5C1D7BB}" type="doc">
      <dgm:prSet loTypeId="urn:microsoft.com/office/officeart/2005/8/layout/hChevron3" loCatId="process" qsTypeId="urn:microsoft.com/office/officeart/2005/8/quickstyle/simple1" qsCatId="simple" csTypeId="urn:microsoft.com/office/officeart/2005/8/colors/colorful1#1" csCatId="colorful" phldr="1"/>
      <dgm:spPr/>
    </dgm:pt>
    <dgm:pt modelId="{EFCDF766-1898-4772-A2A6-039B3FFD7717}">
      <dgm:prSet phldrT="[Tekst]"/>
      <dgm:spPr/>
      <dgm:t>
        <a:bodyPr/>
        <a:lstStyle/>
        <a:p>
          <a:r>
            <a:rPr lang="pl-PL" b="1" dirty="0" err="1">
              <a:solidFill>
                <a:schemeClr val="tx1"/>
              </a:solidFill>
            </a:rPr>
            <a:t>Lexical</a:t>
          </a:r>
          <a:r>
            <a:rPr lang="pl-PL" b="1" dirty="0">
              <a:solidFill>
                <a:schemeClr val="tx1"/>
              </a:solidFill>
            </a:rPr>
            <a:t> </a:t>
          </a:r>
          <a:r>
            <a:rPr lang="pl-PL" b="1" dirty="0" err="1">
              <a:solidFill>
                <a:schemeClr val="tx1"/>
              </a:solidFill>
            </a:rPr>
            <a:t>errors</a:t>
          </a:r>
          <a:endParaRPr lang="pl-PL" b="1" dirty="0">
            <a:solidFill>
              <a:schemeClr val="tx1"/>
            </a:solidFill>
          </a:endParaRPr>
        </a:p>
      </dgm:t>
    </dgm:pt>
    <dgm:pt modelId="{A2FAE8EA-2953-453A-AD3F-5EB48177D487}" type="parTrans" cxnId="{7930216B-AC7B-46FC-81E4-9EE0F33EA7FA}">
      <dgm:prSet/>
      <dgm:spPr/>
      <dgm:t>
        <a:bodyPr/>
        <a:lstStyle/>
        <a:p>
          <a:endParaRPr lang="pl-PL"/>
        </a:p>
      </dgm:t>
    </dgm:pt>
    <dgm:pt modelId="{715A1FAA-6D7B-467B-9D6E-F706FEACDBD7}" type="sibTrans" cxnId="{7930216B-AC7B-46FC-81E4-9EE0F33EA7FA}">
      <dgm:prSet/>
      <dgm:spPr/>
      <dgm:t>
        <a:bodyPr/>
        <a:lstStyle/>
        <a:p>
          <a:endParaRPr lang="pl-PL"/>
        </a:p>
      </dgm:t>
    </dgm:pt>
    <dgm:pt modelId="{23F4ED40-7817-4F87-8F3A-95BC3C38277B}">
      <dgm:prSet phldrT="[Tekst]"/>
      <dgm:spPr/>
      <dgm:t>
        <a:bodyPr/>
        <a:lstStyle/>
        <a:p>
          <a:r>
            <a:rPr lang="pl-PL" b="1" dirty="0" err="1">
              <a:solidFill>
                <a:schemeClr val="tx1"/>
              </a:solidFill>
            </a:rPr>
            <a:t>Syntax</a:t>
          </a:r>
          <a:r>
            <a:rPr lang="pl-PL" b="1" dirty="0">
              <a:solidFill>
                <a:schemeClr val="tx1"/>
              </a:solidFill>
            </a:rPr>
            <a:t> </a:t>
          </a:r>
          <a:r>
            <a:rPr lang="pl-PL" b="1" dirty="0" err="1">
              <a:solidFill>
                <a:schemeClr val="tx1"/>
              </a:solidFill>
            </a:rPr>
            <a:t>error</a:t>
          </a:r>
          <a:endParaRPr lang="pl-PL" b="1" dirty="0">
            <a:solidFill>
              <a:schemeClr val="tx1"/>
            </a:solidFill>
          </a:endParaRPr>
        </a:p>
      </dgm:t>
    </dgm:pt>
    <dgm:pt modelId="{0F51CE0A-B656-4A61-8068-0E52ADE33C4F}" type="parTrans" cxnId="{EB60D65E-FBFC-4DC0-A547-D6DD93959798}">
      <dgm:prSet/>
      <dgm:spPr/>
      <dgm:t>
        <a:bodyPr/>
        <a:lstStyle/>
        <a:p>
          <a:endParaRPr lang="pl-PL"/>
        </a:p>
      </dgm:t>
    </dgm:pt>
    <dgm:pt modelId="{B47F9511-A573-47F8-B2AF-83B809B787E9}" type="sibTrans" cxnId="{EB60D65E-FBFC-4DC0-A547-D6DD93959798}">
      <dgm:prSet/>
      <dgm:spPr/>
      <dgm:t>
        <a:bodyPr/>
        <a:lstStyle/>
        <a:p>
          <a:endParaRPr lang="pl-PL"/>
        </a:p>
      </dgm:t>
    </dgm:pt>
    <dgm:pt modelId="{6FF7E425-2DB6-40ED-836E-537D0A84D6B9}">
      <dgm:prSet phldrT="[Tekst]"/>
      <dgm:spPr/>
      <dgm:t>
        <a:bodyPr/>
        <a:lstStyle/>
        <a:p>
          <a:r>
            <a:rPr lang="pl-PL" b="1" dirty="0">
              <a:solidFill>
                <a:schemeClr val="tx1"/>
              </a:solidFill>
            </a:rPr>
            <a:t>Less </a:t>
          </a:r>
          <a:r>
            <a:rPr lang="pl-PL" b="1" dirty="0" err="1">
              <a:solidFill>
                <a:schemeClr val="tx1"/>
              </a:solidFill>
            </a:rPr>
            <a:t>obvious</a:t>
          </a:r>
          <a:r>
            <a:rPr lang="pl-PL" b="1" dirty="0">
              <a:solidFill>
                <a:schemeClr val="tx1"/>
              </a:solidFill>
            </a:rPr>
            <a:t> </a:t>
          </a:r>
          <a:r>
            <a:rPr lang="pl-PL" b="1" dirty="0" err="1">
              <a:solidFill>
                <a:schemeClr val="tx1"/>
              </a:solidFill>
            </a:rPr>
            <a:t>errors</a:t>
          </a:r>
          <a:endParaRPr lang="pl-PL" b="1" dirty="0">
            <a:solidFill>
              <a:schemeClr val="tx1"/>
            </a:solidFill>
          </a:endParaRPr>
        </a:p>
      </dgm:t>
    </dgm:pt>
    <dgm:pt modelId="{FCAACDFC-AC37-4060-A163-56D6F44525C7}" type="parTrans" cxnId="{C0AF16D2-A713-4BF9-A738-7411C7746190}">
      <dgm:prSet/>
      <dgm:spPr/>
      <dgm:t>
        <a:bodyPr/>
        <a:lstStyle/>
        <a:p>
          <a:endParaRPr lang="pl-PL"/>
        </a:p>
      </dgm:t>
    </dgm:pt>
    <dgm:pt modelId="{520A6C7F-9FCE-4F90-824F-7AC3C552D691}" type="sibTrans" cxnId="{C0AF16D2-A713-4BF9-A738-7411C7746190}">
      <dgm:prSet/>
      <dgm:spPr/>
      <dgm:t>
        <a:bodyPr/>
        <a:lstStyle/>
        <a:p>
          <a:endParaRPr lang="pl-PL"/>
        </a:p>
      </dgm:t>
    </dgm:pt>
    <dgm:pt modelId="{FC828686-DC82-46D2-B038-6FC54A3979E5}">
      <dgm:prSet phldrT="[Tekst]"/>
      <dgm:spPr/>
      <dgm:t>
        <a:bodyPr/>
        <a:lstStyle/>
        <a:p>
          <a:r>
            <a:rPr lang="pl-PL" b="1" dirty="0" err="1">
              <a:solidFill>
                <a:schemeClr val="tx1"/>
              </a:solidFill>
            </a:rPr>
            <a:t>Appropriate</a:t>
          </a:r>
          <a:r>
            <a:rPr lang="pl-PL" b="1" dirty="0">
              <a:solidFill>
                <a:schemeClr val="tx1"/>
              </a:solidFill>
            </a:rPr>
            <a:t> style</a:t>
          </a:r>
        </a:p>
      </dgm:t>
    </dgm:pt>
    <dgm:pt modelId="{C3CF1AEA-132E-4A16-8C3C-04BBD90FD610}" type="parTrans" cxnId="{9153D6BA-63A5-4477-86B7-F542F02C7545}">
      <dgm:prSet/>
      <dgm:spPr/>
      <dgm:t>
        <a:bodyPr/>
        <a:lstStyle/>
        <a:p>
          <a:endParaRPr lang="pl-PL"/>
        </a:p>
      </dgm:t>
    </dgm:pt>
    <dgm:pt modelId="{2FB48497-A353-421F-AB41-BBF7475BCAE3}" type="sibTrans" cxnId="{9153D6BA-63A5-4477-86B7-F542F02C7545}">
      <dgm:prSet/>
      <dgm:spPr/>
      <dgm:t>
        <a:bodyPr/>
        <a:lstStyle/>
        <a:p>
          <a:endParaRPr lang="pl-PL"/>
        </a:p>
      </dgm:t>
    </dgm:pt>
    <dgm:pt modelId="{A1E834B3-4DC0-4B3A-BE78-E41C5F0AFEFD}">
      <dgm:prSet phldrT="[Tekst]"/>
      <dgm:spPr/>
      <dgm:t>
        <a:bodyPr/>
        <a:lstStyle/>
        <a:p>
          <a:r>
            <a:rPr lang="pl-PL" b="1" dirty="0" err="1">
              <a:solidFill>
                <a:schemeClr val="tx1"/>
              </a:solidFill>
            </a:rPr>
            <a:t>Fluency</a:t>
          </a:r>
          <a:endParaRPr lang="pl-PL" b="1" dirty="0">
            <a:solidFill>
              <a:schemeClr val="tx1"/>
            </a:solidFill>
          </a:endParaRPr>
        </a:p>
      </dgm:t>
    </dgm:pt>
    <dgm:pt modelId="{1C2517AF-79C4-4DDC-AEA4-7083C535B9BD}" type="parTrans" cxnId="{3D189D3E-1D21-4899-B98F-B18642459C7C}">
      <dgm:prSet/>
      <dgm:spPr/>
      <dgm:t>
        <a:bodyPr/>
        <a:lstStyle/>
        <a:p>
          <a:endParaRPr lang="pl-PL"/>
        </a:p>
      </dgm:t>
    </dgm:pt>
    <dgm:pt modelId="{92677940-2751-491C-B531-B83C81F8A4F8}" type="sibTrans" cxnId="{3D189D3E-1D21-4899-B98F-B18642459C7C}">
      <dgm:prSet/>
      <dgm:spPr/>
      <dgm:t>
        <a:bodyPr/>
        <a:lstStyle/>
        <a:p>
          <a:endParaRPr lang="pl-PL"/>
        </a:p>
      </dgm:t>
    </dgm:pt>
    <dgm:pt modelId="{3C09177B-59AB-459A-8D72-04605E99EC66}" type="pres">
      <dgm:prSet presAssocID="{5ADE1027-4479-431E-80F6-7CE8B5C1D7BB}" presName="Name0" presStyleCnt="0">
        <dgm:presLayoutVars>
          <dgm:dir/>
          <dgm:resizeHandles val="exact"/>
        </dgm:presLayoutVars>
      </dgm:prSet>
      <dgm:spPr/>
    </dgm:pt>
    <dgm:pt modelId="{B2BCF092-A2F7-4ABA-B4BA-E6FEF42C1169}" type="pres">
      <dgm:prSet presAssocID="{EFCDF766-1898-4772-A2A6-039B3FFD7717}" presName="parTxOnly" presStyleLbl="node1" presStyleIdx="0" presStyleCnt="5" custScaleX="82082">
        <dgm:presLayoutVars>
          <dgm:bulletEnabled val="1"/>
        </dgm:presLayoutVars>
      </dgm:prSet>
      <dgm:spPr/>
    </dgm:pt>
    <dgm:pt modelId="{D56E94FE-EEDF-42E8-84ED-764CF68E8F32}" type="pres">
      <dgm:prSet presAssocID="{715A1FAA-6D7B-467B-9D6E-F706FEACDBD7}" presName="parSpace" presStyleCnt="0"/>
      <dgm:spPr/>
    </dgm:pt>
    <dgm:pt modelId="{09A923C0-C605-4AB7-BB8C-FFCF9D7A15F9}" type="pres">
      <dgm:prSet presAssocID="{23F4ED40-7817-4F87-8F3A-95BC3C38277B}" presName="parTxOnly" presStyleLbl="node1" presStyleIdx="1" presStyleCnt="5">
        <dgm:presLayoutVars>
          <dgm:bulletEnabled val="1"/>
        </dgm:presLayoutVars>
      </dgm:prSet>
      <dgm:spPr/>
    </dgm:pt>
    <dgm:pt modelId="{1DC99F78-A308-4CD9-B702-EACF2DC14691}" type="pres">
      <dgm:prSet presAssocID="{B47F9511-A573-47F8-B2AF-83B809B787E9}" presName="parSpace" presStyleCnt="0"/>
      <dgm:spPr/>
    </dgm:pt>
    <dgm:pt modelId="{E8AF7867-7848-401E-A095-628C5FD9EAE9}" type="pres">
      <dgm:prSet presAssocID="{6FF7E425-2DB6-40ED-836E-537D0A84D6B9}" presName="parTxOnly" presStyleLbl="node1" presStyleIdx="2" presStyleCnt="5">
        <dgm:presLayoutVars>
          <dgm:bulletEnabled val="1"/>
        </dgm:presLayoutVars>
      </dgm:prSet>
      <dgm:spPr/>
    </dgm:pt>
    <dgm:pt modelId="{239E5973-2AC7-43BC-9311-76F4F377B52D}" type="pres">
      <dgm:prSet presAssocID="{520A6C7F-9FCE-4F90-824F-7AC3C552D691}" presName="parSpace" presStyleCnt="0"/>
      <dgm:spPr/>
    </dgm:pt>
    <dgm:pt modelId="{C56952A1-CE51-4446-9EE9-6EFD56165F49}" type="pres">
      <dgm:prSet presAssocID="{FC828686-DC82-46D2-B038-6FC54A3979E5}" presName="parTxOnly" presStyleLbl="node1" presStyleIdx="3" presStyleCnt="5">
        <dgm:presLayoutVars>
          <dgm:bulletEnabled val="1"/>
        </dgm:presLayoutVars>
      </dgm:prSet>
      <dgm:spPr/>
    </dgm:pt>
    <dgm:pt modelId="{8C23221D-30CC-4B77-8A64-15FFFE504CAC}" type="pres">
      <dgm:prSet presAssocID="{2FB48497-A353-421F-AB41-BBF7475BCAE3}" presName="parSpace" presStyleCnt="0"/>
      <dgm:spPr/>
    </dgm:pt>
    <dgm:pt modelId="{A0FC6E11-9155-4B87-8CAA-52AD5CB4A599}" type="pres">
      <dgm:prSet presAssocID="{A1E834B3-4DC0-4B3A-BE78-E41C5F0AFEFD}" presName="parTxOnly" presStyleLbl="node1" presStyleIdx="4" presStyleCnt="5">
        <dgm:presLayoutVars>
          <dgm:bulletEnabled val="1"/>
        </dgm:presLayoutVars>
      </dgm:prSet>
      <dgm:spPr/>
    </dgm:pt>
  </dgm:ptLst>
  <dgm:cxnLst>
    <dgm:cxn modelId="{3003DD0E-9241-4373-BC44-AB0F1449405F}" type="presOf" srcId="{FC828686-DC82-46D2-B038-6FC54A3979E5}" destId="{C56952A1-CE51-4446-9EE9-6EFD56165F49}" srcOrd="0" destOrd="0" presId="urn:microsoft.com/office/officeart/2005/8/layout/hChevron3"/>
    <dgm:cxn modelId="{1A3B5319-6778-4C94-B108-5F947A421D11}" type="presOf" srcId="{6FF7E425-2DB6-40ED-836E-537D0A84D6B9}" destId="{E8AF7867-7848-401E-A095-628C5FD9EAE9}" srcOrd="0" destOrd="0" presId="urn:microsoft.com/office/officeart/2005/8/layout/hChevron3"/>
    <dgm:cxn modelId="{3D189D3E-1D21-4899-B98F-B18642459C7C}" srcId="{5ADE1027-4479-431E-80F6-7CE8B5C1D7BB}" destId="{A1E834B3-4DC0-4B3A-BE78-E41C5F0AFEFD}" srcOrd="4" destOrd="0" parTransId="{1C2517AF-79C4-4DDC-AEA4-7083C535B9BD}" sibTransId="{92677940-2751-491C-B531-B83C81F8A4F8}"/>
    <dgm:cxn modelId="{EB60D65E-FBFC-4DC0-A547-D6DD93959798}" srcId="{5ADE1027-4479-431E-80F6-7CE8B5C1D7BB}" destId="{23F4ED40-7817-4F87-8F3A-95BC3C38277B}" srcOrd="1" destOrd="0" parTransId="{0F51CE0A-B656-4A61-8068-0E52ADE33C4F}" sibTransId="{B47F9511-A573-47F8-B2AF-83B809B787E9}"/>
    <dgm:cxn modelId="{7930216B-AC7B-46FC-81E4-9EE0F33EA7FA}" srcId="{5ADE1027-4479-431E-80F6-7CE8B5C1D7BB}" destId="{EFCDF766-1898-4772-A2A6-039B3FFD7717}" srcOrd="0" destOrd="0" parTransId="{A2FAE8EA-2953-453A-AD3F-5EB48177D487}" sibTransId="{715A1FAA-6D7B-467B-9D6E-F706FEACDBD7}"/>
    <dgm:cxn modelId="{01D6727A-957E-4622-A1F0-4281BFDB59B9}" type="presOf" srcId="{5ADE1027-4479-431E-80F6-7CE8B5C1D7BB}" destId="{3C09177B-59AB-459A-8D72-04605E99EC66}" srcOrd="0" destOrd="0" presId="urn:microsoft.com/office/officeart/2005/8/layout/hChevron3"/>
    <dgm:cxn modelId="{453CD783-64EB-45CD-B098-C6713F81030C}" type="presOf" srcId="{EFCDF766-1898-4772-A2A6-039B3FFD7717}" destId="{B2BCF092-A2F7-4ABA-B4BA-E6FEF42C1169}" srcOrd="0" destOrd="0" presId="urn:microsoft.com/office/officeart/2005/8/layout/hChevron3"/>
    <dgm:cxn modelId="{48471484-C27D-4B08-A002-B0D94C7182E8}" type="presOf" srcId="{A1E834B3-4DC0-4B3A-BE78-E41C5F0AFEFD}" destId="{A0FC6E11-9155-4B87-8CAA-52AD5CB4A599}" srcOrd="0" destOrd="0" presId="urn:microsoft.com/office/officeart/2005/8/layout/hChevron3"/>
    <dgm:cxn modelId="{9153D6BA-63A5-4477-86B7-F542F02C7545}" srcId="{5ADE1027-4479-431E-80F6-7CE8B5C1D7BB}" destId="{FC828686-DC82-46D2-B038-6FC54A3979E5}" srcOrd="3" destOrd="0" parTransId="{C3CF1AEA-132E-4A16-8C3C-04BBD90FD610}" sibTransId="{2FB48497-A353-421F-AB41-BBF7475BCAE3}"/>
    <dgm:cxn modelId="{1CF38ED1-CDDB-4C7E-81AE-AF0152A73C55}" type="presOf" srcId="{23F4ED40-7817-4F87-8F3A-95BC3C38277B}" destId="{09A923C0-C605-4AB7-BB8C-FFCF9D7A15F9}" srcOrd="0" destOrd="0" presId="urn:microsoft.com/office/officeart/2005/8/layout/hChevron3"/>
    <dgm:cxn modelId="{C0AF16D2-A713-4BF9-A738-7411C7746190}" srcId="{5ADE1027-4479-431E-80F6-7CE8B5C1D7BB}" destId="{6FF7E425-2DB6-40ED-836E-537D0A84D6B9}" srcOrd="2" destOrd="0" parTransId="{FCAACDFC-AC37-4060-A163-56D6F44525C7}" sibTransId="{520A6C7F-9FCE-4F90-824F-7AC3C552D691}"/>
    <dgm:cxn modelId="{BE650F37-9E5B-4B03-9764-236504F996FB}" type="presParOf" srcId="{3C09177B-59AB-459A-8D72-04605E99EC66}" destId="{B2BCF092-A2F7-4ABA-B4BA-E6FEF42C1169}" srcOrd="0" destOrd="0" presId="urn:microsoft.com/office/officeart/2005/8/layout/hChevron3"/>
    <dgm:cxn modelId="{ABB9FF0A-C9F4-41FF-8A73-B5F9D38688F2}" type="presParOf" srcId="{3C09177B-59AB-459A-8D72-04605E99EC66}" destId="{D56E94FE-EEDF-42E8-84ED-764CF68E8F32}" srcOrd="1" destOrd="0" presId="urn:microsoft.com/office/officeart/2005/8/layout/hChevron3"/>
    <dgm:cxn modelId="{640C1C15-C479-4A0E-BA4E-41ABB1F16D3B}" type="presParOf" srcId="{3C09177B-59AB-459A-8D72-04605E99EC66}" destId="{09A923C0-C605-4AB7-BB8C-FFCF9D7A15F9}" srcOrd="2" destOrd="0" presId="urn:microsoft.com/office/officeart/2005/8/layout/hChevron3"/>
    <dgm:cxn modelId="{BD9111CD-699C-4E9F-8BCF-5D6C99A4953A}" type="presParOf" srcId="{3C09177B-59AB-459A-8D72-04605E99EC66}" destId="{1DC99F78-A308-4CD9-B702-EACF2DC14691}" srcOrd="3" destOrd="0" presId="urn:microsoft.com/office/officeart/2005/8/layout/hChevron3"/>
    <dgm:cxn modelId="{F16F60C6-07EB-444C-852E-E842C1346058}" type="presParOf" srcId="{3C09177B-59AB-459A-8D72-04605E99EC66}" destId="{E8AF7867-7848-401E-A095-628C5FD9EAE9}" srcOrd="4" destOrd="0" presId="urn:microsoft.com/office/officeart/2005/8/layout/hChevron3"/>
    <dgm:cxn modelId="{37DD0549-2D89-48FE-827C-2A62530A21A8}" type="presParOf" srcId="{3C09177B-59AB-459A-8D72-04605E99EC66}" destId="{239E5973-2AC7-43BC-9311-76F4F377B52D}" srcOrd="5" destOrd="0" presId="urn:microsoft.com/office/officeart/2005/8/layout/hChevron3"/>
    <dgm:cxn modelId="{04334A2E-DF8E-49EF-9148-5628717BB0CA}" type="presParOf" srcId="{3C09177B-59AB-459A-8D72-04605E99EC66}" destId="{C56952A1-CE51-4446-9EE9-6EFD56165F49}" srcOrd="6" destOrd="0" presId="urn:microsoft.com/office/officeart/2005/8/layout/hChevron3"/>
    <dgm:cxn modelId="{54A4FE39-53EC-4456-B7AD-853640DB42DA}" type="presParOf" srcId="{3C09177B-59AB-459A-8D72-04605E99EC66}" destId="{8C23221D-30CC-4B77-8A64-15FFFE504CAC}" srcOrd="7" destOrd="0" presId="urn:microsoft.com/office/officeart/2005/8/layout/hChevron3"/>
    <dgm:cxn modelId="{D217AF04-D620-47C3-8E68-2E7F727EC505}" type="presParOf" srcId="{3C09177B-59AB-459A-8D72-04605E99EC66}" destId="{A0FC6E11-9155-4B87-8CAA-52AD5CB4A599}"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99D7FF-9BB5-4B94-AF19-7B967C08E457}">
      <dsp:nvSpPr>
        <dsp:cNvPr id="0" name=""/>
        <dsp:cNvSpPr/>
      </dsp:nvSpPr>
      <dsp:spPr>
        <a:xfrm>
          <a:off x="0" y="1978"/>
          <a:ext cx="10937631" cy="635769"/>
        </a:xfrm>
        <a:prstGeom prst="roundRect">
          <a:avLst/>
        </a:prstGeom>
        <a:gradFill rotWithShape="0">
          <a:gsLst>
            <a:gs pos="0">
              <a:schemeClr val="accent1">
                <a:alpha val="90000"/>
                <a:hueOff val="0"/>
                <a:satOff val="0"/>
                <a:lumOff val="0"/>
                <a:alphaOff val="0"/>
                <a:tint val="60000"/>
                <a:satMod val="105000"/>
                <a:lumMod val="105000"/>
              </a:schemeClr>
            </a:gs>
            <a:gs pos="100000">
              <a:schemeClr val="accent1">
                <a:alpha val="90000"/>
                <a:hueOff val="0"/>
                <a:satOff val="0"/>
                <a:lumOff val="0"/>
                <a:alphaOff val="0"/>
                <a:tint val="65000"/>
                <a:satMod val="100000"/>
                <a:lumMod val="100000"/>
              </a:schemeClr>
            </a:gs>
            <a:gs pos="100000">
              <a:schemeClr val="accent1">
                <a:alpha val="90000"/>
                <a:hueOff val="0"/>
                <a:satOff val="0"/>
                <a:lumOff val="0"/>
                <a:alphaOff val="0"/>
                <a:tint val="70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pl-PL" sz="1800" kern="1200" dirty="0"/>
            <a:t>1930s -	</a:t>
          </a:r>
          <a:r>
            <a:rPr lang="en-GB" sz="1800" kern="1200" noProof="0" dirty="0"/>
            <a:t>George </a:t>
          </a:r>
          <a:r>
            <a:rPr lang="en-GB" sz="1800" kern="1200" noProof="0" dirty="0" err="1"/>
            <a:t>Artsrouni</a:t>
          </a:r>
          <a:r>
            <a:rPr lang="en-GB" sz="1800" kern="1200" noProof="0" dirty="0"/>
            <a:t> and </a:t>
          </a:r>
          <a:r>
            <a:rPr lang="en-GB" sz="1800" kern="1200" noProof="0" dirty="0" err="1"/>
            <a:t>Petr</a:t>
          </a:r>
          <a:r>
            <a:rPr lang="en-GB" sz="1800" kern="1200" noProof="0" dirty="0"/>
            <a:t> Smirnov-</a:t>
          </a:r>
          <a:r>
            <a:rPr lang="en-GB" sz="1800" kern="1200" noProof="0" dirty="0" err="1"/>
            <a:t>Troyanskii</a:t>
          </a:r>
          <a:r>
            <a:rPr lang="en-GB" sz="1800" kern="1200" noProof="0" dirty="0"/>
            <a:t> (idea of three stages</a:t>
          </a:r>
          <a:r>
            <a:rPr lang="pl-PL" sz="1800" kern="1200" noProof="0" dirty="0"/>
            <a:t>)</a:t>
          </a:r>
          <a:endParaRPr lang="en-GB" sz="1800" kern="1200" noProof="0" dirty="0"/>
        </a:p>
      </dsp:txBody>
      <dsp:txXfrm>
        <a:off x="31036" y="33014"/>
        <a:ext cx="10875559" cy="573697"/>
      </dsp:txXfrm>
    </dsp:sp>
    <dsp:sp modelId="{686AFA37-DFA2-486C-8F57-BC83651E841E}">
      <dsp:nvSpPr>
        <dsp:cNvPr id="0" name=""/>
        <dsp:cNvSpPr/>
      </dsp:nvSpPr>
      <dsp:spPr>
        <a:xfrm>
          <a:off x="0" y="650516"/>
          <a:ext cx="10937631" cy="635769"/>
        </a:xfrm>
        <a:prstGeom prst="roundRect">
          <a:avLst/>
        </a:prstGeom>
        <a:gradFill rotWithShape="0">
          <a:gsLst>
            <a:gs pos="0">
              <a:schemeClr val="accent1">
                <a:alpha val="90000"/>
                <a:hueOff val="0"/>
                <a:satOff val="0"/>
                <a:lumOff val="0"/>
                <a:alphaOff val="-5714"/>
                <a:tint val="60000"/>
                <a:satMod val="105000"/>
                <a:lumMod val="105000"/>
              </a:schemeClr>
            </a:gs>
            <a:gs pos="100000">
              <a:schemeClr val="accent1">
                <a:alpha val="90000"/>
                <a:hueOff val="0"/>
                <a:satOff val="0"/>
                <a:lumOff val="0"/>
                <a:alphaOff val="-5714"/>
                <a:tint val="65000"/>
                <a:satMod val="100000"/>
                <a:lumMod val="100000"/>
              </a:schemeClr>
            </a:gs>
            <a:gs pos="100000">
              <a:schemeClr val="accent1">
                <a:alpha val="90000"/>
                <a:hueOff val="0"/>
                <a:satOff val="0"/>
                <a:lumOff val="0"/>
                <a:alphaOff val="-5714"/>
                <a:tint val="70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pl-PL" sz="1800" kern="1200" dirty="0"/>
            <a:t>1940 – </a:t>
          </a:r>
          <a:r>
            <a:rPr lang="en-GB" sz="1800" kern="1200" noProof="0" dirty="0"/>
            <a:t>First computers	 (Alan Turing’s team, code breaking operation); the Cold War period, Russian-English translation systems for the military</a:t>
          </a:r>
        </a:p>
      </dsp:txBody>
      <dsp:txXfrm>
        <a:off x="31036" y="681552"/>
        <a:ext cx="10875559" cy="573697"/>
      </dsp:txXfrm>
    </dsp:sp>
    <dsp:sp modelId="{9A5A4C09-A3FF-4C53-8C9A-F400E9A46D15}">
      <dsp:nvSpPr>
        <dsp:cNvPr id="0" name=""/>
        <dsp:cNvSpPr/>
      </dsp:nvSpPr>
      <dsp:spPr>
        <a:xfrm>
          <a:off x="0" y="1299053"/>
          <a:ext cx="10937631" cy="635769"/>
        </a:xfrm>
        <a:prstGeom prst="roundRect">
          <a:avLst/>
        </a:prstGeom>
        <a:gradFill rotWithShape="0">
          <a:gsLst>
            <a:gs pos="0">
              <a:schemeClr val="accent1">
                <a:alpha val="90000"/>
                <a:hueOff val="0"/>
                <a:satOff val="0"/>
                <a:lumOff val="0"/>
                <a:alphaOff val="-11429"/>
                <a:tint val="60000"/>
                <a:satMod val="105000"/>
                <a:lumMod val="105000"/>
              </a:schemeClr>
            </a:gs>
            <a:gs pos="100000">
              <a:schemeClr val="accent1">
                <a:alpha val="90000"/>
                <a:hueOff val="0"/>
                <a:satOff val="0"/>
                <a:lumOff val="0"/>
                <a:alphaOff val="-11429"/>
                <a:tint val="65000"/>
                <a:satMod val="100000"/>
                <a:lumMod val="100000"/>
              </a:schemeClr>
            </a:gs>
            <a:gs pos="100000">
              <a:schemeClr val="accent1">
                <a:alpha val="90000"/>
                <a:hueOff val="0"/>
                <a:satOff val="0"/>
                <a:lumOff val="0"/>
                <a:alphaOff val="-11429"/>
                <a:tint val="70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pl-PL" sz="1800" kern="1200" dirty="0"/>
            <a:t>1947 -	Warren </a:t>
          </a:r>
          <a:r>
            <a:rPr lang="pl-PL" sz="1800" kern="1200" dirty="0" err="1"/>
            <a:t>Weaver’s</a:t>
          </a:r>
          <a:r>
            <a:rPr lang="pl-PL" sz="1800" kern="1200" dirty="0"/>
            <a:t> idea; 1949 - Memorandum</a:t>
          </a:r>
        </a:p>
      </dsp:txBody>
      <dsp:txXfrm>
        <a:off x="31036" y="1330089"/>
        <a:ext cx="10875559" cy="573697"/>
      </dsp:txXfrm>
    </dsp:sp>
    <dsp:sp modelId="{06E6D647-FE62-4A05-B48B-1B8CF4BFDFC8}">
      <dsp:nvSpPr>
        <dsp:cNvPr id="0" name=""/>
        <dsp:cNvSpPr/>
      </dsp:nvSpPr>
      <dsp:spPr>
        <a:xfrm>
          <a:off x="0" y="1947591"/>
          <a:ext cx="10937631" cy="635769"/>
        </a:xfrm>
        <a:prstGeom prst="roundRect">
          <a:avLst/>
        </a:prstGeom>
        <a:gradFill rotWithShape="0">
          <a:gsLst>
            <a:gs pos="0">
              <a:schemeClr val="accent1">
                <a:alpha val="90000"/>
                <a:hueOff val="0"/>
                <a:satOff val="0"/>
                <a:lumOff val="0"/>
                <a:alphaOff val="-17143"/>
                <a:tint val="60000"/>
                <a:satMod val="105000"/>
                <a:lumMod val="105000"/>
              </a:schemeClr>
            </a:gs>
            <a:gs pos="100000">
              <a:schemeClr val="accent1">
                <a:alpha val="90000"/>
                <a:hueOff val="0"/>
                <a:satOff val="0"/>
                <a:lumOff val="0"/>
                <a:alphaOff val="-17143"/>
                <a:tint val="65000"/>
                <a:satMod val="100000"/>
                <a:lumMod val="100000"/>
              </a:schemeClr>
            </a:gs>
            <a:gs pos="100000">
              <a:schemeClr val="accent1">
                <a:alpha val="90000"/>
                <a:hueOff val="0"/>
                <a:satOff val="0"/>
                <a:lumOff val="0"/>
                <a:alphaOff val="-17143"/>
                <a:tint val="70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pl-PL" sz="1800" kern="1200" dirty="0"/>
            <a:t>1954 -	First </a:t>
          </a:r>
          <a:r>
            <a:rPr lang="pl-PL" sz="1800" kern="1200" dirty="0" err="1"/>
            <a:t>trial</a:t>
          </a:r>
          <a:r>
            <a:rPr lang="pl-PL" sz="1800" kern="1200" dirty="0"/>
            <a:t> (IBM &amp; </a:t>
          </a:r>
          <a:r>
            <a:rPr lang="pl-PL" sz="1800" kern="1200" dirty="0" err="1"/>
            <a:t>University</a:t>
          </a:r>
          <a:r>
            <a:rPr lang="pl-PL" sz="1800" kern="1200" dirty="0"/>
            <a:t> of Georgetown)</a:t>
          </a:r>
        </a:p>
      </dsp:txBody>
      <dsp:txXfrm>
        <a:off x="31036" y="1978627"/>
        <a:ext cx="10875559" cy="573697"/>
      </dsp:txXfrm>
    </dsp:sp>
    <dsp:sp modelId="{6F0D041C-AFCF-4EA5-83BF-D41F01417DBA}">
      <dsp:nvSpPr>
        <dsp:cNvPr id="0" name=""/>
        <dsp:cNvSpPr/>
      </dsp:nvSpPr>
      <dsp:spPr>
        <a:xfrm>
          <a:off x="0" y="2596129"/>
          <a:ext cx="10937631" cy="635769"/>
        </a:xfrm>
        <a:prstGeom prst="roundRect">
          <a:avLst/>
        </a:prstGeom>
        <a:gradFill rotWithShape="0">
          <a:gsLst>
            <a:gs pos="0">
              <a:schemeClr val="accent1">
                <a:alpha val="90000"/>
                <a:hueOff val="0"/>
                <a:satOff val="0"/>
                <a:lumOff val="0"/>
                <a:alphaOff val="-22857"/>
                <a:tint val="60000"/>
                <a:satMod val="105000"/>
                <a:lumMod val="105000"/>
              </a:schemeClr>
            </a:gs>
            <a:gs pos="100000">
              <a:schemeClr val="accent1">
                <a:alpha val="90000"/>
                <a:hueOff val="0"/>
                <a:satOff val="0"/>
                <a:lumOff val="0"/>
                <a:alphaOff val="-22857"/>
                <a:tint val="65000"/>
                <a:satMod val="100000"/>
                <a:lumMod val="100000"/>
              </a:schemeClr>
            </a:gs>
            <a:gs pos="100000">
              <a:schemeClr val="accent1">
                <a:alpha val="90000"/>
                <a:hueOff val="0"/>
                <a:satOff val="0"/>
                <a:lumOff val="0"/>
                <a:alphaOff val="-22857"/>
                <a:tint val="70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en-GB" sz="1800" kern="1200" noProof="0" dirty="0"/>
            <a:t>1964 -	</a:t>
          </a:r>
          <a:r>
            <a:rPr lang="en-GB" sz="1800" kern="1200" noProof="0" dirty="0" err="1"/>
            <a:t>ALPAC</a:t>
          </a:r>
          <a:r>
            <a:rPr lang="en-GB" sz="1800" kern="1200" noProof="0" dirty="0"/>
            <a:t> (Automatic Language Processing Advisory Committee)</a:t>
          </a:r>
          <a:r>
            <a:rPr lang="pl-PL" sz="1800" kern="1200" noProof="0" dirty="0"/>
            <a:t>; 1966 – </a:t>
          </a:r>
          <a:r>
            <a:rPr lang="pl-PL" sz="1800" kern="1200" noProof="0" dirty="0" err="1"/>
            <a:t>critical</a:t>
          </a:r>
          <a:r>
            <a:rPr lang="pl-PL" sz="1800" kern="1200" noProof="0" dirty="0"/>
            <a:t> report</a:t>
          </a:r>
          <a:endParaRPr lang="en-GB" sz="1800" kern="1200" noProof="0" dirty="0"/>
        </a:p>
      </dsp:txBody>
      <dsp:txXfrm>
        <a:off x="31036" y="2627165"/>
        <a:ext cx="10875559" cy="573697"/>
      </dsp:txXfrm>
    </dsp:sp>
    <dsp:sp modelId="{98E0D55B-3786-4F40-B77B-82F888D609BE}">
      <dsp:nvSpPr>
        <dsp:cNvPr id="0" name=""/>
        <dsp:cNvSpPr/>
      </dsp:nvSpPr>
      <dsp:spPr>
        <a:xfrm>
          <a:off x="0" y="3244667"/>
          <a:ext cx="10937631" cy="635769"/>
        </a:xfrm>
        <a:prstGeom prst="roundRect">
          <a:avLst/>
        </a:prstGeom>
        <a:gradFill rotWithShape="0">
          <a:gsLst>
            <a:gs pos="0">
              <a:schemeClr val="accent1">
                <a:alpha val="90000"/>
                <a:hueOff val="0"/>
                <a:satOff val="0"/>
                <a:lumOff val="0"/>
                <a:alphaOff val="-28571"/>
                <a:tint val="60000"/>
                <a:satMod val="105000"/>
                <a:lumMod val="105000"/>
              </a:schemeClr>
            </a:gs>
            <a:gs pos="100000">
              <a:schemeClr val="accent1">
                <a:alpha val="90000"/>
                <a:hueOff val="0"/>
                <a:satOff val="0"/>
                <a:lumOff val="0"/>
                <a:alphaOff val="-28571"/>
                <a:tint val="65000"/>
                <a:satMod val="100000"/>
                <a:lumMod val="100000"/>
              </a:schemeClr>
            </a:gs>
            <a:gs pos="100000">
              <a:schemeClr val="accent1">
                <a:alpha val="90000"/>
                <a:hueOff val="0"/>
                <a:satOff val="0"/>
                <a:lumOff val="0"/>
                <a:alphaOff val="-28571"/>
                <a:tint val="70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pl-PL" sz="1800" kern="1200" dirty="0"/>
            <a:t>1970s -	</a:t>
          </a:r>
          <a:r>
            <a:rPr lang="en-GB" sz="1800" kern="1200" noProof="0" dirty="0" err="1"/>
            <a:t>Systran</a:t>
          </a:r>
          <a:r>
            <a:rPr lang="en-GB" sz="1800" kern="1200" noProof="0" dirty="0"/>
            <a:t>, </a:t>
          </a:r>
          <a:r>
            <a:rPr lang="en-GB" sz="1800" kern="1200" noProof="0" dirty="0" err="1"/>
            <a:t>Taum-météo</a:t>
          </a:r>
          <a:r>
            <a:rPr lang="en-GB" sz="1800" kern="1200" noProof="0" dirty="0"/>
            <a:t> (Canada, France, Germany</a:t>
          </a:r>
          <a:r>
            <a:rPr lang="pl-PL" sz="1800" kern="1200" dirty="0"/>
            <a:t>)</a:t>
          </a:r>
        </a:p>
      </dsp:txBody>
      <dsp:txXfrm>
        <a:off x="31036" y="3275703"/>
        <a:ext cx="10875559" cy="573697"/>
      </dsp:txXfrm>
    </dsp:sp>
    <dsp:sp modelId="{A07764F9-579C-4911-A94D-2A129BA1698D}">
      <dsp:nvSpPr>
        <dsp:cNvPr id="0" name=""/>
        <dsp:cNvSpPr/>
      </dsp:nvSpPr>
      <dsp:spPr>
        <a:xfrm>
          <a:off x="0" y="3893204"/>
          <a:ext cx="10937631" cy="635769"/>
        </a:xfrm>
        <a:prstGeom prst="roundRect">
          <a:avLst/>
        </a:prstGeom>
        <a:gradFill rotWithShape="0">
          <a:gsLst>
            <a:gs pos="0">
              <a:schemeClr val="accent1">
                <a:alpha val="90000"/>
                <a:hueOff val="0"/>
                <a:satOff val="0"/>
                <a:lumOff val="0"/>
                <a:alphaOff val="-34286"/>
                <a:tint val="60000"/>
                <a:satMod val="105000"/>
                <a:lumMod val="105000"/>
              </a:schemeClr>
            </a:gs>
            <a:gs pos="100000">
              <a:schemeClr val="accent1">
                <a:alpha val="90000"/>
                <a:hueOff val="0"/>
                <a:satOff val="0"/>
                <a:lumOff val="0"/>
                <a:alphaOff val="-34286"/>
                <a:tint val="65000"/>
                <a:satMod val="100000"/>
                <a:lumMod val="100000"/>
              </a:schemeClr>
            </a:gs>
            <a:gs pos="100000">
              <a:schemeClr val="accent1">
                <a:alpha val="90000"/>
                <a:hueOff val="0"/>
                <a:satOff val="0"/>
                <a:lumOff val="0"/>
                <a:alphaOff val="-34286"/>
                <a:tint val="70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pl-PL" sz="1800" kern="1200" dirty="0"/>
            <a:t>1980s - </a:t>
          </a:r>
          <a:r>
            <a:rPr lang="en-GB" sz="1800" kern="1200" noProof="0" dirty="0"/>
            <a:t>Logos (German to French and vice versa), Pan-American Health Organization (from  Spanish </a:t>
          </a:r>
          <a:r>
            <a:rPr lang="pl-PL" sz="1800" kern="1200" noProof="0" dirty="0"/>
            <a:t>	</a:t>
          </a:r>
          <a:r>
            <a:rPr lang="en-GB" sz="1800" kern="1200" noProof="0" dirty="0"/>
            <a:t>to English and vice versa), Japanese IT companies</a:t>
          </a:r>
        </a:p>
      </dsp:txBody>
      <dsp:txXfrm>
        <a:off x="31036" y="3924240"/>
        <a:ext cx="10875559" cy="573697"/>
      </dsp:txXfrm>
    </dsp:sp>
    <dsp:sp modelId="{E49BD1F0-F8EB-4D1B-A84D-075C372D321F}">
      <dsp:nvSpPr>
        <dsp:cNvPr id="0" name=""/>
        <dsp:cNvSpPr/>
      </dsp:nvSpPr>
      <dsp:spPr>
        <a:xfrm>
          <a:off x="0" y="4541742"/>
          <a:ext cx="10937631" cy="635769"/>
        </a:xfrm>
        <a:prstGeom prst="roundRect">
          <a:avLst/>
        </a:prstGeom>
        <a:gradFill rotWithShape="0">
          <a:gsLst>
            <a:gs pos="0">
              <a:schemeClr val="accent1">
                <a:alpha val="90000"/>
                <a:hueOff val="0"/>
                <a:satOff val="0"/>
                <a:lumOff val="0"/>
                <a:alphaOff val="-40000"/>
                <a:tint val="60000"/>
                <a:satMod val="105000"/>
                <a:lumMod val="105000"/>
              </a:schemeClr>
            </a:gs>
            <a:gs pos="100000">
              <a:schemeClr val="accent1">
                <a:alpha val="90000"/>
                <a:hueOff val="0"/>
                <a:satOff val="0"/>
                <a:lumOff val="0"/>
                <a:alphaOff val="-40000"/>
                <a:tint val="65000"/>
                <a:satMod val="100000"/>
                <a:lumMod val="100000"/>
              </a:schemeClr>
            </a:gs>
            <a:gs pos="100000">
              <a:schemeClr val="accent1">
                <a:alpha val="90000"/>
                <a:hueOff val="0"/>
                <a:satOff val="0"/>
                <a:lumOff val="0"/>
                <a:alphaOff val="-40000"/>
                <a:tint val="70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pl-PL" sz="1800" kern="1200" dirty="0"/>
            <a:t>1990s - </a:t>
          </a:r>
          <a:r>
            <a:rPr lang="en-GB" sz="1800" kern="1200" noProof="0" dirty="0"/>
            <a:t>Change from </a:t>
          </a:r>
          <a:r>
            <a:rPr lang="en-GB" sz="1800" kern="1200" noProof="0" dirty="0" err="1"/>
            <a:t>RBMT</a:t>
          </a:r>
          <a:r>
            <a:rPr lang="en-GB" sz="1800" kern="1200" noProof="0" dirty="0"/>
            <a:t> to </a:t>
          </a:r>
          <a:r>
            <a:rPr lang="en-GB" sz="1800" kern="1200" noProof="0" dirty="0" err="1"/>
            <a:t>SMT</a:t>
          </a:r>
          <a:r>
            <a:rPr lang="en-GB" sz="1800" kern="1200" noProof="0" dirty="0"/>
            <a:t> (e.g. </a:t>
          </a:r>
          <a:r>
            <a:rPr lang="en-GB" sz="1800" kern="1200" noProof="0" dirty="0" err="1"/>
            <a:t>Reverso</a:t>
          </a:r>
          <a:r>
            <a:rPr lang="en-GB" sz="1800" kern="1200" noProof="0" dirty="0"/>
            <a:t>)</a:t>
          </a:r>
        </a:p>
      </dsp:txBody>
      <dsp:txXfrm>
        <a:off x="31036" y="4572778"/>
        <a:ext cx="10875559" cy="5736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BCF092-A2F7-4ABA-B4BA-E6FEF42C1169}">
      <dsp:nvSpPr>
        <dsp:cNvPr id="0" name=""/>
        <dsp:cNvSpPr/>
      </dsp:nvSpPr>
      <dsp:spPr>
        <a:xfrm>
          <a:off x="3418" y="2213147"/>
          <a:ext cx="2036395" cy="992371"/>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48006" rIns="24003" bIns="48006" numCol="1" spcCol="1270" anchor="ctr" anchorCtr="0">
          <a:noAutofit/>
        </a:bodyPr>
        <a:lstStyle/>
        <a:p>
          <a:pPr marL="0" lvl="0" indent="0" algn="ctr" defTabSz="800100">
            <a:lnSpc>
              <a:spcPct val="90000"/>
            </a:lnSpc>
            <a:spcBef>
              <a:spcPct val="0"/>
            </a:spcBef>
            <a:spcAft>
              <a:spcPct val="35000"/>
            </a:spcAft>
            <a:buNone/>
          </a:pPr>
          <a:r>
            <a:rPr lang="pl-PL" sz="1800" b="1" kern="1200" dirty="0" err="1">
              <a:solidFill>
                <a:schemeClr val="tx1"/>
              </a:solidFill>
            </a:rPr>
            <a:t>Lexical</a:t>
          </a:r>
          <a:r>
            <a:rPr lang="pl-PL" sz="1800" b="1" kern="1200" dirty="0">
              <a:solidFill>
                <a:schemeClr val="tx1"/>
              </a:solidFill>
            </a:rPr>
            <a:t> </a:t>
          </a:r>
          <a:r>
            <a:rPr lang="pl-PL" sz="1800" b="1" kern="1200" dirty="0" err="1">
              <a:solidFill>
                <a:schemeClr val="tx1"/>
              </a:solidFill>
            </a:rPr>
            <a:t>errors</a:t>
          </a:r>
          <a:endParaRPr lang="pl-PL" sz="1800" b="1" kern="1200" dirty="0">
            <a:solidFill>
              <a:schemeClr val="tx1"/>
            </a:solidFill>
          </a:endParaRPr>
        </a:p>
      </dsp:txBody>
      <dsp:txXfrm>
        <a:off x="3418" y="2213147"/>
        <a:ext cx="1788302" cy="992371"/>
      </dsp:txXfrm>
    </dsp:sp>
    <dsp:sp modelId="{09A923C0-C605-4AB7-BB8C-FFCF9D7A15F9}">
      <dsp:nvSpPr>
        <dsp:cNvPr id="0" name=""/>
        <dsp:cNvSpPr/>
      </dsp:nvSpPr>
      <dsp:spPr>
        <a:xfrm>
          <a:off x="1543627" y="2213147"/>
          <a:ext cx="2480927" cy="992371"/>
        </a:xfrm>
        <a:prstGeom prst="chevr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pPr>
          <a:r>
            <a:rPr lang="pl-PL" sz="1800" b="1" kern="1200" dirty="0" err="1">
              <a:solidFill>
                <a:schemeClr val="tx1"/>
              </a:solidFill>
            </a:rPr>
            <a:t>Syntax</a:t>
          </a:r>
          <a:r>
            <a:rPr lang="pl-PL" sz="1800" b="1" kern="1200" dirty="0">
              <a:solidFill>
                <a:schemeClr val="tx1"/>
              </a:solidFill>
            </a:rPr>
            <a:t> </a:t>
          </a:r>
          <a:r>
            <a:rPr lang="pl-PL" sz="1800" b="1" kern="1200" dirty="0" err="1">
              <a:solidFill>
                <a:schemeClr val="tx1"/>
              </a:solidFill>
            </a:rPr>
            <a:t>error</a:t>
          </a:r>
          <a:endParaRPr lang="pl-PL" sz="1800" b="1" kern="1200" dirty="0">
            <a:solidFill>
              <a:schemeClr val="tx1"/>
            </a:solidFill>
          </a:endParaRPr>
        </a:p>
      </dsp:txBody>
      <dsp:txXfrm>
        <a:off x="2039813" y="2213147"/>
        <a:ext cx="1488556" cy="992371"/>
      </dsp:txXfrm>
    </dsp:sp>
    <dsp:sp modelId="{E8AF7867-7848-401E-A095-628C5FD9EAE9}">
      <dsp:nvSpPr>
        <dsp:cNvPr id="0" name=""/>
        <dsp:cNvSpPr/>
      </dsp:nvSpPr>
      <dsp:spPr>
        <a:xfrm>
          <a:off x="3528369" y="2213147"/>
          <a:ext cx="2480927" cy="992371"/>
        </a:xfrm>
        <a:prstGeom prst="chevron">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pPr>
          <a:r>
            <a:rPr lang="pl-PL" sz="1800" b="1" kern="1200" dirty="0">
              <a:solidFill>
                <a:schemeClr val="tx1"/>
              </a:solidFill>
            </a:rPr>
            <a:t>Less </a:t>
          </a:r>
          <a:r>
            <a:rPr lang="pl-PL" sz="1800" b="1" kern="1200" dirty="0" err="1">
              <a:solidFill>
                <a:schemeClr val="tx1"/>
              </a:solidFill>
            </a:rPr>
            <a:t>obvious</a:t>
          </a:r>
          <a:r>
            <a:rPr lang="pl-PL" sz="1800" b="1" kern="1200" dirty="0">
              <a:solidFill>
                <a:schemeClr val="tx1"/>
              </a:solidFill>
            </a:rPr>
            <a:t> </a:t>
          </a:r>
          <a:r>
            <a:rPr lang="pl-PL" sz="1800" b="1" kern="1200" dirty="0" err="1">
              <a:solidFill>
                <a:schemeClr val="tx1"/>
              </a:solidFill>
            </a:rPr>
            <a:t>errors</a:t>
          </a:r>
          <a:endParaRPr lang="pl-PL" sz="1800" b="1" kern="1200" dirty="0">
            <a:solidFill>
              <a:schemeClr val="tx1"/>
            </a:solidFill>
          </a:endParaRPr>
        </a:p>
      </dsp:txBody>
      <dsp:txXfrm>
        <a:off x="4024555" y="2213147"/>
        <a:ext cx="1488556" cy="992371"/>
      </dsp:txXfrm>
    </dsp:sp>
    <dsp:sp modelId="{C56952A1-CE51-4446-9EE9-6EFD56165F49}">
      <dsp:nvSpPr>
        <dsp:cNvPr id="0" name=""/>
        <dsp:cNvSpPr/>
      </dsp:nvSpPr>
      <dsp:spPr>
        <a:xfrm>
          <a:off x="5513111" y="2213147"/>
          <a:ext cx="2480927" cy="992371"/>
        </a:xfrm>
        <a:prstGeom prst="chevron">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pPr>
          <a:r>
            <a:rPr lang="pl-PL" sz="1800" b="1" kern="1200" dirty="0" err="1">
              <a:solidFill>
                <a:schemeClr val="tx1"/>
              </a:solidFill>
            </a:rPr>
            <a:t>Appropriate</a:t>
          </a:r>
          <a:r>
            <a:rPr lang="pl-PL" sz="1800" b="1" kern="1200" dirty="0">
              <a:solidFill>
                <a:schemeClr val="tx1"/>
              </a:solidFill>
            </a:rPr>
            <a:t> style</a:t>
          </a:r>
        </a:p>
      </dsp:txBody>
      <dsp:txXfrm>
        <a:off x="6009297" y="2213147"/>
        <a:ext cx="1488556" cy="992371"/>
      </dsp:txXfrm>
    </dsp:sp>
    <dsp:sp modelId="{A0FC6E11-9155-4B87-8CAA-52AD5CB4A599}">
      <dsp:nvSpPr>
        <dsp:cNvPr id="0" name=""/>
        <dsp:cNvSpPr/>
      </dsp:nvSpPr>
      <dsp:spPr>
        <a:xfrm>
          <a:off x="7497854" y="2213147"/>
          <a:ext cx="2480927" cy="992371"/>
        </a:xfrm>
        <a:prstGeom prst="chevron">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pPr>
          <a:r>
            <a:rPr lang="pl-PL" sz="1800" b="1" kern="1200" dirty="0" err="1">
              <a:solidFill>
                <a:schemeClr val="tx1"/>
              </a:solidFill>
            </a:rPr>
            <a:t>Fluency</a:t>
          </a:r>
          <a:endParaRPr lang="pl-PL" sz="1800" b="1" kern="1200" dirty="0">
            <a:solidFill>
              <a:schemeClr val="tx1"/>
            </a:solidFill>
          </a:endParaRPr>
        </a:p>
      </dsp:txBody>
      <dsp:txXfrm>
        <a:off x="7994040" y="2213147"/>
        <a:ext cx="1488556" cy="99237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Nagłówek — symbol zastępczy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dirty="0"/>
          </a:p>
        </p:txBody>
      </p:sp>
      <p:sp>
        <p:nvSpPr>
          <p:cNvPr id="3" name="Data — symbol zastępczy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9A45008F-94DB-43E0-8C9F-1F0525894FDF}" type="datetime1">
              <a:rPr lang="pl-PL" smtClean="0"/>
              <a:pPr rtl="0"/>
              <a:t>29.04.2026</a:t>
            </a:fld>
            <a:endParaRPr lang="en-US" dirty="0"/>
          </a:p>
        </p:txBody>
      </p:sp>
      <p:sp>
        <p:nvSpPr>
          <p:cNvPr id="4" name="Stopka — symbol zastępczy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dirty="0"/>
          </a:p>
        </p:txBody>
      </p:sp>
      <p:sp>
        <p:nvSpPr>
          <p:cNvPr id="5" name="Numer slajdu — symbol zastępczy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7ACF5E7-ACB0-497B-A8C6-F2E617B4631D}" type="slidenum">
              <a:rPr lang="en-US" smtClean="0"/>
              <a:pPr rtl="0"/>
              <a:t>‹#›</a:t>
            </a:fld>
            <a:endParaRPr lang="en-US" dirty="0"/>
          </a:p>
        </p:txBody>
      </p:sp>
    </p:spTree>
    <p:extLst>
      <p:ext uri="{BB962C8B-B14F-4D97-AF65-F5344CB8AC3E}">
        <p14:creationId xmlns:p14="http://schemas.microsoft.com/office/powerpoint/2010/main" val="193853396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Nagłówek — symbol zastępczy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dirty="0"/>
          </a:p>
        </p:txBody>
      </p:sp>
      <p:sp>
        <p:nvSpPr>
          <p:cNvPr id="3" name="Data — symbol zastępcz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37B4BC46-CA7A-4D04-99E7-1DA77BD3C4E2}" type="datetime1">
              <a:rPr lang="pl-PL" smtClean="0"/>
              <a:pPr rtl="0"/>
              <a:t>29.04.2026</a:t>
            </a:fld>
            <a:endParaRPr lang="en-US" dirty="0"/>
          </a:p>
        </p:txBody>
      </p:sp>
      <p:sp>
        <p:nvSpPr>
          <p:cNvPr id="4" name="Obraz slajdu — symbol zastępczy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dirty="0"/>
          </a:p>
        </p:txBody>
      </p:sp>
      <p:sp>
        <p:nvSpPr>
          <p:cNvPr id="5" name="Notatki — symbol zastępcz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pl"/>
              <a:t>Kliknij, aby edytować style wzorca tekstu</a:t>
            </a:r>
            <a:endParaRPr lang="en-US"/>
          </a:p>
          <a:p>
            <a:pPr lvl="1" rtl="0"/>
            <a:r>
              <a:rPr lang="pl"/>
              <a:t>Drugi poziom</a:t>
            </a:r>
          </a:p>
          <a:p>
            <a:pPr lvl="2" rtl="0"/>
            <a:r>
              <a:rPr lang="pl"/>
              <a:t>Trzeci poziom</a:t>
            </a:r>
          </a:p>
          <a:p>
            <a:pPr lvl="3" rtl="0"/>
            <a:r>
              <a:rPr lang="pl"/>
              <a:t>Czwarty poziom</a:t>
            </a:r>
          </a:p>
          <a:p>
            <a:pPr lvl="4" rtl="0"/>
            <a:r>
              <a:rPr lang="pl"/>
              <a:t>Piąty poziom</a:t>
            </a:r>
            <a:endParaRPr lang="en-US"/>
          </a:p>
        </p:txBody>
      </p:sp>
      <p:sp>
        <p:nvSpPr>
          <p:cNvPr id="6" name="Stopka — symbol zastępczy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dirty="0"/>
          </a:p>
        </p:txBody>
      </p:sp>
      <p:sp>
        <p:nvSpPr>
          <p:cNvPr id="7" name="Numer slajdu — symbol zastępczy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37A705E3-E620-489D-9973-6221209A4B3B}" type="slidenum">
              <a:rPr lang="en-US" smtClean="0"/>
              <a:pPr rtl="0"/>
              <a:t>‹#›</a:t>
            </a:fld>
            <a:endParaRPr lang="en-US" dirty="0"/>
          </a:p>
        </p:txBody>
      </p:sp>
    </p:spTree>
    <p:extLst>
      <p:ext uri="{BB962C8B-B14F-4D97-AF65-F5344CB8AC3E}">
        <p14:creationId xmlns:p14="http://schemas.microsoft.com/office/powerpoint/2010/main" val="388958183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8" Type="http://schemas.openxmlformats.org/officeDocument/2006/relationships/hyperlink" Target="https://en.wikipedia.org/wiki/Speech_recognition" TargetMode="External"/><Relationship Id="rId3" Type="http://schemas.openxmlformats.org/officeDocument/2006/relationships/hyperlink" Target="https://en.wikipedia.org/wiki/Recurrent_neural_network" TargetMode="External"/><Relationship Id="rId7" Type="http://schemas.openxmlformats.org/officeDocument/2006/relationships/hyperlink" Target="https://en.wikipedia.org/wiki/Handwriting_recognition"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s://en.wikipedia.org/wiki/Feedforward_neural_network" TargetMode="External"/><Relationship Id="rId5" Type="http://schemas.openxmlformats.org/officeDocument/2006/relationships/hyperlink" Target="https://en.wikipedia.org/wiki/Deep_learning" TargetMode="External"/><Relationship Id="rId4" Type="http://schemas.openxmlformats.org/officeDocument/2006/relationships/hyperlink" Target="https://en.wikipedia.org/wiki/Long_short-term_memory"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cmswire.com/author/kirti-vashee/"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trustedtranslations.com/blog/machine-translation"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en.wikipedia.org/wiki/Georgetown%E2%80%93IBM_experiment"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GB" sz="1200" kern="1200" dirty="0">
                <a:solidFill>
                  <a:schemeClr val="tx1"/>
                </a:solidFill>
                <a:latin typeface="+mn-lt"/>
                <a:ea typeface="+mn-ea"/>
                <a:cs typeface="+mn-cs"/>
              </a:rPr>
              <a:t>If the whole process of translation is performed with no human participation whatever, it is referred to as fully automatic machine translation (FAMT), nevertheless its output quality may frequently be questionable. Therefore, the application of FAMT is adequate when the purpose of the TK text </a:t>
            </a:r>
            <a:r>
              <a:rPr lang="pl-PL" sz="1200" kern="1200" dirty="0">
                <a:solidFill>
                  <a:schemeClr val="tx1"/>
                </a:solidFill>
                <a:latin typeface="+mn-lt"/>
                <a:ea typeface="+mn-ea"/>
                <a:cs typeface="+mn-cs"/>
              </a:rPr>
              <a:t>d</a:t>
            </a:r>
            <a:r>
              <a:rPr lang="en-GB" sz="1200" kern="1200" dirty="0" err="1">
                <a:solidFill>
                  <a:schemeClr val="tx1"/>
                </a:solidFill>
                <a:latin typeface="+mn-lt"/>
                <a:ea typeface="+mn-ea"/>
                <a:cs typeface="+mn-cs"/>
              </a:rPr>
              <a:t>oes</a:t>
            </a:r>
            <a:r>
              <a:rPr lang="en-GB" sz="1200" kern="1200" dirty="0">
                <a:solidFill>
                  <a:schemeClr val="tx1"/>
                </a:solidFill>
                <a:latin typeface="+mn-lt"/>
                <a:ea typeface="+mn-ea"/>
                <a:cs typeface="+mn-cs"/>
              </a:rPr>
              <a:t> not require being flawlessly translated, i.e. it allows for certain inconsistencies in comparison with the SL input or stylistic shortcomings. In fact, such a rapidly achieved rough translation may also be very helpful, e.g. for a scientist who needs an immediate access to the content of a text within their domain written in a distant foreign language for which traditional human translation is not easily available, since he or she can employ their knowledge of the subject field in order to retrieve the actual intended meaning from the imperfect TL output. Despite the fact that the idea of accomplishing fully automatic high quality machine translation (FAHQMT) is essentially unfeasible on account of the inability of computers to reason in the same way humans do, a considerable reduction of mistakes and inaccuracies in a FAMT output is however possible.</a:t>
            </a:r>
            <a:endParaRPr lang="pl-PL" sz="1200" kern="1200" dirty="0">
              <a:solidFill>
                <a:schemeClr val="tx1"/>
              </a:solidFill>
              <a:latin typeface="+mn-lt"/>
              <a:ea typeface="+mn-ea"/>
              <a:cs typeface="+mn-cs"/>
            </a:endParaRPr>
          </a:p>
          <a:p>
            <a:r>
              <a:rPr lang="en-GB" sz="1200" kern="1200" dirty="0">
                <a:solidFill>
                  <a:schemeClr val="tx1"/>
                </a:solidFill>
                <a:latin typeface="+mn-lt"/>
                <a:ea typeface="+mn-ea"/>
                <a:cs typeface="+mn-cs"/>
              </a:rPr>
              <a:t>Not only is it possible that human involvement in shaping the MT output can take place either before or after the MT proper, but the system may also allow for the user intervention during the process of translation, the phenomenon of which is known as interactive machine translation (IMT).</a:t>
            </a:r>
            <a:endParaRPr lang="pl-PL" sz="1200" kern="1200" dirty="0">
              <a:solidFill>
                <a:schemeClr val="tx1"/>
              </a:solidFill>
              <a:latin typeface="+mn-lt"/>
              <a:ea typeface="+mn-ea"/>
              <a:cs typeface="+mn-cs"/>
            </a:endParaRPr>
          </a:p>
          <a:p>
            <a:endParaRPr lang="en-GB" dirty="0"/>
          </a:p>
        </p:txBody>
      </p:sp>
      <p:sp>
        <p:nvSpPr>
          <p:cNvPr id="4" name="Symbol zastępczy daty 3"/>
          <p:cNvSpPr>
            <a:spLocks noGrp="1"/>
          </p:cNvSpPr>
          <p:nvPr>
            <p:ph type="dt" idx="1"/>
          </p:nvPr>
        </p:nvSpPr>
        <p:spPr/>
        <p:txBody>
          <a:bodyPr/>
          <a:lstStyle/>
          <a:p>
            <a:pPr rtl="0"/>
            <a:fld id="{37B4BC46-CA7A-4D04-99E7-1DA77BD3C4E2}" type="datetime1">
              <a:rPr lang="pl-PL" smtClean="0"/>
              <a:pPr rtl="0"/>
              <a:t>29.04.2026</a:t>
            </a:fld>
            <a:endParaRPr lang="en-US" dirty="0"/>
          </a:p>
        </p:txBody>
      </p:sp>
      <p:sp>
        <p:nvSpPr>
          <p:cNvPr id="5" name="Symbol zastępczy numeru slajdu 4"/>
          <p:cNvSpPr>
            <a:spLocks noGrp="1"/>
          </p:cNvSpPr>
          <p:nvPr>
            <p:ph type="sldNum" sz="quarter" idx="5"/>
          </p:nvPr>
        </p:nvSpPr>
        <p:spPr/>
        <p:txBody>
          <a:bodyPr/>
          <a:lstStyle/>
          <a:p>
            <a:pPr rtl="0"/>
            <a:fld id="{37A705E3-E620-489D-9973-6221209A4B3B}" type="slidenum">
              <a:rPr lang="en-US" smtClean="0"/>
              <a:pPr rtl="0"/>
              <a:t>2</a:t>
            </a:fld>
            <a:endParaRPr lang="en-US" dirty="0"/>
          </a:p>
        </p:txBody>
      </p:sp>
    </p:spTree>
    <p:extLst>
      <p:ext uri="{BB962C8B-B14F-4D97-AF65-F5344CB8AC3E}">
        <p14:creationId xmlns:p14="http://schemas.microsoft.com/office/powerpoint/2010/main" val="34420884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a:t>Long </a:t>
            </a:r>
            <a:r>
              <a:rPr lang="pl-PL" dirty="0" err="1"/>
              <a:t>short-term</a:t>
            </a:r>
            <a:r>
              <a:rPr lang="pl-PL" dirty="0"/>
              <a:t> </a:t>
            </a:r>
            <a:r>
              <a:rPr lang="pl-PL" dirty="0" err="1"/>
              <a:t>memory</a:t>
            </a:r>
            <a:endParaRPr lang="pl-PL"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Humans don’t start their thinking from scratch every second. As you read this essay, you understand each word based on your understanding of previous words. You don’t throw everything away and start thinking from scratch again. Your thoughts have persistence.</a:t>
            </a:r>
            <a:endParaRPr lang="pl-PL" dirty="0"/>
          </a:p>
          <a:p>
            <a:endParaRPr lang="pl-PL" dirty="0"/>
          </a:p>
          <a:p>
            <a:r>
              <a:rPr lang="en-US" b="1" dirty="0"/>
              <a:t>Long short-term memory</a:t>
            </a:r>
            <a:r>
              <a:rPr lang="en-US" dirty="0"/>
              <a:t> (</a:t>
            </a:r>
            <a:r>
              <a:rPr lang="en-US" b="1" dirty="0" err="1"/>
              <a:t>LSTM</a:t>
            </a:r>
            <a:r>
              <a:rPr lang="en-US" dirty="0"/>
              <a:t>) is an artificial </a:t>
            </a:r>
            <a:r>
              <a:rPr lang="en-US" dirty="0">
                <a:hlinkClick r:id="rId3" tooltip="Recurrent neural network"/>
              </a:rPr>
              <a:t>recurrent neural network</a:t>
            </a:r>
            <a:r>
              <a:rPr lang="en-US" dirty="0"/>
              <a:t> (</a:t>
            </a:r>
            <a:r>
              <a:rPr lang="en-US" dirty="0" err="1"/>
              <a:t>RNN</a:t>
            </a:r>
            <a:r>
              <a:rPr lang="en-US" dirty="0"/>
              <a:t>) architecture</a:t>
            </a:r>
            <a:r>
              <a:rPr lang="en-US" baseline="30000" dirty="0">
                <a:hlinkClick r:id="rId4"/>
              </a:rPr>
              <a:t>[1]</a:t>
            </a:r>
            <a:r>
              <a:rPr lang="en-US" dirty="0"/>
              <a:t> used in the field of </a:t>
            </a:r>
            <a:r>
              <a:rPr lang="en-US" dirty="0">
                <a:hlinkClick r:id="rId5" tooltip="Deep learning"/>
              </a:rPr>
              <a:t>deep learning</a:t>
            </a:r>
            <a:r>
              <a:rPr lang="en-US" dirty="0"/>
              <a:t>. Unlike standard </a:t>
            </a:r>
            <a:r>
              <a:rPr lang="en-US" dirty="0" err="1">
                <a:hlinkClick r:id="rId6" tooltip="Feedforward neural network"/>
              </a:rPr>
              <a:t>feedforward</a:t>
            </a:r>
            <a:r>
              <a:rPr lang="en-US" dirty="0">
                <a:hlinkClick r:id="rId6" tooltip="Feedforward neural network"/>
              </a:rPr>
              <a:t> neural networks</a:t>
            </a:r>
            <a:r>
              <a:rPr lang="en-US" dirty="0"/>
              <a:t>, </a:t>
            </a:r>
            <a:r>
              <a:rPr lang="en-US" dirty="0" err="1"/>
              <a:t>LSTM</a:t>
            </a:r>
            <a:r>
              <a:rPr lang="en-US" dirty="0"/>
              <a:t> has feedback connections. It can not only process single data points (such as images), but also entire sequences of data (such as speech or video). For example, </a:t>
            </a:r>
            <a:r>
              <a:rPr lang="en-US" dirty="0" err="1"/>
              <a:t>LSTM</a:t>
            </a:r>
            <a:r>
              <a:rPr lang="en-US" dirty="0"/>
              <a:t> is applicable to tasks such as </a:t>
            </a:r>
            <a:r>
              <a:rPr lang="en-US" dirty="0" err="1"/>
              <a:t>unsegmented</a:t>
            </a:r>
            <a:r>
              <a:rPr lang="en-US" dirty="0"/>
              <a:t>, connected </a:t>
            </a:r>
            <a:r>
              <a:rPr lang="en-US" dirty="0">
                <a:hlinkClick r:id="rId7" tooltip="Handwriting recognition"/>
              </a:rPr>
              <a:t>handwriting recognition</a:t>
            </a:r>
            <a:r>
              <a:rPr lang="en-US" dirty="0"/>
              <a:t>,</a:t>
            </a:r>
            <a:r>
              <a:rPr lang="en-US" baseline="30000" dirty="0">
                <a:hlinkClick r:id="rId4"/>
              </a:rPr>
              <a:t>[2]</a:t>
            </a:r>
            <a:r>
              <a:rPr lang="en-US" dirty="0"/>
              <a:t> </a:t>
            </a:r>
            <a:r>
              <a:rPr lang="en-US" dirty="0">
                <a:hlinkClick r:id="rId8" tooltip="Speech recognition"/>
              </a:rPr>
              <a:t>speech recognition</a:t>
            </a:r>
            <a:r>
              <a:rPr lang="en-US" baseline="30000" dirty="0">
                <a:hlinkClick r:id="rId4"/>
              </a:rPr>
              <a:t>[3][4]</a:t>
            </a:r>
            <a:r>
              <a:rPr lang="en-US" dirty="0"/>
              <a:t> and anomaly detection in network traffic or </a:t>
            </a:r>
            <a:r>
              <a:rPr lang="en-US" dirty="0" err="1"/>
              <a:t>IDSs</a:t>
            </a:r>
            <a:r>
              <a:rPr lang="en-US" dirty="0"/>
              <a:t> (intrusion detection systems). </a:t>
            </a:r>
            <a:r>
              <a:rPr lang="pl-PL" dirty="0"/>
              <a:t>p</a:t>
            </a:r>
            <a:r>
              <a:rPr lang="en-US" dirty="0" err="1"/>
              <a:t>revious</a:t>
            </a:r>
            <a:r>
              <a:rPr lang="en-US" dirty="0"/>
              <a:t> words. You don’t throw everything away and start thinking from scratch again. Your thoughts have persistence.</a:t>
            </a:r>
            <a:endParaRPr lang="pl-PL" dirty="0"/>
          </a:p>
        </p:txBody>
      </p:sp>
      <p:sp>
        <p:nvSpPr>
          <p:cNvPr id="4" name="Symbol zastępczy numeru slajdu 3"/>
          <p:cNvSpPr>
            <a:spLocks noGrp="1"/>
          </p:cNvSpPr>
          <p:nvPr>
            <p:ph type="sldNum" sz="quarter" idx="10"/>
          </p:nvPr>
        </p:nvSpPr>
        <p:spPr/>
        <p:txBody>
          <a:bodyPr/>
          <a:lstStyle/>
          <a:p>
            <a:fld id="{A83E6739-9EEF-432E-9CAB-8A2BBD271A40}" type="slidenum">
              <a:rPr lang="pl-PL" smtClean="0"/>
              <a:pPr/>
              <a:t>12</a:t>
            </a:fld>
            <a:endParaRPr lang="pl-P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en-GB" b="1" dirty="0"/>
              <a:t>LLM-based translation differs from traditional machine translation in its ability to handle context, reasoning, and interaction</a:t>
            </a:r>
            <a:r>
              <a:rPr lang="en-GB" dirty="0"/>
              <a:t>. Traditional MT, including neural systems, primarily operates at the sentence level, optimizing for accuracy and fluency based on parallel data.</a:t>
            </a:r>
            <a:r>
              <a:rPr lang="pl-PL" dirty="0"/>
              <a:t> </a:t>
            </a:r>
            <a:r>
              <a:rPr lang="en-GB" dirty="0"/>
              <a:t>The rise of Large Language Models (LLMs) marks the most significant evolution in translation technology since neural MT. Unlike traditional systems that translate sentence by sentence, purpose-built LLMs can reason across entire documents, enabling greater adaptability for complex enterprise content. Their key advantage is full-document context awareness. By considering terminology, tone, and intent holistically, purpose-built LLMs deliver stronger consistency and more natural, brand-aligned translations</a:t>
            </a:r>
            <a:r>
              <a:rPr lang="pl-PL" dirty="0"/>
              <a:t> // https://www.kamarajiasacademy.com/current-affairs/large-language-model</a:t>
            </a:r>
          </a:p>
          <a:p>
            <a:endParaRPr lang="pl-PL" dirty="0"/>
          </a:p>
        </p:txBody>
      </p:sp>
      <p:sp>
        <p:nvSpPr>
          <p:cNvPr id="4" name="Symbol zastępczy daty 3"/>
          <p:cNvSpPr>
            <a:spLocks noGrp="1"/>
          </p:cNvSpPr>
          <p:nvPr>
            <p:ph type="dt" idx="10"/>
          </p:nvPr>
        </p:nvSpPr>
        <p:spPr/>
        <p:txBody>
          <a:bodyPr/>
          <a:lstStyle/>
          <a:p>
            <a:pPr rtl="0"/>
            <a:fld id="{37B4BC46-CA7A-4D04-99E7-1DA77BD3C4E2}" type="datetime1">
              <a:rPr lang="pl-PL" smtClean="0"/>
              <a:pPr rtl="0"/>
              <a:t>29.04.2026</a:t>
            </a:fld>
            <a:endParaRPr lang="en-US" dirty="0"/>
          </a:p>
        </p:txBody>
      </p:sp>
      <p:sp>
        <p:nvSpPr>
          <p:cNvPr id="5" name="Symbol zastępczy numeru slajdu 4"/>
          <p:cNvSpPr>
            <a:spLocks noGrp="1"/>
          </p:cNvSpPr>
          <p:nvPr>
            <p:ph type="sldNum" sz="quarter" idx="11"/>
          </p:nvPr>
        </p:nvSpPr>
        <p:spPr/>
        <p:txBody>
          <a:bodyPr/>
          <a:lstStyle/>
          <a:p>
            <a:pPr rtl="0"/>
            <a:fld id="{37A705E3-E620-489D-9973-6221209A4B3B}" type="slidenum">
              <a:rPr lang="en-US" smtClean="0"/>
              <a:pPr rtl="0"/>
              <a:t>13</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a:t>https://www.cmswire.com/customer-experience/why-machine-translation-matters-in-the-modern-era/</a:t>
            </a:r>
          </a:p>
          <a:p>
            <a:r>
              <a:rPr lang="en-US" sz="1200" b="1" i="0" kern="1200" dirty="0">
                <a:solidFill>
                  <a:schemeClr val="tx1"/>
                </a:solidFill>
                <a:latin typeface="+mn-lt"/>
                <a:ea typeface="+mn-ea"/>
                <a:cs typeface="+mn-cs"/>
              </a:rPr>
              <a:t>Why Machine Translation Matters in the Modern Era</a:t>
            </a:r>
            <a:r>
              <a:rPr lang="pl-PL" sz="1200" b="1" i="0" kern="1200" dirty="0">
                <a:solidFill>
                  <a:schemeClr val="tx1"/>
                </a:solidFill>
                <a:latin typeface="+mn-lt"/>
                <a:ea typeface="+mn-ea"/>
                <a:cs typeface="+mn-cs"/>
              </a:rPr>
              <a:t> - </a:t>
            </a:r>
            <a:r>
              <a:rPr lang="fi-FI" sz="1200" kern="1200" dirty="0">
                <a:solidFill>
                  <a:schemeClr val="tx1"/>
                </a:solidFill>
                <a:latin typeface="+mn-lt"/>
                <a:ea typeface="+mn-ea"/>
                <a:cs typeface="+mn-cs"/>
              </a:rPr>
              <a:t>By </a:t>
            </a:r>
            <a:r>
              <a:rPr lang="fi-FI" sz="1200" u="none" strike="noStrike" kern="1200" dirty="0">
                <a:solidFill>
                  <a:schemeClr val="tx1"/>
                </a:solidFill>
                <a:latin typeface="+mn-lt"/>
                <a:ea typeface="+mn-ea"/>
                <a:cs typeface="+mn-cs"/>
                <a:hlinkClick r:id="rId3"/>
              </a:rPr>
              <a:t>Kirti Vashee</a:t>
            </a:r>
            <a:r>
              <a:rPr lang="pl-PL" sz="1200" u="none" strike="noStrike" kern="1200" dirty="0">
                <a:solidFill>
                  <a:schemeClr val="tx1"/>
                </a:solidFill>
                <a:latin typeface="+mn-lt"/>
                <a:ea typeface="+mn-ea"/>
                <a:cs typeface="+mn-cs"/>
              </a:rPr>
              <a:t> </a:t>
            </a:r>
            <a:r>
              <a:rPr lang="fi-FI" sz="1200" b="0" i="0" kern="1200" cap="all" dirty="0">
                <a:solidFill>
                  <a:schemeClr val="tx1"/>
                </a:solidFill>
                <a:latin typeface="+mn-lt"/>
                <a:ea typeface="+mn-ea"/>
                <a:cs typeface="+mn-cs"/>
              </a:rPr>
              <a:t>JUNE 1, 2018</a:t>
            </a:r>
            <a:br>
              <a:rPr lang="fi-FI" sz="1200" kern="1200" dirty="0">
                <a:solidFill>
                  <a:schemeClr val="tx1"/>
                </a:solidFill>
                <a:latin typeface="+mn-lt"/>
                <a:ea typeface="+mn-ea"/>
                <a:cs typeface="+mn-cs"/>
              </a:rPr>
            </a:br>
            <a:endParaRPr lang="en-US" sz="1200" b="1" i="0" kern="1200" dirty="0">
              <a:solidFill>
                <a:schemeClr val="tx1"/>
              </a:solidFill>
              <a:latin typeface="+mn-lt"/>
              <a:ea typeface="+mn-ea"/>
              <a:cs typeface="+mn-cs"/>
            </a:endParaRPr>
          </a:p>
          <a:p>
            <a:endParaRPr lang="pl-PL" dirty="0"/>
          </a:p>
        </p:txBody>
      </p:sp>
      <p:sp>
        <p:nvSpPr>
          <p:cNvPr id="4" name="Symbol zastępczy daty 3"/>
          <p:cNvSpPr>
            <a:spLocks noGrp="1"/>
          </p:cNvSpPr>
          <p:nvPr>
            <p:ph type="dt" idx="10"/>
          </p:nvPr>
        </p:nvSpPr>
        <p:spPr/>
        <p:txBody>
          <a:bodyPr/>
          <a:lstStyle/>
          <a:p>
            <a:pPr rtl="0"/>
            <a:fld id="{37B4BC46-CA7A-4D04-99E7-1DA77BD3C4E2}" type="datetime1">
              <a:rPr lang="pl-PL" smtClean="0"/>
              <a:pPr rtl="0"/>
              <a:t>29.04.2026</a:t>
            </a:fld>
            <a:endParaRPr lang="en-US" dirty="0"/>
          </a:p>
        </p:txBody>
      </p:sp>
      <p:sp>
        <p:nvSpPr>
          <p:cNvPr id="5" name="Symbol zastępczy numeru slajdu 4"/>
          <p:cNvSpPr>
            <a:spLocks noGrp="1"/>
          </p:cNvSpPr>
          <p:nvPr>
            <p:ph type="sldNum" sz="quarter" idx="11"/>
          </p:nvPr>
        </p:nvSpPr>
        <p:spPr/>
        <p:txBody>
          <a:bodyPr/>
          <a:lstStyle/>
          <a:p>
            <a:pPr rtl="0"/>
            <a:fld id="{37A705E3-E620-489D-9973-6221209A4B3B}" type="slidenum">
              <a:rPr lang="en-US" smtClean="0"/>
              <a:pPr rtl="0"/>
              <a:t>14</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P</a:t>
            </a:r>
            <a:r>
              <a:rPr lang="en-GB" dirty="0"/>
              <a:t>re-editing is the process of adjusting text before it is automatically translated in order to improve the raw quality of the </a:t>
            </a:r>
            <a:r>
              <a:rPr lang="en-GB" dirty="0">
                <a:hlinkClick r:id="rId3"/>
              </a:rPr>
              <a:t>machine translation</a:t>
            </a:r>
            <a:r>
              <a:rPr lang="en-GB" dirty="0"/>
              <a:t> output and to reduce the amount of work required in the post-editing process. This process is most typically used when a document is going to be translated into more languages, which is when it becomes more cost-effective to invest time into pre-editing as opposed to more time into post-editing.</a:t>
            </a:r>
            <a:r>
              <a:rPr lang="pl-PL" dirty="0"/>
              <a:t> </a:t>
            </a:r>
            <a:r>
              <a:rPr lang="en-GB" dirty="0"/>
              <a:t>Pre-editing can involve many different types of tasks. One such task is that in which the source text is written with fixed rules such as using short sentences, avoiding complex or ambiguous syntactic structures, term consistency etc. Other pre-editing tasks can involve spell checking the source text, format checking, and tagging elements in the source document that are not to be translated.</a:t>
            </a:r>
          </a:p>
          <a:p>
            <a:r>
              <a:rPr lang="en-GB" dirty="0"/>
              <a:t>Post-editing</a:t>
            </a:r>
            <a:r>
              <a:rPr lang="pl-PL" dirty="0"/>
              <a:t> </a:t>
            </a:r>
            <a:r>
              <a:rPr lang="en-GB" dirty="0"/>
              <a:t>is the “examination and correction of the text resulting from an automatic or semi-automatic machine system to ensure it complies with the natural laws of grammar, punctuation, spelling and meaning, etc.” (Draft of European Standard for Translation Services, Brussels, 2004)</a:t>
            </a:r>
          </a:p>
        </p:txBody>
      </p:sp>
      <p:sp>
        <p:nvSpPr>
          <p:cNvPr id="4" name="Symbol zastępczy daty 3"/>
          <p:cNvSpPr>
            <a:spLocks noGrp="1"/>
          </p:cNvSpPr>
          <p:nvPr>
            <p:ph type="dt" idx="1"/>
          </p:nvPr>
        </p:nvSpPr>
        <p:spPr/>
        <p:txBody>
          <a:bodyPr/>
          <a:lstStyle/>
          <a:p>
            <a:pPr rtl="0"/>
            <a:fld id="{37B4BC46-CA7A-4D04-99E7-1DA77BD3C4E2}" type="datetime1">
              <a:rPr lang="pl-PL" smtClean="0"/>
              <a:pPr rtl="0"/>
              <a:t>29.04.2026</a:t>
            </a:fld>
            <a:endParaRPr lang="en-US" dirty="0"/>
          </a:p>
        </p:txBody>
      </p:sp>
      <p:sp>
        <p:nvSpPr>
          <p:cNvPr id="5" name="Symbol zastępczy numeru slajdu 4"/>
          <p:cNvSpPr>
            <a:spLocks noGrp="1"/>
          </p:cNvSpPr>
          <p:nvPr>
            <p:ph type="sldNum" sz="quarter" idx="5"/>
          </p:nvPr>
        </p:nvSpPr>
        <p:spPr/>
        <p:txBody>
          <a:bodyPr/>
          <a:lstStyle/>
          <a:p>
            <a:pPr rtl="0"/>
            <a:fld id="{37A705E3-E620-489D-9973-6221209A4B3B}" type="slidenum">
              <a:rPr lang="en-US" smtClean="0"/>
              <a:pPr rtl="0"/>
              <a:t>15</a:t>
            </a:fld>
            <a:endParaRPr lang="en-US" dirty="0"/>
          </a:p>
        </p:txBody>
      </p:sp>
    </p:spTree>
    <p:extLst>
      <p:ext uri="{BB962C8B-B14F-4D97-AF65-F5344CB8AC3E}">
        <p14:creationId xmlns:p14="http://schemas.microsoft.com/office/powerpoint/2010/main" val="7394208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en-US" dirty="0"/>
              <a:t>Al </a:t>
            </a:r>
            <a:r>
              <a:rPr lang="en-US" dirty="0" err="1"/>
              <a:t>Sharou</a:t>
            </a:r>
            <a:r>
              <a:rPr lang="en-US" dirty="0"/>
              <a:t>, </a:t>
            </a:r>
            <a:r>
              <a:rPr lang="en-US" dirty="0" err="1"/>
              <a:t>Khetam</a:t>
            </a:r>
            <a:r>
              <a:rPr lang="en-US" dirty="0"/>
              <a:t> &amp; </a:t>
            </a:r>
            <a:r>
              <a:rPr lang="en-US" dirty="0" err="1"/>
              <a:t>Specia</a:t>
            </a:r>
            <a:r>
              <a:rPr lang="en-US" dirty="0"/>
              <a:t>, Lucia. (2022). A Taxonomy and Study of Critical Errors in Machine Translation. </a:t>
            </a:r>
            <a:r>
              <a:rPr lang="en-US" sz="1200" b="0" i="0" kern="1200" dirty="0">
                <a:solidFill>
                  <a:schemeClr val="tx1"/>
                </a:solidFill>
                <a:latin typeface="+mn-lt"/>
                <a:ea typeface="+mn-ea"/>
                <a:cs typeface="+mn-cs"/>
              </a:rPr>
              <a:t>A Taxonomy and Study of Critical Errors in Machine Translation</a:t>
            </a:r>
            <a:r>
              <a:rPr lang="pl-PL" sz="1200" b="0" i="0" kern="1200" dirty="0">
                <a:solidFill>
                  <a:schemeClr val="tx1"/>
                </a:solidFill>
                <a:latin typeface="+mn-lt"/>
                <a:ea typeface="+mn-ea"/>
                <a:cs typeface="+mn-cs"/>
              </a:rPr>
              <a:t>, </a:t>
            </a:r>
            <a:r>
              <a:rPr lang="en-US" sz="1200" b="0" i="0" kern="1200" dirty="0">
                <a:solidFill>
                  <a:schemeClr val="tx1"/>
                </a:solidFill>
                <a:latin typeface="+mn-lt"/>
                <a:ea typeface="+mn-ea"/>
                <a:cs typeface="+mn-cs"/>
              </a:rPr>
              <a:t>June 2022</a:t>
            </a:r>
            <a:r>
              <a:rPr lang="pl-PL" sz="1200" b="0" i="0" kern="1200" dirty="0">
                <a:solidFill>
                  <a:schemeClr val="tx1"/>
                </a:solidFill>
                <a:latin typeface="+mn-lt"/>
                <a:ea typeface="+mn-ea"/>
                <a:cs typeface="+mn-cs"/>
              </a:rPr>
              <a:t>, </a:t>
            </a:r>
            <a:r>
              <a:rPr lang="en-US" sz="1200" b="0" i="0" kern="1200" dirty="0">
                <a:solidFill>
                  <a:schemeClr val="tx1"/>
                </a:solidFill>
                <a:latin typeface="+mn-lt"/>
                <a:ea typeface="+mn-ea"/>
                <a:cs typeface="+mn-cs"/>
              </a:rPr>
              <a:t>Conference: European Association for Machine Translation (</a:t>
            </a:r>
            <a:r>
              <a:rPr lang="en-US" sz="1200" b="0" i="0" kern="1200" dirty="0" err="1">
                <a:solidFill>
                  <a:schemeClr val="tx1"/>
                </a:solidFill>
                <a:latin typeface="+mn-lt"/>
                <a:ea typeface="+mn-ea"/>
                <a:cs typeface="+mn-cs"/>
              </a:rPr>
              <a:t>EAMT</a:t>
            </a:r>
            <a:r>
              <a:rPr lang="en-US" sz="1200" b="0" i="0" kern="1200" dirty="0">
                <a:solidFill>
                  <a:schemeClr val="tx1"/>
                </a:solidFill>
                <a:latin typeface="+mn-lt"/>
                <a:ea typeface="+mn-ea"/>
                <a:cs typeface="+mn-cs"/>
              </a:rPr>
              <a:t>)</a:t>
            </a:r>
            <a:r>
              <a:rPr lang="pl-PL" sz="1200" b="0" i="0" kern="1200" dirty="0">
                <a:solidFill>
                  <a:schemeClr val="tx1"/>
                </a:solidFill>
                <a:latin typeface="+mn-lt"/>
                <a:ea typeface="+mn-ea"/>
                <a:cs typeface="+mn-cs"/>
              </a:rPr>
              <a:t>, </a:t>
            </a:r>
            <a:r>
              <a:rPr lang="en-US" sz="1200" b="0" i="0" kern="1200" dirty="0">
                <a:solidFill>
                  <a:schemeClr val="tx1"/>
                </a:solidFill>
                <a:latin typeface="+mn-lt"/>
                <a:ea typeface="+mn-ea"/>
                <a:cs typeface="+mn-cs"/>
              </a:rPr>
              <a:t>At: https://aclanthology.org/2022.eamt-1.20/</a:t>
            </a:r>
          </a:p>
          <a:p>
            <a:endParaRPr lang="pl-PL" dirty="0"/>
          </a:p>
        </p:txBody>
      </p:sp>
      <p:sp>
        <p:nvSpPr>
          <p:cNvPr id="4" name="Symbol zastępczy daty 3"/>
          <p:cNvSpPr>
            <a:spLocks noGrp="1"/>
          </p:cNvSpPr>
          <p:nvPr>
            <p:ph type="dt" idx="10"/>
          </p:nvPr>
        </p:nvSpPr>
        <p:spPr/>
        <p:txBody>
          <a:bodyPr/>
          <a:lstStyle/>
          <a:p>
            <a:pPr rtl="0"/>
            <a:fld id="{37B4BC46-CA7A-4D04-99E7-1DA77BD3C4E2}" type="datetime1">
              <a:rPr lang="pl-PL" smtClean="0"/>
              <a:pPr rtl="0"/>
              <a:t>29.04.2026</a:t>
            </a:fld>
            <a:endParaRPr lang="en-US" dirty="0"/>
          </a:p>
        </p:txBody>
      </p:sp>
      <p:sp>
        <p:nvSpPr>
          <p:cNvPr id="5" name="Symbol zastępczy numeru slajdu 4"/>
          <p:cNvSpPr>
            <a:spLocks noGrp="1"/>
          </p:cNvSpPr>
          <p:nvPr>
            <p:ph type="sldNum" sz="quarter" idx="11"/>
          </p:nvPr>
        </p:nvSpPr>
        <p:spPr/>
        <p:txBody>
          <a:bodyPr/>
          <a:lstStyle/>
          <a:p>
            <a:pPr rtl="0"/>
            <a:fld id="{37A705E3-E620-489D-9973-6221209A4B3B}" type="slidenum">
              <a:rPr lang="en-US" smtClean="0"/>
              <a:pPr rtl="0"/>
              <a:t>25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err="1"/>
              <a:t>Tenderloin</a:t>
            </a:r>
            <a:r>
              <a:rPr lang="pl-PL" dirty="0"/>
              <a:t> / polędwica łososiowa / </a:t>
            </a:r>
            <a:r>
              <a:rPr lang="pl-PL" dirty="0" err="1"/>
              <a:t>salmon</a:t>
            </a:r>
            <a:endParaRPr lang="en-GB" dirty="0"/>
          </a:p>
        </p:txBody>
      </p:sp>
      <p:sp>
        <p:nvSpPr>
          <p:cNvPr id="4" name="Symbol zastępczy daty 3"/>
          <p:cNvSpPr>
            <a:spLocks noGrp="1"/>
          </p:cNvSpPr>
          <p:nvPr>
            <p:ph type="dt" idx="1"/>
          </p:nvPr>
        </p:nvSpPr>
        <p:spPr/>
        <p:txBody>
          <a:bodyPr/>
          <a:lstStyle/>
          <a:p>
            <a:pPr rtl="0"/>
            <a:fld id="{37B4BC46-CA7A-4D04-99E7-1DA77BD3C4E2}" type="datetime1">
              <a:rPr lang="pl-PL" smtClean="0"/>
              <a:pPr rtl="0"/>
              <a:t>29.04.2026</a:t>
            </a:fld>
            <a:endParaRPr lang="en-US" dirty="0"/>
          </a:p>
        </p:txBody>
      </p:sp>
      <p:sp>
        <p:nvSpPr>
          <p:cNvPr id="5" name="Symbol zastępczy numeru slajdu 4"/>
          <p:cNvSpPr>
            <a:spLocks noGrp="1"/>
          </p:cNvSpPr>
          <p:nvPr>
            <p:ph type="sldNum" sz="quarter" idx="5"/>
          </p:nvPr>
        </p:nvSpPr>
        <p:spPr/>
        <p:txBody>
          <a:bodyPr/>
          <a:lstStyle/>
          <a:p>
            <a:pPr rtl="0"/>
            <a:fld id="{37A705E3-E620-489D-9973-6221209A4B3B}" type="slidenum">
              <a:rPr lang="en-US" smtClean="0"/>
              <a:pPr rtl="0"/>
              <a:t>29</a:t>
            </a:fld>
            <a:endParaRPr lang="en-US" dirty="0"/>
          </a:p>
        </p:txBody>
      </p:sp>
    </p:spTree>
    <p:extLst>
      <p:ext uri="{BB962C8B-B14F-4D97-AF65-F5344CB8AC3E}">
        <p14:creationId xmlns:p14="http://schemas.microsoft.com/office/powerpoint/2010/main" val="136485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en-US" dirty="0"/>
              <a:t>The volume of content shared by users means that the MT-translated content cannot be manually post-edited. Therefore, users have to rely on MT as is and usually do not have the linguistic skills to identify the errors. As a consequence, users may be negatively affected if they misunderstand the intention or sentiment of the source text or could take inappropriate action if they act on critically corrupted translations. There are many instances where innocuous statements on social media have been translated by the machine to say something quite different, the opposite, or even turn a simple greeting into hate speech - translating ‘good morning’ in Arabic into ‘attack them’ in Hebrew by the machine, leading to the arrest of a Palestinian worker who posted it on his social media profile by Israeli police</a:t>
            </a:r>
            <a:r>
              <a:rPr lang="pl-PL" dirty="0"/>
              <a:t>.</a:t>
            </a:r>
            <a:r>
              <a:rPr lang="en-US" dirty="0"/>
              <a:t> Therefore, it is important that the issue of critical error is directly addressed. </a:t>
            </a:r>
            <a:endParaRPr lang="pl-PL" dirty="0"/>
          </a:p>
        </p:txBody>
      </p:sp>
      <p:sp>
        <p:nvSpPr>
          <p:cNvPr id="4" name="Symbol zastępczy daty 3"/>
          <p:cNvSpPr>
            <a:spLocks noGrp="1"/>
          </p:cNvSpPr>
          <p:nvPr>
            <p:ph type="dt" idx="10"/>
          </p:nvPr>
        </p:nvSpPr>
        <p:spPr/>
        <p:txBody>
          <a:bodyPr/>
          <a:lstStyle/>
          <a:p>
            <a:pPr rtl="0"/>
            <a:fld id="{37B4BC46-CA7A-4D04-99E7-1DA77BD3C4E2}" type="datetime1">
              <a:rPr lang="pl-PL" smtClean="0"/>
              <a:pPr rtl="0"/>
              <a:t>29.04.2026</a:t>
            </a:fld>
            <a:endParaRPr lang="en-US" dirty="0"/>
          </a:p>
        </p:txBody>
      </p:sp>
      <p:sp>
        <p:nvSpPr>
          <p:cNvPr id="5" name="Symbol zastępczy numeru slajdu 4"/>
          <p:cNvSpPr>
            <a:spLocks noGrp="1"/>
          </p:cNvSpPr>
          <p:nvPr>
            <p:ph type="sldNum" sz="quarter" idx="11"/>
          </p:nvPr>
        </p:nvSpPr>
        <p:spPr/>
        <p:txBody>
          <a:bodyPr/>
          <a:lstStyle/>
          <a:p>
            <a:pPr rtl="0"/>
            <a:fld id="{37A705E3-E620-489D-9973-6221209A4B3B}" type="slidenum">
              <a:rPr lang="en-US" smtClean="0"/>
              <a:pPr rtl="0"/>
              <a:t>33</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daty 3"/>
          <p:cNvSpPr>
            <a:spLocks noGrp="1"/>
          </p:cNvSpPr>
          <p:nvPr>
            <p:ph type="dt" idx="10"/>
          </p:nvPr>
        </p:nvSpPr>
        <p:spPr/>
        <p:txBody>
          <a:bodyPr/>
          <a:lstStyle/>
          <a:p>
            <a:pPr rtl="0"/>
            <a:fld id="{37B4BC46-CA7A-4D04-99E7-1DA77BD3C4E2}" type="datetime1">
              <a:rPr lang="pl-PL" smtClean="0"/>
              <a:pPr rtl="0"/>
              <a:t>29.04.2026</a:t>
            </a:fld>
            <a:endParaRPr lang="en-US" dirty="0"/>
          </a:p>
        </p:txBody>
      </p:sp>
      <p:sp>
        <p:nvSpPr>
          <p:cNvPr id="5" name="Symbol zastępczy numeru slajdu 4"/>
          <p:cNvSpPr>
            <a:spLocks noGrp="1"/>
          </p:cNvSpPr>
          <p:nvPr>
            <p:ph type="sldNum" sz="quarter" idx="11"/>
          </p:nvPr>
        </p:nvSpPr>
        <p:spPr/>
        <p:txBody>
          <a:bodyPr/>
          <a:lstStyle/>
          <a:p>
            <a:pPr rtl="0"/>
            <a:fld id="{37A705E3-E620-489D-9973-6221209A4B3B}" type="slidenum">
              <a:rPr lang="en-US" smtClean="0"/>
              <a:pPr rtl="0"/>
              <a:t>38</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85000" lnSpcReduction="20000"/>
          </a:bodyPr>
          <a:lstStyle/>
          <a:p>
            <a:r>
              <a:rPr lang="pl-PL" sz="1200" kern="1200" dirty="0" err="1">
                <a:solidFill>
                  <a:schemeClr val="tx1"/>
                </a:solidFill>
                <a:latin typeface="+mn-lt"/>
                <a:ea typeface="+mn-ea"/>
                <a:cs typeface="+mn-cs"/>
              </a:rPr>
              <a:t>Troyanskii</a:t>
            </a:r>
            <a:r>
              <a:rPr lang="pl-PL" sz="1200" kern="1200" dirty="0">
                <a:solidFill>
                  <a:schemeClr val="tx1"/>
                </a:solidFill>
                <a:latin typeface="+mn-lt"/>
                <a:ea typeface="+mn-ea"/>
                <a:cs typeface="+mn-cs"/>
              </a:rPr>
              <a:t> – </a:t>
            </a:r>
            <a:r>
              <a:rPr lang="pl-PL" sz="1200" kern="1200" dirty="0" err="1">
                <a:solidFill>
                  <a:schemeClr val="tx1"/>
                </a:solidFill>
                <a:latin typeface="+mn-lt"/>
                <a:ea typeface="+mn-ea"/>
                <a:cs typeface="+mn-cs"/>
              </a:rPr>
              <a:t>analysis</a:t>
            </a:r>
            <a:r>
              <a:rPr lang="pl-PL" sz="1200" kern="1200" dirty="0">
                <a:solidFill>
                  <a:schemeClr val="tx1"/>
                </a:solidFill>
                <a:latin typeface="+mn-lt"/>
                <a:ea typeface="+mn-ea"/>
                <a:cs typeface="+mn-cs"/>
              </a:rPr>
              <a:t> by the </a:t>
            </a:r>
            <a:r>
              <a:rPr lang="pl-PL" sz="1200" kern="1200" dirty="0" err="1">
                <a:solidFill>
                  <a:schemeClr val="tx1"/>
                </a:solidFill>
                <a:latin typeface="+mn-lt"/>
                <a:ea typeface="+mn-ea"/>
                <a:cs typeface="+mn-cs"/>
              </a:rPr>
              <a:t>editor</a:t>
            </a:r>
            <a:r>
              <a:rPr lang="pl-PL" sz="1200" kern="1200" dirty="0">
                <a:solidFill>
                  <a:schemeClr val="tx1"/>
                </a:solidFill>
                <a:latin typeface="+mn-lt"/>
                <a:ea typeface="+mn-ea"/>
                <a:cs typeface="+mn-cs"/>
              </a:rPr>
              <a:t> – </a:t>
            </a:r>
            <a:r>
              <a:rPr lang="pl-PL" sz="1200" kern="1200" dirty="0" err="1">
                <a:solidFill>
                  <a:schemeClr val="tx1"/>
                </a:solidFill>
                <a:latin typeface="+mn-lt"/>
                <a:ea typeface="+mn-ea"/>
                <a:cs typeface="+mn-cs"/>
              </a:rPr>
              <a:t>conversion</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into</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base</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forms</a:t>
            </a:r>
            <a:r>
              <a:rPr lang="pl-PL" sz="1200" kern="1200" baseline="0" dirty="0">
                <a:solidFill>
                  <a:schemeClr val="tx1"/>
                </a:solidFill>
                <a:latin typeface="+mn-lt"/>
                <a:ea typeface="+mn-ea"/>
                <a:cs typeface="+mn-cs"/>
              </a:rPr>
              <a:t> </a:t>
            </a:r>
            <a:r>
              <a:rPr lang="pl-PL" sz="1200" kern="1200" baseline="0" dirty="0" err="1">
                <a:solidFill>
                  <a:schemeClr val="tx1"/>
                </a:solidFill>
                <a:latin typeface="+mn-lt"/>
                <a:ea typeface="+mn-ea"/>
                <a:cs typeface="+mn-cs"/>
              </a:rPr>
              <a:t>according</a:t>
            </a:r>
            <a:r>
              <a:rPr lang="pl-PL" sz="1200" kern="1200" baseline="0" dirty="0">
                <a:solidFill>
                  <a:schemeClr val="tx1"/>
                </a:solidFill>
                <a:latin typeface="+mn-lt"/>
                <a:ea typeface="+mn-ea"/>
                <a:cs typeface="+mn-cs"/>
              </a:rPr>
              <a:t> to </a:t>
            </a:r>
            <a:r>
              <a:rPr lang="pl-PL" sz="1200" kern="1200" baseline="0" dirty="0" err="1">
                <a:solidFill>
                  <a:schemeClr val="tx1"/>
                </a:solidFill>
                <a:latin typeface="+mn-lt"/>
                <a:ea typeface="+mn-ea"/>
                <a:cs typeface="+mn-cs"/>
              </a:rPr>
              <a:t>syntactic</a:t>
            </a:r>
            <a:r>
              <a:rPr lang="pl-PL" sz="1200" kern="1200" baseline="0" dirty="0">
                <a:solidFill>
                  <a:schemeClr val="tx1"/>
                </a:solidFill>
                <a:latin typeface="+mn-lt"/>
                <a:ea typeface="+mn-ea"/>
                <a:cs typeface="+mn-cs"/>
              </a:rPr>
              <a:t> </a:t>
            </a:r>
            <a:r>
              <a:rPr lang="pl-PL" sz="1200" kern="1200" baseline="0" dirty="0" err="1">
                <a:solidFill>
                  <a:schemeClr val="tx1"/>
                </a:solidFill>
                <a:latin typeface="+mn-lt"/>
                <a:ea typeface="+mn-ea"/>
                <a:cs typeface="+mn-cs"/>
              </a:rPr>
              <a:t>functions</a:t>
            </a:r>
            <a:r>
              <a:rPr lang="pl-PL" sz="1200" kern="1200" baseline="0" dirty="0">
                <a:solidFill>
                  <a:schemeClr val="tx1"/>
                </a:solidFill>
                <a:latin typeface="+mn-lt"/>
                <a:ea typeface="+mn-ea"/>
                <a:cs typeface="+mn-cs"/>
              </a:rPr>
              <a:t>, </a:t>
            </a:r>
            <a:r>
              <a:rPr lang="pl-PL" sz="1200" kern="1200" baseline="0" dirty="0" err="1">
                <a:solidFill>
                  <a:schemeClr val="tx1"/>
                </a:solidFill>
                <a:latin typeface="+mn-lt"/>
                <a:ea typeface="+mn-ea"/>
                <a:cs typeface="+mn-cs"/>
              </a:rPr>
              <a:t>machine</a:t>
            </a:r>
            <a:r>
              <a:rPr lang="pl-PL" sz="1200" kern="1200" baseline="0" dirty="0">
                <a:solidFill>
                  <a:schemeClr val="tx1"/>
                </a:solidFill>
                <a:latin typeface="+mn-lt"/>
                <a:ea typeface="+mn-ea"/>
                <a:cs typeface="+mn-cs"/>
              </a:rPr>
              <a:t> </a:t>
            </a:r>
            <a:r>
              <a:rPr lang="pl-PL" sz="1200" kern="1200" baseline="0" dirty="0" err="1">
                <a:solidFill>
                  <a:schemeClr val="tx1"/>
                </a:solidFill>
                <a:latin typeface="+mn-lt"/>
                <a:ea typeface="+mn-ea"/>
                <a:cs typeface="+mn-cs"/>
              </a:rPr>
              <a:t>organizes</a:t>
            </a:r>
            <a:r>
              <a:rPr lang="pl-PL" sz="1200" kern="1200" baseline="0" dirty="0">
                <a:solidFill>
                  <a:schemeClr val="tx1"/>
                </a:solidFill>
                <a:latin typeface="+mn-lt"/>
                <a:ea typeface="+mn-ea"/>
                <a:cs typeface="+mn-cs"/>
              </a:rPr>
              <a:t> </a:t>
            </a:r>
            <a:r>
              <a:rPr lang="pl-PL" sz="1200" kern="1200" baseline="0" dirty="0" err="1">
                <a:solidFill>
                  <a:schemeClr val="tx1"/>
                </a:solidFill>
                <a:latin typeface="+mn-lt"/>
                <a:ea typeface="+mn-ea"/>
                <a:cs typeface="+mn-cs"/>
              </a:rPr>
              <a:t>base</a:t>
            </a:r>
            <a:r>
              <a:rPr lang="pl-PL" sz="1200" kern="1200" baseline="0" dirty="0">
                <a:solidFill>
                  <a:schemeClr val="tx1"/>
                </a:solidFill>
                <a:latin typeface="+mn-lt"/>
                <a:ea typeface="+mn-ea"/>
                <a:cs typeface="+mn-cs"/>
              </a:rPr>
              <a:t> </a:t>
            </a:r>
            <a:r>
              <a:rPr lang="pl-PL" sz="1200" kern="1200" baseline="0" dirty="0" err="1">
                <a:solidFill>
                  <a:schemeClr val="tx1"/>
                </a:solidFill>
                <a:latin typeface="+mn-lt"/>
                <a:ea typeface="+mn-ea"/>
                <a:cs typeface="+mn-cs"/>
              </a:rPr>
              <a:t>forms</a:t>
            </a:r>
            <a:r>
              <a:rPr lang="pl-PL" sz="1200" kern="1200" baseline="0" dirty="0">
                <a:solidFill>
                  <a:schemeClr val="tx1"/>
                </a:solidFill>
                <a:latin typeface="+mn-lt"/>
                <a:ea typeface="+mn-ea"/>
                <a:cs typeface="+mn-cs"/>
              </a:rPr>
              <a:t> </a:t>
            </a:r>
            <a:r>
              <a:rPr lang="pl-PL" sz="1200" kern="1200" baseline="0" dirty="0" err="1">
                <a:solidFill>
                  <a:schemeClr val="tx1"/>
                </a:solidFill>
                <a:latin typeface="+mn-lt"/>
                <a:ea typeface="+mn-ea"/>
                <a:cs typeface="+mn-cs"/>
              </a:rPr>
              <a:t>into</a:t>
            </a:r>
            <a:r>
              <a:rPr lang="pl-PL" sz="1200" kern="1200" baseline="0" dirty="0">
                <a:solidFill>
                  <a:schemeClr val="tx1"/>
                </a:solidFill>
                <a:latin typeface="+mn-lt"/>
                <a:ea typeface="+mn-ea"/>
                <a:cs typeface="+mn-cs"/>
              </a:rPr>
              <a:t> </a:t>
            </a:r>
            <a:r>
              <a:rPr lang="pl-PL" sz="1200" kern="1200" baseline="0" dirty="0" err="1">
                <a:solidFill>
                  <a:schemeClr val="tx1"/>
                </a:solidFill>
                <a:latin typeface="+mn-lt"/>
                <a:ea typeface="+mn-ea"/>
                <a:cs typeface="+mn-cs"/>
              </a:rPr>
              <a:t>equivalent</a:t>
            </a:r>
            <a:r>
              <a:rPr lang="pl-PL" sz="1200" kern="1200" baseline="0" dirty="0">
                <a:solidFill>
                  <a:schemeClr val="tx1"/>
                </a:solidFill>
                <a:latin typeface="+mn-lt"/>
                <a:ea typeface="+mn-ea"/>
                <a:cs typeface="+mn-cs"/>
              </a:rPr>
              <a:t> </a:t>
            </a:r>
            <a:r>
              <a:rPr lang="pl-PL" sz="1200" kern="1200" baseline="0" dirty="0" err="1">
                <a:solidFill>
                  <a:schemeClr val="tx1"/>
                </a:solidFill>
                <a:latin typeface="+mn-lt"/>
                <a:ea typeface="+mn-ea"/>
                <a:cs typeface="+mn-cs"/>
              </a:rPr>
              <a:t>sequences</a:t>
            </a:r>
            <a:r>
              <a:rPr lang="pl-PL" sz="1200" kern="1200" baseline="0" dirty="0">
                <a:solidFill>
                  <a:schemeClr val="tx1"/>
                </a:solidFill>
                <a:latin typeface="+mn-lt"/>
                <a:ea typeface="+mn-ea"/>
                <a:cs typeface="+mn-cs"/>
              </a:rPr>
              <a:t> in the TL, and the </a:t>
            </a:r>
            <a:r>
              <a:rPr lang="pl-PL" sz="1200" kern="1200" baseline="0" dirty="0" err="1">
                <a:solidFill>
                  <a:schemeClr val="tx1"/>
                </a:solidFill>
                <a:latin typeface="+mn-lt"/>
                <a:ea typeface="+mn-ea"/>
                <a:cs typeface="+mn-cs"/>
              </a:rPr>
              <a:t>rough</a:t>
            </a:r>
            <a:r>
              <a:rPr lang="pl-PL" sz="1200" kern="1200" baseline="0" dirty="0">
                <a:solidFill>
                  <a:schemeClr val="tx1"/>
                </a:solidFill>
                <a:latin typeface="+mn-lt"/>
                <a:ea typeface="+mn-ea"/>
                <a:cs typeface="+mn-cs"/>
              </a:rPr>
              <a:t> version </a:t>
            </a:r>
            <a:r>
              <a:rPr lang="pl-PL" sz="1200" kern="1200" baseline="0" dirty="0" err="1">
                <a:solidFill>
                  <a:schemeClr val="tx1"/>
                </a:solidFill>
                <a:latin typeface="+mn-lt"/>
                <a:ea typeface="+mn-ea"/>
                <a:cs typeface="+mn-cs"/>
              </a:rPr>
              <a:t>is</a:t>
            </a:r>
            <a:r>
              <a:rPr lang="pl-PL" sz="1200" kern="1200" baseline="0" dirty="0">
                <a:solidFill>
                  <a:schemeClr val="tx1"/>
                </a:solidFill>
                <a:latin typeface="+mn-lt"/>
                <a:ea typeface="+mn-ea"/>
                <a:cs typeface="+mn-cs"/>
              </a:rPr>
              <a:t> </a:t>
            </a:r>
            <a:r>
              <a:rPr lang="pl-PL" sz="1200" kern="1200" baseline="0" dirty="0" err="1">
                <a:solidFill>
                  <a:schemeClr val="tx1"/>
                </a:solidFill>
                <a:latin typeface="+mn-lt"/>
                <a:ea typeface="+mn-ea"/>
                <a:cs typeface="+mn-cs"/>
              </a:rPr>
              <a:t>corrected</a:t>
            </a:r>
            <a:r>
              <a:rPr lang="pl-PL" sz="1200" kern="1200" baseline="0" dirty="0">
                <a:solidFill>
                  <a:schemeClr val="tx1"/>
                </a:solidFill>
                <a:latin typeface="+mn-lt"/>
                <a:ea typeface="+mn-ea"/>
                <a:cs typeface="+mn-cs"/>
              </a:rPr>
              <a:t> by a </a:t>
            </a:r>
            <a:r>
              <a:rPr lang="pl-PL" sz="1200" kern="1200" baseline="0" dirty="0" err="1">
                <a:solidFill>
                  <a:schemeClr val="tx1"/>
                </a:solidFill>
                <a:latin typeface="+mn-lt"/>
                <a:ea typeface="+mn-ea"/>
                <a:cs typeface="+mn-cs"/>
              </a:rPr>
              <a:t>second</a:t>
            </a:r>
            <a:r>
              <a:rPr lang="pl-PL" sz="1200" kern="1200" baseline="0" dirty="0">
                <a:solidFill>
                  <a:schemeClr val="tx1"/>
                </a:solidFill>
                <a:latin typeface="+mn-lt"/>
                <a:ea typeface="+mn-ea"/>
                <a:cs typeface="+mn-cs"/>
              </a:rPr>
              <a:t> </a:t>
            </a:r>
            <a:r>
              <a:rPr lang="pl-PL" sz="1200" kern="1200" baseline="0" dirty="0" err="1">
                <a:solidFill>
                  <a:schemeClr val="tx1"/>
                </a:solidFill>
                <a:latin typeface="+mn-lt"/>
                <a:ea typeface="+mn-ea"/>
                <a:cs typeface="+mn-cs"/>
              </a:rPr>
              <a:t>editor</a:t>
            </a:r>
            <a:r>
              <a:rPr lang="pl-PL" sz="1200" kern="1200" baseline="0" dirty="0">
                <a:solidFill>
                  <a:schemeClr val="tx1"/>
                </a:solidFill>
                <a:latin typeface="+mn-lt"/>
                <a:ea typeface="+mn-ea"/>
                <a:cs typeface="+mn-cs"/>
              </a:rPr>
              <a:t> (TL speaker). BUT </a:t>
            </a:r>
            <a:r>
              <a:rPr lang="en-GB" sz="1200" kern="1200" dirty="0">
                <a:solidFill>
                  <a:schemeClr val="tx1"/>
                </a:solidFill>
                <a:latin typeface="+mn-lt"/>
                <a:ea typeface="+mn-ea"/>
                <a:cs typeface="+mn-cs"/>
              </a:rPr>
              <a:t>The first real developments in Machine Translation took place after the Second World War, during which the first computers had been invented in the UK by Alan Turing’s team as part of the now famous code-breaking operation. The beginnings of the Cold War in the late 1940s prompted significant investment by the US government in automatic Russian-English translation systems for the military; France, Japan the UK and the USSR had smaller programs. These first-generation systems were known as “direct” systems since they were basically word based “direct replacement” systems; each ST word would be looked up and replaced by a corresponding TL term. (word for word is not a solid base for translation). Without significant progress, </a:t>
            </a:r>
            <a:r>
              <a:rPr lang="en-GB" sz="1200" kern="1200" dirty="0" err="1">
                <a:solidFill>
                  <a:schemeClr val="tx1"/>
                </a:solidFill>
                <a:latin typeface="+mn-lt"/>
                <a:ea typeface="+mn-ea"/>
                <a:cs typeface="+mn-cs"/>
              </a:rPr>
              <a:t>MT’s</a:t>
            </a:r>
            <a:r>
              <a:rPr lang="en-GB" sz="1200" kern="1200" dirty="0">
                <a:solidFill>
                  <a:schemeClr val="tx1"/>
                </a:solidFill>
                <a:latin typeface="+mn-lt"/>
                <a:ea typeface="+mn-ea"/>
                <a:cs typeface="+mn-cs"/>
              </a:rPr>
              <a:t> reputation fell very low in the 1960s following damning criticism by </a:t>
            </a:r>
            <a:r>
              <a:rPr lang="en-GB" sz="1200" kern="1200" dirty="0" err="1">
                <a:solidFill>
                  <a:schemeClr val="tx1"/>
                </a:solidFill>
                <a:latin typeface="+mn-lt"/>
                <a:ea typeface="+mn-ea"/>
                <a:cs typeface="+mn-cs"/>
              </a:rPr>
              <a:t>Yehoshua</a:t>
            </a:r>
            <a:r>
              <a:rPr lang="en-GB" sz="1200" kern="1200" dirty="0">
                <a:solidFill>
                  <a:schemeClr val="tx1"/>
                </a:solidFill>
                <a:latin typeface="+mn-lt"/>
                <a:ea typeface="+mn-ea"/>
                <a:cs typeface="+mn-cs"/>
              </a:rPr>
              <a:t> Bar-Hillel in his Report published in 1966 by the Automatic Language Processing Advisory Committee (</a:t>
            </a:r>
            <a:r>
              <a:rPr lang="en-GB" sz="1200" kern="1200" dirty="0" err="1">
                <a:solidFill>
                  <a:schemeClr val="tx1"/>
                </a:solidFill>
                <a:latin typeface="+mn-lt"/>
                <a:ea typeface="+mn-ea"/>
                <a:cs typeface="+mn-cs"/>
              </a:rPr>
              <a:t>ALPAC</a:t>
            </a:r>
            <a:r>
              <a:rPr lang="en-GB" sz="1200" kern="1200" dirty="0">
                <a:solidFill>
                  <a:schemeClr val="tx1"/>
                </a:solidFill>
                <a:latin typeface="+mn-lt"/>
                <a:ea typeface="+mn-ea"/>
                <a:cs typeface="+mn-cs"/>
              </a:rPr>
              <a:t>). Instead, the focus shifted to more basic questions of language processing, the field that became known as computational linguistics.</a:t>
            </a:r>
            <a:r>
              <a:rPr lang="pl-PL" sz="1200" kern="1200" dirty="0">
                <a:solidFill>
                  <a:schemeClr val="tx1"/>
                </a:solidFill>
                <a:latin typeface="+mn-lt"/>
                <a:ea typeface="+mn-ea"/>
                <a:cs typeface="+mn-cs"/>
              </a:rPr>
              <a:t> </a:t>
            </a:r>
            <a:r>
              <a:rPr lang="en-GB" dirty="0"/>
              <a:t>The Weaver memorandum is probably the single most influential publication in the early days of machine translation, since it formulated goals and methods before most people had any idea of what computers might be capable of, and since it was the direct stimulus for the beginnings of research first in the United States and then later, indirectly, throughout the world (Hutchins 1997). Weaver had first mentioned the possibility of using the computer to translate in March 1947 in a letter to the cyberneticist Norbert Wiener and in a conversation with Andrew Booth, a British x-ray crystallographer, who was visiting various locations in the United States where computers were being built. In the following two years, he had been urged by his colleagues at the Rockefeller Foundation to elaborate on his ideas. The result was a memorandum, entitled simply “Translation,” which he wrote in July 1949 at Carlsbad, New Mexico (Weaver 1949). </a:t>
            </a:r>
            <a:endParaRPr lang="pl-PL" sz="1200" kern="1200" dirty="0">
              <a:solidFill>
                <a:schemeClr val="tx1"/>
              </a:solidFill>
              <a:latin typeface="+mn-lt"/>
              <a:ea typeface="+mn-ea"/>
              <a:cs typeface="+mn-cs"/>
            </a:endParaRPr>
          </a:p>
          <a:p>
            <a:r>
              <a:rPr lang="pl-PL" sz="1200" kern="1200" dirty="0" err="1">
                <a:solidFill>
                  <a:schemeClr val="tx1"/>
                </a:solidFill>
                <a:latin typeface="+mn-lt"/>
                <a:ea typeface="+mn-ea"/>
                <a:cs typeface="+mn-cs"/>
              </a:rPr>
              <a:t>MT</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is</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slower</a:t>
            </a:r>
            <a:r>
              <a:rPr lang="pl-PL" sz="1200" kern="1200" dirty="0">
                <a:solidFill>
                  <a:schemeClr val="tx1"/>
                </a:solidFill>
                <a:latin typeface="+mn-lt"/>
                <a:ea typeface="+mn-ea"/>
                <a:cs typeface="+mn-cs"/>
              </a:rPr>
              <a:t>, less </a:t>
            </a:r>
            <a:r>
              <a:rPr lang="pl-PL" sz="1200" kern="1200" dirty="0" err="1">
                <a:solidFill>
                  <a:schemeClr val="tx1"/>
                </a:solidFill>
                <a:latin typeface="+mn-lt"/>
                <a:ea typeface="+mn-ea"/>
                <a:cs typeface="+mn-cs"/>
              </a:rPr>
              <a:t>accurate</a:t>
            </a:r>
            <a:r>
              <a:rPr lang="pl-PL" sz="1200" kern="1200" dirty="0">
                <a:solidFill>
                  <a:schemeClr val="tx1"/>
                </a:solidFill>
                <a:latin typeface="+mn-lt"/>
                <a:ea typeface="+mn-ea"/>
                <a:cs typeface="+mn-cs"/>
              </a:rPr>
              <a:t> and </a:t>
            </a:r>
            <a:r>
              <a:rPr lang="pl-PL" sz="1200" kern="1200" dirty="0" err="1">
                <a:solidFill>
                  <a:schemeClr val="tx1"/>
                </a:solidFill>
                <a:latin typeface="+mn-lt"/>
                <a:ea typeface="+mn-ea"/>
                <a:cs typeface="+mn-cs"/>
              </a:rPr>
              <a:t>twice</a:t>
            </a:r>
            <a:r>
              <a:rPr lang="pl-PL" sz="1200" kern="1200" baseline="0" dirty="0">
                <a:solidFill>
                  <a:schemeClr val="tx1"/>
                </a:solidFill>
                <a:latin typeface="+mn-lt"/>
                <a:ea typeface="+mn-ea"/>
                <a:cs typeface="+mn-cs"/>
              </a:rPr>
              <a:t> as </a:t>
            </a:r>
            <a:r>
              <a:rPr lang="pl-PL" sz="1200" kern="1200" baseline="0" dirty="0" err="1">
                <a:solidFill>
                  <a:schemeClr val="tx1"/>
                </a:solidFill>
                <a:latin typeface="+mn-lt"/>
                <a:ea typeface="+mn-ea"/>
                <a:cs typeface="+mn-cs"/>
              </a:rPr>
              <a:t>expensive</a:t>
            </a:r>
            <a:r>
              <a:rPr lang="pl-PL" sz="1200" kern="1200" baseline="0" dirty="0">
                <a:solidFill>
                  <a:schemeClr val="tx1"/>
                </a:solidFill>
                <a:latin typeface="+mn-lt"/>
                <a:ea typeface="+mn-ea"/>
                <a:cs typeface="+mn-cs"/>
              </a:rPr>
              <a:t> as </a:t>
            </a:r>
            <a:r>
              <a:rPr lang="pl-PL" sz="1200" kern="1200" baseline="0" dirty="0" err="1">
                <a:solidFill>
                  <a:schemeClr val="tx1"/>
                </a:solidFill>
                <a:latin typeface="+mn-lt"/>
                <a:ea typeface="+mn-ea"/>
                <a:cs typeface="+mn-cs"/>
              </a:rPr>
              <a:t>human</a:t>
            </a:r>
            <a:r>
              <a:rPr lang="pl-PL" sz="1200" kern="1200" baseline="0" dirty="0">
                <a:solidFill>
                  <a:schemeClr val="tx1"/>
                </a:solidFill>
                <a:latin typeface="+mn-lt"/>
                <a:ea typeface="+mn-ea"/>
                <a:cs typeface="+mn-cs"/>
              </a:rPr>
              <a:t> </a:t>
            </a:r>
            <a:r>
              <a:rPr lang="pl-PL" sz="1200" kern="1200" baseline="0" dirty="0" err="1">
                <a:solidFill>
                  <a:schemeClr val="tx1"/>
                </a:solidFill>
                <a:latin typeface="+mn-lt"/>
                <a:ea typeface="+mn-ea"/>
                <a:cs typeface="+mn-cs"/>
              </a:rPr>
              <a:t>translation</a:t>
            </a:r>
            <a:r>
              <a:rPr lang="pl-PL" sz="1200" kern="1200" baseline="0" dirty="0">
                <a:solidFill>
                  <a:schemeClr val="tx1"/>
                </a:solidFill>
                <a:latin typeface="+mn-lt"/>
                <a:ea typeface="+mn-ea"/>
                <a:cs typeface="+mn-cs"/>
              </a:rPr>
              <a:t>; and </a:t>
            </a:r>
            <a:r>
              <a:rPr lang="pl-PL" sz="1200" kern="1200" baseline="0" dirty="0" err="1">
                <a:solidFill>
                  <a:schemeClr val="tx1"/>
                </a:solidFill>
                <a:latin typeface="+mn-lt"/>
                <a:ea typeface="+mn-ea"/>
                <a:cs typeface="+mn-cs"/>
              </a:rPr>
              <a:t>there</a:t>
            </a:r>
            <a:r>
              <a:rPr lang="pl-PL" sz="1200" kern="1200" baseline="0" dirty="0">
                <a:solidFill>
                  <a:schemeClr val="tx1"/>
                </a:solidFill>
                <a:latin typeface="+mn-lt"/>
                <a:ea typeface="+mn-ea"/>
                <a:cs typeface="+mn-cs"/>
              </a:rPr>
              <a:t> </a:t>
            </a:r>
            <a:r>
              <a:rPr lang="pl-PL" sz="1200" kern="1200" baseline="0" dirty="0" err="1">
                <a:solidFill>
                  <a:schemeClr val="tx1"/>
                </a:solidFill>
                <a:latin typeface="+mn-lt"/>
                <a:ea typeface="+mn-ea"/>
                <a:cs typeface="+mn-cs"/>
              </a:rPr>
              <a:t>is</a:t>
            </a:r>
            <a:r>
              <a:rPr lang="pl-PL" sz="1200" kern="1200" baseline="0" dirty="0">
                <a:solidFill>
                  <a:schemeClr val="tx1"/>
                </a:solidFill>
                <a:latin typeface="+mn-lt"/>
                <a:ea typeface="+mn-ea"/>
                <a:cs typeface="+mn-cs"/>
              </a:rPr>
              <a:t> no immediate </a:t>
            </a:r>
            <a:r>
              <a:rPr lang="pl-PL" sz="1200" kern="1200" baseline="0" dirty="0" err="1">
                <a:solidFill>
                  <a:schemeClr val="tx1"/>
                </a:solidFill>
                <a:latin typeface="+mn-lt"/>
                <a:ea typeface="+mn-ea"/>
                <a:cs typeface="+mn-cs"/>
              </a:rPr>
              <a:t>or</a:t>
            </a:r>
            <a:r>
              <a:rPr lang="pl-PL" sz="1200" kern="1200" baseline="0" dirty="0">
                <a:solidFill>
                  <a:schemeClr val="tx1"/>
                </a:solidFill>
                <a:latin typeface="+mn-lt"/>
                <a:ea typeface="+mn-ea"/>
                <a:cs typeface="+mn-cs"/>
              </a:rPr>
              <a:t> </a:t>
            </a:r>
            <a:r>
              <a:rPr lang="pl-PL" sz="1200" kern="1200" baseline="0" dirty="0" err="1">
                <a:solidFill>
                  <a:schemeClr val="tx1"/>
                </a:solidFill>
                <a:latin typeface="+mn-lt"/>
                <a:ea typeface="+mn-ea"/>
                <a:cs typeface="+mn-cs"/>
              </a:rPr>
              <a:t>predictable</a:t>
            </a:r>
            <a:r>
              <a:rPr lang="pl-PL" sz="1200" kern="1200" baseline="0" dirty="0">
                <a:solidFill>
                  <a:schemeClr val="tx1"/>
                </a:solidFill>
                <a:latin typeface="+mn-lt"/>
                <a:ea typeface="+mn-ea"/>
                <a:cs typeface="+mn-cs"/>
              </a:rPr>
              <a:t> </a:t>
            </a:r>
            <a:r>
              <a:rPr lang="pl-PL" sz="1200" kern="1200" baseline="0" dirty="0" err="1">
                <a:solidFill>
                  <a:schemeClr val="tx1"/>
                </a:solidFill>
                <a:latin typeface="+mn-lt"/>
                <a:ea typeface="+mn-ea"/>
                <a:cs typeface="+mn-cs"/>
              </a:rPr>
              <a:t>prospect</a:t>
            </a:r>
            <a:r>
              <a:rPr lang="pl-PL" sz="1200" kern="1200" baseline="0" dirty="0">
                <a:solidFill>
                  <a:schemeClr val="tx1"/>
                </a:solidFill>
                <a:latin typeface="+mn-lt"/>
                <a:ea typeface="+mn-ea"/>
                <a:cs typeface="+mn-cs"/>
              </a:rPr>
              <a:t> of </a:t>
            </a:r>
            <a:r>
              <a:rPr lang="pl-PL" sz="1200" kern="1200" baseline="0" dirty="0" err="1">
                <a:solidFill>
                  <a:schemeClr val="tx1"/>
                </a:solidFill>
                <a:latin typeface="+mn-lt"/>
                <a:ea typeface="+mn-ea"/>
                <a:cs typeface="+mn-cs"/>
              </a:rPr>
              <a:t>useful</a:t>
            </a:r>
            <a:r>
              <a:rPr lang="pl-PL" sz="1200" kern="1200" baseline="0" dirty="0">
                <a:solidFill>
                  <a:schemeClr val="tx1"/>
                </a:solidFill>
                <a:latin typeface="+mn-lt"/>
                <a:ea typeface="+mn-ea"/>
                <a:cs typeface="+mn-cs"/>
              </a:rPr>
              <a:t> </a:t>
            </a:r>
            <a:r>
              <a:rPr lang="pl-PL" sz="1200" kern="1200" baseline="0" dirty="0" err="1">
                <a:solidFill>
                  <a:schemeClr val="tx1"/>
                </a:solidFill>
                <a:latin typeface="+mn-lt"/>
                <a:ea typeface="+mn-ea"/>
                <a:cs typeface="+mn-cs"/>
              </a:rPr>
              <a:t>machine</a:t>
            </a:r>
            <a:r>
              <a:rPr lang="pl-PL" sz="1200" kern="1200" baseline="0" dirty="0">
                <a:solidFill>
                  <a:schemeClr val="tx1"/>
                </a:solidFill>
                <a:latin typeface="+mn-lt"/>
                <a:ea typeface="+mn-ea"/>
                <a:cs typeface="+mn-cs"/>
              </a:rPr>
              <a:t> </a:t>
            </a:r>
            <a:r>
              <a:rPr lang="pl-PL" sz="1200" kern="1200" baseline="0" dirty="0" err="1">
                <a:solidFill>
                  <a:schemeClr val="tx1"/>
                </a:solidFill>
                <a:latin typeface="+mn-lt"/>
                <a:ea typeface="+mn-ea"/>
                <a:cs typeface="+mn-cs"/>
              </a:rPr>
              <a:t>translation</a:t>
            </a:r>
            <a:r>
              <a:rPr lang="pl-PL" sz="1200" kern="1200" baseline="0" dirty="0">
                <a:solidFill>
                  <a:schemeClr val="tx1"/>
                </a:solidFill>
                <a:latin typeface="+mn-lt"/>
                <a:ea typeface="+mn-ea"/>
                <a:cs typeface="+mn-cs"/>
              </a:rPr>
              <a:t>. It </a:t>
            </a:r>
            <a:r>
              <a:rPr lang="pl-PL" sz="1200" kern="1200" baseline="0" dirty="0" err="1">
                <a:solidFill>
                  <a:schemeClr val="tx1"/>
                </a:solidFill>
                <a:latin typeface="+mn-lt"/>
                <a:ea typeface="+mn-ea"/>
                <a:cs typeface="+mn-cs"/>
              </a:rPr>
              <a:t>saw</a:t>
            </a:r>
            <a:r>
              <a:rPr lang="pl-PL" sz="1200" kern="1200" baseline="0" dirty="0">
                <a:solidFill>
                  <a:schemeClr val="tx1"/>
                </a:solidFill>
                <a:latin typeface="+mn-lt"/>
                <a:ea typeface="+mn-ea"/>
                <a:cs typeface="+mn-cs"/>
              </a:rPr>
              <a:t> no </a:t>
            </a:r>
            <a:r>
              <a:rPr lang="pl-PL" sz="1200" kern="1200" baseline="0" dirty="0" err="1">
                <a:solidFill>
                  <a:schemeClr val="tx1"/>
                </a:solidFill>
                <a:latin typeface="+mn-lt"/>
                <a:ea typeface="+mn-ea"/>
                <a:cs typeface="+mn-cs"/>
              </a:rPr>
              <a:t>need</a:t>
            </a:r>
            <a:r>
              <a:rPr lang="pl-PL" sz="1200" kern="1200" baseline="0" dirty="0">
                <a:solidFill>
                  <a:schemeClr val="tx1"/>
                </a:solidFill>
                <a:latin typeface="+mn-lt"/>
                <a:ea typeface="+mn-ea"/>
                <a:cs typeface="+mn-cs"/>
              </a:rPr>
              <a:t> for </a:t>
            </a:r>
            <a:r>
              <a:rPr lang="pl-PL" sz="1200" kern="1200" baseline="0" dirty="0" err="1">
                <a:solidFill>
                  <a:schemeClr val="tx1"/>
                </a:solidFill>
                <a:latin typeface="+mn-lt"/>
                <a:ea typeface="+mn-ea"/>
                <a:cs typeface="+mn-cs"/>
              </a:rPr>
              <a:t>further</a:t>
            </a:r>
            <a:r>
              <a:rPr lang="pl-PL" sz="1200" kern="1200" baseline="0" dirty="0">
                <a:solidFill>
                  <a:schemeClr val="tx1"/>
                </a:solidFill>
                <a:latin typeface="+mn-lt"/>
                <a:ea typeface="+mn-ea"/>
                <a:cs typeface="+mn-cs"/>
              </a:rPr>
              <a:t> investment in MT </a:t>
            </a:r>
            <a:r>
              <a:rPr lang="pl-PL" sz="1200" kern="1200" baseline="0" dirty="0" err="1">
                <a:solidFill>
                  <a:schemeClr val="tx1"/>
                </a:solidFill>
                <a:latin typeface="+mn-lt"/>
                <a:ea typeface="+mn-ea"/>
                <a:cs typeface="+mn-cs"/>
              </a:rPr>
              <a:t>research</a:t>
            </a:r>
            <a:r>
              <a:rPr lang="pl-PL" sz="1200" kern="1200" baseline="0" dirty="0">
                <a:solidFill>
                  <a:schemeClr val="tx1"/>
                </a:solidFill>
                <a:latin typeface="+mn-lt"/>
                <a:ea typeface="+mn-ea"/>
                <a:cs typeface="+mn-cs"/>
              </a:rPr>
              <a:t> and </a:t>
            </a:r>
            <a:r>
              <a:rPr lang="pl-PL" sz="1200" kern="1200" baseline="0" dirty="0" err="1">
                <a:solidFill>
                  <a:schemeClr val="tx1"/>
                </a:solidFill>
                <a:latin typeface="+mn-lt"/>
                <a:ea typeface="+mn-ea"/>
                <a:cs typeface="+mn-cs"/>
              </a:rPr>
              <a:t>instead</a:t>
            </a:r>
            <a:r>
              <a:rPr lang="pl-PL" sz="1200" kern="1200" baseline="0" dirty="0">
                <a:solidFill>
                  <a:schemeClr val="tx1"/>
                </a:solidFill>
                <a:latin typeface="+mn-lt"/>
                <a:ea typeface="+mn-ea"/>
                <a:cs typeface="+mn-cs"/>
              </a:rPr>
              <a:t> </a:t>
            </a:r>
            <a:r>
              <a:rPr lang="pl-PL" sz="1200" kern="1200" baseline="0" dirty="0" err="1">
                <a:solidFill>
                  <a:schemeClr val="tx1"/>
                </a:solidFill>
                <a:latin typeface="+mn-lt"/>
                <a:ea typeface="+mn-ea"/>
                <a:cs typeface="+mn-cs"/>
              </a:rPr>
              <a:t>recommended</a:t>
            </a:r>
            <a:r>
              <a:rPr lang="pl-PL" sz="1200" kern="1200" baseline="0" dirty="0">
                <a:solidFill>
                  <a:schemeClr val="tx1"/>
                </a:solidFill>
                <a:latin typeface="+mn-lt"/>
                <a:ea typeface="+mn-ea"/>
                <a:cs typeface="+mn-cs"/>
              </a:rPr>
              <a:t> development of </a:t>
            </a:r>
            <a:r>
              <a:rPr lang="pl-PL" sz="1200" kern="1200" baseline="0" dirty="0" err="1">
                <a:solidFill>
                  <a:schemeClr val="tx1"/>
                </a:solidFill>
                <a:latin typeface="+mn-lt"/>
                <a:ea typeface="+mn-ea"/>
                <a:cs typeface="+mn-cs"/>
              </a:rPr>
              <a:t>machine</a:t>
            </a:r>
            <a:r>
              <a:rPr lang="pl-PL" sz="1200" kern="1200" baseline="0" dirty="0">
                <a:solidFill>
                  <a:schemeClr val="tx1"/>
                </a:solidFill>
                <a:latin typeface="+mn-lt"/>
                <a:ea typeface="+mn-ea"/>
                <a:cs typeface="+mn-cs"/>
              </a:rPr>
              <a:t> aids for </a:t>
            </a:r>
            <a:r>
              <a:rPr lang="pl-PL" sz="1200" kern="1200" baseline="0" dirty="0" err="1">
                <a:solidFill>
                  <a:schemeClr val="tx1"/>
                </a:solidFill>
                <a:latin typeface="+mn-lt"/>
                <a:ea typeface="+mn-ea"/>
                <a:cs typeface="+mn-cs"/>
              </a:rPr>
              <a:t>translators</a:t>
            </a:r>
            <a:r>
              <a:rPr lang="pl-PL" sz="1200" kern="1200" baseline="0" dirty="0">
                <a:solidFill>
                  <a:schemeClr val="tx1"/>
                </a:solidFill>
                <a:latin typeface="+mn-lt"/>
                <a:ea typeface="+mn-ea"/>
                <a:cs typeface="+mn-cs"/>
              </a:rPr>
              <a:t> (automatic </a:t>
            </a:r>
            <a:r>
              <a:rPr lang="pl-PL" sz="1200" kern="1200" baseline="0" dirty="0" err="1">
                <a:solidFill>
                  <a:schemeClr val="tx1"/>
                </a:solidFill>
                <a:latin typeface="+mn-lt"/>
                <a:ea typeface="+mn-ea"/>
                <a:cs typeface="+mn-cs"/>
              </a:rPr>
              <a:t>dictionaires</a:t>
            </a:r>
            <a:r>
              <a:rPr lang="pl-PL" sz="1200" kern="1200" baseline="0" dirty="0">
                <a:solidFill>
                  <a:schemeClr val="tx1"/>
                </a:solidFill>
                <a:latin typeface="+mn-lt"/>
                <a:ea typeface="+mn-ea"/>
                <a:cs typeface="+mn-cs"/>
              </a:rPr>
              <a:t>, and </a:t>
            </a:r>
            <a:r>
              <a:rPr lang="pl-PL" sz="1200" kern="1200" baseline="0" dirty="0" err="1">
                <a:solidFill>
                  <a:schemeClr val="tx1"/>
                </a:solidFill>
                <a:latin typeface="+mn-lt"/>
                <a:ea typeface="+mn-ea"/>
                <a:cs typeface="+mn-cs"/>
              </a:rPr>
              <a:t>support</a:t>
            </a:r>
            <a:r>
              <a:rPr lang="pl-PL" sz="1200" kern="1200" baseline="0" dirty="0">
                <a:solidFill>
                  <a:schemeClr val="tx1"/>
                </a:solidFill>
                <a:latin typeface="+mn-lt"/>
                <a:ea typeface="+mn-ea"/>
                <a:cs typeface="+mn-cs"/>
              </a:rPr>
              <a:t> for </a:t>
            </a:r>
            <a:r>
              <a:rPr lang="pl-PL" sz="1200" kern="1200" baseline="0" dirty="0" err="1">
                <a:solidFill>
                  <a:schemeClr val="tx1"/>
                </a:solidFill>
                <a:latin typeface="+mn-lt"/>
                <a:ea typeface="+mn-ea"/>
                <a:cs typeface="+mn-cs"/>
              </a:rPr>
              <a:t>computational</a:t>
            </a:r>
            <a:r>
              <a:rPr lang="pl-PL" sz="1200" kern="1200" baseline="0" dirty="0">
                <a:solidFill>
                  <a:schemeClr val="tx1"/>
                </a:solidFill>
                <a:latin typeface="+mn-lt"/>
                <a:ea typeface="+mn-ea"/>
                <a:cs typeface="+mn-cs"/>
              </a:rPr>
              <a:t> </a:t>
            </a:r>
            <a:r>
              <a:rPr lang="pl-PL" sz="1200" kern="1200" baseline="0" dirty="0" err="1">
                <a:solidFill>
                  <a:schemeClr val="tx1"/>
                </a:solidFill>
                <a:latin typeface="+mn-lt"/>
                <a:ea typeface="+mn-ea"/>
                <a:cs typeface="+mn-cs"/>
              </a:rPr>
              <a:t>linguistics</a:t>
            </a:r>
            <a:r>
              <a:rPr lang="pl-PL" sz="1200" kern="1200" baseline="0" dirty="0">
                <a:solidFill>
                  <a:schemeClr val="tx1"/>
                </a:solidFill>
                <a:latin typeface="+mn-lt"/>
                <a:ea typeface="+mn-ea"/>
                <a:cs typeface="+mn-cs"/>
              </a:rPr>
              <a:t>)</a:t>
            </a:r>
            <a:endParaRPr lang="pl-PL" dirty="0"/>
          </a:p>
        </p:txBody>
      </p:sp>
      <p:sp>
        <p:nvSpPr>
          <p:cNvPr id="4" name="Symbol zastępczy numeru slajdu 3"/>
          <p:cNvSpPr>
            <a:spLocks noGrp="1"/>
          </p:cNvSpPr>
          <p:nvPr>
            <p:ph type="sldNum" sz="quarter" idx="10"/>
          </p:nvPr>
        </p:nvSpPr>
        <p:spPr/>
        <p:txBody>
          <a:bodyPr/>
          <a:lstStyle/>
          <a:p>
            <a:fld id="{A83E6739-9EEF-432E-9CAB-8A2BBD271A40}" type="slidenum">
              <a:rPr lang="pl-PL" smtClean="0"/>
              <a:pPr/>
              <a:t>3</a:t>
            </a:fld>
            <a:endParaRPr lang="pl-P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dirty="0"/>
              <a:t>It was at the beginning of the Cold War. On January 7th 1954, at IBM headquarters in New York, the </a:t>
            </a:r>
            <a:r>
              <a:rPr lang="en-US" dirty="0">
                <a:hlinkClick r:id="rId3"/>
              </a:rPr>
              <a:t>Georgetown–IBM experiment</a:t>
            </a:r>
            <a:r>
              <a:rPr lang="en-US" dirty="0"/>
              <a:t> started. The IBM 701 computer automatically translated 60 Russian sentences into English for the first time in history.</a:t>
            </a:r>
          </a:p>
          <a:p>
            <a:r>
              <a:rPr lang="en-US" i="1" dirty="0"/>
              <a:t>“A girl who didn’t understand a word of the language of the Soviets punched out the Russian messages on IBM cards. The “brain” dashed off its English translations on an automatic printer at the breakneck speed of two and a half lines per second,”</a:t>
            </a:r>
            <a:r>
              <a:rPr lang="en-US" dirty="0"/>
              <a:t> However, the triumphant headlines hid one little detail. No one mentioned the translated examples were carefully selected and tested to exclude any ambiguity. For everyday use, that system was no better than a pocket phrasebook. Nevertheless, this sort of arms race launched: Canada, Germany, France, and especially Japan, all joined the race for machine translation.</a:t>
            </a:r>
            <a:endParaRPr lang="pl-PL" dirty="0"/>
          </a:p>
          <a:p>
            <a:endParaRPr lang="en-GB" dirty="0"/>
          </a:p>
        </p:txBody>
      </p:sp>
      <p:sp>
        <p:nvSpPr>
          <p:cNvPr id="4" name="Symbol zastępczy daty 3"/>
          <p:cNvSpPr>
            <a:spLocks noGrp="1"/>
          </p:cNvSpPr>
          <p:nvPr>
            <p:ph type="dt" idx="1"/>
          </p:nvPr>
        </p:nvSpPr>
        <p:spPr/>
        <p:txBody>
          <a:bodyPr/>
          <a:lstStyle/>
          <a:p>
            <a:pPr rtl="0"/>
            <a:fld id="{37B4BC46-CA7A-4D04-99E7-1DA77BD3C4E2}" type="datetime1">
              <a:rPr lang="pl-PL" smtClean="0"/>
              <a:pPr rtl="0"/>
              <a:t>29.04.2026</a:t>
            </a:fld>
            <a:endParaRPr lang="en-US" dirty="0"/>
          </a:p>
        </p:txBody>
      </p:sp>
      <p:sp>
        <p:nvSpPr>
          <p:cNvPr id="5" name="Symbol zastępczy numeru slajdu 4"/>
          <p:cNvSpPr>
            <a:spLocks noGrp="1"/>
          </p:cNvSpPr>
          <p:nvPr>
            <p:ph type="sldNum" sz="quarter" idx="5"/>
          </p:nvPr>
        </p:nvSpPr>
        <p:spPr/>
        <p:txBody>
          <a:bodyPr/>
          <a:lstStyle/>
          <a:p>
            <a:pPr rtl="0"/>
            <a:fld id="{37A705E3-E620-489D-9973-6221209A4B3B}" type="slidenum">
              <a:rPr lang="en-US" smtClean="0"/>
              <a:pPr rtl="0"/>
              <a:t>4</a:t>
            </a:fld>
            <a:endParaRPr lang="en-US" dirty="0"/>
          </a:p>
        </p:txBody>
      </p:sp>
    </p:spTree>
    <p:extLst>
      <p:ext uri="{BB962C8B-B14F-4D97-AF65-F5344CB8AC3E}">
        <p14:creationId xmlns:p14="http://schemas.microsoft.com/office/powerpoint/2010/main" val="1020485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GB" dirty="0"/>
              <a:t>NMT uses deep learning techniques to directly translate source text into its target language. It works by understanding full sentences rather than individual words. This makes NMT </a:t>
            </a:r>
            <a:r>
              <a:rPr lang="en-GB" b="1" dirty="0"/>
              <a:t>more accurate than regular MT models when handling longer texts or phrases with multiple meanings</a:t>
            </a:r>
            <a:r>
              <a:rPr lang="en-GB" dirty="0"/>
              <a:t> – such as idiomatic expressions or slang</a:t>
            </a:r>
          </a:p>
        </p:txBody>
      </p:sp>
      <p:sp>
        <p:nvSpPr>
          <p:cNvPr id="4" name="Symbol zastępczy daty 3"/>
          <p:cNvSpPr>
            <a:spLocks noGrp="1"/>
          </p:cNvSpPr>
          <p:nvPr>
            <p:ph type="dt" idx="1"/>
          </p:nvPr>
        </p:nvSpPr>
        <p:spPr/>
        <p:txBody>
          <a:bodyPr/>
          <a:lstStyle/>
          <a:p>
            <a:pPr rtl="0"/>
            <a:fld id="{37B4BC46-CA7A-4D04-99E7-1DA77BD3C4E2}" type="datetime1">
              <a:rPr lang="pl-PL" smtClean="0"/>
              <a:pPr rtl="0"/>
              <a:t>29.04.2026</a:t>
            </a:fld>
            <a:endParaRPr lang="en-US" dirty="0"/>
          </a:p>
        </p:txBody>
      </p:sp>
      <p:sp>
        <p:nvSpPr>
          <p:cNvPr id="5" name="Symbol zastępczy numeru slajdu 4"/>
          <p:cNvSpPr>
            <a:spLocks noGrp="1"/>
          </p:cNvSpPr>
          <p:nvPr>
            <p:ph type="sldNum" sz="quarter" idx="5"/>
          </p:nvPr>
        </p:nvSpPr>
        <p:spPr/>
        <p:txBody>
          <a:bodyPr/>
          <a:lstStyle/>
          <a:p>
            <a:pPr rtl="0"/>
            <a:fld id="{37A705E3-E620-489D-9973-6221209A4B3B}" type="slidenum">
              <a:rPr lang="en-US" smtClean="0"/>
              <a:pPr rtl="0"/>
              <a:t>5</a:t>
            </a:fld>
            <a:endParaRPr lang="en-US" dirty="0"/>
          </a:p>
        </p:txBody>
      </p:sp>
    </p:spTree>
    <p:extLst>
      <p:ext uri="{BB962C8B-B14F-4D97-AF65-F5344CB8AC3E}">
        <p14:creationId xmlns:p14="http://schemas.microsoft.com/office/powerpoint/2010/main" val="821833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GB" sz="1200" kern="1200" dirty="0">
                <a:solidFill>
                  <a:schemeClr val="tx1"/>
                </a:solidFill>
                <a:latin typeface="+mn-lt"/>
                <a:ea typeface="+mn-ea"/>
                <a:cs typeface="+mn-cs"/>
              </a:rPr>
              <a:t>There are a number of systems that function on the same principle (SPANAM, used for Spanish-English translation since 1980, and SYSTRAN, developed in the US for military purposes to translate Russian into English. After modifications designed to improve its functioning, SYSTRAN was adopted by the European Community in 1976. At present it can be used to translate the following languages:</a:t>
            </a:r>
            <a:r>
              <a:rPr lang="pl-PL" sz="1200" kern="1200" dirty="0">
                <a:solidFill>
                  <a:schemeClr val="tx1"/>
                </a:solidFill>
                <a:latin typeface="+mn-lt"/>
                <a:ea typeface="+mn-ea"/>
                <a:cs typeface="+mn-cs"/>
              </a:rPr>
              <a:t> </a:t>
            </a:r>
            <a:r>
              <a:rPr lang="en-GB" sz="1200" kern="1200" dirty="0">
                <a:solidFill>
                  <a:schemeClr val="tx1"/>
                </a:solidFill>
                <a:latin typeface="+mn-lt"/>
                <a:ea typeface="+mn-ea"/>
                <a:cs typeface="+mn-cs"/>
              </a:rPr>
              <a:t>SL : English, French, German, Spanish, Italian, Portuguese and Greek.</a:t>
            </a:r>
            <a:r>
              <a:rPr lang="pl-PL" sz="1200" kern="1200" dirty="0">
                <a:solidFill>
                  <a:schemeClr val="tx1"/>
                </a:solidFill>
                <a:latin typeface="+mn-lt"/>
                <a:ea typeface="+mn-ea"/>
                <a:cs typeface="+mn-cs"/>
              </a:rPr>
              <a:t>/ </a:t>
            </a:r>
            <a:r>
              <a:rPr lang="en-GB" sz="1200" kern="1200" dirty="0">
                <a:solidFill>
                  <a:schemeClr val="tx1"/>
                </a:solidFill>
                <a:latin typeface="+mn-lt"/>
                <a:ea typeface="+mn-ea"/>
                <a:cs typeface="+mn-cs"/>
              </a:rPr>
              <a:t>TL: English, French, German, Spanish, Italian, Portuguese, Greek, Dutch, Finnish and Swedish</a:t>
            </a:r>
            <a:r>
              <a:rPr lang="pl-PL" sz="1200" kern="1200" dirty="0">
                <a:solidFill>
                  <a:schemeClr val="tx1"/>
                </a:solidFill>
                <a:latin typeface="+mn-lt"/>
                <a:ea typeface="+mn-ea"/>
                <a:cs typeface="+mn-cs"/>
              </a:rPr>
              <a:t>. </a:t>
            </a:r>
            <a:r>
              <a:rPr lang="en-GB" sz="1200" kern="1200" dirty="0">
                <a:solidFill>
                  <a:schemeClr val="tx1"/>
                </a:solidFill>
                <a:latin typeface="+mn-lt"/>
                <a:ea typeface="+mn-ea"/>
                <a:cs typeface="+mn-cs"/>
              </a:rPr>
              <a:t>In addition, programs are being created for other European languages, such as Hungarian, Polish and Serbo-Croatian.</a:t>
            </a:r>
            <a:endParaRPr lang="pl-PL"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latin typeface="+mn-lt"/>
                <a:ea typeface="+mn-ea"/>
                <a:cs typeface="+mn-cs"/>
              </a:rPr>
              <a:t>Apart from being used by the European Commission, SYSTRAN is also used by NATO and by Aérospatiale, the French aeronautic company, which has played an active part in the development of the system by contributing its own terminology bank for French-English and English-French translation and by financing the specialized area related to aviation. Outside Europe, SYSTRAN is used by The United States Air Force because of its interest in Russian-English translation, by the XEROX Corporation, which adopted machine translation at the end of the 1970s and which is the private company that has contributed the most to the expansion of machine translation, and General Motors, which through a license from Peter Toma is allowed to develop and sell the applications of the system on its own account. It should be noted that in general the companies that develop direct machine translation systems do not claim that they are designed to produce good final translations, but rather to facilitate the translator's work in terms of efficiency and performance</a:t>
            </a:r>
            <a:endParaRPr lang="pl-PL" sz="1200" kern="1200" dirty="0">
              <a:solidFill>
                <a:schemeClr val="tx1"/>
              </a:solidFill>
              <a:latin typeface="+mn-lt"/>
              <a:ea typeface="+mn-ea"/>
              <a:cs typeface="+mn-cs"/>
            </a:endParaRPr>
          </a:p>
          <a:p>
            <a:endParaRPr lang="en-GB" dirty="0"/>
          </a:p>
        </p:txBody>
      </p:sp>
      <p:sp>
        <p:nvSpPr>
          <p:cNvPr id="4" name="Symbol zastępczy daty 3"/>
          <p:cNvSpPr>
            <a:spLocks noGrp="1"/>
          </p:cNvSpPr>
          <p:nvPr>
            <p:ph type="dt" idx="1"/>
          </p:nvPr>
        </p:nvSpPr>
        <p:spPr/>
        <p:txBody>
          <a:bodyPr/>
          <a:lstStyle/>
          <a:p>
            <a:pPr rtl="0"/>
            <a:fld id="{37B4BC46-CA7A-4D04-99E7-1DA77BD3C4E2}" type="datetime1">
              <a:rPr lang="pl-PL" smtClean="0"/>
              <a:pPr rtl="0"/>
              <a:t>29.04.2026</a:t>
            </a:fld>
            <a:endParaRPr lang="en-US" dirty="0"/>
          </a:p>
        </p:txBody>
      </p:sp>
      <p:sp>
        <p:nvSpPr>
          <p:cNvPr id="5" name="Symbol zastępczy numeru slajdu 4"/>
          <p:cNvSpPr>
            <a:spLocks noGrp="1"/>
          </p:cNvSpPr>
          <p:nvPr>
            <p:ph type="sldNum" sz="quarter" idx="5"/>
          </p:nvPr>
        </p:nvSpPr>
        <p:spPr/>
        <p:txBody>
          <a:bodyPr/>
          <a:lstStyle/>
          <a:p>
            <a:pPr rtl="0"/>
            <a:fld id="{37A705E3-E620-489D-9973-6221209A4B3B}" type="slidenum">
              <a:rPr lang="en-US" smtClean="0"/>
              <a:pPr rtl="0"/>
              <a:t>6</a:t>
            </a:fld>
            <a:endParaRPr lang="en-US" dirty="0"/>
          </a:p>
        </p:txBody>
      </p:sp>
    </p:spTree>
    <p:extLst>
      <p:ext uri="{BB962C8B-B14F-4D97-AF65-F5344CB8AC3E}">
        <p14:creationId xmlns:p14="http://schemas.microsoft.com/office/powerpoint/2010/main" val="7065483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GB" sz="1200" kern="1200" dirty="0">
                <a:solidFill>
                  <a:schemeClr val="tx1"/>
                </a:solidFill>
                <a:latin typeface="+mn-lt"/>
                <a:ea typeface="+mn-ea"/>
                <a:cs typeface="+mn-cs"/>
              </a:rPr>
              <a:t>1) encode linguistic knowledge about the morphological, lexica, syntactic and functional structures of the source and target languages and the mappings between them</a:t>
            </a:r>
            <a:endParaRPr lang="pl-PL" sz="1200" kern="1200" dirty="0">
              <a:solidFill>
                <a:schemeClr val="tx1"/>
              </a:solidFill>
              <a:latin typeface="+mn-lt"/>
              <a:ea typeface="+mn-ea"/>
              <a:cs typeface="+mn-cs"/>
            </a:endParaRPr>
          </a:p>
          <a:p>
            <a:r>
              <a:rPr lang="en-GB" sz="1200" kern="1200" dirty="0">
                <a:solidFill>
                  <a:schemeClr val="tx1"/>
                </a:solidFill>
                <a:latin typeface="+mn-lt"/>
                <a:ea typeface="+mn-ea"/>
                <a:cs typeface="+mn-cs"/>
              </a:rPr>
              <a:t>2) provide enough aligned data to “train” it to “learn” the statistically most likely mappings between strings of characters in the two languages. The first approach is that of rule-based MT (RBTM) and the second that of statistics-based MT (SMT). Nowadays there is a new enthusiasm about the potential of MT due to commercial and free online SMT (Language Weaver and Google) – thanks to the availability of very large corpora of aligned data, including TMs. SMT systems can be built in days or weeks rather than months or years, hence much of the excitement, even if the quality of the output has not necessarily improved.</a:t>
            </a:r>
            <a:endParaRPr lang="pl-PL" sz="1200" kern="1200" dirty="0">
              <a:solidFill>
                <a:schemeClr val="tx1"/>
              </a:solidFill>
              <a:latin typeface="+mn-lt"/>
              <a:ea typeface="+mn-ea"/>
              <a:cs typeface="+mn-cs"/>
            </a:endParaRPr>
          </a:p>
          <a:p>
            <a:endParaRPr lang="en-GB" dirty="0"/>
          </a:p>
        </p:txBody>
      </p:sp>
      <p:sp>
        <p:nvSpPr>
          <p:cNvPr id="4" name="Symbol zastępczy daty 3"/>
          <p:cNvSpPr>
            <a:spLocks noGrp="1"/>
          </p:cNvSpPr>
          <p:nvPr>
            <p:ph type="dt" idx="1"/>
          </p:nvPr>
        </p:nvSpPr>
        <p:spPr/>
        <p:txBody>
          <a:bodyPr/>
          <a:lstStyle/>
          <a:p>
            <a:pPr rtl="0"/>
            <a:fld id="{37B4BC46-CA7A-4D04-99E7-1DA77BD3C4E2}" type="datetime1">
              <a:rPr lang="pl-PL" smtClean="0"/>
              <a:pPr rtl="0"/>
              <a:t>29.04.2026</a:t>
            </a:fld>
            <a:endParaRPr lang="en-US" dirty="0"/>
          </a:p>
        </p:txBody>
      </p:sp>
      <p:sp>
        <p:nvSpPr>
          <p:cNvPr id="5" name="Symbol zastępczy numeru slajdu 4"/>
          <p:cNvSpPr>
            <a:spLocks noGrp="1"/>
          </p:cNvSpPr>
          <p:nvPr>
            <p:ph type="sldNum" sz="quarter" idx="5"/>
          </p:nvPr>
        </p:nvSpPr>
        <p:spPr/>
        <p:txBody>
          <a:bodyPr/>
          <a:lstStyle/>
          <a:p>
            <a:pPr rtl="0"/>
            <a:fld id="{37A705E3-E620-489D-9973-6221209A4B3B}" type="slidenum">
              <a:rPr lang="en-US" smtClean="0"/>
              <a:pPr rtl="0"/>
              <a:t>7</a:t>
            </a:fld>
            <a:endParaRPr lang="en-US" dirty="0"/>
          </a:p>
        </p:txBody>
      </p:sp>
    </p:spTree>
    <p:extLst>
      <p:ext uri="{BB962C8B-B14F-4D97-AF65-F5344CB8AC3E}">
        <p14:creationId xmlns:p14="http://schemas.microsoft.com/office/powerpoint/2010/main" val="20085746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lnSpcReduction="10000"/>
          </a:bodyPr>
          <a:lstStyle/>
          <a:p>
            <a:r>
              <a:rPr lang="en-US" sz="900" dirty="0"/>
              <a:t>Given the overall requirements, there is a clear need for a third approach through which users would reach better translation quality and high performance (similar to rule-based MT), with less investment (similar to statistical MT).</a:t>
            </a:r>
            <a:endParaRPr lang="pl-PL" sz="900" dirty="0"/>
          </a:p>
          <a:p>
            <a:r>
              <a:rPr lang="en-GB" sz="900" kern="1200" dirty="0" err="1">
                <a:solidFill>
                  <a:schemeClr val="tx1"/>
                </a:solidFill>
                <a:latin typeface="+mn-lt"/>
                <a:ea typeface="+mn-ea"/>
                <a:cs typeface="+mn-cs"/>
              </a:rPr>
              <a:t>SMT</a:t>
            </a:r>
            <a:r>
              <a:rPr lang="en-GB" sz="900" kern="1200" dirty="0">
                <a:solidFill>
                  <a:schemeClr val="tx1"/>
                </a:solidFill>
                <a:latin typeface="+mn-lt"/>
                <a:ea typeface="+mn-ea"/>
                <a:cs typeface="+mn-cs"/>
              </a:rPr>
              <a:t> systems rely on two models of statistical probabilities, the translation model and the (target) language model, both calculated on the basis of a large bilingual corpus (preferably of millions of words). The translation model is “the set of probabilities for each word on the source side of the corpus that it corresponds to … each word on the target side of the corpus”. In this model, readily usable translation equivalents are expected to have a high statistical probability. The (target) language model is the set of probabilities of the relative ordering of a given set of TL words. These two models are then used in conjunction by a so-called decoder, whose task “consists of applying the translation model to a given sentence S to produce a set of probable (TL) words, and then applying the language model to these words to produce the target sentence T., such that the probability of T is the highest possible. Recent approaches include phrases in both models, with improved results.</a:t>
            </a:r>
            <a:endParaRPr lang="pl-PL" sz="900" kern="1200" dirty="0">
              <a:solidFill>
                <a:schemeClr val="tx1"/>
              </a:solidFill>
              <a:latin typeface="+mn-lt"/>
              <a:ea typeface="+mn-ea"/>
              <a:cs typeface="+mn-cs"/>
            </a:endParaRPr>
          </a:p>
          <a:p>
            <a:r>
              <a:rPr lang="en-GB" sz="900" kern="1200" dirty="0">
                <a:solidFill>
                  <a:schemeClr val="tx1"/>
                </a:solidFill>
                <a:latin typeface="+mn-lt"/>
                <a:ea typeface="+mn-ea"/>
                <a:cs typeface="+mn-cs"/>
              </a:rPr>
              <a:t>The main challenge for </a:t>
            </a:r>
            <a:r>
              <a:rPr lang="en-GB" sz="900" kern="1200" dirty="0" err="1">
                <a:solidFill>
                  <a:schemeClr val="tx1"/>
                </a:solidFill>
                <a:latin typeface="+mn-lt"/>
                <a:ea typeface="+mn-ea"/>
                <a:cs typeface="+mn-cs"/>
              </a:rPr>
              <a:t>RBMT</a:t>
            </a:r>
            <a:r>
              <a:rPr lang="en-GB" sz="900" kern="1200" dirty="0">
                <a:solidFill>
                  <a:schemeClr val="tx1"/>
                </a:solidFill>
                <a:latin typeface="+mn-lt"/>
                <a:ea typeface="+mn-ea"/>
                <a:cs typeface="+mn-cs"/>
              </a:rPr>
              <a:t> is ambiguity at any linguistic level, hence the attraction of controlled languages.</a:t>
            </a:r>
            <a:endParaRPr lang="pl-PL" sz="900" kern="1200" dirty="0">
              <a:solidFill>
                <a:schemeClr val="tx1"/>
              </a:solidFill>
              <a:latin typeface="+mn-lt"/>
              <a:ea typeface="+mn-ea"/>
              <a:cs typeface="+mn-cs"/>
            </a:endParaRPr>
          </a:p>
          <a:p>
            <a:r>
              <a:rPr lang="en-GB" sz="900" kern="1200" dirty="0">
                <a:solidFill>
                  <a:schemeClr val="tx1"/>
                </a:solidFill>
                <a:latin typeface="+mn-lt"/>
                <a:ea typeface="+mn-ea"/>
                <a:cs typeface="+mn-cs"/>
              </a:rPr>
              <a:t>For </a:t>
            </a:r>
            <a:r>
              <a:rPr lang="en-GB" sz="900" kern="1200" dirty="0" err="1">
                <a:solidFill>
                  <a:schemeClr val="tx1"/>
                </a:solidFill>
                <a:latin typeface="+mn-lt"/>
                <a:ea typeface="+mn-ea"/>
                <a:cs typeface="+mn-cs"/>
              </a:rPr>
              <a:t>SMT</a:t>
            </a:r>
            <a:r>
              <a:rPr lang="en-GB" sz="900" kern="1200" dirty="0">
                <a:solidFill>
                  <a:schemeClr val="tx1"/>
                </a:solidFill>
                <a:latin typeface="+mn-lt"/>
                <a:ea typeface="+mn-ea"/>
                <a:cs typeface="+mn-cs"/>
              </a:rPr>
              <a:t> the main challenge is data </a:t>
            </a:r>
            <a:r>
              <a:rPr lang="en-GB" sz="900" kern="1200" dirty="0" err="1">
                <a:solidFill>
                  <a:schemeClr val="tx1"/>
                </a:solidFill>
                <a:latin typeface="+mn-lt"/>
                <a:ea typeface="+mn-ea"/>
                <a:cs typeface="+mn-cs"/>
              </a:rPr>
              <a:t>sparsity</a:t>
            </a:r>
            <a:r>
              <a:rPr lang="en-GB" sz="900" kern="1200" dirty="0">
                <a:solidFill>
                  <a:schemeClr val="tx1"/>
                </a:solidFill>
                <a:latin typeface="+mn-lt"/>
                <a:ea typeface="+mn-ea"/>
                <a:cs typeface="+mn-cs"/>
              </a:rPr>
              <a:t> – words in the current source text which have been encountered only rarely (or even not at all) in the training data. Of course, the corrections made to </a:t>
            </a:r>
            <a:r>
              <a:rPr lang="en-GB" sz="900" kern="1200" dirty="0" err="1">
                <a:solidFill>
                  <a:schemeClr val="tx1"/>
                </a:solidFill>
                <a:latin typeface="+mn-lt"/>
                <a:ea typeface="+mn-ea"/>
                <a:cs typeface="+mn-cs"/>
              </a:rPr>
              <a:t>SMT</a:t>
            </a:r>
            <a:r>
              <a:rPr lang="en-GB" sz="900" kern="1200" dirty="0">
                <a:solidFill>
                  <a:schemeClr val="tx1"/>
                </a:solidFill>
                <a:latin typeface="+mn-lt"/>
                <a:ea typeface="+mn-ea"/>
                <a:cs typeface="+mn-cs"/>
              </a:rPr>
              <a:t> output by the translator are added to the TM so that the available training data constantly improves. The hunger for more data to train </a:t>
            </a:r>
            <a:r>
              <a:rPr lang="en-GB" sz="900" kern="1200" dirty="0" err="1">
                <a:solidFill>
                  <a:schemeClr val="tx1"/>
                </a:solidFill>
                <a:latin typeface="+mn-lt"/>
                <a:ea typeface="+mn-ea"/>
                <a:cs typeface="+mn-cs"/>
              </a:rPr>
              <a:t>SMT</a:t>
            </a:r>
            <a:r>
              <a:rPr lang="en-GB" sz="900" kern="1200" dirty="0">
                <a:solidFill>
                  <a:schemeClr val="tx1"/>
                </a:solidFill>
                <a:latin typeface="+mn-lt"/>
                <a:ea typeface="+mn-ea"/>
                <a:cs typeface="+mn-cs"/>
              </a:rPr>
              <a:t> systems has encouraged major content publishers, particularly in IT to pool their hitherto jealously guarded TM assets within the </a:t>
            </a:r>
            <a:r>
              <a:rPr lang="en-GB" sz="900" kern="1200" dirty="0" err="1">
                <a:solidFill>
                  <a:schemeClr val="tx1"/>
                </a:solidFill>
                <a:latin typeface="+mn-lt"/>
                <a:ea typeface="+mn-ea"/>
                <a:cs typeface="+mn-cs"/>
              </a:rPr>
              <a:t>TAUS</a:t>
            </a:r>
            <a:r>
              <a:rPr lang="en-GB" sz="900" kern="1200" dirty="0">
                <a:solidFill>
                  <a:schemeClr val="tx1"/>
                </a:solidFill>
                <a:latin typeface="+mn-lt"/>
                <a:ea typeface="+mn-ea"/>
                <a:cs typeface="+mn-cs"/>
              </a:rPr>
              <a:t> Data Association created by Translation Automation Users Society.</a:t>
            </a:r>
            <a:endParaRPr lang="pl-PL" sz="900" kern="1200" dirty="0">
              <a:solidFill>
                <a:schemeClr val="tx1"/>
              </a:solidFill>
              <a:latin typeface="+mn-lt"/>
              <a:ea typeface="+mn-ea"/>
              <a:cs typeface="+mn-cs"/>
            </a:endParaRPr>
          </a:p>
          <a:p>
            <a:r>
              <a:rPr lang="en-GB" sz="900" kern="1200" dirty="0">
                <a:solidFill>
                  <a:schemeClr val="tx1"/>
                </a:solidFill>
                <a:latin typeface="+mn-lt"/>
                <a:ea typeface="+mn-ea"/>
                <a:cs typeface="+mn-cs"/>
              </a:rPr>
              <a:t>Yet, </a:t>
            </a:r>
            <a:r>
              <a:rPr lang="en-GB" sz="900" kern="1200" dirty="0" err="1">
                <a:solidFill>
                  <a:schemeClr val="tx1"/>
                </a:solidFill>
                <a:latin typeface="+mn-lt"/>
                <a:ea typeface="+mn-ea"/>
                <a:cs typeface="+mn-cs"/>
              </a:rPr>
              <a:t>SMT</a:t>
            </a:r>
            <a:r>
              <a:rPr lang="en-GB" sz="900" kern="1200" dirty="0">
                <a:solidFill>
                  <a:schemeClr val="tx1"/>
                </a:solidFill>
                <a:latin typeface="+mn-lt"/>
                <a:ea typeface="+mn-ea"/>
                <a:cs typeface="+mn-cs"/>
              </a:rPr>
              <a:t> systems are prone to run into difficulties when used on data different from that on which they were trained – to translate e mail correspondence rather than technical reports, for example. In these circumstances </a:t>
            </a:r>
            <a:r>
              <a:rPr lang="en-GB" sz="900" kern="1200" dirty="0" err="1">
                <a:solidFill>
                  <a:schemeClr val="tx1"/>
                </a:solidFill>
                <a:latin typeface="+mn-lt"/>
                <a:ea typeface="+mn-ea"/>
                <a:cs typeface="+mn-cs"/>
              </a:rPr>
              <a:t>RBMT</a:t>
            </a:r>
            <a:r>
              <a:rPr lang="en-GB" sz="900" kern="1200" dirty="0">
                <a:solidFill>
                  <a:schemeClr val="tx1"/>
                </a:solidFill>
                <a:latin typeface="+mn-lt"/>
                <a:ea typeface="+mn-ea"/>
                <a:cs typeface="+mn-cs"/>
              </a:rPr>
              <a:t> systems are judged more robust in maintaining their translation quality. While </a:t>
            </a:r>
            <a:r>
              <a:rPr lang="en-GB" sz="900" kern="1200" dirty="0" err="1">
                <a:solidFill>
                  <a:schemeClr val="tx1"/>
                </a:solidFill>
                <a:latin typeface="+mn-lt"/>
                <a:ea typeface="+mn-ea"/>
                <a:cs typeface="+mn-cs"/>
              </a:rPr>
              <a:t>SMT</a:t>
            </a:r>
            <a:r>
              <a:rPr lang="en-GB" sz="900" kern="1200" dirty="0">
                <a:solidFill>
                  <a:schemeClr val="tx1"/>
                </a:solidFill>
                <a:latin typeface="+mn-lt"/>
                <a:ea typeface="+mn-ea"/>
                <a:cs typeface="+mn-cs"/>
              </a:rPr>
              <a:t> errors may more often be unfathomable, the errors made by </a:t>
            </a:r>
            <a:r>
              <a:rPr lang="en-GB" sz="900" kern="1200" dirty="0" err="1">
                <a:solidFill>
                  <a:schemeClr val="tx1"/>
                </a:solidFill>
                <a:latin typeface="+mn-lt"/>
                <a:ea typeface="+mn-ea"/>
                <a:cs typeface="+mn-cs"/>
              </a:rPr>
              <a:t>RBMT</a:t>
            </a:r>
            <a:r>
              <a:rPr lang="en-GB" sz="900" kern="1200" dirty="0">
                <a:solidFill>
                  <a:schemeClr val="tx1"/>
                </a:solidFill>
                <a:latin typeface="+mn-lt"/>
                <a:ea typeface="+mn-ea"/>
                <a:cs typeface="+mn-cs"/>
              </a:rPr>
              <a:t> systems tend to be more consistent and as a result, easier for post-editors to find since they are the product of a rule-based process. For example, a given MT system might regularly insert the definite article before abstract nouns (“the love conquers all”) when translating from Romance languages. Similarly, instructional steps beginning </a:t>
            </a:r>
            <a:r>
              <a:rPr lang="en-GB" sz="900" i="1" kern="1200" dirty="0">
                <a:solidFill>
                  <a:schemeClr val="tx1"/>
                </a:solidFill>
                <a:latin typeface="+mn-lt"/>
                <a:ea typeface="+mn-ea"/>
                <a:cs typeface="+mn-cs"/>
              </a:rPr>
              <a:t>You must</a:t>
            </a:r>
            <a:r>
              <a:rPr lang="en-GB" sz="900" kern="1200" dirty="0">
                <a:solidFill>
                  <a:schemeClr val="tx1"/>
                </a:solidFill>
                <a:latin typeface="+mn-lt"/>
                <a:ea typeface="+mn-ea"/>
                <a:cs typeface="+mn-cs"/>
              </a:rPr>
              <a:t> in an English manual might be more appropriately translated into many languages by an impersonal construction such as </a:t>
            </a:r>
            <a:r>
              <a:rPr lang="en-GB" sz="900" i="1" kern="1200" dirty="0">
                <a:solidFill>
                  <a:schemeClr val="tx1"/>
                </a:solidFill>
                <a:latin typeface="+mn-lt"/>
                <a:ea typeface="+mn-ea"/>
                <a:cs typeface="+mn-cs"/>
              </a:rPr>
              <a:t>it is necessary to</a:t>
            </a:r>
            <a:r>
              <a:rPr lang="en-GB" sz="900" kern="1200" dirty="0">
                <a:solidFill>
                  <a:schemeClr val="tx1"/>
                </a:solidFill>
                <a:latin typeface="+mn-lt"/>
                <a:ea typeface="+mn-ea"/>
                <a:cs typeface="+mn-cs"/>
              </a:rPr>
              <a:t>. Specialized companies are already offering post-editing services to other </a:t>
            </a:r>
            <a:r>
              <a:rPr lang="en-GB" sz="900" kern="1200" dirty="0" err="1">
                <a:solidFill>
                  <a:schemeClr val="tx1"/>
                </a:solidFill>
                <a:latin typeface="+mn-lt"/>
                <a:ea typeface="+mn-ea"/>
                <a:cs typeface="+mn-cs"/>
              </a:rPr>
              <a:t>LSPs</a:t>
            </a:r>
            <a:r>
              <a:rPr lang="en-GB" sz="900" kern="1200" dirty="0">
                <a:solidFill>
                  <a:schemeClr val="tx1"/>
                </a:solidFill>
                <a:latin typeface="+mn-lt"/>
                <a:ea typeface="+mn-ea"/>
                <a:cs typeface="+mn-cs"/>
              </a:rPr>
              <a:t>. MT tools are rarely good at supporting the post-editing process but this new niche market may drive the development of better technologies.</a:t>
            </a:r>
            <a:endParaRPr lang="pl-PL" sz="900" kern="1200" dirty="0">
              <a:solidFill>
                <a:schemeClr val="tx1"/>
              </a:solidFill>
              <a:latin typeface="+mn-lt"/>
              <a:ea typeface="+mn-ea"/>
              <a:cs typeface="+mn-cs"/>
            </a:endParaRPr>
          </a:p>
          <a:p>
            <a:endParaRPr lang="pl-PL" sz="900" dirty="0"/>
          </a:p>
        </p:txBody>
      </p:sp>
      <p:sp>
        <p:nvSpPr>
          <p:cNvPr id="4" name="Symbol zastępczy numeru slajdu 3"/>
          <p:cNvSpPr>
            <a:spLocks noGrp="1"/>
          </p:cNvSpPr>
          <p:nvPr>
            <p:ph type="sldNum" sz="quarter" idx="10"/>
          </p:nvPr>
        </p:nvSpPr>
        <p:spPr/>
        <p:txBody>
          <a:bodyPr/>
          <a:lstStyle/>
          <a:p>
            <a:fld id="{A83E6739-9EEF-432E-9CAB-8A2BBD271A40}" type="slidenum">
              <a:rPr lang="pl-PL" smtClean="0"/>
              <a:pPr/>
              <a:t>8</a:t>
            </a:fld>
            <a:endParaRPr lang="pl-P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dirty="0"/>
              <a:t>https://redokun.com/it/blog/machine-translation; </a:t>
            </a:r>
            <a:r>
              <a:rPr lang="pl-PL" sz="1200" kern="1200" dirty="0" err="1">
                <a:solidFill>
                  <a:schemeClr val="tx1"/>
                </a:solidFill>
                <a:latin typeface="+mn-lt"/>
                <a:ea typeface="+mn-ea"/>
                <a:cs typeface="+mn-cs"/>
              </a:rPr>
              <a:t>MT</a:t>
            </a:r>
            <a:r>
              <a:rPr lang="pl-PL" sz="1200" kern="1200" dirty="0">
                <a:solidFill>
                  <a:schemeClr val="tx1"/>
                </a:solidFill>
                <a:latin typeface="+mn-lt"/>
                <a:ea typeface="+mn-ea"/>
                <a:cs typeface="+mn-cs"/>
              </a:rPr>
              <a:t> on </a:t>
            </a:r>
            <a:r>
              <a:rPr lang="pl-PL" sz="1200" kern="1200" dirty="0" err="1">
                <a:solidFill>
                  <a:schemeClr val="tx1"/>
                </a:solidFill>
                <a:latin typeface="+mn-lt"/>
                <a:ea typeface="+mn-ea"/>
                <a:cs typeface="+mn-cs"/>
              </a:rPr>
              <a:t>the</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web</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starts</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with</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Systran</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offering</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free</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translation</a:t>
            </a:r>
            <a:r>
              <a:rPr lang="pl-PL" sz="1200" kern="1200" dirty="0">
                <a:solidFill>
                  <a:schemeClr val="tx1"/>
                </a:solidFill>
                <a:latin typeface="+mn-lt"/>
                <a:ea typeface="+mn-ea"/>
                <a:cs typeface="+mn-cs"/>
              </a:rPr>
              <a:t> of </a:t>
            </a:r>
            <a:r>
              <a:rPr lang="pl-PL" sz="1200" kern="1200" dirty="0" err="1">
                <a:solidFill>
                  <a:schemeClr val="tx1"/>
                </a:solidFill>
                <a:latin typeface="+mn-lt"/>
                <a:ea typeface="+mn-ea"/>
                <a:cs typeface="+mn-cs"/>
              </a:rPr>
              <a:t>small</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texts</a:t>
            </a:r>
            <a:r>
              <a:rPr lang="pl-PL" sz="1200" kern="1200" dirty="0">
                <a:solidFill>
                  <a:schemeClr val="tx1"/>
                </a:solidFill>
                <a:latin typeface="+mn-lt"/>
                <a:ea typeface="+mn-ea"/>
                <a:cs typeface="+mn-cs"/>
              </a:rPr>
              <a:t> (1996), </a:t>
            </a:r>
            <a:r>
              <a:rPr lang="pl-PL" sz="1200" kern="1200" dirty="0" err="1">
                <a:solidFill>
                  <a:schemeClr val="tx1"/>
                </a:solidFill>
                <a:latin typeface="+mn-lt"/>
                <a:ea typeface="+mn-ea"/>
                <a:cs typeface="+mn-cs"/>
              </a:rPr>
              <a:t>followed</a:t>
            </a:r>
            <a:r>
              <a:rPr lang="pl-PL" sz="1200" kern="1200" dirty="0">
                <a:solidFill>
                  <a:schemeClr val="tx1"/>
                </a:solidFill>
                <a:latin typeface="+mn-lt"/>
                <a:ea typeface="+mn-ea"/>
                <a:cs typeface="+mn-cs"/>
              </a:rPr>
              <a:t> by </a:t>
            </a:r>
            <a:r>
              <a:rPr lang="pl-PL" sz="1200" kern="1200" dirty="0" err="1">
                <a:solidFill>
                  <a:schemeClr val="tx1"/>
                </a:solidFill>
                <a:latin typeface="+mn-lt"/>
                <a:ea typeface="+mn-ea"/>
                <a:cs typeface="+mn-cs"/>
              </a:rPr>
              <a:t>AltaVista</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Babelfish</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which</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racked</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up</a:t>
            </a:r>
            <a:r>
              <a:rPr lang="pl-PL" sz="1200" kern="1200" dirty="0">
                <a:solidFill>
                  <a:schemeClr val="tx1"/>
                </a:solidFill>
                <a:latin typeface="+mn-lt"/>
                <a:ea typeface="+mn-ea"/>
                <a:cs typeface="+mn-cs"/>
              </a:rPr>
              <a:t> 500,000 </a:t>
            </a:r>
            <a:r>
              <a:rPr lang="pl-PL" sz="1200" kern="1200" dirty="0" err="1">
                <a:solidFill>
                  <a:schemeClr val="tx1"/>
                </a:solidFill>
                <a:latin typeface="+mn-lt"/>
                <a:ea typeface="+mn-ea"/>
                <a:cs typeface="+mn-cs"/>
              </a:rPr>
              <a:t>requests</a:t>
            </a:r>
            <a:r>
              <a:rPr lang="pl-PL" sz="1200" kern="1200" dirty="0">
                <a:solidFill>
                  <a:schemeClr val="tx1"/>
                </a:solidFill>
                <a:latin typeface="+mn-lt"/>
                <a:ea typeface="+mn-ea"/>
                <a:cs typeface="+mn-cs"/>
              </a:rPr>
              <a:t> a </a:t>
            </a:r>
            <a:r>
              <a:rPr lang="pl-PL" sz="1200" kern="1200" dirty="0" err="1">
                <a:solidFill>
                  <a:schemeClr val="tx1"/>
                </a:solidFill>
                <a:latin typeface="+mn-lt"/>
                <a:ea typeface="+mn-ea"/>
                <a:cs typeface="+mn-cs"/>
              </a:rPr>
              <a:t>day</a:t>
            </a:r>
            <a:r>
              <a:rPr lang="pl-PL" sz="1200" kern="1200" dirty="0">
                <a:solidFill>
                  <a:schemeClr val="tx1"/>
                </a:solidFill>
                <a:latin typeface="+mn-lt"/>
                <a:ea typeface="+mn-ea"/>
                <a:cs typeface="+mn-cs"/>
              </a:rPr>
              <a:t> (1997). Franz-Josef Och (</a:t>
            </a:r>
            <a:r>
              <a:rPr lang="pl-PL" sz="1200" kern="1200" dirty="0" err="1">
                <a:solidFill>
                  <a:schemeClr val="tx1"/>
                </a:solidFill>
                <a:latin typeface="+mn-lt"/>
                <a:ea typeface="+mn-ea"/>
                <a:cs typeface="+mn-cs"/>
              </a:rPr>
              <a:t>the</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future</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head</a:t>
            </a:r>
            <a:r>
              <a:rPr lang="pl-PL" sz="1200" kern="1200" dirty="0">
                <a:solidFill>
                  <a:schemeClr val="tx1"/>
                </a:solidFill>
                <a:latin typeface="+mn-lt"/>
                <a:ea typeface="+mn-ea"/>
                <a:cs typeface="+mn-cs"/>
              </a:rPr>
              <a:t> of </a:t>
            </a:r>
            <a:r>
              <a:rPr lang="pl-PL" sz="1200" kern="1200" dirty="0" err="1">
                <a:solidFill>
                  <a:schemeClr val="tx1"/>
                </a:solidFill>
                <a:latin typeface="+mn-lt"/>
                <a:ea typeface="+mn-ea"/>
                <a:cs typeface="+mn-cs"/>
              </a:rPr>
              <a:t>Translation</a:t>
            </a:r>
            <a:r>
              <a:rPr lang="pl-PL" sz="1200" kern="1200" dirty="0">
                <a:solidFill>
                  <a:schemeClr val="tx1"/>
                </a:solidFill>
                <a:latin typeface="+mn-lt"/>
                <a:ea typeface="+mn-ea"/>
                <a:cs typeface="+mn-cs"/>
              </a:rPr>
              <a:t> Development </a:t>
            </a:r>
            <a:r>
              <a:rPr lang="pl-PL" sz="1200" kern="1200" dirty="0" err="1">
                <a:solidFill>
                  <a:schemeClr val="tx1"/>
                </a:solidFill>
                <a:latin typeface="+mn-lt"/>
                <a:ea typeface="+mn-ea"/>
                <a:cs typeface="+mn-cs"/>
              </a:rPr>
              <a:t>at</a:t>
            </a:r>
            <a:r>
              <a:rPr lang="pl-PL" sz="1200" kern="1200" dirty="0">
                <a:solidFill>
                  <a:schemeClr val="tx1"/>
                </a:solidFill>
                <a:latin typeface="+mn-lt"/>
                <a:ea typeface="+mn-ea"/>
                <a:cs typeface="+mn-cs"/>
              </a:rPr>
              <a:t> Google) </a:t>
            </a:r>
            <a:r>
              <a:rPr lang="pl-PL" sz="1200" kern="1200" dirty="0" err="1">
                <a:solidFill>
                  <a:schemeClr val="tx1"/>
                </a:solidFill>
                <a:latin typeface="+mn-lt"/>
                <a:ea typeface="+mn-ea"/>
                <a:cs typeface="+mn-cs"/>
              </a:rPr>
              <a:t>wins</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DARPA’s</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speed</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MT</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competition</a:t>
            </a:r>
            <a:r>
              <a:rPr lang="pl-PL" sz="1200" kern="1200" dirty="0">
                <a:solidFill>
                  <a:schemeClr val="tx1"/>
                </a:solidFill>
                <a:latin typeface="+mn-lt"/>
                <a:ea typeface="+mn-ea"/>
                <a:cs typeface="+mn-cs"/>
              </a:rPr>
              <a:t> (2003). More </a:t>
            </a:r>
            <a:r>
              <a:rPr lang="pl-PL" sz="1200" kern="1200" dirty="0" err="1">
                <a:solidFill>
                  <a:schemeClr val="tx1"/>
                </a:solidFill>
                <a:latin typeface="+mn-lt"/>
                <a:ea typeface="+mn-ea"/>
                <a:cs typeface="+mn-cs"/>
              </a:rPr>
              <a:t>innovations</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during</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this</a:t>
            </a:r>
            <a:r>
              <a:rPr lang="pl-PL" sz="1200" kern="1200" dirty="0">
                <a:solidFill>
                  <a:schemeClr val="tx1"/>
                </a:solidFill>
                <a:latin typeface="+mn-lt"/>
                <a:ea typeface="+mn-ea"/>
                <a:cs typeface="+mn-cs"/>
              </a:rPr>
              <a:t> time </a:t>
            </a:r>
            <a:r>
              <a:rPr lang="pl-PL" sz="1200" kern="1200" dirty="0" err="1">
                <a:solidFill>
                  <a:schemeClr val="tx1"/>
                </a:solidFill>
                <a:latin typeface="+mn-lt"/>
                <a:ea typeface="+mn-ea"/>
                <a:cs typeface="+mn-cs"/>
              </a:rPr>
              <a:t>include</a:t>
            </a:r>
            <a:r>
              <a:rPr lang="pl-PL" sz="1200" kern="1200" dirty="0">
                <a:solidFill>
                  <a:schemeClr val="tx1"/>
                </a:solidFill>
                <a:latin typeface="+mn-lt"/>
                <a:ea typeface="+mn-ea"/>
                <a:cs typeface="+mn-cs"/>
              </a:rPr>
              <a:t> MOSES, </a:t>
            </a:r>
            <a:r>
              <a:rPr lang="pl-PL" sz="1200" kern="1200" dirty="0" err="1">
                <a:solidFill>
                  <a:schemeClr val="tx1"/>
                </a:solidFill>
                <a:latin typeface="+mn-lt"/>
                <a:ea typeface="+mn-ea"/>
                <a:cs typeface="+mn-cs"/>
              </a:rPr>
              <a:t>the</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open-source</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statistical</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MT</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engine</a:t>
            </a:r>
            <a:r>
              <a:rPr lang="pl-PL" sz="1200" kern="1200" dirty="0">
                <a:solidFill>
                  <a:schemeClr val="tx1"/>
                </a:solidFill>
                <a:latin typeface="+mn-lt"/>
                <a:ea typeface="+mn-ea"/>
                <a:cs typeface="+mn-cs"/>
              </a:rPr>
              <a:t> (2007), a </a:t>
            </a:r>
            <a:r>
              <a:rPr lang="pl-PL" sz="1200" kern="1200" dirty="0" err="1">
                <a:solidFill>
                  <a:schemeClr val="tx1"/>
                </a:solidFill>
                <a:latin typeface="+mn-lt"/>
                <a:ea typeface="+mn-ea"/>
                <a:cs typeface="+mn-cs"/>
              </a:rPr>
              <a:t>text</a:t>
            </a:r>
            <a:r>
              <a:rPr lang="pl-PL" sz="1200" kern="1200" dirty="0">
                <a:solidFill>
                  <a:schemeClr val="tx1"/>
                </a:solidFill>
                <a:latin typeface="+mn-lt"/>
                <a:ea typeface="+mn-ea"/>
                <a:cs typeface="+mn-cs"/>
              </a:rPr>
              <a:t>/</a:t>
            </a:r>
            <a:r>
              <a:rPr lang="pl-PL" sz="1200" kern="1200" dirty="0" err="1">
                <a:solidFill>
                  <a:schemeClr val="tx1"/>
                </a:solidFill>
                <a:latin typeface="+mn-lt"/>
                <a:ea typeface="+mn-ea"/>
                <a:cs typeface="+mn-cs"/>
              </a:rPr>
              <a:t>SMS</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translation</a:t>
            </a:r>
            <a:r>
              <a:rPr lang="pl-PL" sz="1200" kern="1200" dirty="0">
                <a:solidFill>
                  <a:schemeClr val="tx1"/>
                </a:solidFill>
                <a:latin typeface="+mn-lt"/>
                <a:ea typeface="+mn-ea"/>
                <a:cs typeface="+mn-cs"/>
              </a:rPr>
              <a:t> service for </a:t>
            </a:r>
            <a:r>
              <a:rPr lang="pl-PL" sz="1200" kern="1200" dirty="0" err="1">
                <a:solidFill>
                  <a:schemeClr val="tx1"/>
                </a:solidFill>
                <a:latin typeface="+mn-lt"/>
                <a:ea typeface="+mn-ea"/>
                <a:cs typeface="+mn-cs"/>
              </a:rPr>
              <a:t>mobiles</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in</a:t>
            </a:r>
            <a:r>
              <a:rPr lang="pl-PL" sz="1200" kern="1200" dirty="0">
                <a:solidFill>
                  <a:schemeClr val="tx1"/>
                </a:solidFill>
                <a:latin typeface="+mn-lt"/>
                <a:ea typeface="+mn-ea"/>
                <a:cs typeface="+mn-cs"/>
              </a:rPr>
              <a:t> Japan (2008), and a mobile </a:t>
            </a:r>
            <a:r>
              <a:rPr lang="pl-PL" sz="1200" kern="1200" dirty="0" err="1">
                <a:solidFill>
                  <a:schemeClr val="tx1"/>
                </a:solidFill>
                <a:latin typeface="+mn-lt"/>
                <a:ea typeface="+mn-ea"/>
                <a:cs typeface="+mn-cs"/>
              </a:rPr>
              <a:t>phone</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with</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built-in</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speech-to-speech</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translation</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functionality</a:t>
            </a:r>
            <a:r>
              <a:rPr lang="pl-PL" sz="1200" kern="1200" dirty="0">
                <a:solidFill>
                  <a:schemeClr val="tx1"/>
                </a:solidFill>
                <a:latin typeface="+mn-lt"/>
                <a:ea typeface="+mn-ea"/>
                <a:cs typeface="+mn-cs"/>
              </a:rPr>
              <a:t> for </a:t>
            </a:r>
            <a:r>
              <a:rPr lang="pl-PL" sz="1200" kern="1200" dirty="0" err="1">
                <a:solidFill>
                  <a:schemeClr val="tx1"/>
                </a:solidFill>
                <a:latin typeface="+mn-lt"/>
                <a:ea typeface="+mn-ea"/>
                <a:cs typeface="+mn-cs"/>
              </a:rPr>
              <a:t>English</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Japanese</a:t>
            </a:r>
            <a:r>
              <a:rPr lang="pl-PL" sz="1200" kern="1200" dirty="0">
                <a:solidFill>
                  <a:schemeClr val="tx1"/>
                </a:solidFill>
                <a:latin typeface="+mn-lt"/>
                <a:ea typeface="+mn-ea"/>
                <a:cs typeface="+mn-cs"/>
              </a:rPr>
              <a:t> and </a:t>
            </a:r>
            <a:r>
              <a:rPr lang="pl-PL" sz="1200" kern="1200" dirty="0" err="1">
                <a:solidFill>
                  <a:schemeClr val="tx1"/>
                </a:solidFill>
                <a:latin typeface="+mn-lt"/>
                <a:ea typeface="+mn-ea"/>
                <a:cs typeface="+mn-cs"/>
              </a:rPr>
              <a:t>Chinese</a:t>
            </a:r>
            <a:r>
              <a:rPr lang="pl-PL" sz="1200" kern="1200" dirty="0">
                <a:solidFill>
                  <a:schemeClr val="tx1"/>
                </a:solidFill>
                <a:latin typeface="+mn-lt"/>
                <a:ea typeface="+mn-ea"/>
                <a:cs typeface="+mn-cs"/>
              </a:rPr>
              <a:t> (2009). </a:t>
            </a:r>
            <a:r>
              <a:rPr lang="pl-PL" sz="1200" kern="1200" dirty="0" err="1">
                <a:solidFill>
                  <a:schemeClr val="tx1"/>
                </a:solidFill>
                <a:latin typeface="+mn-lt"/>
                <a:ea typeface="+mn-ea"/>
                <a:cs typeface="+mn-cs"/>
              </a:rPr>
              <a:t>Recently</a:t>
            </a:r>
            <a:r>
              <a:rPr lang="pl-PL" sz="1200" kern="1200" dirty="0">
                <a:solidFill>
                  <a:schemeClr val="tx1"/>
                </a:solidFill>
                <a:latin typeface="+mn-lt"/>
                <a:ea typeface="+mn-ea"/>
                <a:cs typeface="+mn-cs"/>
              </a:rPr>
              <a:t>, Google </a:t>
            </a:r>
            <a:r>
              <a:rPr lang="pl-PL" sz="1200" kern="1200" dirty="0" err="1">
                <a:solidFill>
                  <a:schemeClr val="tx1"/>
                </a:solidFill>
                <a:latin typeface="+mn-lt"/>
                <a:ea typeface="+mn-ea"/>
                <a:cs typeface="+mn-cs"/>
              </a:rPr>
              <a:t>announced</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that</a:t>
            </a:r>
            <a:r>
              <a:rPr lang="pl-PL" sz="1200" kern="1200" dirty="0">
                <a:solidFill>
                  <a:schemeClr val="tx1"/>
                </a:solidFill>
                <a:latin typeface="+mn-lt"/>
                <a:ea typeface="+mn-ea"/>
                <a:cs typeface="+mn-cs"/>
              </a:rPr>
              <a:t> Google </a:t>
            </a:r>
            <a:r>
              <a:rPr lang="pl-PL" sz="1200" kern="1200" dirty="0" err="1">
                <a:solidFill>
                  <a:schemeClr val="tx1"/>
                </a:solidFill>
                <a:latin typeface="+mn-lt"/>
                <a:ea typeface="+mn-ea"/>
                <a:cs typeface="+mn-cs"/>
              </a:rPr>
              <a:t>Translate</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translates</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roughly</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enough</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text</a:t>
            </a:r>
            <a:r>
              <a:rPr lang="pl-PL" sz="1200" kern="1200" dirty="0">
                <a:solidFill>
                  <a:schemeClr val="tx1"/>
                </a:solidFill>
                <a:latin typeface="+mn-lt"/>
                <a:ea typeface="+mn-ea"/>
                <a:cs typeface="+mn-cs"/>
              </a:rPr>
              <a:t> to </a:t>
            </a:r>
            <a:r>
              <a:rPr lang="pl-PL" sz="1200" kern="1200" dirty="0" err="1">
                <a:solidFill>
                  <a:schemeClr val="tx1"/>
                </a:solidFill>
                <a:latin typeface="+mn-lt"/>
                <a:ea typeface="+mn-ea"/>
                <a:cs typeface="+mn-cs"/>
              </a:rPr>
              <a:t>fill</a:t>
            </a:r>
            <a:r>
              <a:rPr lang="pl-PL" sz="1200" kern="1200" dirty="0">
                <a:solidFill>
                  <a:schemeClr val="tx1"/>
                </a:solidFill>
                <a:latin typeface="+mn-lt"/>
                <a:ea typeface="+mn-ea"/>
                <a:cs typeface="+mn-cs"/>
              </a:rPr>
              <a:t> 1 </a:t>
            </a:r>
            <a:r>
              <a:rPr lang="pl-PL" sz="1200" kern="1200" dirty="0" err="1">
                <a:solidFill>
                  <a:schemeClr val="tx1"/>
                </a:solidFill>
                <a:latin typeface="+mn-lt"/>
                <a:ea typeface="+mn-ea"/>
                <a:cs typeface="+mn-cs"/>
              </a:rPr>
              <a:t>million</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books</a:t>
            </a:r>
            <a:r>
              <a:rPr lang="pl-PL" sz="1200" kern="1200" dirty="0">
                <a:solidFill>
                  <a:schemeClr val="tx1"/>
                </a:solidFill>
                <a:latin typeface="+mn-lt"/>
                <a:ea typeface="+mn-ea"/>
                <a:cs typeface="+mn-cs"/>
              </a:rPr>
              <a:t> </a:t>
            </a:r>
            <a:r>
              <a:rPr lang="pl-PL" sz="1200" kern="1200" dirty="0" err="1">
                <a:solidFill>
                  <a:schemeClr val="tx1"/>
                </a:solidFill>
                <a:latin typeface="+mn-lt"/>
                <a:ea typeface="+mn-ea"/>
                <a:cs typeface="+mn-cs"/>
              </a:rPr>
              <a:t>in</a:t>
            </a:r>
            <a:r>
              <a:rPr lang="pl-PL" sz="1200" kern="1200" dirty="0">
                <a:solidFill>
                  <a:schemeClr val="tx1"/>
                </a:solidFill>
                <a:latin typeface="+mn-lt"/>
                <a:ea typeface="+mn-ea"/>
                <a:cs typeface="+mn-cs"/>
              </a:rPr>
              <a:t> one </a:t>
            </a:r>
            <a:r>
              <a:rPr lang="pl-PL" sz="1200" kern="1200" dirty="0" err="1">
                <a:solidFill>
                  <a:schemeClr val="tx1"/>
                </a:solidFill>
                <a:latin typeface="+mn-lt"/>
                <a:ea typeface="+mn-ea"/>
                <a:cs typeface="+mn-cs"/>
              </a:rPr>
              <a:t>day</a:t>
            </a:r>
            <a:r>
              <a:rPr lang="pl-PL" sz="1200" kern="1200" dirty="0">
                <a:solidFill>
                  <a:schemeClr val="tx1"/>
                </a:solidFill>
                <a:latin typeface="+mn-lt"/>
                <a:ea typeface="+mn-ea"/>
                <a:cs typeface="+mn-cs"/>
              </a:rPr>
              <a:t> (2012)</a:t>
            </a:r>
            <a:endParaRPr lang="pl-PL" dirty="0"/>
          </a:p>
          <a:p>
            <a:endParaRPr lang="pl-PL" dirty="0"/>
          </a:p>
        </p:txBody>
      </p:sp>
      <p:sp>
        <p:nvSpPr>
          <p:cNvPr id="4" name="Symbol zastępczy daty 3"/>
          <p:cNvSpPr>
            <a:spLocks noGrp="1"/>
          </p:cNvSpPr>
          <p:nvPr>
            <p:ph type="dt" idx="10"/>
          </p:nvPr>
        </p:nvSpPr>
        <p:spPr/>
        <p:txBody>
          <a:bodyPr/>
          <a:lstStyle/>
          <a:p>
            <a:pPr rtl="0"/>
            <a:fld id="{37B4BC46-CA7A-4D04-99E7-1DA77BD3C4E2}" type="datetime1">
              <a:rPr lang="pl-PL" smtClean="0"/>
              <a:pPr rtl="0"/>
              <a:t>29.04.2026</a:t>
            </a:fld>
            <a:endParaRPr lang="en-US" dirty="0"/>
          </a:p>
        </p:txBody>
      </p:sp>
      <p:sp>
        <p:nvSpPr>
          <p:cNvPr id="5" name="Symbol zastępczy numeru slajdu 4"/>
          <p:cNvSpPr>
            <a:spLocks noGrp="1"/>
          </p:cNvSpPr>
          <p:nvPr>
            <p:ph type="sldNum" sz="quarter" idx="11"/>
          </p:nvPr>
        </p:nvSpPr>
        <p:spPr/>
        <p:txBody>
          <a:bodyPr/>
          <a:lstStyle/>
          <a:p>
            <a:pPr rtl="0"/>
            <a:fld id="{37A705E3-E620-489D-9973-6221209A4B3B}" type="slidenum">
              <a:rPr lang="en-US" smtClean="0"/>
              <a:pPr rtl="0"/>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20000"/>
          </a:bodyPr>
          <a:lstStyle/>
          <a:p>
            <a:r>
              <a:rPr lang="pl-PL" sz="900" b="1" dirty="0"/>
              <a:t>January 2016 </a:t>
            </a:r>
            <a:r>
              <a:rPr lang="en-US" sz="900" b="1" dirty="0"/>
              <a:t>'Russian Federation' turns into </a:t>
            </a:r>
            <a:r>
              <a:rPr lang="pl-PL" sz="900" b="1" dirty="0" err="1"/>
              <a:t>Mordor</a:t>
            </a:r>
            <a:r>
              <a:rPr lang="pl-PL" sz="900" b="1" dirty="0"/>
              <a:t>, </a:t>
            </a:r>
            <a:r>
              <a:rPr lang="pl-PL" sz="900" b="1" dirty="0" err="1"/>
              <a:t>Sergei</a:t>
            </a:r>
            <a:r>
              <a:rPr lang="pl-PL" sz="900" b="1" baseline="0" dirty="0"/>
              <a:t> </a:t>
            </a:r>
            <a:r>
              <a:rPr lang="pl-PL" sz="900" b="1" baseline="0" dirty="0" err="1"/>
              <a:t>Lavrow</a:t>
            </a:r>
            <a:r>
              <a:rPr lang="pl-PL" sz="900" b="1" baseline="0" dirty="0"/>
              <a:t> as „sad </a:t>
            </a:r>
            <a:r>
              <a:rPr lang="pl-PL" sz="900" b="1" baseline="0" dirty="0" err="1"/>
              <a:t>little</a:t>
            </a:r>
            <a:r>
              <a:rPr lang="pl-PL" sz="900" b="1" baseline="0" dirty="0"/>
              <a:t> </a:t>
            </a:r>
            <a:r>
              <a:rPr lang="pl-PL" sz="900" b="1" baseline="0" dirty="0" err="1"/>
              <a:t>horse</a:t>
            </a:r>
            <a:r>
              <a:rPr lang="pl-PL" sz="900" b="1" baseline="0" dirty="0"/>
              <a:t>”, „</a:t>
            </a:r>
            <a:r>
              <a:rPr lang="pl-PL" sz="900" b="1" baseline="0" dirty="0" err="1"/>
              <a:t>Russian</a:t>
            </a:r>
            <a:r>
              <a:rPr lang="pl-PL" sz="900" b="1" baseline="0" dirty="0"/>
              <a:t> as „</a:t>
            </a:r>
            <a:r>
              <a:rPr lang="pl-PL" sz="900" b="1" baseline="0" dirty="0" err="1"/>
              <a:t>occupiers</a:t>
            </a:r>
            <a:r>
              <a:rPr lang="pl-PL" sz="900" b="1" baseline="0" dirty="0"/>
              <a:t>”. </a:t>
            </a:r>
            <a:r>
              <a:rPr lang="en-US" sz="900" dirty="0"/>
              <a:t>The error, which Google said is down to an automatic bug, appeared in the online tool when users converted the </a:t>
            </a:r>
            <a:r>
              <a:rPr lang="en-US" sz="900" dirty="0" err="1"/>
              <a:t>Ukranian</a:t>
            </a:r>
            <a:r>
              <a:rPr lang="en-US" sz="900" dirty="0"/>
              <a:t> language into Russian.</a:t>
            </a:r>
            <a:r>
              <a:rPr lang="pl-PL" sz="900" dirty="0"/>
              <a:t> </a:t>
            </a:r>
            <a:r>
              <a:rPr lang="en-US" sz="900" dirty="0"/>
              <a:t>A Google spokesman told Russia's state news agency </a:t>
            </a:r>
            <a:r>
              <a:rPr lang="en-US" sz="900" dirty="0" err="1"/>
              <a:t>RIA</a:t>
            </a:r>
            <a:r>
              <a:rPr lang="en-US" sz="900" dirty="0"/>
              <a:t> </a:t>
            </a:r>
            <a:r>
              <a:rPr lang="en-US" sz="900" dirty="0" err="1"/>
              <a:t>Novosti</a:t>
            </a:r>
            <a:r>
              <a:rPr lang="en-US" sz="900" dirty="0"/>
              <a:t> that the translating tool is fully automatic and solely uses algorithms.</a:t>
            </a:r>
            <a:r>
              <a:rPr lang="pl-PL" sz="900" dirty="0"/>
              <a:t> </a:t>
            </a:r>
            <a:r>
              <a:rPr lang="en-US" sz="900" dirty="0"/>
              <a:t>'When Google Translate generates a translation, it looks for patterns in hundreds of millions of documents to help decide which definition is most correct,' he said.</a:t>
            </a:r>
            <a:r>
              <a:rPr lang="pl-PL" sz="900" dirty="0"/>
              <a:t> </a:t>
            </a:r>
            <a:r>
              <a:rPr lang="en-US" sz="900" dirty="0"/>
              <a:t>He added that automatic translation 'is a complex system because the meaning of a word depends on the context in which it is used‘.</a:t>
            </a:r>
            <a:r>
              <a:rPr lang="pl-PL" sz="900" dirty="0"/>
              <a:t> </a:t>
            </a:r>
            <a:r>
              <a:rPr lang="en-US" sz="900" dirty="0"/>
              <a:t>'Therefore, there are mistakes and mistranslations, and we try to fix them as soon as possible after finding out about them,' the spokesman said.</a:t>
            </a:r>
            <a:r>
              <a:rPr lang="pl-PL" sz="900" dirty="0"/>
              <a:t> </a:t>
            </a:r>
            <a:r>
              <a:rPr lang="en-US" sz="900" dirty="0"/>
              <a:t>Although translations are managed automatically, it is possible for users to suggest alternative translations manually.</a:t>
            </a:r>
            <a:endParaRPr lang="pl-PL" sz="900" dirty="0"/>
          </a:p>
          <a:p>
            <a:r>
              <a:rPr lang="en-US" sz="900" dirty="0"/>
              <a:t>It is not the first time that politically charged mistranslations affect the Google Translate service between Ukrainian and Russian, which are linguistically similar.</a:t>
            </a:r>
            <a:r>
              <a:rPr lang="pl-PL" sz="900" dirty="0"/>
              <a:t> </a:t>
            </a:r>
            <a:r>
              <a:rPr lang="en-US" sz="900" dirty="0"/>
              <a:t>In November, the translating tool expressed 'all-Ukrainian' as 'All-Russian', according to </a:t>
            </a:r>
            <a:r>
              <a:rPr lang="en-US" sz="900" dirty="0" err="1"/>
              <a:t>RBK</a:t>
            </a:r>
            <a:r>
              <a:rPr lang="en-US" sz="900" dirty="0"/>
              <a:t> Ukraine. </a:t>
            </a:r>
          </a:p>
          <a:p>
            <a:r>
              <a:rPr lang="en-US" sz="900" dirty="0"/>
              <a:t>Radio Free Europe also </a:t>
            </a:r>
            <a:r>
              <a:rPr lang="pl-PL" sz="900" dirty="0" err="1"/>
              <a:t>reports</a:t>
            </a:r>
            <a:r>
              <a:rPr lang="pl-PL" sz="900" dirty="0"/>
              <a:t> </a:t>
            </a:r>
            <a:r>
              <a:rPr lang="en-US" sz="900" dirty="0"/>
              <a:t>that in mid-2015, the 'Revolution of Dignity', another name for the </a:t>
            </a:r>
            <a:r>
              <a:rPr lang="en-US" sz="900" dirty="0" err="1"/>
              <a:t>Euromaidan</a:t>
            </a:r>
            <a:r>
              <a:rPr lang="en-US" sz="900" dirty="0"/>
              <a:t> revolution that ousted pro-Russian president Viktor </a:t>
            </a:r>
            <a:r>
              <a:rPr lang="en-US" sz="900" dirty="0" err="1"/>
              <a:t>Yanukovych</a:t>
            </a:r>
            <a:r>
              <a:rPr lang="en-US" sz="900" dirty="0"/>
              <a:t>, was translated into Russian as 'political crisis in Ukraine'.</a:t>
            </a:r>
            <a:endParaRPr lang="pl-PL" sz="900" dirty="0"/>
          </a:p>
          <a:p>
            <a:r>
              <a:rPr lang="pl-PL" sz="900" dirty="0"/>
              <a:t>s</a:t>
            </a:r>
            <a:r>
              <a:rPr lang="en-US" sz="900" dirty="0"/>
              <a:t>o far, Google Translate is not capable of replacing human translators, a task that still looks far ahead. But due to its intricate algorithms, based on grounded statistical concepts, it is formally recognized as one of the greatest breakthroughs in machine translation. By relying on sophisticated analytical tools, Google changed the landscape of the translation business forever. Yet another field revolutionized thanks to statistics.</a:t>
            </a:r>
          </a:p>
          <a:p>
            <a:r>
              <a:rPr lang="en-US" sz="900" dirty="0"/>
              <a:t>"Most state-of-the-art commercial machine translation systems in use today have been developed using a rules-based approach and require a lot of work by linguists to define vocabularies and grammars. Several research systems, including ours, take a different approach: we feed the computer with billions of words of text, both monolingual text in the target language, and aligned text consisting of examples of human translations between the languages. We then apply statistical learning techniques to build a translation model," </a:t>
            </a:r>
            <a:endParaRPr lang="pl-PL" sz="900" dirty="0"/>
          </a:p>
          <a:p>
            <a:r>
              <a:rPr lang="en-US" sz="900" dirty="0"/>
              <a:t>The fact that Google Translate relies mostly on previously translated texts is also its weak point. Google does not directly translate from Language 1 to Language 2, at least not most of the time. Consider that many of the translation pairs offered, Korean to Urdu for instance, have no history of translation between them, and therefore no paired texts, neither on the web nor anywhere else. As a result, the algorithm usually translates the entered text to English, the language with the highest number of translation relationships. The text is then translated from English to any language you want [8]. In some cases, there's a fourth language involved. For instance, if you wish to translate a phrase in Catalan, the text would be first translated to Spanish, then to English and then to any language you may want. This intricate process is very prone to error, which explains why Google Translate is good with some languages, yet barely capable with others. The algorithms rely on the amount and quality of the translated documents that work as input for the process, the same way that the quality of raw data becomes key to the success of any model.</a:t>
            </a:r>
          </a:p>
          <a:p>
            <a:endParaRPr lang="en-US" sz="900" dirty="0"/>
          </a:p>
          <a:p>
            <a:endParaRPr lang="pl-PL" sz="900" dirty="0"/>
          </a:p>
          <a:p>
            <a:endParaRPr lang="pl-PL" sz="900" dirty="0"/>
          </a:p>
        </p:txBody>
      </p:sp>
      <p:sp>
        <p:nvSpPr>
          <p:cNvPr id="4" name="Symbol zastępczy numeru slajdu 3"/>
          <p:cNvSpPr>
            <a:spLocks noGrp="1"/>
          </p:cNvSpPr>
          <p:nvPr>
            <p:ph type="sldNum" sz="quarter" idx="10"/>
          </p:nvPr>
        </p:nvSpPr>
        <p:spPr/>
        <p:txBody>
          <a:bodyPr/>
          <a:lstStyle/>
          <a:p>
            <a:fld id="{A83E6739-9EEF-432E-9CAB-8A2BBD271A40}" type="slidenum">
              <a:rPr lang="pl-PL" smtClean="0"/>
              <a:pPr/>
              <a:t>10</a:t>
            </a:fld>
            <a:endParaRPr lang="pl-P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5" name="Prostokąt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sp useBgFill="1">
        <p:nvSpPr>
          <p:cNvPr id="10" name="Prostokąt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Prostokąt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Prostokąt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upa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Łącznik prosty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Łącznik prosty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Łącznik prosty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ytuł 1"/>
          <p:cNvSpPr>
            <a:spLocks noGrp="1"/>
          </p:cNvSpPr>
          <p:nvPr>
            <p:ph type="ctrTitle"/>
          </p:nvPr>
        </p:nvSpPr>
        <p:spPr>
          <a:xfrm>
            <a:off x="1629103" y="2244830"/>
            <a:ext cx="8933796" cy="2437232"/>
          </a:xfrm>
        </p:spPr>
        <p:txBody>
          <a:bodyPr tIns="45720" bIns="45720" rtlCol="0" anchor="ctr">
            <a:noAutofit/>
          </a:bodyPr>
          <a:lstStyle>
            <a:lvl1pPr algn="ctr">
              <a:lnSpc>
                <a:spcPct val="83000"/>
              </a:lnSpc>
              <a:defRPr lang="en-US" sz="6200" b="0" kern="1200" cap="all" spc="-100" baseline="0" dirty="0">
                <a:solidFill>
                  <a:schemeClr val="tx1">
                    <a:lumMod val="85000"/>
                    <a:lumOff val="15000"/>
                  </a:schemeClr>
                </a:solidFill>
                <a:effectLst/>
                <a:latin typeface="+mj-lt"/>
                <a:ea typeface="+mn-ea"/>
                <a:cs typeface="+mn-cs"/>
              </a:defRPr>
            </a:lvl1pPr>
          </a:lstStyle>
          <a:p>
            <a:pPr rtl="0"/>
            <a:r>
              <a:rPr lang="pl-PL"/>
              <a:t>Kliknij, aby edytować styl</a:t>
            </a:r>
            <a:endParaRPr lang="en-US" dirty="0"/>
          </a:p>
        </p:txBody>
      </p:sp>
      <p:sp>
        <p:nvSpPr>
          <p:cNvPr id="3" name="Podtytuł 2"/>
          <p:cNvSpPr>
            <a:spLocks noGrp="1"/>
          </p:cNvSpPr>
          <p:nvPr>
            <p:ph type="subTitle" idx="1"/>
          </p:nvPr>
        </p:nvSpPr>
        <p:spPr>
          <a:xfrm>
            <a:off x="1629101" y="4682062"/>
            <a:ext cx="8936846" cy="457201"/>
          </a:xfrm>
        </p:spPr>
        <p:txBody>
          <a:bodyPr rtlCol="0">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pl-PL"/>
              <a:t>Kliknij, aby edytować styl wzorca podtytułu</a:t>
            </a:r>
            <a:endParaRPr lang="en-US" dirty="0"/>
          </a:p>
        </p:txBody>
      </p:sp>
      <p:sp>
        <p:nvSpPr>
          <p:cNvPr id="20" name="Data — symbol zastępczy 19"/>
          <p:cNvSpPr>
            <a:spLocks noGrp="1"/>
          </p:cNvSpPr>
          <p:nvPr>
            <p:ph type="dt" sz="half" idx="10"/>
          </p:nvPr>
        </p:nvSpPr>
        <p:spPr>
          <a:xfrm>
            <a:off x="5318760" y="1341256"/>
            <a:ext cx="1554480" cy="485546"/>
          </a:xfrm>
        </p:spPr>
        <p:txBody>
          <a:bodyPr rtlCol="0"/>
          <a:lstStyle>
            <a:lvl1pPr algn="ctr">
              <a:defRPr sz="1300" spc="0" baseline="0">
                <a:solidFill>
                  <a:srgbClr val="FFFFFF"/>
                </a:solidFill>
                <a:latin typeface="+mn-lt"/>
              </a:defRPr>
            </a:lvl1pPr>
          </a:lstStyle>
          <a:p>
            <a:pPr rtl="0"/>
            <a:fld id="{2CCAE96E-C089-46E2-B00B-E9B69FA3BE44}" type="datetime1">
              <a:rPr lang="pl-PL" smtClean="0"/>
              <a:pPr rtl="0"/>
              <a:t>29.04.2026</a:t>
            </a:fld>
            <a:endParaRPr lang="en-US" dirty="0"/>
          </a:p>
        </p:txBody>
      </p:sp>
      <p:sp>
        <p:nvSpPr>
          <p:cNvPr id="21" name="Stopka — symbol zastępczy 20"/>
          <p:cNvSpPr>
            <a:spLocks noGrp="1"/>
          </p:cNvSpPr>
          <p:nvPr>
            <p:ph type="ftr" sz="quarter" idx="11"/>
          </p:nvPr>
        </p:nvSpPr>
        <p:spPr>
          <a:xfrm>
            <a:off x="1629100" y="5177408"/>
            <a:ext cx="5730295" cy="228600"/>
          </a:xfrm>
        </p:spPr>
        <p:txBody>
          <a:bodyPr rtlCol="0"/>
          <a:lstStyle>
            <a:lvl1pPr algn="l">
              <a:defRPr>
                <a:solidFill>
                  <a:schemeClr val="tx1">
                    <a:lumMod val="85000"/>
                    <a:lumOff val="15000"/>
                  </a:schemeClr>
                </a:solidFill>
              </a:defRPr>
            </a:lvl1pPr>
          </a:lstStyle>
          <a:p>
            <a:pPr rtl="0"/>
            <a:endParaRPr lang="en-US" dirty="0"/>
          </a:p>
        </p:txBody>
      </p:sp>
      <p:sp>
        <p:nvSpPr>
          <p:cNvPr id="22" name="Numer slajdu — symbol zastępczy 21"/>
          <p:cNvSpPr>
            <a:spLocks noGrp="1"/>
          </p:cNvSpPr>
          <p:nvPr>
            <p:ph type="sldNum" sz="quarter" idx="12"/>
          </p:nvPr>
        </p:nvSpPr>
        <p:spPr>
          <a:xfrm>
            <a:off x="8606920" y="5177408"/>
            <a:ext cx="1955980" cy="228600"/>
          </a:xfrm>
        </p:spPr>
        <p:txBody>
          <a:bodyPr rtlCol="0"/>
          <a:lstStyle>
            <a:lvl1pPr>
              <a:defRPr>
                <a:solidFill>
                  <a:schemeClr val="tx1">
                    <a:lumMod val="85000"/>
                    <a:lumOff val="15000"/>
                  </a:schemeClr>
                </a:solidFill>
              </a:defRPr>
            </a:lvl1pPr>
          </a:lstStyle>
          <a:p>
            <a:pPr rtl="0"/>
            <a:fld id="{34B7E4EF-A1BD-40F4-AB7B-04F084DD991D}" type="slidenum">
              <a:rPr lang="en-US" smtClean="0"/>
              <a:pPr rtl="0"/>
              <a:t>‹#›</a:t>
            </a:fld>
            <a:endParaRPr lang="en-US" dirty="0"/>
          </a:p>
        </p:txBody>
      </p:sp>
    </p:spTree>
    <p:extLst>
      <p:ext uri="{BB962C8B-B14F-4D97-AF65-F5344CB8AC3E}">
        <p14:creationId xmlns:p14="http://schemas.microsoft.com/office/powerpoint/2010/main" val="4147770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rtlCol="0"/>
          <a:lstStyle/>
          <a:p>
            <a:pPr rtl="0"/>
            <a:r>
              <a:rPr lang="pl-PL"/>
              <a:t>Kliknij, aby edytować styl</a:t>
            </a:r>
            <a:endParaRPr lang="en-US" dirty="0"/>
          </a:p>
        </p:txBody>
      </p:sp>
      <p:sp>
        <p:nvSpPr>
          <p:cNvPr id="3" name="Tekst pionowy — symbol zastępczy 2"/>
          <p:cNvSpPr>
            <a:spLocks noGrp="1"/>
          </p:cNvSpPr>
          <p:nvPr>
            <p:ph type="body" orient="vert" idx="1"/>
          </p:nvPr>
        </p:nvSpPr>
        <p:spPr/>
        <p:txBody>
          <a:bodyPr vert="eaVert" rtlCol="0"/>
          <a:lstStyle/>
          <a:p>
            <a:pPr lvl="0" rtl="0"/>
            <a:r>
              <a:rPr lang="pl-PL"/>
              <a:t>Kliknij, aby edytować style wzorca tekstu</a:t>
            </a:r>
          </a:p>
          <a:p>
            <a:pPr lvl="1" rtl="0"/>
            <a:r>
              <a:rPr lang="pl-PL"/>
              <a:t>Drugi poziom</a:t>
            </a:r>
          </a:p>
          <a:p>
            <a:pPr lvl="2" rtl="0"/>
            <a:r>
              <a:rPr lang="pl-PL"/>
              <a:t>Trzeci poziom</a:t>
            </a:r>
          </a:p>
          <a:p>
            <a:pPr lvl="3" rtl="0"/>
            <a:r>
              <a:rPr lang="pl-PL"/>
              <a:t>Czwarty poziom</a:t>
            </a:r>
          </a:p>
          <a:p>
            <a:pPr lvl="4" rtl="0"/>
            <a:r>
              <a:rPr lang="pl-PL"/>
              <a:t>Piąty poziom</a:t>
            </a:r>
            <a:endParaRPr lang="en-US" dirty="0"/>
          </a:p>
        </p:txBody>
      </p:sp>
      <p:sp>
        <p:nvSpPr>
          <p:cNvPr id="4" name="Data — symbol zastępczy 3"/>
          <p:cNvSpPr>
            <a:spLocks noGrp="1"/>
          </p:cNvSpPr>
          <p:nvPr>
            <p:ph type="dt" sz="half" idx="10"/>
          </p:nvPr>
        </p:nvSpPr>
        <p:spPr/>
        <p:txBody>
          <a:bodyPr rtlCol="0"/>
          <a:lstStyle/>
          <a:p>
            <a:pPr rtl="0"/>
            <a:fld id="{295CE57A-9EF6-40D3-AE54-5EACB0FCF8D9}" type="datetime1">
              <a:rPr lang="pl-PL" smtClean="0"/>
              <a:pPr rtl="0"/>
              <a:t>29.04.2026</a:t>
            </a:fld>
            <a:endParaRPr lang="en-US" dirty="0"/>
          </a:p>
        </p:txBody>
      </p:sp>
      <p:sp>
        <p:nvSpPr>
          <p:cNvPr id="5" name="Stopka — symbol zastępczy 4"/>
          <p:cNvSpPr>
            <a:spLocks noGrp="1"/>
          </p:cNvSpPr>
          <p:nvPr>
            <p:ph type="ftr" sz="quarter" idx="11"/>
          </p:nvPr>
        </p:nvSpPr>
        <p:spPr/>
        <p:txBody>
          <a:bodyPr rtlCol="0"/>
          <a:lstStyle/>
          <a:p>
            <a:pPr rtl="0"/>
            <a:endParaRPr lang="en-US" dirty="0"/>
          </a:p>
        </p:txBody>
      </p:sp>
      <p:sp>
        <p:nvSpPr>
          <p:cNvPr id="6" name="Numer slajdu — symbol zastępczy 5"/>
          <p:cNvSpPr>
            <a:spLocks noGrp="1"/>
          </p:cNvSpPr>
          <p:nvPr>
            <p:ph type="sldNum" sz="quarter" idx="12"/>
          </p:nvPr>
        </p:nvSpPr>
        <p:spPr/>
        <p:txBody>
          <a:bodyPr rtlCol="0"/>
          <a:lstStyle/>
          <a:p>
            <a:pPr rtl="0"/>
            <a:fld id="{34B7E4EF-A1BD-40F4-AB7B-04F084DD991D}" type="slidenum">
              <a:rPr lang="en-US" smtClean="0"/>
              <a:pPr rtl="0"/>
              <a:t>‹#›</a:t>
            </a:fld>
            <a:endParaRPr lang="en-US" dirty="0"/>
          </a:p>
        </p:txBody>
      </p:sp>
    </p:spTree>
    <p:extLst>
      <p:ext uri="{BB962C8B-B14F-4D97-AF65-F5344CB8AC3E}">
        <p14:creationId xmlns:p14="http://schemas.microsoft.com/office/powerpoint/2010/main" val="4023329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8991600" y="762000"/>
            <a:ext cx="2362200" cy="5257800"/>
          </a:xfrm>
        </p:spPr>
        <p:txBody>
          <a:bodyPr vert="eaVert" rtlCol="0"/>
          <a:lstStyle/>
          <a:p>
            <a:pPr rtl="0"/>
            <a:r>
              <a:rPr lang="pl-PL"/>
              <a:t>Kliknij, aby edytować styl</a:t>
            </a:r>
            <a:endParaRPr lang="en-US" dirty="0"/>
          </a:p>
        </p:txBody>
      </p:sp>
      <p:sp>
        <p:nvSpPr>
          <p:cNvPr id="3" name="Tekst pionowy — symbol zastępczy 2"/>
          <p:cNvSpPr>
            <a:spLocks noGrp="1"/>
          </p:cNvSpPr>
          <p:nvPr>
            <p:ph type="body" orient="vert" idx="1"/>
          </p:nvPr>
        </p:nvSpPr>
        <p:spPr>
          <a:xfrm>
            <a:off x="838200" y="762000"/>
            <a:ext cx="8077200" cy="5257800"/>
          </a:xfrm>
        </p:spPr>
        <p:txBody>
          <a:bodyPr vert="eaVert" rtlCol="0"/>
          <a:lstStyle/>
          <a:p>
            <a:pPr lvl="0" rtl="0"/>
            <a:r>
              <a:rPr lang="pl-PL"/>
              <a:t>Kliknij, aby edytować style wzorca tekstu</a:t>
            </a:r>
          </a:p>
          <a:p>
            <a:pPr lvl="1" rtl="0"/>
            <a:r>
              <a:rPr lang="pl-PL"/>
              <a:t>Drugi poziom</a:t>
            </a:r>
          </a:p>
          <a:p>
            <a:pPr lvl="2" rtl="0"/>
            <a:r>
              <a:rPr lang="pl-PL"/>
              <a:t>Trzeci poziom</a:t>
            </a:r>
          </a:p>
          <a:p>
            <a:pPr lvl="3" rtl="0"/>
            <a:r>
              <a:rPr lang="pl-PL"/>
              <a:t>Czwarty poziom</a:t>
            </a:r>
          </a:p>
          <a:p>
            <a:pPr lvl="4" rtl="0"/>
            <a:r>
              <a:rPr lang="pl-PL"/>
              <a:t>Piąty poziom</a:t>
            </a:r>
            <a:endParaRPr lang="en-US" dirty="0"/>
          </a:p>
        </p:txBody>
      </p:sp>
      <p:sp>
        <p:nvSpPr>
          <p:cNvPr id="4" name="Data — symbol zastępczy 3"/>
          <p:cNvSpPr>
            <a:spLocks noGrp="1"/>
          </p:cNvSpPr>
          <p:nvPr>
            <p:ph type="dt" sz="half" idx="10"/>
          </p:nvPr>
        </p:nvSpPr>
        <p:spPr/>
        <p:txBody>
          <a:bodyPr rtlCol="0"/>
          <a:lstStyle/>
          <a:p>
            <a:pPr rtl="0"/>
            <a:fld id="{312F1629-0219-4FBD-9502-387E149235D5}" type="datetime1">
              <a:rPr lang="pl-PL" smtClean="0"/>
              <a:pPr rtl="0"/>
              <a:t>29.04.2026</a:t>
            </a:fld>
            <a:endParaRPr lang="en-US" dirty="0"/>
          </a:p>
        </p:txBody>
      </p:sp>
      <p:sp>
        <p:nvSpPr>
          <p:cNvPr id="5" name="Stopka — symbol zastępczy 4"/>
          <p:cNvSpPr>
            <a:spLocks noGrp="1"/>
          </p:cNvSpPr>
          <p:nvPr>
            <p:ph type="ftr" sz="quarter" idx="11"/>
          </p:nvPr>
        </p:nvSpPr>
        <p:spPr/>
        <p:txBody>
          <a:bodyPr rtlCol="0"/>
          <a:lstStyle/>
          <a:p>
            <a:pPr rtl="0"/>
            <a:endParaRPr lang="en-US" dirty="0"/>
          </a:p>
        </p:txBody>
      </p:sp>
      <p:sp>
        <p:nvSpPr>
          <p:cNvPr id="6" name="Numer slajdu — symbol zastępczy 5"/>
          <p:cNvSpPr>
            <a:spLocks noGrp="1"/>
          </p:cNvSpPr>
          <p:nvPr>
            <p:ph type="sldNum" sz="quarter" idx="12"/>
          </p:nvPr>
        </p:nvSpPr>
        <p:spPr/>
        <p:txBody>
          <a:bodyPr rtlCol="0"/>
          <a:lstStyle/>
          <a:p>
            <a:pPr rtl="0"/>
            <a:fld id="{34B7E4EF-A1BD-40F4-AB7B-04F084DD991D}" type="slidenum">
              <a:rPr lang="en-US" smtClean="0"/>
              <a:pPr rtl="0"/>
              <a:t>‹#›</a:t>
            </a:fld>
            <a:endParaRPr lang="en-US" dirty="0"/>
          </a:p>
        </p:txBody>
      </p:sp>
    </p:spTree>
    <p:extLst>
      <p:ext uri="{BB962C8B-B14F-4D97-AF65-F5344CB8AC3E}">
        <p14:creationId xmlns:p14="http://schemas.microsoft.com/office/powerpoint/2010/main" val="1510073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rtlCol="0"/>
          <a:lstStyle/>
          <a:p>
            <a:pPr rtl="0"/>
            <a:r>
              <a:rPr lang="pl-PL"/>
              <a:t>Kliknij, aby edytować styl</a:t>
            </a:r>
            <a:endParaRPr lang="en-US" dirty="0"/>
          </a:p>
        </p:txBody>
      </p:sp>
      <p:sp>
        <p:nvSpPr>
          <p:cNvPr id="3" name="Zawartość — symbol zastępczy 2"/>
          <p:cNvSpPr>
            <a:spLocks noGrp="1"/>
          </p:cNvSpPr>
          <p:nvPr>
            <p:ph idx="1"/>
          </p:nvPr>
        </p:nvSpPr>
        <p:spPr/>
        <p:txBody>
          <a:bodyPr rtlCol="0"/>
          <a:lstStyle/>
          <a:p>
            <a:pPr lvl="0" rtl="0"/>
            <a:r>
              <a:rPr lang="pl-PL"/>
              <a:t>Kliknij, aby edytować style wzorca tekstu</a:t>
            </a:r>
          </a:p>
          <a:p>
            <a:pPr lvl="1" rtl="0"/>
            <a:r>
              <a:rPr lang="pl-PL"/>
              <a:t>Drugi poziom</a:t>
            </a:r>
          </a:p>
          <a:p>
            <a:pPr lvl="2" rtl="0"/>
            <a:r>
              <a:rPr lang="pl-PL"/>
              <a:t>Trzeci poziom</a:t>
            </a:r>
          </a:p>
          <a:p>
            <a:pPr lvl="3" rtl="0"/>
            <a:r>
              <a:rPr lang="pl-PL"/>
              <a:t>Czwarty poziom</a:t>
            </a:r>
          </a:p>
          <a:p>
            <a:pPr lvl="4" rtl="0"/>
            <a:r>
              <a:rPr lang="pl-PL"/>
              <a:t>Piąty poziom</a:t>
            </a:r>
            <a:endParaRPr lang="en-US" dirty="0"/>
          </a:p>
        </p:txBody>
      </p:sp>
      <p:sp>
        <p:nvSpPr>
          <p:cNvPr id="4" name="Data — symbol zastępczy 3"/>
          <p:cNvSpPr>
            <a:spLocks noGrp="1"/>
          </p:cNvSpPr>
          <p:nvPr>
            <p:ph type="dt" sz="half" idx="10"/>
          </p:nvPr>
        </p:nvSpPr>
        <p:spPr/>
        <p:txBody>
          <a:bodyPr rtlCol="0"/>
          <a:lstStyle/>
          <a:p>
            <a:pPr rtl="0"/>
            <a:fld id="{1B23B4D2-AC56-4E03-B584-C7EE294BDCA4}" type="datetime1">
              <a:rPr lang="pl-PL" smtClean="0"/>
              <a:pPr rtl="0"/>
              <a:t>29.04.2026</a:t>
            </a:fld>
            <a:endParaRPr lang="en-US" dirty="0"/>
          </a:p>
        </p:txBody>
      </p:sp>
      <p:sp>
        <p:nvSpPr>
          <p:cNvPr id="5" name="Stopka — symbol zastępczy 4"/>
          <p:cNvSpPr>
            <a:spLocks noGrp="1"/>
          </p:cNvSpPr>
          <p:nvPr>
            <p:ph type="ftr" sz="quarter" idx="11"/>
          </p:nvPr>
        </p:nvSpPr>
        <p:spPr/>
        <p:txBody>
          <a:bodyPr rtlCol="0"/>
          <a:lstStyle/>
          <a:p>
            <a:pPr rtl="0"/>
            <a:endParaRPr lang="en-US" dirty="0"/>
          </a:p>
        </p:txBody>
      </p:sp>
      <p:sp>
        <p:nvSpPr>
          <p:cNvPr id="6" name="Numer slajdu — symbol zastępczy 5"/>
          <p:cNvSpPr>
            <a:spLocks noGrp="1"/>
          </p:cNvSpPr>
          <p:nvPr>
            <p:ph type="sldNum" sz="quarter" idx="12"/>
          </p:nvPr>
        </p:nvSpPr>
        <p:spPr/>
        <p:txBody>
          <a:bodyPr rtlCol="0"/>
          <a:lstStyle/>
          <a:p>
            <a:pPr rtl="0"/>
            <a:fld id="{34B7E4EF-A1BD-40F4-AB7B-04F084DD991D}" type="slidenum">
              <a:rPr lang="en-US" smtClean="0"/>
              <a:pPr rtl="0"/>
              <a:t>‹#›</a:t>
            </a:fld>
            <a:endParaRPr lang="en-US" dirty="0"/>
          </a:p>
        </p:txBody>
      </p:sp>
    </p:spTree>
    <p:extLst>
      <p:ext uri="{BB962C8B-B14F-4D97-AF65-F5344CB8AC3E}">
        <p14:creationId xmlns:p14="http://schemas.microsoft.com/office/powerpoint/2010/main" val="2153708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spTree>
      <p:nvGrpSpPr>
        <p:cNvPr id="1" name=""/>
        <p:cNvGrpSpPr/>
        <p:nvPr/>
      </p:nvGrpSpPr>
      <p:grpSpPr>
        <a:xfrm>
          <a:off x="0" y="0"/>
          <a:ext cx="0" cy="0"/>
          <a:chOff x="0" y="0"/>
          <a:chExt cx="0" cy="0"/>
        </a:xfrm>
      </p:grpSpPr>
      <p:sp>
        <p:nvSpPr>
          <p:cNvPr id="15" name="Prostokąt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sp useBgFill="1">
        <p:nvSpPr>
          <p:cNvPr id="23" name="Prostokąt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Prostokąt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Prostokąt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ytuł 1"/>
          <p:cNvSpPr>
            <a:spLocks noGrp="1"/>
          </p:cNvSpPr>
          <p:nvPr>
            <p:ph type="title"/>
          </p:nvPr>
        </p:nvSpPr>
        <p:spPr>
          <a:xfrm>
            <a:off x="1629156" y="2275165"/>
            <a:ext cx="8933688" cy="2406895"/>
          </a:xfrm>
        </p:spPr>
        <p:txBody>
          <a:bodyPr rtlCol="0" anchor="ctr">
            <a:noAutofit/>
          </a:bodyPr>
          <a:lstStyle>
            <a:lvl1pPr algn="ctr">
              <a:lnSpc>
                <a:spcPct val="83000"/>
              </a:lnSpc>
              <a:defRPr lang="en-US" sz="6200" kern="1200" cap="all" spc="-100" baseline="0" dirty="0">
                <a:solidFill>
                  <a:schemeClr val="tx1">
                    <a:lumMod val="85000"/>
                    <a:lumOff val="15000"/>
                  </a:schemeClr>
                </a:solidFill>
                <a:effectLst/>
                <a:latin typeface="+mj-lt"/>
                <a:ea typeface="+mn-ea"/>
                <a:cs typeface="+mn-cs"/>
              </a:defRPr>
            </a:lvl1pPr>
          </a:lstStyle>
          <a:p>
            <a:pPr rtl="0"/>
            <a:r>
              <a:rPr lang="pl-PL"/>
              <a:t>Kliknij, aby edytować styl</a:t>
            </a:r>
            <a:endParaRPr lang="en-US" dirty="0"/>
          </a:p>
        </p:txBody>
      </p:sp>
      <p:grpSp>
        <p:nvGrpSpPr>
          <p:cNvPr id="16" name="Grupa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Łącznik prosty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Łącznik prosty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Łącznik prosty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ekst — symbol zastępczy 2"/>
          <p:cNvSpPr>
            <a:spLocks noGrp="1"/>
          </p:cNvSpPr>
          <p:nvPr>
            <p:ph type="body" idx="1"/>
          </p:nvPr>
        </p:nvSpPr>
        <p:spPr>
          <a:xfrm>
            <a:off x="1629156" y="4682062"/>
            <a:ext cx="8939784" cy="457200"/>
          </a:xfrm>
        </p:spPr>
        <p:txBody>
          <a:bodyPr rtlCol="0"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pl-PL"/>
              <a:t>Kliknij, aby edytować style wzorca tekstu</a:t>
            </a:r>
          </a:p>
        </p:txBody>
      </p:sp>
      <p:sp>
        <p:nvSpPr>
          <p:cNvPr id="4" name="Data — symbol zastępczy 3"/>
          <p:cNvSpPr>
            <a:spLocks noGrp="1"/>
          </p:cNvSpPr>
          <p:nvPr>
            <p:ph type="dt" sz="half" idx="10"/>
          </p:nvPr>
        </p:nvSpPr>
        <p:spPr>
          <a:xfrm>
            <a:off x="5318760" y="1344502"/>
            <a:ext cx="1554480" cy="498781"/>
          </a:xfrm>
        </p:spPr>
        <p:txBody>
          <a:bodyPr rtlCol="0"/>
          <a:lstStyle>
            <a:lvl1pPr algn="ctr">
              <a:defRPr lang="en-US" sz="1300" kern="1200" spc="0" baseline="0">
                <a:solidFill>
                  <a:srgbClr val="FFFFFF"/>
                </a:solidFill>
                <a:latin typeface="+mn-lt"/>
                <a:ea typeface="+mn-ea"/>
                <a:cs typeface="+mn-cs"/>
              </a:defRPr>
            </a:lvl1pPr>
          </a:lstStyle>
          <a:p>
            <a:pPr rtl="0"/>
            <a:fld id="{81C9E4F4-16A6-4438-87AB-4F5DC3B5A8D3}" type="datetime1">
              <a:rPr lang="pl-PL" smtClean="0"/>
              <a:pPr rtl="0"/>
              <a:t>29.04.2026</a:t>
            </a:fld>
            <a:endParaRPr lang="en-US" dirty="0"/>
          </a:p>
        </p:txBody>
      </p:sp>
      <p:sp>
        <p:nvSpPr>
          <p:cNvPr id="5" name="Stopka — symbol zastępczy 4"/>
          <p:cNvSpPr>
            <a:spLocks noGrp="1"/>
          </p:cNvSpPr>
          <p:nvPr>
            <p:ph type="ftr" sz="quarter" idx="11"/>
          </p:nvPr>
        </p:nvSpPr>
        <p:spPr>
          <a:xfrm>
            <a:off x="1629157" y="5177408"/>
            <a:ext cx="5660134" cy="228600"/>
          </a:xfrm>
        </p:spPr>
        <p:txBody>
          <a:bodyPr rtlCol="0"/>
          <a:lstStyle>
            <a:lvl1pPr algn="l">
              <a:defRPr>
                <a:solidFill>
                  <a:schemeClr val="tx1">
                    <a:lumMod val="85000"/>
                    <a:lumOff val="15000"/>
                  </a:schemeClr>
                </a:solidFill>
              </a:defRPr>
            </a:lvl1pPr>
          </a:lstStyle>
          <a:p>
            <a:pPr rtl="0"/>
            <a:endParaRPr lang="en-US" dirty="0"/>
          </a:p>
        </p:txBody>
      </p:sp>
      <p:sp>
        <p:nvSpPr>
          <p:cNvPr id="6" name="Numer slajdu — symbol zastępczy 5"/>
          <p:cNvSpPr>
            <a:spLocks noGrp="1"/>
          </p:cNvSpPr>
          <p:nvPr>
            <p:ph type="sldNum" sz="quarter" idx="12"/>
          </p:nvPr>
        </p:nvSpPr>
        <p:spPr>
          <a:xfrm>
            <a:off x="8604504" y="5177408"/>
            <a:ext cx="1958339" cy="228600"/>
          </a:xfrm>
        </p:spPr>
        <p:txBody>
          <a:bodyPr rtlCol="0"/>
          <a:lstStyle>
            <a:lvl1pPr>
              <a:defRPr>
                <a:solidFill>
                  <a:schemeClr val="tx1">
                    <a:lumMod val="85000"/>
                    <a:lumOff val="15000"/>
                  </a:schemeClr>
                </a:solidFill>
              </a:defRPr>
            </a:lvl1pPr>
          </a:lstStyle>
          <a:p>
            <a:pPr rtl="0"/>
            <a:fld id="{34B7E4EF-A1BD-40F4-AB7B-04F084DD991D}" type="slidenum">
              <a:rPr lang="en-US" smtClean="0"/>
              <a:pPr rtl="0"/>
              <a:t>‹#›</a:t>
            </a:fld>
            <a:endParaRPr lang="en-US" dirty="0"/>
          </a:p>
        </p:txBody>
      </p:sp>
    </p:spTree>
    <p:extLst>
      <p:ext uri="{BB962C8B-B14F-4D97-AF65-F5344CB8AC3E}">
        <p14:creationId xmlns:p14="http://schemas.microsoft.com/office/powerpoint/2010/main" val="606071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8" name="Tytuł 7"/>
          <p:cNvSpPr>
            <a:spLocks noGrp="1"/>
          </p:cNvSpPr>
          <p:nvPr>
            <p:ph type="title"/>
          </p:nvPr>
        </p:nvSpPr>
        <p:spPr/>
        <p:txBody>
          <a:bodyPr rtlCol="0"/>
          <a:lstStyle/>
          <a:p>
            <a:pPr rtl="0"/>
            <a:r>
              <a:rPr lang="pl-PL"/>
              <a:t>Kliknij, aby edytować styl</a:t>
            </a:r>
            <a:endParaRPr lang="en-US" dirty="0"/>
          </a:p>
        </p:txBody>
      </p:sp>
      <p:sp>
        <p:nvSpPr>
          <p:cNvPr id="3" name="Zawartość — symbol zastępczy 2"/>
          <p:cNvSpPr>
            <a:spLocks noGrp="1"/>
          </p:cNvSpPr>
          <p:nvPr>
            <p:ph sz="half" idx="1"/>
          </p:nvPr>
        </p:nvSpPr>
        <p:spPr>
          <a:xfrm>
            <a:off x="1066800" y="2103120"/>
            <a:ext cx="466344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pl-PL"/>
              <a:t>Kliknij, aby edytować style wzorca tekstu</a:t>
            </a:r>
          </a:p>
          <a:p>
            <a:pPr lvl="1" rtl="0"/>
            <a:r>
              <a:rPr lang="pl-PL"/>
              <a:t>Drugi poziom</a:t>
            </a:r>
          </a:p>
          <a:p>
            <a:pPr lvl="2" rtl="0"/>
            <a:r>
              <a:rPr lang="pl-PL"/>
              <a:t>Trzeci poziom</a:t>
            </a:r>
          </a:p>
          <a:p>
            <a:pPr lvl="3" rtl="0"/>
            <a:r>
              <a:rPr lang="pl-PL"/>
              <a:t>Czwarty poziom</a:t>
            </a:r>
          </a:p>
          <a:p>
            <a:pPr lvl="4" rtl="0"/>
            <a:r>
              <a:rPr lang="pl-PL"/>
              <a:t>Piąty poziom</a:t>
            </a:r>
            <a:endParaRPr lang="en-US" dirty="0"/>
          </a:p>
        </p:txBody>
      </p:sp>
      <p:sp>
        <p:nvSpPr>
          <p:cNvPr id="4" name="Zawartość — symbol zastępczy 3"/>
          <p:cNvSpPr>
            <a:spLocks noGrp="1"/>
          </p:cNvSpPr>
          <p:nvPr>
            <p:ph sz="half" idx="2"/>
          </p:nvPr>
        </p:nvSpPr>
        <p:spPr>
          <a:xfrm>
            <a:off x="6461760" y="2103120"/>
            <a:ext cx="466344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pl-PL"/>
              <a:t>Kliknij, aby edytować style wzorca tekstu</a:t>
            </a:r>
          </a:p>
          <a:p>
            <a:pPr lvl="1" rtl="0"/>
            <a:r>
              <a:rPr lang="pl-PL"/>
              <a:t>Drugi poziom</a:t>
            </a:r>
          </a:p>
          <a:p>
            <a:pPr lvl="2" rtl="0"/>
            <a:r>
              <a:rPr lang="pl-PL"/>
              <a:t>Trzeci poziom</a:t>
            </a:r>
          </a:p>
          <a:p>
            <a:pPr lvl="3" rtl="0"/>
            <a:r>
              <a:rPr lang="pl-PL"/>
              <a:t>Czwarty poziom</a:t>
            </a:r>
          </a:p>
          <a:p>
            <a:pPr lvl="4" rtl="0"/>
            <a:r>
              <a:rPr lang="pl-PL"/>
              <a:t>Piąty poziom</a:t>
            </a:r>
            <a:endParaRPr lang="en-US" dirty="0"/>
          </a:p>
        </p:txBody>
      </p:sp>
      <p:sp>
        <p:nvSpPr>
          <p:cNvPr id="5" name="Data — symbol zastępczy 4"/>
          <p:cNvSpPr>
            <a:spLocks noGrp="1"/>
          </p:cNvSpPr>
          <p:nvPr>
            <p:ph type="dt" sz="half" idx="10"/>
          </p:nvPr>
        </p:nvSpPr>
        <p:spPr/>
        <p:txBody>
          <a:bodyPr rtlCol="0"/>
          <a:lstStyle/>
          <a:p>
            <a:pPr rtl="0"/>
            <a:fld id="{8F9E9CAD-0F3C-4A80-BB5E-125D14EA3F8F}" type="datetime1">
              <a:rPr lang="pl-PL" smtClean="0"/>
              <a:pPr rtl="0"/>
              <a:t>29.04.2026</a:t>
            </a:fld>
            <a:endParaRPr lang="en-US" dirty="0"/>
          </a:p>
        </p:txBody>
      </p:sp>
      <p:sp>
        <p:nvSpPr>
          <p:cNvPr id="6" name="Stopka — symbol zastępczy 5"/>
          <p:cNvSpPr>
            <a:spLocks noGrp="1"/>
          </p:cNvSpPr>
          <p:nvPr>
            <p:ph type="ftr" sz="quarter" idx="11"/>
          </p:nvPr>
        </p:nvSpPr>
        <p:spPr/>
        <p:txBody>
          <a:bodyPr rtlCol="0"/>
          <a:lstStyle/>
          <a:p>
            <a:pPr rtl="0"/>
            <a:endParaRPr lang="en-US" dirty="0"/>
          </a:p>
        </p:txBody>
      </p:sp>
      <p:sp>
        <p:nvSpPr>
          <p:cNvPr id="7" name="Numer slajdu — symbol zastępczy 6"/>
          <p:cNvSpPr>
            <a:spLocks noGrp="1"/>
          </p:cNvSpPr>
          <p:nvPr>
            <p:ph type="sldNum" sz="quarter" idx="12"/>
          </p:nvPr>
        </p:nvSpPr>
        <p:spPr/>
        <p:txBody>
          <a:bodyPr rtlCol="0"/>
          <a:lstStyle/>
          <a:p>
            <a:pPr rtl="0"/>
            <a:fld id="{34B7E4EF-A1BD-40F4-AB7B-04F084DD991D}" type="slidenum">
              <a:rPr lang="en-US" smtClean="0"/>
              <a:pPr rtl="0"/>
              <a:t>‹#›</a:t>
            </a:fld>
            <a:endParaRPr lang="en-US" dirty="0"/>
          </a:p>
        </p:txBody>
      </p:sp>
    </p:spTree>
    <p:extLst>
      <p:ext uri="{BB962C8B-B14F-4D97-AF65-F5344CB8AC3E}">
        <p14:creationId xmlns:p14="http://schemas.microsoft.com/office/powerpoint/2010/main" val="2744672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rtlCol="0"/>
          <a:lstStyle/>
          <a:p>
            <a:pPr rtl="0"/>
            <a:r>
              <a:rPr lang="pl-PL"/>
              <a:t>Kliknij, aby edytować styl</a:t>
            </a:r>
            <a:endParaRPr lang="en-US" dirty="0"/>
          </a:p>
        </p:txBody>
      </p:sp>
      <p:sp>
        <p:nvSpPr>
          <p:cNvPr id="3" name="Tekst — symbol zastępczy 2"/>
          <p:cNvSpPr>
            <a:spLocks noGrp="1"/>
          </p:cNvSpPr>
          <p:nvPr>
            <p:ph type="body" idx="1"/>
          </p:nvPr>
        </p:nvSpPr>
        <p:spPr>
          <a:xfrm>
            <a:off x="1069848" y="2074334"/>
            <a:ext cx="4663440" cy="640080"/>
          </a:xfrm>
        </p:spPr>
        <p:txBody>
          <a:bodyPr rtlCol="0"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pl-PL"/>
              <a:t>Kliknij, aby edytować style wzorca tekstu</a:t>
            </a:r>
          </a:p>
        </p:txBody>
      </p:sp>
      <p:sp>
        <p:nvSpPr>
          <p:cNvPr id="4" name="Zawartość — symbol zastępczy 3"/>
          <p:cNvSpPr>
            <a:spLocks noGrp="1"/>
          </p:cNvSpPr>
          <p:nvPr>
            <p:ph sz="half" idx="2"/>
          </p:nvPr>
        </p:nvSpPr>
        <p:spPr>
          <a:xfrm>
            <a:off x="1069848" y="2792472"/>
            <a:ext cx="4663440" cy="3163825"/>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pl-PL"/>
              <a:t>Kliknij, aby edytować style wzorca tekstu</a:t>
            </a:r>
          </a:p>
          <a:p>
            <a:pPr lvl="1" rtl="0"/>
            <a:r>
              <a:rPr lang="pl-PL"/>
              <a:t>Drugi poziom</a:t>
            </a:r>
          </a:p>
          <a:p>
            <a:pPr lvl="2" rtl="0"/>
            <a:r>
              <a:rPr lang="pl-PL"/>
              <a:t>Trzeci poziom</a:t>
            </a:r>
          </a:p>
          <a:p>
            <a:pPr lvl="3" rtl="0"/>
            <a:r>
              <a:rPr lang="pl-PL"/>
              <a:t>Czwarty poziom</a:t>
            </a:r>
          </a:p>
          <a:p>
            <a:pPr lvl="4" rtl="0"/>
            <a:r>
              <a:rPr lang="pl-PL"/>
              <a:t>Piąty poziom</a:t>
            </a:r>
            <a:endParaRPr lang="pl"/>
          </a:p>
        </p:txBody>
      </p:sp>
      <p:sp>
        <p:nvSpPr>
          <p:cNvPr id="5" name="Tekst — symbol zastępczy 4"/>
          <p:cNvSpPr>
            <a:spLocks noGrp="1"/>
          </p:cNvSpPr>
          <p:nvPr>
            <p:ph type="body" sz="quarter" idx="3"/>
          </p:nvPr>
        </p:nvSpPr>
        <p:spPr>
          <a:xfrm>
            <a:off x="6458712" y="2074334"/>
            <a:ext cx="4663440" cy="640080"/>
          </a:xfrm>
        </p:spPr>
        <p:txBody>
          <a:bodyPr rtlCol="0"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pl-PL"/>
              <a:t>Kliknij, aby edytować style wzorca tekstu</a:t>
            </a:r>
          </a:p>
        </p:txBody>
      </p:sp>
      <p:sp>
        <p:nvSpPr>
          <p:cNvPr id="6" name="Zawartość — symbol zastępczy 5"/>
          <p:cNvSpPr>
            <a:spLocks noGrp="1"/>
          </p:cNvSpPr>
          <p:nvPr>
            <p:ph sz="quarter" idx="4"/>
          </p:nvPr>
        </p:nvSpPr>
        <p:spPr>
          <a:xfrm>
            <a:off x="6458712" y="2792471"/>
            <a:ext cx="4663440" cy="3164509"/>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pl-PL"/>
              <a:t>Kliknij, aby edytować style wzorca tekstu</a:t>
            </a:r>
          </a:p>
          <a:p>
            <a:pPr lvl="1" rtl="0"/>
            <a:r>
              <a:rPr lang="pl-PL"/>
              <a:t>Drugi poziom</a:t>
            </a:r>
          </a:p>
          <a:p>
            <a:pPr lvl="2" rtl="0"/>
            <a:r>
              <a:rPr lang="pl-PL"/>
              <a:t>Trzeci poziom</a:t>
            </a:r>
          </a:p>
          <a:p>
            <a:pPr lvl="3" rtl="0"/>
            <a:r>
              <a:rPr lang="pl-PL"/>
              <a:t>Czwarty poziom</a:t>
            </a:r>
          </a:p>
          <a:p>
            <a:pPr lvl="4" rtl="0"/>
            <a:r>
              <a:rPr lang="pl-PL"/>
              <a:t>Piąty poziom</a:t>
            </a:r>
            <a:endParaRPr lang="pl"/>
          </a:p>
        </p:txBody>
      </p:sp>
      <p:sp>
        <p:nvSpPr>
          <p:cNvPr id="7" name="Data — symbol zastępczy 6"/>
          <p:cNvSpPr>
            <a:spLocks noGrp="1"/>
          </p:cNvSpPr>
          <p:nvPr>
            <p:ph type="dt" sz="half" idx="10"/>
          </p:nvPr>
        </p:nvSpPr>
        <p:spPr/>
        <p:txBody>
          <a:bodyPr rtlCol="0"/>
          <a:lstStyle/>
          <a:p>
            <a:pPr rtl="0"/>
            <a:fld id="{E22AC233-C75A-4ABB-8E66-F95B5065B39F}" type="datetime1">
              <a:rPr lang="pl-PL" smtClean="0"/>
              <a:pPr rtl="0"/>
              <a:t>29.04.2026</a:t>
            </a:fld>
            <a:endParaRPr lang="en-US" dirty="0"/>
          </a:p>
        </p:txBody>
      </p:sp>
      <p:sp>
        <p:nvSpPr>
          <p:cNvPr id="8" name="Stopka — symbol zastępczy 7"/>
          <p:cNvSpPr>
            <a:spLocks noGrp="1"/>
          </p:cNvSpPr>
          <p:nvPr>
            <p:ph type="ftr" sz="quarter" idx="11"/>
          </p:nvPr>
        </p:nvSpPr>
        <p:spPr/>
        <p:txBody>
          <a:bodyPr rtlCol="0"/>
          <a:lstStyle/>
          <a:p>
            <a:pPr rtl="0"/>
            <a:endParaRPr lang="en-US" dirty="0"/>
          </a:p>
        </p:txBody>
      </p:sp>
      <p:sp>
        <p:nvSpPr>
          <p:cNvPr id="9" name="Numer slajdu — symbol zastępczy 8"/>
          <p:cNvSpPr>
            <a:spLocks noGrp="1"/>
          </p:cNvSpPr>
          <p:nvPr>
            <p:ph type="sldNum" sz="quarter" idx="12"/>
          </p:nvPr>
        </p:nvSpPr>
        <p:spPr/>
        <p:txBody>
          <a:bodyPr rtlCol="0"/>
          <a:lstStyle/>
          <a:p>
            <a:pPr rtl="0"/>
            <a:fld id="{34B7E4EF-A1BD-40F4-AB7B-04F084DD991D}" type="slidenum">
              <a:rPr lang="en-US" smtClean="0"/>
              <a:pPr rtl="0"/>
              <a:t>‹#›</a:t>
            </a:fld>
            <a:endParaRPr lang="en-US" dirty="0"/>
          </a:p>
        </p:txBody>
      </p:sp>
    </p:spTree>
    <p:extLst>
      <p:ext uri="{BB962C8B-B14F-4D97-AF65-F5344CB8AC3E}">
        <p14:creationId xmlns:p14="http://schemas.microsoft.com/office/powerpoint/2010/main" val="2929960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rtlCol="0"/>
          <a:lstStyle/>
          <a:p>
            <a:pPr rtl="0"/>
            <a:r>
              <a:rPr lang="pl-PL"/>
              <a:t>Kliknij, aby edytować styl</a:t>
            </a:r>
            <a:endParaRPr lang="en-US" dirty="0"/>
          </a:p>
        </p:txBody>
      </p:sp>
      <p:sp>
        <p:nvSpPr>
          <p:cNvPr id="3" name="Data — symbol zastępczy 2"/>
          <p:cNvSpPr>
            <a:spLocks noGrp="1"/>
          </p:cNvSpPr>
          <p:nvPr>
            <p:ph type="dt" sz="half" idx="10"/>
          </p:nvPr>
        </p:nvSpPr>
        <p:spPr/>
        <p:txBody>
          <a:bodyPr rtlCol="0"/>
          <a:lstStyle/>
          <a:p>
            <a:pPr rtl="0"/>
            <a:fld id="{1050CA8E-29E9-4255-834A-5506FCFC9DB9}" type="datetime1">
              <a:rPr lang="pl-PL" smtClean="0"/>
              <a:pPr rtl="0"/>
              <a:t>29.04.2026</a:t>
            </a:fld>
            <a:endParaRPr lang="en-US" dirty="0"/>
          </a:p>
        </p:txBody>
      </p:sp>
      <p:sp>
        <p:nvSpPr>
          <p:cNvPr id="4" name="Stopka — symbol zastępczy 3"/>
          <p:cNvSpPr>
            <a:spLocks noGrp="1"/>
          </p:cNvSpPr>
          <p:nvPr>
            <p:ph type="ftr" sz="quarter" idx="11"/>
          </p:nvPr>
        </p:nvSpPr>
        <p:spPr/>
        <p:txBody>
          <a:bodyPr rtlCol="0"/>
          <a:lstStyle/>
          <a:p>
            <a:pPr rtl="0"/>
            <a:endParaRPr lang="en-US" dirty="0"/>
          </a:p>
        </p:txBody>
      </p:sp>
      <p:sp>
        <p:nvSpPr>
          <p:cNvPr id="5" name="Numer slajdu — symbol zastępczy 4"/>
          <p:cNvSpPr>
            <a:spLocks noGrp="1"/>
          </p:cNvSpPr>
          <p:nvPr>
            <p:ph type="sldNum" sz="quarter" idx="12"/>
          </p:nvPr>
        </p:nvSpPr>
        <p:spPr/>
        <p:txBody>
          <a:bodyPr rtlCol="0"/>
          <a:lstStyle/>
          <a:p>
            <a:pPr rtl="0"/>
            <a:fld id="{34B7E4EF-A1BD-40F4-AB7B-04F084DD991D}" type="slidenum">
              <a:rPr lang="en-US" smtClean="0"/>
              <a:pPr rtl="0"/>
              <a:t>‹#›</a:t>
            </a:fld>
            <a:endParaRPr lang="en-US" dirty="0"/>
          </a:p>
        </p:txBody>
      </p:sp>
    </p:spTree>
    <p:extLst>
      <p:ext uri="{BB962C8B-B14F-4D97-AF65-F5344CB8AC3E}">
        <p14:creationId xmlns:p14="http://schemas.microsoft.com/office/powerpoint/2010/main" val="2667413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a — symbol zastępczy 1"/>
          <p:cNvSpPr>
            <a:spLocks noGrp="1"/>
          </p:cNvSpPr>
          <p:nvPr>
            <p:ph type="dt" sz="half" idx="10"/>
          </p:nvPr>
        </p:nvSpPr>
        <p:spPr/>
        <p:txBody>
          <a:bodyPr rtlCol="0"/>
          <a:lstStyle/>
          <a:p>
            <a:pPr rtl="0"/>
            <a:fld id="{A883F517-6B00-4EBE-BB1E-5A3C870E7B5B}" type="datetime1">
              <a:rPr lang="pl-PL" smtClean="0"/>
              <a:pPr rtl="0"/>
              <a:t>29.04.2026</a:t>
            </a:fld>
            <a:endParaRPr lang="en-US" dirty="0"/>
          </a:p>
        </p:txBody>
      </p:sp>
      <p:sp>
        <p:nvSpPr>
          <p:cNvPr id="3" name="Stopka — symbol zastępczy 2"/>
          <p:cNvSpPr>
            <a:spLocks noGrp="1"/>
          </p:cNvSpPr>
          <p:nvPr>
            <p:ph type="ftr" sz="quarter" idx="11"/>
          </p:nvPr>
        </p:nvSpPr>
        <p:spPr/>
        <p:txBody>
          <a:bodyPr rtlCol="0"/>
          <a:lstStyle/>
          <a:p>
            <a:pPr rtl="0"/>
            <a:endParaRPr lang="en-US" dirty="0"/>
          </a:p>
        </p:txBody>
      </p:sp>
      <p:sp>
        <p:nvSpPr>
          <p:cNvPr id="4" name="Numer slajdu — symbol zastępczy 3"/>
          <p:cNvSpPr>
            <a:spLocks noGrp="1"/>
          </p:cNvSpPr>
          <p:nvPr>
            <p:ph type="sldNum" sz="quarter" idx="12"/>
          </p:nvPr>
        </p:nvSpPr>
        <p:spPr/>
        <p:txBody>
          <a:bodyPr rtlCol="0"/>
          <a:lstStyle/>
          <a:p>
            <a:pPr rtl="0"/>
            <a:fld id="{34B7E4EF-A1BD-40F4-AB7B-04F084DD991D}" type="slidenum">
              <a:rPr lang="en-US" smtClean="0"/>
              <a:pPr rtl="0"/>
              <a:t>‹#›</a:t>
            </a:fld>
            <a:endParaRPr lang="en-US" dirty="0"/>
          </a:p>
        </p:txBody>
      </p:sp>
    </p:spTree>
    <p:extLst>
      <p:ext uri="{BB962C8B-B14F-4D97-AF65-F5344CB8AC3E}">
        <p14:creationId xmlns:p14="http://schemas.microsoft.com/office/powerpoint/2010/main" val="907247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spTree>
      <p:nvGrpSpPr>
        <p:cNvPr id="1" name=""/>
        <p:cNvGrpSpPr/>
        <p:nvPr/>
      </p:nvGrpSpPr>
      <p:grpSpPr>
        <a:xfrm>
          <a:off x="0" y="0"/>
          <a:ext cx="0" cy="0"/>
          <a:chOff x="0" y="0"/>
          <a:chExt cx="0" cy="0"/>
        </a:xfrm>
      </p:grpSpPr>
      <p:sp>
        <p:nvSpPr>
          <p:cNvPr id="10" name="Prostokąt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Prostokąt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ytuł 1"/>
          <p:cNvSpPr>
            <a:spLocks noGrp="1"/>
          </p:cNvSpPr>
          <p:nvPr>
            <p:ph type="title"/>
          </p:nvPr>
        </p:nvSpPr>
        <p:spPr>
          <a:xfrm>
            <a:off x="8458200" y="607392"/>
            <a:ext cx="3161963" cy="1645920"/>
          </a:xfrm>
        </p:spPr>
        <p:txBody>
          <a:bodyPr rtlCol="0" anchor="b">
            <a:normAutofit/>
          </a:bodyPr>
          <a:lstStyle>
            <a:lvl1pPr algn="l" defTabSz="914400"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pPr rtl="0"/>
            <a:r>
              <a:rPr lang="pl-PL"/>
              <a:t>Kliknij, aby edytować styl</a:t>
            </a:r>
            <a:endParaRPr lang="en-US" dirty="0"/>
          </a:p>
        </p:txBody>
      </p:sp>
      <p:sp>
        <p:nvSpPr>
          <p:cNvPr id="3" name="Zawartość — symbol zastępczy 2"/>
          <p:cNvSpPr>
            <a:spLocks noGrp="1"/>
          </p:cNvSpPr>
          <p:nvPr>
            <p:ph idx="1"/>
          </p:nvPr>
        </p:nvSpPr>
        <p:spPr>
          <a:xfrm>
            <a:off x="685800" y="609600"/>
            <a:ext cx="6858000" cy="5334000"/>
          </a:xfrm>
        </p:spPr>
        <p:txBody>
          <a:bodyPr rtlCol="0"/>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pl-PL"/>
              <a:t>Kliknij, aby edytować style wzorca tekstu</a:t>
            </a:r>
          </a:p>
          <a:p>
            <a:pPr lvl="1" rtl="0"/>
            <a:r>
              <a:rPr lang="pl-PL"/>
              <a:t>Drugi poziom</a:t>
            </a:r>
          </a:p>
          <a:p>
            <a:pPr lvl="2" rtl="0"/>
            <a:r>
              <a:rPr lang="pl-PL"/>
              <a:t>Trzeci poziom</a:t>
            </a:r>
          </a:p>
          <a:p>
            <a:pPr lvl="3" rtl="0"/>
            <a:r>
              <a:rPr lang="pl-PL"/>
              <a:t>Czwarty poziom</a:t>
            </a:r>
          </a:p>
          <a:p>
            <a:pPr lvl="4" rtl="0"/>
            <a:r>
              <a:rPr lang="pl-PL"/>
              <a:t>Piąty poziom</a:t>
            </a:r>
            <a:endParaRPr lang="en-US" dirty="0"/>
          </a:p>
        </p:txBody>
      </p:sp>
      <p:sp>
        <p:nvSpPr>
          <p:cNvPr id="4" name="Tekst — symbol zastępczy 3"/>
          <p:cNvSpPr>
            <a:spLocks noGrp="1"/>
          </p:cNvSpPr>
          <p:nvPr>
            <p:ph type="body" sz="half" idx="2"/>
          </p:nvPr>
        </p:nvSpPr>
        <p:spPr>
          <a:xfrm>
            <a:off x="8458200" y="2336800"/>
            <a:ext cx="3161963" cy="3606800"/>
          </a:xfrm>
        </p:spPr>
        <p:txBody>
          <a:bodyPr rtlCol="0">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pl-PL"/>
              <a:t>Kliknij, aby edytować style wzorca tekstu</a:t>
            </a:r>
          </a:p>
        </p:txBody>
      </p:sp>
      <p:sp>
        <p:nvSpPr>
          <p:cNvPr id="8" name="Data — symbol zastępczy 7"/>
          <p:cNvSpPr>
            <a:spLocks noGrp="1"/>
          </p:cNvSpPr>
          <p:nvPr>
            <p:ph type="dt" sz="half" idx="10"/>
          </p:nvPr>
        </p:nvSpPr>
        <p:spPr>
          <a:xfrm>
            <a:off x="5588000" y="6035040"/>
            <a:ext cx="1955800" cy="365760"/>
          </a:xfrm>
        </p:spPr>
        <p:txBody>
          <a:bodyPr rtlCol="0"/>
          <a:lstStyle>
            <a:lvl1pPr>
              <a:defRPr>
                <a:solidFill>
                  <a:schemeClr val="tx1">
                    <a:lumMod val="85000"/>
                    <a:lumOff val="15000"/>
                  </a:schemeClr>
                </a:solidFill>
              </a:defRPr>
            </a:lvl1pPr>
          </a:lstStyle>
          <a:p>
            <a:pPr rtl="0"/>
            <a:fld id="{01960BF6-A2FB-4490-B0E1-2EFE4D703CA1}" type="datetime1">
              <a:rPr lang="pl-PL" smtClean="0"/>
              <a:pPr rtl="0"/>
              <a:t>29.04.2026</a:t>
            </a:fld>
            <a:endParaRPr lang="en-US" dirty="0"/>
          </a:p>
        </p:txBody>
      </p:sp>
      <p:sp>
        <p:nvSpPr>
          <p:cNvPr id="9" name="Stopka — symbol zastępczy 8"/>
          <p:cNvSpPr>
            <a:spLocks noGrp="1"/>
          </p:cNvSpPr>
          <p:nvPr>
            <p:ph type="ftr" sz="quarter" idx="11"/>
          </p:nvPr>
        </p:nvSpPr>
        <p:spPr>
          <a:xfrm>
            <a:off x="685801" y="6035040"/>
            <a:ext cx="4584700" cy="365760"/>
          </a:xfrm>
        </p:spPr>
        <p:txBody>
          <a:bodyPr rtlCol="0"/>
          <a:lstStyle>
            <a:lvl1pPr algn="l">
              <a:defRPr/>
            </a:lvl1pPr>
          </a:lstStyle>
          <a:p>
            <a:pPr rtl="0"/>
            <a:endParaRPr lang="en-US" dirty="0"/>
          </a:p>
        </p:txBody>
      </p:sp>
      <p:sp>
        <p:nvSpPr>
          <p:cNvPr id="11" name="Numer slajdu — symbol zastępczy 10"/>
          <p:cNvSpPr>
            <a:spLocks noGrp="1"/>
          </p:cNvSpPr>
          <p:nvPr>
            <p:ph type="sldNum" sz="quarter" idx="12"/>
          </p:nvPr>
        </p:nvSpPr>
        <p:spPr>
          <a:xfrm>
            <a:off x="10396728" y="6035040"/>
            <a:ext cx="1223435" cy="365760"/>
          </a:xfrm>
        </p:spPr>
        <p:txBody>
          <a:bodyPr rtlCol="0"/>
          <a:lstStyle>
            <a:lvl1pPr>
              <a:defRPr>
                <a:solidFill>
                  <a:schemeClr val="tx1">
                    <a:lumMod val="85000"/>
                    <a:lumOff val="15000"/>
                  </a:schemeClr>
                </a:solidFill>
              </a:defRPr>
            </a:lvl1pPr>
          </a:lstStyle>
          <a:p>
            <a:pPr rtl="0"/>
            <a:fld id="{34B7E4EF-A1BD-40F4-AB7B-04F084DD991D}" type="slidenum">
              <a:rPr lang="en-US" smtClean="0"/>
              <a:pPr rtl="0"/>
              <a:t>‹#›</a:t>
            </a:fld>
            <a:endParaRPr lang="en-US" dirty="0"/>
          </a:p>
        </p:txBody>
      </p:sp>
    </p:spTree>
    <p:extLst>
      <p:ext uri="{BB962C8B-B14F-4D97-AF65-F5344CB8AC3E}">
        <p14:creationId xmlns:p14="http://schemas.microsoft.com/office/powerpoint/2010/main" val="2488602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11" name="Prostokąt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Obraz — symbol zastępczy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pl-PL"/>
              <a:t>Kliknij ikonę, aby dodać obraz</a:t>
            </a:r>
            <a:endParaRPr lang="en-US" dirty="0"/>
          </a:p>
        </p:txBody>
      </p:sp>
      <p:sp>
        <p:nvSpPr>
          <p:cNvPr id="5" name="Data — symbol zastępczy 4"/>
          <p:cNvSpPr>
            <a:spLocks noGrp="1"/>
          </p:cNvSpPr>
          <p:nvPr>
            <p:ph type="dt" sz="half" idx="10"/>
          </p:nvPr>
        </p:nvSpPr>
        <p:spPr>
          <a:xfrm>
            <a:off x="5662337" y="6035040"/>
            <a:ext cx="2071963" cy="365760"/>
          </a:xfrm>
        </p:spPr>
        <p:txBody>
          <a:bodyPr rtlCol="0"/>
          <a:lstStyle>
            <a:lvl1pPr>
              <a:defRPr b="1">
                <a:solidFill>
                  <a:srgbClr val="FFFFFF"/>
                </a:solidFill>
                <a:effectLst>
                  <a:outerShdw blurRad="19050" dist="6350" dir="2700000" algn="tl" rotWithShape="0">
                    <a:prstClr val="black">
                      <a:alpha val="40000"/>
                    </a:prstClr>
                  </a:outerShdw>
                </a:effectLst>
              </a:defRPr>
            </a:lvl1pPr>
          </a:lstStyle>
          <a:p>
            <a:pPr rtl="0"/>
            <a:fld id="{06F68170-BB03-45F9-AA6D-B79E10EA3212}" type="datetime1">
              <a:rPr lang="pl-PL" smtClean="0"/>
              <a:pPr rtl="0"/>
              <a:t>29.04.2026</a:t>
            </a:fld>
            <a:endParaRPr lang="en-US" dirty="0"/>
          </a:p>
        </p:txBody>
      </p:sp>
      <p:sp>
        <p:nvSpPr>
          <p:cNvPr id="6" name="Stopka — symbol zastępczy 5"/>
          <p:cNvSpPr>
            <a:spLocks noGrp="1"/>
          </p:cNvSpPr>
          <p:nvPr>
            <p:ph type="ftr" sz="quarter" idx="11"/>
          </p:nvPr>
        </p:nvSpPr>
        <p:spPr>
          <a:xfrm>
            <a:off x="612648" y="6035040"/>
            <a:ext cx="4588002" cy="365760"/>
          </a:xfrm>
        </p:spPr>
        <p:txBody>
          <a:bodyPr rtlCol="0"/>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rtl="0"/>
            <a:endParaRPr lang="en-US" dirty="0"/>
          </a:p>
        </p:txBody>
      </p:sp>
      <p:sp>
        <p:nvSpPr>
          <p:cNvPr id="7" name="Numer slajdu — symbol zastępczy 6"/>
          <p:cNvSpPr>
            <a:spLocks noGrp="1"/>
          </p:cNvSpPr>
          <p:nvPr>
            <p:ph type="sldNum" sz="quarter" idx="12"/>
          </p:nvPr>
        </p:nvSpPr>
        <p:spPr>
          <a:xfrm>
            <a:off x="10396728" y="6035040"/>
            <a:ext cx="1225296" cy="365760"/>
          </a:xfrm>
        </p:spPr>
        <p:txBody>
          <a:bodyPr rtlCol="0"/>
          <a:lstStyle/>
          <a:p>
            <a:pPr rtl="0"/>
            <a:fld id="{34B7E4EF-A1BD-40F4-AB7B-04F084DD991D}" type="slidenum">
              <a:rPr lang="en-US" smtClean="0"/>
              <a:pPr rtl="0"/>
              <a:t>‹#›</a:t>
            </a:fld>
            <a:endParaRPr lang="en-US" dirty="0"/>
          </a:p>
        </p:txBody>
      </p:sp>
      <p:sp>
        <p:nvSpPr>
          <p:cNvPr id="12" name="Prostokąt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ytuł 1"/>
          <p:cNvSpPr>
            <a:spLocks noGrp="1"/>
          </p:cNvSpPr>
          <p:nvPr>
            <p:ph type="title"/>
          </p:nvPr>
        </p:nvSpPr>
        <p:spPr>
          <a:xfrm>
            <a:off x="8477250" y="603504"/>
            <a:ext cx="3144774" cy="1645920"/>
          </a:xfrm>
        </p:spPr>
        <p:txBody>
          <a:bodyPr rtlCol="0" anchor="b">
            <a:noAutofit/>
          </a:bodyPr>
          <a:lstStyle>
            <a:lvl1pPr algn="l">
              <a:lnSpc>
                <a:spcPct val="100000"/>
              </a:lnSpc>
              <a:defRPr sz="3200" b="0">
                <a:solidFill>
                  <a:schemeClr val="tx1"/>
                </a:solidFill>
                <a:latin typeface="+mj-lt"/>
              </a:defRPr>
            </a:lvl1pPr>
          </a:lstStyle>
          <a:p>
            <a:pPr rtl="0"/>
            <a:r>
              <a:rPr lang="pl-PL"/>
              <a:t>Kliknij, aby edytować styl</a:t>
            </a:r>
            <a:endParaRPr lang="en-US" dirty="0"/>
          </a:p>
        </p:txBody>
      </p:sp>
      <p:sp>
        <p:nvSpPr>
          <p:cNvPr id="4" name="Tekst — symbol zastępczy 3"/>
          <p:cNvSpPr>
            <a:spLocks noGrp="1"/>
          </p:cNvSpPr>
          <p:nvPr>
            <p:ph type="body" sz="half" idx="2"/>
          </p:nvPr>
        </p:nvSpPr>
        <p:spPr>
          <a:xfrm>
            <a:off x="8477250" y="2386584"/>
            <a:ext cx="3144774" cy="3511296"/>
          </a:xfrm>
        </p:spPr>
        <p:txBody>
          <a:bodyPr rtlCol="0">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pl-PL"/>
              <a:t>Kliknij, aby edytować style wzorca tekstu</a:t>
            </a:r>
          </a:p>
        </p:txBody>
      </p:sp>
    </p:spTree>
    <p:extLst>
      <p:ext uri="{BB962C8B-B14F-4D97-AF65-F5344CB8AC3E}">
        <p14:creationId xmlns:p14="http://schemas.microsoft.com/office/powerpoint/2010/main" val="2678223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Prostokąt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sp>
        <p:nvSpPr>
          <p:cNvPr id="7" name="Prostokąt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Prostokąt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ytuł — symbol zastępczy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pPr rtl="0"/>
            <a:r>
              <a:rPr lang="pl" dirty="0"/>
              <a:t>Kliknij, aby edytować styl wzorca tytułu</a:t>
            </a:r>
            <a:endParaRPr lang="en-US" dirty="0"/>
          </a:p>
        </p:txBody>
      </p:sp>
      <p:sp>
        <p:nvSpPr>
          <p:cNvPr id="3" name="Tekst — symbol zastępczy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rtl="0"/>
            <a:r>
              <a:rPr lang="pl"/>
              <a:t>Kliknij, aby edytować style wzorca tekstu</a:t>
            </a:r>
          </a:p>
          <a:p>
            <a:pPr lvl="1" rtl="0"/>
            <a:r>
              <a:rPr lang="pl"/>
              <a:t>Drugi poziom</a:t>
            </a:r>
          </a:p>
          <a:p>
            <a:pPr lvl="2" rtl="0"/>
            <a:r>
              <a:rPr lang="pl"/>
              <a:t>Trzeci poziom</a:t>
            </a:r>
          </a:p>
          <a:p>
            <a:pPr lvl="3" rtl="0"/>
            <a:r>
              <a:rPr lang="pl"/>
              <a:t>Czwarty poziom</a:t>
            </a:r>
          </a:p>
          <a:p>
            <a:pPr lvl="4" rtl="0"/>
            <a:r>
              <a:rPr lang="pl"/>
              <a:t>Piąty poziom</a:t>
            </a:r>
            <a:endParaRPr lang="en-US" dirty="0"/>
          </a:p>
        </p:txBody>
      </p:sp>
      <p:sp>
        <p:nvSpPr>
          <p:cNvPr id="4" name="Data — symbol zastępczy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pPr rtl="0"/>
            <a:fld id="{6A285E77-555D-4FDC-8A83-B62BFEC6F565}" type="datetime1">
              <a:rPr lang="pl-PL" smtClean="0"/>
              <a:pPr rtl="0"/>
              <a:t>29.04.2026</a:t>
            </a:fld>
            <a:endParaRPr lang="en-US" dirty="0"/>
          </a:p>
        </p:txBody>
      </p:sp>
      <p:sp>
        <p:nvSpPr>
          <p:cNvPr id="5" name="Stopka — symbol zastępczy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800">
                <a:solidFill>
                  <a:schemeClr val="tx1">
                    <a:lumMod val="85000"/>
                    <a:lumOff val="15000"/>
                  </a:schemeClr>
                </a:solidFill>
              </a:defRPr>
            </a:lvl1pPr>
          </a:lstStyle>
          <a:p>
            <a:pPr rtl="0"/>
            <a:endParaRPr lang="en-US" dirty="0"/>
          </a:p>
        </p:txBody>
      </p:sp>
      <p:sp>
        <p:nvSpPr>
          <p:cNvPr id="6" name="Numer slajdu — symbol zastępczy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pPr rtl="0"/>
            <a:fld id="{34B7E4EF-A1BD-40F4-AB7B-04F084DD991D}" type="slidenum">
              <a:rPr lang="en-US" smtClean="0"/>
              <a:pPr rtl="0"/>
              <a:t>‹#›</a:t>
            </a:fld>
            <a:endParaRPr lang="en-US" dirty="0"/>
          </a:p>
        </p:txBody>
      </p:sp>
    </p:spTree>
    <p:extLst>
      <p:ext uri="{BB962C8B-B14F-4D97-AF65-F5344CB8AC3E}">
        <p14:creationId xmlns:p14="http://schemas.microsoft.com/office/powerpoint/2010/main" val="381157763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65" r:id="rId5"/>
    <p:sldLayoutId id="2147483671" r:id="rId6"/>
    <p:sldLayoutId id="2147483672" r:id="rId7"/>
    <p:sldLayoutId id="2147483662" r:id="rId8"/>
    <p:sldLayoutId id="2147483663" r:id="rId9"/>
    <p:sldLayoutId id="2147483664" r:id="rId10"/>
    <p:sldLayoutId id="2147483666" r:id="rId11"/>
  </p:sldLayoutIdLst>
  <p:hf sldNum="0" hdr="0" ftr="0"/>
  <p:txStyles>
    <p:titleStyle>
      <a:lvl1pPr algn="l" defTabSz="914400"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w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Obraz 5" descr="Zbliżenie logo&#10;&#10;Automatycznie generowany opis">
            <a:extLst>
              <a:ext uri="{FF2B5EF4-FFF2-40B4-BE49-F238E27FC236}">
                <a16:creationId xmlns:a16="http://schemas.microsoft.com/office/drawing/2014/main" id="{8045422F-7258-40AC-BD2E-2469AA44892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1"/>
          <a:stretch/>
        </p:blipFill>
        <p:spPr>
          <a:xfrm>
            <a:off x="20" y="10"/>
            <a:ext cx="12191979" cy="6857990"/>
          </a:xfrm>
          <a:prstGeom prst="rect">
            <a:avLst/>
          </a:prstGeom>
        </p:spPr>
      </p:pic>
      <p:sp>
        <p:nvSpPr>
          <p:cNvPr id="82" name="Prostokąt 81">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95067"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84" name="Prostokąt 83">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61010" y="1975104"/>
            <a:ext cx="5120640" cy="2907792"/>
          </a:xfrm>
          <a:prstGeom prst="rect">
            <a:avLst/>
          </a:prstGeom>
          <a:noFill/>
          <a:ln w="6350" cap="sq" cmpd="sng" algn="ctr">
            <a:solidFill>
              <a:schemeClr val="tx1"/>
            </a:solidFill>
            <a:prstDash val="solid"/>
            <a:miter lim="800000"/>
          </a:ln>
          <a:effectLst>
            <a:softEdge rad="0"/>
          </a:effectLst>
        </p:spPr>
      </p:sp>
      <p:sp>
        <p:nvSpPr>
          <p:cNvPr id="2" name="Tytuł 1">
            <a:extLst>
              <a:ext uri="{FF2B5EF4-FFF2-40B4-BE49-F238E27FC236}">
                <a16:creationId xmlns:a16="http://schemas.microsoft.com/office/drawing/2014/main" id="{18C3B467-088C-4F3D-A9A7-105C4E1E20CD}"/>
              </a:ext>
            </a:extLst>
          </p:cNvPr>
          <p:cNvSpPr>
            <a:spLocks noGrp="1"/>
          </p:cNvSpPr>
          <p:nvPr>
            <p:ph type="ctrTitle"/>
          </p:nvPr>
        </p:nvSpPr>
        <p:spPr>
          <a:xfrm>
            <a:off x="6033793" y="2355458"/>
            <a:ext cx="4775075" cy="1630907"/>
          </a:xfrm>
        </p:spPr>
        <p:txBody>
          <a:bodyPr rtlCol="0">
            <a:normAutofit/>
          </a:bodyPr>
          <a:lstStyle/>
          <a:p>
            <a:r>
              <a:rPr lang="pl-PL" sz="5400" b="1" dirty="0" err="1">
                <a:solidFill>
                  <a:schemeClr val="tx1"/>
                </a:solidFill>
              </a:rPr>
              <a:t>MTPE</a:t>
            </a:r>
            <a:endParaRPr lang="pl" sz="5400" b="1" dirty="0">
              <a:solidFill>
                <a:schemeClr val="tx1"/>
              </a:solidFill>
            </a:endParaRPr>
          </a:p>
        </p:txBody>
      </p:sp>
      <p:sp>
        <p:nvSpPr>
          <p:cNvPr id="3" name="Podtytuł 2">
            <a:extLst>
              <a:ext uri="{FF2B5EF4-FFF2-40B4-BE49-F238E27FC236}">
                <a16:creationId xmlns:a16="http://schemas.microsoft.com/office/drawing/2014/main" id="{C8722DDC-8EEE-4A06-8DFE-B44871EAA2CF}"/>
              </a:ext>
            </a:extLst>
          </p:cNvPr>
          <p:cNvSpPr>
            <a:spLocks noGrp="1"/>
          </p:cNvSpPr>
          <p:nvPr>
            <p:ph type="subTitle" idx="1"/>
          </p:nvPr>
        </p:nvSpPr>
        <p:spPr>
          <a:xfrm>
            <a:off x="5918201" y="3983288"/>
            <a:ext cx="4954168" cy="559656"/>
          </a:xfrm>
        </p:spPr>
        <p:txBody>
          <a:bodyPr rtlCol="0">
            <a:noAutofit/>
          </a:bodyPr>
          <a:lstStyle/>
          <a:p>
            <a:pPr rtl="0">
              <a:spcAft>
                <a:spcPts val="600"/>
              </a:spcAft>
            </a:pPr>
            <a:r>
              <a:rPr lang="pl" sz="2200" b="1" dirty="0">
                <a:solidFill>
                  <a:schemeClr val="tx1"/>
                </a:solidFill>
              </a:rPr>
              <a:t>Machine Translation Post-Editing</a:t>
            </a:r>
          </a:p>
        </p:txBody>
      </p:sp>
    </p:spTree>
    <p:extLst>
      <p:ext uri="{BB962C8B-B14F-4D97-AF65-F5344CB8AC3E}">
        <p14:creationId xmlns:p14="http://schemas.microsoft.com/office/powerpoint/2010/main" val="258428075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66800" y="571157"/>
            <a:ext cx="10058400" cy="1371600"/>
          </a:xfrm>
        </p:spPr>
        <p:txBody>
          <a:bodyPr/>
          <a:lstStyle/>
          <a:p>
            <a:pPr algn="ctr"/>
            <a:r>
              <a:rPr lang="en-GB" b="1" dirty="0">
                <a:solidFill>
                  <a:schemeClr val="accent2"/>
                </a:solidFill>
              </a:rPr>
              <a:t>Google Translate</a:t>
            </a:r>
          </a:p>
        </p:txBody>
      </p:sp>
      <p:sp>
        <p:nvSpPr>
          <p:cNvPr id="3" name="Symbol zastępczy zawartości 2"/>
          <p:cNvSpPr>
            <a:spLocks noGrp="1"/>
          </p:cNvSpPr>
          <p:nvPr>
            <p:ph idx="1"/>
          </p:nvPr>
        </p:nvSpPr>
        <p:spPr>
          <a:xfrm>
            <a:off x="1066800" y="1700213"/>
            <a:ext cx="10058400" cy="4252531"/>
          </a:xfrm>
        </p:spPr>
        <p:txBody>
          <a:bodyPr>
            <a:normAutofit/>
          </a:bodyPr>
          <a:lstStyle/>
          <a:p>
            <a:r>
              <a:rPr lang="en-GB" sz="2000" dirty="0"/>
              <a:t>System initially based on </a:t>
            </a:r>
            <a:r>
              <a:rPr lang="en-GB" sz="2000" dirty="0" err="1"/>
              <a:t>SYSTRAN</a:t>
            </a:r>
            <a:r>
              <a:rPr lang="en-GB" sz="2000" dirty="0"/>
              <a:t> (just like Yahoo! Babel Fish, AOL)</a:t>
            </a:r>
          </a:p>
          <a:p>
            <a:r>
              <a:rPr lang="en-GB" sz="2000" dirty="0"/>
              <a:t>In 2007 Google announced a new, proprietary algorithm, based on statistical models</a:t>
            </a:r>
          </a:p>
          <a:p>
            <a:r>
              <a:rPr lang="en-GB" sz="2000" dirty="0"/>
              <a:t>Pattern detection + intelligent guess</a:t>
            </a:r>
          </a:p>
          <a:p>
            <a:r>
              <a:rPr lang="en-GB" sz="2000" dirty="0"/>
              <a:t>Translations via English</a:t>
            </a:r>
          </a:p>
          <a:p>
            <a:r>
              <a:rPr lang="en-GB" sz="2000" dirty="0"/>
              <a:t>UN documents as a corpus (6 official languages)</a:t>
            </a:r>
          </a:p>
          <a:p>
            <a:r>
              <a:rPr lang="en-GB" sz="2000" dirty="0"/>
              <a:t>Supports 103 languages at various level</a:t>
            </a:r>
          </a:p>
          <a:p>
            <a:r>
              <a:rPr lang="en-GB" sz="2000" dirty="0"/>
              <a:t>Used by more than 200 million people daily</a:t>
            </a:r>
          </a:p>
          <a:p>
            <a:r>
              <a:rPr lang="en-GB" sz="2000" dirty="0"/>
              <a:t>Future development – addition of neural networks, a form of AI which continuously learns, understanding the structure and grammar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pl-PL" b="1" dirty="0" err="1">
                <a:solidFill>
                  <a:srgbClr val="00B050"/>
                </a:solidFill>
              </a:rPr>
              <a:t>Neural</a:t>
            </a:r>
            <a:r>
              <a:rPr lang="pl-PL" b="1" dirty="0">
                <a:solidFill>
                  <a:srgbClr val="00B050"/>
                </a:solidFill>
              </a:rPr>
              <a:t> </a:t>
            </a:r>
            <a:r>
              <a:rPr lang="pl-PL" b="1" dirty="0" err="1">
                <a:solidFill>
                  <a:srgbClr val="00B050"/>
                </a:solidFill>
              </a:rPr>
              <a:t>Machine</a:t>
            </a:r>
            <a:r>
              <a:rPr lang="pl-PL" b="1" dirty="0">
                <a:solidFill>
                  <a:srgbClr val="00B050"/>
                </a:solidFill>
              </a:rPr>
              <a:t> </a:t>
            </a:r>
            <a:r>
              <a:rPr lang="pl-PL" b="1" dirty="0" err="1">
                <a:solidFill>
                  <a:srgbClr val="00B050"/>
                </a:solidFill>
              </a:rPr>
              <a:t>Translation</a:t>
            </a:r>
            <a:endParaRPr lang="pl-PL" b="1" dirty="0">
              <a:solidFill>
                <a:srgbClr val="00B050"/>
              </a:solidFill>
            </a:endParaRPr>
          </a:p>
        </p:txBody>
      </p:sp>
      <p:sp>
        <p:nvSpPr>
          <p:cNvPr id="3" name="Symbol zastępczy zawartości 2"/>
          <p:cNvSpPr>
            <a:spLocks noGrp="1"/>
          </p:cNvSpPr>
          <p:nvPr>
            <p:ph idx="1"/>
          </p:nvPr>
        </p:nvSpPr>
        <p:spPr/>
        <p:txBody>
          <a:bodyPr>
            <a:normAutofit fontScale="92500" lnSpcReduction="20000"/>
          </a:bodyPr>
          <a:lstStyle/>
          <a:p>
            <a:r>
              <a:rPr lang="en-US" sz="3200" dirty="0"/>
              <a:t>Neural machine translation</a:t>
            </a:r>
            <a:r>
              <a:rPr lang="pl-PL" sz="3200" dirty="0"/>
              <a:t> (</a:t>
            </a:r>
            <a:r>
              <a:rPr lang="en-US" sz="3200" dirty="0" err="1"/>
              <a:t>NMT</a:t>
            </a:r>
            <a:r>
              <a:rPr lang="pl-PL" sz="3200" dirty="0"/>
              <a:t>)</a:t>
            </a:r>
            <a:r>
              <a:rPr lang="en-US" sz="3200" dirty="0"/>
              <a:t> </a:t>
            </a:r>
            <a:r>
              <a:rPr lang="pl-PL" sz="3200" dirty="0"/>
              <a:t> - </a:t>
            </a:r>
            <a:r>
              <a:rPr lang="en-US" sz="3200" dirty="0"/>
              <a:t>the use of neural network models to learn a statistical model for machine translation.</a:t>
            </a:r>
            <a:endParaRPr lang="pl-PL" sz="3200" dirty="0"/>
          </a:p>
          <a:p>
            <a:r>
              <a:rPr lang="pl-PL" sz="3200" dirty="0"/>
              <a:t>A</a:t>
            </a:r>
            <a:r>
              <a:rPr lang="en-US" sz="3200" dirty="0"/>
              <a:t> single system can be trained directly on source and target text</a:t>
            </a:r>
            <a:endParaRPr lang="pl-PL" sz="3200" dirty="0"/>
          </a:p>
          <a:p>
            <a:r>
              <a:rPr lang="pl-PL" sz="3200" dirty="0"/>
              <a:t>T</a:t>
            </a:r>
            <a:r>
              <a:rPr lang="en-US" sz="3200" dirty="0"/>
              <a:t>he strength of NMT lies in its ability to learn directly, in an end-to-end fashion, the mapping from input text to associated output text.</a:t>
            </a:r>
            <a:endParaRPr lang="pl-PL" sz="3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Symbol zastępczy zawartości 3" descr="slide_106.jpg"/>
          <p:cNvPicPr>
            <a:picLocks noGrp="1" noChangeAspect="1"/>
          </p:cNvPicPr>
          <p:nvPr>
            <p:ph idx="1"/>
          </p:nvPr>
        </p:nvPicPr>
        <p:blipFill>
          <a:blip r:embed="rId3" cstate="print"/>
          <a:stretch>
            <a:fillRect/>
          </a:stretch>
        </p:blipFill>
        <p:spPr>
          <a:xfrm>
            <a:off x="1885250" y="1054022"/>
            <a:ext cx="8421501" cy="4749957"/>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66800" y="642594"/>
            <a:ext cx="10058400" cy="477289"/>
          </a:xfrm>
        </p:spPr>
        <p:txBody>
          <a:bodyPr>
            <a:normAutofit fontScale="90000"/>
          </a:bodyPr>
          <a:lstStyle/>
          <a:p>
            <a:pPr algn="ctr"/>
            <a:r>
              <a:rPr lang="pl-PL" b="1" dirty="0" err="1">
                <a:solidFill>
                  <a:schemeClr val="accent1"/>
                </a:solidFill>
              </a:rPr>
              <a:t>Machine</a:t>
            </a:r>
            <a:r>
              <a:rPr lang="pl-PL" b="1" dirty="0">
                <a:solidFill>
                  <a:schemeClr val="accent1"/>
                </a:solidFill>
              </a:rPr>
              <a:t> </a:t>
            </a:r>
            <a:r>
              <a:rPr lang="pl-PL" b="1" dirty="0" err="1">
                <a:solidFill>
                  <a:schemeClr val="accent1"/>
                </a:solidFill>
              </a:rPr>
              <a:t>translation</a:t>
            </a:r>
            <a:r>
              <a:rPr lang="pl-PL" b="1" dirty="0">
                <a:solidFill>
                  <a:schemeClr val="accent1"/>
                </a:solidFill>
              </a:rPr>
              <a:t> and </a:t>
            </a:r>
            <a:r>
              <a:rPr lang="pl-PL" b="1" dirty="0" err="1">
                <a:solidFill>
                  <a:schemeClr val="accent1"/>
                </a:solidFill>
              </a:rPr>
              <a:t>LLMs</a:t>
            </a:r>
            <a:endParaRPr lang="pl-PL" b="1" dirty="0">
              <a:solidFill>
                <a:schemeClr val="accent1"/>
              </a:solidFill>
            </a:endParaRPr>
          </a:p>
        </p:txBody>
      </p:sp>
      <p:pic>
        <p:nvPicPr>
          <p:cNvPr id="5" name="Symbol zastępczy zawartości 3" descr="A-brief-history-of-MT.jpg"/>
          <p:cNvPicPr>
            <a:picLocks noChangeAspect="1"/>
          </p:cNvPicPr>
          <p:nvPr/>
        </p:nvPicPr>
        <p:blipFill>
          <a:blip r:embed="rId3" cstate="print"/>
          <a:stretch>
            <a:fillRect/>
          </a:stretch>
        </p:blipFill>
        <p:spPr>
          <a:xfrm>
            <a:off x="1248233" y="1134583"/>
            <a:ext cx="9971147" cy="5225324"/>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ymbol zastępczy zawartości 3" descr="1a4a95f0a2db4c27b7d45780f0be26dc.ashx.jpg"/>
          <p:cNvPicPr>
            <a:picLocks noGrp="1" noChangeAspect="1"/>
          </p:cNvPicPr>
          <p:nvPr>
            <p:ph idx="1"/>
          </p:nvPr>
        </p:nvPicPr>
        <p:blipFill>
          <a:blip r:embed="rId3" cstate="print"/>
          <a:stretch>
            <a:fillRect/>
          </a:stretch>
        </p:blipFill>
        <p:spPr>
          <a:xfrm>
            <a:off x="1188323" y="544529"/>
            <a:ext cx="10230311" cy="5558319"/>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00D4902-420B-E6DC-4C64-E794AE294F4C}"/>
              </a:ext>
            </a:extLst>
          </p:cNvPr>
          <p:cNvSpPr>
            <a:spLocks noGrp="1"/>
          </p:cNvSpPr>
          <p:nvPr>
            <p:ph type="title"/>
          </p:nvPr>
        </p:nvSpPr>
        <p:spPr>
          <a:xfrm>
            <a:off x="1066800" y="457200"/>
            <a:ext cx="10058400" cy="1371600"/>
          </a:xfrm>
        </p:spPr>
        <p:txBody>
          <a:bodyPr/>
          <a:lstStyle/>
          <a:p>
            <a:pPr algn="ctr"/>
            <a:r>
              <a:rPr lang="pl-PL" dirty="0" err="1"/>
              <a:t>Pre-editing</a:t>
            </a:r>
            <a:r>
              <a:rPr lang="pl-PL" dirty="0"/>
              <a:t> vs. Post-</a:t>
            </a:r>
            <a:r>
              <a:rPr lang="pl-PL" dirty="0" err="1"/>
              <a:t>editing</a:t>
            </a:r>
            <a:endParaRPr lang="en-GB" dirty="0"/>
          </a:p>
        </p:txBody>
      </p:sp>
      <p:sp>
        <p:nvSpPr>
          <p:cNvPr id="3" name="Symbol zastępczy daty 2">
            <a:extLst>
              <a:ext uri="{FF2B5EF4-FFF2-40B4-BE49-F238E27FC236}">
                <a16:creationId xmlns:a16="http://schemas.microsoft.com/office/drawing/2014/main" id="{E038076C-A57E-FE6D-A722-0E5F293F8AE2}"/>
              </a:ext>
            </a:extLst>
          </p:cNvPr>
          <p:cNvSpPr>
            <a:spLocks noGrp="1"/>
          </p:cNvSpPr>
          <p:nvPr>
            <p:ph type="dt" sz="half" idx="10"/>
          </p:nvPr>
        </p:nvSpPr>
        <p:spPr/>
        <p:txBody>
          <a:bodyPr/>
          <a:lstStyle/>
          <a:p>
            <a:pPr rtl="0"/>
            <a:endParaRPr lang="en-US" dirty="0"/>
          </a:p>
        </p:txBody>
      </p:sp>
      <p:sp>
        <p:nvSpPr>
          <p:cNvPr id="5" name="pole tekstowe 4">
            <a:extLst>
              <a:ext uri="{FF2B5EF4-FFF2-40B4-BE49-F238E27FC236}">
                <a16:creationId xmlns:a16="http://schemas.microsoft.com/office/drawing/2014/main" id="{8861ED11-32CF-0886-ABBE-092E0CC54858}"/>
              </a:ext>
            </a:extLst>
          </p:cNvPr>
          <p:cNvSpPr txBox="1"/>
          <p:nvPr/>
        </p:nvSpPr>
        <p:spPr>
          <a:xfrm>
            <a:off x="952500" y="1568708"/>
            <a:ext cx="4162425" cy="4832092"/>
          </a:xfrm>
          <a:prstGeom prst="rect">
            <a:avLst/>
          </a:prstGeom>
          <a:solidFill>
            <a:schemeClr val="accent5">
              <a:lumMod val="20000"/>
              <a:lumOff val="80000"/>
            </a:schemeClr>
          </a:solidFill>
        </p:spPr>
        <p:style>
          <a:lnRef idx="2">
            <a:schemeClr val="dk1"/>
          </a:lnRef>
          <a:fillRef idx="1">
            <a:schemeClr val="lt1"/>
          </a:fillRef>
          <a:effectRef idx="0">
            <a:schemeClr val="dk1"/>
          </a:effectRef>
          <a:fontRef idx="minor">
            <a:schemeClr val="dk1"/>
          </a:fontRef>
        </p:style>
        <p:txBody>
          <a:bodyPr wrap="square">
            <a:spAutoFit/>
          </a:bodyPr>
          <a:lstStyle/>
          <a:p>
            <a:r>
              <a:rPr lang="pl-PL" sz="2800" dirty="0"/>
              <a:t>P</a:t>
            </a:r>
            <a:r>
              <a:rPr lang="en-GB" sz="2800" dirty="0"/>
              <a:t>re-editing is the process of adjusting text before it is automatically translated in order to improve the raw quality of the</a:t>
            </a:r>
            <a:r>
              <a:rPr lang="pl-PL" sz="2800" dirty="0"/>
              <a:t> </a:t>
            </a:r>
            <a:r>
              <a:rPr lang="pl-PL" sz="2800" dirty="0" err="1"/>
              <a:t>machine</a:t>
            </a:r>
            <a:r>
              <a:rPr lang="pl-PL" sz="2800" dirty="0"/>
              <a:t> </a:t>
            </a:r>
            <a:r>
              <a:rPr lang="pl-PL" sz="2800" dirty="0" err="1"/>
              <a:t>translation</a:t>
            </a:r>
            <a:r>
              <a:rPr lang="pl-PL" sz="2800" dirty="0"/>
              <a:t> </a:t>
            </a:r>
            <a:r>
              <a:rPr lang="en-GB" sz="2800" dirty="0"/>
              <a:t>output and to reduce the amount of work required in the post-editing process</a:t>
            </a:r>
          </a:p>
        </p:txBody>
      </p:sp>
      <p:sp>
        <p:nvSpPr>
          <p:cNvPr id="6" name="pole tekstowe 5">
            <a:extLst>
              <a:ext uri="{FF2B5EF4-FFF2-40B4-BE49-F238E27FC236}">
                <a16:creationId xmlns:a16="http://schemas.microsoft.com/office/drawing/2014/main" id="{42A500CF-5F52-9A2A-6EBD-F2EFC78C0289}"/>
              </a:ext>
            </a:extLst>
          </p:cNvPr>
          <p:cNvSpPr txBox="1"/>
          <p:nvPr/>
        </p:nvSpPr>
        <p:spPr>
          <a:xfrm>
            <a:off x="6329362" y="1515874"/>
            <a:ext cx="4795838" cy="4832092"/>
          </a:xfrm>
          <a:prstGeom prst="rect">
            <a:avLst/>
          </a:prstGeom>
          <a:solidFill>
            <a:schemeClr val="accent6">
              <a:lumMod val="40000"/>
              <a:lumOff val="6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2800" dirty="0"/>
              <a:t>Post-editing</a:t>
            </a:r>
            <a:r>
              <a:rPr lang="pl-PL" sz="2800" dirty="0"/>
              <a:t> </a:t>
            </a:r>
            <a:r>
              <a:rPr lang="en-GB" sz="2800" dirty="0"/>
              <a:t>is the examination and correction of the text resulting from an automatic or semi-automatic machine system to ensure it complies with the natural laws of grammar, punctuation, spelling and meaning, etc. </a:t>
            </a:r>
          </a:p>
        </p:txBody>
      </p:sp>
    </p:spTree>
    <p:extLst>
      <p:ext uri="{BB962C8B-B14F-4D97-AF65-F5344CB8AC3E}">
        <p14:creationId xmlns:p14="http://schemas.microsoft.com/office/powerpoint/2010/main" val="40696643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290740E-B597-4FA2-B46E-E7BAAD640F2E}"/>
              </a:ext>
            </a:extLst>
          </p:cNvPr>
          <p:cNvSpPr>
            <a:spLocks noGrp="1"/>
          </p:cNvSpPr>
          <p:nvPr>
            <p:ph type="title"/>
          </p:nvPr>
        </p:nvSpPr>
        <p:spPr>
          <a:xfrm>
            <a:off x="1066800" y="642594"/>
            <a:ext cx="10058400" cy="1052094"/>
          </a:xfrm>
        </p:spPr>
        <p:txBody>
          <a:bodyPr>
            <a:normAutofit/>
          </a:bodyPr>
          <a:lstStyle/>
          <a:p>
            <a:pPr algn="ctr"/>
            <a:r>
              <a:rPr lang="pl-PL" sz="4400" b="1" dirty="0" err="1">
                <a:solidFill>
                  <a:schemeClr val="accent6">
                    <a:lumMod val="50000"/>
                  </a:schemeClr>
                </a:solidFill>
              </a:rPr>
              <a:t>Types</a:t>
            </a:r>
            <a:r>
              <a:rPr lang="pl-PL" sz="4400" b="1" dirty="0">
                <a:solidFill>
                  <a:schemeClr val="accent6">
                    <a:lumMod val="50000"/>
                  </a:schemeClr>
                </a:solidFill>
              </a:rPr>
              <a:t> of </a:t>
            </a:r>
            <a:r>
              <a:rPr lang="pl-PL" sz="4400" b="1" dirty="0" err="1">
                <a:solidFill>
                  <a:schemeClr val="accent6">
                    <a:lumMod val="50000"/>
                  </a:schemeClr>
                </a:solidFill>
              </a:rPr>
              <a:t>postedition</a:t>
            </a:r>
            <a:endParaRPr lang="en-GB" sz="4400" b="1" dirty="0">
              <a:solidFill>
                <a:schemeClr val="accent6">
                  <a:lumMod val="50000"/>
                </a:schemeClr>
              </a:solidFill>
            </a:endParaRPr>
          </a:p>
        </p:txBody>
      </p:sp>
      <p:sp>
        <p:nvSpPr>
          <p:cNvPr id="3" name="Symbol zastępczy zawartości 2">
            <a:extLst>
              <a:ext uri="{FF2B5EF4-FFF2-40B4-BE49-F238E27FC236}">
                <a16:creationId xmlns:a16="http://schemas.microsoft.com/office/drawing/2014/main" id="{09444695-4706-438A-B3C0-0119962AF5E4}"/>
              </a:ext>
            </a:extLst>
          </p:cNvPr>
          <p:cNvSpPr>
            <a:spLocks noGrp="1"/>
          </p:cNvSpPr>
          <p:nvPr>
            <p:ph sz="half" idx="1"/>
          </p:nvPr>
        </p:nvSpPr>
        <p:spPr>
          <a:xfrm>
            <a:off x="719328" y="1682496"/>
            <a:ext cx="5010912" cy="4169664"/>
          </a:xfrm>
        </p:spPr>
        <p:txBody>
          <a:bodyPr>
            <a:noAutofit/>
          </a:bodyPr>
          <a:lstStyle/>
          <a:p>
            <a:r>
              <a:rPr lang="pl-PL" sz="2800" b="1" dirty="0" err="1"/>
              <a:t>Light</a:t>
            </a:r>
            <a:r>
              <a:rPr lang="pl-PL" sz="2800" b="1" dirty="0"/>
              <a:t> </a:t>
            </a:r>
            <a:r>
              <a:rPr lang="pl-PL" sz="2800" b="1" dirty="0" err="1"/>
              <a:t>postedition</a:t>
            </a:r>
            <a:r>
              <a:rPr lang="pl-PL" sz="2800" b="1" dirty="0"/>
              <a:t> </a:t>
            </a:r>
            <a:r>
              <a:rPr lang="pl-PL" sz="2800" dirty="0"/>
              <a:t>– </a:t>
            </a:r>
            <a:r>
              <a:rPr lang="en-US" sz="2800" dirty="0"/>
              <a:t>post-editing at a basic level (“sufficient quality")</a:t>
            </a:r>
          </a:p>
          <a:p>
            <a:r>
              <a:rPr lang="en-US" sz="2800" dirty="0"/>
              <a:t>Fully comprehensible text</a:t>
            </a:r>
          </a:p>
          <a:p>
            <a:r>
              <a:rPr lang="en-US" sz="2800" dirty="0"/>
              <a:t>Faithful rendering of the source text</a:t>
            </a:r>
          </a:p>
          <a:p>
            <a:r>
              <a:rPr lang="en-US" sz="2800" dirty="0"/>
              <a:t>No linguistic errors (but: syntax and grammar are not necessarily perfect)</a:t>
            </a:r>
            <a:endParaRPr lang="en-GB" sz="2400" dirty="0"/>
          </a:p>
        </p:txBody>
      </p:sp>
      <p:sp>
        <p:nvSpPr>
          <p:cNvPr id="4" name="Symbol zastępczy zawartości 3">
            <a:extLst>
              <a:ext uri="{FF2B5EF4-FFF2-40B4-BE49-F238E27FC236}">
                <a16:creationId xmlns:a16="http://schemas.microsoft.com/office/drawing/2014/main" id="{2B9FCB5C-57EB-42F1-BE71-3CD2ECA9E22A}"/>
              </a:ext>
            </a:extLst>
          </p:cNvPr>
          <p:cNvSpPr>
            <a:spLocks noGrp="1"/>
          </p:cNvSpPr>
          <p:nvPr>
            <p:ph sz="half" idx="2"/>
          </p:nvPr>
        </p:nvSpPr>
        <p:spPr>
          <a:xfrm>
            <a:off x="6461760" y="1706880"/>
            <a:ext cx="4998720" cy="4145280"/>
          </a:xfrm>
        </p:spPr>
        <p:txBody>
          <a:bodyPr>
            <a:normAutofit fontScale="92500"/>
          </a:bodyPr>
          <a:lstStyle/>
          <a:p>
            <a:r>
              <a:rPr lang="pl-PL" sz="2800" b="1" dirty="0" err="1"/>
              <a:t>Full</a:t>
            </a:r>
            <a:r>
              <a:rPr lang="pl-PL" sz="2800" b="1" dirty="0"/>
              <a:t> </a:t>
            </a:r>
            <a:r>
              <a:rPr lang="pl-PL" sz="2800" b="1" dirty="0" err="1"/>
              <a:t>postedition</a:t>
            </a:r>
            <a:r>
              <a:rPr lang="pl-PL" sz="2800" b="1" dirty="0"/>
              <a:t> </a:t>
            </a:r>
            <a:r>
              <a:rPr lang="pl-PL" sz="2800" dirty="0"/>
              <a:t>– </a:t>
            </a:r>
            <a:r>
              <a:rPr lang="en-US" sz="2800" dirty="0"/>
              <a:t>comprehensible, accurate and stylistically correct text with coherent and correctly translated terminology</a:t>
            </a:r>
          </a:p>
          <a:p>
            <a:r>
              <a:rPr lang="en-US" sz="2800" dirty="0"/>
              <a:t>Modification of syntax</a:t>
            </a:r>
          </a:p>
          <a:p>
            <a:r>
              <a:rPr lang="en-US" sz="2800" dirty="0"/>
              <a:t>Taking cultural elements into account</a:t>
            </a:r>
          </a:p>
          <a:p>
            <a:endParaRPr lang="en-US" sz="2800" dirty="0"/>
          </a:p>
          <a:p>
            <a:endParaRPr lang="en-GB" dirty="0"/>
          </a:p>
        </p:txBody>
      </p:sp>
    </p:spTree>
    <p:extLst>
      <p:ext uri="{BB962C8B-B14F-4D97-AF65-F5344CB8AC3E}">
        <p14:creationId xmlns:p14="http://schemas.microsoft.com/office/powerpoint/2010/main" val="11712875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66800" y="642594"/>
            <a:ext cx="10058400" cy="881406"/>
          </a:xfrm>
        </p:spPr>
        <p:txBody>
          <a:bodyPr/>
          <a:lstStyle/>
          <a:p>
            <a:pPr algn="ctr"/>
            <a:r>
              <a:rPr lang="pl-PL" b="1" dirty="0" err="1">
                <a:solidFill>
                  <a:schemeClr val="accent6">
                    <a:lumMod val="50000"/>
                  </a:schemeClr>
                </a:solidFill>
              </a:rPr>
              <a:t>Light</a:t>
            </a:r>
            <a:r>
              <a:rPr lang="pl-PL" b="1" dirty="0">
                <a:solidFill>
                  <a:schemeClr val="accent6">
                    <a:lumMod val="50000"/>
                  </a:schemeClr>
                </a:solidFill>
              </a:rPr>
              <a:t> </a:t>
            </a:r>
            <a:r>
              <a:rPr lang="pl-PL" b="1" dirty="0" err="1">
                <a:solidFill>
                  <a:schemeClr val="accent6">
                    <a:lumMod val="50000"/>
                  </a:schemeClr>
                </a:solidFill>
              </a:rPr>
              <a:t>post-edition</a:t>
            </a:r>
            <a:endParaRPr lang="pl-PL" b="1" dirty="0">
              <a:solidFill>
                <a:schemeClr val="accent6">
                  <a:lumMod val="50000"/>
                </a:schemeClr>
              </a:solidFill>
            </a:endParaRPr>
          </a:p>
        </p:txBody>
      </p:sp>
      <p:sp>
        <p:nvSpPr>
          <p:cNvPr id="3" name="Symbol zastępczy zawartości 2"/>
          <p:cNvSpPr>
            <a:spLocks noGrp="1"/>
          </p:cNvSpPr>
          <p:nvPr>
            <p:ph sz="half" idx="1"/>
          </p:nvPr>
        </p:nvSpPr>
        <p:spPr>
          <a:xfrm>
            <a:off x="939800" y="1384300"/>
            <a:ext cx="10703560" cy="4467860"/>
          </a:xfrm>
        </p:spPr>
        <p:txBody>
          <a:bodyPr>
            <a:normAutofit fontScale="92500" lnSpcReduction="10000"/>
          </a:bodyPr>
          <a:lstStyle/>
          <a:p>
            <a:r>
              <a:rPr lang="en-US" sz="2800" dirty="0"/>
              <a:t>Obvious typos and errors</a:t>
            </a:r>
          </a:p>
          <a:p>
            <a:r>
              <a:rPr lang="en-US" sz="2800" dirty="0"/>
              <a:t>No stylistic corrections, no alteration of sentence structure</a:t>
            </a:r>
          </a:p>
          <a:p>
            <a:r>
              <a:rPr lang="en-US" sz="2800" dirty="0"/>
              <a:t>Comprehensible text - not necessarily natural</a:t>
            </a:r>
          </a:p>
          <a:p>
            <a:r>
              <a:rPr lang="en-US" sz="2800" dirty="0"/>
              <a:t>Checking that no relevant information has been omitted or erroneous information added</a:t>
            </a:r>
          </a:p>
          <a:p>
            <a:r>
              <a:rPr lang="en-US" sz="2800" dirty="0"/>
              <a:t>The objective is not to obtain a product comparable to a human translation</a:t>
            </a:r>
          </a:p>
          <a:p>
            <a:r>
              <a:rPr lang="en-US" sz="2800" dirty="0"/>
              <a:t>For internal purposes, to get a quick understanding of the content</a:t>
            </a:r>
            <a:endParaRPr lang="pl-PL"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66800" y="642594"/>
            <a:ext cx="10058400" cy="881406"/>
          </a:xfrm>
        </p:spPr>
        <p:txBody>
          <a:bodyPr/>
          <a:lstStyle/>
          <a:p>
            <a:pPr algn="ctr"/>
            <a:r>
              <a:rPr lang="pl-PL" b="1" dirty="0" err="1">
                <a:solidFill>
                  <a:schemeClr val="accent6">
                    <a:lumMod val="50000"/>
                  </a:schemeClr>
                </a:solidFill>
              </a:rPr>
              <a:t>Full</a:t>
            </a:r>
            <a:r>
              <a:rPr lang="pl-PL" b="1" dirty="0">
                <a:solidFill>
                  <a:schemeClr val="accent6">
                    <a:lumMod val="50000"/>
                  </a:schemeClr>
                </a:solidFill>
              </a:rPr>
              <a:t> </a:t>
            </a:r>
            <a:r>
              <a:rPr lang="pl-PL" b="1" dirty="0" err="1">
                <a:solidFill>
                  <a:schemeClr val="accent6">
                    <a:lumMod val="50000"/>
                  </a:schemeClr>
                </a:solidFill>
              </a:rPr>
              <a:t>postedition</a:t>
            </a:r>
            <a:endParaRPr lang="pl-PL" b="1" dirty="0">
              <a:solidFill>
                <a:schemeClr val="accent6">
                  <a:lumMod val="50000"/>
                </a:schemeClr>
              </a:solidFill>
            </a:endParaRPr>
          </a:p>
        </p:txBody>
      </p:sp>
      <p:sp>
        <p:nvSpPr>
          <p:cNvPr id="3" name="Symbol zastępczy zawartości 2"/>
          <p:cNvSpPr>
            <a:spLocks noGrp="1"/>
          </p:cNvSpPr>
          <p:nvPr>
            <p:ph sz="half" idx="1"/>
          </p:nvPr>
        </p:nvSpPr>
        <p:spPr>
          <a:xfrm>
            <a:off x="800100" y="1435100"/>
            <a:ext cx="10972800" cy="5016500"/>
          </a:xfrm>
        </p:spPr>
        <p:txBody>
          <a:bodyPr>
            <a:normAutofit/>
          </a:bodyPr>
          <a:lstStyle/>
          <a:p>
            <a:r>
              <a:rPr lang="en-US" sz="2800" dirty="0"/>
              <a:t>To produce a grammatically, syntactically and semantically correct text in the target language</a:t>
            </a:r>
          </a:p>
          <a:p>
            <a:r>
              <a:rPr lang="en-US" sz="2800" dirty="0"/>
              <a:t>Check terminology for correctness and consistency, compare with reference documents</a:t>
            </a:r>
          </a:p>
          <a:p>
            <a:r>
              <a:rPr lang="en-US" sz="2800" dirty="0"/>
              <a:t>Rewriting the text according to the rules of the target language</a:t>
            </a:r>
          </a:p>
          <a:p>
            <a:r>
              <a:rPr lang="en-US" sz="2800" dirty="0"/>
              <a:t>Adaptation of cultural elements (idioms, proverbs, examples)</a:t>
            </a:r>
          </a:p>
          <a:p>
            <a:r>
              <a:rPr lang="en-US" sz="2800" dirty="0"/>
              <a:t>The aim is to produce a product comparable to a human translation</a:t>
            </a:r>
            <a:endParaRPr lang="pl-PL"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66800" y="642594"/>
            <a:ext cx="10058400" cy="881406"/>
          </a:xfrm>
        </p:spPr>
        <p:txBody>
          <a:bodyPr/>
          <a:lstStyle/>
          <a:p>
            <a:pPr algn="ctr"/>
            <a:r>
              <a:rPr lang="pl-PL" b="1" dirty="0" err="1">
                <a:solidFill>
                  <a:schemeClr val="accent6">
                    <a:lumMod val="50000"/>
                  </a:schemeClr>
                </a:solidFill>
              </a:rPr>
              <a:t>Light</a:t>
            </a:r>
            <a:r>
              <a:rPr lang="pl-PL" b="1" dirty="0">
                <a:solidFill>
                  <a:schemeClr val="accent6">
                    <a:lumMod val="50000"/>
                  </a:schemeClr>
                </a:solidFill>
              </a:rPr>
              <a:t> </a:t>
            </a:r>
            <a:r>
              <a:rPr lang="pl-PL" b="1" dirty="0" err="1">
                <a:solidFill>
                  <a:schemeClr val="accent6">
                    <a:lumMod val="50000"/>
                  </a:schemeClr>
                </a:solidFill>
              </a:rPr>
              <a:t>postedition</a:t>
            </a:r>
            <a:endParaRPr lang="pl-PL" b="1" dirty="0">
              <a:solidFill>
                <a:schemeClr val="accent6">
                  <a:lumMod val="50000"/>
                </a:schemeClr>
              </a:solidFill>
            </a:endParaRPr>
          </a:p>
        </p:txBody>
      </p:sp>
      <p:sp>
        <p:nvSpPr>
          <p:cNvPr id="3" name="Symbol zastępczy zawartości 2"/>
          <p:cNvSpPr>
            <a:spLocks noGrp="1"/>
          </p:cNvSpPr>
          <p:nvPr>
            <p:ph sz="half" idx="1"/>
          </p:nvPr>
        </p:nvSpPr>
        <p:spPr>
          <a:xfrm>
            <a:off x="673100" y="1409700"/>
            <a:ext cx="11087100" cy="5041900"/>
          </a:xfrm>
        </p:spPr>
        <p:txBody>
          <a:bodyPr>
            <a:normAutofit/>
          </a:bodyPr>
          <a:lstStyle/>
          <a:p>
            <a:pPr>
              <a:buClr>
                <a:schemeClr val="accent6">
                  <a:lumMod val="75000"/>
                </a:schemeClr>
              </a:buClr>
              <a:buFont typeface="Wingdings" pitchFamily="2" charset="2"/>
              <a:buChar char="ü"/>
            </a:pPr>
            <a:r>
              <a:rPr lang="pl-PL" b="1" dirty="0">
                <a:solidFill>
                  <a:schemeClr val="accent6">
                    <a:lumMod val="75000"/>
                  </a:schemeClr>
                </a:solidFill>
              </a:rPr>
              <a:t> </a:t>
            </a:r>
            <a:r>
              <a:rPr lang="en-US" sz="2400" b="1" dirty="0">
                <a:solidFill>
                  <a:schemeClr val="accent6">
                    <a:lumMod val="75000"/>
                  </a:schemeClr>
                </a:solidFill>
              </a:rPr>
              <a:t>Automatic spell checking</a:t>
            </a:r>
          </a:p>
          <a:p>
            <a:pPr>
              <a:buClr>
                <a:schemeClr val="accent6">
                  <a:lumMod val="75000"/>
                </a:schemeClr>
              </a:buClr>
              <a:buFont typeface="Wingdings" pitchFamily="2" charset="2"/>
              <a:buChar char="ü"/>
            </a:pPr>
            <a:r>
              <a:rPr lang="en-US" sz="2400" b="1" dirty="0">
                <a:solidFill>
                  <a:schemeClr val="accent6">
                    <a:lumMod val="75000"/>
                  </a:schemeClr>
                </a:solidFill>
              </a:rPr>
              <a:t> Checking whether the entire text has been translated</a:t>
            </a:r>
          </a:p>
          <a:p>
            <a:pPr>
              <a:buClr>
                <a:schemeClr val="accent6">
                  <a:lumMod val="75000"/>
                </a:schemeClr>
              </a:buClr>
              <a:buFont typeface="Wingdings" pitchFamily="2" charset="2"/>
              <a:buChar char="ü"/>
            </a:pPr>
            <a:r>
              <a:rPr lang="en-US" sz="2400" b="1" dirty="0">
                <a:solidFill>
                  <a:schemeClr val="accent6">
                    <a:lumMod val="75000"/>
                  </a:schemeClr>
                </a:solidFill>
              </a:rPr>
              <a:t>General quality check - removal of ambiguous or incorrect translations within a given time limit</a:t>
            </a:r>
            <a:endParaRPr lang="pl-PL" sz="2400" dirty="0"/>
          </a:p>
          <a:p>
            <a:endParaRPr lang="pl-PL" sz="2400" dirty="0"/>
          </a:p>
          <a:p>
            <a:pPr>
              <a:buClr>
                <a:schemeClr val="accent2">
                  <a:lumMod val="75000"/>
                </a:schemeClr>
              </a:buClr>
              <a:buFont typeface="Wingdings" pitchFamily="2" charset="2"/>
              <a:buChar char="x"/>
            </a:pPr>
            <a:r>
              <a:rPr lang="pl-PL" sz="2400" b="1" dirty="0">
                <a:solidFill>
                  <a:schemeClr val="accent2">
                    <a:lumMod val="75000"/>
                  </a:schemeClr>
                </a:solidFill>
              </a:rPr>
              <a:t> </a:t>
            </a:r>
            <a:r>
              <a:rPr lang="en-US" sz="2400" b="1" dirty="0">
                <a:solidFill>
                  <a:schemeClr val="accent2">
                    <a:lumMod val="75000"/>
                  </a:schemeClr>
                </a:solidFill>
              </a:rPr>
              <a:t>Check terminology against glossary, consistency, etc.</a:t>
            </a:r>
          </a:p>
          <a:p>
            <a:pPr>
              <a:buClr>
                <a:schemeClr val="accent2">
                  <a:lumMod val="75000"/>
                </a:schemeClr>
              </a:buClr>
              <a:buFont typeface="Wingdings" pitchFamily="2" charset="2"/>
              <a:buChar char="x"/>
            </a:pPr>
            <a:r>
              <a:rPr lang="en-US" sz="2400" b="1" dirty="0">
                <a:solidFill>
                  <a:schemeClr val="accent2">
                    <a:lumMod val="75000"/>
                  </a:schemeClr>
                </a:solidFill>
              </a:rPr>
              <a:t> Checking proper names, names of institutions, titles, etc.</a:t>
            </a:r>
          </a:p>
          <a:p>
            <a:pPr>
              <a:buClr>
                <a:schemeClr val="accent2">
                  <a:lumMod val="75000"/>
                </a:schemeClr>
              </a:buClr>
              <a:buFont typeface="Wingdings" pitchFamily="2" charset="2"/>
              <a:buChar char="x"/>
            </a:pPr>
            <a:r>
              <a:rPr lang="en-US" sz="2400" b="1" dirty="0">
                <a:solidFill>
                  <a:schemeClr val="accent2">
                    <a:lumMod val="75000"/>
                  </a:schemeClr>
                </a:solidFill>
              </a:rPr>
              <a:t>Making stylistic changes (unless the syntax causes misinterpretation)</a:t>
            </a:r>
            <a:endParaRPr lang="pl-PL" b="1" dirty="0">
              <a:solidFill>
                <a:schemeClr val="accent2">
                  <a:lumMod val="75000"/>
                </a:schemeClr>
              </a:solidFill>
            </a:endParaRPr>
          </a:p>
          <a:p>
            <a:endParaRPr lang="pl-P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83E8BE-2ACA-83D8-0834-291DB266D8E8}"/>
              </a:ext>
            </a:extLst>
          </p:cNvPr>
          <p:cNvSpPr>
            <a:spLocks noGrp="1"/>
          </p:cNvSpPr>
          <p:nvPr>
            <p:ph type="title"/>
          </p:nvPr>
        </p:nvSpPr>
        <p:spPr/>
        <p:txBody>
          <a:bodyPr/>
          <a:lstStyle/>
          <a:p>
            <a:pPr algn="ctr"/>
            <a:r>
              <a:rPr lang="pl-PL" b="1" dirty="0">
                <a:solidFill>
                  <a:schemeClr val="accent1"/>
                </a:solidFill>
              </a:rPr>
              <a:t>Machine </a:t>
            </a:r>
            <a:r>
              <a:rPr lang="pl-PL" b="1" dirty="0" err="1">
                <a:solidFill>
                  <a:schemeClr val="accent1"/>
                </a:solidFill>
              </a:rPr>
              <a:t>translation</a:t>
            </a:r>
            <a:r>
              <a:rPr lang="pl-PL" b="1" dirty="0">
                <a:solidFill>
                  <a:schemeClr val="accent1"/>
                </a:solidFill>
              </a:rPr>
              <a:t> – </a:t>
            </a:r>
            <a:r>
              <a:rPr lang="pl-PL" b="1" dirty="0" err="1">
                <a:solidFill>
                  <a:schemeClr val="accent1"/>
                </a:solidFill>
              </a:rPr>
              <a:t>what</a:t>
            </a:r>
            <a:r>
              <a:rPr lang="pl-PL" b="1" dirty="0">
                <a:solidFill>
                  <a:schemeClr val="accent1"/>
                </a:solidFill>
              </a:rPr>
              <a:t> </a:t>
            </a:r>
            <a:r>
              <a:rPr lang="pl-PL" b="1" dirty="0" err="1">
                <a:solidFill>
                  <a:schemeClr val="accent1"/>
                </a:solidFill>
              </a:rPr>
              <a:t>is</a:t>
            </a:r>
            <a:r>
              <a:rPr lang="pl-PL" b="1" dirty="0">
                <a:solidFill>
                  <a:schemeClr val="accent1"/>
                </a:solidFill>
              </a:rPr>
              <a:t> </a:t>
            </a:r>
            <a:r>
              <a:rPr lang="pl-PL" b="1" dirty="0" err="1">
                <a:solidFill>
                  <a:schemeClr val="accent1"/>
                </a:solidFill>
              </a:rPr>
              <a:t>this</a:t>
            </a:r>
            <a:r>
              <a:rPr lang="pl-PL" b="1" dirty="0">
                <a:solidFill>
                  <a:schemeClr val="accent1"/>
                </a:solidFill>
              </a:rPr>
              <a:t>?</a:t>
            </a:r>
            <a:endParaRPr lang="en-GB" b="1" dirty="0">
              <a:solidFill>
                <a:schemeClr val="accent1"/>
              </a:solidFill>
            </a:endParaRPr>
          </a:p>
        </p:txBody>
      </p:sp>
      <p:sp>
        <p:nvSpPr>
          <p:cNvPr id="5" name="pole tekstowe 4">
            <a:extLst>
              <a:ext uri="{FF2B5EF4-FFF2-40B4-BE49-F238E27FC236}">
                <a16:creationId xmlns:a16="http://schemas.microsoft.com/office/drawing/2014/main" id="{CE1BF033-4CF0-24C8-A97D-44F7E31D99B9}"/>
              </a:ext>
            </a:extLst>
          </p:cNvPr>
          <p:cNvSpPr txBox="1"/>
          <p:nvPr/>
        </p:nvSpPr>
        <p:spPr>
          <a:xfrm>
            <a:off x="1484489" y="1691091"/>
            <a:ext cx="9640711" cy="4524315"/>
          </a:xfrm>
          <a:prstGeom prst="rect">
            <a:avLst/>
          </a:prstGeom>
          <a:noFill/>
        </p:spPr>
        <p:txBody>
          <a:bodyPr wrap="square">
            <a:spAutoFit/>
          </a:bodyPr>
          <a:lstStyle/>
          <a:p>
            <a:pPr>
              <a:buNone/>
            </a:pPr>
            <a:r>
              <a:rPr lang="pl-PL" sz="3200" dirty="0"/>
              <a:t>MT = </a:t>
            </a:r>
            <a:r>
              <a:rPr lang="pl-PL" sz="3200" dirty="0" err="1"/>
              <a:t>translation</a:t>
            </a:r>
            <a:r>
              <a:rPr lang="pl-PL" sz="3200" dirty="0"/>
              <a:t> </a:t>
            </a:r>
            <a:r>
              <a:rPr lang="pl-PL" sz="3200" dirty="0" err="1"/>
              <a:t>automatically</a:t>
            </a:r>
            <a:r>
              <a:rPr lang="pl-PL" sz="3200" dirty="0"/>
              <a:t> </a:t>
            </a:r>
            <a:r>
              <a:rPr lang="pl-PL" sz="3200" dirty="0" err="1"/>
              <a:t>generated</a:t>
            </a:r>
            <a:r>
              <a:rPr lang="pl-PL" sz="3200" dirty="0"/>
              <a:t> by 	</a:t>
            </a:r>
            <a:r>
              <a:rPr lang="pl-PL" sz="3200" dirty="0" err="1"/>
              <a:t>computer</a:t>
            </a:r>
            <a:r>
              <a:rPr lang="pl-PL" sz="3200" dirty="0"/>
              <a:t> software</a:t>
            </a:r>
          </a:p>
          <a:p>
            <a:pPr>
              <a:buNone/>
            </a:pPr>
            <a:endParaRPr lang="pl-PL" sz="3200" dirty="0"/>
          </a:p>
          <a:p>
            <a:pPr marL="1790700" indent="-1681163">
              <a:buNone/>
              <a:tabLst>
                <a:tab pos="2328863" algn="l"/>
              </a:tabLst>
            </a:pPr>
            <a:r>
              <a:rPr lang="pl-PL" sz="3200" dirty="0"/>
              <a:t>FAMT 	-	</a:t>
            </a:r>
            <a:r>
              <a:rPr lang="pl-PL" sz="3200" dirty="0" err="1"/>
              <a:t>fully</a:t>
            </a:r>
            <a:r>
              <a:rPr lang="pl-PL" sz="3200" dirty="0"/>
              <a:t> automatic MT</a:t>
            </a:r>
          </a:p>
          <a:p>
            <a:pPr marL="1790700" indent="-1681163">
              <a:buNone/>
              <a:tabLst>
                <a:tab pos="2328863" algn="l"/>
              </a:tabLst>
            </a:pPr>
            <a:r>
              <a:rPr lang="pl-PL" sz="3200" dirty="0"/>
              <a:t>FAHQMT	 -	</a:t>
            </a:r>
            <a:r>
              <a:rPr lang="pl-PL" sz="3200" dirty="0" err="1"/>
              <a:t>fully</a:t>
            </a:r>
            <a:r>
              <a:rPr lang="pl-PL" sz="3200" dirty="0"/>
              <a:t> automatic high </a:t>
            </a:r>
            <a:r>
              <a:rPr lang="pl-PL" sz="3200" dirty="0" err="1"/>
              <a:t>quality</a:t>
            </a:r>
            <a:r>
              <a:rPr lang="pl-PL" sz="3200" dirty="0"/>
              <a:t> MT</a:t>
            </a:r>
          </a:p>
          <a:p>
            <a:pPr marL="1790700" indent="-1681163">
              <a:buNone/>
              <a:tabLst>
                <a:tab pos="2328863" algn="l"/>
              </a:tabLst>
            </a:pPr>
            <a:r>
              <a:rPr lang="pl-PL" sz="3200" dirty="0"/>
              <a:t>IMT	- 	</a:t>
            </a:r>
            <a:r>
              <a:rPr lang="pl-PL" sz="3200" dirty="0" err="1"/>
              <a:t>interactive</a:t>
            </a:r>
            <a:r>
              <a:rPr lang="pl-PL" sz="3200" dirty="0"/>
              <a:t> </a:t>
            </a:r>
            <a:r>
              <a:rPr lang="pl-PL" sz="3200" dirty="0" err="1"/>
              <a:t>machine</a:t>
            </a:r>
            <a:r>
              <a:rPr lang="pl-PL" sz="3200" dirty="0"/>
              <a:t> </a:t>
            </a:r>
            <a:r>
              <a:rPr lang="pl-PL" sz="3200" dirty="0" err="1"/>
              <a:t>translation</a:t>
            </a:r>
            <a:endParaRPr lang="pl-PL" sz="3200" dirty="0"/>
          </a:p>
          <a:p>
            <a:pPr marL="1790700" indent="-1681163">
              <a:buNone/>
              <a:tabLst>
                <a:tab pos="2328863" algn="l"/>
              </a:tabLst>
            </a:pPr>
            <a:r>
              <a:rPr lang="pl-PL" sz="3200" dirty="0"/>
              <a:t>HAMT	-	</a:t>
            </a:r>
            <a:r>
              <a:rPr lang="pl-PL" sz="3200" dirty="0" err="1"/>
              <a:t>human</a:t>
            </a:r>
            <a:r>
              <a:rPr lang="pl-PL" sz="3200" dirty="0"/>
              <a:t> </a:t>
            </a:r>
            <a:r>
              <a:rPr lang="pl-PL" sz="3200" dirty="0" err="1"/>
              <a:t>assisted</a:t>
            </a:r>
            <a:r>
              <a:rPr lang="pl-PL" sz="3200" dirty="0"/>
              <a:t> </a:t>
            </a:r>
            <a:r>
              <a:rPr lang="pl-PL" sz="3200" dirty="0" err="1"/>
              <a:t>machine</a:t>
            </a:r>
            <a:r>
              <a:rPr lang="pl-PL" sz="3200" dirty="0"/>
              <a:t> </a:t>
            </a:r>
            <a:r>
              <a:rPr lang="pl-PL" sz="3200" dirty="0" err="1"/>
              <a:t>translation</a:t>
            </a:r>
            <a:endParaRPr lang="pl-PL" sz="3200" dirty="0"/>
          </a:p>
          <a:p>
            <a:pPr marL="1790700" indent="-1681163">
              <a:buNone/>
              <a:tabLst>
                <a:tab pos="2328863" algn="l"/>
              </a:tabLst>
            </a:pPr>
            <a:r>
              <a:rPr lang="pl-PL" sz="3200" dirty="0"/>
              <a:t>MAHT	-	</a:t>
            </a:r>
            <a:r>
              <a:rPr lang="pl-PL" sz="3200" dirty="0" err="1"/>
              <a:t>machine</a:t>
            </a:r>
            <a:r>
              <a:rPr lang="pl-PL" sz="3200" dirty="0"/>
              <a:t> </a:t>
            </a:r>
            <a:r>
              <a:rPr lang="pl-PL" sz="3200" dirty="0" err="1"/>
              <a:t>assisted</a:t>
            </a:r>
            <a:r>
              <a:rPr lang="pl-PL" sz="3200" dirty="0"/>
              <a:t> </a:t>
            </a:r>
            <a:r>
              <a:rPr lang="pl-PL" sz="3200" dirty="0" err="1"/>
              <a:t>human</a:t>
            </a:r>
            <a:r>
              <a:rPr lang="pl-PL" sz="3200" dirty="0"/>
              <a:t> </a:t>
            </a:r>
            <a:r>
              <a:rPr lang="pl-PL" sz="3200" dirty="0" err="1"/>
              <a:t>translation</a:t>
            </a:r>
            <a:endParaRPr lang="pl-PL" sz="3200" dirty="0"/>
          </a:p>
          <a:p>
            <a:pPr marL="1790700" indent="-1681163">
              <a:buNone/>
              <a:tabLst>
                <a:tab pos="2328863" algn="l"/>
              </a:tabLst>
            </a:pPr>
            <a:r>
              <a:rPr lang="pl-PL" sz="3200" dirty="0"/>
              <a:t>CAT	-	</a:t>
            </a:r>
            <a:r>
              <a:rPr lang="pl-PL" sz="3200" dirty="0" err="1"/>
              <a:t>computer</a:t>
            </a:r>
            <a:r>
              <a:rPr lang="pl-PL" sz="3200" dirty="0"/>
              <a:t> </a:t>
            </a:r>
            <a:r>
              <a:rPr lang="pl-PL" sz="3200" dirty="0" err="1"/>
              <a:t>aided</a:t>
            </a:r>
            <a:r>
              <a:rPr lang="pl-PL" sz="3200" dirty="0"/>
              <a:t> </a:t>
            </a:r>
            <a:r>
              <a:rPr lang="pl-PL" sz="3200" dirty="0" err="1"/>
              <a:t>translation</a:t>
            </a:r>
            <a:endParaRPr lang="pl-PL" sz="3200" dirty="0"/>
          </a:p>
        </p:txBody>
      </p:sp>
    </p:spTree>
    <p:extLst>
      <p:ext uri="{BB962C8B-B14F-4D97-AF65-F5344CB8AC3E}">
        <p14:creationId xmlns:p14="http://schemas.microsoft.com/office/powerpoint/2010/main" val="2262612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66800" y="642594"/>
            <a:ext cx="10058400" cy="881406"/>
          </a:xfrm>
        </p:spPr>
        <p:txBody>
          <a:bodyPr>
            <a:normAutofit/>
          </a:bodyPr>
          <a:lstStyle/>
          <a:p>
            <a:pPr algn="ctr"/>
            <a:r>
              <a:rPr lang="pl-PL" b="1" dirty="0" err="1">
                <a:solidFill>
                  <a:schemeClr val="accent6">
                    <a:lumMod val="50000"/>
                  </a:schemeClr>
                </a:solidFill>
              </a:rPr>
              <a:t>Full</a:t>
            </a:r>
            <a:r>
              <a:rPr lang="pl-PL" b="1" dirty="0">
                <a:solidFill>
                  <a:schemeClr val="accent6">
                    <a:lumMod val="50000"/>
                  </a:schemeClr>
                </a:solidFill>
              </a:rPr>
              <a:t> </a:t>
            </a:r>
            <a:r>
              <a:rPr lang="pl-PL" b="1" dirty="0" err="1">
                <a:solidFill>
                  <a:schemeClr val="accent6">
                    <a:lumMod val="50000"/>
                  </a:schemeClr>
                </a:solidFill>
              </a:rPr>
              <a:t>postedition</a:t>
            </a:r>
            <a:r>
              <a:rPr lang="pl-PL" b="1" dirty="0">
                <a:solidFill>
                  <a:schemeClr val="accent6">
                    <a:lumMod val="50000"/>
                  </a:schemeClr>
                </a:solidFill>
              </a:rPr>
              <a:t> (=</a:t>
            </a:r>
            <a:r>
              <a:rPr lang="pl-PL" b="1" dirty="0" err="1">
                <a:solidFill>
                  <a:schemeClr val="accent6">
                    <a:lumMod val="50000"/>
                  </a:schemeClr>
                </a:solidFill>
              </a:rPr>
              <a:t>full</a:t>
            </a:r>
            <a:r>
              <a:rPr lang="pl-PL" b="1" dirty="0">
                <a:solidFill>
                  <a:schemeClr val="accent6">
                    <a:lumMod val="50000"/>
                  </a:schemeClr>
                </a:solidFill>
              </a:rPr>
              <a:t> </a:t>
            </a:r>
            <a:r>
              <a:rPr lang="pl-PL" b="1" dirty="0" err="1">
                <a:solidFill>
                  <a:schemeClr val="accent6">
                    <a:lumMod val="50000"/>
                  </a:schemeClr>
                </a:solidFill>
              </a:rPr>
              <a:t>proofreading</a:t>
            </a:r>
            <a:r>
              <a:rPr lang="pl-PL" b="1" dirty="0">
                <a:solidFill>
                  <a:schemeClr val="accent6">
                    <a:lumMod val="50000"/>
                  </a:schemeClr>
                </a:solidFill>
              </a:rPr>
              <a:t>)</a:t>
            </a:r>
          </a:p>
        </p:txBody>
      </p:sp>
      <p:sp>
        <p:nvSpPr>
          <p:cNvPr id="3" name="Symbol zastępczy zawartości 2"/>
          <p:cNvSpPr>
            <a:spLocks noGrp="1"/>
          </p:cNvSpPr>
          <p:nvPr>
            <p:ph sz="half" idx="1"/>
          </p:nvPr>
        </p:nvSpPr>
        <p:spPr>
          <a:xfrm>
            <a:off x="792480" y="1658112"/>
            <a:ext cx="10878820" cy="4704588"/>
          </a:xfrm>
        </p:spPr>
        <p:txBody>
          <a:bodyPr>
            <a:normAutofit fontScale="92500" lnSpcReduction="20000"/>
          </a:bodyPr>
          <a:lstStyle/>
          <a:p>
            <a:pPr>
              <a:buClr>
                <a:schemeClr val="accent6">
                  <a:lumMod val="75000"/>
                </a:schemeClr>
              </a:buClr>
              <a:buFont typeface="Wingdings" pitchFamily="2" charset="2"/>
              <a:buChar char="ü"/>
            </a:pPr>
            <a:r>
              <a:rPr lang="pl-PL" b="1" dirty="0">
                <a:solidFill>
                  <a:schemeClr val="accent6">
                    <a:lumMod val="75000"/>
                  </a:schemeClr>
                </a:solidFill>
              </a:rPr>
              <a:t> </a:t>
            </a:r>
            <a:r>
              <a:rPr lang="en-US" sz="2400" b="1" dirty="0">
                <a:solidFill>
                  <a:schemeClr val="accent6">
                    <a:lumMod val="75000"/>
                  </a:schemeClr>
                </a:solidFill>
              </a:rPr>
              <a:t>Automatic spell-check + thorough checking of segments for grammar, spelling - within expected time</a:t>
            </a:r>
            <a:r>
              <a:rPr lang="pl-PL" sz="2400" b="1" dirty="0">
                <a:solidFill>
                  <a:schemeClr val="accent6">
                    <a:lumMod val="75000"/>
                  </a:schemeClr>
                </a:solidFill>
              </a:rPr>
              <a:t> limit</a:t>
            </a:r>
            <a:endParaRPr lang="en-US" sz="2400" b="1" dirty="0">
              <a:solidFill>
                <a:schemeClr val="accent6">
                  <a:lumMod val="75000"/>
                </a:schemeClr>
              </a:solidFill>
            </a:endParaRPr>
          </a:p>
          <a:p>
            <a:pPr>
              <a:buClr>
                <a:schemeClr val="accent6">
                  <a:lumMod val="75000"/>
                </a:schemeClr>
              </a:buClr>
              <a:buFont typeface="Wingdings" pitchFamily="2" charset="2"/>
              <a:buChar char="ü"/>
            </a:pPr>
            <a:r>
              <a:rPr lang="en-US" sz="2400" b="1" dirty="0">
                <a:solidFill>
                  <a:schemeClr val="accent6">
                    <a:lumMod val="75000"/>
                  </a:schemeClr>
                </a:solidFill>
              </a:rPr>
              <a:t> Checking that the entire text has been translated</a:t>
            </a:r>
          </a:p>
          <a:p>
            <a:pPr>
              <a:buClr>
                <a:schemeClr val="accent6">
                  <a:lumMod val="75000"/>
                </a:schemeClr>
              </a:buClr>
              <a:buFont typeface="Wingdings" pitchFamily="2" charset="2"/>
              <a:buChar char="ü"/>
            </a:pPr>
            <a:r>
              <a:rPr lang="en-US" sz="2400" b="1" dirty="0">
                <a:solidFill>
                  <a:schemeClr val="accent6">
                    <a:lumMod val="75000"/>
                  </a:schemeClr>
                </a:solidFill>
              </a:rPr>
              <a:t> Checking the translation of key terminology, proper names, institution names, titles, etc.</a:t>
            </a:r>
          </a:p>
          <a:p>
            <a:pPr>
              <a:buClr>
                <a:schemeClr val="accent6">
                  <a:lumMod val="75000"/>
                </a:schemeClr>
              </a:buClr>
              <a:buFont typeface="Wingdings" pitchFamily="2" charset="2"/>
              <a:buChar char="ü"/>
            </a:pPr>
            <a:r>
              <a:rPr lang="en-US" sz="2400" b="1" dirty="0">
                <a:solidFill>
                  <a:schemeClr val="accent6">
                    <a:lumMod val="75000"/>
                  </a:schemeClr>
                </a:solidFill>
              </a:rPr>
              <a:t>Checking stylistics and terminology against reference texts ( making modifications)</a:t>
            </a:r>
            <a:endParaRPr lang="pl-PL" sz="2400" b="1" dirty="0">
              <a:solidFill>
                <a:schemeClr val="accent6">
                  <a:lumMod val="75000"/>
                </a:schemeClr>
              </a:solidFill>
            </a:endParaRPr>
          </a:p>
          <a:p>
            <a:pPr>
              <a:buClr>
                <a:schemeClr val="accent6">
                  <a:lumMod val="75000"/>
                </a:schemeClr>
              </a:buClr>
              <a:buFont typeface="Wingdings" pitchFamily="2" charset="2"/>
              <a:buChar char="ü"/>
            </a:pPr>
            <a:r>
              <a:rPr lang="pl-PL" sz="2400" b="1" dirty="0" err="1">
                <a:solidFill>
                  <a:schemeClr val="accent6">
                    <a:lumMod val="75000"/>
                  </a:schemeClr>
                </a:solidFill>
              </a:rPr>
              <a:t>Cross-checks</a:t>
            </a:r>
            <a:r>
              <a:rPr lang="pl-PL" sz="2400" b="1" dirty="0">
                <a:solidFill>
                  <a:schemeClr val="accent6">
                    <a:lumMod val="75000"/>
                  </a:schemeClr>
                </a:solidFill>
              </a:rPr>
              <a:t> </a:t>
            </a:r>
            <a:r>
              <a:rPr lang="pl-PL" sz="2400" b="1" dirty="0" err="1">
                <a:solidFill>
                  <a:schemeClr val="accent6">
                    <a:lumMod val="75000"/>
                  </a:schemeClr>
                </a:solidFill>
              </a:rPr>
              <a:t>related</a:t>
            </a:r>
            <a:r>
              <a:rPr lang="pl-PL" sz="2400" b="1" dirty="0">
                <a:solidFill>
                  <a:schemeClr val="accent6">
                    <a:lumMod val="75000"/>
                  </a:schemeClr>
                </a:solidFill>
              </a:rPr>
              <a:t> to a </a:t>
            </a:r>
            <a:r>
              <a:rPr lang="pl-PL" sz="2400" b="1" dirty="0" err="1">
                <a:solidFill>
                  <a:schemeClr val="accent6">
                    <a:lumMod val="75000"/>
                  </a:schemeClr>
                </a:solidFill>
              </a:rPr>
              <a:t>subject</a:t>
            </a:r>
            <a:r>
              <a:rPr lang="pl-PL" sz="2400" b="1" dirty="0">
                <a:solidFill>
                  <a:schemeClr val="accent6">
                    <a:lumMod val="75000"/>
                  </a:schemeClr>
                </a:solidFill>
              </a:rPr>
              <a:t> </a:t>
            </a:r>
            <a:r>
              <a:rPr lang="pl-PL" sz="2400" b="1" dirty="0" err="1">
                <a:solidFill>
                  <a:schemeClr val="accent6">
                    <a:lumMod val="75000"/>
                  </a:schemeClr>
                </a:solidFill>
              </a:rPr>
              <a:t>matter</a:t>
            </a:r>
            <a:r>
              <a:rPr lang="pl-PL" sz="2400" b="1" dirty="0">
                <a:solidFill>
                  <a:schemeClr val="accent6">
                    <a:lumMod val="75000"/>
                  </a:schemeClr>
                </a:solidFill>
              </a:rPr>
              <a:t> </a:t>
            </a:r>
            <a:r>
              <a:rPr lang="pl-PL" sz="2400" b="1" dirty="0" err="1">
                <a:solidFill>
                  <a:schemeClr val="accent6">
                    <a:lumMod val="75000"/>
                  </a:schemeClr>
                </a:solidFill>
              </a:rPr>
              <a:t>specific</a:t>
            </a:r>
            <a:r>
              <a:rPr lang="pl-PL" sz="2400" b="1" dirty="0">
                <a:solidFill>
                  <a:schemeClr val="accent6">
                    <a:lumMod val="75000"/>
                  </a:schemeClr>
                </a:solidFill>
              </a:rPr>
              <a:t> </a:t>
            </a:r>
            <a:r>
              <a:rPr lang="pl-PL" sz="2400" b="1" dirty="0" err="1">
                <a:solidFill>
                  <a:schemeClr val="accent6">
                    <a:lumMod val="75000"/>
                  </a:schemeClr>
                </a:solidFill>
              </a:rPr>
              <a:t>tone</a:t>
            </a:r>
            <a:r>
              <a:rPr lang="pl-PL" sz="2400" b="1" dirty="0">
                <a:solidFill>
                  <a:schemeClr val="accent6">
                    <a:lumMod val="75000"/>
                  </a:schemeClr>
                </a:solidFill>
              </a:rPr>
              <a:t> of </a:t>
            </a:r>
            <a:r>
              <a:rPr lang="pl-PL" sz="2400" b="1" dirty="0" err="1">
                <a:solidFill>
                  <a:schemeClr val="accent6">
                    <a:lumMod val="75000"/>
                  </a:schemeClr>
                </a:solidFill>
              </a:rPr>
              <a:t>voice</a:t>
            </a:r>
            <a:r>
              <a:rPr lang="pl-PL" sz="2400" b="1" dirty="0">
                <a:solidFill>
                  <a:schemeClr val="accent6">
                    <a:lumMod val="75000"/>
                  </a:schemeClr>
                </a:solidFill>
              </a:rPr>
              <a:t> and </a:t>
            </a:r>
            <a:r>
              <a:rPr lang="pl-PL" sz="2400" b="1" dirty="0" err="1">
                <a:solidFill>
                  <a:schemeClr val="accent6">
                    <a:lumMod val="75000"/>
                  </a:schemeClr>
                </a:solidFill>
              </a:rPr>
              <a:t>terminology</a:t>
            </a:r>
            <a:endParaRPr lang="en-US" sz="2400" b="1" dirty="0">
              <a:solidFill>
                <a:schemeClr val="accent6">
                  <a:lumMod val="75000"/>
                </a:schemeClr>
              </a:solidFill>
            </a:endParaRPr>
          </a:p>
          <a:p>
            <a:pPr>
              <a:buClr>
                <a:schemeClr val="accent6">
                  <a:lumMod val="75000"/>
                </a:schemeClr>
              </a:buClr>
              <a:buFont typeface="Wingdings" pitchFamily="2" charset="2"/>
              <a:buChar char="ü"/>
            </a:pPr>
            <a:r>
              <a:rPr lang="pl-PL" sz="2400" b="1" dirty="0">
                <a:solidFill>
                  <a:schemeClr val="accent6">
                    <a:lumMod val="75000"/>
                  </a:schemeClr>
                </a:solidFill>
              </a:rPr>
              <a:t>S</a:t>
            </a:r>
            <a:r>
              <a:rPr lang="en-US" sz="2400" b="1" dirty="0" err="1">
                <a:solidFill>
                  <a:schemeClr val="accent6">
                    <a:lumMod val="75000"/>
                  </a:schemeClr>
                </a:solidFill>
              </a:rPr>
              <a:t>tylistic</a:t>
            </a:r>
            <a:r>
              <a:rPr lang="en-US" sz="2400" b="1" dirty="0">
                <a:solidFill>
                  <a:schemeClr val="accent6">
                    <a:lumMod val="75000"/>
                  </a:schemeClr>
                </a:solidFill>
              </a:rPr>
              <a:t> </a:t>
            </a:r>
            <a:r>
              <a:rPr lang="pl-PL" sz="2400" b="1" dirty="0" err="1">
                <a:solidFill>
                  <a:schemeClr val="accent6">
                    <a:lumMod val="75000"/>
                  </a:schemeClr>
                </a:solidFill>
              </a:rPr>
              <a:t>changes</a:t>
            </a:r>
            <a:r>
              <a:rPr lang="pl-PL" sz="2400" b="1" dirty="0">
                <a:solidFill>
                  <a:schemeClr val="accent6">
                    <a:lumMod val="75000"/>
                  </a:schemeClr>
                </a:solidFill>
              </a:rPr>
              <a:t> </a:t>
            </a:r>
            <a:r>
              <a:rPr lang="en-US" sz="2400" b="1" dirty="0">
                <a:solidFill>
                  <a:schemeClr val="accent6">
                    <a:lumMod val="75000"/>
                  </a:schemeClr>
                </a:solidFill>
              </a:rPr>
              <a:t>to </a:t>
            </a:r>
            <a:r>
              <a:rPr lang="pl-PL" sz="2400" b="1" dirty="0" err="1">
                <a:solidFill>
                  <a:schemeClr val="accent6">
                    <a:lumMod val="75000"/>
                  </a:schemeClr>
                </a:solidFill>
              </a:rPr>
              <a:t>increase</a:t>
            </a:r>
            <a:r>
              <a:rPr lang="pl-PL" sz="2400" b="1" dirty="0">
                <a:solidFill>
                  <a:schemeClr val="accent6">
                    <a:lumMod val="75000"/>
                  </a:schemeClr>
                </a:solidFill>
              </a:rPr>
              <a:t> </a:t>
            </a:r>
            <a:r>
              <a:rPr lang="pl-PL" sz="2400" b="1" dirty="0" err="1">
                <a:solidFill>
                  <a:schemeClr val="accent6">
                    <a:lumMod val="75000"/>
                  </a:schemeClr>
                </a:solidFill>
              </a:rPr>
              <a:t>the</a:t>
            </a:r>
            <a:r>
              <a:rPr lang="pl-PL" sz="2400" b="1" dirty="0">
                <a:solidFill>
                  <a:schemeClr val="accent6">
                    <a:lumMod val="75000"/>
                  </a:schemeClr>
                </a:solidFill>
              </a:rPr>
              <a:t> </a:t>
            </a:r>
            <a:r>
              <a:rPr lang="pl-PL" sz="2400" b="1" dirty="0" err="1">
                <a:solidFill>
                  <a:schemeClr val="accent6">
                    <a:lumMod val="75000"/>
                  </a:schemeClr>
                </a:solidFill>
              </a:rPr>
              <a:t>readability</a:t>
            </a:r>
            <a:r>
              <a:rPr lang="pl-PL" sz="2400" b="1" dirty="0">
                <a:solidFill>
                  <a:schemeClr val="accent6">
                    <a:lumMod val="75000"/>
                  </a:schemeClr>
                </a:solidFill>
              </a:rPr>
              <a:t> of </a:t>
            </a:r>
            <a:r>
              <a:rPr lang="pl-PL" sz="2400" b="1" dirty="0" err="1">
                <a:solidFill>
                  <a:schemeClr val="accent6">
                    <a:lumMod val="75000"/>
                  </a:schemeClr>
                </a:solidFill>
              </a:rPr>
              <a:t>the</a:t>
            </a:r>
            <a:r>
              <a:rPr lang="pl-PL" sz="2400" b="1" dirty="0">
                <a:solidFill>
                  <a:schemeClr val="accent6">
                    <a:lumMod val="75000"/>
                  </a:schemeClr>
                </a:solidFill>
              </a:rPr>
              <a:t> </a:t>
            </a:r>
            <a:r>
              <a:rPr lang="pl-PL" sz="2400" b="1" dirty="0" err="1">
                <a:solidFill>
                  <a:schemeClr val="accent6">
                    <a:lumMod val="75000"/>
                  </a:schemeClr>
                </a:solidFill>
              </a:rPr>
              <a:t>text</a:t>
            </a:r>
            <a:r>
              <a:rPr lang="pl-PL" sz="2400" b="1" dirty="0">
                <a:solidFill>
                  <a:schemeClr val="accent6">
                    <a:lumMod val="75000"/>
                  </a:schemeClr>
                </a:solidFill>
              </a:rPr>
              <a:t> and </a:t>
            </a:r>
            <a:r>
              <a:rPr lang="pl-PL" sz="2400" b="1" dirty="0" err="1">
                <a:solidFill>
                  <a:schemeClr val="accent6">
                    <a:lumMod val="75000"/>
                  </a:schemeClr>
                </a:solidFill>
              </a:rPr>
              <a:t>remove</a:t>
            </a:r>
            <a:r>
              <a:rPr lang="pl-PL" sz="2400" b="1" dirty="0">
                <a:solidFill>
                  <a:schemeClr val="accent6">
                    <a:lumMod val="75000"/>
                  </a:schemeClr>
                </a:solidFill>
              </a:rPr>
              <a:t> </a:t>
            </a:r>
            <a:r>
              <a:rPr lang="pl-PL" sz="2400" b="1" dirty="0" err="1">
                <a:solidFill>
                  <a:schemeClr val="accent6">
                    <a:lumMod val="75000"/>
                  </a:schemeClr>
                </a:solidFill>
              </a:rPr>
              <a:t>the</a:t>
            </a:r>
            <a:r>
              <a:rPr lang="pl-PL" sz="2400" b="1" dirty="0">
                <a:solidFill>
                  <a:schemeClr val="accent6">
                    <a:lumMod val="75000"/>
                  </a:schemeClr>
                </a:solidFill>
              </a:rPr>
              <a:t> „</a:t>
            </a:r>
            <a:r>
              <a:rPr lang="pl-PL" sz="2400" b="1" dirty="0" err="1">
                <a:solidFill>
                  <a:schemeClr val="accent6">
                    <a:lumMod val="75000"/>
                  </a:schemeClr>
                </a:solidFill>
              </a:rPr>
              <a:t>machine-translation</a:t>
            </a:r>
            <a:r>
              <a:rPr lang="pl-PL" sz="2400" b="1" dirty="0">
                <a:solidFill>
                  <a:schemeClr val="accent6">
                    <a:lumMod val="75000"/>
                  </a:schemeClr>
                </a:solidFill>
              </a:rPr>
              <a:t> </a:t>
            </a:r>
            <a:r>
              <a:rPr lang="pl-PL" sz="2400" b="1" dirty="0" err="1">
                <a:solidFill>
                  <a:schemeClr val="accent6">
                    <a:lumMod val="75000"/>
                  </a:schemeClr>
                </a:solidFill>
              </a:rPr>
              <a:t>feel</a:t>
            </a:r>
            <a:r>
              <a:rPr lang="pl-PL" sz="2400" b="1" dirty="0">
                <a:solidFill>
                  <a:schemeClr val="accent6">
                    <a:lumMod val="75000"/>
                  </a:schemeClr>
                </a:solidFill>
              </a:rPr>
              <a:t>”</a:t>
            </a:r>
            <a:endParaRPr lang="en-US" sz="2400" b="1" dirty="0">
              <a:solidFill>
                <a:schemeClr val="accent6">
                  <a:lumMod val="75000"/>
                </a:schemeClr>
              </a:solidFill>
            </a:endParaRPr>
          </a:p>
          <a:p>
            <a:pPr>
              <a:buClr>
                <a:schemeClr val="accent6">
                  <a:lumMod val="75000"/>
                </a:schemeClr>
              </a:buClr>
              <a:buFont typeface="Wingdings" pitchFamily="2" charset="2"/>
              <a:buChar char="ü"/>
            </a:pPr>
            <a:r>
              <a:rPr lang="en-US" sz="2400" b="1" dirty="0">
                <a:solidFill>
                  <a:schemeClr val="accent6">
                    <a:lumMod val="75000"/>
                  </a:schemeClr>
                </a:solidFill>
              </a:rPr>
              <a:t> Preparation of glossary (</a:t>
            </a:r>
            <a:r>
              <a:rPr lang="pl-PL" sz="2400" b="1" dirty="0" err="1">
                <a:solidFill>
                  <a:schemeClr val="accent6">
                    <a:lumMod val="75000"/>
                  </a:schemeClr>
                </a:solidFill>
              </a:rPr>
              <a:t>terminology</a:t>
            </a:r>
            <a:r>
              <a:rPr lang="pl-PL" sz="2400" b="1" dirty="0">
                <a:solidFill>
                  <a:schemeClr val="accent6">
                    <a:lumMod val="75000"/>
                  </a:schemeClr>
                </a:solidFill>
              </a:rPr>
              <a:t> </a:t>
            </a:r>
            <a:r>
              <a:rPr lang="en-US" sz="2400" b="1" dirty="0">
                <a:solidFill>
                  <a:schemeClr val="accent6">
                    <a:lumMod val="75000"/>
                  </a:schemeClr>
                </a:solidFill>
              </a:rPr>
              <a:t>extraction)</a:t>
            </a:r>
            <a:endParaRPr lang="pl-PL" sz="2400" b="1" dirty="0">
              <a:solidFill>
                <a:schemeClr val="accent6">
                  <a:lumMod val="75000"/>
                </a:schemeClr>
              </a:solidFill>
            </a:endParaRPr>
          </a:p>
          <a:p>
            <a:pPr>
              <a:buNone/>
            </a:pPr>
            <a:endParaRPr lang="pl-PL" b="1" dirty="0">
              <a:solidFill>
                <a:schemeClr val="accent2">
                  <a:lumMod val="75000"/>
                </a:schemeClr>
              </a:solidFill>
            </a:endParaRPr>
          </a:p>
          <a:p>
            <a:endParaRPr lang="pl-PL"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ytuł 1"/>
          <p:cNvSpPr>
            <a:spLocks noGrp="1"/>
          </p:cNvSpPr>
          <p:nvPr>
            <p:ph type="title"/>
          </p:nvPr>
        </p:nvSpPr>
        <p:spPr>
          <a:xfrm>
            <a:off x="1066800" y="642594"/>
            <a:ext cx="10058400" cy="881406"/>
          </a:xfrm>
        </p:spPr>
        <p:txBody>
          <a:bodyPr>
            <a:normAutofit/>
          </a:bodyPr>
          <a:lstStyle/>
          <a:p>
            <a:pPr algn="ctr"/>
            <a:r>
              <a:rPr lang="pl-PL" b="1" dirty="0">
                <a:solidFill>
                  <a:schemeClr val="accent6">
                    <a:lumMod val="50000"/>
                  </a:schemeClr>
                </a:solidFill>
              </a:rPr>
              <a:t>Standard </a:t>
            </a:r>
            <a:r>
              <a:rPr lang="pl-PL" b="1" dirty="0" err="1">
                <a:solidFill>
                  <a:schemeClr val="accent6">
                    <a:lumMod val="50000"/>
                  </a:schemeClr>
                </a:solidFill>
              </a:rPr>
              <a:t>postedition</a:t>
            </a:r>
            <a:endParaRPr lang="pl-PL" b="1" dirty="0">
              <a:solidFill>
                <a:schemeClr val="accent6">
                  <a:lumMod val="50000"/>
                </a:schemeClr>
              </a:solidFill>
            </a:endParaRPr>
          </a:p>
        </p:txBody>
      </p:sp>
      <p:sp>
        <p:nvSpPr>
          <p:cNvPr id="3" name="Symbol zastępczy zawartości 2"/>
          <p:cNvSpPr>
            <a:spLocks noGrp="1"/>
          </p:cNvSpPr>
          <p:nvPr>
            <p:ph sz="half" idx="1"/>
          </p:nvPr>
        </p:nvSpPr>
        <p:spPr>
          <a:xfrm>
            <a:off x="792480" y="1658112"/>
            <a:ext cx="10878820" cy="4704588"/>
          </a:xfrm>
        </p:spPr>
        <p:txBody>
          <a:bodyPr>
            <a:normAutofit fontScale="92500" lnSpcReduction="10000"/>
          </a:bodyPr>
          <a:lstStyle/>
          <a:p>
            <a:pPr>
              <a:buClr>
                <a:schemeClr val="accent6">
                  <a:lumMod val="75000"/>
                </a:schemeClr>
              </a:buClr>
              <a:buFont typeface="Wingdings" pitchFamily="2" charset="2"/>
              <a:buChar char="ü"/>
            </a:pPr>
            <a:r>
              <a:rPr lang="pl-PL" b="1" dirty="0">
                <a:solidFill>
                  <a:schemeClr val="accent6">
                    <a:lumMod val="75000"/>
                  </a:schemeClr>
                </a:solidFill>
              </a:rPr>
              <a:t> </a:t>
            </a:r>
            <a:r>
              <a:rPr lang="en-US" sz="2400" b="1" dirty="0">
                <a:solidFill>
                  <a:schemeClr val="accent6">
                    <a:lumMod val="75000"/>
                  </a:schemeClr>
                </a:solidFill>
              </a:rPr>
              <a:t>Automatic spell-check + </a:t>
            </a:r>
            <a:r>
              <a:rPr lang="pl-PL" sz="2400" b="1" dirty="0">
                <a:solidFill>
                  <a:schemeClr val="accent6">
                    <a:lumMod val="75000"/>
                  </a:schemeClr>
                </a:solidFill>
              </a:rPr>
              <a:t>a </a:t>
            </a:r>
            <a:r>
              <a:rPr lang="pl-PL" sz="2400" b="1" dirty="0" err="1">
                <a:solidFill>
                  <a:schemeClr val="accent6">
                    <a:lumMod val="75000"/>
                  </a:schemeClr>
                </a:solidFill>
              </a:rPr>
              <a:t>manual</a:t>
            </a:r>
            <a:r>
              <a:rPr lang="pl-PL" sz="2400" b="1" dirty="0">
                <a:solidFill>
                  <a:schemeClr val="accent6">
                    <a:lumMod val="75000"/>
                  </a:schemeClr>
                </a:solidFill>
              </a:rPr>
              <a:t> </a:t>
            </a:r>
            <a:r>
              <a:rPr lang="pl-PL" sz="2400" b="1" dirty="0" err="1">
                <a:solidFill>
                  <a:schemeClr val="accent6">
                    <a:lumMod val="75000"/>
                  </a:schemeClr>
                </a:solidFill>
              </a:rPr>
              <a:t>spot-check</a:t>
            </a:r>
            <a:r>
              <a:rPr lang="pl-PL" sz="2400" b="1" dirty="0">
                <a:solidFill>
                  <a:schemeClr val="accent6">
                    <a:lumMod val="75000"/>
                  </a:schemeClr>
                </a:solidFill>
              </a:rPr>
              <a:t> to </a:t>
            </a:r>
            <a:r>
              <a:rPr lang="pl-PL" sz="2400" b="1" dirty="0" err="1">
                <a:solidFill>
                  <a:schemeClr val="accent6">
                    <a:lumMod val="75000"/>
                  </a:schemeClr>
                </a:solidFill>
              </a:rPr>
              <a:t>eliminate</a:t>
            </a:r>
            <a:r>
              <a:rPr lang="pl-PL" sz="2400" b="1" dirty="0">
                <a:solidFill>
                  <a:schemeClr val="accent6">
                    <a:lumMod val="75000"/>
                  </a:schemeClr>
                </a:solidFill>
              </a:rPr>
              <a:t> </a:t>
            </a:r>
            <a:r>
              <a:rPr lang="pl-PL" sz="2400" b="1" dirty="0" err="1">
                <a:solidFill>
                  <a:schemeClr val="accent6">
                    <a:lumMod val="75000"/>
                  </a:schemeClr>
                </a:solidFill>
              </a:rPr>
              <a:t>errors</a:t>
            </a:r>
            <a:r>
              <a:rPr lang="pl-PL" sz="2400" b="1" dirty="0">
                <a:solidFill>
                  <a:schemeClr val="accent6">
                    <a:lumMod val="75000"/>
                  </a:schemeClr>
                </a:solidFill>
              </a:rPr>
              <a:t> </a:t>
            </a:r>
            <a:r>
              <a:rPr lang="en-US" sz="2400" b="1" dirty="0">
                <a:solidFill>
                  <a:schemeClr val="accent6">
                    <a:lumMod val="75000"/>
                  </a:schemeClr>
                </a:solidFill>
              </a:rPr>
              <a:t>- within </a:t>
            </a:r>
            <a:r>
              <a:rPr lang="pl-PL" sz="2400" b="1" dirty="0" err="1">
                <a:solidFill>
                  <a:schemeClr val="accent6">
                    <a:lumMod val="75000"/>
                  </a:schemeClr>
                </a:solidFill>
              </a:rPr>
              <a:t>the</a:t>
            </a:r>
            <a:r>
              <a:rPr lang="pl-PL" sz="2400" b="1" dirty="0">
                <a:solidFill>
                  <a:schemeClr val="accent6">
                    <a:lumMod val="75000"/>
                  </a:schemeClr>
                </a:solidFill>
              </a:rPr>
              <a:t> </a:t>
            </a:r>
            <a:r>
              <a:rPr lang="en-US" sz="2400" b="1" dirty="0">
                <a:solidFill>
                  <a:schemeClr val="accent6">
                    <a:lumMod val="75000"/>
                  </a:schemeClr>
                </a:solidFill>
              </a:rPr>
              <a:t>expected time</a:t>
            </a:r>
            <a:r>
              <a:rPr lang="pl-PL" sz="2400" b="1" dirty="0">
                <a:solidFill>
                  <a:schemeClr val="accent6">
                    <a:lumMod val="75000"/>
                  </a:schemeClr>
                </a:solidFill>
              </a:rPr>
              <a:t> limit</a:t>
            </a:r>
            <a:endParaRPr lang="en-US" sz="2400" b="1" dirty="0">
              <a:solidFill>
                <a:schemeClr val="accent6">
                  <a:lumMod val="75000"/>
                </a:schemeClr>
              </a:solidFill>
            </a:endParaRPr>
          </a:p>
          <a:p>
            <a:pPr>
              <a:buClr>
                <a:schemeClr val="accent6">
                  <a:lumMod val="75000"/>
                </a:schemeClr>
              </a:buClr>
              <a:buFont typeface="Wingdings" pitchFamily="2" charset="2"/>
              <a:buChar char="ü"/>
            </a:pPr>
            <a:r>
              <a:rPr lang="en-US" sz="2400" b="1" dirty="0">
                <a:solidFill>
                  <a:schemeClr val="accent6">
                    <a:lumMod val="75000"/>
                  </a:schemeClr>
                </a:solidFill>
              </a:rPr>
              <a:t> Checking that the entire text has been translated</a:t>
            </a:r>
            <a:endParaRPr lang="pl-PL" sz="2400" b="1" dirty="0">
              <a:solidFill>
                <a:schemeClr val="accent6">
                  <a:lumMod val="75000"/>
                </a:schemeClr>
              </a:solidFill>
            </a:endParaRPr>
          </a:p>
          <a:p>
            <a:pPr>
              <a:buClr>
                <a:schemeClr val="accent6">
                  <a:lumMod val="75000"/>
                </a:schemeClr>
              </a:buClr>
              <a:buFont typeface="Wingdings" pitchFamily="2" charset="2"/>
              <a:buChar char="ü"/>
            </a:pPr>
            <a:r>
              <a:rPr lang="pl-PL" sz="2400" b="1" dirty="0" err="1">
                <a:solidFill>
                  <a:schemeClr val="accent6">
                    <a:lumMod val="75000"/>
                  </a:schemeClr>
                </a:solidFill>
              </a:rPr>
              <a:t>Overall</a:t>
            </a:r>
            <a:r>
              <a:rPr lang="pl-PL" sz="2400" b="1" dirty="0">
                <a:solidFill>
                  <a:schemeClr val="accent6">
                    <a:lumMod val="75000"/>
                  </a:schemeClr>
                </a:solidFill>
              </a:rPr>
              <a:t> </a:t>
            </a:r>
            <a:r>
              <a:rPr lang="pl-PL" sz="2400" b="1" dirty="0" err="1">
                <a:solidFill>
                  <a:schemeClr val="accent6">
                    <a:lumMod val="75000"/>
                  </a:schemeClr>
                </a:solidFill>
              </a:rPr>
              <a:t>sanity</a:t>
            </a:r>
            <a:r>
              <a:rPr lang="pl-PL" sz="2400" b="1" dirty="0">
                <a:solidFill>
                  <a:schemeClr val="accent6">
                    <a:lumMod val="75000"/>
                  </a:schemeClr>
                </a:solidFill>
              </a:rPr>
              <a:t> </a:t>
            </a:r>
            <a:r>
              <a:rPr lang="pl-PL" sz="2400" b="1" dirty="0" err="1">
                <a:solidFill>
                  <a:schemeClr val="accent6">
                    <a:lumMod val="75000"/>
                  </a:schemeClr>
                </a:solidFill>
              </a:rPr>
              <a:t>check</a:t>
            </a:r>
            <a:r>
              <a:rPr lang="pl-PL" sz="2400" b="1" dirty="0">
                <a:solidFill>
                  <a:schemeClr val="accent6">
                    <a:lumMod val="75000"/>
                  </a:schemeClr>
                </a:solidFill>
              </a:rPr>
              <a:t> to </a:t>
            </a:r>
            <a:r>
              <a:rPr lang="pl-PL" sz="2400" b="1" dirty="0" err="1">
                <a:solidFill>
                  <a:schemeClr val="accent6">
                    <a:lumMod val="75000"/>
                  </a:schemeClr>
                </a:solidFill>
              </a:rPr>
              <a:t>try</a:t>
            </a:r>
            <a:r>
              <a:rPr lang="pl-PL" sz="2400" b="1" dirty="0">
                <a:solidFill>
                  <a:schemeClr val="accent6">
                    <a:lumMod val="75000"/>
                  </a:schemeClr>
                </a:solidFill>
              </a:rPr>
              <a:t> to </a:t>
            </a:r>
            <a:r>
              <a:rPr lang="pl-PL" sz="2400" b="1" dirty="0" err="1">
                <a:solidFill>
                  <a:schemeClr val="accent6">
                    <a:lumMod val="75000"/>
                  </a:schemeClr>
                </a:solidFill>
              </a:rPr>
              <a:t>remove</a:t>
            </a:r>
            <a:r>
              <a:rPr lang="pl-PL" sz="2400" b="1" dirty="0">
                <a:solidFill>
                  <a:schemeClr val="accent6">
                    <a:lumMod val="75000"/>
                  </a:schemeClr>
                </a:solidFill>
              </a:rPr>
              <a:t> </a:t>
            </a:r>
            <a:r>
              <a:rPr lang="pl-PL" sz="2400" b="1" dirty="0" err="1">
                <a:solidFill>
                  <a:schemeClr val="accent6">
                    <a:lumMod val="75000"/>
                  </a:schemeClr>
                </a:solidFill>
              </a:rPr>
              <a:t>any</a:t>
            </a:r>
            <a:r>
              <a:rPr lang="pl-PL" sz="2400" b="1" dirty="0">
                <a:solidFill>
                  <a:schemeClr val="accent6">
                    <a:lumMod val="75000"/>
                  </a:schemeClr>
                </a:solidFill>
              </a:rPr>
              <a:t> </a:t>
            </a:r>
            <a:r>
              <a:rPr lang="pl-PL" sz="2400" b="1" dirty="0" err="1">
                <a:solidFill>
                  <a:schemeClr val="accent6">
                    <a:lumMod val="75000"/>
                  </a:schemeClr>
                </a:solidFill>
              </a:rPr>
              <a:t>ambiguous</a:t>
            </a:r>
            <a:r>
              <a:rPr lang="pl-PL" sz="2400" b="1" dirty="0">
                <a:solidFill>
                  <a:schemeClr val="accent6">
                    <a:lumMod val="75000"/>
                  </a:schemeClr>
                </a:solidFill>
              </a:rPr>
              <a:t> </a:t>
            </a:r>
            <a:r>
              <a:rPr lang="pl-PL" sz="2400" b="1" dirty="0" err="1">
                <a:solidFill>
                  <a:schemeClr val="accent6">
                    <a:lumMod val="75000"/>
                  </a:schemeClr>
                </a:solidFill>
              </a:rPr>
              <a:t>or</a:t>
            </a:r>
            <a:r>
              <a:rPr lang="pl-PL" sz="2400" b="1" dirty="0">
                <a:solidFill>
                  <a:schemeClr val="accent6">
                    <a:lumMod val="75000"/>
                  </a:schemeClr>
                </a:solidFill>
              </a:rPr>
              <a:t> </a:t>
            </a:r>
            <a:r>
              <a:rPr lang="pl-PL" sz="2400" b="1" dirty="0" err="1">
                <a:solidFill>
                  <a:schemeClr val="accent6">
                    <a:lumMod val="75000"/>
                  </a:schemeClr>
                </a:solidFill>
              </a:rPr>
              <a:t>incorrect</a:t>
            </a:r>
            <a:r>
              <a:rPr lang="pl-PL" sz="2400" b="1" dirty="0">
                <a:solidFill>
                  <a:schemeClr val="accent6">
                    <a:lumMod val="75000"/>
                  </a:schemeClr>
                </a:solidFill>
              </a:rPr>
              <a:t> </a:t>
            </a:r>
            <a:r>
              <a:rPr lang="pl-PL" sz="2400" b="1" dirty="0" err="1">
                <a:solidFill>
                  <a:schemeClr val="accent6">
                    <a:lumMod val="75000"/>
                  </a:schemeClr>
                </a:solidFill>
              </a:rPr>
              <a:t>translations</a:t>
            </a:r>
            <a:r>
              <a:rPr lang="pl-PL" sz="2400" b="1" dirty="0">
                <a:solidFill>
                  <a:schemeClr val="accent6">
                    <a:lumMod val="75000"/>
                  </a:schemeClr>
                </a:solidFill>
              </a:rPr>
              <a:t> – </a:t>
            </a:r>
            <a:r>
              <a:rPr lang="pl-PL" sz="2400" b="1" dirty="0" err="1">
                <a:solidFill>
                  <a:schemeClr val="accent6">
                    <a:lumMod val="75000"/>
                  </a:schemeClr>
                </a:solidFill>
              </a:rPr>
              <a:t>the</a:t>
            </a:r>
            <a:r>
              <a:rPr lang="pl-PL" sz="2400" b="1" dirty="0">
                <a:solidFill>
                  <a:schemeClr val="accent6">
                    <a:lumMod val="75000"/>
                  </a:schemeClr>
                </a:solidFill>
              </a:rPr>
              <a:t> </a:t>
            </a:r>
            <a:r>
              <a:rPr lang="en-US" sz="2400" b="1" dirty="0">
                <a:solidFill>
                  <a:schemeClr val="accent6">
                    <a:lumMod val="75000"/>
                  </a:schemeClr>
                </a:solidFill>
              </a:rPr>
              <a:t>expected time</a:t>
            </a:r>
            <a:r>
              <a:rPr lang="pl-PL" sz="2400" b="1" dirty="0">
                <a:solidFill>
                  <a:schemeClr val="accent6">
                    <a:lumMod val="75000"/>
                  </a:schemeClr>
                </a:solidFill>
              </a:rPr>
              <a:t> limit</a:t>
            </a:r>
          </a:p>
          <a:p>
            <a:pPr>
              <a:buClr>
                <a:schemeClr val="accent6">
                  <a:lumMod val="75000"/>
                </a:schemeClr>
              </a:buClr>
              <a:buFont typeface="Wingdings" pitchFamily="2" charset="2"/>
              <a:buChar char="ü"/>
            </a:pPr>
            <a:r>
              <a:rPr lang="pl-PL" sz="2400" b="1" dirty="0" err="1">
                <a:solidFill>
                  <a:schemeClr val="accent6">
                    <a:lumMod val="75000"/>
                  </a:schemeClr>
                </a:solidFill>
              </a:rPr>
              <a:t>Consistency</a:t>
            </a:r>
            <a:r>
              <a:rPr lang="pl-PL" sz="2400" b="1" dirty="0">
                <a:solidFill>
                  <a:schemeClr val="accent6">
                    <a:lumMod val="75000"/>
                  </a:schemeClr>
                </a:solidFill>
              </a:rPr>
              <a:t> </a:t>
            </a:r>
            <a:r>
              <a:rPr lang="pl-PL" sz="2400" b="1" dirty="0" err="1">
                <a:solidFill>
                  <a:schemeClr val="accent6">
                    <a:lumMod val="75000"/>
                  </a:schemeClr>
                </a:solidFill>
              </a:rPr>
              <a:t>checks</a:t>
            </a:r>
            <a:r>
              <a:rPr lang="pl-PL" sz="2400" b="1" dirty="0">
                <a:solidFill>
                  <a:schemeClr val="accent6">
                    <a:lumMod val="75000"/>
                  </a:schemeClr>
                </a:solidFill>
              </a:rPr>
              <a:t> of </a:t>
            </a:r>
            <a:r>
              <a:rPr lang="pl-PL" sz="2400" b="1" dirty="0" err="1">
                <a:solidFill>
                  <a:schemeClr val="accent6">
                    <a:lumMod val="75000"/>
                  </a:schemeClr>
                </a:solidFill>
              </a:rPr>
              <a:t>key</a:t>
            </a:r>
            <a:r>
              <a:rPr lang="pl-PL" sz="2400" b="1" dirty="0">
                <a:solidFill>
                  <a:schemeClr val="accent6">
                    <a:lumMod val="75000"/>
                  </a:schemeClr>
                </a:solidFill>
              </a:rPr>
              <a:t> </a:t>
            </a:r>
            <a:r>
              <a:rPr lang="pl-PL" sz="2400" b="1" dirty="0" err="1">
                <a:solidFill>
                  <a:schemeClr val="accent6">
                    <a:lumMod val="75000"/>
                  </a:schemeClr>
                </a:solidFill>
              </a:rPr>
              <a:t>terminology</a:t>
            </a:r>
            <a:r>
              <a:rPr lang="pl-PL" sz="2400" b="1" dirty="0">
                <a:solidFill>
                  <a:schemeClr val="accent6">
                    <a:lumMod val="75000"/>
                  </a:schemeClr>
                </a:solidFill>
              </a:rPr>
              <a:t> (</a:t>
            </a:r>
            <a:r>
              <a:rPr lang="pl-PL" sz="2400" b="1" dirty="0" err="1">
                <a:solidFill>
                  <a:schemeClr val="accent6">
                    <a:lumMod val="75000"/>
                  </a:schemeClr>
                </a:solidFill>
              </a:rPr>
              <a:t>product/bran</a:t>
            </a:r>
            <a:r>
              <a:rPr lang="pl-PL" sz="2400" b="1" dirty="0">
                <a:solidFill>
                  <a:schemeClr val="accent6">
                    <a:lumMod val="75000"/>
                  </a:schemeClr>
                </a:solidFill>
              </a:rPr>
              <a:t>d </a:t>
            </a:r>
            <a:r>
              <a:rPr lang="pl-PL" sz="2400" b="1" dirty="0" err="1">
                <a:solidFill>
                  <a:schemeClr val="accent6">
                    <a:lumMod val="75000"/>
                  </a:schemeClr>
                </a:solidFill>
              </a:rPr>
              <a:t>names</a:t>
            </a:r>
            <a:r>
              <a:rPr lang="pl-PL" sz="2400" b="1" dirty="0">
                <a:solidFill>
                  <a:schemeClr val="accent6">
                    <a:lumMod val="75000"/>
                  </a:schemeClr>
                </a:solidFill>
              </a:rPr>
              <a:t>, </a:t>
            </a:r>
            <a:r>
              <a:rPr lang="pl-PL" sz="2400" b="1" dirty="0" err="1">
                <a:solidFill>
                  <a:schemeClr val="accent6">
                    <a:lumMod val="75000"/>
                  </a:schemeClr>
                </a:solidFill>
              </a:rPr>
              <a:t>names</a:t>
            </a:r>
            <a:r>
              <a:rPr lang="pl-PL" sz="2400" b="1" dirty="0">
                <a:solidFill>
                  <a:schemeClr val="accent6">
                    <a:lumMod val="75000"/>
                  </a:schemeClr>
                </a:solidFill>
              </a:rPr>
              <a:t> of </a:t>
            </a:r>
            <a:r>
              <a:rPr lang="pl-PL" sz="2400" b="1" dirty="0" err="1">
                <a:solidFill>
                  <a:schemeClr val="accent6">
                    <a:lumMod val="75000"/>
                  </a:schemeClr>
                </a:solidFill>
              </a:rPr>
              <a:t>insitutions</a:t>
            </a:r>
            <a:r>
              <a:rPr lang="pl-PL" sz="2400" b="1" dirty="0">
                <a:solidFill>
                  <a:schemeClr val="accent6">
                    <a:lumMod val="75000"/>
                  </a:schemeClr>
                </a:solidFill>
              </a:rPr>
              <a:t>, </a:t>
            </a:r>
            <a:r>
              <a:rPr lang="pl-PL" sz="2400" b="1" dirty="0" err="1">
                <a:solidFill>
                  <a:schemeClr val="accent6">
                    <a:lumMod val="75000"/>
                  </a:schemeClr>
                </a:solidFill>
              </a:rPr>
              <a:t>job</a:t>
            </a:r>
            <a:r>
              <a:rPr lang="pl-PL" sz="2400" b="1" dirty="0">
                <a:solidFill>
                  <a:schemeClr val="accent6">
                    <a:lumMod val="75000"/>
                  </a:schemeClr>
                </a:solidFill>
              </a:rPr>
              <a:t> </a:t>
            </a:r>
            <a:r>
              <a:rPr lang="pl-PL" sz="2400" b="1" dirty="0" err="1">
                <a:solidFill>
                  <a:schemeClr val="accent6">
                    <a:lumMod val="75000"/>
                  </a:schemeClr>
                </a:solidFill>
              </a:rPr>
              <a:t>titles</a:t>
            </a:r>
            <a:r>
              <a:rPr lang="pl-PL" sz="2400" b="1" dirty="0">
                <a:solidFill>
                  <a:schemeClr val="accent6">
                    <a:lumMod val="75000"/>
                  </a:schemeClr>
                </a:solidFill>
              </a:rPr>
              <a:t>, etc.)</a:t>
            </a:r>
            <a:endParaRPr lang="en-US" sz="2400" b="1" dirty="0">
              <a:solidFill>
                <a:schemeClr val="accent6">
                  <a:lumMod val="75000"/>
                </a:schemeClr>
              </a:solidFill>
            </a:endParaRPr>
          </a:p>
          <a:p>
            <a:pPr>
              <a:buClr>
                <a:schemeClr val="accent6">
                  <a:lumMod val="75000"/>
                </a:schemeClr>
              </a:buClr>
              <a:buFont typeface="Wingdings" pitchFamily="2" charset="2"/>
              <a:buChar char="ü"/>
            </a:pPr>
            <a:r>
              <a:rPr lang="pl-PL" sz="2400" b="1" dirty="0" err="1">
                <a:solidFill>
                  <a:schemeClr val="accent6">
                    <a:lumMod val="75000"/>
                  </a:schemeClr>
                </a:solidFill>
              </a:rPr>
              <a:t>Some</a:t>
            </a:r>
            <a:r>
              <a:rPr lang="pl-PL" sz="2400" b="1" dirty="0">
                <a:solidFill>
                  <a:schemeClr val="accent6">
                    <a:lumMod val="75000"/>
                  </a:schemeClr>
                </a:solidFill>
              </a:rPr>
              <a:t>  s</a:t>
            </a:r>
            <a:r>
              <a:rPr lang="en-US" sz="2400" b="1" dirty="0" err="1">
                <a:solidFill>
                  <a:schemeClr val="accent6">
                    <a:lumMod val="75000"/>
                  </a:schemeClr>
                </a:solidFill>
              </a:rPr>
              <a:t>tylistic</a:t>
            </a:r>
            <a:r>
              <a:rPr lang="en-US" sz="2400" b="1" dirty="0">
                <a:solidFill>
                  <a:schemeClr val="accent6">
                    <a:lumMod val="75000"/>
                  </a:schemeClr>
                </a:solidFill>
              </a:rPr>
              <a:t> corrections to </a:t>
            </a:r>
            <a:r>
              <a:rPr lang="pl-PL" sz="2400" b="1" dirty="0" err="1">
                <a:solidFill>
                  <a:schemeClr val="accent6">
                    <a:lumMod val="75000"/>
                  </a:schemeClr>
                </a:solidFill>
              </a:rPr>
              <a:t>increase</a:t>
            </a:r>
            <a:r>
              <a:rPr lang="pl-PL" sz="2400" b="1" dirty="0">
                <a:solidFill>
                  <a:schemeClr val="accent6">
                    <a:lumMod val="75000"/>
                  </a:schemeClr>
                </a:solidFill>
              </a:rPr>
              <a:t> </a:t>
            </a:r>
            <a:r>
              <a:rPr lang="pl-PL" sz="2400" b="1" dirty="0" err="1">
                <a:solidFill>
                  <a:schemeClr val="accent6">
                    <a:lumMod val="75000"/>
                  </a:schemeClr>
                </a:solidFill>
              </a:rPr>
              <a:t>the</a:t>
            </a:r>
            <a:r>
              <a:rPr lang="pl-PL" sz="2400" b="1" dirty="0">
                <a:solidFill>
                  <a:schemeClr val="accent6">
                    <a:lumMod val="75000"/>
                  </a:schemeClr>
                </a:solidFill>
              </a:rPr>
              <a:t> </a:t>
            </a:r>
            <a:r>
              <a:rPr lang="pl-PL" sz="2400" b="1" dirty="0" err="1">
                <a:solidFill>
                  <a:schemeClr val="accent6">
                    <a:lumMod val="75000"/>
                  </a:schemeClr>
                </a:solidFill>
              </a:rPr>
              <a:t>readability</a:t>
            </a:r>
            <a:r>
              <a:rPr lang="pl-PL" sz="2400" b="1" dirty="0">
                <a:solidFill>
                  <a:schemeClr val="accent6">
                    <a:lumMod val="75000"/>
                  </a:schemeClr>
                </a:solidFill>
              </a:rPr>
              <a:t> of </a:t>
            </a:r>
            <a:r>
              <a:rPr lang="pl-PL" sz="2400" b="1" dirty="0" err="1">
                <a:solidFill>
                  <a:schemeClr val="accent6">
                    <a:lumMod val="75000"/>
                  </a:schemeClr>
                </a:solidFill>
              </a:rPr>
              <a:t>the</a:t>
            </a:r>
            <a:r>
              <a:rPr lang="pl-PL" sz="2400" b="1" dirty="0">
                <a:solidFill>
                  <a:schemeClr val="accent6">
                    <a:lumMod val="75000"/>
                  </a:schemeClr>
                </a:solidFill>
              </a:rPr>
              <a:t> </a:t>
            </a:r>
            <a:r>
              <a:rPr lang="pl-PL" sz="2400" b="1" dirty="0" err="1">
                <a:solidFill>
                  <a:schemeClr val="accent6">
                    <a:lumMod val="75000"/>
                  </a:schemeClr>
                </a:solidFill>
              </a:rPr>
              <a:t>text</a:t>
            </a:r>
            <a:r>
              <a:rPr lang="pl-PL" sz="2400" b="1" dirty="0">
                <a:solidFill>
                  <a:schemeClr val="accent6">
                    <a:lumMod val="75000"/>
                  </a:schemeClr>
                </a:solidFill>
              </a:rPr>
              <a:t> and </a:t>
            </a:r>
            <a:r>
              <a:rPr lang="pl-PL" sz="2400" b="1" dirty="0" err="1">
                <a:solidFill>
                  <a:schemeClr val="accent6">
                    <a:lumMod val="75000"/>
                  </a:schemeClr>
                </a:solidFill>
              </a:rPr>
              <a:t>remove</a:t>
            </a:r>
            <a:r>
              <a:rPr lang="pl-PL" sz="2400" b="1" dirty="0">
                <a:solidFill>
                  <a:schemeClr val="accent6">
                    <a:lumMod val="75000"/>
                  </a:schemeClr>
                </a:solidFill>
              </a:rPr>
              <a:t> </a:t>
            </a:r>
            <a:r>
              <a:rPr lang="pl-PL" sz="2400" b="1" dirty="0" err="1">
                <a:solidFill>
                  <a:schemeClr val="accent6">
                    <a:lumMod val="75000"/>
                  </a:schemeClr>
                </a:solidFill>
              </a:rPr>
              <a:t>the</a:t>
            </a:r>
            <a:r>
              <a:rPr lang="pl-PL" sz="2400" b="1" dirty="0">
                <a:solidFill>
                  <a:schemeClr val="accent6">
                    <a:lumMod val="75000"/>
                  </a:schemeClr>
                </a:solidFill>
              </a:rPr>
              <a:t> „</a:t>
            </a:r>
            <a:r>
              <a:rPr lang="pl-PL" sz="2400" b="1" dirty="0" err="1">
                <a:solidFill>
                  <a:schemeClr val="accent6">
                    <a:lumMod val="75000"/>
                  </a:schemeClr>
                </a:solidFill>
              </a:rPr>
              <a:t>machine-translation</a:t>
            </a:r>
            <a:r>
              <a:rPr lang="pl-PL" sz="2400" b="1" dirty="0">
                <a:solidFill>
                  <a:schemeClr val="accent6">
                    <a:lumMod val="75000"/>
                  </a:schemeClr>
                </a:solidFill>
              </a:rPr>
              <a:t> </a:t>
            </a:r>
            <a:r>
              <a:rPr lang="pl-PL" sz="2400" b="1" dirty="0" err="1">
                <a:solidFill>
                  <a:schemeClr val="accent6">
                    <a:lumMod val="75000"/>
                  </a:schemeClr>
                </a:solidFill>
              </a:rPr>
              <a:t>feel</a:t>
            </a:r>
            <a:r>
              <a:rPr lang="pl-PL" sz="2400" b="1" dirty="0">
                <a:solidFill>
                  <a:schemeClr val="accent6">
                    <a:lumMod val="75000"/>
                  </a:schemeClr>
                </a:solidFill>
              </a:rPr>
              <a:t>”</a:t>
            </a:r>
          </a:p>
          <a:p>
            <a:pPr>
              <a:buClr>
                <a:schemeClr val="accent6">
                  <a:lumMod val="75000"/>
                </a:schemeClr>
              </a:buClr>
              <a:buFont typeface="Wingdings" pitchFamily="2" charset="2"/>
              <a:buChar char="ü"/>
            </a:pPr>
            <a:endParaRPr lang="en-US" sz="2400" b="1" dirty="0">
              <a:solidFill>
                <a:schemeClr val="accent6">
                  <a:lumMod val="75000"/>
                </a:schemeClr>
              </a:solidFill>
            </a:endParaRPr>
          </a:p>
          <a:p>
            <a:pPr>
              <a:buClr>
                <a:schemeClr val="accent2"/>
              </a:buClr>
              <a:buFont typeface="Wingdings" pitchFamily="2" charset="2"/>
              <a:buChar char="x"/>
            </a:pPr>
            <a:r>
              <a:rPr lang="en-US" sz="2400" b="1" dirty="0">
                <a:solidFill>
                  <a:srgbClr val="FF0000"/>
                </a:solidFill>
              </a:rPr>
              <a:t> Preparation of glossary (extraction of terms)</a:t>
            </a:r>
            <a:endParaRPr lang="pl-PL" sz="2400" b="1" dirty="0">
              <a:solidFill>
                <a:srgbClr val="FF0000"/>
              </a:solidFill>
            </a:endParaRPr>
          </a:p>
          <a:p>
            <a:pPr>
              <a:buNone/>
            </a:pPr>
            <a:endParaRPr lang="pl-PL" b="1" dirty="0">
              <a:solidFill>
                <a:schemeClr val="accent2">
                  <a:lumMod val="75000"/>
                </a:schemeClr>
              </a:solidFill>
            </a:endParaRPr>
          </a:p>
          <a:p>
            <a:endParaRPr lang="pl-PL"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pl-PL" b="1" dirty="0" err="1">
                <a:solidFill>
                  <a:schemeClr val="accent6">
                    <a:lumMod val="50000"/>
                  </a:schemeClr>
                </a:solidFill>
              </a:rPr>
              <a:t>Postedition</a:t>
            </a:r>
            <a:r>
              <a:rPr lang="pl-PL" b="1" dirty="0">
                <a:solidFill>
                  <a:schemeClr val="accent6">
                    <a:lumMod val="50000"/>
                  </a:schemeClr>
                </a:solidFill>
              </a:rPr>
              <a:t> </a:t>
            </a:r>
            <a:r>
              <a:rPr lang="pl-PL" b="1" dirty="0" err="1">
                <a:solidFill>
                  <a:schemeClr val="accent6">
                    <a:lumMod val="50000"/>
                  </a:schemeClr>
                </a:solidFill>
              </a:rPr>
              <a:t>stages</a:t>
            </a:r>
            <a:r>
              <a:rPr lang="pl-PL" b="1" dirty="0">
                <a:solidFill>
                  <a:schemeClr val="accent6">
                    <a:lumMod val="50000"/>
                  </a:schemeClr>
                </a:solidFill>
              </a:rPr>
              <a:t> (</a:t>
            </a:r>
            <a:r>
              <a:rPr lang="pl-PL" b="1" dirty="0" err="1">
                <a:solidFill>
                  <a:schemeClr val="accent6">
                    <a:lumMod val="50000"/>
                  </a:schemeClr>
                </a:solidFill>
              </a:rPr>
              <a:t>light</a:t>
            </a:r>
            <a:r>
              <a:rPr lang="pl-PL" b="1" dirty="0">
                <a:solidFill>
                  <a:schemeClr val="accent6">
                    <a:lumMod val="50000"/>
                  </a:schemeClr>
                </a:solidFill>
              </a:rPr>
              <a:t> </a:t>
            </a:r>
            <a:r>
              <a:rPr lang="pl-PL" b="1" dirty="0" err="1">
                <a:solidFill>
                  <a:schemeClr val="accent6">
                    <a:lumMod val="50000"/>
                  </a:schemeClr>
                </a:solidFill>
              </a:rPr>
              <a:t>vs</a:t>
            </a:r>
            <a:r>
              <a:rPr lang="pl-PL" b="1" dirty="0">
                <a:solidFill>
                  <a:schemeClr val="accent6">
                    <a:lumMod val="50000"/>
                  </a:schemeClr>
                </a:solidFill>
              </a:rPr>
              <a:t>. </a:t>
            </a:r>
            <a:r>
              <a:rPr lang="pl-PL" b="1" dirty="0" err="1">
                <a:solidFill>
                  <a:schemeClr val="accent6">
                    <a:lumMod val="50000"/>
                  </a:schemeClr>
                </a:solidFill>
              </a:rPr>
              <a:t>full</a:t>
            </a:r>
            <a:r>
              <a:rPr lang="pl-PL" b="1" dirty="0">
                <a:solidFill>
                  <a:schemeClr val="accent6">
                    <a:lumMod val="50000"/>
                  </a:schemeClr>
                </a:solidFill>
              </a:rPr>
              <a:t>)</a:t>
            </a:r>
          </a:p>
        </p:txBody>
      </p:sp>
      <p:graphicFrame>
        <p:nvGraphicFramePr>
          <p:cNvPr id="4" name="Diagram 3"/>
          <p:cNvGraphicFramePr/>
          <p:nvPr/>
        </p:nvGraphicFramePr>
        <p:xfrm>
          <a:off x="861060" y="719666"/>
          <a:ext cx="99822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pole tekstowe 11"/>
          <p:cNvSpPr txBox="1"/>
          <p:nvPr/>
        </p:nvSpPr>
        <p:spPr>
          <a:xfrm>
            <a:off x="1408684" y="2353056"/>
            <a:ext cx="2611612" cy="461665"/>
          </a:xfrm>
          <a:prstGeom prst="rect">
            <a:avLst/>
          </a:prstGeom>
          <a:solidFill>
            <a:schemeClr val="accent3">
              <a:lumMod val="40000"/>
              <a:lumOff val="60000"/>
            </a:schemeClr>
          </a:solidFill>
        </p:spPr>
        <p:txBody>
          <a:bodyPr wrap="none" rtlCol="0">
            <a:spAutoFit/>
          </a:bodyPr>
          <a:lstStyle/>
          <a:p>
            <a:r>
              <a:rPr lang="pl-PL" sz="2400" b="1" dirty="0" err="1"/>
              <a:t>Light</a:t>
            </a:r>
            <a:r>
              <a:rPr lang="pl-PL" sz="2400" b="1" dirty="0"/>
              <a:t> </a:t>
            </a:r>
            <a:r>
              <a:rPr lang="pl-PL" sz="2400" b="1" dirty="0" err="1"/>
              <a:t>postedition</a:t>
            </a:r>
            <a:endParaRPr lang="pl-PL" sz="2400" b="1" dirty="0"/>
          </a:p>
        </p:txBody>
      </p:sp>
      <p:sp>
        <p:nvSpPr>
          <p:cNvPr id="15" name="pole tekstowe 14"/>
          <p:cNvSpPr txBox="1"/>
          <p:nvPr/>
        </p:nvSpPr>
        <p:spPr>
          <a:xfrm>
            <a:off x="4914900" y="4051300"/>
            <a:ext cx="5702300" cy="461665"/>
          </a:xfrm>
          <a:prstGeom prst="rect">
            <a:avLst/>
          </a:prstGeom>
          <a:solidFill>
            <a:schemeClr val="accent6">
              <a:lumMod val="60000"/>
              <a:lumOff val="40000"/>
            </a:schemeClr>
          </a:solidFill>
        </p:spPr>
        <p:txBody>
          <a:bodyPr wrap="square" rtlCol="0">
            <a:spAutoFit/>
          </a:bodyPr>
          <a:lstStyle/>
          <a:p>
            <a:pPr algn="ctr"/>
            <a:r>
              <a:rPr lang="pl-PL" sz="2400" b="1" dirty="0" err="1"/>
              <a:t>Full</a:t>
            </a:r>
            <a:r>
              <a:rPr lang="pl-PL" sz="2400" b="1" dirty="0"/>
              <a:t> </a:t>
            </a:r>
            <a:r>
              <a:rPr lang="pl-PL" sz="2400" b="1" dirty="0" err="1"/>
              <a:t>postedition</a:t>
            </a:r>
            <a:endParaRPr lang="pl-PL" sz="2400" b="1" dirty="0"/>
          </a:p>
        </p:txBody>
      </p:sp>
      <p:sp>
        <p:nvSpPr>
          <p:cNvPr id="17" name="pole tekstowe 16"/>
          <p:cNvSpPr txBox="1"/>
          <p:nvPr/>
        </p:nvSpPr>
        <p:spPr>
          <a:xfrm>
            <a:off x="435356" y="2286828"/>
            <a:ext cx="461665" cy="2835071"/>
          </a:xfrm>
          <a:prstGeom prst="rect">
            <a:avLst/>
          </a:prstGeom>
          <a:solidFill>
            <a:schemeClr val="accent3">
              <a:lumMod val="60000"/>
              <a:lumOff val="40000"/>
            </a:schemeClr>
          </a:solidFill>
        </p:spPr>
        <p:txBody>
          <a:bodyPr vert="vert270" wrap="none" rtlCol="0">
            <a:spAutoFit/>
          </a:bodyPr>
          <a:lstStyle/>
          <a:p>
            <a:r>
              <a:rPr lang="pl-PL" b="1" dirty="0" err="1"/>
              <a:t>Machine-generated</a:t>
            </a:r>
            <a:r>
              <a:rPr lang="pl-PL" b="1" dirty="0"/>
              <a:t> </a:t>
            </a:r>
            <a:r>
              <a:rPr lang="pl-PL" b="1" dirty="0" err="1"/>
              <a:t>text</a:t>
            </a:r>
            <a:endParaRPr lang="pl-PL" b="1" dirty="0"/>
          </a:p>
        </p:txBody>
      </p:sp>
      <p:sp>
        <p:nvSpPr>
          <p:cNvPr id="18" name="Strzałka w górę 17"/>
          <p:cNvSpPr/>
          <p:nvPr/>
        </p:nvSpPr>
        <p:spPr>
          <a:xfrm>
            <a:off x="4318000" y="4089400"/>
            <a:ext cx="419100" cy="12192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9" name="pole tekstowe 18"/>
          <p:cNvSpPr txBox="1"/>
          <p:nvPr/>
        </p:nvSpPr>
        <p:spPr>
          <a:xfrm>
            <a:off x="2120900" y="5372100"/>
            <a:ext cx="5317481" cy="369332"/>
          </a:xfrm>
          <a:prstGeom prst="rect">
            <a:avLst/>
          </a:prstGeom>
          <a:noFill/>
        </p:spPr>
        <p:txBody>
          <a:bodyPr wrap="none" rtlCol="0">
            <a:spAutoFit/>
          </a:bodyPr>
          <a:lstStyle/>
          <a:p>
            <a:r>
              <a:rPr lang="en-US" b="1" dirty="0"/>
              <a:t>Comprehensible text that is true to the original</a:t>
            </a:r>
            <a:endParaRPr lang="pl-PL" b="1" dirty="0"/>
          </a:p>
        </p:txBody>
      </p:sp>
      <p:sp>
        <p:nvSpPr>
          <p:cNvPr id="20" name="Strzałka w dół 19"/>
          <p:cNvSpPr/>
          <p:nvPr/>
        </p:nvSpPr>
        <p:spPr>
          <a:xfrm>
            <a:off x="10998200" y="2489200"/>
            <a:ext cx="355600" cy="939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1" name="pole tekstowe 20"/>
          <p:cNvSpPr txBox="1"/>
          <p:nvPr/>
        </p:nvSpPr>
        <p:spPr>
          <a:xfrm>
            <a:off x="6869087" y="1739900"/>
            <a:ext cx="4432624" cy="369332"/>
          </a:xfrm>
          <a:prstGeom prst="rect">
            <a:avLst/>
          </a:prstGeom>
          <a:noFill/>
        </p:spPr>
        <p:txBody>
          <a:bodyPr wrap="none" rtlCol="0">
            <a:spAutoFit/>
          </a:bodyPr>
          <a:lstStyle/>
          <a:p>
            <a:pPr algn="r"/>
            <a:r>
              <a:rPr lang="en-US" b="1" dirty="0"/>
              <a:t>Text comparable to human translation</a:t>
            </a:r>
            <a:endParaRPr lang="pl-PL"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780669" y="999781"/>
            <a:ext cx="10430256" cy="771869"/>
          </a:xfrm>
        </p:spPr>
        <p:txBody>
          <a:bodyPr/>
          <a:lstStyle/>
          <a:p>
            <a:pPr algn="ctr"/>
            <a:r>
              <a:rPr lang="en-US" b="1" dirty="0">
                <a:solidFill>
                  <a:schemeClr val="accent6">
                    <a:lumMod val="50000"/>
                  </a:schemeClr>
                </a:solidFill>
              </a:rPr>
              <a:t>Categories of errors in </a:t>
            </a:r>
            <a:r>
              <a:rPr lang="pl-PL" b="1" dirty="0">
                <a:solidFill>
                  <a:schemeClr val="accent6">
                    <a:lumMod val="50000"/>
                  </a:schemeClr>
                </a:solidFill>
              </a:rPr>
              <a:t>MT</a:t>
            </a:r>
          </a:p>
        </p:txBody>
      </p:sp>
      <p:sp>
        <p:nvSpPr>
          <p:cNvPr id="5" name="pole tekstowe 4"/>
          <p:cNvSpPr txBox="1"/>
          <p:nvPr/>
        </p:nvSpPr>
        <p:spPr>
          <a:xfrm>
            <a:off x="451104" y="1938528"/>
            <a:ext cx="11350752" cy="4524315"/>
          </a:xfrm>
          <a:prstGeom prst="rect">
            <a:avLst/>
          </a:prstGeom>
          <a:noFill/>
        </p:spPr>
        <p:txBody>
          <a:bodyPr wrap="square" rtlCol="0">
            <a:spAutoFit/>
          </a:bodyPr>
          <a:lstStyle/>
          <a:p>
            <a:pPr>
              <a:buFont typeface="Wingdings" pitchFamily="2" charset="2"/>
              <a:buChar char="Ø"/>
              <a:tabLst>
                <a:tab pos="354013" algn="l"/>
              </a:tabLst>
            </a:pPr>
            <a:r>
              <a:rPr lang="pl-PL" dirty="0"/>
              <a:t> </a:t>
            </a:r>
            <a:r>
              <a:rPr lang="en-US" sz="2400" dirty="0"/>
              <a:t>Vocabulary / terminology</a:t>
            </a:r>
          </a:p>
          <a:p>
            <a:pPr>
              <a:buFont typeface="Wingdings" pitchFamily="2" charset="2"/>
              <a:buChar char="Ø"/>
              <a:tabLst>
                <a:tab pos="354013" algn="l"/>
              </a:tabLst>
            </a:pPr>
            <a:r>
              <a:rPr lang="en-US" sz="2400" dirty="0"/>
              <a:t> Literal translation of idioms</a:t>
            </a:r>
          </a:p>
          <a:p>
            <a:pPr>
              <a:buFont typeface="Wingdings" pitchFamily="2" charset="2"/>
              <a:buChar char="Ø"/>
              <a:tabLst>
                <a:tab pos="354013" algn="l"/>
              </a:tabLst>
            </a:pPr>
            <a:r>
              <a:rPr lang="en-US" sz="2400" dirty="0"/>
              <a:t> Lack of distinction between styles and registers</a:t>
            </a:r>
          </a:p>
          <a:p>
            <a:pPr>
              <a:buFont typeface="Wingdings" pitchFamily="2" charset="2"/>
              <a:buChar char="Ø"/>
              <a:tabLst>
                <a:tab pos="354013" algn="l"/>
              </a:tabLst>
            </a:pPr>
            <a:r>
              <a:rPr lang="en-US" sz="2400" dirty="0"/>
              <a:t> Errors in single words, references, structural errors (changing the sense)</a:t>
            </a:r>
          </a:p>
          <a:p>
            <a:pPr>
              <a:buFont typeface="Wingdings" pitchFamily="2" charset="2"/>
              <a:buChar char="Ø"/>
              <a:tabLst>
                <a:tab pos="354013" algn="l"/>
              </a:tabLst>
            </a:pPr>
            <a:r>
              <a:rPr lang="en-US" sz="2400" dirty="0"/>
              <a:t> Incorrect forms of verbs</a:t>
            </a:r>
          </a:p>
          <a:p>
            <a:pPr>
              <a:buFont typeface="Wingdings" pitchFamily="2" charset="2"/>
              <a:buChar char="Ø"/>
              <a:tabLst>
                <a:tab pos="354013" algn="l"/>
              </a:tabLst>
            </a:pPr>
            <a:r>
              <a:rPr lang="en-US" sz="2400" dirty="0"/>
              <a:t> Inconsistent translation of terms</a:t>
            </a:r>
          </a:p>
          <a:p>
            <a:pPr>
              <a:buFont typeface="Wingdings" pitchFamily="2" charset="2"/>
              <a:buChar char="Ø"/>
              <a:tabLst>
                <a:tab pos="354013" algn="l"/>
              </a:tabLst>
            </a:pPr>
            <a:r>
              <a:rPr lang="en-US" sz="2400" dirty="0"/>
              <a:t>     - or - Translation of specific terms in the same way regardless of context</a:t>
            </a:r>
          </a:p>
          <a:p>
            <a:pPr>
              <a:buFont typeface="Wingdings" pitchFamily="2" charset="2"/>
              <a:buChar char="Ø"/>
              <a:tabLst>
                <a:tab pos="354013" algn="l"/>
              </a:tabLst>
            </a:pPr>
            <a:r>
              <a:rPr lang="en-US" sz="2400" dirty="0"/>
              <a:t> Syntactic errors</a:t>
            </a:r>
          </a:p>
          <a:p>
            <a:pPr>
              <a:buFont typeface="Wingdings" pitchFamily="2" charset="2"/>
              <a:buChar char="Ø"/>
              <a:tabLst>
                <a:tab pos="354013" algn="l"/>
              </a:tabLst>
            </a:pPr>
            <a:r>
              <a:rPr lang="en-US" sz="2400" dirty="0"/>
              <a:t> Punctuation errors</a:t>
            </a:r>
          </a:p>
          <a:p>
            <a:pPr>
              <a:buFont typeface="Wingdings" pitchFamily="2" charset="2"/>
              <a:buChar char="Ø"/>
              <a:tabLst>
                <a:tab pos="354013" algn="l"/>
              </a:tabLst>
            </a:pPr>
            <a:r>
              <a:rPr lang="en-US" sz="2400" dirty="0"/>
              <a:t> Omitted / added text</a:t>
            </a:r>
          </a:p>
          <a:p>
            <a:pPr>
              <a:buFont typeface="Wingdings" pitchFamily="2" charset="2"/>
              <a:buChar char="Ø"/>
              <a:tabLst>
                <a:tab pos="354013" algn="l"/>
              </a:tabLst>
            </a:pPr>
            <a:r>
              <a:rPr lang="en-US" sz="2400" dirty="0"/>
              <a:t> Compound words translated as single elements</a:t>
            </a:r>
          </a:p>
          <a:p>
            <a:pPr>
              <a:buFont typeface="Wingdings" pitchFamily="2" charset="2"/>
              <a:buChar char="Ø"/>
              <a:tabLst>
                <a:tab pos="354013" algn="l"/>
              </a:tabLst>
            </a:pPr>
            <a:r>
              <a:rPr lang="en-US" sz="2400" dirty="0"/>
              <a:t> Neologisms created by AI</a:t>
            </a:r>
            <a:endParaRPr lang="pl-PL"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pl-PL" b="1" dirty="0" err="1">
                <a:solidFill>
                  <a:schemeClr val="accent6">
                    <a:lumMod val="50000"/>
                  </a:schemeClr>
                </a:solidFill>
              </a:rPr>
              <a:t>Additional</a:t>
            </a:r>
            <a:r>
              <a:rPr lang="pl-PL" b="1" dirty="0">
                <a:solidFill>
                  <a:schemeClr val="accent6">
                    <a:lumMod val="50000"/>
                  </a:schemeClr>
                </a:solidFill>
              </a:rPr>
              <a:t> </a:t>
            </a:r>
            <a:r>
              <a:rPr lang="pl-PL" b="1" dirty="0" err="1">
                <a:solidFill>
                  <a:schemeClr val="accent6">
                    <a:lumMod val="50000"/>
                  </a:schemeClr>
                </a:solidFill>
              </a:rPr>
              <a:t>problems</a:t>
            </a:r>
            <a:r>
              <a:rPr lang="pl-PL" b="1" dirty="0">
                <a:solidFill>
                  <a:schemeClr val="accent6">
                    <a:lumMod val="50000"/>
                  </a:schemeClr>
                </a:solidFill>
              </a:rPr>
              <a:t> </a:t>
            </a:r>
            <a:r>
              <a:rPr lang="pl-PL" b="1" dirty="0" err="1">
                <a:solidFill>
                  <a:schemeClr val="accent6">
                    <a:lumMod val="50000"/>
                  </a:schemeClr>
                </a:solidFill>
              </a:rPr>
              <a:t>in</a:t>
            </a:r>
            <a:r>
              <a:rPr lang="pl-PL" b="1" dirty="0">
                <a:solidFill>
                  <a:schemeClr val="accent6">
                    <a:lumMod val="50000"/>
                  </a:schemeClr>
                </a:solidFill>
              </a:rPr>
              <a:t> </a:t>
            </a:r>
            <a:r>
              <a:rPr lang="pl-PL" b="1" dirty="0" err="1">
                <a:solidFill>
                  <a:schemeClr val="accent6">
                    <a:lumMod val="50000"/>
                  </a:schemeClr>
                </a:solidFill>
              </a:rPr>
              <a:t>MTPE</a:t>
            </a:r>
            <a:r>
              <a:rPr lang="pl-PL" b="1" dirty="0">
                <a:solidFill>
                  <a:schemeClr val="accent6">
                    <a:lumMod val="50000"/>
                  </a:schemeClr>
                </a:solidFill>
              </a:rPr>
              <a:t> </a:t>
            </a:r>
          </a:p>
        </p:txBody>
      </p:sp>
      <p:sp>
        <p:nvSpPr>
          <p:cNvPr id="4" name="pole tekstowe 3"/>
          <p:cNvSpPr txBox="1"/>
          <p:nvPr/>
        </p:nvSpPr>
        <p:spPr>
          <a:xfrm>
            <a:off x="520700" y="1752600"/>
            <a:ext cx="10709983" cy="4401205"/>
          </a:xfrm>
          <a:prstGeom prst="rect">
            <a:avLst/>
          </a:prstGeom>
          <a:noFill/>
        </p:spPr>
        <p:txBody>
          <a:bodyPr wrap="square" rtlCol="0">
            <a:spAutoFit/>
          </a:bodyPr>
          <a:lstStyle/>
          <a:p>
            <a:pPr>
              <a:buFont typeface="Wingdings" pitchFamily="2" charset="2"/>
              <a:buChar char="§"/>
            </a:pPr>
            <a:r>
              <a:rPr lang="pl-PL" sz="2800" dirty="0"/>
              <a:t> </a:t>
            </a:r>
            <a:r>
              <a:rPr lang="en-US" sz="2800" dirty="0"/>
              <a:t>Different error categories from standard proofreading</a:t>
            </a:r>
          </a:p>
          <a:p>
            <a:pPr>
              <a:buFont typeface="Wingdings" pitchFamily="2" charset="2"/>
              <a:buChar char="§"/>
            </a:pPr>
            <a:r>
              <a:rPr lang="en-US" sz="2800" dirty="0"/>
              <a:t> Incorrect rendering of the sense of the source text at different levels</a:t>
            </a:r>
          </a:p>
          <a:p>
            <a:pPr>
              <a:buFont typeface="Wingdings" pitchFamily="2" charset="2"/>
              <a:buChar char="§"/>
            </a:pPr>
            <a:r>
              <a:rPr lang="en-US" sz="2800" dirty="0"/>
              <a:t> Time constraints - as few corrections as possible</a:t>
            </a:r>
          </a:p>
          <a:p>
            <a:pPr>
              <a:buFont typeface="Wingdings" pitchFamily="2" charset="2"/>
              <a:buChar char="§"/>
            </a:pPr>
            <a:r>
              <a:rPr lang="en-US" sz="2800" dirty="0"/>
              <a:t> Technical issues (interface, CAT tools)</a:t>
            </a:r>
          </a:p>
          <a:p>
            <a:pPr>
              <a:buFont typeface="Wingdings" pitchFamily="2" charset="2"/>
              <a:buChar char="§"/>
            </a:pPr>
            <a:r>
              <a:rPr lang="en-US" sz="2800" dirty="0"/>
              <a:t> Quick decision-making (whether to translate from scratch or revise)</a:t>
            </a:r>
          </a:p>
          <a:p>
            <a:pPr>
              <a:buFont typeface="Wingdings" pitchFamily="2" charset="2"/>
              <a:buChar char="§"/>
            </a:pPr>
            <a:r>
              <a:rPr lang="en-US" sz="2800" dirty="0"/>
              <a:t> High quality translation (fluency) makes the post-editor less alert - need to focus all the time </a:t>
            </a:r>
          </a:p>
          <a:p>
            <a:pPr>
              <a:buFont typeface="Wingdings" pitchFamily="2" charset="2"/>
              <a:buChar char="§"/>
            </a:pPr>
            <a:r>
              <a:rPr lang="en-US" sz="2800" dirty="0"/>
              <a:t> Psychological factor</a:t>
            </a:r>
            <a:endParaRPr lang="pl-PL" sz="2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b="1" dirty="0">
                <a:solidFill>
                  <a:schemeClr val="accent1"/>
                </a:solidFill>
              </a:rPr>
              <a:t>Critical Errors in Machine Translation</a:t>
            </a:r>
            <a:br>
              <a:rPr lang="pl-PL" b="1" dirty="0">
                <a:solidFill>
                  <a:schemeClr val="accent1"/>
                </a:solidFill>
              </a:rPr>
            </a:br>
            <a:r>
              <a:rPr lang="pl-PL" sz="3200" dirty="0">
                <a:solidFill>
                  <a:schemeClr val="accent1"/>
                </a:solidFill>
              </a:rPr>
              <a:t>(Al </a:t>
            </a:r>
            <a:r>
              <a:rPr lang="pl-PL" sz="3200" dirty="0" err="1">
                <a:solidFill>
                  <a:schemeClr val="accent1"/>
                </a:solidFill>
              </a:rPr>
              <a:t>Sharou</a:t>
            </a:r>
            <a:r>
              <a:rPr lang="pl-PL" sz="3200" dirty="0">
                <a:solidFill>
                  <a:schemeClr val="accent1"/>
                </a:solidFill>
              </a:rPr>
              <a:t> &amp; </a:t>
            </a:r>
            <a:r>
              <a:rPr lang="pl-PL" sz="3200" dirty="0" err="1">
                <a:solidFill>
                  <a:schemeClr val="accent1"/>
                </a:solidFill>
              </a:rPr>
              <a:t>Specia</a:t>
            </a:r>
            <a:r>
              <a:rPr lang="pl-PL" sz="3200" dirty="0">
                <a:solidFill>
                  <a:schemeClr val="accent1"/>
                </a:solidFill>
              </a:rPr>
              <a:t>, 2022)</a:t>
            </a:r>
            <a:endParaRPr lang="pl-PL" b="1" dirty="0">
              <a:solidFill>
                <a:schemeClr val="accent1"/>
              </a:solidFill>
            </a:endParaRPr>
          </a:p>
        </p:txBody>
      </p:sp>
      <p:sp>
        <p:nvSpPr>
          <p:cNvPr id="4" name="Prostokąt 3"/>
          <p:cNvSpPr/>
          <p:nvPr/>
        </p:nvSpPr>
        <p:spPr>
          <a:xfrm>
            <a:off x="950976" y="1787158"/>
            <a:ext cx="9497568" cy="4401205"/>
          </a:xfrm>
          <a:prstGeom prst="rect">
            <a:avLst/>
          </a:prstGeom>
        </p:spPr>
        <p:txBody>
          <a:bodyPr wrap="square">
            <a:spAutoFit/>
          </a:bodyPr>
          <a:lstStyle/>
          <a:p>
            <a:pPr>
              <a:lnSpc>
                <a:spcPct val="200000"/>
              </a:lnSpc>
              <a:buFont typeface="Arial" pitchFamily="34" charset="0"/>
              <a:buChar char="•"/>
            </a:pPr>
            <a:r>
              <a:rPr lang="en-US" sz="2000" dirty="0"/>
              <a:t>Critical errors occur when translation output </a:t>
            </a:r>
            <a:r>
              <a:rPr lang="en-US" sz="2000" b="1" dirty="0"/>
              <a:t>significantly distorts the original meaning</a:t>
            </a:r>
            <a:r>
              <a:rPr lang="en-US" sz="2000" dirty="0"/>
              <a:t>, leading to </a:t>
            </a:r>
            <a:r>
              <a:rPr lang="en-US" sz="2000" b="1" dirty="0"/>
              <a:t>serious consequences</a:t>
            </a:r>
            <a:r>
              <a:rPr lang="en-US" sz="2000" dirty="0"/>
              <a:t> such as misinformation, offense, or unsafe actions. </a:t>
            </a:r>
          </a:p>
          <a:p>
            <a:pPr>
              <a:lnSpc>
                <a:spcPct val="200000"/>
              </a:lnSpc>
              <a:buFont typeface="Arial" pitchFamily="34" charset="0"/>
              <a:buChar char="•"/>
            </a:pPr>
            <a:r>
              <a:rPr lang="en-US" sz="2000" dirty="0"/>
              <a:t>They arise through:</a:t>
            </a:r>
          </a:p>
          <a:p>
            <a:pPr lvl="1">
              <a:lnSpc>
                <a:spcPct val="200000"/>
              </a:lnSpc>
              <a:buFont typeface="Arial" pitchFamily="34" charset="0"/>
              <a:buChar char="•"/>
            </a:pPr>
            <a:r>
              <a:rPr lang="en-US" sz="2000" b="1" dirty="0"/>
              <a:t>Mistranslation</a:t>
            </a:r>
            <a:r>
              <a:rPr lang="en-US" sz="2000" dirty="0"/>
              <a:t> (wrong meaning) </a:t>
            </a:r>
          </a:p>
          <a:p>
            <a:pPr lvl="1">
              <a:lnSpc>
                <a:spcPct val="200000"/>
              </a:lnSpc>
              <a:buFont typeface="Arial" pitchFamily="34" charset="0"/>
              <a:buChar char="•"/>
            </a:pPr>
            <a:r>
              <a:rPr lang="en-US" sz="2000" b="1" dirty="0"/>
              <a:t>Hallucination</a:t>
            </a:r>
            <a:r>
              <a:rPr lang="en-US" sz="2000" dirty="0"/>
              <a:t> (adding content) </a:t>
            </a:r>
          </a:p>
          <a:p>
            <a:pPr lvl="1">
              <a:lnSpc>
                <a:spcPct val="200000"/>
              </a:lnSpc>
              <a:buFont typeface="Arial" pitchFamily="34" charset="0"/>
              <a:buChar char="•"/>
            </a:pPr>
            <a:r>
              <a:rPr lang="en-US" sz="2000" b="1" dirty="0"/>
              <a:t>Deletion</a:t>
            </a:r>
            <a:r>
              <a:rPr lang="en-US" sz="2000" dirty="0"/>
              <a:t> (missing content)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66800" y="264642"/>
            <a:ext cx="10058400" cy="1371600"/>
          </a:xfrm>
        </p:spPr>
        <p:txBody>
          <a:bodyPr/>
          <a:lstStyle/>
          <a:p>
            <a:r>
              <a:rPr lang="en-US" b="1" dirty="0">
                <a:solidFill>
                  <a:schemeClr val="accent1"/>
                </a:solidFill>
              </a:rPr>
              <a:t>Types of Critical Errors</a:t>
            </a:r>
            <a:endParaRPr lang="pl-PL" b="1" dirty="0">
              <a:solidFill>
                <a:schemeClr val="accent1"/>
              </a:solidFill>
            </a:endParaRPr>
          </a:p>
        </p:txBody>
      </p:sp>
      <p:sp>
        <p:nvSpPr>
          <p:cNvPr id="4" name="Prostokąt 3"/>
          <p:cNvSpPr/>
          <p:nvPr/>
        </p:nvSpPr>
        <p:spPr>
          <a:xfrm>
            <a:off x="950976" y="1292352"/>
            <a:ext cx="9497568" cy="5078313"/>
          </a:xfrm>
          <a:prstGeom prst="rect">
            <a:avLst/>
          </a:prstGeom>
        </p:spPr>
        <p:txBody>
          <a:bodyPr wrap="square">
            <a:spAutoFit/>
          </a:bodyPr>
          <a:lstStyle/>
          <a:p>
            <a:pPr>
              <a:lnSpc>
                <a:spcPct val="150000"/>
              </a:lnSpc>
            </a:pPr>
            <a:r>
              <a:rPr lang="en-US" b="1" dirty="0"/>
              <a:t>1. Toxicity Deviation (</a:t>
            </a:r>
            <a:r>
              <a:rPr lang="en-US" b="1" dirty="0" err="1"/>
              <a:t>TOX</a:t>
            </a:r>
            <a:r>
              <a:rPr lang="en-US" b="1" dirty="0"/>
              <a:t>)</a:t>
            </a:r>
          </a:p>
          <a:p>
            <a:pPr>
              <a:lnSpc>
                <a:spcPct val="150000"/>
              </a:lnSpc>
            </a:pPr>
            <a:r>
              <a:rPr lang="en-US" b="1" dirty="0"/>
              <a:t>Description:</a:t>
            </a:r>
            <a:br>
              <a:rPr lang="en-US" dirty="0"/>
            </a:br>
            <a:r>
              <a:rPr lang="en-US" dirty="0"/>
              <a:t>The translation changes the level or type of </a:t>
            </a:r>
            <a:r>
              <a:rPr lang="en-US" b="1" dirty="0"/>
              <a:t>toxicity (profanity, hate, aggression)</a:t>
            </a:r>
            <a:r>
              <a:rPr lang="en-US" dirty="0"/>
              <a:t>.</a:t>
            </a:r>
          </a:p>
          <a:p>
            <a:pPr>
              <a:lnSpc>
                <a:spcPct val="150000"/>
              </a:lnSpc>
            </a:pPr>
            <a:r>
              <a:rPr lang="en-US" b="1" dirty="0"/>
              <a:t>Example from the text:</a:t>
            </a:r>
            <a:endParaRPr lang="en-US" dirty="0"/>
          </a:p>
          <a:p>
            <a:pPr>
              <a:lnSpc>
                <a:spcPct val="150000"/>
              </a:lnSpc>
            </a:pPr>
            <a:r>
              <a:rPr lang="en-US" b="1" dirty="0"/>
              <a:t>Source (ST):</a:t>
            </a:r>
            <a:br>
              <a:rPr lang="en-US" dirty="0"/>
            </a:br>
            <a:r>
              <a:rPr lang="en-US" i="1" dirty="0"/>
              <a:t>“Your killing the fucking planet.”</a:t>
            </a:r>
            <a:r>
              <a:rPr lang="en-US" dirty="0"/>
              <a:t> </a:t>
            </a:r>
          </a:p>
          <a:p>
            <a:pPr>
              <a:lnSpc>
                <a:spcPct val="150000"/>
              </a:lnSpc>
            </a:pPr>
            <a:r>
              <a:rPr lang="en-US" b="1" dirty="0"/>
              <a:t>MT Output:</a:t>
            </a:r>
            <a:br>
              <a:rPr lang="en-US" dirty="0"/>
            </a:br>
            <a:r>
              <a:rPr lang="en-US" i="1" dirty="0"/>
              <a:t>“May the damn planet kill you.”</a:t>
            </a:r>
            <a:r>
              <a:rPr lang="en-US" dirty="0"/>
              <a:t> </a:t>
            </a:r>
          </a:p>
          <a:p>
            <a:pPr>
              <a:lnSpc>
                <a:spcPct val="150000"/>
              </a:lnSpc>
            </a:pPr>
            <a:r>
              <a:rPr lang="en-US" b="1" dirty="0"/>
              <a:t>Error Explanation:</a:t>
            </a:r>
            <a:r>
              <a:rPr lang="en-US" dirty="0"/>
              <a:t> </a:t>
            </a:r>
          </a:p>
          <a:p>
            <a:pPr lvl="1">
              <a:lnSpc>
                <a:spcPct val="150000"/>
              </a:lnSpc>
            </a:pPr>
            <a:r>
              <a:rPr lang="en-US" dirty="0"/>
              <a:t>The original sentence criticizes someone’s actions. </a:t>
            </a:r>
          </a:p>
          <a:p>
            <a:pPr lvl="1">
              <a:lnSpc>
                <a:spcPct val="150000"/>
              </a:lnSpc>
            </a:pPr>
            <a:r>
              <a:rPr lang="en-US" dirty="0"/>
              <a:t>The translation </a:t>
            </a:r>
            <a:r>
              <a:rPr lang="en-US" b="1" dirty="0"/>
              <a:t>reverses agency</a:t>
            </a:r>
            <a:r>
              <a:rPr lang="en-US" dirty="0"/>
              <a:t> and turns it into a </a:t>
            </a:r>
            <a:r>
              <a:rPr lang="en-US" b="1" dirty="0"/>
              <a:t>direct aggressive wish</a:t>
            </a:r>
            <a:r>
              <a:rPr lang="en-US" dirty="0"/>
              <a:t>. </a:t>
            </a:r>
          </a:p>
          <a:p>
            <a:pPr lvl="1">
              <a:lnSpc>
                <a:spcPct val="150000"/>
              </a:lnSpc>
            </a:pPr>
            <a:r>
              <a:rPr lang="en-US" dirty="0"/>
              <a:t>This increases hostility and changes intent → </a:t>
            </a:r>
            <a:r>
              <a:rPr lang="en-US" b="1" dirty="0"/>
              <a:t>critical toxicity distortion</a:t>
            </a:r>
            <a:r>
              <a:rPr lang="en-US" dirty="0"/>
              <a: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66800" y="264642"/>
            <a:ext cx="10058400" cy="1371600"/>
          </a:xfrm>
        </p:spPr>
        <p:txBody>
          <a:bodyPr/>
          <a:lstStyle/>
          <a:p>
            <a:r>
              <a:rPr lang="en-US" b="1" dirty="0">
                <a:solidFill>
                  <a:schemeClr val="accent1"/>
                </a:solidFill>
              </a:rPr>
              <a:t>Types of Critical Errors</a:t>
            </a:r>
            <a:endParaRPr lang="pl-PL" b="1" dirty="0">
              <a:solidFill>
                <a:schemeClr val="accent1"/>
              </a:solidFill>
            </a:endParaRPr>
          </a:p>
        </p:txBody>
      </p:sp>
      <p:sp>
        <p:nvSpPr>
          <p:cNvPr id="4" name="Prostokąt 3"/>
          <p:cNvSpPr/>
          <p:nvPr/>
        </p:nvSpPr>
        <p:spPr>
          <a:xfrm>
            <a:off x="950976" y="1292352"/>
            <a:ext cx="10850880" cy="4662815"/>
          </a:xfrm>
          <a:prstGeom prst="rect">
            <a:avLst/>
          </a:prstGeom>
        </p:spPr>
        <p:txBody>
          <a:bodyPr wrap="square">
            <a:spAutoFit/>
          </a:bodyPr>
          <a:lstStyle/>
          <a:p>
            <a:pPr>
              <a:lnSpc>
                <a:spcPct val="150000"/>
              </a:lnSpc>
            </a:pPr>
            <a:r>
              <a:rPr lang="en-US" b="1" dirty="0"/>
              <a:t>2. Health &amp; Safety Risk (</a:t>
            </a:r>
            <a:r>
              <a:rPr lang="en-US" b="1" dirty="0" err="1"/>
              <a:t>SAF</a:t>
            </a:r>
            <a:r>
              <a:rPr lang="en-US" b="1" dirty="0"/>
              <a:t>)</a:t>
            </a:r>
            <a:endParaRPr lang="pl-PL" b="1" dirty="0"/>
          </a:p>
          <a:p>
            <a:pPr>
              <a:lnSpc>
                <a:spcPct val="150000"/>
              </a:lnSpc>
            </a:pPr>
            <a:r>
              <a:rPr lang="en-US" b="1" dirty="0"/>
              <a:t>Description:</a:t>
            </a:r>
            <a:br>
              <a:rPr lang="en-US" dirty="0"/>
            </a:br>
            <a:r>
              <a:rPr lang="en-US" dirty="0"/>
              <a:t>Errors that introduce </a:t>
            </a:r>
            <a:r>
              <a:rPr lang="en-US" b="1" dirty="0"/>
              <a:t>incorrect health or safety-related meaning</a:t>
            </a:r>
            <a:r>
              <a:rPr lang="en-US" dirty="0"/>
              <a:t>, potentially misleading users.</a:t>
            </a:r>
          </a:p>
          <a:p>
            <a:pPr>
              <a:lnSpc>
                <a:spcPct val="150000"/>
              </a:lnSpc>
            </a:pPr>
            <a:r>
              <a:rPr lang="en-US" b="1" dirty="0"/>
              <a:t>Example from the text:</a:t>
            </a:r>
            <a:endParaRPr lang="en-US" dirty="0"/>
          </a:p>
          <a:p>
            <a:pPr>
              <a:lnSpc>
                <a:spcPct val="150000"/>
              </a:lnSpc>
            </a:pPr>
            <a:r>
              <a:rPr lang="en-US" b="1" dirty="0"/>
              <a:t>Source (ST):</a:t>
            </a:r>
            <a:br>
              <a:rPr lang="en-US" dirty="0"/>
            </a:br>
            <a:r>
              <a:rPr lang="en-US" i="1" dirty="0"/>
              <a:t>“I know two teenagers that suffer from </a:t>
            </a:r>
            <a:r>
              <a:rPr lang="en-US" i="1" dirty="0" err="1"/>
              <a:t>gerd</a:t>
            </a:r>
            <a:r>
              <a:rPr lang="en-US" i="1" dirty="0"/>
              <a:t> it is a big problem for these people!”</a:t>
            </a:r>
            <a:r>
              <a:rPr lang="en-US" dirty="0"/>
              <a:t> </a:t>
            </a:r>
          </a:p>
          <a:p>
            <a:pPr>
              <a:lnSpc>
                <a:spcPct val="150000"/>
              </a:lnSpc>
            </a:pPr>
            <a:r>
              <a:rPr lang="en-US" b="1" dirty="0"/>
              <a:t>MT Output:</a:t>
            </a:r>
            <a:br>
              <a:rPr lang="en-US" dirty="0"/>
            </a:br>
            <a:r>
              <a:rPr lang="en-US" i="1" dirty="0"/>
              <a:t>“I know two teenagers that suffer from root disease it is a big problem for these people!”</a:t>
            </a:r>
            <a:r>
              <a:rPr lang="en-US" dirty="0"/>
              <a:t> </a:t>
            </a:r>
          </a:p>
          <a:p>
            <a:pPr>
              <a:lnSpc>
                <a:spcPct val="150000"/>
              </a:lnSpc>
            </a:pPr>
            <a:r>
              <a:rPr lang="en-US" b="1" dirty="0"/>
              <a:t>Error Explanation:</a:t>
            </a:r>
            <a:r>
              <a:rPr lang="en-US" dirty="0"/>
              <a:t> </a:t>
            </a:r>
          </a:p>
          <a:p>
            <a:pPr lvl="1">
              <a:lnSpc>
                <a:spcPct val="150000"/>
              </a:lnSpc>
            </a:pPr>
            <a:r>
              <a:rPr lang="en-US" dirty="0"/>
              <a:t>“</a:t>
            </a:r>
            <a:r>
              <a:rPr lang="en-US" dirty="0" err="1"/>
              <a:t>GERD</a:t>
            </a:r>
            <a:r>
              <a:rPr lang="en-US" dirty="0"/>
              <a:t>” (a medical condition) is mistranslated as “root disease.” </a:t>
            </a:r>
          </a:p>
          <a:p>
            <a:pPr lvl="1">
              <a:lnSpc>
                <a:spcPct val="150000"/>
              </a:lnSpc>
            </a:pPr>
            <a:r>
              <a:rPr lang="en-US" dirty="0"/>
              <a:t>This produces </a:t>
            </a:r>
            <a:r>
              <a:rPr lang="en-US" b="1" dirty="0"/>
              <a:t>false medical information</a:t>
            </a:r>
            <a:r>
              <a:rPr lang="en-US" dirty="0"/>
              <a:t>, which could mislead readers → </a:t>
            </a:r>
            <a:r>
              <a:rPr lang="en-US" b="1" dirty="0"/>
              <a:t>health risk</a:t>
            </a:r>
            <a:r>
              <a:rPr lang="en-US" dirty="0"/>
              <a: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66800" y="264642"/>
            <a:ext cx="10058400" cy="1371600"/>
          </a:xfrm>
        </p:spPr>
        <p:txBody>
          <a:bodyPr/>
          <a:lstStyle/>
          <a:p>
            <a:r>
              <a:rPr lang="en-US" b="1" dirty="0">
                <a:solidFill>
                  <a:schemeClr val="accent1"/>
                </a:solidFill>
              </a:rPr>
              <a:t>Types of Critical Errors</a:t>
            </a:r>
            <a:endParaRPr lang="pl-PL" b="1" dirty="0">
              <a:solidFill>
                <a:schemeClr val="accent1"/>
              </a:solidFill>
            </a:endParaRPr>
          </a:p>
        </p:txBody>
      </p:sp>
      <p:sp>
        <p:nvSpPr>
          <p:cNvPr id="4" name="Prostokąt 3"/>
          <p:cNvSpPr/>
          <p:nvPr/>
        </p:nvSpPr>
        <p:spPr>
          <a:xfrm>
            <a:off x="950976" y="1292352"/>
            <a:ext cx="10850880" cy="4662815"/>
          </a:xfrm>
          <a:prstGeom prst="rect">
            <a:avLst/>
          </a:prstGeom>
        </p:spPr>
        <p:txBody>
          <a:bodyPr wrap="square">
            <a:spAutoFit/>
          </a:bodyPr>
          <a:lstStyle/>
          <a:p>
            <a:pPr>
              <a:lnSpc>
                <a:spcPct val="150000"/>
              </a:lnSpc>
            </a:pPr>
            <a:r>
              <a:rPr lang="pl-PL" b="1" dirty="0"/>
              <a:t>3</a:t>
            </a:r>
            <a:r>
              <a:rPr lang="en-US" b="1" dirty="0"/>
              <a:t>. Named Entity Errors (NAM)</a:t>
            </a:r>
            <a:endParaRPr lang="pl-PL" b="1" dirty="0"/>
          </a:p>
          <a:p>
            <a:pPr>
              <a:lnSpc>
                <a:spcPct val="150000"/>
              </a:lnSpc>
            </a:pPr>
            <a:r>
              <a:rPr lang="en-US" b="1" dirty="0"/>
              <a:t>Description: </a:t>
            </a:r>
            <a:endParaRPr lang="pl-PL" b="1" dirty="0"/>
          </a:p>
          <a:p>
            <a:pPr>
              <a:lnSpc>
                <a:spcPct val="150000"/>
              </a:lnSpc>
            </a:pPr>
            <a:r>
              <a:rPr lang="pl-PL" dirty="0"/>
              <a:t>I</a:t>
            </a:r>
            <a:r>
              <a:rPr lang="en-US" dirty="0" err="1"/>
              <a:t>ncorrect</a:t>
            </a:r>
            <a:r>
              <a:rPr lang="en-US" dirty="0"/>
              <a:t> handling of </a:t>
            </a:r>
            <a:r>
              <a:rPr lang="en-US" b="1" dirty="0"/>
              <a:t>names, places, or entities</a:t>
            </a:r>
            <a:r>
              <a:rPr lang="en-US" dirty="0"/>
              <a:t>, causing confusion or misinformation.</a:t>
            </a:r>
          </a:p>
          <a:p>
            <a:pPr>
              <a:lnSpc>
                <a:spcPct val="150000"/>
              </a:lnSpc>
            </a:pPr>
            <a:r>
              <a:rPr lang="en-US" b="1" dirty="0"/>
              <a:t>Example from the text:</a:t>
            </a:r>
            <a:endParaRPr lang="en-US" dirty="0"/>
          </a:p>
          <a:p>
            <a:pPr>
              <a:lnSpc>
                <a:spcPct val="150000"/>
              </a:lnSpc>
            </a:pPr>
            <a:r>
              <a:rPr lang="en-US" b="1" dirty="0"/>
              <a:t>Source (ST):</a:t>
            </a:r>
            <a:br>
              <a:rPr lang="en-US" dirty="0"/>
            </a:br>
            <a:r>
              <a:rPr lang="en-US" i="1" dirty="0"/>
              <a:t>“Your fucking ass doesn’t know shit about it AT ALL. Rocky.”</a:t>
            </a:r>
            <a:r>
              <a:rPr lang="en-US" dirty="0"/>
              <a:t> </a:t>
            </a:r>
          </a:p>
          <a:p>
            <a:pPr>
              <a:lnSpc>
                <a:spcPct val="150000"/>
              </a:lnSpc>
            </a:pPr>
            <a:r>
              <a:rPr lang="en-US" b="1" dirty="0"/>
              <a:t>MT Output:</a:t>
            </a:r>
            <a:br>
              <a:rPr lang="en-US" dirty="0"/>
            </a:br>
            <a:r>
              <a:rPr lang="en-US" i="1" dirty="0"/>
              <a:t>“Your fucking ass doesn’t know shit about it AT ALL. rock.”</a:t>
            </a:r>
            <a:r>
              <a:rPr lang="en-US" dirty="0"/>
              <a:t> </a:t>
            </a:r>
          </a:p>
          <a:p>
            <a:pPr>
              <a:lnSpc>
                <a:spcPct val="150000"/>
              </a:lnSpc>
            </a:pPr>
            <a:r>
              <a:rPr lang="en-US" b="1" dirty="0"/>
              <a:t>Error Explanation:</a:t>
            </a:r>
            <a:r>
              <a:rPr lang="en-US" dirty="0"/>
              <a:t> </a:t>
            </a:r>
          </a:p>
          <a:p>
            <a:pPr lvl="1">
              <a:lnSpc>
                <a:spcPct val="150000"/>
              </a:lnSpc>
            </a:pPr>
            <a:r>
              <a:rPr lang="en-US" dirty="0"/>
              <a:t>“Rocky” (a proper name) is translated as “rock.” </a:t>
            </a:r>
          </a:p>
          <a:p>
            <a:pPr lvl="1">
              <a:lnSpc>
                <a:spcPct val="150000"/>
              </a:lnSpc>
            </a:pPr>
            <a:r>
              <a:rPr lang="en-US" dirty="0"/>
              <a:t>This leads to </a:t>
            </a:r>
            <a:r>
              <a:rPr lang="en-US" b="1" dirty="0"/>
              <a:t>loss of identity</a:t>
            </a:r>
            <a:r>
              <a:rPr lang="en-US" dirty="0"/>
              <a:t> and incorrect reference → </a:t>
            </a:r>
            <a:r>
              <a:rPr lang="en-US" b="1" dirty="0"/>
              <a:t>entity distortion</a:t>
            </a:r>
            <a:r>
              <a:rPr lang="en-US" dirty="0"/>
              <a: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66800" y="264642"/>
            <a:ext cx="10058400" cy="1371600"/>
          </a:xfrm>
        </p:spPr>
        <p:txBody>
          <a:bodyPr/>
          <a:lstStyle/>
          <a:p>
            <a:r>
              <a:rPr lang="en-US" b="1" dirty="0">
                <a:solidFill>
                  <a:schemeClr val="accent1"/>
                </a:solidFill>
              </a:rPr>
              <a:t>Types of Critical Errors</a:t>
            </a:r>
            <a:endParaRPr lang="pl-PL" b="1" dirty="0">
              <a:solidFill>
                <a:schemeClr val="accent1"/>
              </a:solidFill>
            </a:endParaRPr>
          </a:p>
        </p:txBody>
      </p:sp>
      <p:sp>
        <p:nvSpPr>
          <p:cNvPr id="4" name="Prostokąt 3"/>
          <p:cNvSpPr/>
          <p:nvPr/>
        </p:nvSpPr>
        <p:spPr>
          <a:xfrm>
            <a:off x="950976" y="1292352"/>
            <a:ext cx="10850880" cy="5078313"/>
          </a:xfrm>
          <a:prstGeom prst="rect">
            <a:avLst/>
          </a:prstGeom>
        </p:spPr>
        <p:txBody>
          <a:bodyPr wrap="square">
            <a:spAutoFit/>
          </a:bodyPr>
          <a:lstStyle/>
          <a:p>
            <a:pPr>
              <a:lnSpc>
                <a:spcPct val="150000"/>
              </a:lnSpc>
            </a:pPr>
            <a:r>
              <a:rPr lang="pl-PL" b="1" dirty="0"/>
              <a:t>4</a:t>
            </a:r>
            <a:r>
              <a:rPr lang="en-US" b="1" dirty="0"/>
              <a:t>. Sentiment or Negation Errors (</a:t>
            </a:r>
            <a:r>
              <a:rPr lang="en-US" b="1" dirty="0" err="1"/>
              <a:t>SEN</a:t>
            </a:r>
            <a:r>
              <a:rPr lang="en-US" b="1" dirty="0"/>
              <a:t>)</a:t>
            </a:r>
            <a:endParaRPr lang="pl-PL" b="1" dirty="0"/>
          </a:p>
          <a:p>
            <a:pPr>
              <a:lnSpc>
                <a:spcPct val="150000"/>
              </a:lnSpc>
            </a:pPr>
            <a:r>
              <a:rPr lang="pl-PL" b="1" dirty="0" err="1"/>
              <a:t>Description</a:t>
            </a:r>
            <a:r>
              <a:rPr lang="pl-PL" b="1" dirty="0"/>
              <a:t>:</a:t>
            </a:r>
            <a:br>
              <a:rPr lang="pl-PL" dirty="0"/>
            </a:br>
            <a:r>
              <a:rPr lang="pl-PL" dirty="0" err="1"/>
              <a:t>Errors</a:t>
            </a:r>
            <a:r>
              <a:rPr lang="pl-PL" dirty="0"/>
              <a:t> </a:t>
            </a:r>
            <a:r>
              <a:rPr lang="pl-PL" dirty="0" err="1"/>
              <a:t>that</a:t>
            </a:r>
            <a:r>
              <a:rPr lang="pl-PL" dirty="0"/>
              <a:t> </a:t>
            </a:r>
            <a:r>
              <a:rPr lang="pl-PL" b="1" dirty="0" err="1"/>
              <a:t>reverse</a:t>
            </a:r>
            <a:r>
              <a:rPr lang="pl-PL" b="1" dirty="0"/>
              <a:t> </a:t>
            </a:r>
            <a:r>
              <a:rPr lang="pl-PL" b="1" dirty="0" err="1"/>
              <a:t>polarity</a:t>
            </a:r>
            <a:r>
              <a:rPr lang="pl-PL" dirty="0"/>
              <a:t> (</a:t>
            </a:r>
            <a:r>
              <a:rPr lang="pl-PL" dirty="0" err="1"/>
              <a:t>positive</a:t>
            </a:r>
            <a:r>
              <a:rPr lang="pl-PL" dirty="0"/>
              <a:t> ↔ </a:t>
            </a:r>
            <a:r>
              <a:rPr lang="pl-PL" dirty="0" err="1"/>
              <a:t>negative</a:t>
            </a:r>
            <a:r>
              <a:rPr lang="pl-PL" dirty="0"/>
              <a:t>) </a:t>
            </a:r>
            <a:r>
              <a:rPr lang="pl-PL" dirty="0" err="1"/>
              <a:t>or</a:t>
            </a:r>
            <a:r>
              <a:rPr lang="pl-PL" dirty="0"/>
              <a:t> </a:t>
            </a:r>
            <a:r>
              <a:rPr lang="pl-PL" dirty="0" err="1"/>
              <a:t>remove</a:t>
            </a:r>
            <a:r>
              <a:rPr lang="pl-PL" dirty="0"/>
              <a:t> </a:t>
            </a:r>
            <a:r>
              <a:rPr lang="pl-PL" dirty="0" err="1"/>
              <a:t>negation</a:t>
            </a:r>
            <a:r>
              <a:rPr lang="pl-PL" dirty="0"/>
              <a:t>.</a:t>
            </a:r>
          </a:p>
          <a:p>
            <a:pPr>
              <a:lnSpc>
                <a:spcPct val="150000"/>
              </a:lnSpc>
            </a:pPr>
            <a:r>
              <a:rPr lang="pl-PL" b="1" dirty="0" err="1"/>
              <a:t>Example</a:t>
            </a:r>
            <a:r>
              <a:rPr lang="pl-PL" b="1" dirty="0"/>
              <a:t>:</a:t>
            </a:r>
            <a:endParaRPr lang="pl-PL" dirty="0"/>
          </a:p>
          <a:p>
            <a:pPr>
              <a:lnSpc>
                <a:spcPct val="150000"/>
              </a:lnSpc>
            </a:pPr>
            <a:r>
              <a:rPr lang="pl-PL" b="1" dirty="0" err="1"/>
              <a:t>Source</a:t>
            </a:r>
            <a:r>
              <a:rPr lang="pl-PL" b="1" dirty="0"/>
              <a:t> (ST):</a:t>
            </a:r>
            <a:br>
              <a:rPr lang="pl-PL" dirty="0"/>
            </a:br>
            <a:r>
              <a:rPr lang="pl-PL" i="1" dirty="0"/>
              <a:t>“</a:t>
            </a:r>
            <a:r>
              <a:rPr lang="pl-PL" i="1" dirty="0" err="1"/>
              <a:t>Don’t</a:t>
            </a:r>
            <a:r>
              <a:rPr lang="pl-PL" i="1" dirty="0"/>
              <a:t> </a:t>
            </a:r>
            <a:r>
              <a:rPr lang="pl-PL" i="1" dirty="0" err="1"/>
              <a:t>the</a:t>
            </a:r>
            <a:r>
              <a:rPr lang="pl-PL" i="1" dirty="0"/>
              <a:t> </a:t>
            </a:r>
            <a:r>
              <a:rPr lang="pl-PL" i="1" dirty="0" err="1"/>
              <a:t>Yoshinoyasin</a:t>
            </a:r>
            <a:r>
              <a:rPr lang="pl-PL" i="1" dirty="0"/>
              <a:t> Singapore and Indonesia </a:t>
            </a:r>
            <a:r>
              <a:rPr lang="pl-PL" i="1" dirty="0" err="1"/>
              <a:t>ALSO</a:t>
            </a:r>
            <a:r>
              <a:rPr lang="pl-PL" i="1" dirty="0"/>
              <a:t> not </a:t>
            </a:r>
            <a:r>
              <a:rPr lang="pl-PL" i="1" dirty="0" err="1"/>
              <a:t>serve</a:t>
            </a:r>
            <a:r>
              <a:rPr lang="pl-PL" i="1" dirty="0"/>
              <a:t> </a:t>
            </a:r>
            <a:r>
              <a:rPr lang="pl-PL" i="1" dirty="0" err="1"/>
              <a:t>pork</a:t>
            </a:r>
            <a:r>
              <a:rPr lang="pl-PL" i="1" dirty="0"/>
              <a:t>?”</a:t>
            </a:r>
            <a:r>
              <a:rPr lang="pl-PL" dirty="0"/>
              <a:t> </a:t>
            </a:r>
          </a:p>
          <a:p>
            <a:pPr>
              <a:lnSpc>
                <a:spcPct val="150000"/>
              </a:lnSpc>
            </a:pPr>
            <a:r>
              <a:rPr lang="pl-PL" b="1" dirty="0" err="1"/>
              <a:t>MT</a:t>
            </a:r>
            <a:r>
              <a:rPr lang="pl-PL" b="1" dirty="0"/>
              <a:t> </a:t>
            </a:r>
            <a:r>
              <a:rPr lang="pl-PL" b="1" dirty="0" err="1"/>
              <a:t>Output</a:t>
            </a:r>
            <a:r>
              <a:rPr lang="pl-PL" b="1" dirty="0"/>
              <a:t>:</a:t>
            </a:r>
            <a:br>
              <a:rPr lang="pl-PL" dirty="0"/>
            </a:br>
            <a:r>
              <a:rPr lang="pl-PL" i="1" dirty="0"/>
              <a:t>“</a:t>
            </a:r>
            <a:r>
              <a:rPr lang="pl-PL" i="1" dirty="0" err="1"/>
              <a:t>Don’t</a:t>
            </a:r>
            <a:r>
              <a:rPr lang="pl-PL" i="1" dirty="0"/>
              <a:t> </a:t>
            </a:r>
            <a:r>
              <a:rPr lang="pl-PL" i="1" dirty="0" err="1"/>
              <a:t>the</a:t>
            </a:r>
            <a:r>
              <a:rPr lang="pl-PL" i="1" dirty="0"/>
              <a:t> </a:t>
            </a:r>
            <a:r>
              <a:rPr lang="pl-PL" i="1" dirty="0" err="1"/>
              <a:t>Yoshinoyasin</a:t>
            </a:r>
            <a:r>
              <a:rPr lang="pl-PL" i="1" dirty="0"/>
              <a:t> </a:t>
            </a:r>
            <a:r>
              <a:rPr lang="pl-PL" i="1" dirty="0" err="1"/>
              <a:t>in</a:t>
            </a:r>
            <a:r>
              <a:rPr lang="pl-PL" i="1" dirty="0"/>
              <a:t> Singapore and Indonesia </a:t>
            </a:r>
            <a:r>
              <a:rPr lang="pl-PL" i="1" dirty="0" err="1"/>
              <a:t>ALSO</a:t>
            </a:r>
            <a:r>
              <a:rPr lang="pl-PL" i="1" dirty="0"/>
              <a:t> </a:t>
            </a:r>
            <a:r>
              <a:rPr lang="pl-PL" i="1" dirty="0" err="1"/>
              <a:t>serve</a:t>
            </a:r>
            <a:r>
              <a:rPr lang="pl-PL" i="1" dirty="0"/>
              <a:t> </a:t>
            </a:r>
            <a:r>
              <a:rPr lang="pl-PL" i="1" dirty="0" err="1"/>
              <a:t>pork</a:t>
            </a:r>
            <a:r>
              <a:rPr lang="pl-PL" i="1" dirty="0"/>
              <a:t>?”</a:t>
            </a:r>
            <a:r>
              <a:rPr lang="pl-PL" dirty="0"/>
              <a:t> </a:t>
            </a:r>
          </a:p>
          <a:p>
            <a:pPr>
              <a:lnSpc>
                <a:spcPct val="150000"/>
              </a:lnSpc>
            </a:pPr>
            <a:r>
              <a:rPr lang="pl-PL" b="1" dirty="0" err="1"/>
              <a:t>Error</a:t>
            </a:r>
            <a:r>
              <a:rPr lang="pl-PL" b="1" dirty="0"/>
              <a:t> </a:t>
            </a:r>
            <a:r>
              <a:rPr lang="pl-PL" b="1" dirty="0" err="1"/>
              <a:t>Explanation</a:t>
            </a:r>
            <a:r>
              <a:rPr lang="pl-PL" b="1" dirty="0"/>
              <a:t>:</a:t>
            </a:r>
            <a:r>
              <a:rPr lang="pl-PL" dirty="0"/>
              <a:t> </a:t>
            </a:r>
          </a:p>
          <a:p>
            <a:pPr lvl="1">
              <a:lnSpc>
                <a:spcPct val="150000"/>
              </a:lnSpc>
            </a:pPr>
            <a:r>
              <a:rPr lang="pl-PL" dirty="0" err="1"/>
              <a:t>The</a:t>
            </a:r>
            <a:r>
              <a:rPr lang="pl-PL" dirty="0"/>
              <a:t> </a:t>
            </a:r>
            <a:r>
              <a:rPr lang="pl-PL" dirty="0" err="1"/>
              <a:t>phrase</a:t>
            </a:r>
            <a:r>
              <a:rPr lang="pl-PL" dirty="0"/>
              <a:t> </a:t>
            </a:r>
            <a:r>
              <a:rPr lang="pl-PL" b="1" dirty="0"/>
              <a:t>“not </a:t>
            </a:r>
            <a:r>
              <a:rPr lang="pl-PL" b="1" dirty="0" err="1"/>
              <a:t>serve</a:t>
            </a:r>
            <a:r>
              <a:rPr lang="pl-PL" b="1" dirty="0"/>
              <a:t> </a:t>
            </a:r>
            <a:r>
              <a:rPr lang="pl-PL" b="1" dirty="0" err="1"/>
              <a:t>pork</a:t>
            </a:r>
            <a:r>
              <a:rPr lang="pl-PL" b="1" dirty="0"/>
              <a:t>” → “</a:t>
            </a:r>
            <a:r>
              <a:rPr lang="pl-PL" b="1" dirty="0" err="1"/>
              <a:t>serve</a:t>
            </a:r>
            <a:r>
              <a:rPr lang="pl-PL" b="1" dirty="0"/>
              <a:t> </a:t>
            </a:r>
            <a:r>
              <a:rPr lang="pl-PL" b="1" dirty="0" err="1"/>
              <a:t>pork</a:t>
            </a:r>
            <a:r>
              <a:rPr lang="pl-PL" b="1" dirty="0"/>
              <a:t>”</a:t>
            </a:r>
            <a:r>
              <a:rPr lang="pl-PL" dirty="0"/>
              <a:t> </a:t>
            </a:r>
          </a:p>
          <a:p>
            <a:pPr lvl="1">
              <a:lnSpc>
                <a:spcPct val="150000"/>
              </a:lnSpc>
            </a:pPr>
            <a:r>
              <a:rPr lang="pl-PL" dirty="0" err="1"/>
              <a:t>Negation</a:t>
            </a:r>
            <a:r>
              <a:rPr lang="pl-PL" dirty="0"/>
              <a:t> </a:t>
            </a:r>
            <a:r>
              <a:rPr lang="pl-PL" dirty="0" err="1"/>
              <a:t>is</a:t>
            </a:r>
            <a:r>
              <a:rPr lang="pl-PL" dirty="0"/>
              <a:t> </a:t>
            </a:r>
            <a:r>
              <a:rPr lang="pl-PL" dirty="0" err="1"/>
              <a:t>dropped</a:t>
            </a:r>
            <a:r>
              <a:rPr lang="pl-PL" dirty="0"/>
              <a:t> → </a:t>
            </a:r>
            <a:r>
              <a:rPr lang="pl-PL" dirty="0" err="1"/>
              <a:t>meaning</a:t>
            </a:r>
            <a:r>
              <a:rPr lang="pl-PL" dirty="0"/>
              <a:t> </a:t>
            </a:r>
            <a:r>
              <a:rPr lang="pl-PL" dirty="0" err="1"/>
              <a:t>is</a:t>
            </a:r>
            <a:r>
              <a:rPr lang="pl-PL" dirty="0"/>
              <a:t> </a:t>
            </a:r>
            <a:r>
              <a:rPr lang="pl-PL" b="1" dirty="0" err="1"/>
              <a:t>reversed</a:t>
            </a:r>
            <a:r>
              <a:rPr lang="pl-PL" dirty="0"/>
              <a:t> </a:t>
            </a:r>
          </a:p>
          <a:p>
            <a:pPr lvl="1">
              <a:lnSpc>
                <a:spcPct val="150000"/>
              </a:lnSpc>
            </a:pPr>
            <a:r>
              <a:rPr lang="pl-PL" dirty="0" err="1"/>
              <a:t>This</a:t>
            </a:r>
            <a:r>
              <a:rPr lang="pl-PL" dirty="0"/>
              <a:t> </a:t>
            </a:r>
            <a:r>
              <a:rPr lang="pl-PL" dirty="0" err="1"/>
              <a:t>could</a:t>
            </a:r>
            <a:r>
              <a:rPr lang="pl-PL" dirty="0"/>
              <a:t> </a:t>
            </a:r>
            <a:r>
              <a:rPr lang="pl-PL" dirty="0" err="1"/>
              <a:t>misinform</a:t>
            </a:r>
            <a:r>
              <a:rPr lang="pl-PL" dirty="0"/>
              <a:t> </a:t>
            </a:r>
            <a:r>
              <a:rPr lang="pl-PL" dirty="0" err="1"/>
              <a:t>users</a:t>
            </a:r>
            <a:r>
              <a:rPr lang="pl-PL" dirty="0"/>
              <a:t> (</a:t>
            </a:r>
            <a:r>
              <a:rPr lang="pl-PL" dirty="0" err="1"/>
              <a:t>e.g</a:t>
            </a:r>
            <a:r>
              <a:rPr lang="pl-PL" dirty="0"/>
              <a:t>., </a:t>
            </a:r>
            <a:r>
              <a:rPr lang="pl-PL" dirty="0" err="1"/>
              <a:t>dietary</a:t>
            </a:r>
            <a:r>
              <a:rPr lang="pl-PL" dirty="0"/>
              <a:t>/</a:t>
            </a:r>
            <a:r>
              <a:rPr lang="pl-PL" dirty="0" err="1"/>
              <a:t>religious</a:t>
            </a:r>
            <a:r>
              <a:rPr lang="pl-PL" dirty="0"/>
              <a:t> </a:t>
            </a:r>
            <a:r>
              <a:rPr lang="pl-PL" dirty="0" err="1"/>
              <a:t>context</a:t>
            </a:r>
            <a:r>
              <a:rPr lang="pl-PL" dirty="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120498" y="511804"/>
            <a:ext cx="8229600" cy="1066800"/>
          </a:xfrm>
        </p:spPr>
        <p:txBody>
          <a:bodyPr/>
          <a:lstStyle/>
          <a:p>
            <a:pPr algn="ctr"/>
            <a:r>
              <a:rPr lang="en-GB" b="1" dirty="0">
                <a:solidFill>
                  <a:schemeClr val="accent1"/>
                </a:solidFill>
              </a:rPr>
              <a:t>Short history of MT</a:t>
            </a:r>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2004159809"/>
              </p:ext>
            </p:extLst>
          </p:nvPr>
        </p:nvGraphicFramePr>
        <p:xfrm>
          <a:off x="656491" y="1395046"/>
          <a:ext cx="10937631" cy="51794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66800" y="264642"/>
            <a:ext cx="10058400" cy="1371600"/>
          </a:xfrm>
        </p:spPr>
        <p:txBody>
          <a:bodyPr/>
          <a:lstStyle/>
          <a:p>
            <a:r>
              <a:rPr lang="en-US" b="1" dirty="0">
                <a:solidFill>
                  <a:schemeClr val="accent1"/>
                </a:solidFill>
              </a:rPr>
              <a:t>Types of Critical Errors</a:t>
            </a:r>
            <a:endParaRPr lang="pl-PL" b="1" dirty="0">
              <a:solidFill>
                <a:schemeClr val="accent1"/>
              </a:solidFill>
            </a:endParaRPr>
          </a:p>
        </p:txBody>
      </p:sp>
      <p:sp>
        <p:nvSpPr>
          <p:cNvPr id="4" name="Prostokąt 3"/>
          <p:cNvSpPr/>
          <p:nvPr/>
        </p:nvSpPr>
        <p:spPr>
          <a:xfrm>
            <a:off x="633984" y="1292352"/>
            <a:ext cx="11558016" cy="5078313"/>
          </a:xfrm>
          <a:prstGeom prst="rect">
            <a:avLst/>
          </a:prstGeom>
        </p:spPr>
        <p:txBody>
          <a:bodyPr wrap="square">
            <a:spAutoFit/>
          </a:bodyPr>
          <a:lstStyle/>
          <a:p>
            <a:pPr>
              <a:lnSpc>
                <a:spcPct val="150000"/>
              </a:lnSpc>
            </a:pPr>
            <a:r>
              <a:rPr lang="pl-PL" b="1" dirty="0"/>
              <a:t>5</a:t>
            </a:r>
            <a:r>
              <a:rPr lang="en-US" b="1" dirty="0"/>
              <a:t>. Numbers, Time, Units, Date Errors (NUM)</a:t>
            </a:r>
            <a:endParaRPr lang="pl-PL" b="1" dirty="0"/>
          </a:p>
          <a:p>
            <a:pPr>
              <a:lnSpc>
                <a:spcPct val="150000"/>
              </a:lnSpc>
            </a:pPr>
            <a:r>
              <a:rPr lang="pl-PL" b="1" dirty="0" err="1"/>
              <a:t>Description</a:t>
            </a:r>
            <a:r>
              <a:rPr lang="pl-PL" b="1" dirty="0"/>
              <a:t>:</a:t>
            </a:r>
            <a:br>
              <a:rPr lang="pl-PL" dirty="0"/>
            </a:br>
            <a:r>
              <a:rPr lang="en-US" dirty="0"/>
              <a:t> Incorrect translation of </a:t>
            </a:r>
            <a:r>
              <a:rPr lang="en-US" b="1" dirty="0"/>
              <a:t>quantitative or temporal information</a:t>
            </a:r>
            <a:r>
              <a:rPr lang="en-US" dirty="0"/>
              <a:t>.</a:t>
            </a:r>
          </a:p>
          <a:p>
            <a:pPr>
              <a:lnSpc>
                <a:spcPct val="150000"/>
              </a:lnSpc>
            </a:pPr>
            <a:r>
              <a:rPr lang="en-US" b="1" dirty="0"/>
              <a:t>Example:</a:t>
            </a:r>
            <a:endParaRPr lang="en-US" dirty="0"/>
          </a:p>
          <a:p>
            <a:pPr>
              <a:lnSpc>
                <a:spcPct val="150000"/>
              </a:lnSpc>
            </a:pPr>
            <a:r>
              <a:rPr lang="en-US" b="1" dirty="0"/>
              <a:t>Source (ST):</a:t>
            </a:r>
            <a:br>
              <a:rPr lang="en-US" dirty="0"/>
            </a:br>
            <a:r>
              <a:rPr lang="en-US" i="1" dirty="0"/>
              <a:t>“Your signature is incredibly long. At 632 characters, it’s about two and a half times what the software allows.”</a:t>
            </a:r>
            <a:r>
              <a:rPr lang="en-US" dirty="0"/>
              <a:t> </a:t>
            </a:r>
          </a:p>
          <a:p>
            <a:pPr>
              <a:lnSpc>
                <a:spcPct val="150000"/>
              </a:lnSpc>
            </a:pPr>
            <a:r>
              <a:rPr lang="en-US" b="1" dirty="0"/>
              <a:t>MT Output:</a:t>
            </a:r>
            <a:br>
              <a:rPr lang="en-US" dirty="0"/>
            </a:br>
            <a:r>
              <a:rPr lang="en-US" i="1" dirty="0"/>
              <a:t>“Your signature is incredibly long. At 632 characters, it is double what the software allows.”</a:t>
            </a:r>
            <a:r>
              <a:rPr lang="en-US" dirty="0"/>
              <a:t> </a:t>
            </a:r>
          </a:p>
          <a:p>
            <a:pPr>
              <a:lnSpc>
                <a:spcPct val="150000"/>
              </a:lnSpc>
            </a:pPr>
            <a:r>
              <a:rPr lang="en-US" b="1" dirty="0"/>
              <a:t>Error Explanation:</a:t>
            </a:r>
            <a:r>
              <a:rPr lang="en-US" dirty="0"/>
              <a:t> </a:t>
            </a:r>
          </a:p>
          <a:p>
            <a:pPr lvl="1"/>
            <a:r>
              <a:rPr lang="en-US" dirty="0"/>
              <a:t>“Two and a half times” → “double” </a:t>
            </a:r>
          </a:p>
          <a:p>
            <a:pPr lvl="1"/>
            <a:r>
              <a:rPr lang="en-US" dirty="0"/>
              <a:t>Numerical meaning is </a:t>
            </a:r>
            <a:r>
              <a:rPr lang="en-US" b="1" dirty="0"/>
              <a:t>changed and reduced</a:t>
            </a:r>
            <a:r>
              <a:rPr lang="pl-PL" b="1" dirty="0"/>
              <a:t>. </a:t>
            </a:r>
            <a:r>
              <a:rPr lang="en-US" dirty="0"/>
              <a:t>This could lead to </a:t>
            </a:r>
            <a:r>
              <a:rPr lang="en-US" b="1" dirty="0"/>
              <a:t>misinterpretation of limits or requirements</a:t>
            </a:r>
            <a:r>
              <a:rPr lang="en-US" dirty="0"/>
              <a:t>.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66800" y="264642"/>
            <a:ext cx="10058400" cy="1371600"/>
          </a:xfrm>
        </p:spPr>
        <p:txBody>
          <a:bodyPr/>
          <a:lstStyle/>
          <a:p>
            <a:r>
              <a:rPr lang="en-US" b="1" dirty="0">
                <a:solidFill>
                  <a:schemeClr val="accent1"/>
                </a:solidFill>
              </a:rPr>
              <a:t>Types of Critical Errors</a:t>
            </a:r>
            <a:endParaRPr lang="pl-PL" b="1" dirty="0">
              <a:solidFill>
                <a:schemeClr val="accent1"/>
              </a:solidFill>
            </a:endParaRPr>
          </a:p>
        </p:txBody>
      </p:sp>
      <p:sp>
        <p:nvSpPr>
          <p:cNvPr id="4" name="Prostokąt 3"/>
          <p:cNvSpPr/>
          <p:nvPr/>
        </p:nvSpPr>
        <p:spPr>
          <a:xfrm>
            <a:off x="950976" y="1292352"/>
            <a:ext cx="10850880" cy="4662815"/>
          </a:xfrm>
          <a:prstGeom prst="rect">
            <a:avLst/>
          </a:prstGeom>
        </p:spPr>
        <p:txBody>
          <a:bodyPr wrap="square">
            <a:spAutoFit/>
          </a:bodyPr>
          <a:lstStyle/>
          <a:p>
            <a:pPr>
              <a:lnSpc>
                <a:spcPct val="150000"/>
              </a:lnSpc>
            </a:pPr>
            <a:r>
              <a:rPr lang="pl-PL" b="1" dirty="0"/>
              <a:t>6</a:t>
            </a:r>
            <a:r>
              <a:rPr lang="en-US" b="1" dirty="0"/>
              <a:t>. </a:t>
            </a:r>
            <a:r>
              <a:rPr lang="pl-PL" b="1" dirty="0" err="1"/>
              <a:t>Instruction</a:t>
            </a:r>
            <a:r>
              <a:rPr lang="pl-PL" b="1" dirty="0"/>
              <a:t> </a:t>
            </a:r>
            <a:r>
              <a:rPr lang="pl-PL" b="1" dirty="0" err="1"/>
              <a:t>Errors</a:t>
            </a:r>
            <a:r>
              <a:rPr lang="pl-PL" b="1" dirty="0"/>
              <a:t> (</a:t>
            </a:r>
            <a:r>
              <a:rPr lang="pl-PL" b="1" dirty="0" err="1"/>
              <a:t>INS</a:t>
            </a:r>
            <a:r>
              <a:rPr lang="pl-PL" b="1" dirty="0"/>
              <a:t>)</a:t>
            </a:r>
          </a:p>
          <a:p>
            <a:pPr>
              <a:lnSpc>
                <a:spcPct val="150000"/>
              </a:lnSpc>
            </a:pPr>
            <a:r>
              <a:rPr lang="pl-PL" b="1" dirty="0" err="1"/>
              <a:t>Description</a:t>
            </a:r>
            <a:r>
              <a:rPr lang="pl-PL" b="1" dirty="0"/>
              <a:t>:</a:t>
            </a:r>
            <a:br>
              <a:rPr lang="pl-PL" dirty="0"/>
            </a:br>
            <a:r>
              <a:rPr lang="en-US" dirty="0"/>
              <a:t> Errors that distort </a:t>
            </a:r>
            <a:r>
              <a:rPr lang="en-US" b="1" dirty="0"/>
              <a:t>instructions, requests, or actions</a:t>
            </a:r>
            <a:r>
              <a:rPr lang="en-US" dirty="0"/>
              <a:t>, leading to incorrect behavior.</a:t>
            </a:r>
            <a:endParaRPr lang="pl-PL" dirty="0"/>
          </a:p>
          <a:p>
            <a:pPr>
              <a:lnSpc>
                <a:spcPct val="150000"/>
              </a:lnSpc>
            </a:pPr>
            <a:r>
              <a:rPr lang="pl-PL" b="1" dirty="0" err="1"/>
              <a:t>Example</a:t>
            </a:r>
            <a:r>
              <a:rPr lang="pl-PL" b="1" dirty="0"/>
              <a:t>:</a:t>
            </a:r>
            <a:endParaRPr lang="pl-PL" dirty="0"/>
          </a:p>
          <a:p>
            <a:pPr>
              <a:lnSpc>
                <a:spcPct val="150000"/>
              </a:lnSpc>
            </a:pPr>
            <a:r>
              <a:rPr lang="en-US" b="1" dirty="0"/>
              <a:t>Source (ST):</a:t>
            </a:r>
            <a:br>
              <a:rPr lang="en-US" dirty="0"/>
            </a:br>
            <a:r>
              <a:rPr lang="en-US" i="1" dirty="0"/>
              <a:t>“The link to </a:t>
            </a:r>
            <a:r>
              <a:rPr lang="en-US" i="1" dirty="0" err="1"/>
              <a:t>wikibooks</a:t>
            </a:r>
            <a:r>
              <a:rPr lang="en-US" i="1" dirty="0"/>
              <a:t> doesn’t work and I don’t know how to fix it. Can anyone help?”</a:t>
            </a:r>
            <a:r>
              <a:rPr lang="en-US" dirty="0"/>
              <a:t> </a:t>
            </a:r>
          </a:p>
          <a:p>
            <a:pPr>
              <a:lnSpc>
                <a:spcPct val="150000"/>
              </a:lnSpc>
            </a:pPr>
            <a:r>
              <a:rPr lang="en-US" b="1" dirty="0"/>
              <a:t>MT Output:</a:t>
            </a:r>
            <a:br>
              <a:rPr lang="en-US" dirty="0"/>
            </a:br>
            <a:r>
              <a:rPr lang="en-US" i="1" dirty="0"/>
              <a:t>“The link to </a:t>
            </a:r>
            <a:r>
              <a:rPr lang="en-US" i="1" dirty="0" err="1"/>
              <a:t>wikibooks</a:t>
            </a:r>
            <a:r>
              <a:rPr lang="en-US" i="1" dirty="0"/>
              <a:t> doesn’t work and I don’t know how to fix it. Can I help you?”</a:t>
            </a:r>
            <a:r>
              <a:rPr lang="en-US" dirty="0"/>
              <a:t> </a:t>
            </a:r>
          </a:p>
          <a:p>
            <a:pPr>
              <a:lnSpc>
                <a:spcPct val="150000"/>
              </a:lnSpc>
            </a:pPr>
            <a:r>
              <a:rPr lang="en-US" b="1" dirty="0"/>
              <a:t>Error Explanation:</a:t>
            </a:r>
            <a:r>
              <a:rPr lang="en-US" dirty="0"/>
              <a:t> </a:t>
            </a:r>
          </a:p>
          <a:p>
            <a:pPr lvl="1">
              <a:lnSpc>
                <a:spcPct val="150000"/>
              </a:lnSpc>
            </a:pPr>
            <a:r>
              <a:rPr lang="en-US" dirty="0"/>
              <a:t>A </a:t>
            </a:r>
            <a:r>
              <a:rPr lang="en-US" b="1" dirty="0"/>
              <a:t>request for help</a:t>
            </a:r>
            <a:r>
              <a:rPr lang="en-US" dirty="0"/>
              <a:t> becomes an </a:t>
            </a:r>
            <a:r>
              <a:rPr lang="en-US" b="1" dirty="0"/>
              <a:t>offer to help</a:t>
            </a:r>
            <a:r>
              <a:rPr lang="en-US" dirty="0"/>
              <a:t> </a:t>
            </a:r>
          </a:p>
          <a:p>
            <a:pPr lvl="1">
              <a:lnSpc>
                <a:spcPct val="150000"/>
              </a:lnSpc>
            </a:pPr>
            <a:r>
              <a:rPr lang="en-US" dirty="0"/>
              <a:t>This reverses communicative intent → </a:t>
            </a:r>
            <a:r>
              <a:rPr lang="en-US" b="1" dirty="0"/>
              <a:t>misleading interaction</a:t>
            </a:r>
            <a:r>
              <a:rPr lang="en-US" dirty="0"/>
              <a:t>. </a:t>
            </a:r>
            <a:endParaRPr lang="pl-PL"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66800" y="264642"/>
            <a:ext cx="10058400" cy="1371600"/>
          </a:xfrm>
        </p:spPr>
        <p:txBody>
          <a:bodyPr/>
          <a:lstStyle/>
          <a:p>
            <a:r>
              <a:rPr lang="en-US" b="1" dirty="0">
                <a:solidFill>
                  <a:schemeClr val="accent1"/>
                </a:solidFill>
              </a:rPr>
              <a:t>Types of Critical Errors</a:t>
            </a:r>
            <a:endParaRPr lang="pl-PL" b="1" dirty="0">
              <a:solidFill>
                <a:schemeClr val="accent1"/>
              </a:solidFill>
            </a:endParaRPr>
          </a:p>
        </p:txBody>
      </p:sp>
      <p:sp>
        <p:nvSpPr>
          <p:cNvPr id="4" name="Prostokąt 3"/>
          <p:cNvSpPr/>
          <p:nvPr/>
        </p:nvSpPr>
        <p:spPr>
          <a:xfrm>
            <a:off x="950976" y="1292352"/>
            <a:ext cx="10850880" cy="5078313"/>
          </a:xfrm>
          <a:prstGeom prst="rect">
            <a:avLst/>
          </a:prstGeom>
        </p:spPr>
        <p:txBody>
          <a:bodyPr wrap="square">
            <a:spAutoFit/>
          </a:bodyPr>
          <a:lstStyle/>
          <a:p>
            <a:pPr>
              <a:lnSpc>
                <a:spcPct val="150000"/>
              </a:lnSpc>
            </a:pPr>
            <a:r>
              <a:rPr lang="en-US" b="1" dirty="0"/>
              <a:t>7. Other Critical Meaning Deviations (</a:t>
            </a:r>
            <a:r>
              <a:rPr lang="en-US" b="1" dirty="0" err="1"/>
              <a:t>OTH</a:t>
            </a:r>
            <a:r>
              <a:rPr lang="en-US" b="1" dirty="0"/>
              <a:t>) </a:t>
            </a:r>
            <a:endParaRPr lang="pl-PL" b="1" dirty="0"/>
          </a:p>
          <a:p>
            <a:pPr>
              <a:lnSpc>
                <a:spcPct val="150000"/>
              </a:lnSpc>
            </a:pPr>
            <a:r>
              <a:rPr lang="pl-PL" b="1" dirty="0" err="1"/>
              <a:t>Description</a:t>
            </a:r>
            <a:r>
              <a:rPr lang="pl-PL" b="1" dirty="0"/>
              <a:t>:</a:t>
            </a:r>
            <a:br>
              <a:rPr lang="pl-PL" dirty="0"/>
            </a:br>
            <a:r>
              <a:rPr lang="en-US" dirty="0"/>
              <a:t> Any critical meaning change not covered by other categories.</a:t>
            </a:r>
          </a:p>
          <a:p>
            <a:pPr>
              <a:lnSpc>
                <a:spcPct val="150000"/>
              </a:lnSpc>
            </a:pPr>
            <a:r>
              <a:rPr lang="en-US" b="1" dirty="0"/>
              <a:t>Example:</a:t>
            </a:r>
            <a:endParaRPr lang="en-US" dirty="0"/>
          </a:p>
          <a:p>
            <a:pPr>
              <a:lnSpc>
                <a:spcPct val="150000"/>
              </a:lnSpc>
            </a:pPr>
            <a:r>
              <a:rPr lang="en-US" b="1" dirty="0"/>
              <a:t>Source (ST):</a:t>
            </a:r>
            <a:br>
              <a:rPr lang="en-US" dirty="0"/>
            </a:br>
            <a:r>
              <a:rPr lang="en-US" i="1" dirty="0"/>
              <a:t>“</a:t>
            </a:r>
            <a:r>
              <a:rPr lang="en-US" i="1" dirty="0" err="1"/>
              <a:t>Admin’s</a:t>
            </a:r>
            <a:r>
              <a:rPr lang="en-US" i="1" dirty="0"/>
              <a:t> beware of him.”</a:t>
            </a:r>
            <a:r>
              <a:rPr lang="en-US" dirty="0"/>
              <a:t> </a:t>
            </a:r>
          </a:p>
          <a:p>
            <a:pPr>
              <a:lnSpc>
                <a:spcPct val="150000"/>
              </a:lnSpc>
            </a:pPr>
            <a:r>
              <a:rPr lang="en-US" b="1" dirty="0"/>
              <a:t>MT Output:</a:t>
            </a:r>
            <a:br>
              <a:rPr lang="en-US" dirty="0"/>
            </a:br>
            <a:r>
              <a:rPr lang="en-US" i="1" dirty="0"/>
              <a:t>“Admin is aware of him.”</a:t>
            </a:r>
            <a:r>
              <a:rPr lang="en-US" dirty="0"/>
              <a:t> </a:t>
            </a:r>
          </a:p>
          <a:p>
            <a:pPr>
              <a:lnSpc>
                <a:spcPct val="150000"/>
              </a:lnSpc>
            </a:pPr>
            <a:r>
              <a:rPr lang="en-US" b="1" dirty="0"/>
              <a:t>Error Explanation:</a:t>
            </a:r>
            <a:r>
              <a:rPr lang="en-US" dirty="0"/>
              <a:t> </a:t>
            </a:r>
          </a:p>
          <a:p>
            <a:pPr lvl="1">
              <a:lnSpc>
                <a:spcPct val="150000"/>
              </a:lnSpc>
            </a:pPr>
            <a:r>
              <a:rPr lang="en-US" dirty="0"/>
              <a:t>Warning (“beware”) becomes neutral awareness </a:t>
            </a:r>
          </a:p>
          <a:p>
            <a:pPr lvl="1">
              <a:lnSpc>
                <a:spcPct val="150000"/>
              </a:lnSpc>
            </a:pPr>
            <a:r>
              <a:rPr lang="en-US" dirty="0"/>
              <a:t>The </a:t>
            </a:r>
            <a:r>
              <a:rPr lang="en-US" b="1" dirty="0"/>
              <a:t>core intent (caution)</a:t>
            </a:r>
            <a:r>
              <a:rPr lang="en-US" dirty="0"/>
              <a:t> is lost → </a:t>
            </a:r>
            <a:r>
              <a:rPr lang="en-US" b="1" dirty="0"/>
              <a:t>serious meaning shift</a:t>
            </a:r>
            <a:r>
              <a:rPr lang="en-US" dirty="0"/>
              <a:t>. </a:t>
            </a:r>
          </a:p>
          <a:p>
            <a:pPr lvl="1">
              <a:lnSpc>
                <a:spcPct val="150000"/>
              </a:lnSpc>
            </a:pPr>
            <a:r>
              <a:rPr lang="en-US" dirty="0"/>
              <a:t>. </a:t>
            </a:r>
            <a:endParaRPr lang="pl-PL"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66800" y="471906"/>
            <a:ext cx="10058400" cy="1371600"/>
          </a:xfrm>
        </p:spPr>
        <p:txBody>
          <a:bodyPr/>
          <a:lstStyle/>
          <a:p>
            <a:r>
              <a:rPr lang="pl-PL" b="1" dirty="0" err="1">
                <a:solidFill>
                  <a:schemeClr val="accent1"/>
                </a:solidFill>
              </a:rPr>
              <a:t>Real-World</a:t>
            </a:r>
            <a:r>
              <a:rPr lang="pl-PL" b="1" dirty="0">
                <a:solidFill>
                  <a:schemeClr val="accent1"/>
                </a:solidFill>
              </a:rPr>
              <a:t> </a:t>
            </a:r>
            <a:r>
              <a:rPr lang="pl-PL" b="1" dirty="0" err="1">
                <a:solidFill>
                  <a:schemeClr val="accent1"/>
                </a:solidFill>
              </a:rPr>
              <a:t>Example</a:t>
            </a:r>
            <a:r>
              <a:rPr lang="pl-PL" b="1" dirty="0">
                <a:solidFill>
                  <a:schemeClr val="accent1"/>
                </a:solidFill>
              </a:rPr>
              <a:t> </a:t>
            </a:r>
            <a:r>
              <a:rPr lang="pl-PL" sz="3200" dirty="0">
                <a:solidFill>
                  <a:schemeClr val="accent1"/>
                </a:solidFill>
              </a:rPr>
              <a:t>(Al </a:t>
            </a:r>
            <a:r>
              <a:rPr lang="pl-PL" sz="3200" dirty="0" err="1">
                <a:solidFill>
                  <a:schemeClr val="accent1"/>
                </a:solidFill>
              </a:rPr>
              <a:t>Sharou</a:t>
            </a:r>
            <a:r>
              <a:rPr lang="pl-PL" sz="3200" dirty="0">
                <a:solidFill>
                  <a:schemeClr val="accent1"/>
                </a:solidFill>
              </a:rPr>
              <a:t> &amp; </a:t>
            </a:r>
            <a:r>
              <a:rPr lang="pl-PL" sz="3200" dirty="0" err="1">
                <a:solidFill>
                  <a:schemeClr val="accent1"/>
                </a:solidFill>
              </a:rPr>
              <a:t>Specia</a:t>
            </a:r>
            <a:r>
              <a:rPr lang="pl-PL" sz="3200" dirty="0">
                <a:solidFill>
                  <a:schemeClr val="accent1"/>
                </a:solidFill>
              </a:rPr>
              <a:t>)</a:t>
            </a:r>
            <a:endParaRPr lang="pl-PL" sz="3200" b="1" dirty="0">
              <a:solidFill>
                <a:schemeClr val="accent1"/>
              </a:solidFill>
            </a:endParaRPr>
          </a:p>
        </p:txBody>
      </p:sp>
      <p:sp>
        <p:nvSpPr>
          <p:cNvPr id="5" name="Prostokąt 4"/>
          <p:cNvSpPr/>
          <p:nvPr/>
        </p:nvSpPr>
        <p:spPr>
          <a:xfrm>
            <a:off x="950976" y="1962912"/>
            <a:ext cx="10302240" cy="3669018"/>
          </a:xfrm>
          <a:prstGeom prst="rect">
            <a:avLst/>
          </a:prstGeom>
        </p:spPr>
        <p:txBody>
          <a:bodyPr wrap="square">
            <a:spAutoFit/>
          </a:bodyPr>
          <a:lstStyle/>
          <a:p>
            <a:pPr>
              <a:lnSpc>
                <a:spcPct val="200000"/>
              </a:lnSpc>
            </a:pPr>
            <a:r>
              <a:rPr lang="en-US" sz="2400" b="1" dirty="0"/>
              <a:t>Source:</a:t>
            </a:r>
            <a:r>
              <a:rPr lang="en-US" sz="2400" dirty="0"/>
              <a:t> “Good morning” (Arabic)</a:t>
            </a:r>
            <a:endParaRPr lang="pl-PL" sz="2400" dirty="0"/>
          </a:p>
          <a:p>
            <a:pPr>
              <a:lnSpc>
                <a:spcPct val="200000"/>
              </a:lnSpc>
            </a:pPr>
            <a:r>
              <a:rPr lang="en-US" sz="2400" dirty="0"/>
              <a:t> </a:t>
            </a:r>
            <a:r>
              <a:rPr lang="en-US" sz="2400" b="1" dirty="0"/>
              <a:t>MT Output</a:t>
            </a:r>
            <a:r>
              <a:rPr lang="pl-PL" sz="2400" b="1" dirty="0"/>
              <a:t> on </a:t>
            </a:r>
            <a:r>
              <a:rPr lang="pl-PL" sz="2400" b="1" dirty="0" err="1"/>
              <a:t>social</a:t>
            </a:r>
            <a:r>
              <a:rPr lang="pl-PL" sz="2400" b="1" dirty="0"/>
              <a:t> media</a:t>
            </a:r>
            <a:r>
              <a:rPr lang="en-US" sz="2400" b="1" dirty="0"/>
              <a:t>:</a:t>
            </a:r>
            <a:r>
              <a:rPr lang="en-US" sz="2400" dirty="0"/>
              <a:t> “Attack them” (Hebrew) </a:t>
            </a:r>
            <a:endParaRPr lang="pl-PL" sz="2400" dirty="0"/>
          </a:p>
          <a:p>
            <a:pPr>
              <a:lnSpc>
                <a:spcPct val="200000"/>
              </a:lnSpc>
            </a:pPr>
            <a:r>
              <a:rPr lang="en-US" sz="2400" b="1" dirty="0"/>
              <a:t>Impact:</a:t>
            </a:r>
            <a:r>
              <a:rPr lang="en-US" sz="2400" dirty="0"/>
              <a:t> Led to </a:t>
            </a:r>
            <a:r>
              <a:rPr lang="en-US" sz="2400" b="1" dirty="0"/>
              <a:t>real-world arrest</a:t>
            </a:r>
            <a:br>
              <a:rPr lang="en-US" sz="2400" dirty="0"/>
            </a:br>
            <a:r>
              <a:rPr lang="en-US" sz="2400" dirty="0"/>
              <a:t>Shows how critical errors can have </a:t>
            </a:r>
            <a:r>
              <a:rPr lang="en-US" sz="2400" b="1" dirty="0"/>
              <a:t>serious social/legal consequences</a:t>
            </a:r>
            <a:endParaRPr lang="pl-PL" sz="24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daty 2"/>
          <p:cNvSpPr>
            <a:spLocks noGrp="1"/>
          </p:cNvSpPr>
          <p:nvPr>
            <p:ph type="dt" sz="half" idx="10"/>
          </p:nvPr>
        </p:nvSpPr>
        <p:spPr/>
        <p:txBody>
          <a:bodyPr/>
          <a:lstStyle/>
          <a:p>
            <a:pPr rtl="0"/>
            <a:fld id="{1050CA8E-29E9-4255-834A-5506FCFC9DB9}" type="datetime1">
              <a:rPr lang="pl-PL" smtClean="0"/>
              <a:pPr rtl="0"/>
              <a:t>29.04.2026</a:t>
            </a:fld>
            <a:endParaRPr lang="en-US" dirty="0"/>
          </a:p>
        </p:txBody>
      </p:sp>
      <p:pic>
        <p:nvPicPr>
          <p:cNvPr id="4" name="Obraz 3" descr="errors MT2.png"/>
          <p:cNvPicPr>
            <a:picLocks noChangeAspect="1"/>
          </p:cNvPicPr>
          <p:nvPr/>
        </p:nvPicPr>
        <p:blipFill>
          <a:blip r:embed="rId2" cstate="print"/>
          <a:stretch>
            <a:fillRect/>
          </a:stretch>
        </p:blipFill>
        <p:spPr>
          <a:xfrm>
            <a:off x="1011936" y="352400"/>
            <a:ext cx="9826752" cy="615320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66800" y="642594"/>
            <a:ext cx="4648200" cy="932206"/>
          </a:xfrm>
        </p:spPr>
        <p:txBody>
          <a:bodyPr>
            <a:normAutofit fontScale="90000"/>
          </a:bodyPr>
          <a:lstStyle/>
          <a:p>
            <a:pPr algn="ctr"/>
            <a:r>
              <a:rPr lang="pl-PL" b="1" dirty="0">
                <a:solidFill>
                  <a:schemeClr val="accent6">
                    <a:lumMod val="50000"/>
                  </a:schemeClr>
                </a:solidFill>
                <a:sym typeface="Wingdings"/>
              </a:rPr>
              <a:t> </a:t>
            </a:r>
            <a:r>
              <a:rPr lang="pl-PL" b="1" dirty="0" err="1">
                <a:solidFill>
                  <a:schemeClr val="accent6">
                    <a:lumMod val="50000"/>
                  </a:schemeClr>
                </a:solidFill>
                <a:sym typeface="Wingdings"/>
              </a:rPr>
              <a:t>Posteditor's</a:t>
            </a:r>
            <a:r>
              <a:rPr lang="pl-PL" b="1" dirty="0">
                <a:solidFill>
                  <a:schemeClr val="accent6">
                    <a:lumMod val="50000"/>
                  </a:schemeClr>
                </a:solidFill>
                <a:sym typeface="Wingdings"/>
              </a:rPr>
              <a:t> </a:t>
            </a:r>
            <a:r>
              <a:rPr lang="pl-PL" b="1" dirty="0" err="1">
                <a:solidFill>
                  <a:schemeClr val="accent6">
                    <a:lumMod val="50000"/>
                  </a:schemeClr>
                </a:solidFill>
                <a:sym typeface="Wingdings"/>
              </a:rPr>
              <a:t>tasks</a:t>
            </a:r>
            <a:endParaRPr lang="pl-PL" b="1" dirty="0">
              <a:solidFill>
                <a:schemeClr val="accent6">
                  <a:lumMod val="50000"/>
                </a:schemeClr>
              </a:solidFill>
            </a:endParaRPr>
          </a:p>
        </p:txBody>
      </p:sp>
      <p:sp>
        <p:nvSpPr>
          <p:cNvPr id="3" name="Symbol zastępczy zawartości 2"/>
          <p:cNvSpPr>
            <a:spLocks noGrp="1"/>
          </p:cNvSpPr>
          <p:nvPr>
            <p:ph sz="half" idx="1"/>
          </p:nvPr>
        </p:nvSpPr>
        <p:spPr/>
        <p:txBody>
          <a:bodyPr>
            <a:noAutofit/>
          </a:bodyPr>
          <a:lstStyle/>
          <a:p>
            <a:r>
              <a:rPr lang="en-US" sz="2000" dirty="0"/>
              <a:t>Checking grammar, syntax, semantics and punctuation</a:t>
            </a:r>
          </a:p>
          <a:p>
            <a:r>
              <a:rPr lang="en-US" sz="2000" dirty="0"/>
              <a:t>Making sure nothing is missing or added to the text</a:t>
            </a:r>
          </a:p>
          <a:p>
            <a:r>
              <a:rPr lang="en-US" sz="2000" dirty="0"/>
              <a:t>Checking that all tags are correctly positioned</a:t>
            </a:r>
          </a:p>
          <a:p>
            <a:r>
              <a:rPr lang="en-US" sz="2000" dirty="0"/>
              <a:t>Retaining as much of the text generated by the machine translation as possible</a:t>
            </a:r>
            <a:endParaRPr lang="pl-PL" sz="2000" dirty="0"/>
          </a:p>
        </p:txBody>
      </p:sp>
      <p:sp>
        <p:nvSpPr>
          <p:cNvPr id="4" name="Symbol zastępczy zawartości 3"/>
          <p:cNvSpPr>
            <a:spLocks noGrp="1"/>
          </p:cNvSpPr>
          <p:nvPr>
            <p:ph sz="half" idx="2"/>
          </p:nvPr>
        </p:nvSpPr>
        <p:spPr>
          <a:xfrm>
            <a:off x="6461760" y="2103120"/>
            <a:ext cx="5107940" cy="4107180"/>
          </a:xfrm>
        </p:spPr>
        <p:txBody>
          <a:bodyPr>
            <a:normAutofit/>
          </a:bodyPr>
          <a:lstStyle/>
          <a:p>
            <a:r>
              <a:rPr lang="en-US" sz="2000" dirty="0"/>
              <a:t>If a large part of the sentence is correct</a:t>
            </a:r>
          </a:p>
          <a:p>
            <a:r>
              <a:rPr lang="en-US" sz="2000" dirty="0"/>
              <a:t>If the quality of the output text generated by MT is good and only minor corrections are required</a:t>
            </a:r>
          </a:p>
          <a:p>
            <a:r>
              <a:rPr lang="en-US" sz="2000" dirty="0"/>
              <a:t>If the quality of the output text generated by MT is of poorer quality, but the correction is faster than translating from scratch</a:t>
            </a:r>
          </a:p>
          <a:p>
            <a:r>
              <a:rPr lang="en-US" sz="2000" dirty="0"/>
              <a:t>If the meaning has been correctly rendered</a:t>
            </a:r>
            <a:endParaRPr lang="pl-PL" dirty="0"/>
          </a:p>
        </p:txBody>
      </p:sp>
      <p:sp>
        <p:nvSpPr>
          <p:cNvPr id="6" name="Tytuł 1"/>
          <p:cNvSpPr txBox="1">
            <a:spLocks/>
          </p:cNvSpPr>
          <p:nvPr/>
        </p:nvSpPr>
        <p:spPr>
          <a:xfrm>
            <a:off x="6489700" y="744194"/>
            <a:ext cx="4648200" cy="932206"/>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pl-PL" sz="4000" b="1" i="0" u="none" strike="noStrike" kern="1200" cap="none" spc="0" normalizeH="0" baseline="0" noProof="0" dirty="0">
                <a:ln>
                  <a:noFill/>
                </a:ln>
                <a:solidFill>
                  <a:schemeClr val="accent6">
                    <a:lumMod val="50000"/>
                  </a:schemeClr>
                </a:solidFill>
                <a:effectLst/>
                <a:uLnTx/>
                <a:uFillTx/>
                <a:latin typeface="+mj-lt"/>
                <a:ea typeface="+mn-ea"/>
                <a:cs typeface="+mn-cs"/>
                <a:sym typeface="Wingdings"/>
              </a:rPr>
              <a:t>   </a:t>
            </a:r>
            <a:r>
              <a:rPr kumimoji="0" lang="pl-PL" sz="4000" b="1" i="0" u="none" strike="noStrike" kern="1200" cap="none" spc="0" normalizeH="0" baseline="0" noProof="0" dirty="0" err="1">
                <a:ln>
                  <a:noFill/>
                </a:ln>
                <a:solidFill>
                  <a:schemeClr val="accent6">
                    <a:lumMod val="50000"/>
                  </a:schemeClr>
                </a:solidFill>
                <a:effectLst/>
                <a:uLnTx/>
                <a:uFillTx/>
                <a:latin typeface="+mj-lt"/>
                <a:ea typeface="+mn-ea"/>
                <a:cs typeface="+mn-cs"/>
              </a:rPr>
              <a:t>Using</a:t>
            </a:r>
            <a:r>
              <a:rPr kumimoji="0" lang="pl-PL" sz="4000" b="1" i="0" u="none" strike="noStrike" kern="1200" cap="none" spc="0" normalizeH="0" baseline="0" noProof="0" dirty="0">
                <a:ln>
                  <a:noFill/>
                </a:ln>
                <a:solidFill>
                  <a:schemeClr val="accent6">
                    <a:lumMod val="50000"/>
                  </a:schemeClr>
                </a:solidFill>
                <a:effectLst/>
                <a:uLnTx/>
                <a:uFillTx/>
                <a:latin typeface="+mj-lt"/>
                <a:ea typeface="+mn-ea"/>
                <a:cs typeface="+mn-cs"/>
              </a:rPr>
              <a:t> </a:t>
            </a:r>
            <a:r>
              <a:rPr kumimoji="0" lang="pl-PL" sz="4000" b="1" i="0" u="none" strike="noStrike" kern="1200" cap="none" spc="0" normalizeH="0" baseline="0" noProof="0" dirty="0" err="1">
                <a:ln>
                  <a:noFill/>
                </a:ln>
                <a:solidFill>
                  <a:schemeClr val="accent6">
                    <a:lumMod val="50000"/>
                  </a:schemeClr>
                </a:solidFill>
                <a:effectLst/>
                <a:uLnTx/>
                <a:uFillTx/>
                <a:latin typeface="+mj-lt"/>
                <a:ea typeface="+mn-ea"/>
                <a:cs typeface="+mn-cs"/>
              </a:rPr>
              <a:t>MT</a:t>
            </a:r>
            <a:r>
              <a:rPr kumimoji="0" lang="pl-PL" sz="4000" b="1" i="0" u="none" strike="noStrike" kern="1200" cap="none" spc="0" normalizeH="0" baseline="0" noProof="0" dirty="0">
                <a:ln>
                  <a:noFill/>
                </a:ln>
                <a:solidFill>
                  <a:schemeClr val="accent6">
                    <a:lumMod val="50000"/>
                  </a:schemeClr>
                </a:solidFill>
                <a:effectLst/>
                <a:uLnTx/>
                <a:uFillTx/>
                <a:latin typeface="+mj-lt"/>
                <a:ea typeface="+mn-ea"/>
                <a:cs typeface="+mn-cs"/>
              </a:rPr>
              <a:t> </a:t>
            </a:r>
            <a:r>
              <a:rPr kumimoji="0" lang="pl-PL" sz="4000" b="1" i="0" u="none" strike="noStrike" kern="1200" cap="none" spc="0" normalizeH="0" baseline="0" noProof="0" dirty="0" err="1">
                <a:ln>
                  <a:noFill/>
                </a:ln>
                <a:solidFill>
                  <a:schemeClr val="accent6">
                    <a:lumMod val="50000"/>
                  </a:schemeClr>
                </a:solidFill>
                <a:effectLst/>
                <a:uLnTx/>
                <a:uFillTx/>
                <a:latin typeface="+mj-lt"/>
                <a:ea typeface="+mn-ea"/>
                <a:cs typeface="+mn-cs"/>
              </a:rPr>
              <a:t>suggestions</a:t>
            </a:r>
            <a:endParaRPr kumimoji="0" lang="pl-PL" sz="4000" b="1" i="0" u="none" strike="noStrike" kern="1200" cap="none" spc="0" normalizeH="0" baseline="0" noProof="0" dirty="0">
              <a:ln>
                <a:noFill/>
              </a:ln>
              <a:solidFill>
                <a:schemeClr val="accent6">
                  <a:lumMod val="50000"/>
                </a:schemeClr>
              </a:solidFill>
              <a:effectLst/>
              <a:uLnTx/>
              <a:uFillTx/>
              <a:latin typeface="+mj-lt"/>
              <a:ea typeface="+mn-ea"/>
              <a:cs typeface="+mn-cs"/>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66800" y="642594"/>
            <a:ext cx="4648200" cy="932206"/>
          </a:xfrm>
        </p:spPr>
        <p:txBody>
          <a:bodyPr>
            <a:normAutofit fontScale="90000"/>
          </a:bodyPr>
          <a:lstStyle/>
          <a:p>
            <a:pPr algn="ctr"/>
            <a:r>
              <a:rPr lang="pl-PL" b="1" dirty="0">
                <a:solidFill>
                  <a:schemeClr val="accent2">
                    <a:lumMod val="75000"/>
                  </a:schemeClr>
                </a:solidFill>
                <a:sym typeface="Wingdings"/>
              </a:rPr>
              <a:t>  </a:t>
            </a:r>
            <a:r>
              <a:rPr lang="pl-PL" b="1" dirty="0" err="1">
                <a:solidFill>
                  <a:schemeClr val="accent2">
                    <a:lumMod val="75000"/>
                  </a:schemeClr>
                </a:solidFill>
              </a:rPr>
              <a:t>Posteditor</a:t>
            </a:r>
            <a:r>
              <a:rPr lang="pl-PL" b="1" dirty="0">
                <a:solidFill>
                  <a:schemeClr val="accent2">
                    <a:lumMod val="75000"/>
                  </a:schemeClr>
                </a:solidFill>
              </a:rPr>
              <a:t> </a:t>
            </a:r>
            <a:r>
              <a:rPr lang="pl-PL" b="1" dirty="0" err="1">
                <a:solidFill>
                  <a:schemeClr val="accent2">
                    <a:lumMod val="75000"/>
                  </a:schemeClr>
                </a:solidFill>
              </a:rPr>
              <a:t>should</a:t>
            </a:r>
            <a:r>
              <a:rPr lang="pl-PL" b="1" dirty="0">
                <a:solidFill>
                  <a:schemeClr val="accent2">
                    <a:lumMod val="75000"/>
                  </a:schemeClr>
                </a:solidFill>
              </a:rPr>
              <a:t> not</a:t>
            </a:r>
          </a:p>
        </p:txBody>
      </p:sp>
      <p:sp>
        <p:nvSpPr>
          <p:cNvPr id="3" name="Symbol zastępczy zawartości 2"/>
          <p:cNvSpPr>
            <a:spLocks noGrp="1"/>
          </p:cNvSpPr>
          <p:nvPr>
            <p:ph sz="half" idx="1"/>
          </p:nvPr>
        </p:nvSpPr>
        <p:spPr/>
        <p:txBody>
          <a:bodyPr>
            <a:normAutofit/>
          </a:bodyPr>
          <a:lstStyle/>
          <a:p>
            <a:r>
              <a:rPr lang="en-US" sz="2400" dirty="0"/>
              <a:t>Thinking too long about an individual problem</a:t>
            </a:r>
          </a:p>
          <a:p>
            <a:r>
              <a:rPr lang="en-US" sz="2400" dirty="0"/>
              <a:t>Be reluctant to use repetition</a:t>
            </a:r>
          </a:p>
          <a:p>
            <a:r>
              <a:rPr lang="pl-PL" sz="2400" dirty="0" err="1"/>
              <a:t>Introduce</a:t>
            </a:r>
            <a:r>
              <a:rPr lang="pl-PL" sz="2400" dirty="0"/>
              <a:t> </a:t>
            </a:r>
            <a:r>
              <a:rPr lang="en-US" sz="2400" dirty="0"/>
              <a:t>stylistic changes if they are optional</a:t>
            </a:r>
            <a:endParaRPr lang="pl-PL" sz="2400" dirty="0"/>
          </a:p>
        </p:txBody>
      </p:sp>
      <p:sp>
        <p:nvSpPr>
          <p:cNvPr id="4" name="Symbol zastępczy zawartości 3"/>
          <p:cNvSpPr>
            <a:spLocks noGrp="1"/>
          </p:cNvSpPr>
          <p:nvPr>
            <p:ph sz="half" idx="2"/>
          </p:nvPr>
        </p:nvSpPr>
        <p:spPr/>
        <p:txBody>
          <a:bodyPr>
            <a:normAutofit/>
          </a:bodyPr>
          <a:lstStyle/>
          <a:p>
            <a:r>
              <a:rPr lang="en-US" sz="2000" dirty="0"/>
              <a:t>If the output text generated by the MT does not make sense</a:t>
            </a:r>
          </a:p>
          <a:p>
            <a:r>
              <a:rPr lang="en-US" sz="2000" dirty="0"/>
              <a:t>If more than a few seconds are needed to understand the text generated by the MT</a:t>
            </a:r>
          </a:p>
          <a:p>
            <a:r>
              <a:rPr lang="en-US" sz="2000" dirty="0"/>
              <a:t>If there are errors that require significant changes to the structure of the text</a:t>
            </a:r>
            <a:endParaRPr lang="pl-PL" dirty="0"/>
          </a:p>
        </p:txBody>
      </p:sp>
      <p:sp>
        <p:nvSpPr>
          <p:cNvPr id="6" name="Tytuł 1"/>
          <p:cNvSpPr txBox="1">
            <a:spLocks/>
          </p:cNvSpPr>
          <p:nvPr/>
        </p:nvSpPr>
        <p:spPr>
          <a:xfrm>
            <a:off x="6489700" y="744194"/>
            <a:ext cx="4648200" cy="932206"/>
          </a:xfrm>
          <a:prstGeom prst="rect">
            <a:avLst/>
          </a:prstGeom>
        </p:spPr>
        <p:txBody>
          <a:bodyPr vert="horz" lIns="91440" tIns="45720" rIns="91440" bIns="45720" rtlCol="0" anchor="ctr">
            <a:normAutofit fontScale="90000" lnSpcReduction="10000"/>
          </a:bodyPr>
          <a:lstStyle/>
          <a:p>
            <a:pPr lvl="0" algn="ctr">
              <a:lnSpc>
                <a:spcPct val="90000"/>
              </a:lnSpc>
              <a:spcBef>
                <a:spcPct val="0"/>
              </a:spcBef>
            </a:pPr>
            <a:r>
              <a:rPr lang="pl-PL" sz="3600" b="1" dirty="0">
                <a:solidFill>
                  <a:schemeClr val="accent2">
                    <a:lumMod val="75000"/>
                  </a:schemeClr>
                </a:solidFill>
                <a:sym typeface="Wingdings"/>
              </a:rPr>
              <a:t>   </a:t>
            </a:r>
            <a:r>
              <a:rPr lang="pl-PL" sz="3600" b="1" dirty="0" err="1">
                <a:solidFill>
                  <a:schemeClr val="accent2">
                    <a:lumMod val="75000"/>
                  </a:schemeClr>
                </a:solidFill>
              </a:rPr>
              <a:t>MT</a:t>
            </a:r>
            <a:r>
              <a:rPr lang="pl-PL" sz="3600" b="1" dirty="0">
                <a:solidFill>
                  <a:schemeClr val="accent2">
                    <a:lumMod val="75000"/>
                  </a:schemeClr>
                </a:solidFill>
              </a:rPr>
              <a:t> </a:t>
            </a:r>
            <a:r>
              <a:rPr lang="pl-PL" sz="3600" b="1" dirty="0" err="1">
                <a:solidFill>
                  <a:schemeClr val="accent2">
                    <a:lumMod val="75000"/>
                  </a:schemeClr>
                </a:solidFill>
              </a:rPr>
              <a:t>suggestions</a:t>
            </a:r>
            <a:r>
              <a:rPr lang="pl-PL" sz="3600" b="1" dirty="0">
                <a:solidFill>
                  <a:schemeClr val="accent2">
                    <a:lumMod val="75000"/>
                  </a:schemeClr>
                </a:solidFill>
              </a:rPr>
              <a:t> </a:t>
            </a:r>
            <a:r>
              <a:rPr lang="pl-PL" sz="3600" b="1" dirty="0" err="1">
                <a:solidFill>
                  <a:schemeClr val="accent2">
                    <a:lumMod val="75000"/>
                  </a:schemeClr>
                </a:solidFill>
              </a:rPr>
              <a:t>should</a:t>
            </a:r>
            <a:r>
              <a:rPr lang="pl-PL" sz="3600" b="1" dirty="0">
                <a:solidFill>
                  <a:schemeClr val="accent2">
                    <a:lumMod val="75000"/>
                  </a:schemeClr>
                </a:solidFill>
              </a:rPr>
              <a:t> not be </a:t>
            </a:r>
            <a:r>
              <a:rPr lang="pl-PL" sz="3600" b="1" dirty="0" err="1">
                <a:solidFill>
                  <a:schemeClr val="accent2">
                    <a:lumMod val="75000"/>
                  </a:schemeClr>
                </a:solidFill>
              </a:rPr>
              <a:t>used</a:t>
            </a:r>
            <a:endParaRPr kumimoji="0" lang="pl-PL" sz="4000" b="1" i="0" u="none" strike="noStrike" kern="1200" cap="none" spc="0" normalizeH="0" baseline="0" noProof="0" dirty="0">
              <a:ln>
                <a:noFill/>
              </a:ln>
              <a:solidFill>
                <a:schemeClr val="accent6">
                  <a:lumMod val="50000"/>
                </a:schemeClr>
              </a:solidFill>
              <a:effectLst/>
              <a:uLnTx/>
              <a:uFillTx/>
              <a:latin typeface="+mj-lt"/>
              <a:ea typeface="+mn-ea"/>
              <a:cs typeface="+mn-cs"/>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pPr rtl="0"/>
            <a:fld id="{A883F517-6B00-4EBE-BB1E-5A3C870E7B5B}" type="datetime1">
              <a:rPr lang="pl-PL" smtClean="0"/>
              <a:pPr rtl="0"/>
              <a:t>29.04.2026</a:t>
            </a:fld>
            <a:endParaRPr lang="en-US" dirty="0"/>
          </a:p>
        </p:txBody>
      </p:sp>
      <p:pic>
        <p:nvPicPr>
          <p:cNvPr id="3" name="Obraz 2" descr="wilton.png"/>
          <p:cNvPicPr>
            <a:picLocks noChangeAspect="1"/>
          </p:cNvPicPr>
          <p:nvPr/>
        </p:nvPicPr>
        <p:blipFill>
          <a:blip r:embed="rId2" cstate="print"/>
          <a:stretch>
            <a:fillRect/>
          </a:stretch>
        </p:blipFill>
        <p:spPr>
          <a:xfrm>
            <a:off x="1499186" y="0"/>
            <a:ext cx="9193628" cy="6858000"/>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36448" y="642594"/>
            <a:ext cx="11082528" cy="1371600"/>
          </a:xfrm>
        </p:spPr>
        <p:txBody>
          <a:bodyPr>
            <a:normAutofit/>
          </a:bodyPr>
          <a:lstStyle/>
          <a:p>
            <a:r>
              <a:rPr lang="pl-PL" dirty="0" err="1">
                <a:solidFill>
                  <a:schemeClr val="accent6">
                    <a:lumMod val="50000"/>
                  </a:schemeClr>
                </a:solidFill>
              </a:rPr>
              <a:t>Examples</a:t>
            </a:r>
            <a:r>
              <a:rPr lang="pl-PL" dirty="0">
                <a:solidFill>
                  <a:schemeClr val="accent6">
                    <a:lumMod val="50000"/>
                  </a:schemeClr>
                </a:solidFill>
              </a:rPr>
              <a:t> – </a:t>
            </a:r>
            <a:r>
              <a:rPr lang="pl-PL" dirty="0" err="1">
                <a:solidFill>
                  <a:schemeClr val="accent6">
                    <a:lumMod val="50000"/>
                  </a:schemeClr>
                </a:solidFill>
              </a:rPr>
              <a:t>source</a:t>
            </a:r>
            <a:r>
              <a:rPr lang="pl-PL" dirty="0">
                <a:solidFill>
                  <a:schemeClr val="accent6">
                    <a:lumMod val="50000"/>
                  </a:schemeClr>
                </a:solidFill>
              </a:rPr>
              <a:t> </a:t>
            </a:r>
            <a:r>
              <a:rPr lang="pl-PL" dirty="0" err="1">
                <a:solidFill>
                  <a:schemeClr val="accent6">
                    <a:lumMod val="50000"/>
                  </a:schemeClr>
                </a:solidFill>
              </a:rPr>
              <a:t>text</a:t>
            </a:r>
            <a:br>
              <a:rPr lang="pl-PL" dirty="0">
                <a:solidFill>
                  <a:schemeClr val="accent6">
                    <a:lumMod val="50000"/>
                  </a:schemeClr>
                </a:solidFill>
              </a:rPr>
            </a:br>
            <a:r>
              <a:rPr lang="pl-PL" sz="1800" u="sng" dirty="0">
                <a:solidFill>
                  <a:schemeClr val="accent6">
                    <a:lumMod val="50000"/>
                  </a:schemeClr>
                </a:solidFill>
              </a:rPr>
              <a:t>https://www.amazon.com/Wilton-Icing-Colors-12-Count-Gel-Based/dp/B0000CFN0Y?th=1</a:t>
            </a:r>
            <a:endParaRPr lang="pl-PL" sz="3600" u="sng" dirty="0">
              <a:solidFill>
                <a:schemeClr val="accent6">
                  <a:lumMod val="50000"/>
                </a:schemeClr>
              </a:solidFill>
            </a:endParaRPr>
          </a:p>
        </p:txBody>
      </p:sp>
      <p:sp>
        <p:nvSpPr>
          <p:cNvPr id="3" name="Symbol zastępczy zawartości 2"/>
          <p:cNvSpPr>
            <a:spLocks noGrp="1"/>
          </p:cNvSpPr>
          <p:nvPr>
            <p:ph sz="half" idx="1"/>
          </p:nvPr>
        </p:nvSpPr>
        <p:spPr>
          <a:xfrm>
            <a:off x="499872" y="2103120"/>
            <a:ext cx="11241024" cy="4151376"/>
          </a:xfrm>
        </p:spPr>
        <p:txBody>
          <a:bodyPr>
            <a:normAutofit lnSpcReduction="10000"/>
          </a:bodyPr>
          <a:lstStyle/>
          <a:p>
            <a:pPr>
              <a:buNone/>
            </a:pPr>
            <a:r>
              <a:rPr lang="pl-PL" b="1" dirty="0" err="1"/>
              <a:t>Wilton</a:t>
            </a:r>
            <a:r>
              <a:rPr lang="pl-PL" b="1" dirty="0"/>
              <a:t> </a:t>
            </a:r>
            <a:r>
              <a:rPr lang="pl-PL" b="1" dirty="0" err="1"/>
              <a:t>Icing</a:t>
            </a:r>
            <a:r>
              <a:rPr lang="pl-PL" b="1" dirty="0"/>
              <a:t> </a:t>
            </a:r>
            <a:r>
              <a:rPr lang="pl-PL" b="1" dirty="0" err="1"/>
              <a:t>Colors</a:t>
            </a:r>
            <a:r>
              <a:rPr lang="pl-PL" b="1" dirty="0"/>
              <a:t> 12-Piece </a:t>
            </a:r>
            <a:r>
              <a:rPr lang="pl-PL" b="1" dirty="0" err="1"/>
              <a:t>Gel</a:t>
            </a:r>
            <a:r>
              <a:rPr lang="pl-PL" b="1" dirty="0"/>
              <a:t> </a:t>
            </a:r>
            <a:r>
              <a:rPr lang="pl-PL" b="1" dirty="0" err="1"/>
              <a:t>Food</a:t>
            </a:r>
            <a:r>
              <a:rPr lang="pl-PL" b="1" dirty="0"/>
              <a:t> </a:t>
            </a:r>
            <a:r>
              <a:rPr lang="pl-PL" b="1" dirty="0" err="1"/>
              <a:t>Coloring</a:t>
            </a:r>
            <a:r>
              <a:rPr lang="pl-PL" b="1" dirty="0"/>
              <a:t> Set </a:t>
            </a:r>
          </a:p>
          <a:p>
            <a:pPr>
              <a:buNone/>
            </a:pPr>
            <a:r>
              <a:rPr lang="pl-PL" b="1" dirty="0" err="1"/>
              <a:t>About</a:t>
            </a:r>
            <a:r>
              <a:rPr lang="pl-PL" b="1" dirty="0"/>
              <a:t> </a:t>
            </a:r>
            <a:r>
              <a:rPr lang="pl-PL" b="1" dirty="0" err="1"/>
              <a:t>this</a:t>
            </a:r>
            <a:r>
              <a:rPr lang="pl-PL" b="1" dirty="0"/>
              <a:t> </a:t>
            </a:r>
            <a:r>
              <a:rPr lang="pl-PL" b="1" dirty="0" err="1"/>
              <a:t>item</a:t>
            </a:r>
            <a:r>
              <a:rPr lang="pl-PL" b="1" dirty="0"/>
              <a:t> </a:t>
            </a:r>
            <a:endParaRPr lang="pl-PL" dirty="0"/>
          </a:p>
          <a:p>
            <a:pPr lvl="0">
              <a:buFont typeface="Arial" pitchFamily="34" charset="0"/>
              <a:buChar char="•"/>
            </a:pPr>
            <a:r>
              <a:rPr lang="pl-PL" dirty="0"/>
              <a:t>Tint </a:t>
            </a:r>
            <a:r>
              <a:rPr lang="pl-PL" dirty="0" err="1"/>
              <a:t>fondant</a:t>
            </a:r>
            <a:r>
              <a:rPr lang="pl-PL" dirty="0"/>
              <a:t>, </a:t>
            </a:r>
            <a:r>
              <a:rPr lang="pl-PL" dirty="0" err="1"/>
              <a:t>cake</a:t>
            </a:r>
            <a:r>
              <a:rPr lang="pl-PL" dirty="0"/>
              <a:t> </a:t>
            </a:r>
            <a:r>
              <a:rPr lang="pl-PL" dirty="0" err="1"/>
              <a:t>batter</a:t>
            </a:r>
            <a:r>
              <a:rPr lang="pl-PL" dirty="0"/>
              <a:t>, royal </a:t>
            </a:r>
            <a:r>
              <a:rPr lang="pl-PL" dirty="0" err="1"/>
              <a:t>icing</a:t>
            </a:r>
            <a:r>
              <a:rPr lang="pl-PL" dirty="0"/>
              <a:t> </a:t>
            </a:r>
            <a:r>
              <a:rPr lang="pl-PL" dirty="0" err="1"/>
              <a:t>or</a:t>
            </a:r>
            <a:r>
              <a:rPr lang="pl-PL" dirty="0"/>
              <a:t> </a:t>
            </a:r>
            <a:r>
              <a:rPr lang="pl-PL" dirty="0" err="1"/>
              <a:t>buttercream</a:t>
            </a:r>
            <a:r>
              <a:rPr lang="pl-PL" dirty="0"/>
              <a:t> </a:t>
            </a:r>
            <a:r>
              <a:rPr lang="pl-PL" dirty="0" err="1"/>
              <a:t>any</a:t>
            </a:r>
            <a:r>
              <a:rPr lang="pl-PL" dirty="0"/>
              <a:t> </a:t>
            </a:r>
            <a:r>
              <a:rPr lang="pl-PL" dirty="0" err="1"/>
              <a:t>shade</a:t>
            </a:r>
            <a:r>
              <a:rPr lang="pl-PL" dirty="0"/>
              <a:t> </a:t>
            </a:r>
            <a:r>
              <a:rPr lang="pl-PL" dirty="0" err="1"/>
              <a:t>with</a:t>
            </a:r>
            <a:r>
              <a:rPr lang="pl-PL" dirty="0"/>
              <a:t> </a:t>
            </a:r>
            <a:r>
              <a:rPr lang="pl-PL" dirty="0" err="1"/>
              <a:t>our</a:t>
            </a:r>
            <a:r>
              <a:rPr lang="pl-PL" dirty="0"/>
              <a:t> 12pc </a:t>
            </a:r>
            <a:r>
              <a:rPr lang="pl-PL" dirty="0" err="1"/>
              <a:t>gel</a:t>
            </a:r>
            <a:r>
              <a:rPr lang="pl-PL" dirty="0"/>
              <a:t> </a:t>
            </a:r>
            <a:r>
              <a:rPr lang="pl-PL" dirty="0" err="1"/>
              <a:t>food</a:t>
            </a:r>
            <a:r>
              <a:rPr lang="pl-PL" dirty="0"/>
              <a:t> </a:t>
            </a:r>
            <a:r>
              <a:rPr lang="pl-PL" dirty="0" err="1"/>
              <a:t>coloring</a:t>
            </a:r>
            <a:r>
              <a:rPr lang="pl-PL" dirty="0"/>
              <a:t> set </a:t>
            </a:r>
          </a:p>
          <a:p>
            <a:pPr lvl="0">
              <a:buFont typeface="Arial" pitchFamily="34" charset="0"/>
              <a:buChar char="•"/>
            </a:pPr>
            <a:r>
              <a:rPr lang="pl-PL" dirty="0" err="1"/>
              <a:t>Wilton</a:t>
            </a:r>
            <a:r>
              <a:rPr lang="pl-PL" dirty="0"/>
              <a:t> </a:t>
            </a:r>
            <a:r>
              <a:rPr lang="pl-PL" dirty="0" err="1"/>
              <a:t>Icing</a:t>
            </a:r>
            <a:r>
              <a:rPr lang="pl-PL" dirty="0"/>
              <a:t> </a:t>
            </a:r>
            <a:r>
              <a:rPr lang="pl-PL" dirty="0" err="1"/>
              <a:t>Colors</a:t>
            </a:r>
            <a:r>
              <a:rPr lang="pl-PL" dirty="0"/>
              <a:t> </a:t>
            </a:r>
            <a:r>
              <a:rPr lang="pl-PL" dirty="0" err="1"/>
              <a:t>won't</a:t>
            </a:r>
            <a:r>
              <a:rPr lang="pl-PL" dirty="0"/>
              <a:t> </a:t>
            </a:r>
            <a:r>
              <a:rPr lang="pl-PL" dirty="0" err="1"/>
              <a:t>change</a:t>
            </a:r>
            <a:r>
              <a:rPr lang="pl-PL" dirty="0"/>
              <a:t> </a:t>
            </a:r>
            <a:r>
              <a:rPr lang="pl-PL" dirty="0" err="1"/>
              <a:t>the</a:t>
            </a:r>
            <a:r>
              <a:rPr lang="pl-PL" dirty="0"/>
              <a:t> </a:t>
            </a:r>
            <a:r>
              <a:rPr lang="pl-PL" dirty="0" err="1"/>
              <a:t>consistency</a:t>
            </a:r>
            <a:r>
              <a:rPr lang="pl-PL" dirty="0"/>
              <a:t> of </a:t>
            </a:r>
            <a:r>
              <a:rPr lang="pl-PL" dirty="0" err="1"/>
              <a:t>your</a:t>
            </a:r>
            <a:r>
              <a:rPr lang="pl-PL" dirty="0"/>
              <a:t> </a:t>
            </a:r>
            <a:r>
              <a:rPr lang="pl-PL" dirty="0" err="1"/>
              <a:t>fondant</a:t>
            </a:r>
            <a:r>
              <a:rPr lang="pl-PL" dirty="0"/>
              <a:t>, </a:t>
            </a:r>
            <a:r>
              <a:rPr lang="pl-PL" dirty="0" err="1"/>
              <a:t>cookie</a:t>
            </a:r>
            <a:r>
              <a:rPr lang="pl-PL" dirty="0"/>
              <a:t> </a:t>
            </a:r>
            <a:r>
              <a:rPr lang="pl-PL" dirty="0" err="1"/>
              <a:t>icing</a:t>
            </a:r>
            <a:r>
              <a:rPr lang="pl-PL" dirty="0"/>
              <a:t>, </a:t>
            </a:r>
            <a:r>
              <a:rPr lang="pl-PL" dirty="0" err="1"/>
              <a:t>frosting</a:t>
            </a:r>
            <a:r>
              <a:rPr lang="pl-PL" dirty="0"/>
              <a:t> </a:t>
            </a:r>
            <a:r>
              <a:rPr lang="pl-PL" dirty="0" err="1"/>
              <a:t>or</a:t>
            </a:r>
            <a:r>
              <a:rPr lang="pl-PL" dirty="0"/>
              <a:t> </a:t>
            </a:r>
            <a:r>
              <a:rPr lang="pl-PL" dirty="0" err="1"/>
              <a:t>cake</a:t>
            </a:r>
            <a:r>
              <a:rPr lang="pl-PL" dirty="0"/>
              <a:t> mix </a:t>
            </a:r>
          </a:p>
          <a:p>
            <a:pPr lvl="0">
              <a:buFont typeface="Arial" pitchFamily="34" charset="0"/>
              <a:buChar char="•"/>
            </a:pPr>
            <a:r>
              <a:rPr lang="pl-PL" dirty="0" err="1"/>
              <a:t>Perfect</a:t>
            </a:r>
            <a:r>
              <a:rPr lang="pl-PL" dirty="0"/>
              <a:t> </a:t>
            </a:r>
            <a:r>
              <a:rPr lang="pl-PL" dirty="0" err="1"/>
              <a:t>addition</a:t>
            </a:r>
            <a:r>
              <a:rPr lang="pl-PL" dirty="0"/>
              <a:t> to </a:t>
            </a:r>
            <a:r>
              <a:rPr lang="pl-PL" dirty="0" err="1"/>
              <a:t>your</a:t>
            </a:r>
            <a:r>
              <a:rPr lang="pl-PL" dirty="0"/>
              <a:t> </a:t>
            </a:r>
            <a:r>
              <a:rPr lang="pl-PL" dirty="0" err="1"/>
              <a:t>cookie</a:t>
            </a:r>
            <a:r>
              <a:rPr lang="pl-PL" dirty="0"/>
              <a:t> </a:t>
            </a:r>
            <a:r>
              <a:rPr lang="pl-PL" dirty="0" err="1"/>
              <a:t>decorating</a:t>
            </a:r>
            <a:r>
              <a:rPr lang="pl-PL" dirty="0"/>
              <a:t> </a:t>
            </a:r>
            <a:r>
              <a:rPr lang="pl-PL" dirty="0" err="1"/>
              <a:t>supplies</a:t>
            </a:r>
            <a:r>
              <a:rPr lang="pl-PL" dirty="0"/>
              <a:t>, </a:t>
            </a:r>
            <a:r>
              <a:rPr lang="pl-PL" dirty="0" err="1"/>
              <a:t>cake</a:t>
            </a:r>
            <a:r>
              <a:rPr lang="pl-PL" dirty="0"/>
              <a:t> </a:t>
            </a:r>
            <a:r>
              <a:rPr lang="pl-PL" dirty="0" err="1"/>
              <a:t>decorating</a:t>
            </a:r>
            <a:r>
              <a:rPr lang="pl-PL" dirty="0"/>
              <a:t> </a:t>
            </a:r>
            <a:r>
              <a:rPr lang="pl-PL" dirty="0" err="1"/>
              <a:t>tools</a:t>
            </a:r>
            <a:r>
              <a:rPr lang="pl-PL" dirty="0"/>
              <a:t>, </a:t>
            </a:r>
            <a:r>
              <a:rPr lang="pl-PL" dirty="0" err="1"/>
              <a:t>or</a:t>
            </a:r>
            <a:r>
              <a:rPr lang="pl-PL" dirty="0"/>
              <a:t> </a:t>
            </a:r>
            <a:r>
              <a:rPr lang="pl-PL" dirty="0" err="1"/>
              <a:t>baking</a:t>
            </a:r>
            <a:r>
              <a:rPr lang="pl-PL" dirty="0"/>
              <a:t> </a:t>
            </a:r>
            <a:r>
              <a:rPr lang="pl-PL" dirty="0" err="1"/>
              <a:t>supplies</a:t>
            </a:r>
            <a:r>
              <a:rPr lang="pl-PL" dirty="0"/>
              <a:t> </a:t>
            </a:r>
          </a:p>
          <a:p>
            <a:pPr lvl="0">
              <a:buFont typeface="Arial" pitchFamily="34" charset="0"/>
              <a:buChar char="•"/>
            </a:pPr>
            <a:r>
              <a:rPr lang="pl-PL" dirty="0" err="1"/>
              <a:t>Includes</a:t>
            </a:r>
            <a:r>
              <a:rPr lang="pl-PL" dirty="0"/>
              <a:t> popular </a:t>
            </a:r>
            <a:r>
              <a:rPr lang="pl-PL" dirty="0" err="1"/>
              <a:t>colors</a:t>
            </a:r>
            <a:r>
              <a:rPr lang="pl-PL" dirty="0"/>
              <a:t> </a:t>
            </a:r>
            <a:r>
              <a:rPr lang="pl-PL" dirty="0" err="1"/>
              <a:t>in</a:t>
            </a:r>
            <a:r>
              <a:rPr lang="pl-PL" dirty="0"/>
              <a:t> 0.5 oz </a:t>
            </a:r>
            <a:r>
              <a:rPr lang="pl-PL" dirty="0" err="1"/>
              <a:t>sizes</a:t>
            </a:r>
            <a:r>
              <a:rPr lang="pl-PL" dirty="0"/>
              <a:t>; </a:t>
            </a:r>
            <a:r>
              <a:rPr lang="pl-PL" dirty="0" err="1"/>
              <a:t>pink</a:t>
            </a:r>
            <a:r>
              <a:rPr lang="pl-PL" dirty="0"/>
              <a:t>, royal </a:t>
            </a:r>
            <a:r>
              <a:rPr lang="pl-PL" dirty="0" err="1"/>
              <a:t>blue</a:t>
            </a:r>
            <a:r>
              <a:rPr lang="pl-PL" dirty="0"/>
              <a:t>, </a:t>
            </a:r>
            <a:r>
              <a:rPr lang="pl-PL" dirty="0" err="1"/>
              <a:t>black</a:t>
            </a:r>
            <a:r>
              <a:rPr lang="pl-PL" dirty="0"/>
              <a:t>, golden </a:t>
            </a:r>
            <a:r>
              <a:rPr lang="pl-PL" dirty="0" err="1"/>
              <a:t>yellow</a:t>
            </a:r>
            <a:r>
              <a:rPr lang="pl-PL" dirty="0"/>
              <a:t>, </a:t>
            </a:r>
            <a:r>
              <a:rPr lang="pl-PL" dirty="0" err="1"/>
              <a:t>lemon</a:t>
            </a:r>
            <a:r>
              <a:rPr lang="pl-PL" dirty="0"/>
              <a:t> </a:t>
            </a:r>
            <a:r>
              <a:rPr lang="pl-PL" dirty="0" err="1"/>
              <a:t>yellow</a:t>
            </a:r>
            <a:r>
              <a:rPr lang="pl-PL" dirty="0"/>
              <a:t>, </a:t>
            </a:r>
            <a:r>
              <a:rPr lang="pl-PL" dirty="0" err="1"/>
              <a:t>brown</a:t>
            </a:r>
            <a:r>
              <a:rPr lang="pl-PL" dirty="0"/>
              <a:t> </a:t>
            </a:r>
          </a:p>
          <a:p>
            <a:pPr lvl="0">
              <a:buFont typeface="Arial" pitchFamily="34" charset="0"/>
              <a:buChar char="•"/>
            </a:pPr>
            <a:r>
              <a:rPr lang="pl-PL" dirty="0" err="1"/>
              <a:t>Includes</a:t>
            </a:r>
            <a:r>
              <a:rPr lang="pl-PL" dirty="0"/>
              <a:t> specialty </a:t>
            </a:r>
            <a:r>
              <a:rPr lang="pl-PL" dirty="0" err="1"/>
              <a:t>colors</a:t>
            </a:r>
            <a:r>
              <a:rPr lang="pl-PL" dirty="0"/>
              <a:t> </a:t>
            </a:r>
            <a:r>
              <a:rPr lang="pl-PL" dirty="0" err="1"/>
              <a:t>in</a:t>
            </a:r>
            <a:r>
              <a:rPr lang="pl-PL" dirty="0"/>
              <a:t> 0.5 oz </a:t>
            </a:r>
            <a:r>
              <a:rPr lang="pl-PL" dirty="0" err="1"/>
              <a:t>sizes</a:t>
            </a:r>
            <a:r>
              <a:rPr lang="pl-PL" dirty="0"/>
              <a:t>; </a:t>
            </a:r>
            <a:r>
              <a:rPr lang="pl-PL" dirty="0" err="1"/>
              <a:t>kelly</a:t>
            </a:r>
            <a:r>
              <a:rPr lang="pl-PL" dirty="0"/>
              <a:t> </a:t>
            </a:r>
            <a:r>
              <a:rPr lang="pl-PL" dirty="0" err="1"/>
              <a:t>green</a:t>
            </a:r>
            <a:r>
              <a:rPr lang="pl-PL" dirty="0"/>
              <a:t>, </a:t>
            </a:r>
            <a:r>
              <a:rPr lang="pl-PL" dirty="0" err="1"/>
              <a:t>violet</a:t>
            </a:r>
            <a:r>
              <a:rPr lang="pl-PL" dirty="0"/>
              <a:t>, </a:t>
            </a:r>
            <a:r>
              <a:rPr lang="pl-PL" dirty="0" err="1"/>
              <a:t>no-taste</a:t>
            </a:r>
            <a:r>
              <a:rPr lang="pl-PL" dirty="0"/>
              <a:t> red, </a:t>
            </a:r>
            <a:r>
              <a:rPr lang="pl-PL" dirty="0" err="1"/>
              <a:t>copper</a:t>
            </a:r>
            <a:r>
              <a:rPr lang="pl-PL" dirty="0"/>
              <a:t>, burgundy, </a:t>
            </a:r>
            <a:r>
              <a:rPr lang="pl-PL" dirty="0" err="1"/>
              <a:t>teal</a:t>
            </a:r>
            <a:r>
              <a:rPr lang="pl-PL" dirty="0"/>
              <a:t> </a:t>
            </a:r>
          </a:p>
          <a:p>
            <a:pPr lvl="0">
              <a:buFont typeface="Arial" pitchFamily="34" charset="0"/>
              <a:buChar char="•"/>
            </a:pPr>
            <a:r>
              <a:rPr lang="pl-PL" dirty="0"/>
              <a:t>Set of 12 to 1/2 </a:t>
            </a:r>
            <a:r>
              <a:rPr lang="pl-PL" dirty="0" err="1"/>
              <a:t>ounce</a:t>
            </a:r>
            <a:r>
              <a:rPr lang="pl-PL" dirty="0"/>
              <a:t> </a:t>
            </a:r>
            <a:r>
              <a:rPr lang="pl-PL" dirty="0" err="1"/>
              <a:t>icing</a:t>
            </a:r>
            <a:r>
              <a:rPr lang="pl-PL" dirty="0"/>
              <a:t> </a:t>
            </a:r>
            <a:r>
              <a:rPr lang="pl-PL" dirty="0" err="1"/>
              <a:t>colors</a:t>
            </a:r>
            <a:r>
              <a:rPr lang="pl-PL" dirty="0"/>
              <a:t> for </a:t>
            </a:r>
            <a:r>
              <a:rPr lang="pl-PL" dirty="0" err="1"/>
              <a:t>tinting</a:t>
            </a:r>
            <a:r>
              <a:rPr lang="pl-PL" dirty="0"/>
              <a:t> </a:t>
            </a:r>
            <a:r>
              <a:rPr lang="pl-PL" dirty="0" err="1"/>
              <a:t>buttercream</a:t>
            </a:r>
            <a:r>
              <a:rPr lang="pl-PL" dirty="0"/>
              <a:t>, Royal </a:t>
            </a:r>
            <a:r>
              <a:rPr lang="pl-PL" dirty="0" err="1"/>
              <a:t>Icing</a:t>
            </a:r>
            <a:r>
              <a:rPr lang="pl-PL" dirty="0"/>
              <a:t>, </a:t>
            </a:r>
            <a:r>
              <a:rPr lang="pl-PL" dirty="0" err="1"/>
              <a:t>fondant</a:t>
            </a:r>
            <a:r>
              <a:rPr lang="pl-PL" dirty="0"/>
              <a:t>, and </a:t>
            </a:r>
            <a:r>
              <a:rPr lang="pl-PL" dirty="0" err="1"/>
              <a:t>more</a:t>
            </a:r>
            <a:r>
              <a:rPr lang="pl-PL" dirty="0"/>
              <a:t> </a:t>
            </a:r>
          </a:p>
          <a:p>
            <a:pPr lvl="0">
              <a:buFont typeface="Arial" pitchFamily="34" charset="0"/>
              <a:buChar char="•"/>
            </a:pPr>
            <a:r>
              <a:rPr lang="pl-PL" dirty="0"/>
              <a:t>Spectrum of </a:t>
            </a:r>
            <a:r>
              <a:rPr lang="pl-PL" dirty="0" err="1"/>
              <a:t>primary</a:t>
            </a:r>
            <a:r>
              <a:rPr lang="pl-PL" dirty="0"/>
              <a:t> </a:t>
            </a:r>
            <a:r>
              <a:rPr lang="pl-PL" dirty="0" err="1"/>
              <a:t>colors</a:t>
            </a:r>
            <a:r>
              <a:rPr lang="pl-PL" dirty="0"/>
              <a:t> plus </a:t>
            </a:r>
            <a:r>
              <a:rPr lang="pl-PL" dirty="0" err="1"/>
              <a:t>Teal</a:t>
            </a:r>
            <a:r>
              <a:rPr lang="pl-PL" dirty="0"/>
              <a:t>, Burgundy, Black, Brown, and </a:t>
            </a:r>
            <a:r>
              <a:rPr lang="pl-PL" dirty="0" err="1"/>
              <a:t>Copper</a:t>
            </a:r>
            <a:endParaRPr lang="pl-PL" dirty="0"/>
          </a:p>
          <a:p>
            <a:pPr lvl="0">
              <a:buNone/>
            </a:pPr>
            <a:endParaRPr lang="pl-PL" dirty="0"/>
          </a:p>
          <a:p>
            <a:pPr lvl="0">
              <a:buNone/>
            </a:pPr>
            <a:endParaRPr lang="pl-PL" dirty="0"/>
          </a:p>
          <a:p>
            <a:endParaRPr lang="pl-PL" dirty="0"/>
          </a:p>
        </p:txBody>
      </p:sp>
      <p:sp>
        <p:nvSpPr>
          <p:cNvPr id="5" name="Symbol zastępczy daty 4"/>
          <p:cNvSpPr>
            <a:spLocks noGrp="1"/>
          </p:cNvSpPr>
          <p:nvPr>
            <p:ph type="dt" sz="half" idx="10"/>
          </p:nvPr>
        </p:nvSpPr>
        <p:spPr/>
        <p:txBody>
          <a:bodyPr/>
          <a:lstStyle/>
          <a:p>
            <a:pPr rtl="0"/>
            <a:fld id="{8F9E9CAD-0F3C-4A80-BB5E-125D14EA3F8F}" type="datetime1">
              <a:rPr lang="pl-PL" smtClean="0"/>
              <a:pPr rtl="0"/>
              <a:t>29.04.2026</a:t>
            </a:fld>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36448" y="642594"/>
            <a:ext cx="11082528" cy="844830"/>
          </a:xfrm>
        </p:spPr>
        <p:txBody>
          <a:bodyPr>
            <a:normAutofit fontScale="90000"/>
          </a:bodyPr>
          <a:lstStyle/>
          <a:p>
            <a:r>
              <a:rPr lang="pl-PL" dirty="0" err="1">
                <a:solidFill>
                  <a:schemeClr val="accent6">
                    <a:lumMod val="50000"/>
                  </a:schemeClr>
                </a:solidFill>
              </a:rPr>
              <a:t>Examples</a:t>
            </a:r>
            <a:r>
              <a:rPr lang="pl-PL" dirty="0">
                <a:solidFill>
                  <a:schemeClr val="accent6">
                    <a:lumMod val="50000"/>
                  </a:schemeClr>
                </a:solidFill>
              </a:rPr>
              <a:t> – target </a:t>
            </a:r>
            <a:r>
              <a:rPr lang="pl-PL" dirty="0" err="1">
                <a:solidFill>
                  <a:schemeClr val="accent6">
                    <a:lumMod val="50000"/>
                  </a:schemeClr>
                </a:solidFill>
              </a:rPr>
              <a:t>text</a:t>
            </a:r>
            <a:r>
              <a:rPr lang="pl-PL" dirty="0">
                <a:solidFill>
                  <a:schemeClr val="accent6">
                    <a:lumMod val="50000"/>
                  </a:schemeClr>
                </a:solidFill>
              </a:rPr>
              <a:t> (Google </a:t>
            </a:r>
            <a:r>
              <a:rPr lang="pl-PL" dirty="0" err="1">
                <a:solidFill>
                  <a:schemeClr val="accent6">
                    <a:lumMod val="50000"/>
                  </a:schemeClr>
                </a:solidFill>
              </a:rPr>
              <a:t>Translate</a:t>
            </a:r>
            <a:r>
              <a:rPr lang="pl-PL" dirty="0">
                <a:solidFill>
                  <a:schemeClr val="accent6">
                    <a:lumMod val="50000"/>
                  </a:schemeClr>
                </a:solidFill>
              </a:rPr>
              <a:t>)</a:t>
            </a:r>
            <a:br>
              <a:rPr lang="pl-PL" dirty="0">
                <a:solidFill>
                  <a:schemeClr val="accent6">
                    <a:lumMod val="50000"/>
                  </a:schemeClr>
                </a:solidFill>
              </a:rPr>
            </a:br>
            <a:endParaRPr lang="pl-PL" sz="3600" u="sng" dirty="0">
              <a:solidFill>
                <a:schemeClr val="accent6">
                  <a:lumMod val="50000"/>
                </a:schemeClr>
              </a:solidFill>
            </a:endParaRPr>
          </a:p>
        </p:txBody>
      </p:sp>
      <p:sp>
        <p:nvSpPr>
          <p:cNvPr id="3" name="Symbol zastępczy zawartości 2"/>
          <p:cNvSpPr>
            <a:spLocks noGrp="1"/>
          </p:cNvSpPr>
          <p:nvPr>
            <p:ph sz="half" idx="1"/>
          </p:nvPr>
        </p:nvSpPr>
        <p:spPr>
          <a:xfrm>
            <a:off x="499872" y="1438656"/>
            <a:ext cx="11241024" cy="4815840"/>
          </a:xfrm>
        </p:spPr>
        <p:txBody>
          <a:bodyPr>
            <a:normAutofit fontScale="92500"/>
          </a:bodyPr>
          <a:lstStyle/>
          <a:p>
            <a:pPr>
              <a:buNone/>
            </a:pPr>
            <a:r>
              <a:rPr lang="pl-PL" b="1" dirty="0" err="1"/>
              <a:t>Wilton</a:t>
            </a:r>
            <a:r>
              <a:rPr lang="pl-PL" b="1" dirty="0"/>
              <a:t> </a:t>
            </a:r>
            <a:r>
              <a:rPr lang="pl-PL" b="1" dirty="0" err="1"/>
              <a:t>Icing</a:t>
            </a:r>
            <a:r>
              <a:rPr lang="pl-PL" b="1" dirty="0"/>
              <a:t> </a:t>
            </a:r>
            <a:r>
              <a:rPr lang="pl-PL" b="1" dirty="0" err="1"/>
              <a:t>Colors</a:t>
            </a:r>
            <a:r>
              <a:rPr lang="pl-PL" b="1" dirty="0"/>
              <a:t> 12-częściowy </a:t>
            </a:r>
            <a:r>
              <a:rPr lang="pl-PL" b="1" dirty="0">
                <a:highlight>
                  <a:srgbClr val="FFFF00"/>
                </a:highlight>
              </a:rPr>
              <a:t>żelowy zestaw do kolorowania żywności </a:t>
            </a:r>
          </a:p>
          <a:p>
            <a:pPr>
              <a:buNone/>
            </a:pPr>
            <a:r>
              <a:rPr lang="pl-PL" b="1" dirty="0"/>
              <a:t>O tym przedmiocie </a:t>
            </a:r>
          </a:p>
          <a:p>
            <a:pPr>
              <a:buFont typeface="Arial" pitchFamily="34" charset="0"/>
              <a:buChar char="•"/>
            </a:pPr>
            <a:r>
              <a:rPr lang="pl-PL" dirty="0">
                <a:highlight>
                  <a:srgbClr val="FFFF00"/>
                </a:highlight>
              </a:rPr>
              <a:t>Odcień </a:t>
            </a:r>
            <a:r>
              <a:rPr lang="pl-PL" dirty="0" err="1"/>
              <a:t>fondant</a:t>
            </a:r>
            <a:r>
              <a:rPr lang="pl-PL" dirty="0"/>
              <a:t>, </a:t>
            </a:r>
            <a:r>
              <a:rPr lang="pl-PL" dirty="0">
                <a:highlight>
                  <a:srgbClr val="FFFF00"/>
                </a:highlight>
              </a:rPr>
              <a:t>ciasto na ciasto</a:t>
            </a:r>
            <a:r>
              <a:rPr lang="pl-PL" dirty="0"/>
              <a:t>, lukier królewski lub krem maślany w dowolnym odcieniu dzięki naszemu 12-częściowemu zestawowi do </a:t>
            </a:r>
            <a:r>
              <a:rPr lang="pl-PL" dirty="0">
                <a:highlight>
                  <a:srgbClr val="FFFF00"/>
                </a:highlight>
              </a:rPr>
              <a:t>kolorowania żywności w żelu</a:t>
            </a:r>
          </a:p>
          <a:p>
            <a:pPr>
              <a:buFont typeface="Arial" pitchFamily="34" charset="0"/>
              <a:buChar char="•"/>
            </a:pPr>
            <a:r>
              <a:rPr lang="pl-PL" dirty="0" err="1"/>
              <a:t>Wilton</a:t>
            </a:r>
            <a:r>
              <a:rPr lang="pl-PL" dirty="0"/>
              <a:t> </a:t>
            </a:r>
            <a:r>
              <a:rPr lang="pl-PL" dirty="0" err="1"/>
              <a:t>Icing</a:t>
            </a:r>
            <a:r>
              <a:rPr lang="pl-PL" dirty="0"/>
              <a:t> </a:t>
            </a:r>
            <a:r>
              <a:rPr lang="pl-PL" dirty="0" err="1"/>
              <a:t>Colours</a:t>
            </a:r>
            <a:r>
              <a:rPr lang="pl-PL" dirty="0"/>
              <a:t> nie zmieni konsystencji Twojej </a:t>
            </a:r>
            <a:r>
              <a:rPr lang="pl-PL" dirty="0">
                <a:highlight>
                  <a:srgbClr val="FFFF00"/>
                </a:highlight>
              </a:rPr>
              <a:t>pomadki</a:t>
            </a:r>
            <a:r>
              <a:rPr lang="pl-PL" dirty="0"/>
              <a:t>, lukru do ciastek, lukru lub mieszanki do ciast</a:t>
            </a:r>
          </a:p>
          <a:p>
            <a:pPr>
              <a:buFont typeface="Arial" pitchFamily="34" charset="0"/>
              <a:buChar char="•"/>
            </a:pPr>
            <a:r>
              <a:rPr lang="pl-PL" dirty="0"/>
              <a:t>Idealny dodatek do akcesoriów do dekorowania ciastek, narzędzi do dekorowania ciast lub </a:t>
            </a:r>
            <a:r>
              <a:rPr lang="pl-PL" dirty="0">
                <a:highlight>
                  <a:srgbClr val="FFFF00"/>
                </a:highlight>
              </a:rPr>
              <a:t>materiałów do pieczenia</a:t>
            </a:r>
          </a:p>
          <a:p>
            <a:pPr>
              <a:buFont typeface="Arial" pitchFamily="34" charset="0"/>
              <a:buChar char="•"/>
            </a:pPr>
            <a:r>
              <a:rPr lang="pl-PL" dirty="0"/>
              <a:t>Zawiera popularne kolory w rozmiarach 0,5 uncji; różowy, królewski niebieski, czarny, złoty żółty, cytrynowożółty, brązowy</a:t>
            </a:r>
          </a:p>
          <a:p>
            <a:pPr>
              <a:buFont typeface="Arial" pitchFamily="34" charset="0"/>
              <a:buChar char="•"/>
            </a:pPr>
            <a:r>
              <a:rPr lang="pl-PL" dirty="0"/>
              <a:t>Zawiera kolory specjalne w rozmiarach 0,5 uncji; </a:t>
            </a:r>
            <a:r>
              <a:rPr lang="pl-PL" dirty="0">
                <a:highlight>
                  <a:srgbClr val="FFFF00"/>
                </a:highlight>
              </a:rPr>
              <a:t>zielony </a:t>
            </a:r>
            <a:r>
              <a:rPr lang="pl-PL" dirty="0" err="1">
                <a:highlight>
                  <a:srgbClr val="FFFF00"/>
                </a:highlight>
              </a:rPr>
              <a:t>kelly</a:t>
            </a:r>
            <a:r>
              <a:rPr lang="pl-PL" dirty="0">
                <a:highlight>
                  <a:srgbClr val="FFFF00"/>
                </a:highlight>
              </a:rPr>
              <a:t>, </a:t>
            </a:r>
            <a:r>
              <a:rPr lang="pl-PL" dirty="0"/>
              <a:t>fioletowy, </a:t>
            </a:r>
            <a:r>
              <a:rPr lang="pl-PL" dirty="0">
                <a:highlight>
                  <a:srgbClr val="FFFF00"/>
                </a:highlight>
              </a:rPr>
              <a:t>bez smaku czerwony, </a:t>
            </a:r>
            <a:r>
              <a:rPr lang="pl-PL" dirty="0"/>
              <a:t>miedziany, bordowy, turkusowy</a:t>
            </a:r>
          </a:p>
          <a:p>
            <a:pPr>
              <a:buFont typeface="Arial" pitchFamily="34" charset="0"/>
              <a:buChar char="•"/>
            </a:pPr>
            <a:r>
              <a:rPr lang="pl-PL" dirty="0"/>
              <a:t>Zestaw od 12 do 1/2 uncji kolorów lukru do barwienia kremu, Royal </a:t>
            </a:r>
            <a:r>
              <a:rPr lang="pl-PL" dirty="0" err="1"/>
              <a:t>Icing</a:t>
            </a:r>
            <a:r>
              <a:rPr lang="pl-PL" dirty="0"/>
              <a:t>, </a:t>
            </a:r>
            <a:r>
              <a:rPr lang="pl-PL" dirty="0" err="1"/>
              <a:t>fondant</a:t>
            </a:r>
            <a:r>
              <a:rPr lang="pl-PL" dirty="0"/>
              <a:t> i nie tylko</a:t>
            </a:r>
          </a:p>
          <a:p>
            <a:pPr>
              <a:buFont typeface="Arial" pitchFamily="34" charset="0"/>
              <a:buChar char="•"/>
            </a:pPr>
            <a:r>
              <a:rPr lang="pl-PL" dirty="0"/>
              <a:t>Spektrum kolorów podstawowych oraz turkusowy, bordowy, czarny, brązowy i miedziany</a:t>
            </a:r>
          </a:p>
          <a:p>
            <a:pPr lvl="0">
              <a:buNone/>
            </a:pPr>
            <a:endParaRPr lang="pl-PL" dirty="0"/>
          </a:p>
          <a:p>
            <a:pPr lvl="0">
              <a:buNone/>
            </a:pPr>
            <a:endParaRPr lang="pl-PL" dirty="0"/>
          </a:p>
          <a:p>
            <a:endParaRPr lang="pl-PL" dirty="0"/>
          </a:p>
        </p:txBody>
      </p:sp>
      <p:sp>
        <p:nvSpPr>
          <p:cNvPr id="5" name="Symbol zastępczy daty 4"/>
          <p:cNvSpPr>
            <a:spLocks noGrp="1"/>
          </p:cNvSpPr>
          <p:nvPr>
            <p:ph type="dt" sz="half" idx="10"/>
          </p:nvPr>
        </p:nvSpPr>
        <p:spPr/>
        <p:txBody>
          <a:bodyPr/>
          <a:lstStyle/>
          <a:p>
            <a:pPr rtl="0"/>
            <a:fld id="{8F9E9CAD-0F3C-4A80-BB5E-125D14EA3F8F}" type="datetime1">
              <a:rPr lang="pl-PL" smtClean="0"/>
              <a:pPr rtl="0"/>
              <a:t>29.04.2026</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az 4" descr="IBM 701.jpg">
            <a:extLst>
              <a:ext uri="{FF2B5EF4-FFF2-40B4-BE49-F238E27FC236}">
                <a16:creationId xmlns:a16="http://schemas.microsoft.com/office/drawing/2014/main" id="{F823F8EC-B3B1-CA94-05D7-7F5A505DC671}"/>
              </a:ext>
            </a:extLst>
          </p:cNvPr>
          <p:cNvPicPr>
            <a:picLocks noChangeAspect="1"/>
          </p:cNvPicPr>
          <p:nvPr/>
        </p:nvPicPr>
        <p:blipFill>
          <a:blip r:embed="rId3" cstate="print"/>
          <a:stretch>
            <a:fillRect/>
          </a:stretch>
        </p:blipFill>
        <p:spPr>
          <a:xfrm>
            <a:off x="0" y="205755"/>
            <a:ext cx="8331489" cy="6446490"/>
          </a:xfrm>
          <a:prstGeom prst="rect">
            <a:avLst/>
          </a:prstGeom>
        </p:spPr>
      </p:pic>
      <p:sp>
        <p:nvSpPr>
          <p:cNvPr id="7" name="pole tekstowe 6">
            <a:extLst>
              <a:ext uri="{FF2B5EF4-FFF2-40B4-BE49-F238E27FC236}">
                <a16:creationId xmlns:a16="http://schemas.microsoft.com/office/drawing/2014/main" id="{770B188D-1235-AA55-9BE4-0DB65582BF99}"/>
              </a:ext>
            </a:extLst>
          </p:cNvPr>
          <p:cNvSpPr txBox="1"/>
          <p:nvPr/>
        </p:nvSpPr>
        <p:spPr>
          <a:xfrm>
            <a:off x="9086850" y="1528763"/>
            <a:ext cx="2739853" cy="1754326"/>
          </a:xfrm>
          <a:prstGeom prst="rect">
            <a:avLst/>
          </a:prstGeom>
          <a:noFill/>
        </p:spPr>
        <p:txBody>
          <a:bodyPr wrap="none" rtlCol="0">
            <a:spAutoFit/>
          </a:bodyPr>
          <a:lstStyle/>
          <a:p>
            <a:r>
              <a:rPr lang="pl-PL" sz="3600" b="1" dirty="0"/>
              <a:t>IBM </a:t>
            </a:r>
          </a:p>
          <a:p>
            <a:r>
              <a:rPr lang="pl-PL" sz="3600" b="1" dirty="0" err="1"/>
              <a:t>experiment</a:t>
            </a:r>
            <a:endParaRPr lang="pl-PL" sz="3600" b="1" dirty="0"/>
          </a:p>
          <a:p>
            <a:r>
              <a:rPr lang="pl-PL" sz="3600" b="1" dirty="0"/>
              <a:t>1954</a:t>
            </a:r>
            <a:endParaRPr lang="en-GB" sz="3600" b="1" dirty="0"/>
          </a:p>
        </p:txBody>
      </p:sp>
    </p:spTree>
    <p:extLst>
      <p:ext uri="{BB962C8B-B14F-4D97-AF65-F5344CB8AC3E}">
        <p14:creationId xmlns:p14="http://schemas.microsoft.com/office/powerpoint/2010/main" val="14671881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36448" y="642594"/>
            <a:ext cx="11082528" cy="844830"/>
          </a:xfrm>
        </p:spPr>
        <p:txBody>
          <a:bodyPr>
            <a:normAutofit fontScale="90000"/>
          </a:bodyPr>
          <a:lstStyle/>
          <a:p>
            <a:r>
              <a:rPr lang="pl-PL" dirty="0" err="1">
                <a:solidFill>
                  <a:schemeClr val="accent6">
                    <a:lumMod val="50000"/>
                  </a:schemeClr>
                </a:solidFill>
              </a:rPr>
              <a:t>Examples</a:t>
            </a:r>
            <a:r>
              <a:rPr lang="pl-PL" dirty="0">
                <a:solidFill>
                  <a:schemeClr val="accent6">
                    <a:lumMod val="50000"/>
                  </a:schemeClr>
                </a:solidFill>
              </a:rPr>
              <a:t> – target </a:t>
            </a:r>
            <a:r>
              <a:rPr lang="pl-PL" dirty="0" err="1">
                <a:solidFill>
                  <a:schemeClr val="accent6">
                    <a:lumMod val="50000"/>
                  </a:schemeClr>
                </a:solidFill>
              </a:rPr>
              <a:t>text</a:t>
            </a:r>
            <a:r>
              <a:rPr lang="pl-PL" dirty="0">
                <a:solidFill>
                  <a:schemeClr val="accent6">
                    <a:lumMod val="50000"/>
                  </a:schemeClr>
                </a:solidFill>
              </a:rPr>
              <a:t> (</a:t>
            </a:r>
            <a:r>
              <a:rPr lang="pl-PL" dirty="0" err="1">
                <a:solidFill>
                  <a:schemeClr val="accent6">
                    <a:lumMod val="50000"/>
                  </a:schemeClr>
                </a:solidFill>
              </a:rPr>
              <a:t>DeepL</a:t>
            </a:r>
            <a:r>
              <a:rPr lang="pl-PL" dirty="0">
                <a:solidFill>
                  <a:schemeClr val="accent6">
                    <a:lumMod val="50000"/>
                  </a:schemeClr>
                </a:solidFill>
              </a:rPr>
              <a:t>)</a:t>
            </a:r>
            <a:br>
              <a:rPr lang="pl-PL" dirty="0">
                <a:solidFill>
                  <a:schemeClr val="accent6">
                    <a:lumMod val="50000"/>
                  </a:schemeClr>
                </a:solidFill>
              </a:rPr>
            </a:br>
            <a:endParaRPr lang="pl-PL" sz="3600" u="sng" dirty="0">
              <a:solidFill>
                <a:schemeClr val="accent6">
                  <a:lumMod val="50000"/>
                </a:schemeClr>
              </a:solidFill>
            </a:endParaRPr>
          </a:p>
        </p:txBody>
      </p:sp>
      <p:sp>
        <p:nvSpPr>
          <p:cNvPr id="3" name="Symbol zastępczy zawartości 2"/>
          <p:cNvSpPr>
            <a:spLocks noGrp="1"/>
          </p:cNvSpPr>
          <p:nvPr>
            <p:ph sz="half" idx="1"/>
          </p:nvPr>
        </p:nvSpPr>
        <p:spPr>
          <a:xfrm>
            <a:off x="499872" y="1438656"/>
            <a:ext cx="11241024" cy="4815840"/>
          </a:xfrm>
        </p:spPr>
        <p:txBody>
          <a:bodyPr>
            <a:normAutofit fontScale="92500" lnSpcReduction="10000"/>
          </a:bodyPr>
          <a:lstStyle/>
          <a:p>
            <a:pPr>
              <a:buNone/>
            </a:pPr>
            <a:r>
              <a:rPr lang="pl-PL" b="1" dirty="0" err="1"/>
              <a:t>Wilton</a:t>
            </a:r>
            <a:r>
              <a:rPr lang="pl-PL" b="1" dirty="0"/>
              <a:t> </a:t>
            </a:r>
            <a:r>
              <a:rPr lang="pl-PL" b="1" dirty="0" err="1"/>
              <a:t>Icing</a:t>
            </a:r>
            <a:r>
              <a:rPr lang="pl-PL" b="1" dirty="0"/>
              <a:t> </a:t>
            </a:r>
            <a:r>
              <a:rPr lang="pl-PL" b="1" dirty="0" err="1"/>
              <a:t>Colors</a:t>
            </a:r>
            <a:r>
              <a:rPr lang="pl-PL" b="1" dirty="0"/>
              <a:t> 12-elementowy zestaw barwników spożywczych w żelu</a:t>
            </a:r>
          </a:p>
          <a:p>
            <a:pPr>
              <a:buNone/>
            </a:pPr>
            <a:r>
              <a:rPr lang="pl-PL" b="1" dirty="0"/>
              <a:t>O tym produkcie</a:t>
            </a:r>
          </a:p>
          <a:p>
            <a:pPr>
              <a:buFont typeface="Arial" pitchFamily="34" charset="0"/>
              <a:buChar char="•"/>
            </a:pPr>
            <a:r>
              <a:rPr lang="pl-PL" dirty="0"/>
              <a:t> Zabarw </a:t>
            </a:r>
            <a:r>
              <a:rPr lang="pl-PL" dirty="0" err="1"/>
              <a:t>fondant</a:t>
            </a:r>
            <a:r>
              <a:rPr lang="pl-PL" dirty="0"/>
              <a:t>, ciasto, lukier królewski lub krem maślany na dowolny kolor dzięki naszemu 12-częściowemu zestawowi barwników spożywczych w żelu.</a:t>
            </a:r>
          </a:p>
          <a:p>
            <a:pPr>
              <a:buFont typeface="Arial" pitchFamily="34" charset="0"/>
              <a:buChar char="•"/>
            </a:pPr>
            <a:r>
              <a:rPr lang="pl-PL" dirty="0"/>
              <a:t>Barwniki do lukru </a:t>
            </a:r>
            <a:r>
              <a:rPr lang="pl-PL" dirty="0" err="1"/>
              <a:t>Wilton</a:t>
            </a:r>
            <a:r>
              <a:rPr lang="pl-PL" dirty="0"/>
              <a:t> nie zmienią konsystencji pomady, </a:t>
            </a:r>
            <a:r>
              <a:rPr lang="pl-PL" dirty="0">
                <a:highlight>
                  <a:srgbClr val="FFFF00"/>
                </a:highlight>
              </a:rPr>
              <a:t>lukru</a:t>
            </a:r>
            <a:r>
              <a:rPr lang="pl-PL" dirty="0"/>
              <a:t> do ciasteczek, </a:t>
            </a:r>
            <a:r>
              <a:rPr lang="pl-PL" dirty="0">
                <a:highlight>
                  <a:srgbClr val="FFFF00"/>
                </a:highlight>
              </a:rPr>
              <a:t>lukru</a:t>
            </a:r>
            <a:r>
              <a:rPr lang="pl-PL" dirty="0"/>
              <a:t> ani masy do tortów. </a:t>
            </a:r>
          </a:p>
          <a:p>
            <a:pPr>
              <a:buFont typeface="Arial" pitchFamily="34" charset="0"/>
              <a:buChar char="•"/>
            </a:pPr>
            <a:r>
              <a:rPr lang="pl-PL" dirty="0"/>
              <a:t>Doskonały dodatek do artykułów do dekorowania ciasteczek, narzędzi do dekorowania tortów lub artykułów do pieczenia</a:t>
            </a:r>
          </a:p>
          <a:p>
            <a:pPr>
              <a:buFont typeface="Arial" pitchFamily="34" charset="0"/>
              <a:buChar char="•"/>
            </a:pPr>
            <a:r>
              <a:rPr lang="pl-PL" dirty="0"/>
              <a:t>Zawiera popularne kolory </a:t>
            </a:r>
            <a:r>
              <a:rPr lang="pl-PL" dirty="0">
                <a:highlight>
                  <a:srgbClr val="FFFF00"/>
                </a:highlight>
              </a:rPr>
              <a:t>w rozmiarach 0,5 oz</a:t>
            </a:r>
            <a:r>
              <a:rPr lang="pl-PL" dirty="0"/>
              <a:t>: różowy, błękit królewski, czarny, złoty żółty, cytrynowy żółty, brązowy </a:t>
            </a:r>
          </a:p>
          <a:p>
            <a:pPr>
              <a:buFont typeface="Arial" pitchFamily="34" charset="0"/>
              <a:buChar char="•"/>
            </a:pPr>
            <a:r>
              <a:rPr lang="pl-PL" dirty="0">
                <a:highlight>
                  <a:srgbClr val="FFFF00"/>
                </a:highlight>
              </a:rPr>
              <a:t>Specjalistyczne kolory </a:t>
            </a:r>
            <a:r>
              <a:rPr lang="pl-PL" dirty="0"/>
              <a:t>w opakowaniach 0,5 oz: zielony, fioletowy, czerwony </a:t>
            </a:r>
            <a:r>
              <a:rPr lang="pl-PL" dirty="0">
                <a:highlight>
                  <a:srgbClr val="FFFF00"/>
                </a:highlight>
              </a:rPr>
              <a:t>bezsmakowy</a:t>
            </a:r>
            <a:r>
              <a:rPr lang="pl-PL" dirty="0"/>
              <a:t>, miedziany, bordowy, </a:t>
            </a:r>
            <a:r>
              <a:rPr lang="pl-PL" dirty="0" err="1"/>
              <a:t>teal</a:t>
            </a:r>
            <a:r>
              <a:rPr lang="pl-PL" dirty="0"/>
              <a:t> </a:t>
            </a:r>
          </a:p>
          <a:p>
            <a:pPr>
              <a:buFont typeface="Arial" pitchFamily="34" charset="0"/>
              <a:buChar char="•"/>
            </a:pPr>
            <a:r>
              <a:rPr lang="pl-PL" dirty="0"/>
              <a:t>Zestaw 12 kolorów do lukru o wadze 1/2 uncji do barwienia kremu maślanego, lukru królewskiego, pomady i innych produktów</a:t>
            </a:r>
          </a:p>
          <a:p>
            <a:pPr>
              <a:buFont typeface="Arial" pitchFamily="34" charset="0"/>
              <a:buChar char="•"/>
            </a:pPr>
            <a:r>
              <a:rPr lang="pl-PL" dirty="0"/>
              <a:t>Spektrum kolorów podstawowych oraz </a:t>
            </a:r>
            <a:r>
              <a:rPr lang="pl-PL" dirty="0" err="1">
                <a:highlight>
                  <a:srgbClr val="FFFF00"/>
                </a:highlight>
              </a:rPr>
              <a:t>teal</a:t>
            </a:r>
            <a:r>
              <a:rPr lang="pl-PL" dirty="0"/>
              <a:t>, burgund, czarny, brązowy i miedziany</a:t>
            </a:r>
          </a:p>
          <a:p>
            <a:pPr lvl="0">
              <a:buNone/>
            </a:pPr>
            <a:endParaRPr lang="pl-PL" dirty="0"/>
          </a:p>
          <a:p>
            <a:endParaRPr lang="pl-PL"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36448" y="642594"/>
            <a:ext cx="11082528" cy="844830"/>
          </a:xfrm>
        </p:spPr>
        <p:txBody>
          <a:bodyPr>
            <a:normAutofit fontScale="90000"/>
          </a:bodyPr>
          <a:lstStyle/>
          <a:p>
            <a:r>
              <a:rPr lang="pl-PL" dirty="0" err="1">
                <a:solidFill>
                  <a:schemeClr val="accent6">
                    <a:lumMod val="50000"/>
                  </a:schemeClr>
                </a:solidFill>
              </a:rPr>
              <a:t>Examples</a:t>
            </a:r>
            <a:r>
              <a:rPr lang="pl-PL" dirty="0">
                <a:solidFill>
                  <a:schemeClr val="accent6">
                    <a:lumMod val="50000"/>
                  </a:schemeClr>
                </a:solidFill>
              </a:rPr>
              <a:t> – target </a:t>
            </a:r>
            <a:r>
              <a:rPr lang="pl-PL" dirty="0" err="1">
                <a:solidFill>
                  <a:schemeClr val="accent6">
                    <a:lumMod val="50000"/>
                  </a:schemeClr>
                </a:solidFill>
              </a:rPr>
              <a:t>text</a:t>
            </a:r>
            <a:r>
              <a:rPr lang="pl-PL" dirty="0">
                <a:solidFill>
                  <a:schemeClr val="accent6">
                    <a:lumMod val="50000"/>
                  </a:schemeClr>
                </a:solidFill>
              </a:rPr>
              <a:t> </a:t>
            </a:r>
            <a:r>
              <a:rPr lang="pl-PL" dirty="0" err="1">
                <a:solidFill>
                  <a:schemeClr val="accent6">
                    <a:lumMod val="50000"/>
                  </a:schemeClr>
                </a:solidFill>
              </a:rPr>
              <a:t>in</a:t>
            </a:r>
            <a:r>
              <a:rPr lang="pl-PL" dirty="0">
                <a:solidFill>
                  <a:schemeClr val="accent6">
                    <a:lumMod val="50000"/>
                  </a:schemeClr>
                </a:solidFill>
              </a:rPr>
              <a:t> </a:t>
            </a:r>
            <a:r>
              <a:rPr lang="pl-PL" dirty="0" err="1">
                <a:solidFill>
                  <a:schemeClr val="accent6">
                    <a:lumMod val="50000"/>
                  </a:schemeClr>
                </a:solidFill>
              </a:rPr>
              <a:t>Italian</a:t>
            </a:r>
            <a:r>
              <a:rPr lang="pl-PL" dirty="0">
                <a:solidFill>
                  <a:schemeClr val="accent6">
                    <a:lumMod val="50000"/>
                  </a:schemeClr>
                </a:solidFill>
              </a:rPr>
              <a:t> </a:t>
            </a:r>
            <a:r>
              <a:rPr lang="pl-PL" sz="3600" dirty="0">
                <a:solidFill>
                  <a:schemeClr val="accent6">
                    <a:lumMod val="50000"/>
                  </a:schemeClr>
                </a:solidFill>
              </a:rPr>
              <a:t>(Google </a:t>
            </a:r>
            <a:r>
              <a:rPr lang="pl-PL" sz="3600" dirty="0" err="1">
                <a:solidFill>
                  <a:schemeClr val="accent6">
                    <a:lumMod val="50000"/>
                  </a:schemeClr>
                </a:solidFill>
              </a:rPr>
              <a:t>Translate</a:t>
            </a:r>
            <a:r>
              <a:rPr lang="pl-PL" sz="3600" dirty="0">
                <a:solidFill>
                  <a:schemeClr val="accent6">
                    <a:lumMod val="50000"/>
                  </a:schemeClr>
                </a:solidFill>
              </a:rPr>
              <a:t>)</a:t>
            </a:r>
            <a:br>
              <a:rPr lang="pl-PL" sz="3600" dirty="0">
                <a:solidFill>
                  <a:schemeClr val="accent6">
                    <a:lumMod val="50000"/>
                  </a:schemeClr>
                </a:solidFill>
              </a:rPr>
            </a:br>
            <a:endParaRPr lang="pl-PL" sz="3600" u="sng" dirty="0">
              <a:solidFill>
                <a:schemeClr val="accent6">
                  <a:lumMod val="50000"/>
                </a:schemeClr>
              </a:solidFill>
            </a:endParaRPr>
          </a:p>
        </p:txBody>
      </p:sp>
      <p:sp>
        <p:nvSpPr>
          <p:cNvPr id="3" name="Symbol zastępczy zawartości 2"/>
          <p:cNvSpPr>
            <a:spLocks noGrp="1"/>
          </p:cNvSpPr>
          <p:nvPr>
            <p:ph sz="half" idx="1"/>
          </p:nvPr>
        </p:nvSpPr>
        <p:spPr>
          <a:xfrm>
            <a:off x="499872" y="1438656"/>
            <a:ext cx="11241024" cy="4815840"/>
          </a:xfrm>
        </p:spPr>
        <p:txBody>
          <a:bodyPr>
            <a:normAutofit fontScale="92500" lnSpcReduction="10000"/>
          </a:bodyPr>
          <a:lstStyle/>
          <a:p>
            <a:pPr>
              <a:buNone/>
            </a:pPr>
            <a:r>
              <a:rPr lang="it-IT" b="1" dirty="0"/>
              <a:t>Set di 12 coloranti alimentari in gel Wilton</a:t>
            </a:r>
            <a:endParaRPr lang="pl-PL" b="1" dirty="0"/>
          </a:p>
          <a:p>
            <a:pPr>
              <a:buNone/>
            </a:pPr>
            <a:r>
              <a:rPr lang="it-IT" b="1" dirty="0"/>
              <a:t>Informazioni su questo articolo</a:t>
            </a:r>
            <a:endParaRPr lang="pl-PL" b="1" dirty="0"/>
          </a:p>
          <a:p>
            <a:r>
              <a:rPr lang="it-IT" dirty="0"/>
              <a:t>Colora fondente, impasto per torte, glassa reale o crema al burro di qualsiasi tonalità con il nostro set di 12 coloranti alimentari in gelI coloranti alimentari </a:t>
            </a:r>
            <a:endParaRPr lang="pl-PL" dirty="0"/>
          </a:p>
          <a:p>
            <a:r>
              <a:rPr lang="it-IT" dirty="0"/>
              <a:t>Wilton non alterano la consistenza del fondente, della glassa per biscotti, della crema o del preparato per torte</a:t>
            </a:r>
            <a:endParaRPr lang="pl-PL" dirty="0"/>
          </a:p>
          <a:p>
            <a:r>
              <a:rPr lang="it-IT" dirty="0"/>
              <a:t>Un'aggiunta perfetta ai tuoi accessori per decorare biscotti, strumenti per decorare torte o accessori per la pasticceria</a:t>
            </a:r>
            <a:endParaRPr lang="pl-PL" dirty="0"/>
          </a:p>
          <a:p>
            <a:r>
              <a:rPr lang="it-IT" dirty="0"/>
              <a:t>Include i colori più comuni in confezioni da 14 g: rosa, blu reale, nero, giallo oro, giallo limone, marrone</a:t>
            </a:r>
            <a:endParaRPr lang="pl-PL" dirty="0"/>
          </a:p>
          <a:p>
            <a:r>
              <a:rPr lang="it-IT" dirty="0"/>
              <a:t>Include colori speciali in confezioni da 14 g: verde brillante, viola, rosso insapore, rame, bordeaux, verde acqua</a:t>
            </a:r>
            <a:endParaRPr lang="pl-PL" dirty="0"/>
          </a:p>
          <a:p>
            <a:r>
              <a:rPr lang="it-IT" dirty="0"/>
              <a:t>Set di 12 coloranti alimentari in gel da 14 g per colorare crema al burro, glassa reale, fondente e altro ancora</a:t>
            </a:r>
            <a:endParaRPr lang="pl-PL" dirty="0"/>
          </a:p>
          <a:p>
            <a:r>
              <a:rPr lang="it-IT" dirty="0"/>
              <a:t>Gamma di colori primari più verde acqua, bordeaux, nero, marrone e rame</a:t>
            </a:r>
            <a:endParaRPr lang="pl-PL"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836191-81DB-B26E-9563-F4A0A9AD6F28}"/>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FB00B785-B5DD-3232-99D6-C653AB7BBBA9}"/>
              </a:ext>
            </a:extLst>
          </p:cNvPr>
          <p:cNvSpPr>
            <a:spLocks noGrp="1"/>
          </p:cNvSpPr>
          <p:nvPr>
            <p:ph type="title"/>
          </p:nvPr>
        </p:nvSpPr>
        <p:spPr>
          <a:xfrm>
            <a:off x="536448" y="642594"/>
            <a:ext cx="11082528" cy="844830"/>
          </a:xfrm>
        </p:spPr>
        <p:txBody>
          <a:bodyPr>
            <a:normAutofit fontScale="90000"/>
          </a:bodyPr>
          <a:lstStyle/>
          <a:p>
            <a:r>
              <a:rPr lang="pl-PL" dirty="0" err="1">
                <a:solidFill>
                  <a:schemeClr val="accent6">
                    <a:lumMod val="50000"/>
                  </a:schemeClr>
                </a:solidFill>
              </a:rPr>
              <a:t>Examples</a:t>
            </a:r>
            <a:r>
              <a:rPr lang="pl-PL" dirty="0">
                <a:solidFill>
                  <a:schemeClr val="accent6">
                    <a:lumMod val="50000"/>
                  </a:schemeClr>
                </a:solidFill>
              </a:rPr>
              <a:t> – target </a:t>
            </a:r>
            <a:r>
              <a:rPr lang="pl-PL" dirty="0" err="1">
                <a:solidFill>
                  <a:schemeClr val="accent6">
                    <a:lumMod val="50000"/>
                  </a:schemeClr>
                </a:solidFill>
              </a:rPr>
              <a:t>text</a:t>
            </a:r>
            <a:r>
              <a:rPr lang="pl-PL" dirty="0">
                <a:solidFill>
                  <a:schemeClr val="accent6">
                    <a:lumMod val="50000"/>
                  </a:schemeClr>
                </a:solidFill>
              </a:rPr>
              <a:t> </a:t>
            </a:r>
            <a:r>
              <a:rPr lang="pl-PL" dirty="0" err="1">
                <a:solidFill>
                  <a:schemeClr val="accent6">
                    <a:lumMod val="50000"/>
                  </a:schemeClr>
                </a:solidFill>
              </a:rPr>
              <a:t>in</a:t>
            </a:r>
            <a:r>
              <a:rPr lang="pl-PL" dirty="0">
                <a:solidFill>
                  <a:schemeClr val="accent6">
                    <a:lumMod val="50000"/>
                  </a:schemeClr>
                </a:solidFill>
              </a:rPr>
              <a:t> </a:t>
            </a:r>
            <a:r>
              <a:rPr lang="pl-PL" dirty="0" err="1">
                <a:solidFill>
                  <a:schemeClr val="accent6">
                    <a:lumMod val="50000"/>
                  </a:schemeClr>
                </a:solidFill>
              </a:rPr>
              <a:t>Italian</a:t>
            </a:r>
            <a:r>
              <a:rPr lang="pl-PL" dirty="0">
                <a:solidFill>
                  <a:schemeClr val="accent6">
                    <a:lumMod val="50000"/>
                  </a:schemeClr>
                </a:solidFill>
              </a:rPr>
              <a:t> </a:t>
            </a:r>
            <a:r>
              <a:rPr lang="pl-PL" sz="3600" dirty="0">
                <a:solidFill>
                  <a:schemeClr val="accent6">
                    <a:lumMod val="50000"/>
                  </a:schemeClr>
                </a:solidFill>
              </a:rPr>
              <a:t>(Google </a:t>
            </a:r>
            <a:r>
              <a:rPr lang="pl-PL" sz="3600" dirty="0" err="1">
                <a:solidFill>
                  <a:schemeClr val="accent6">
                    <a:lumMod val="50000"/>
                  </a:schemeClr>
                </a:solidFill>
              </a:rPr>
              <a:t>Translate</a:t>
            </a:r>
            <a:r>
              <a:rPr lang="pl-PL" sz="3600" dirty="0">
                <a:solidFill>
                  <a:schemeClr val="accent6">
                    <a:lumMod val="50000"/>
                  </a:schemeClr>
                </a:solidFill>
              </a:rPr>
              <a:t>)</a:t>
            </a:r>
            <a:br>
              <a:rPr lang="pl-PL" sz="3600" dirty="0">
                <a:solidFill>
                  <a:schemeClr val="accent6">
                    <a:lumMod val="50000"/>
                  </a:schemeClr>
                </a:solidFill>
              </a:rPr>
            </a:br>
            <a:endParaRPr lang="pl-PL" sz="3600" u="sng" dirty="0">
              <a:solidFill>
                <a:schemeClr val="accent6">
                  <a:lumMod val="50000"/>
                </a:schemeClr>
              </a:solidFill>
            </a:endParaRPr>
          </a:p>
        </p:txBody>
      </p:sp>
      <p:sp>
        <p:nvSpPr>
          <p:cNvPr id="3" name="Symbol zastępczy zawartości 2">
            <a:extLst>
              <a:ext uri="{FF2B5EF4-FFF2-40B4-BE49-F238E27FC236}">
                <a16:creationId xmlns:a16="http://schemas.microsoft.com/office/drawing/2014/main" id="{58035AF7-4BD4-0951-22F0-6FA773D25463}"/>
              </a:ext>
            </a:extLst>
          </p:cNvPr>
          <p:cNvSpPr>
            <a:spLocks noGrp="1"/>
          </p:cNvSpPr>
          <p:nvPr>
            <p:ph sz="half" idx="1"/>
          </p:nvPr>
        </p:nvSpPr>
        <p:spPr>
          <a:xfrm>
            <a:off x="499872" y="1438656"/>
            <a:ext cx="11241024" cy="4815840"/>
          </a:xfrm>
        </p:spPr>
        <p:txBody>
          <a:bodyPr>
            <a:normAutofit fontScale="92500" lnSpcReduction="10000"/>
          </a:bodyPr>
          <a:lstStyle/>
          <a:p>
            <a:pPr>
              <a:buNone/>
            </a:pPr>
            <a:r>
              <a:rPr lang="it-IT" b="1" dirty="0"/>
              <a:t>Set di 12 coloranti alimentari in gel Wilton</a:t>
            </a:r>
            <a:endParaRPr lang="pl-PL" b="1" dirty="0"/>
          </a:p>
          <a:p>
            <a:pPr>
              <a:buNone/>
            </a:pPr>
            <a:r>
              <a:rPr lang="it-IT" b="1" dirty="0"/>
              <a:t>Informazioni su questo articolo</a:t>
            </a:r>
            <a:endParaRPr lang="pl-PL" b="1" dirty="0"/>
          </a:p>
          <a:p>
            <a:r>
              <a:rPr lang="it-IT" dirty="0"/>
              <a:t>Colora fondente, impasto per torte, glassa reale o crema al burro di qualsiasi tonalità con il nostro set di 12 coloranti alimentari in gelI coloranti alimentari </a:t>
            </a:r>
            <a:endParaRPr lang="pl-PL" dirty="0"/>
          </a:p>
          <a:p>
            <a:r>
              <a:rPr lang="it-IT" dirty="0"/>
              <a:t>Wilton non alterano la consistenza del fondente, della glassa per biscotti, della crema o del preparato per torte</a:t>
            </a:r>
            <a:endParaRPr lang="pl-PL" dirty="0"/>
          </a:p>
          <a:p>
            <a:r>
              <a:rPr lang="it-IT" dirty="0"/>
              <a:t>Un'aggiunta perfetta ai tuoi accessori per decorare biscotti, strumenti per decorare torte o accessori per la pasticceria</a:t>
            </a:r>
            <a:endParaRPr lang="pl-PL" dirty="0"/>
          </a:p>
          <a:p>
            <a:r>
              <a:rPr lang="it-IT" dirty="0"/>
              <a:t>Include i colori più comuni in confezioni da 14 g: rosa, blu reale, nero, giallo oro, giallo limone, marrone</a:t>
            </a:r>
            <a:endParaRPr lang="pl-PL" dirty="0"/>
          </a:p>
          <a:p>
            <a:r>
              <a:rPr lang="it-IT" dirty="0"/>
              <a:t>Include colori speciali in confezioni da 14 g: verde brillante, viola, rosso insapore, rame, bordeaux, verde acqua</a:t>
            </a:r>
            <a:endParaRPr lang="pl-PL" dirty="0"/>
          </a:p>
          <a:p>
            <a:r>
              <a:rPr lang="it-IT" dirty="0"/>
              <a:t>Set di 12 coloranti alimentari in gel da 14 g per colorare crema al burro, glassa reale, fondente e altro ancora</a:t>
            </a:r>
            <a:endParaRPr lang="pl-PL" dirty="0"/>
          </a:p>
          <a:p>
            <a:r>
              <a:rPr lang="it-IT" dirty="0"/>
              <a:t>Gamma di colori primari più verde acqua, bordeaux, nero, marrone e rame</a:t>
            </a:r>
            <a:endParaRPr lang="pl-PL" dirty="0"/>
          </a:p>
        </p:txBody>
      </p:sp>
    </p:spTree>
    <p:extLst>
      <p:ext uri="{BB962C8B-B14F-4D97-AF65-F5344CB8AC3E}">
        <p14:creationId xmlns:p14="http://schemas.microsoft.com/office/powerpoint/2010/main" val="42439710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pPr rtl="0"/>
            <a:fld id="{A883F517-6B00-4EBE-BB1E-5A3C870E7B5B}" type="datetime1">
              <a:rPr lang="pl-PL" smtClean="0"/>
              <a:pPr rtl="0"/>
              <a:t>29.04.2026</a:t>
            </a:fld>
            <a:endParaRPr lang="en-US" dirty="0"/>
          </a:p>
        </p:txBody>
      </p:sp>
      <p:pic>
        <p:nvPicPr>
          <p:cNvPr id="4" name="Obraz 3" descr="yarn.png"/>
          <p:cNvPicPr>
            <a:picLocks noChangeAspect="1"/>
          </p:cNvPicPr>
          <p:nvPr/>
        </p:nvPicPr>
        <p:blipFill>
          <a:blip r:embed="rId2" cstate="print"/>
          <a:stretch>
            <a:fillRect/>
          </a:stretch>
        </p:blipFill>
        <p:spPr>
          <a:xfrm>
            <a:off x="1766283" y="94784"/>
            <a:ext cx="8659434" cy="6668431"/>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36448" y="642594"/>
            <a:ext cx="11082528" cy="1371600"/>
          </a:xfrm>
        </p:spPr>
        <p:txBody>
          <a:bodyPr>
            <a:normAutofit fontScale="90000"/>
          </a:bodyPr>
          <a:lstStyle/>
          <a:p>
            <a:r>
              <a:rPr lang="pl-PL" dirty="0" err="1">
                <a:solidFill>
                  <a:schemeClr val="accent6">
                    <a:lumMod val="50000"/>
                  </a:schemeClr>
                </a:solidFill>
              </a:rPr>
              <a:t>Examples</a:t>
            </a:r>
            <a:r>
              <a:rPr lang="pl-PL" dirty="0">
                <a:solidFill>
                  <a:schemeClr val="accent6">
                    <a:lumMod val="50000"/>
                  </a:schemeClr>
                </a:solidFill>
              </a:rPr>
              <a:t> – </a:t>
            </a:r>
            <a:r>
              <a:rPr lang="pl-PL" dirty="0" err="1">
                <a:solidFill>
                  <a:schemeClr val="accent6">
                    <a:lumMod val="50000"/>
                  </a:schemeClr>
                </a:solidFill>
              </a:rPr>
              <a:t>source</a:t>
            </a:r>
            <a:r>
              <a:rPr lang="pl-PL" dirty="0">
                <a:solidFill>
                  <a:schemeClr val="accent6">
                    <a:lumMod val="50000"/>
                  </a:schemeClr>
                </a:solidFill>
              </a:rPr>
              <a:t> </a:t>
            </a:r>
            <a:r>
              <a:rPr lang="pl-PL" dirty="0" err="1">
                <a:solidFill>
                  <a:schemeClr val="accent6">
                    <a:lumMod val="50000"/>
                  </a:schemeClr>
                </a:solidFill>
              </a:rPr>
              <a:t>text</a:t>
            </a:r>
            <a:br>
              <a:rPr lang="pl-PL" dirty="0">
                <a:solidFill>
                  <a:schemeClr val="accent6">
                    <a:lumMod val="50000"/>
                  </a:schemeClr>
                </a:solidFill>
              </a:rPr>
            </a:br>
            <a:r>
              <a:rPr lang="pl-PL" sz="1800" u="sng" dirty="0">
                <a:solidFill>
                  <a:schemeClr val="accent6">
                    <a:lumMod val="50000"/>
                  </a:schemeClr>
                </a:solidFill>
              </a:rPr>
              <a:t> https://www.amazon.com/Craftiss-Acrylic-Perfect-Knitting-Crochet/dp/B07FS4P59J/ref=sr_1_6?crid=17UIZY3XHBT37&amp;keywords=yarn&amp;qid=1649325289&amp;sprefix=yarn%2Caps%2C265&amp;sr=8-6&amp;th=1</a:t>
            </a:r>
            <a:endParaRPr lang="pl-PL" sz="3600" u="sng" dirty="0">
              <a:solidFill>
                <a:schemeClr val="accent6">
                  <a:lumMod val="50000"/>
                </a:schemeClr>
              </a:solidFill>
            </a:endParaRPr>
          </a:p>
        </p:txBody>
      </p:sp>
      <p:sp>
        <p:nvSpPr>
          <p:cNvPr id="3" name="Symbol zastępczy zawartości 2"/>
          <p:cNvSpPr>
            <a:spLocks noGrp="1"/>
          </p:cNvSpPr>
          <p:nvPr>
            <p:ph sz="half" idx="1"/>
          </p:nvPr>
        </p:nvSpPr>
        <p:spPr>
          <a:xfrm>
            <a:off x="499872" y="2103120"/>
            <a:ext cx="11241024" cy="4151376"/>
          </a:xfrm>
        </p:spPr>
        <p:txBody>
          <a:bodyPr>
            <a:normAutofit/>
          </a:bodyPr>
          <a:lstStyle/>
          <a:p>
            <a:pPr>
              <a:buNone/>
            </a:pPr>
            <a:r>
              <a:rPr lang="en-US" sz="2000" dirty="0"/>
              <a:t>Acrylic: Each of the 30 acrylic yarn skeins is durable and easy to work with. Acrylic holds color, and the multipack of 3 </a:t>
            </a:r>
            <a:r>
              <a:rPr lang="en-US" sz="2000" dirty="0" err="1"/>
              <a:t>dk</a:t>
            </a:r>
            <a:r>
              <a:rPr lang="en-US" sz="2000" dirty="0"/>
              <a:t> yarn supplies is perfect for an assortment of crafts, knitting, and crochet</a:t>
            </a:r>
          </a:p>
          <a:p>
            <a:pPr>
              <a:buNone/>
            </a:pPr>
            <a:r>
              <a:rPr lang="en-US" sz="2000" dirty="0"/>
              <a:t>Crochet: This is the perfect crochet kit for beginners as the mini yarn skeins are suitable for beginner projects. Ideas include granny squares, </a:t>
            </a:r>
            <a:r>
              <a:rPr lang="en-US" sz="2000" dirty="0" err="1"/>
              <a:t>amigurumi</a:t>
            </a:r>
            <a:r>
              <a:rPr lang="en-US" sz="2000" dirty="0"/>
              <a:t>, or a temperature blanket</a:t>
            </a:r>
          </a:p>
          <a:p>
            <a:pPr>
              <a:buNone/>
            </a:pPr>
            <a:r>
              <a:rPr lang="en-US" sz="2000" dirty="0"/>
              <a:t>Knitting: The multi-color yarn for knitting is the perfect knitting yarn for beginners. The yarn pack of assorted colors makes great soft yarn for kids and adults to learn to knit on</a:t>
            </a:r>
          </a:p>
          <a:p>
            <a:pPr>
              <a:buNone/>
            </a:pPr>
            <a:r>
              <a:rPr lang="en-US" sz="2000" dirty="0"/>
              <a:t>Crafts: From </a:t>
            </a:r>
            <a:r>
              <a:rPr lang="en-US" sz="2000" dirty="0" err="1"/>
              <a:t>amigurumi</a:t>
            </a:r>
            <a:r>
              <a:rPr lang="en-US" sz="2000" dirty="0"/>
              <a:t> to yarn for </a:t>
            </a:r>
            <a:r>
              <a:rPr lang="en-US" sz="2000" dirty="0" err="1"/>
              <a:t>pom</a:t>
            </a:r>
            <a:r>
              <a:rPr lang="en-US" sz="2000" dirty="0"/>
              <a:t> </a:t>
            </a:r>
            <a:r>
              <a:rPr lang="en-US" sz="2000" dirty="0" err="1"/>
              <a:t>pom</a:t>
            </a:r>
            <a:r>
              <a:rPr lang="en-US" sz="2000" dirty="0"/>
              <a:t> making, this is the perfect crafting starter set. The bulk yarn skeins are colorful, come in a great assortment, and the mini skeins are an ideal size</a:t>
            </a:r>
            <a:endParaRPr lang="pl-PL" sz="2000" dirty="0"/>
          </a:p>
          <a:p>
            <a:endParaRPr lang="pl-PL"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36448" y="642594"/>
            <a:ext cx="11082528" cy="844830"/>
          </a:xfrm>
        </p:spPr>
        <p:txBody>
          <a:bodyPr>
            <a:normAutofit fontScale="90000"/>
          </a:bodyPr>
          <a:lstStyle/>
          <a:p>
            <a:r>
              <a:rPr lang="pl-PL" dirty="0" err="1">
                <a:solidFill>
                  <a:schemeClr val="accent6">
                    <a:lumMod val="50000"/>
                  </a:schemeClr>
                </a:solidFill>
              </a:rPr>
              <a:t>Examples</a:t>
            </a:r>
            <a:r>
              <a:rPr lang="pl-PL" dirty="0">
                <a:solidFill>
                  <a:schemeClr val="accent6">
                    <a:lumMod val="50000"/>
                  </a:schemeClr>
                </a:solidFill>
              </a:rPr>
              <a:t> – target </a:t>
            </a:r>
            <a:r>
              <a:rPr lang="pl-PL" dirty="0" err="1">
                <a:solidFill>
                  <a:schemeClr val="accent6">
                    <a:lumMod val="50000"/>
                  </a:schemeClr>
                </a:solidFill>
              </a:rPr>
              <a:t>text</a:t>
            </a:r>
            <a:r>
              <a:rPr lang="pl-PL" dirty="0">
                <a:solidFill>
                  <a:schemeClr val="accent6">
                    <a:lumMod val="50000"/>
                  </a:schemeClr>
                </a:solidFill>
              </a:rPr>
              <a:t> (Google </a:t>
            </a:r>
            <a:r>
              <a:rPr lang="pl-PL" dirty="0" err="1">
                <a:solidFill>
                  <a:schemeClr val="accent6">
                    <a:lumMod val="50000"/>
                  </a:schemeClr>
                </a:solidFill>
              </a:rPr>
              <a:t>Translate</a:t>
            </a:r>
            <a:r>
              <a:rPr lang="pl-PL" dirty="0">
                <a:solidFill>
                  <a:schemeClr val="accent6">
                    <a:lumMod val="50000"/>
                  </a:schemeClr>
                </a:solidFill>
              </a:rPr>
              <a:t>)</a:t>
            </a:r>
            <a:br>
              <a:rPr lang="pl-PL" dirty="0">
                <a:solidFill>
                  <a:schemeClr val="accent6">
                    <a:lumMod val="50000"/>
                  </a:schemeClr>
                </a:solidFill>
              </a:rPr>
            </a:br>
            <a:endParaRPr lang="pl-PL" sz="3600" u="sng" dirty="0">
              <a:solidFill>
                <a:schemeClr val="accent6">
                  <a:lumMod val="50000"/>
                </a:schemeClr>
              </a:solidFill>
            </a:endParaRPr>
          </a:p>
        </p:txBody>
      </p:sp>
      <p:sp>
        <p:nvSpPr>
          <p:cNvPr id="3" name="Symbol zastępczy zawartości 2"/>
          <p:cNvSpPr>
            <a:spLocks noGrp="1"/>
          </p:cNvSpPr>
          <p:nvPr>
            <p:ph sz="half" idx="1"/>
          </p:nvPr>
        </p:nvSpPr>
        <p:spPr>
          <a:xfrm>
            <a:off x="499872" y="1438656"/>
            <a:ext cx="11241024" cy="4815840"/>
          </a:xfrm>
        </p:spPr>
        <p:txBody>
          <a:bodyPr>
            <a:normAutofit/>
          </a:bodyPr>
          <a:lstStyle/>
          <a:p>
            <a:pPr>
              <a:buNone/>
            </a:pPr>
            <a:r>
              <a:rPr lang="pl-PL" sz="2000" dirty="0"/>
              <a:t>Akryl: Każdy z 30 motków przędzy akrylowej jest trwały i łatwy w obróbce. </a:t>
            </a:r>
            <a:r>
              <a:rPr lang="pl-PL" sz="2000" dirty="0">
                <a:highlight>
                  <a:srgbClr val="FFFF00"/>
                </a:highlight>
              </a:rPr>
              <a:t>Akryl utrzymuje kolor,</a:t>
            </a:r>
            <a:r>
              <a:rPr lang="pl-PL" sz="2000" dirty="0"/>
              <a:t> a </a:t>
            </a:r>
            <a:r>
              <a:rPr lang="pl-PL" sz="2000" dirty="0">
                <a:highlight>
                  <a:srgbClr val="FFFF00"/>
                </a:highlight>
              </a:rPr>
              <a:t>opakowanie zbiorcze z przędzy 3 </a:t>
            </a:r>
            <a:r>
              <a:rPr lang="pl-PL" sz="2000" dirty="0" err="1">
                <a:highlight>
                  <a:srgbClr val="FFFF00"/>
                </a:highlight>
              </a:rPr>
              <a:t>dk</a:t>
            </a:r>
            <a:r>
              <a:rPr lang="pl-PL" sz="2000" dirty="0">
                <a:highlight>
                  <a:srgbClr val="FFFF00"/>
                </a:highlight>
              </a:rPr>
              <a:t> </a:t>
            </a:r>
            <a:r>
              <a:rPr lang="pl-PL" sz="2000" dirty="0"/>
              <a:t>jest idealne do asortymentu wyrobów rękodzielniczych, dziewiarskich i szydełkowych </a:t>
            </a:r>
          </a:p>
          <a:p>
            <a:pPr>
              <a:buNone/>
            </a:pPr>
            <a:r>
              <a:rPr lang="pl-PL" sz="2000" dirty="0"/>
              <a:t>Szydełko: To idealny zestaw do szydełkowania dla początkujących, ponieważ mini motki włóczki są odpowiednie </a:t>
            </a:r>
            <a:r>
              <a:rPr lang="pl-PL" sz="2000" dirty="0">
                <a:highlight>
                  <a:srgbClr val="FFFF00"/>
                </a:highlight>
              </a:rPr>
              <a:t>dla początkujących projektów</a:t>
            </a:r>
            <a:r>
              <a:rPr lang="pl-PL" sz="2000" dirty="0"/>
              <a:t>. </a:t>
            </a:r>
            <a:r>
              <a:rPr lang="pl-PL" sz="2000" dirty="0">
                <a:highlight>
                  <a:srgbClr val="FFFF00"/>
                </a:highlight>
              </a:rPr>
              <a:t>Pomysły obejmują </a:t>
            </a:r>
            <a:r>
              <a:rPr lang="pl-PL" sz="2000" dirty="0"/>
              <a:t>kwadraty babci, </a:t>
            </a:r>
            <a:r>
              <a:rPr lang="pl-PL" sz="2000" dirty="0" err="1"/>
              <a:t>amigurumi</a:t>
            </a:r>
            <a:r>
              <a:rPr lang="pl-PL" sz="2000" dirty="0"/>
              <a:t> lub </a:t>
            </a:r>
            <a:r>
              <a:rPr lang="pl-PL" sz="2000" dirty="0">
                <a:highlight>
                  <a:srgbClr val="FFFF00"/>
                </a:highlight>
              </a:rPr>
              <a:t>koc termiczny </a:t>
            </a:r>
          </a:p>
          <a:p>
            <a:pPr>
              <a:buNone/>
            </a:pPr>
            <a:r>
              <a:rPr lang="pl-PL" sz="2000" dirty="0"/>
              <a:t>Dzianie: Wielokolorowa włóczka do robótek na drutach to idealna włóczka dziewiarska dla początkujących. Zestaw włóczek w różnych kolorach to świetna miękka włóczka dla dzieci i dorosłych do nauki </a:t>
            </a:r>
            <a:r>
              <a:rPr lang="pl-PL" sz="2000" dirty="0">
                <a:highlight>
                  <a:srgbClr val="FFFF00"/>
                </a:highlight>
              </a:rPr>
              <a:t>dziania</a:t>
            </a:r>
            <a:r>
              <a:rPr lang="pl-PL" sz="2000" dirty="0"/>
              <a:t> </a:t>
            </a:r>
          </a:p>
          <a:p>
            <a:pPr>
              <a:buNone/>
            </a:pPr>
            <a:r>
              <a:rPr lang="pl-PL" sz="2000" dirty="0"/>
              <a:t>Rękodzieło: Od </a:t>
            </a:r>
            <a:r>
              <a:rPr lang="pl-PL" sz="2000" dirty="0" err="1"/>
              <a:t>amigurumi</a:t>
            </a:r>
            <a:r>
              <a:rPr lang="pl-PL" sz="2000" dirty="0"/>
              <a:t> po włóczkę do robienia pomponów, to idealny zestaw startowy do rękodzieła. Motki luzem są kolorowe, są w świetnym asortymencie, </a:t>
            </a:r>
            <a:r>
              <a:rPr lang="pl-PL" sz="2000" dirty="0">
                <a:highlight>
                  <a:srgbClr val="FFFF00"/>
                </a:highlight>
              </a:rPr>
              <a:t>a motki </a:t>
            </a:r>
            <a:r>
              <a:rPr lang="pl-PL" sz="2000" dirty="0"/>
              <a:t>mini są w idealnym rozmiarze </a:t>
            </a:r>
          </a:p>
          <a:p>
            <a:pPr>
              <a:buNone/>
            </a:pPr>
            <a:endParaRPr lang="pl-PL" sz="2000" dirty="0"/>
          </a:p>
          <a:p>
            <a:endParaRPr lang="pl-PL" dirty="0"/>
          </a:p>
        </p:txBody>
      </p:sp>
      <p:sp>
        <p:nvSpPr>
          <p:cNvPr id="5" name="Symbol zastępczy daty 4"/>
          <p:cNvSpPr>
            <a:spLocks noGrp="1"/>
          </p:cNvSpPr>
          <p:nvPr>
            <p:ph type="dt" sz="half" idx="10"/>
          </p:nvPr>
        </p:nvSpPr>
        <p:spPr/>
        <p:txBody>
          <a:bodyPr/>
          <a:lstStyle/>
          <a:p>
            <a:pPr rtl="0"/>
            <a:fld id="{8F9E9CAD-0F3C-4A80-BB5E-125D14EA3F8F}" type="datetime1">
              <a:rPr lang="pl-PL" smtClean="0"/>
              <a:pPr rtl="0"/>
              <a:t>29.04.2026</a:t>
            </a:fld>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36448" y="642594"/>
            <a:ext cx="11082528" cy="844830"/>
          </a:xfrm>
        </p:spPr>
        <p:txBody>
          <a:bodyPr>
            <a:normAutofit fontScale="90000"/>
          </a:bodyPr>
          <a:lstStyle/>
          <a:p>
            <a:r>
              <a:rPr lang="pl-PL" dirty="0" err="1">
                <a:solidFill>
                  <a:schemeClr val="accent6">
                    <a:lumMod val="50000"/>
                  </a:schemeClr>
                </a:solidFill>
              </a:rPr>
              <a:t>Examples</a:t>
            </a:r>
            <a:r>
              <a:rPr lang="pl-PL" dirty="0">
                <a:solidFill>
                  <a:schemeClr val="accent6">
                    <a:lumMod val="50000"/>
                  </a:schemeClr>
                </a:solidFill>
              </a:rPr>
              <a:t> – target </a:t>
            </a:r>
            <a:r>
              <a:rPr lang="pl-PL" dirty="0" err="1">
                <a:solidFill>
                  <a:schemeClr val="accent6">
                    <a:lumMod val="50000"/>
                  </a:schemeClr>
                </a:solidFill>
              </a:rPr>
              <a:t>text</a:t>
            </a:r>
            <a:r>
              <a:rPr lang="pl-PL" dirty="0">
                <a:solidFill>
                  <a:schemeClr val="accent6">
                    <a:lumMod val="50000"/>
                  </a:schemeClr>
                </a:solidFill>
              </a:rPr>
              <a:t> (</a:t>
            </a:r>
            <a:r>
              <a:rPr lang="pl-PL" dirty="0" err="1">
                <a:solidFill>
                  <a:schemeClr val="accent6">
                    <a:lumMod val="50000"/>
                  </a:schemeClr>
                </a:solidFill>
              </a:rPr>
              <a:t>DeepL</a:t>
            </a:r>
            <a:r>
              <a:rPr lang="pl-PL" dirty="0">
                <a:solidFill>
                  <a:schemeClr val="accent6">
                    <a:lumMod val="50000"/>
                  </a:schemeClr>
                </a:solidFill>
              </a:rPr>
              <a:t>)</a:t>
            </a:r>
            <a:br>
              <a:rPr lang="pl-PL" dirty="0">
                <a:solidFill>
                  <a:schemeClr val="accent6">
                    <a:lumMod val="50000"/>
                  </a:schemeClr>
                </a:solidFill>
              </a:rPr>
            </a:br>
            <a:endParaRPr lang="pl-PL" sz="3600" u="sng" dirty="0">
              <a:solidFill>
                <a:schemeClr val="accent6">
                  <a:lumMod val="50000"/>
                </a:schemeClr>
              </a:solidFill>
            </a:endParaRPr>
          </a:p>
        </p:txBody>
      </p:sp>
      <p:sp>
        <p:nvSpPr>
          <p:cNvPr id="3" name="Symbol zastępczy zawartości 2"/>
          <p:cNvSpPr>
            <a:spLocks noGrp="1"/>
          </p:cNvSpPr>
          <p:nvPr>
            <p:ph sz="half" idx="1"/>
          </p:nvPr>
        </p:nvSpPr>
        <p:spPr>
          <a:xfrm>
            <a:off x="499872" y="1438656"/>
            <a:ext cx="11241024" cy="4815840"/>
          </a:xfrm>
        </p:spPr>
        <p:txBody>
          <a:bodyPr>
            <a:normAutofit/>
          </a:bodyPr>
          <a:lstStyle/>
          <a:p>
            <a:pPr>
              <a:buNone/>
            </a:pPr>
            <a:r>
              <a:rPr lang="pl-PL" sz="2000" dirty="0"/>
              <a:t>Akryl: Każde z 30 motków włóczki akrylowej jest trwałe i łatwe w użyciu. Akryl zachowuje kolory, a </a:t>
            </a:r>
            <a:r>
              <a:rPr lang="pl-PL" sz="2000" dirty="0" err="1"/>
              <a:t>wielopak</a:t>
            </a:r>
            <a:r>
              <a:rPr lang="pl-PL" sz="2000" dirty="0"/>
              <a:t> 3 włóczek </a:t>
            </a:r>
            <a:r>
              <a:rPr lang="pl-PL" sz="2000" dirty="0" err="1"/>
              <a:t>dk</a:t>
            </a:r>
            <a:r>
              <a:rPr lang="pl-PL" sz="2000" dirty="0"/>
              <a:t> jest idealny do różnych prac rękodzielniczych, dziewiarskich i szydełkowania.</a:t>
            </a:r>
          </a:p>
          <a:p>
            <a:pPr>
              <a:buNone/>
            </a:pPr>
            <a:r>
              <a:rPr lang="pl-PL" sz="2000" dirty="0"/>
              <a:t>Szydełkowanie: Jest to idealny zestaw do szydełkowania dla początkujących, ponieważ mini motki włóczki są odpowiednie do początkujących projektów. Pomysły obejmują babcine kwadraty, </a:t>
            </a:r>
            <a:r>
              <a:rPr lang="pl-PL" sz="2000" dirty="0" err="1"/>
              <a:t>amigurumi</a:t>
            </a:r>
            <a:r>
              <a:rPr lang="pl-PL" sz="2000" dirty="0"/>
              <a:t> lub kocyk termiczny.</a:t>
            </a:r>
          </a:p>
          <a:p>
            <a:pPr>
              <a:buNone/>
            </a:pPr>
            <a:r>
              <a:rPr lang="pl-PL" sz="2000" dirty="0"/>
              <a:t>Dzierganie: Wielokolorowa włóczka do robótek na drutach to idealna włóczka dla początkujących. Zestaw włóczek w różnych kolorach to świetna, miękka włóczka dla dzieci i dorosłych do nauki robienia na drutach.</a:t>
            </a:r>
          </a:p>
          <a:p>
            <a:pPr>
              <a:buNone/>
            </a:pPr>
            <a:r>
              <a:rPr lang="pl-PL" sz="2000" dirty="0"/>
              <a:t>Robótki ręczne: Od </a:t>
            </a:r>
            <a:r>
              <a:rPr lang="pl-PL" sz="2000" dirty="0" err="1"/>
              <a:t>amigurumi</a:t>
            </a:r>
            <a:r>
              <a:rPr lang="pl-PL" sz="2000" dirty="0"/>
              <a:t> po włóczkę do robienia pomponów - ten zestaw to idealny zestaw dla początkujących rękodzielników. Duże motki włóczki są kolorowe i mają duży wybór kolorów, a mini motki mają idealny rozmiar. </a:t>
            </a:r>
            <a:endParaRPr lang="pl-PL"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36448" y="642594"/>
            <a:ext cx="11082528" cy="1371600"/>
          </a:xfrm>
        </p:spPr>
        <p:txBody>
          <a:bodyPr>
            <a:normAutofit fontScale="90000"/>
          </a:bodyPr>
          <a:lstStyle/>
          <a:p>
            <a:r>
              <a:rPr lang="pl-PL" dirty="0" err="1">
                <a:solidFill>
                  <a:schemeClr val="accent6">
                    <a:lumMod val="50000"/>
                  </a:schemeClr>
                </a:solidFill>
              </a:rPr>
              <a:t>Examples</a:t>
            </a:r>
            <a:r>
              <a:rPr lang="pl-PL" dirty="0">
                <a:solidFill>
                  <a:schemeClr val="accent6">
                    <a:lumMod val="50000"/>
                  </a:schemeClr>
                </a:solidFill>
              </a:rPr>
              <a:t> – target </a:t>
            </a:r>
            <a:r>
              <a:rPr lang="pl-PL" dirty="0" err="1">
                <a:solidFill>
                  <a:schemeClr val="accent6">
                    <a:lumMod val="50000"/>
                  </a:schemeClr>
                </a:solidFill>
              </a:rPr>
              <a:t>text</a:t>
            </a:r>
            <a:r>
              <a:rPr lang="pl-PL" dirty="0">
                <a:solidFill>
                  <a:schemeClr val="accent6">
                    <a:lumMod val="50000"/>
                  </a:schemeClr>
                </a:solidFill>
              </a:rPr>
              <a:t> </a:t>
            </a:r>
            <a:r>
              <a:rPr lang="pl-PL" dirty="0" err="1">
                <a:solidFill>
                  <a:schemeClr val="accent6">
                    <a:lumMod val="50000"/>
                  </a:schemeClr>
                </a:solidFill>
              </a:rPr>
              <a:t>in</a:t>
            </a:r>
            <a:r>
              <a:rPr lang="pl-PL" dirty="0">
                <a:solidFill>
                  <a:schemeClr val="accent6">
                    <a:lumMod val="50000"/>
                  </a:schemeClr>
                </a:solidFill>
              </a:rPr>
              <a:t> </a:t>
            </a:r>
            <a:r>
              <a:rPr lang="pl-PL" dirty="0" err="1">
                <a:solidFill>
                  <a:schemeClr val="accent6">
                    <a:lumMod val="50000"/>
                  </a:schemeClr>
                </a:solidFill>
              </a:rPr>
              <a:t>Italian</a:t>
            </a:r>
            <a:r>
              <a:rPr lang="pl-PL" dirty="0">
                <a:solidFill>
                  <a:schemeClr val="accent6">
                    <a:lumMod val="50000"/>
                  </a:schemeClr>
                </a:solidFill>
              </a:rPr>
              <a:t> </a:t>
            </a:r>
            <a:r>
              <a:rPr lang="pl-PL" sz="3600" dirty="0">
                <a:solidFill>
                  <a:schemeClr val="accent6">
                    <a:lumMod val="50000"/>
                  </a:schemeClr>
                </a:solidFill>
              </a:rPr>
              <a:t>(Google </a:t>
            </a:r>
            <a:r>
              <a:rPr lang="pl-PL" sz="3600" dirty="0" err="1">
                <a:solidFill>
                  <a:schemeClr val="accent6">
                    <a:lumMod val="50000"/>
                  </a:schemeClr>
                </a:solidFill>
              </a:rPr>
              <a:t>Translate</a:t>
            </a:r>
            <a:r>
              <a:rPr lang="pl-PL" sz="3600" dirty="0">
                <a:solidFill>
                  <a:schemeClr val="accent6">
                    <a:lumMod val="50000"/>
                  </a:schemeClr>
                </a:solidFill>
              </a:rPr>
              <a:t>)</a:t>
            </a:r>
            <a:br>
              <a:rPr lang="pl-PL" sz="3600" dirty="0">
                <a:solidFill>
                  <a:schemeClr val="accent6">
                    <a:lumMod val="50000"/>
                  </a:schemeClr>
                </a:solidFill>
              </a:rPr>
            </a:br>
            <a:endParaRPr lang="pl-PL" sz="3600" u="sng" dirty="0">
              <a:solidFill>
                <a:schemeClr val="accent6">
                  <a:lumMod val="50000"/>
                </a:schemeClr>
              </a:solidFill>
            </a:endParaRPr>
          </a:p>
        </p:txBody>
      </p:sp>
      <p:sp>
        <p:nvSpPr>
          <p:cNvPr id="3" name="Symbol zastępczy zawartości 2"/>
          <p:cNvSpPr>
            <a:spLocks noGrp="1"/>
          </p:cNvSpPr>
          <p:nvPr>
            <p:ph sz="half" idx="1"/>
          </p:nvPr>
        </p:nvSpPr>
        <p:spPr>
          <a:xfrm>
            <a:off x="499872" y="1597152"/>
            <a:ext cx="11070336" cy="4657344"/>
          </a:xfrm>
        </p:spPr>
        <p:txBody>
          <a:bodyPr>
            <a:normAutofit fontScale="92500" lnSpcReduction="10000"/>
          </a:bodyPr>
          <a:lstStyle/>
          <a:p>
            <a:endParaRPr lang="it-IT" sz="2000" dirty="0"/>
          </a:p>
          <a:p>
            <a:r>
              <a:rPr lang="it-IT" sz="2000" dirty="0"/>
              <a:t>Acrilico: Ognuna delle 30 matasse di filato acrilico è resistente e facile da lavorare. L'acrilico mantiene il colore e la confezione multipla di 3 gomitoli di filato DK è perfetta per un assortimento di lavori creativi, maglia e uncinetto. </a:t>
            </a:r>
            <a:endParaRPr lang="pl-PL" sz="2000" dirty="0"/>
          </a:p>
          <a:p>
            <a:r>
              <a:rPr lang="it-IT" sz="2000" dirty="0"/>
              <a:t>Uncinetto: Questo è il kit perfetto per l'uncinetto per principianti, poiché le mini matasse di filato sono adatte a progetti per principianti. Le idee includono piastrelle all'uncinetto, amigurumi o una coperta termica. </a:t>
            </a:r>
            <a:endParaRPr lang="pl-PL" sz="2000" dirty="0"/>
          </a:p>
          <a:p>
            <a:r>
              <a:rPr lang="it-IT" sz="2000" dirty="0"/>
              <a:t>Maglia: Il filato multicolore per maglia è il filato perfetto per i principianti. La confezione di filati in colori assortiti è un ottimo filato morbido per bambini e adulti che vogliono imparare a lavorare a maglia. </a:t>
            </a:r>
            <a:endParaRPr lang="pl-PL" sz="2000" dirty="0"/>
          </a:p>
          <a:p>
            <a:r>
              <a:rPr lang="it-IT" sz="2000" dirty="0"/>
              <a:t>Lavoretti creativi: Dagli amigurumi al filato per realizzare pon pon, questo è il set perfetto per iniziare a creare. Le matasse di filato sono colorate, disponibili in un ottimo assortimento e le mini matasse hanno le dimensioni ideali.</a:t>
            </a:r>
          </a:p>
          <a:p>
            <a:endParaRPr lang="pl-PL"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66800" y="863028"/>
            <a:ext cx="10058400" cy="1151165"/>
          </a:xfrm>
        </p:spPr>
        <p:txBody>
          <a:bodyPr>
            <a:normAutofit fontScale="90000"/>
          </a:bodyPr>
          <a:lstStyle/>
          <a:p>
            <a:pPr algn="ctr"/>
            <a:r>
              <a:rPr lang="pl-PL" b="1" dirty="0">
                <a:solidFill>
                  <a:schemeClr val="accent1"/>
                </a:solidFill>
              </a:rPr>
              <a:t>Dziękuję za uwagę</a:t>
            </a:r>
            <a:br>
              <a:rPr lang="pl-PL" b="1" dirty="0">
                <a:solidFill>
                  <a:schemeClr val="accent1"/>
                </a:solidFill>
              </a:rPr>
            </a:br>
            <a:br>
              <a:rPr lang="pl-PL" b="1" dirty="0">
                <a:solidFill>
                  <a:schemeClr val="accent1"/>
                </a:solidFill>
              </a:rPr>
            </a:br>
            <a:r>
              <a:rPr lang="pl-PL" b="1" dirty="0" err="1">
                <a:solidFill>
                  <a:schemeClr val="accent1"/>
                </a:solidFill>
              </a:rPr>
              <a:t>Thank</a:t>
            </a:r>
            <a:r>
              <a:rPr lang="pl-PL" b="1" dirty="0">
                <a:solidFill>
                  <a:schemeClr val="accent1"/>
                </a:solidFill>
              </a:rPr>
              <a:t> </a:t>
            </a:r>
            <a:r>
              <a:rPr lang="pl-PL" b="1" dirty="0" err="1">
                <a:solidFill>
                  <a:schemeClr val="accent1"/>
                </a:solidFill>
              </a:rPr>
              <a:t>you</a:t>
            </a:r>
            <a:r>
              <a:rPr lang="pl-PL" b="1" dirty="0">
                <a:solidFill>
                  <a:schemeClr val="accent1"/>
                </a:solidFill>
              </a:rPr>
              <a:t> for </a:t>
            </a:r>
            <a:r>
              <a:rPr lang="pl-PL" b="1" dirty="0" err="1">
                <a:solidFill>
                  <a:schemeClr val="accent1"/>
                </a:solidFill>
              </a:rPr>
              <a:t>your</a:t>
            </a:r>
            <a:r>
              <a:rPr lang="pl-PL" b="1" dirty="0">
                <a:solidFill>
                  <a:schemeClr val="accent1"/>
                </a:solidFill>
              </a:rPr>
              <a:t> </a:t>
            </a:r>
            <a:r>
              <a:rPr lang="pl-PL" b="1" dirty="0" err="1">
                <a:solidFill>
                  <a:schemeClr val="accent1"/>
                </a:solidFill>
              </a:rPr>
              <a:t>attention</a:t>
            </a:r>
            <a:endParaRPr lang="pl-PL" b="1" dirty="0">
              <a:solidFill>
                <a:schemeClr val="accent1"/>
              </a:solidFill>
            </a:endParaRPr>
          </a:p>
        </p:txBody>
      </p:sp>
      <p:pic>
        <p:nvPicPr>
          <p:cNvPr id="6" name="Symbol zastępczy zawartości 5" descr="UKEN-logo-kolor-wersja-pozioma.eps"/>
          <p:cNvPicPr>
            <a:picLocks noGrp="1" noChangeAspect="1"/>
          </p:cNvPicPr>
          <p:nvPr>
            <p:ph sz="half" idx="1"/>
          </p:nvPr>
        </p:nvPicPr>
        <p:blipFill>
          <a:blip r:embed="rId2" cstate="print"/>
          <a:stretch>
            <a:fillRect/>
          </a:stretch>
        </p:blipFill>
        <p:spPr>
          <a:xfrm>
            <a:off x="4798031" y="4366047"/>
            <a:ext cx="6098695" cy="1264191"/>
          </a:xfrm>
        </p:spPr>
      </p:pic>
      <p:sp>
        <p:nvSpPr>
          <p:cNvPr id="5" name="Symbol zastępczy daty 4"/>
          <p:cNvSpPr>
            <a:spLocks noGrp="1"/>
          </p:cNvSpPr>
          <p:nvPr>
            <p:ph type="dt" sz="half" idx="10"/>
          </p:nvPr>
        </p:nvSpPr>
        <p:spPr>
          <a:xfrm>
            <a:off x="6096000" y="3429000"/>
            <a:ext cx="5219272" cy="365760"/>
          </a:xfrm>
        </p:spPr>
        <p:txBody>
          <a:bodyPr/>
          <a:lstStyle/>
          <a:p>
            <a:pPr rtl="0"/>
            <a:r>
              <a:rPr lang="pl-PL" sz="2000" b="1" dirty="0"/>
              <a:t>malgorzata.kodura@uken.krakow.pl</a:t>
            </a:r>
            <a:endParaRPr lang="en-US" b="1" dirty="0"/>
          </a:p>
        </p:txBody>
      </p:sp>
      <p:pic>
        <p:nvPicPr>
          <p:cNvPr id="7" name="Obraz 6" descr="KDP.png"/>
          <p:cNvPicPr>
            <a:picLocks noChangeAspect="1"/>
          </p:cNvPicPr>
          <p:nvPr/>
        </p:nvPicPr>
        <p:blipFill>
          <a:blip r:embed="rId3" cstate="print"/>
          <a:stretch>
            <a:fillRect/>
          </a:stretch>
        </p:blipFill>
        <p:spPr>
          <a:xfrm>
            <a:off x="835346" y="2890956"/>
            <a:ext cx="3633912" cy="274000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A4919D0-F177-4BBA-9A0B-DBA69E2ED764}"/>
              </a:ext>
            </a:extLst>
          </p:cNvPr>
          <p:cNvSpPr>
            <a:spLocks noGrp="1"/>
          </p:cNvSpPr>
          <p:nvPr>
            <p:ph type="title"/>
          </p:nvPr>
        </p:nvSpPr>
        <p:spPr>
          <a:xfrm>
            <a:off x="1066800" y="642594"/>
            <a:ext cx="10058400" cy="369342"/>
          </a:xfrm>
        </p:spPr>
        <p:txBody>
          <a:bodyPr rtlCol="0">
            <a:normAutofit fontScale="90000"/>
          </a:bodyPr>
          <a:lstStyle/>
          <a:p>
            <a:pPr algn="ctr"/>
            <a:r>
              <a:rPr lang="pl-PL" b="1" dirty="0" err="1">
                <a:solidFill>
                  <a:schemeClr val="accent6">
                    <a:lumMod val="50000"/>
                  </a:schemeClr>
                </a:solidFill>
              </a:rPr>
              <a:t>MT</a:t>
            </a:r>
            <a:r>
              <a:rPr lang="pl-PL" b="1" dirty="0">
                <a:solidFill>
                  <a:schemeClr val="accent6">
                    <a:lumMod val="50000"/>
                  </a:schemeClr>
                </a:solidFill>
              </a:rPr>
              <a:t> system </a:t>
            </a:r>
            <a:r>
              <a:rPr lang="pl-PL" b="1" dirty="0" err="1">
                <a:solidFill>
                  <a:schemeClr val="accent6">
                    <a:lumMod val="50000"/>
                  </a:schemeClr>
                </a:solidFill>
              </a:rPr>
              <a:t>types</a:t>
            </a:r>
            <a:endParaRPr lang="pl" b="1" dirty="0">
              <a:solidFill>
                <a:schemeClr val="accent6">
                  <a:lumMod val="50000"/>
                </a:schemeClr>
              </a:solidFill>
            </a:endParaRPr>
          </a:p>
        </p:txBody>
      </p:sp>
      <p:sp>
        <p:nvSpPr>
          <p:cNvPr id="4" name="Symbol zastępczy zawartości 3"/>
          <p:cNvSpPr>
            <a:spLocks noGrp="1"/>
          </p:cNvSpPr>
          <p:nvPr>
            <p:ph idx="1"/>
          </p:nvPr>
        </p:nvSpPr>
        <p:spPr>
          <a:xfrm>
            <a:off x="524256" y="1158240"/>
            <a:ext cx="10600944" cy="5181600"/>
          </a:xfrm>
        </p:spPr>
        <p:txBody>
          <a:bodyPr>
            <a:normAutofit fontScale="92500" lnSpcReduction="10000"/>
          </a:bodyPr>
          <a:lstStyle/>
          <a:p>
            <a:r>
              <a:rPr lang="pl-PL" sz="1800" b="1" dirty="0" err="1">
                <a:solidFill>
                  <a:schemeClr val="accent3"/>
                </a:solidFill>
              </a:rPr>
              <a:t>Rule-based</a:t>
            </a:r>
            <a:r>
              <a:rPr lang="pl-PL" sz="1800" b="1" dirty="0">
                <a:solidFill>
                  <a:schemeClr val="accent3"/>
                </a:solidFill>
              </a:rPr>
              <a:t> </a:t>
            </a:r>
            <a:r>
              <a:rPr lang="pl-PL" sz="1800" b="1" dirty="0" err="1">
                <a:solidFill>
                  <a:schemeClr val="accent3"/>
                </a:solidFill>
              </a:rPr>
              <a:t>MT</a:t>
            </a:r>
            <a:r>
              <a:rPr lang="pl-PL" sz="1800" b="1" dirty="0">
                <a:solidFill>
                  <a:schemeClr val="accent3"/>
                </a:solidFill>
              </a:rPr>
              <a:t> =</a:t>
            </a:r>
            <a:r>
              <a:rPr lang="pl-PL" sz="1800" b="1" dirty="0" err="1">
                <a:solidFill>
                  <a:schemeClr val="accent3"/>
                </a:solidFill>
              </a:rPr>
              <a:t>RBMT</a:t>
            </a:r>
            <a:endParaRPr lang="pl-PL" sz="1800" b="1" dirty="0"/>
          </a:p>
          <a:p>
            <a:pPr lvl="1"/>
            <a:r>
              <a:rPr lang="en-US" sz="1600" dirty="0"/>
              <a:t>predictable, consistent quality, in accordance with grammatical rules and dictionaries, good quality of controllable texts</a:t>
            </a:r>
            <a:endParaRPr lang="pl-PL" sz="1600" dirty="0"/>
          </a:p>
          <a:p>
            <a:pPr lvl="1"/>
            <a:r>
              <a:rPr lang="en-US" sz="1600" dirty="0"/>
              <a:t>unnatural wording (no fluency), problems with exceptions, high development and adaptation costs</a:t>
            </a:r>
            <a:endParaRPr lang="pl-PL" sz="1800" b="1" dirty="0"/>
          </a:p>
          <a:p>
            <a:r>
              <a:rPr lang="pl-PL" sz="1800" b="1" dirty="0" err="1">
                <a:solidFill>
                  <a:schemeClr val="accent3"/>
                </a:solidFill>
              </a:rPr>
              <a:t>Statistical</a:t>
            </a:r>
            <a:r>
              <a:rPr lang="pl-PL" sz="1800" b="1" dirty="0">
                <a:solidFill>
                  <a:schemeClr val="accent3"/>
                </a:solidFill>
              </a:rPr>
              <a:t> </a:t>
            </a:r>
            <a:r>
              <a:rPr lang="pl-PL" sz="1800" b="1" dirty="0" err="1">
                <a:solidFill>
                  <a:schemeClr val="accent3"/>
                </a:solidFill>
              </a:rPr>
              <a:t>MT</a:t>
            </a:r>
            <a:r>
              <a:rPr lang="pl-PL" sz="1800" b="1" dirty="0">
                <a:solidFill>
                  <a:schemeClr val="accent3"/>
                </a:solidFill>
              </a:rPr>
              <a:t>= </a:t>
            </a:r>
            <a:r>
              <a:rPr lang="pl-PL" sz="1800" b="1" dirty="0" err="1">
                <a:solidFill>
                  <a:schemeClr val="accent3"/>
                </a:solidFill>
              </a:rPr>
              <a:t>SMT</a:t>
            </a:r>
            <a:endParaRPr lang="pl-PL" sz="1800" b="1" dirty="0">
              <a:solidFill>
                <a:schemeClr val="accent3"/>
              </a:solidFill>
            </a:endParaRPr>
          </a:p>
          <a:p>
            <a:pPr lvl="1"/>
            <a:r>
              <a:rPr lang="en-US" sz="1600" dirty="0"/>
              <a:t>Based on bilingual corpora and frequency of given equivalents, fluency of translation, copes with exceptions, quickly developable </a:t>
            </a:r>
            <a:r>
              <a:rPr lang="pl-PL" sz="1600" dirty="0"/>
              <a:t>- </a:t>
            </a:r>
            <a:r>
              <a:rPr lang="en-US" sz="1600" dirty="0"/>
              <a:t>provided there is a large amount of data (= parallel texts - 2 million words for a </a:t>
            </a:r>
            <a:r>
              <a:rPr lang="en-US" sz="1600" dirty="0" err="1"/>
              <a:t>specialised</a:t>
            </a:r>
            <a:r>
              <a:rPr lang="en-US" sz="1600" dirty="0"/>
              <a:t> domain), easier in technical terms</a:t>
            </a:r>
            <a:endParaRPr lang="pl-PL" sz="1600" dirty="0"/>
          </a:p>
          <a:p>
            <a:pPr lvl="1"/>
            <a:r>
              <a:rPr lang="en-US" sz="1600" dirty="0"/>
              <a:t>Inconsistent translation, unpredictable errors, inflection problems, high hardware requirements, poor quality for texts outside the corpus</a:t>
            </a:r>
            <a:endParaRPr lang="pl-PL" sz="1600" dirty="0"/>
          </a:p>
          <a:p>
            <a:r>
              <a:rPr lang="pl-PL" sz="1800" b="1" dirty="0" err="1">
                <a:solidFill>
                  <a:schemeClr val="accent3"/>
                </a:solidFill>
              </a:rPr>
              <a:t>Neural</a:t>
            </a:r>
            <a:r>
              <a:rPr lang="pl-PL" sz="1800" b="1" dirty="0">
                <a:solidFill>
                  <a:schemeClr val="accent3"/>
                </a:solidFill>
              </a:rPr>
              <a:t>  </a:t>
            </a:r>
            <a:r>
              <a:rPr lang="pl-PL" sz="1800" b="1" dirty="0" err="1">
                <a:solidFill>
                  <a:schemeClr val="accent3"/>
                </a:solidFill>
              </a:rPr>
              <a:t>MT</a:t>
            </a:r>
            <a:r>
              <a:rPr lang="pl-PL" sz="1800" b="1" dirty="0">
                <a:solidFill>
                  <a:schemeClr val="accent3"/>
                </a:solidFill>
              </a:rPr>
              <a:t> = </a:t>
            </a:r>
            <a:r>
              <a:rPr lang="pl-PL" sz="1800" b="1" dirty="0" err="1">
                <a:solidFill>
                  <a:schemeClr val="accent3"/>
                </a:solidFill>
              </a:rPr>
              <a:t>NMT</a:t>
            </a:r>
            <a:endParaRPr lang="pl-PL" sz="1800" b="1" dirty="0">
              <a:solidFill>
                <a:schemeClr val="accent3"/>
              </a:solidFill>
            </a:endParaRPr>
          </a:p>
          <a:p>
            <a:pPr lvl="1"/>
            <a:r>
              <a:rPr lang="en-US" sz="1600" dirty="0"/>
              <a:t>Uses machine learning (deep learning) - based on the creation of neural networks through which the system learns and acts autonomously, improving after each experience (like the human brain), predicting the probability of a given word sequence, requires less memory than </a:t>
            </a:r>
            <a:r>
              <a:rPr lang="en-US" sz="1600" dirty="0" err="1"/>
              <a:t>SMT</a:t>
            </a:r>
            <a:r>
              <a:rPr lang="en-US" sz="1600" dirty="0"/>
              <a:t>; smooth translation = sentence perceived as a complete unit</a:t>
            </a:r>
            <a:endParaRPr lang="pl-PL" sz="1600" dirty="0"/>
          </a:p>
          <a:p>
            <a:pPr lvl="1"/>
            <a:r>
              <a:rPr lang="en-US" sz="1600" dirty="0"/>
              <a:t>All ambiguities and exceptions must be entered into the system, errors are difficult to detect, the system creates neologisms</a:t>
            </a:r>
            <a:endParaRPr lang="pl-PL" sz="1800" b="1" dirty="0"/>
          </a:p>
          <a:p>
            <a:r>
              <a:rPr lang="pl-PL" sz="1800" b="1" dirty="0" err="1"/>
              <a:t>Hybrid</a:t>
            </a:r>
            <a:r>
              <a:rPr lang="pl-PL" sz="1800" b="1" dirty="0"/>
              <a:t> </a:t>
            </a:r>
            <a:r>
              <a:rPr lang="pl-PL" sz="1800" dirty="0"/>
              <a:t>(</a:t>
            </a:r>
            <a:r>
              <a:rPr lang="pl-PL" sz="1800" dirty="0" err="1"/>
              <a:t>variants</a:t>
            </a:r>
            <a:r>
              <a:rPr lang="pl-PL" sz="1800" dirty="0"/>
              <a:t>) -  </a:t>
            </a:r>
            <a:r>
              <a:rPr lang="pl-PL" sz="1800" dirty="0" err="1"/>
              <a:t>integrates</a:t>
            </a:r>
            <a:r>
              <a:rPr lang="pl-PL" sz="1800" dirty="0"/>
              <a:t> </a:t>
            </a:r>
            <a:r>
              <a:rPr lang="pl-PL" sz="1800" dirty="0" err="1"/>
              <a:t>different</a:t>
            </a:r>
            <a:r>
              <a:rPr lang="pl-PL" sz="1800" dirty="0"/>
              <a:t> </a:t>
            </a:r>
            <a:r>
              <a:rPr lang="pl-PL" sz="1800" dirty="0" err="1"/>
              <a:t>existing</a:t>
            </a:r>
            <a:r>
              <a:rPr lang="pl-PL" sz="1800" dirty="0"/>
              <a:t> </a:t>
            </a:r>
            <a:r>
              <a:rPr lang="pl-PL" sz="1800" dirty="0" err="1"/>
              <a:t>methods</a:t>
            </a:r>
            <a:r>
              <a:rPr lang="pl-PL" sz="1800" dirty="0"/>
              <a:t>, </a:t>
            </a:r>
            <a:r>
              <a:rPr lang="pl-PL" sz="1800" dirty="0" err="1"/>
              <a:t>e.g</a:t>
            </a:r>
            <a:r>
              <a:rPr lang="pl-PL" sz="1800" dirty="0"/>
              <a:t>. </a:t>
            </a:r>
            <a:r>
              <a:rPr lang="pl-PL" sz="1800" dirty="0" err="1"/>
              <a:t>Rules</a:t>
            </a:r>
            <a:r>
              <a:rPr lang="pl-PL" sz="1800" dirty="0"/>
              <a:t> </a:t>
            </a:r>
            <a:r>
              <a:rPr lang="pl-PL" sz="1800" dirty="0" err="1"/>
              <a:t>Post-Processed</a:t>
            </a:r>
            <a:r>
              <a:rPr lang="pl-PL" sz="1800" dirty="0"/>
              <a:t> by </a:t>
            </a:r>
            <a:r>
              <a:rPr lang="pl-PL" sz="1800" dirty="0" err="1"/>
              <a:t>Statistics</a:t>
            </a:r>
            <a:r>
              <a:rPr lang="pl-PL" sz="1800" dirty="0"/>
              <a:t> </a:t>
            </a:r>
            <a:r>
              <a:rPr lang="pl-PL" sz="1800" dirty="0" err="1"/>
              <a:t>or</a:t>
            </a:r>
            <a:r>
              <a:rPr lang="pl-PL" sz="1800" dirty="0"/>
              <a:t>  </a:t>
            </a:r>
            <a:r>
              <a:rPr lang="pl-PL" sz="1800" dirty="0" err="1"/>
              <a:t>Statistics</a:t>
            </a:r>
            <a:r>
              <a:rPr lang="pl-PL" sz="1800" dirty="0"/>
              <a:t> </a:t>
            </a:r>
            <a:r>
              <a:rPr lang="pl-PL" sz="1800" dirty="0" err="1"/>
              <a:t>Guided</a:t>
            </a:r>
            <a:r>
              <a:rPr lang="pl-PL" sz="1800" dirty="0"/>
              <a:t> by </a:t>
            </a:r>
            <a:r>
              <a:rPr lang="pl-PL" sz="1800" dirty="0" err="1"/>
              <a:t>Rules</a:t>
            </a:r>
            <a:r>
              <a:rPr lang="pl-PL" sz="1800" dirty="0"/>
              <a:t>, </a:t>
            </a:r>
            <a:r>
              <a:rPr lang="pl-PL" sz="1800" dirty="0" err="1"/>
              <a:t>or</a:t>
            </a:r>
            <a:r>
              <a:rPr lang="pl-PL" sz="1800" dirty="0"/>
              <a:t> </a:t>
            </a:r>
            <a:r>
              <a:rPr lang="pl-PL" sz="1800" dirty="0" err="1"/>
              <a:t>combining</a:t>
            </a:r>
            <a:r>
              <a:rPr lang="pl-PL" sz="1800" dirty="0"/>
              <a:t> </a:t>
            </a:r>
            <a:r>
              <a:rPr lang="pl-PL" sz="1800" dirty="0" err="1"/>
              <a:t>SMT</a:t>
            </a:r>
            <a:r>
              <a:rPr lang="pl-PL" sz="1800" dirty="0"/>
              <a:t> and </a:t>
            </a:r>
            <a:r>
              <a:rPr lang="pl-PL" sz="1800" dirty="0" err="1"/>
              <a:t>NMT</a:t>
            </a:r>
            <a:r>
              <a:rPr lang="pl-PL" sz="1800" dirty="0"/>
              <a:t> – for </a:t>
            </a:r>
            <a:r>
              <a:rPr lang="pl-PL" sz="1800" dirty="0" err="1"/>
              <a:t>maximum</a:t>
            </a:r>
            <a:r>
              <a:rPr lang="pl-PL" sz="1800" dirty="0"/>
              <a:t> </a:t>
            </a:r>
            <a:r>
              <a:rPr lang="pl-PL" sz="1800" dirty="0" err="1"/>
              <a:t>quality</a:t>
            </a:r>
            <a:endParaRPr lang="pl-PL" sz="1800" dirty="0"/>
          </a:p>
        </p:txBody>
      </p:sp>
    </p:spTree>
    <p:extLst>
      <p:ext uri="{BB962C8B-B14F-4D97-AF65-F5344CB8AC3E}">
        <p14:creationId xmlns:p14="http://schemas.microsoft.com/office/powerpoint/2010/main" val="183243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F0C78B9-7FA6-ACB0-C9ED-FA925279F9C6}"/>
              </a:ext>
            </a:extLst>
          </p:cNvPr>
          <p:cNvSpPr>
            <a:spLocks noGrp="1"/>
          </p:cNvSpPr>
          <p:nvPr>
            <p:ph type="title"/>
          </p:nvPr>
        </p:nvSpPr>
        <p:spPr/>
        <p:txBody>
          <a:bodyPr/>
          <a:lstStyle/>
          <a:p>
            <a:r>
              <a:rPr lang="pl-PL" dirty="0"/>
              <a:t>Direct </a:t>
            </a:r>
            <a:r>
              <a:rPr lang="pl-PL" dirty="0" err="1"/>
              <a:t>Strategy</a:t>
            </a:r>
            <a:r>
              <a:rPr lang="pl-PL" dirty="0"/>
              <a:t> (</a:t>
            </a:r>
            <a:r>
              <a:rPr lang="pl-PL" dirty="0" err="1"/>
              <a:t>first</a:t>
            </a:r>
            <a:r>
              <a:rPr lang="pl-PL" dirty="0"/>
              <a:t> TM </a:t>
            </a:r>
            <a:r>
              <a:rPr lang="pl-PL" dirty="0" err="1"/>
              <a:t>systems</a:t>
            </a:r>
            <a:r>
              <a:rPr lang="pl-PL" dirty="0"/>
              <a:t>)</a:t>
            </a:r>
            <a:endParaRPr lang="en-GB" dirty="0"/>
          </a:p>
        </p:txBody>
      </p:sp>
      <p:pic>
        <p:nvPicPr>
          <p:cNvPr id="4" name="Symbol zastępczy zawartości 3">
            <a:extLst>
              <a:ext uri="{FF2B5EF4-FFF2-40B4-BE49-F238E27FC236}">
                <a16:creationId xmlns:a16="http://schemas.microsoft.com/office/drawing/2014/main" id="{3A0A46B0-F024-ADBC-9CAA-AC52B2113F92}"/>
              </a:ext>
            </a:extLst>
          </p:cNvPr>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33982" y="1711714"/>
            <a:ext cx="4165418" cy="4714486"/>
          </a:xfrm>
          <a:prstGeom prst="rect">
            <a:avLst/>
          </a:prstGeom>
          <a:noFill/>
          <a:ln>
            <a:noFill/>
          </a:ln>
        </p:spPr>
      </p:pic>
    </p:spTree>
    <p:extLst>
      <p:ext uri="{BB962C8B-B14F-4D97-AF65-F5344CB8AC3E}">
        <p14:creationId xmlns:p14="http://schemas.microsoft.com/office/powerpoint/2010/main" val="20907871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BACFC94-5560-120F-FFEC-12D8B709068C}"/>
              </a:ext>
            </a:extLst>
          </p:cNvPr>
          <p:cNvSpPr>
            <a:spLocks noGrp="1"/>
          </p:cNvSpPr>
          <p:nvPr>
            <p:ph type="title"/>
          </p:nvPr>
        </p:nvSpPr>
        <p:spPr/>
        <p:txBody>
          <a:bodyPr/>
          <a:lstStyle/>
          <a:p>
            <a:pPr algn="ctr"/>
            <a:r>
              <a:rPr lang="pl-PL"/>
              <a:t>RBMT vs. SMT</a:t>
            </a:r>
            <a:endParaRPr lang="en-GB" dirty="0"/>
          </a:p>
        </p:txBody>
      </p:sp>
      <p:sp>
        <p:nvSpPr>
          <p:cNvPr id="3" name="Symbol zastępczy daty 2">
            <a:extLst>
              <a:ext uri="{FF2B5EF4-FFF2-40B4-BE49-F238E27FC236}">
                <a16:creationId xmlns:a16="http://schemas.microsoft.com/office/drawing/2014/main" id="{DB42D0C4-273C-2DBF-E90E-C2065EB7DEF4}"/>
              </a:ext>
            </a:extLst>
          </p:cNvPr>
          <p:cNvSpPr>
            <a:spLocks noGrp="1"/>
          </p:cNvSpPr>
          <p:nvPr>
            <p:ph type="dt" sz="half" idx="10"/>
          </p:nvPr>
        </p:nvSpPr>
        <p:spPr/>
        <p:txBody>
          <a:bodyPr/>
          <a:lstStyle/>
          <a:p>
            <a:pPr rtl="0"/>
            <a:fld id="{1050CA8E-29E9-4255-834A-5506FCFC9DB9}" type="datetime1">
              <a:rPr lang="pl-PL" smtClean="0"/>
              <a:pPr rtl="0"/>
              <a:t>29.04.2026</a:t>
            </a:fld>
            <a:endParaRPr lang="en-US" dirty="0"/>
          </a:p>
        </p:txBody>
      </p:sp>
      <p:grpSp>
        <p:nvGrpSpPr>
          <p:cNvPr id="10" name="Grupa 9">
            <a:extLst>
              <a:ext uri="{FF2B5EF4-FFF2-40B4-BE49-F238E27FC236}">
                <a16:creationId xmlns:a16="http://schemas.microsoft.com/office/drawing/2014/main" id="{B2B0CC4F-ED06-8EAF-A8EE-CC5F1D60EF28}"/>
              </a:ext>
            </a:extLst>
          </p:cNvPr>
          <p:cNvGrpSpPr/>
          <p:nvPr/>
        </p:nvGrpSpPr>
        <p:grpSpPr>
          <a:xfrm>
            <a:off x="2042161" y="4214706"/>
            <a:ext cx="8229600" cy="2000700"/>
            <a:chOff x="0" y="2324411"/>
            <a:chExt cx="8229600" cy="2000700"/>
          </a:xfrm>
        </p:grpSpPr>
        <p:sp>
          <p:nvSpPr>
            <p:cNvPr id="11" name="Prostokąt: zaokrąglone rogi 10">
              <a:extLst>
                <a:ext uri="{FF2B5EF4-FFF2-40B4-BE49-F238E27FC236}">
                  <a16:creationId xmlns:a16="http://schemas.microsoft.com/office/drawing/2014/main" id="{26FB11F2-6A8C-12B8-C43B-62C3B0D5A713}"/>
                </a:ext>
              </a:extLst>
            </p:cNvPr>
            <p:cNvSpPr/>
            <p:nvPr/>
          </p:nvSpPr>
          <p:spPr>
            <a:xfrm>
              <a:off x="0" y="2324411"/>
              <a:ext cx="8229600" cy="200070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Prostokąt: zaokrąglone rogi 4">
              <a:extLst>
                <a:ext uri="{FF2B5EF4-FFF2-40B4-BE49-F238E27FC236}">
                  <a16:creationId xmlns:a16="http://schemas.microsoft.com/office/drawing/2014/main" id="{20E1513A-0D14-1942-9183-B5B4C223CEC3}"/>
                </a:ext>
              </a:extLst>
            </p:cNvPr>
            <p:cNvSpPr txBox="1"/>
            <p:nvPr/>
          </p:nvSpPr>
          <p:spPr>
            <a:xfrm>
              <a:off x="97666" y="2422077"/>
              <a:ext cx="8034268" cy="180536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0" tIns="114300" rIns="114300" bIns="114300" numCol="1" spcCol="1270" anchor="ctr" anchorCtr="0">
              <a:noAutofit/>
            </a:bodyPr>
            <a:lstStyle/>
            <a:p>
              <a:pPr marL="0" lvl="0" indent="0" algn="l" defTabSz="1333500" rtl="0">
                <a:lnSpc>
                  <a:spcPct val="90000"/>
                </a:lnSpc>
                <a:spcBef>
                  <a:spcPct val="0"/>
                </a:spcBef>
                <a:spcAft>
                  <a:spcPct val="35000"/>
                </a:spcAft>
                <a:buNone/>
              </a:pPr>
              <a:r>
                <a:rPr lang="en-GB" sz="3000" kern="1200" noProof="0" dirty="0"/>
                <a:t>Providing enough aligned data to “train” it to “learn” the statistically most likely mappings between strings of characters in the two languages</a:t>
              </a:r>
            </a:p>
          </p:txBody>
        </p:sp>
      </p:grpSp>
      <p:grpSp>
        <p:nvGrpSpPr>
          <p:cNvPr id="13" name="Grupa 12">
            <a:extLst>
              <a:ext uri="{FF2B5EF4-FFF2-40B4-BE49-F238E27FC236}">
                <a16:creationId xmlns:a16="http://schemas.microsoft.com/office/drawing/2014/main" id="{61BAA6D1-7EC8-1E5B-92E0-8BF0FE52CF8D}"/>
              </a:ext>
            </a:extLst>
          </p:cNvPr>
          <p:cNvGrpSpPr/>
          <p:nvPr/>
        </p:nvGrpSpPr>
        <p:grpSpPr>
          <a:xfrm>
            <a:off x="2139827" y="1642944"/>
            <a:ext cx="8336652" cy="2386368"/>
            <a:chOff x="158627" y="-785706"/>
            <a:chExt cx="8336652" cy="2000700"/>
          </a:xfrm>
        </p:grpSpPr>
        <p:sp>
          <p:nvSpPr>
            <p:cNvPr id="14" name="Prostokąt: zaokrąglone rogi 13">
              <a:extLst>
                <a:ext uri="{FF2B5EF4-FFF2-40B4-BE49-F238E27FC236}">
                  <a16:creationId xmlns:a16="http://schemas.microsoft.com/office/drawing/2014/main" id="{D9D5B06B-CA70-28D5-B853-711F0C4F300E}"/>
                </a:ext>
              </a:extLst>
            </p:cNvPr>
            <p:cNvSpPr/>
            <p:nvPr/>
          </p:nvSpPr>
          <p:spPr>
            <a:xfrm>
              <a:off x="158627" y="-785706"/>
              <a:ext cx="8229600" cy="200070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Prostokąt: zaokrąglone rogi 4">
              <a:extLst>
                <a:ext uri="{FF2B5EF4-FFF2-40B4-BE49-F238E27FC236}">
                  <a16:creationId xmlns:a16="http://schemas.microsoft.com/office/drawing/2014/main" id="{F4B0E426-1E36-8D6B-D3D1-5021343F3FEE}"/>
                </a:ext>
              </a:extLst>
            </p:cNvPr>
            <p:cNvSpPr txBox="1"/>
            <p:nvPr/>
          </p:nvSpPr>
          <p:spPr>
            <a:xfrm>
              <a:off x="461011" y="-590374"/>
              <a:ext cx="8034268" cy="180536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0" tIns="114300" rIns="114300" bIns="114300" numCol="1" spcCol="1270" anchor="ctr" anchorCtr="0">
              <a:noAutofit/>
            </a:bodyPr>
            <a:lstStyle/>
            <a:p>
              <a:pPr lvl="0" defTabSz="1333500">
                <a:lnSpc>
                  <a:spcPct val="90000"/>
                </a:lnSpc>
                <a:spcBef>
                  <a:spcPct val="0"/>
                </a:spcBef>
                <a:spcAft>
                  <a:spcPct val="35000"/>
                </a:spcAft>
              </a:pPr>
              <a:r>
                <a:rPr lang="en-GB" sz="3000" kern="1200" noProof="0" dirty="0"/>
                <a:t>Encoding</a:t>
              </a:r>
              <a:r>
                <a:rPr lang="pl-PL" sz="3000" kern="1200" noProof="0" dirty="0"/>
                <a:t> </a:t>
              </a:r>
              <a:r>
                <a:rPr lang="en-GB" sz="3000" dirty="0"/>
                <a:t>knowledge about the morphological, lexical, syntactic and functional structures of the source </a:t>
              </a:r>
              <a:r>
                <a:rPr lang="en-GB" sz="3000" kern="1200" noProof="0" dirty="0"/>
                <a:t> linguistic and target languages and the mappings between them</a:t>
              </a:r>
            </a:p>
          </p:txBody>
        </p:sp>
      </p:grpSp>
    </p:spTree>
    <p:extLst>
      <p:ext uri="{BB962C8B-B14F-4D97-AF65-F5344CB8AC3E}">
        <p14:creationId xmlns:p14="http://schemas.microsoft.com/office/powerpoint/2010/main" val="3611737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ymbol zastępczy zawartości 4"/>
          <p:cNvGraphicFramePr>
            <a:graphicFrameLocks noGrp="1"/>
          </p:cNvGraphicFramePr>
          <p:nvPr>
            <p:ph idx="1"/>
            <p:extLst>
              <p:ext uri="{D42A27DB-BD31-4B8C-83A1-F6EECF244321}">
                <p14:modId xmlns:p14="http://schemas.microsoft.com/office/powerpoint/2010/main" val="2575122574"/>
              </p:ext>
            </p:extLst>
          </p:nvPr>
        </p:nvGraphicFramePr>
        <p:xfrm>
          <a:off x="1775520" y="714375"/>
          <a:ext cx="8640960" cy="5395111"/>
        </p:xfrm>
        <a:graphic>
          <a:graphicData uri="http://schemas.openxmlformats.org/drawingml/2006/table">
            <a:tbl>
              <a:tblPr firstRow="1" bandRow="1">
                <a:tableStyleId>{5C22544A-7EE6-4342-B048-85BDC9FD1C3A}</a:tableStyleId>
              </a:tblPr>
              <a:tblGrid>
                <a:gridCol w="4320480">
                  <a:extLst>
                    <a:ext uri="{9D8B030D-6E8A-4147-A177-3AD203B41FA5}">
                      <a16:colId xmlns:a16="http://schemas.microsoft.com/office/drawing/2014/main" val="20000"/>
                    </a:ext>
                  </a:extLst>
                </a:gridCol>
                <a:gridCol w="4320480">
                  <a:extLst>
                    <a:ext uri="{9D8B030D-6E8A-4147-A177-3AD203B41FA5}">
                      <a16:colId xmlns:a16="http://schemas.microsoft.com/office/drawing/2014/main" val="20001"/>
                    </a:ext>
                  </a:extLst>
                </a:gridCol>
              </a:tblGrid>
              <a:tr h="742950">
                <a:tc>
                  <a:txBody>
                    <a:bodyPr/>
                    <a:lstStyle/>
                    <a:p>
                      <a:pPr algn="ctr"/>
                      <a:r>
                        <a:rPr kumimoji="0" lang="pl-PL" sz="2000" b="1" kern="1200" dirty="0" err="1">
                          <a:solidFill>
                            <a:schemeClr val="lt1"/>
                          </a:solidFill>
                          <a:latin typeface="+mn-lt"/>
                          <a:ea typeface="+mn-ea"/>
                          <a:cs typeface="+mn-cs"/>
                        </a:rPr>
                        <a:t>RBMT</a:t>
                      </a:r>
                      <a:endParaRPr lang="pl-PL" dirty="0"/>
                    </a:p>
                  </a:txBody>
                  <a:tcPr/>
                </a:tc>
                <a:tc>
                  <a:txBody>
                    <a:bodyPr/>
                    <a:lstStyle/>
                    <a:p>
                      <a:pPr algn="ctr"/>
                      <a:r>
                        <a:rPr kumimoji="0" lang="pl-PL" sz="2000" b="1" kern="1200" dirty="0" err="1">
                          <a:solidFill>
                            <a:schemeClr val="lt1"/>
                          </a:solidFill>
                          <a:latin typeface="+mn-lt"/>
                          <a:ea typeface="+mn-ea"/>
                          <a:cs typeface="+mn-cs"/>
                        </a:rPr>
                        <a:t>SMT</a:t>
                      </a:r>
                      <a:endParaRPr lang="pl-PL" dirty="0"/>
                    </a:p>
                  </a:txBody>
                  <a:tcPr/>
                </a:tc>
                <a:extLst>
                  <a:ext uri="{0D108BD9-81ED-4DB2-BD59-A6C34878D82A}">
                    <a16:rowId xmlns:a16="http://schemas.microsoft.com/office/drawing/2014/main" val="10000"/>
                  </a:ext>
                </a:extLst>
              </a:tr>
              <a:tr h="573337">
                <a:tc>
                  <a:txBody>
                    <a:bodyPr/>
                    <a:lstStyle/>
                    <a:p>
                      <a:pPr>
                        <a:lnSpc>
                          <a:spcPct val="115000"/>
                        </a:lnSpc>
                        <a:spcAft>
                          <a:spcPts val="0"/>
                        </a:spcAft>
                      </a:pPr>
                      <a:r>
                        <a:rPr lang="en-GB" sz="1800" b="1" noProof="0">
                          <a:solidFill>
                            <a:srgbClr val="00B050"/>
                          </a:solidFill>
                          <a:latin typeface="Calibri"/>
                          <a:ea typeface="Calibri"/>
                          <a:cs typeface="Times New Roman"/>
                        </a:rPr>
                        <a:t>+ Consistent and predicatable quality</a:t>
                      </a:r>
                      <a:endParaRPr lang="en-GB" sz="1800" b="1" noProof="0">
                        <a:latin typeface="Calibri"/>
                        <a:ea typeface="Calibri"/>
                        <a:cs typeface="Times New Roman"/>
                      </a:endParaRPr>
                    </a:p>
                  </a:txBody>
                  <a:tcPr marL="68580" marR="68580" marT="0" marB="0"/>
                </a:tc>
                <a:tc>
                  <a:txBody>
                    <a:bodyPr/>
                    <a:lstStyle/>
                    <a:p>
                      <a:pPr>
                        <a:lnSpc>
                          <a:spcPct val="115000"/>
                        </a:lnSpc>
                        <a:spcAft>
                          <a:spcPts val="0"/>
                        </a:spcAft>
                      </a:pPr>
                      <a:r>
                        <a:rPr lang="en-GB" sz="1800" b="1" noProof="0">
                          <a:solidFill>
                            <a:srgbClr val="FF0000"/>
                          </a:solidFill>
                          <a:latin typeface="Calibri"/>
                          <a:ea typeface="Calibri"/>
                          <a:cs typeface="Times New Roman"/>
                        </a:rPr>
                        <a:t>- Unpredictable translation quality</a:t>
                      </a:r>
                      <a:endParaRPr lang="en-GB" sz="1800" b="1" noProof="0">
                        <a:latin typeface="Calibri"/>
                        <a:ea typeface="Calibri"/>
                        <a:cs typeface="Times New Roman"/>
                      </a:endParaRPr>
                    </a:p>
                  </a:txBody>
                  <a:tcPr marL="68580" marR="68580" marT="0" marB="0"/>
                </a:tc>
                <a:extLst>
                  <a:ext uri="{0D108BD9-81ED-4DB2-BD59-A6C34878D82A}">
                    <a16:rowId xmlns:a16="http://schemas.microsoft.com/office/drawing/2014/main" val="10001"/>
                  </a:ext>
                </a:extLst>
              </a:tr>
              <a:tr h="573337">
                <a:tc>
                  <a:txBody>
                    <a:bodyPr/>
                    <a:lstStyle/>
                    <a:p>
                      <a:pPr>
                        <a:lnSpc>
                          <a:spcPct val="115000"/>
                        </a:lnSpc>
                        <a:spcAft>
                          <a:spcPts val="0"/>
                        </a:spcAft>
                      </a:pPr>
                      <a:r>
                        <a:rPr lang="en-GB" sz="1800" b="1" noProof="0" dirty="0">
                          <a:solidFill>
                            <a:srgbClr val="00B050"/>
                          </a:solidFill>
                          <a:latin typeface="Calibri"/>
                          <a:ea typeface="Calibri"/>
                          <a:cs typeface="Times New Roman"/>
                        </a:rPr>
                        <a:t>+ Out-of-domain translation quality</a:t>
                      </a:r>
                      <a:endParaRPr lang="en-GB" sz="1800" b="1" noProof="0" dirty="0">
                        <a:latin typeface="Calibri"/>
                        <a:ea typeface="Calibri"/>
                        <a:cs typeface="Times New Roman"/>
                      </a:endParaRPr>
                    </a:p>
                  </a:txBody>
                  <a:tcPr marL="68580" marR="68580" marT="0" marB="0"/>
                </a:tc>
                <a:tc>
                  <a:txBody>
                    <a:bodyPr/>
                    <a:lstStyle/>
                    <a:p>
                      <a:pPr>
                        <a:lnSpc>
                          <a:spcPct val="115000"/>
                        </a:lnSpc>
                        <a:spcAft>
                          <a:spcPts val="0"/>
                        </a:spcAft>
                      </a:pPr>
                      <a:r>
                        <a:rPr lang="en-GB" sz="1800" b="1" noProof="0" dirty="0">
                          <a:solidFill>
                            <a:srgbClr val="FF0000"/>
                          </a:solidFill>
                          <a:latin typeface="Calibri"/>
                          <a:ea typeface="Calibri"/>
                          <a:cs typeface="Times New Roman"/>
                        </a:rPr>
                        <a:t>- Poor out-of-domain quality</a:t>
                      </a:r>
                      <a:endParaRPr lang="en-GB" sz="1800" b="1" noProof="0" dirty="0">
                        <a:latin typeface="Calibri"/>
                        <a:ea typeface="Calibri"/>
                        <a:cs typeface="Times New Roman"/>
                      </a:endParaRPr>
                    </a:p>
                  </a:txBody>
                  <a:tcPr marL="68580" marR="68580" marT="0" marB="0"/>
                </a:tc>
                <a:extLst>
                  <a:ext uri="{0D108BD9-81ED-4DB2-BD59-A6C34878D82A}">
                    <a16:rowId xmlns:a16="http://schemas.microsoft.com/office/drawing/2014/main" val="10002"/>
                  </a:ext>
                </a:extLst>
              </a:tr>
              <a:tr h="573337">
                <a:tc>
                  <a:txBody>
                    <a:bodyPr/>
                    <a:lstStyle/>
                    <a:p>
                      <a:pPr>
                        <a:lnSpc>
                          <a:spcPct val="115000"/>
                        </a:lnSpc>
                        <a:spcAft>
                          <a:spcPts val="0"/>
                        </a:spcAft>
                      </a:pPr>
                      <a:r>
                        <a:rPr lang="en-GB" sz="1800" b="1" noProof="0">
                          <a:solidFill>
                            <a:srgbClr val="00B050"/>
                          </a:solidFill>
                          <a:latin typeface="Calibri"/>
                          <a:ea typeface="Calibri"/>
                          <a:cs typeface="Times New Roman"/>
                        </a:rPr>
                        <a:t>+ Knows grammar rules</a:t>
                      </a:r>
                      <a:endParaRPr lang="en-GB" sz="1800" b="1" noProof="0">
                        <a:latin typeface="Calibri"/>
                        <a:ea typeface="Calibri"/>
                        <a:cs typeface="Times New Roman"/>
                      </a:endParaRPr>
                    </a:p>
                  </a:txBody>
                  <a:tcPr marL="68580" marR="68580" marT="0" marB="0"/>
                </a:tc>
                <a:tc>
                  <a:txBody>
                    <a:bodyPr/>
                    <a:lstStyle/>
                    <a:p>
                      <a:pPr>
                        <a:lnSpc>
                          <a:spcPct val="115000"/>
                        </a:lnSpc>
                        <a:spcAft>
                          <a:spcPts val="0"/>
                        </a:spcAft>
                      </a:pPr>
                      <a:r>
                        <a:rPr lang="en-GB" sz="1800" b="1" noProof="0" dirty="0">
                          <a:solidFill>
                            <a:srgbClr val="FF0000"/>
                          </a:solidFill>
                          <a:latin typeface="Calibri"/>
                          <a:ea typeface="Calibri"/>
                          <a:cs typeface="Times New Roman"/>
                        </a:rPr>
                        <a:t>- Does</a:t>
                      </a:r>
                      <a:r>
                        <a:rPr lang="pl-PL" sz="1800" b="1" noProof="0" dirty="0">
                          <a:solidFill>
                            <a:srgbClr val="FF0000"/>
                          </a:solidFill>
                          <a:latin typeface="Calibri"/>
                          <a:ea typeface="Calibri"/>
                          <a:cs typeface="Times New Roman"/>
                        </a:rPr>
                        <a:t> not</a:t>
                      </a:r>
                      <a:r>
                        <a:rPr lang="en-GB" sz="1800" b="1" noProof="0" dirty="0">
                          <a:solidFill>
                            <a:srgbClr val="FF0000"/>
                          </a:solidFill>
                          <a:latin typeface="Calibri"/>
                          <a:ea typeface="Calibri"/>
                          <a:cs typeface="Times New Roman"/>
                        </a:rPr>
                        <a:t> know grammar</a:t>
                      </a:r>
                      <a:endParaRPr lang="en-GB" sz="1800" b="1" noProof="0" dirty="0">
                        <a:latin typeface="Calibri"/>
                        <a:ea typeface="Calibri"/>
                        <a:cs typeface="Times New Roman"/>
                      </a:endParaRPr>
                    </a:p>
                  </a:txBody>
                  <a:tcPr marL="68580" marR="68580" marT="0" marB="0"/>
                </a:tc>
                <a:extLst>
                  <a:ext uri="{0D108BD9-81ED-4DB2-BD59-A6C34878D82A}">
                    <a16:rowId xmlns:a16="http://schemas.microsoft.com/office/drawing/2014/main" val="10003"/>
                  </a:ext>
                </a:extLst>
              </a:tr>
              <a:tr h="573337">
                <a:tc>
                  <a:txBody>
                    <a:bodyPr/>
                    <a:lstStyle/>
                    <a:p>
                      <a:pPr>
                        <a:lnSpc>
                          <a:spcPct val="115000"/>
                        </a:lnSpc>
                        <a:spcAft>
                          <a:spcPts val="0"/>
                        </a:spcAft>
                      </a:pPr>
                      <a:r>
                        <a:rPr lang="en-GB" sz="1800" b="1" noProof="0">
                          <a:solidFill>
                            <a:srgbClr val="00B050"/>
                          </a:solidFill>
                          <a:latin typeface="Calibri"/>
                          <a:ea typeface="Calibri"/>
                          <a:cs typeface="Times New Roman"/>
                        </a:rPr>
                        <a:t>+ High performance and robustness</a:t>
                      </a:r>
                      <a:endParaRPr lang="en-GB" sz="1800" b="1" noProof="0">
                        <a:latin typeface="Calibri"/>
                        <a:ea typeface="Calibri"/>
                        <a:cs typeface="Times New Roman"/>
                      </a:endParaRPr>
                    </a:p>
                  </a:txBody>
                  <a:tcPr marL="68580" marR="68580" marT="0" marB="0"/>
                </a:tc>
                <a:tc>
                  <a:txBody>
                    <a:bodyPr/>
                    <a:lstStyle/>
                    <a:p>
                      <a:pPr>
                        <a:lnSpc>
                          <a:spcPct val="115000"/>
                        </a:lnSpc>
                        <a:spcAft>
                          <a:spcPts val="0"/>
                        </a:spcAft>
                      </a:pPr>
                      <a:r>
                        <a:rPr lang="en-GB" sz="1800" b="1" noProof="0" dirty="0">
                          <a:solidFill>
                            <a:srgbClr val="FF0000"/>
                          </a:solidFill>
                          <a:latin typeface="Calibri"/>
                          <a:ea typeface="Calibri"/>
                          <a:cs typeface="Times New Roman"/>
                        </a:rPr>
                        <a:t>- High CPU and disk space requirements</a:t>
                      </a:r>
                      <a:endParaRPr lang="en-GB" sz="1800" b="1" noProof="0" dirty="0">
                        <a:latin typeface="Calibri"/>
                        <a:ea typeface="Calibri"/>
                        <a:cs typeface="Times New Roman"/>
                      </a:endParaRPr>
                    </a:p>
                  </a:txBody>
                  <a:tcPr marL="68580" marR="68580" marT="0" marB="0"/>
                </a:tc>
                <a:extLst>
                  <a:ext uri="{0D108BD9-81ED-4DB2-BD59-A6C34878D82A}">
                    <a16:rowId xmlns:a16="http://schemas.microsoft.com/office/drawing/2014/main" val="10004"/>
                  </a:ext>
                </a:extLst>
              </a:tr>
              <a:tr h="573337">
                <a:tc>
                  <a:txBody>
                    <a:bodyPr/>
                    <a:lstStyle/>
                    <a:p>
                      <a:pPr>
                        <a:lnSpc>
                          <a:spcPct val="115000"/>
                        </a:lnSpc>
                        <a:spcAft>
                          <a:spcPts val="0"/>
                        </a:spcAft>
                      </a:pPr>
                      <a:r>
                        <a:rPr lang="pl-PL" sz="1800" b="1" noProof="0" dirty="0">
                          <a:solidFill>
                            <a:srgbClr val="00B050"/>
                          </a:solidFill>
                          <a:latin typeface="Calibri"/>
                          <a:ea typeface="Calibri"/>
                          <a:cs typeface="Times New Roman"/>
                        </a:rPr>
                        <a:t>+</a:t>
                      </a:r>
                      <a:r>
                        <a:rPr lang="en-GB" sz="1800" b="1" noProof="0" dirty="0">
                          <a:solidFill>
                            <a:srgbClr val="FF0000"/>
                          </a:solidFill>
                          <a:latin typeface="Calibri"/>
                          <a:ea typeface="Calibri"/>
                          <a:cs typeface="Times New Roman"/>
                        </a:rPr>
                        <a:t> </a:t>
                      </a:r>
                      <a:r>
                        <a:rPr lang="en-GB" sz="1800" b="1" noProof="0" dirty="0">
                          <a:solidFill>
                            <a:srgbClr val="00B050"/>
                          </a:solidFill>
                          <a:latin typeface="Calibri"/>
                          <a:ea typeface="Calibri"/>
                          <a:cs typeface="Times New Roman"/>
                        </a:rPr>
                        <a:t>Consistency between versions</a:t>
                      </a:r>
                    </a:p>
                  </a:txBody>
                  <a:tcPr marL="68580" marR="68580" marT="0" marB="0"/>
                </a:tc>
                <a:tc>
                  <a:txBody>
                    <a:bodyPr/>
                    <a:lstStyle/>
                    <a:p>
                      <a:pPr>
                        <a:lnSpc>
                          <a:spcPct val="115000"/>
                        </a:lnSpc>
                        <a:spcAft>
                          <a:spcPts val="0"/>
                        </a:spcAft>
                      </a:pPr>
                      <a:r>
                        <a:rPr lang="en-GB" sz="1800" b="1" noProof="0" dirty="0">
                          <a:solidFill>
                            <a:srgbClr val="FF0000"/>
                          </a:solidFill>
                          <a:latin typeface="Calibri"/>
                          <a:ea typeface="Calibri"/>
                          <a:cs typeface="Times New Roman"/>
                        </a:rPr>
                        <a:t>- Inconsistency between version</a:t>
                      </a:r>
                      <a:r>
                        <a:rPr lang="pl-PL" sz="1800" b="1" noProof="0" dirty="0">
                          <a:solidFill>
                            <a:srgbClr val="FF0000"/>
                          </a:solidFill>
                          <a:latin typeface="Calibri"/>
                          <a:ea typeface="Calibri"/>
                          <a:cs typeface="Times New Roman"/>
                        </a:rPr>
                        <a:t>s</a:t>
                      </a:r>
                      <a:endParaRPr lang="en-GB" sz="1800" b="1" noProof="0" dirty="0">
                        <a:latin typeface="Calibri"/>
                        <a:ea typeface="Calibri"/>
                        <a:cs typeface="Times New Roman"/>
                      </a:endParaRPr>
                    </a:p>
                  </a:txBody>
                  <a:tcPr marL="68580" marR="68580" marT="0" marB="0"/>
                </a:tc>
                <a:extLst>
                  <a:ext uri="{0D108BD9-81ED-4DB2-BD59-A6C34878D82A}">
                    <a16:rowId xmlns:a16="http://schemas.microsoft.com/office/drawing/2014/main" val="10005"/>
                  </a:ext>
                </a:extLst>
              </a:tr>
              <a:tr h="573337">
                <a:tc>
                  <a:txBody>
                    <a:bodyPr/>
                    <a:lstStyle/>
                    <a:p>
                      <a:pPr>
                        <a:lnSpc>
                          <a:spcPct val="115000"/>
                        </a:lnSpc>
                        <a:spcAft>
                          <a:spcPts val="0"/>
                        </a:spcAft>
                      </a:pPr>
                      <a:r>
                        <a:rPr lang="en-GB" sz="1800" b="1" noProof="0">
                          <a:solidFill>
                            <a:srgbClr val="FF0000"/>
                          </a:solidFill>
                          <a:latin typeface="Calibri"/>
                          <a:ea typeface="Calibri"/>
                          <a:cs typeface="Times New Roman"/>
                        </a:rPr>
                        <a:t>- Lack of fluency</a:t>
                      </a:r>
                      <a:endParaRPr lang="en-GB" sz="1800" b="1" noProof="0">
                        <a:latin typeface="Calibri"/>
                        <a:ea typeface="Calibri"/>
                        <a:cs typeface="Times New Roman"/>
                      </a:endParaRPr>
                    </a:p>
                  </a:txBody>
                  <a:tcPr marL="68580" marR="68580" marT="0" marB="0"/>
                </a:tc>
                <a:tc>
                  <a:txBody>
                    <a:bodyPr/>
                    <a:lstStyle/>
                    <a:p>
                      <a:pPr>
                        <a:lnSpc>
                          <a:spcPct val="115000"/>
                        </a:lnSpc>
                        <a:spcAft>
                          <a:spcPts val="0"/>
                        </a:spcAft>
                      </a:pPr>
                      <a:r>
                        <a:rPr lang="en-GB" sz="1800" b="1" noProof="0" dirty="0">
                          <a:solidFill>
                            <a:srgbClr val="00B050"/>
                          </a:solidFill>
                          <a:latin typeface="Calibri"/>
                          <a:ea typeface="Calibri"/>
                          <a:cs typeface="Times New Roman"/>
                        </a:rPr>
                        <a:t>+ Good fluency</a:t>
                      </a:r>
                      <a:endParaRPr lang="en-GB" sz="1800" b="1" noProof="0" dirty="0">
                        <a:latin typeface="Calibri"/>
                        <a:ea typeface="Calibri"/>
                        <a:cs typeface="Times New Roman"/>
                      </a:endParaRPr>
                    </a:p>
                  </a:txBody>
                  <a:tcPr marL="68580" marR="68580" marT="0" marB="0"/>
                </a:tc>
                <a:extLst>
                  <a:ext uri="{0D108BD9-81ED-4DB2-BD59-A6C34878D82A}">
                    <a16:rowId xmlns:a16="http://schemas.microsoft.com/office/drawing/2014/main" val="10006"/>
                  </a:ext>
                </a:extLst>
              </a:tr>
              <a:tr h="573337">
                <a:tc>
                  <a:txBody>
                    <a:bodyPr/>
                    <a:lstStyle/>
                    <a:p>
                      <a:pPr>
                        <a:lnSpc>
                          <a:spcPct val="115000"/>
                        </a:lnSpc>
                        <a:spcAft>
                          <a:spcPts val="0"/>
                        </a:spcAft>
                      </a:pPr>
                      <a:r>
                        <a:rPr lang="en-GB" sz="1800" b="1" noProof="0">
                          <a:solidFill>
                            <a:srgbClr val="FF0000"/>
                          </a:solidFill>
                          <a:latin typeface="Calibri"/>
                          <a:ea typeface="Calibri"/>
                          <a:cs typeface="Times New Roman"/>
                        </a:rPr>
                        <a:t>- Hard to handle exceptions to rules</a:t>
                      </a:r>
                      <a:endParaRPr lang="en-GB" sz="1800" b="1" noProof="0">
                        <a:latin typeface="Calibri"/>
                        <a:ea typeface="Calibri"/>
                        <a:cs typeface="Times New Roman"/>
                      </a:endParaRPr>
                    </a:p>
                  </a:txBody>
                  <a:tcPr marL="68580" marR="68580" marT="0" marB="0"/>
                </a:tc>
                <a:tc>
                  <a:txBody>
                    <a:bodyPr/>
                    <a:lstStyle/>
                    <a:p>
                      <a:pPr>
                        <a:lnSpc>
                          <a:spcPct val="115000"/>
                        </a:lnSpc>
                        <a:spcAft>
                          <a:spcPts val="0"/>
                        </a:spcAft>
                      </a:pPr>
                      <a:r>
                        <a:rPr lang="en-GB" sz="1800" b="1" noProof="0">
                          <a:solidFill>
                            <a:srgbClr val="00B050"/>
                          </a:solidFill>
                          <a:latin typeface="Calibri"/>
                          <a:ea typeface="Calibri"/>
                          <a:cs typeface="Times New Roman"/>
                        </a:rPr>
                        <a:t>+ Good for catching exceptions to rules</a:t>
                      </a:r>
                      <a:endParaRPr lang="en-GB" sz="1800" b="1" noProof="0">
                        <a:latin typeface="Calibri"/>
                        <a:ea typeface="Calibri"/>
                        <a:cs typeface="Times New Roman"/>
                      </a:endParaRPr>
                    </a:p>
                  </a:txBody>
                  <a:tcPr marL="68580" marR="68580" marT="0" marB="0"/>
                </a:tc>
                <a:extLst>
                  <a:ext uri="{0D108BD9-81ED-4DB2-BD59-A6C34878D82A}">
                    <a16:rowId xmlns:a16="http://schemas.microsoft.com/office/drawing/2014/main" val="10007"/>
                  </a:ext>
                </a:extLst>
              </a:tr>
              <a:tr h="638802">
                <a:tc>
                  <a:txBody>
                    <a:bodyPr/>
                    <a:lstStyle/>
                    <a:p>
                      <a:pPr>
                        <a:lnSpc>
                          <a:spcPct val="115000"/>
                        </a:lnSpc>
                        <a:spcAft>
                          <a:spcPts val="0"/>
                        </a:spcAft>
                      </a:pPr>
                      <a:r>
                        <a:rPr lang="en-GB" sz="1800" b="1" noProof="0" dirty="0">
                          <a:solidFill>
                            <a:srgbClr val="FF0000"/>
                          </a:solidFill>
                          <a:latin typeface="Calibri"/>
                          <a:ea typeface="Calibri"/>
                          <a:cs typeface="Times New Roman"/>
                        </a:rPr>
                        <a:t>- High development and customization costs</a:t>
                      </a:r>
                      <a:endParaRPr lang="en-GB" sz="1800" b="1" noProof="0" dirty="0">
                        <a:latin typeface="Calibri"/>
                        <a:ea typeface="Calibri"/>
                        <a:cs typeface="Times New Roman"/>
                      </a:endParaRPr>
                    </a:p>
                  </a:txBody>
                  <a:tcPr marL="68580" marR="68580" marT="0" marB="0"/>
                </a:tc>
                <a:tc>
                  <a:txBody>
                    <a:bodyPr/>
                    <a:lstStyle/>
                    <a:p>
                      <a:pPr>
                        <a:lnSpc>
                          <a:spcPct val="115000"/>
                        </a:lnSpc>
                        <a:spcAft>
                          <a:spcPts val="0"/>
                        </a:spcAft>
                      </a:pPr>
                      <a:r>
                        <a:rPr lang="en-GB" sz="1800" b="1" noProof="0" dirty="0">
                          <a:solidFill>
                            <a:srgbClr val="00B050"/>
                          </a:solidFill>
                          <a:latin typeface="Calibri"/>
                          <a:ea typeface="Calibri"/>
                          <a:cs typeface="Times New Roman"/>
                        </a:rPr>
                        <a:t>+ Rapid and cost-effective development costs provided the required corpus exists</a:t>
                      </a:r>
                      <a:endParaRPr lang="en-GB" sz="1800" b="1" noProof="0" dirty="0">
                        <a:latin typeface="Calibri"/>
                        <a:ea typeface="Calibri"/>
                        <a:cs typeface="Times New Roman"/>
                      </a:endParaRPr>
                    </a:p>
                  </a:txBody>
                  <a:tcPr marL="68580" marR="68580" marT="0" marB="0"/>
                </a:tc>
                <a:extLst>
                  <a:ext uri="{0D108BD9-81ED-4DB2-BD59-A6C34878D82A}">
                    <a16:rowId xmlns:a16="http://schemas.microsoft.com/office/drawing/2014/main" val="10008"/>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66800" y="642594"/>
            <a:ext cx="10058400" cy="477289"/>
          </a:xfrm>
        </p:spPr>
        <p:txBody>
          <a:bodyPr>
            <a:normAutofit fontScale="90000"/>
          </a:bodyPr>
          <a:lstStyle/>
          <a:p>
            <a:pPr algn="ctr"/>
            <a:r>
              <a:rPr lang="pl-PL" b="1" dirty="0" err="1">
                <a:solidFill>
                  <a:schemeClr val="accent1"/>
                </a:solidFill>
              </a:rPr>
              <a:t>History</a:t>
            </a:r>
            <a:r>
              <a:rPr lang="pl-PL" b="1" dirty="0">
                <a:solidFill>
                  <a:schemeClr val="accent1"/>
                </a:solidFill>
              </a:rPr>
              <a:t> of </a:t>
            </a:r>
            <a:r>
              <a:rPr lang="pl-PL" b="1" dirty="0" err="1">
                <a:solidFill>
                  <a:schemeClr val="accent1"/>
                </a:solidFill>
              </a:rPr>
              <a:t>machine</a:t>
            </a:r>
            <a:r>
              <a:rPr lang="pl-PL" b="1" dirty="0">
                <a:solidFill>
                  <a:schemeClr val="accent1"/>
                </a:solidFill>
              </a:rPr>
              <a:t> </a:t>
            </a:r>
            <a:r>
              <a:rPr lang="pl-PL" b="1" dirty="0" err="1">
                <a:solidFill>
                  <a:schemeClr val="accent1"/>
                </a:solidFill>
              </a:rPr>
              <a:t>translation</a:t>
            </a:r>
            <a:endParaRPr lang="pl-PL" b="1" dirty="0">
              <a:solidFill>
                <a:schemeClr val="accent1"/>
              </a:solidFill>
            </a:endParaRPr>
          </a:p>
        </p:txBody>
      </p:sp>
      <p:sp>
        <p:nvSpPr>
          <p:cNvPr id="4" name="Symbol zastępczy daty 3"/>
          <p:cNvSpPr>
            <a:spLocks noGrp="1"/>
          </p:cNvSpPr>
          <p:nvPr>
            <p:ph type="dt" sz="half" idx="10"/>
          </p:nvPr>
        </p:nvSpPr>
        <p:spPr/>
        <p:txBody>
          <a:bodyPr/>
          <a:lstStyle/>
          <a:p>
            <a:pPr rtl="0"/>
            <a:fld id="{1B23B4D2-AC56-4E03-B584-C7EE294BDCA4}" type="datetime1">
              <a:rPr lang="pl-PL" smtClean="0"/>
              <a:pPr rtl="0"/>
              <a:t>29.04.2026</a:t>
            </a:fld>
            <a:endParaRPr lang="en-US" dirty="0"/>
          </a:p>
        </p:txBody>
      </p:sp>
      <p:pic>
        <p:nvPicPr>
          <p:cNvPr id="5" name="Symbol zastępczy zawartości 3" descr="A-brief-history-of-MT.jpg"/>
          <p:cNvPicPr>
            <a:picLocks noChangeAspect="1"/>
          </p:cNvPicPr>
          <p:nvPr/>
        </p:nvPicPr>
        <p:blipFill>
          <a:blip r:embed="rId3" cstate="print"/>
          <a:stretch>
            <a:fillRect/>
          </a:stretch>
        </p:blipFill>
        <p:spPr>
          <a:xfrm>
            <a:off x="1726058" y="1075050"/>
            <a:ext cx="8286040" cy="5272668"/>
          </a:xfrm>
          <a:prstGeom prst="rect">
            <a:avLst/>
          </a:prstGeom>
        </p:spPr>
      </p:pic>
      <p:sp>
        <p:nvSpPr>
          <p:cNvPr id="6" name="pole tekstowe 5"/>
          <p:cNvSpPr txBox="1"/>
          <p:nvPr/>
        </p:nvSpPr>
        <p:spPr>
          <a:xfrm>
            <a:off x="7059769" y="5363120"/>
            <a:ext cx="3672408" cy="369332"/>
          </a:xfrm>
          <a:prstGeom prst="rect">
            <a:avLst/>
          </a:prstGeom>
          <a:solidFill>
            <a:schemeClr val="accent2">
              <a:lumMod val="20000"/>
              <a:lumOff val="80000"/>
            </a:schemeClr>
          </a:solidFill>
        </p:spPr>
        <p:txBody>
          <a:bodyPr wrap="square" rtlCol="0">
            <a:spAutoFit/>
          </a:bodyPr>
          <a:lstStyle/>
          <a:p>
            <a:r>
              <a:rPr lang="pl-PL" b="1" dirty="0"/>
              <a:t>Google </a:t>
            </a:r>
            <a:r>
              <a:rPr lang="pl-PL" b="1" dirty="0" err="1"/>
              <a:t>Translate</a:t>
            </a:r>
            <a:r>
              <a:rPr lang="pl-PL" b="1" dirty="0"/>
              <a:t> </a:t>
            </a:r>
            <a:r>
              <a:rPr lang="pl-PL" sz="1600" b="1" dirty="0"/>
              <a:t>2006,2016</a:t>
            </a:r>
          </a:p>
        </p:txBody>
      </p:sp>
      <p:cxnSp>
        <p:nvCxnSpPr>
          <p:cNvPr id="7" name="Łącznik prosty ze strzałką 6"/>
          <p:cNvCxnSpPr/>
          <p:nvPr/>
        </p:nvCxnSpPr>
        <p:spPr>
          <a:xfrm>
            <a:off x="7275793" y="4355008"/>
            <a:ext cx="0"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Łącznik prosty ze strzałką 7"/>
          <p:cNvCxnSpPr/>
          <p:nvPr/>
        </p:nvCxnSpPr>
        <p:spPr>
          <a:xfrm>
            <a:off x="7851857" y="4499024"/>
            <a:ext cx="0"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pole tekstowe 8"/>
          <p:cNvSpPr txBox="1"/>
          <p:nvPr/>
        </p:nvSpPr>
        <p:spPr>
          <a:xfrm>
            <a:off x="7563825" y="1618704"/>
            <a:ext cx="2016224" cy="369332"/>
          </a:xfrm>
          <a:prstGeom prst="rect">
            <a:avLst/>
          </a:prstGeom>
          <a:solidFill>
            <a:schemeClr val="accent2">
              <a:lumMod val="20000"/>
              <a:lumOff val="80000"/>
            </a:schemeClr>
          </a:solidFill>
        </p:spPr>
        <p:txBody>
          <a:bodyPr wrap="square" rtlCol="0">
            <a:spAutoFit/>
          </a:bodyPr>
          <a:lstStyle/>
          <a:p>
            <a:r>
              <a:rPr lang="pl-PL" b="1" dirty="0" err="1"/>
              <a:t>DeepL</a:t>
            </a:r>
            <a:r>
              <a:rPr lang="pl-PL" b="1" dirty="0"/>
              <a:t> </a:t>
            </a:r>
            <a:r>
              <a:rPr lang="pl-PL" sz="1600" b="1" dirty="0"/>
              <a:t>2017</a:t>
            </a:r>
          </a:p>
        </p:txBody>
      </p:sp>
      <p:cxnSp>
        <p:nvCxnSpPr>
          <p:cNvPr id="10" name="Łącznik prosty ze strzałką 9"/>
          <p:cNvCxnSpPr/>
          <p:nvPr/>
        </p:nvCxnSpPr>
        <p:spPr>
          <a:xfrm>
            <a:off x="7779849" y="1978744"/>
            <a:ext cx="0" cy="12961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VTI">
  <a:themeElements>
    <a:clrScheme name="FIVE">
      <a:dk1>
        <a:sysClr val="windowText" lastClr="000000"/>
      </a:dk1>
      <a:lt1>
        <a:sysClr val="window" lastClr="FFFFFF"/>
      </a:lt1>
      <a:dk2>
        <a:srgbClr val="505046"/>
      </a:dk2>
      <a:lt2>
        <a:srgbClr val="F5F6F4"/>
      </a:lt2>
      <a:accent1>
        <a:srgbClr val="57903F"/>
      </a:accent1>
      <a:accent2>
        <a:srgbClr val="F03F2B"/>
      </a:accent2>
      <a:accent3>
        <a:srgbClr val="3488A0"/>
      </a:accent3>
      <a:accent4>
        <a:srgbClr val="F8D22F"/>
      </a:accent4>
      <a:accent5>
        <a:srgbClr val="5CC6D6"/>
      </a:accent5>
      <a:accent6>
        <a:srgbClr val="B8D233"/>
      </a:accent6>
      <a:hlink>
        <a:srgbClr val="00B0F0"/>
      </a:hlink>
      <a:folHlink>
        <a:srgbClr val="B2B2B2"/>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Office_41798944_TF78438558" id="{656982CE-918E-475A-B40A-5C9C63D77659}" vid="{35A616ED-4F32-4850-9933-730FF490343F}"/>
    </a:ext>
  </a:extLst>
</a:theme>
</file>

<file path=ppt/theme/theme2.xml><?xml version="1.0" encoding="utf-8"?>
<a:theme xmlns:a="http://schemas.openxmlformats.org/drawingml/2006/main" name="Motyw pakietu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yw pakietu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3bd0e52-f1e3-4307-b57a-3bb9f919d902" xsi:nil="true"/>
    <lcf76f155ced4ddcb4097134ff3c332f xmlns="e8574ddd-45a7-499d-8ff3-0f1611f56670">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4869638254634A469990D90C183CE093" ma:contentTypeVersion="10" ma:contentTypeDescription="Utwórz nowy dokument." ma:contentTypeScope="" ma:versionID="91b9eac68261d4f1c674b1ff41795e8d">
  <xsd:schema xmlns:xsd="http://www.w3.org/2001/XMLSchema" xmlns:xs="http://www.w3.org/2001/XMLSchema" xmlns:p="http://schemas.microsoft.com/office/2006/metadata/properties" xmlns:ns2="e8574ddd-45a7-499d-8ff3-0f1611f56670" xmlns:ns3="b3bd0e52-f1e3-4307-b57a-3bb9f919d902" targetNamespace="http://schemas.microsoft.com/office/2006/metadata/properties" ma:root="true" ma:fieldsID="99f037a8af64c89e3c68573ec8268d92" ns2:_="" ns3:_="">
    <xsd:import namespace="e8574ddd-45a7-499d-8ff3-0f1611f56670"/>
    <xsd:import namespace="b3bd0e52-f1e3-4307-b57a-3bb9f919d902"/>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574ddd-45a7-499d-8ff3-0f1611f5667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Tagi obrazów" ma:readOnly="false" ma:fieldId="{5cf76f15-5ced-4ddc-b409-7134ff3c332f}" ma:taxonomyMulti="true" ma:sspId="94e4a71d-5ec1-4649-815f-18a8fd235021"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3bd0e52-f1e3-4307-b57a-3bb9f919d902"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90ed80e7-a180-4fe7-b6a8-8fce902b1c75}" ma:internalName="TaxCatchAll" ma:showField="CatchAllData" ma:web="b3bd0e52-f1e3-4307-b57a-3bb9f919d90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zawartości"/>
        <xsd:element ref="dc:title" minOccurs="0" maxOccurs="1" ma:index="4" ma:displayName="Tytu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68646BB-A836-49A2-853A-A0D801E12A8D}">
  <ds:schemaRefs>
    <ds:schemaRef ds:uri="8052f47f-97d6-479c-bd3a-e3e637b3d343"/>
    <ds:schemaRef ds:uri="http://purl.org/dc/dcmitype/"/>
    <ds:schemaRef ds:uri="http://www.w3.org/XML/1998/namespace"/>
    <ds:schemaRef ds:uri="http://schemas.microsoft.com/office/2006/metadata/properties"/>
    <ds:schemaRef ds:uri="http://schemas.microsoft.com/office/2006/documentManagement/types"/>
    <ds:schemaRef ds:uri="http://purl.org/dc/elements/1.1/"/>
    <ds:schemaRef ds:uri="2c42316a-16af-4276-bb0a-3efeedd075d2"/>
    <ds:schemaRef ds:uri="http://schemas.microsoft.com/office/infopath/2007/PartnerControls"/>
    <ds:schemaRef ds:uri="http://schemas.openxmlformats.org/package/2006/metadata/core-properties"/>
    <ds:schemaRef ds:uri="http://purl.org/dc/terms/"/>
    <ds:schemaRef ds:uri="b3bd0e52-f1e3-4307-b57a-3bb9f919d902"/>
    <ds:schemaRef ds:uri="e8574ddd-45a7-499d-8ff3-0f1611f56670"/>
  </ds:schemaRefs>
</ds:datastoreItem>
</file>

<file path=customXml/itemProps2.xml><?xml version="1.0" encoding="utf-8"?>
<ds:datastoreItem xmlns:ds="http://schemas.openxmlformats.org/officeDocument/2006/customXml" ds:itemID="{0A8A0ACE-03C4-40F1-BB2C-CD30719E63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574ddd-45a7-499d-8ff3-0f1611f56670"/>
    <ds:schemaRef ds:uri="b3bd0e52-f1e3-4307-b57a-3bb9f919d90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2A2B1EE-01B4-4EBE-9D58-021AF017E65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{3EB916C2-3111-4F8B-BC20-C12ED78EE934}tf78438558_win32</Template>
  <TotalTime>1070</TotalTime>
  <Words>7382</Words>
  <Application>Microsoft Office PowerPoint</Application>
  <PresentationFormat>Panoramiczny</PresentationFormat>
  <Paragraphs>397</Paragraphs>
  <Slides>48</Slides>
  <Notes>17</Notes>
  <HiddenSlides>2</HiddenSlides>
  <MMClips>0</MMClips>
  <ScaleCrop>false</ScaleCrop>
  <HeadingPairs>
    <vt:vector size="6" baseType="variant">
      <vt:variant>
        <vt:lpstr>Używane czcionki</vt:lpstr>
      </vt:variant>
      <vt:variant>
        <vt:i4>5</vt:i4>
      </vt:variant>
      <vt:variant>
        <vt:lpstr>Motyw</vt:lpstr>
      </vt:variant>
      <vt:variant>
        <vt:i4>1</vt:i4>
      </vt:variant>
      <vt:variant>
        <vt:lpstr>Tytuły slajdów</vt:lpstr>
      </vt:variant>
      <vt:variant>
        <vt:i4>48</vt:i4>
      </vt:variant>
    </vt:vector>
  </HeadingPairs>
  <TitlesOfParts>
    <vt:vector size="54" baseType="lpstr">
      <vt:lpstr>Arial</vt:lpstr>
      <vt:lpstr>Calibri</vt:lpstr>
      <vt:lpstr>Century Gothic</vt:lpstr>
      <vt:lpstr>Garamond</vt:lpstr>
      <vt:lpstr>Wingdings</vt:lpstr>
      <vt:lpstr>SavonVTI</vt:lpstr>
      <vt:lpstr>MTPE</vt:lpstr>
      <vt:lpstr>Machine translation – what is this?</vt:lpstr>
      <vt:lpstr>Short history of MT</vt:lpstr>
      <vt:lpstr>Prezentacja programu PowerPoint</vt:lpstr>
      <vt:lpstr>MT system types</vt:lpstr>
      <vt:lpstr>Direct Strategy (first TM systems)</vt:lpstr>
      <vt:lpstr>RBMT vs. SMT</vt:lpstr>
      <vt:lpstr>Prezentacja programu PowerPoint</vt:lpstr>
      <vt:lpstr>History of machine translation</vt:lpstr>
      <vt:lpstr>Google Translate</vt:lpstr>
      <vt:lpstr>Neural Machine Translation</vt:lpstr>
      <vt:lpstr>Prezentacja programu PowerPoint</vt:lpstr>
      <vt:lpstr>Machine translation and LLMs</vt:lpstr>
      <vt:lpstr>Prezentacja programu PowerPoint</vt:lpstr>
      <vt:lpstr>Pre-editing vs. Post-editing</vt:lpstr>
      <vt:lpstr>Types of postedition</vt:lpstr>
      <vt:lpstr>Light post-edition</vt:lpstr>
      <vt:lpstr>Full postedition</vt:lpstr>
      <vt:lpstr>Light postedition</vt:lpstr>
      <vt:lpstr>Full postedition (=full proofreading)</vt:lpstr>
      <vt:lpstr>Standard postedition</vt:lpstr>
      <vt:lpstr>Postedition stages (light vs. full)</vt:lpstr>
      <vt:lpstr>Categories of errors in MT</vt:lpstr>
      <vt:lpstr>Additional problems in MTPE </vt:lpstr>
      <vt:lpstr>Critical Errors in Machine Translation (Al Sharou &amp; Specia, 2022)</vt:lpstr>
      <vt:lpstr>Types of Critical Errors</vt:lpstr>
      <vt:lpstr>Types of Critical Errors</vt:lpstr>
      <vt:lpstr>Types of Critical Errors</vt:lpstr>
      <vt:lpstr>Types of Critical Errors</vt:lpstr>
      <vt:lpstr>Types of Critical Errors</vt:lpstr>
      <vt:lpstr>Types of Critical Errors</vt:lpstr>
      <vt:lpstr>Types of Critical Errors</vt:lpstr>
      <vt:lpstr>Real-World Example (Al Sharou &amp; Specia)</vt:lpstr>
      <vt:lpstr>Prezentacja programu PowerPoint</vt:lpstr>
      <vt:lpstr> Posteditor's tasks</vt:lpstr>
      <vt:lpstr>  Posteditor should not</vt:lpstr>
      <vt:lpstr>Prezentacja programu PowerPoint</vt:lpstr>
      <vt:lpstr>Examples – source text https://www.amazon.com/Wilton-Icing-Colors-12-Count-Gel-Based/dp/B0000CFN0Y?th=1</vt:lpstr>
      <vt:lpstr>Examples – target text (Google Translate) </vt:lpstr>
      <vt:lpstr>Examples – target text (DeepL) </vt:lpstr>
      <vt:lpstr>Examples – target text in Italian (Google Translate) </vt:lpstr>
      <vt:lpstr>Examples – target text in Italian (Google Translate) </vt:lpstr>
      <vt:lpstr>Prezentacja programu PowerPoint</vt:lpstr>
      <vt:lpstr>Examples – source text  https://www.amazon.com/Craftiss-Acrylic-Perfect-Knitting-Crochet/dp/B07FS4P59J/ref=sr_1_6?crid=17UIZY3XHBT37&amp;keywords=yarn&amp;qid=1649325289&amp;sprefix=yarn%2Caps%2C265&amp;sr=8-6&amp;th=1</vt:lpstr>
      <vt:lpstr>Examples – target text (Google Translate) </vt:lpstr>
      <vt:lpstr>Examples – target text (DeepL) </vt:lpstr>
      <vt:lpstr>Examples – target text in Italian (Google Translate) </vt:lpstr>
      <vt:lpstr>Dziękuję za uwagę  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Tytuł Lorem Ipsum</dc:title>
  <dc:creator>Małgorzata Kodura</dc:creator>
  <cp:lastModifiedBy>Małgorzata Kodura</cp:lastModifiedBy>
  <cp:revision>68</cp:revision>
  <dcterms:created xsi:type="dcterms:W3CDTF">2022-04-07T07:41:54Z</dcterms:created>
  <dcterms:modified xsi:type="dcterms:W3CDTF">2026-04-29T19:55:29Z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0x0101004869638254634A469990D90C183CE093</vt:lpwstr>
  </property>
</Properties>
</file>