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4" r:id="rId4"/>
    <p:sldId id="351" r:id="rId5"/>
    <p:sldId id="352" r:id="rId6"/>
    <p:sldId id="268" r:id="rId7"/>
    <p:sldId id="270" r:id="rId8"/>
    <p:sldId id="273" r:id="rId9"/>
    <p:sldId id="346" r:id="rId10"/>
    <p:sldId id="322" r:id="rId11"/>
    <p:sldId id="327" r:id="rId12"/>
    <p:sldId id="349" r:id="rId13"/>
    <p:sldId id="348" r:id="rId14"/>
    <p:sldId id="302" r:id="rId15"/>
    <p:sldId id="347" r:id="rId16"/>
    <p:sldId id="344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43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905A7B-2545-4282-9C2D-B21F9D19D6F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4D3045B-FDE0-4475-8163-78933964268E}">
      <dgm:prSet custT="1"/>
      <dgm:spPr/>
      <dgm:t>
        <a:bodyPr/>
        <a:lstStyle/>
        <a:p>
          <a:r>
            <a:rPr lang="en-US" sz="2500" dirty="0"/>
            <a:t>content item  </a:t>
          </a:r>
          <a:endParaRPr lang="it-IT" sz="2500" dirty="0"/>
        </a:p>
      </dgm:t>
    </dgm:pt>
    <dgm:pt modelId="{A4F93E3F-5B75-4EBF-BF77-943A243C15F1}" type="parTrans" cxnId="{905BCD7C-40D7-4076-B10E-7CE1D28A9996}">
      <dgm:prSet/>
      <dgm:spPr/>
      <dgm:t>
        <a:bodyPr/>
        <a:lstStyle/>
        <a:p>
          <a:endParaRPr lang="it-IT"/>
        </a:p>
      </dgm:t>
    </dgm:pt>
    <dgm:pt modelId="{723B076F-B34E-4D52-8462-9CC4DBECA67D}" type="sibTrans" cxnId="{905BCD7C-40D7-4076-B10E-7CE1D28A9996}">
      <dgm:prSet/>
      <dgm:spPr/>
      <dgm:t>
        <a:bodyPr/>
        <a:lstStyle/>
        <a:p>
          <a:endParaRPr lang="it-IT"/>
        </a:p>
      </dgm:t>
    </dgm:pt>
    <dgm:pt modelId="{D005976E-6BD4-4776-A0FD-8DC65B969D2A}">
      <dgm:prSet/>
      <dgm:spPr/>
      <dgm:t>
        <a:bodyPr/>
        <a:lstStyle/>
        <a:p>
          <a:r>
            <a:rPr lang="en-US" dirty="0"/>
            <a:t>grammatical word</a:t>
          </a:r>
          <a:endParaRPr lang="it-IT" dirty="0"/>
        </a:p>
      </dgm:t>
    </dgm:pt>
    <dgm:pt modelId="{C1CF4654-9F80-41B4-928A-3B44E01E79D9}" type="parTrans" cxnId="{4BBD5B3B-179B-490E-8B64-D2A95EDEEFE0}">
      <dgm:prSet/>
      <dgm:spPr/>
      <dgm:t>
        <a:bodyPr/>
        <a:lstStyle/>
        <a:p>
          <a:endParaRPr lang="it-IT"/>
        </a:p>
      </dgm:t>
    </dgm:pt>
    <dgm:pt modelId="{28FA859F-43AC-49C2-908C-1395E4033E75}" type="sibTrans" cxnId="{4BBD5B3B-179B-490E-8B64-D2A95EDEEFE0}">
      <dgm:prSet/>
      <dgm:spPr/>
      <dgm:t>
        <a:bodyPr/>
        <a:lstStyle/>
        <a:p>
          <a:endParaRPr lang="it-IT"/>
        </a:p>
      </dgm:t>
    </dgm:pt>
    <dgm:pt modelId="{D34D3F2F-FAEF-4D02-9689-E76EDD547CE7}">
      <dgm:prSet/>
      <dgm:spPr/>
      <dgm:t>
        <a:bodyPr/>
        <a:lstStyle/>
        <a:p>
          <a:r>
            <a:rPr lang="en-US" dirty="0"/>
            <a:t>clitic</a:t>
          </a:r>
          <a:endParaRPr lang="it-IT" dirty="0"/>
        </a:p>
      </dgm:t>
    </dgm:pt>
    <dgm:pt modelId="{F756658F-4575-48E5-82AB-F6C504137799}" type="parTrans" cxnId="{6425DEBC-766F-4CB2-BD4F-E3FB6716EB36}">
      <dgm:prSet/>
      <dgm:spPr/>
      <dgm:t>
        <a:bodyPr/>
        <a:lstStyle/>
        <a:p>
          <a:endParaRPr lang="it-IT"/>
        </a:p>
      </dgm:t>
    </dgm:pt>
    <dgm:pt modelId="{BE1E94F3-F520-4434-ABEF-34E1A2A240A3}" type="sibTrans" cxnId="{6425DEBC-766F-4CB2-BD4F-E3FB6716EB36}">
      <dgm:prSet/>
      <dgm:spPr/>
      <dgm:t>
        <a:bodyPr/>
        <a:lstStyle/>
        <a:p>
          <a:endParaRPr lang="it-IT"/>
        </a:p>
      </dgm:t>
    </dgm:pt>
    <dgm:pt modelId="{30921FB5-57F4-448A-BDDC-E3C3563EDE3B}">
      <dgm:prSet/>
      <dgm:spPr/>
      <dgm:t>
        <a:bodyPr/>
        <a:lstStyle/>
        <a:p>
          <a:r>
            <a:rPr lang="en-US" dirty="0"/>
            <a:t> inflectional affix</a:t>
          </a:r>
          <a:endParaRPr lang="it-IT" dirty="0"/>
        </a:p>
      </dgm:t>
    </dgm:pt>
    <dgm:pt modelId="{18900212-0D9F-4C89-B526-DCC833916EA5}" type="parTrans" cxnId="{61E960F2-D6A5-471B-B9E5-850C41487E68}">
      <dgm:prSet/>
      <dgm:spPr/>
      <dgm:t>
        <a:bodyPr/>
        <a:lstStyle/>
        <a:p>
          <a:endParaRPr lang="it-IT"/>
        </a:p>
      </dgm:t>
    </dgm:pt>
    <dgm:pt modelId="{DF584A5E-926A-4A49-8729-1FE631FC69B7}" type="sibTrans" cxnId="{61E960F2-D6A5-471B-B9E5-850C41487E68}">
      <dgm:prSet/>
      <dgm:spPr/>
      <dgm:t>
        <a:bodyPr/>
        <a:lstStyle/>
        <a:p>
          <a:endParaRPr lang="it-IT"/>
        </a:p>
      </dgm:t>
    </dgm:pt>
    <dgm:pt modelId="{5CCB271B-E84A-4F0C-87FA-BE15B281FB98}" type="pres">
      <dgm:prSet presAssocID="{8E905A7B-2545-4282-9C2D-B21F9D19D6FA}" presName="CompostProcess" presStyleCnt="0">
        <dgm:presLayoutVars>
          <dgm:dir/>
          <dgm:resizeHandles val="exact"/>
        </dgm:presLayoutVars>
      </dgm:prSet>
      <dgm:spPr/>
    </dgm:pt>
    <dgm:pt modelId="{5A67A402-16A6-4B25-90F0-9B9AB0372C21}" type="pres">
      <dgm:prSet presAssocID="{8E905A7B-2545-4282-9C2D-B21F9D19D6FA}" presName="arrow" presStyleLbl="bgShp" presStyleIdx="0" presStyleCnt="1"/>
      <dgm:spPr/>
    </dgm:pt>
    <dgm:pt modelId="{77A09033-902F-46D3-A3AD-C83032CED1BC}" type="pres">
      <dgm:prSet presAssocID="{8E905A7B-2545-4282-9C2D-B21F9D19D6FA}" presName="linearProcess" presStyleCnt="0"/>
      <dgm:spPr/>
    </dgm:pt>
    <dgm:pt modelId="{703DE6BD-2021-4CFB-BFE2-5B8D8B4D7C61}" type="pres">
      <dgm:prSet presAssocID="{54D3045B-FDE0-4475-8163-78933964268E}" presName="textNode" presStyleLbl="node1" presStyleIdx="0" presStyleCnt="4">
        <dgm:presLayoutVars>
          <dgm:bulletEnabled val="1"/>
        </dgm:presLayoutVars>
      </dgm:prSet>
      <dgm:spPr/>
    </dgm:pt>
    <dgm:pt modelId="{6F5B5899-B1DB-40A9-9227-007D83B12496}" type="pres">
      <dgm:prSet presAssocID="{723B076F-B34E-4D52-8462-9CC4DBECA67D}" presName="sibTrans" presStyleCnt="0"/>
      <dgm:spPr/>
    </dgm:pt>
    <dgm:pt modelId="{EAE98E71-44DC-4A36-A97D-DCC07CF37E54}" type="pres">
      <dgm:prSet presAssocID="{D005976E-6BD4-4776-A0FD-8DC65B969D2A}" presName="textNode" presStyleLbl="node1" presStyleIdx="1" presStyleCnt="4">
        <dgm:presLayoutVars>
          <dgm:bulletEnabled val="1"/>
        </dgm:presLayoutVars>
      </dgm:prSet>
      <dgm:spPr/>
    </dgm:pt>
    <dgm:pt modelId="{3F4CFBE4-DDE8-40C7-AA72-96863EFDDEAF}" type="pres">
      <dgm:prSet presAssocID="{28FA859F-43AC-49C2-908C-1395E4033E75}" presName="sibTrans" presStyleCnt="0"/>
      <dgm:spPr/>
    </dgm:pt>
    <dgm:pt modelId="{CDC01A27-2BA7-4D74-B5DE-728114BC8FAC}" type="pres">
      <dgm:prSet presAssocID="{D34D3F2F-FAEF-4D02-9689-E76EDD547CE7}" presName="textNode" presStyleLbl="node1" presStyleIdx="2" presStyleCnt="4">
        <dgm:presLayoutVars>
          <dgm:bulletEnabled val="1"/>
        </dgm:presLayoutVars>
      </dgm:prSet>
      <dgm:spPr/>
    </dgm:pt>
    <dgm:pt modelId="{CB30BD78-1E97-4FB2-B611-5FDD340E294C}" type="pres">
      <dgm:prSet presAssocID="{BE1E94F3-F520-4434-ABEF-34E1A2A240A3}" presName="sibTrans" presStyleCnt="0"/>
      <dgm:spPr/>
    </dgm:pt>
    <dgm:pt modelId="{8B70C18B-EB9E-4C1B-81CC-DF5761B35DA8}" type="pres">
      <dgm:prSet presAssocID="{30921FB5-57F4-448A-BDDC-E3C3563EDE3B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4BBD5B3B-179B-490E-8B64-D2A95EDEEFE0}" srcId="{8E905A7B-2545-4282-9C2D-B21F9D19D6FA}" destId="{D005976E-6BD4-4776-A0FD-8DC65B969D2A}" srcOrd="1" destOrd="0" parTransId="{C1CF4654-9F80-41B4-928A-3B44E01E79D9}" sibTransId="{28FA859F-43AC-49C2-908C-1395E4033E75}"/>
    <dgm:cxn modelId="{FB10ED42-083A-4212-B91B-D10569679A80}" type="presOf" srcId="{D34D3F2F-FAEF-4D02-9689-E76EDD547CE7}" destId="{CDC01A27-2BA7-4D74-B5DE-728114BC8FAC}" srcOrd="0" destOrd="0" presId="urn:microsoft.com/office/officeart/2005/8/layout/hProcess9"/>
    <dgm:cxn modelId="{905BCD7C-40D7-4076-B10E-7CE1D28A9996}" srcId="{8E905A7B-2545-4282-9C2D-B21F9D19D6FA}" destId="{54D3045B-FDE0-4475-8163-78933964268E}" srcOrd="0" destOrd="0" parTransId="{A4F93E3F-5B75-4EBF-BF77-943A243C15F1}" sibTransId="{723B076F-B34E-4D52-8462-9CC4DBECA67D}"/>
    <dgm:cxn modelId="{3DB5DE82-CBB8-4A90-8A44-DA5E090304C0}" type="presOf" srcId="{D005976E-6BD4-4776-A0FD-8DC65B969D2A}" destId="{EAE98E71-44DC-4A36-A97D-DCC07CF37E54}" srcOrd="0" destOrd="0" presId="urn:microsoft.com/office/officeart/2005/8/layout/hProcess9"/>
    <dgm:cxn modelId="{6425DEBC-766F-4CB2-BD4F-E3FB6716EB36}" srcId="{8E905A7B-2545-4282-9C2D-B21F9D19D6FA}" destId="{D34D3F2F-FAEF-4D02-9689-E76EDD547CE7}" srcOrd="2" destOrd="0" parTransId="{F756658F-4575-48E5-82AB-F6C504137799}" sibTransId="{BE1E94F3-F520-4434-ABEF-34E1A2A240A3}"/>
    <dgm:cxn modelId="{CA7758C6-D516-4A0B-9F46-B465930AF13F}" type="presOf" srcId="{8E905A7B-2545-4282-9C2D-B21F9D19D6FA}" destId="{5CCB271B-E84A-4F0C-87FA-BE15B281FB98}" srcOrd="0" destOrd="0" presId="urn:microsoft.com/office/officeart/2005/8/layout/hProcess9"/>
    <dgm:cxn modelId="{77122EDB-CBDB-4832-8A11-C05693DB6C29}" type="presOf" srcId="{54D3045B-FDE0-4475-8163-78933964268E}" destId="{703DE6BD-2021-4CFB-BFE2-5B8D8B4D7C61}" srcOrd="0" destOrd="0" presId="urn:microsoft.com/office/officeart/2005/8/layout/hProcess9"/>
    <dgm:cxn modelId="{51B22AE8-0D72-4E88-8EC2-0570C073F41A}" type="presOf" srcId="{30921FB5-57F4-448A-BDDC-E3C3563EDE3B}" destId="{8B70C18B-EB9E-4C1B-81CC-DF5761B35DA8}" srcOrd="0" destOrd="0" presId="urn:microsoft.com/office/officeart/2005/8/layout/hProcess9"/>
    <dgm:cxn modelId="{61E960F2-D6A5-471B-B9E5-850C41487E68}" srcId="{8E905A7B-2545-4282-9C2D-B21F9D19D6FA}" destId="{30921FB5-57F4-448A-BDDC-E3C3563EDE3B}" srcOrd="3" destOrd="0" parTransId="{18900212-0D9F-4C89-B526-DCC833916EA5}" sibTransId="{DF584A5E-926A-4A49-8729-1FE631FC69B7}"/>
    <dgm:cxn modelId="{05F9C947-98B7-40DB-B041-2E1C2FF7D07A}" type="presParOf" srcId="{5CCB271B-E84A-4F0C-87FA-BE15B281FB98}" destId="{5A67A402-16A6-4B25-90F0-9B9AB0372C21}" srcOrd="0" destOrd="0" presId="urn:microsoft.com/office/officeart/2005/8/layout/hProcess9"/>
    <dgm:cxn modelId="{64202DA0-F725-4D26-B826-DAFEA10F7CE7}" type="presParOf" srcId="{5CCB271B-E84A-4F0C-87FA-BE15B281FB98}" destId="{77A09033-902F-46D3-A3AD-C83032CED1BC}" srcOrd="1" destOrd="0" presId="urn:microsoft.com/office/officeart/2005/8/layout/hProcess9"/>
    <dgm:cxn modelId="{7E8D7145-0EE9-429B-BCC2-EA18ADAF06E6}" type="presParOf" srcId="{77A09033-902F-46D3-A3AD-C83032CED1BC}" destId="{703DE6BD-2021-4CFB-BFE2-5B8D8B4D7C61}" srcOrd="0" destOrd="0" presId="urn:microsoft.com/office/officeart/2005/8/layout/hProcess9"/>
    <dgm:cxn modelId="{CC620574-5A3C-4363-95FE-A5738928AAE0}" type="presParOf" srcId="{77A09033-902F-46D3-A3AD-C83032CED1BC}" destId="{6F5B5899-B1DB-40A9-9227-007D83B12496}" srcOrd="1" destOrd="0" presId="urn:microsoft.com/office/officeart/2005/8/layout/hProcess9"/>
    <dgm:cxn modelId="{7006CFE0-9E93-42B7-B9B2-FCF434505885}" type="presParOf" srcId="{77A09033-902F-46D3-A3AD-C83032CED1BC}" destId="{EAE98E71-44DC-4A36-A97D-DCC07CF37E54}" srcOrd="2" destOrd="0" presId="urn:microsoft.com/office/officeart/2005/8/layout/hProcess9"/>
    <dgm:cxn modelId="{84969441-DC0D-45D3-B5BC-9C7C2DCE4ED4}" type="presParOf" srcId="{77A09033-902F-46D3-A3AD-C83032CED1BC}" destId="{3F4CFBE4-DDE8-40C7-AA72-96863EFDDEAF}" srcOrd="3" destOrd="0" presId="urn:microsoft.com/office/officeart/2005/8/layout/hProcess9"/>
    <dgm:cxn modelId="{A81C5007-6B02-44AC-BA35-E461FD975AD3}" type="presParOf" srcId="{77A09033-902F-46D3-A3AD-C83032CED1BC}" destId="{CDC01A27-2BA7-4D74-B5DE-728114BC8FAC}" srcOrd="4" destOrd="0" presId="urn:microsoft.com/office/officeart/2005/8/layout/hProcess9"/>
    <dgm:cxn modelId="{CC9BA3FA-5F6A-436A-B7FB-7A5D2A970583}" type="presParOf" srcId="{77A09033-902F-46D3-A3AD-C83032CED1BC}" destId="{CB30BD78-1E97-4FB2-B611-5FDD340E294C}" srcOrd="5" destOrd="0" presId="urn:microsoft.com/office/officeart/2005/8/layout/hProcess9"/>
    <dgm:cxn modelId="{705159F2-252E-4D52-A2BC-2C64806E3862}" type="presParOf" srcId="{77A09033-902F-46D3-A3AD-C83032CED1BC}" destId="{8B70C18B-EB9E-4C1B-81CC-DF5761B35DA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723C8B-C408-4A6A-B7DB-5DF96790B0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E627CE9D-CEDB-48BC-A6E4-42BD758917B9}">
      <dgm:prSet/>
      <dgm:spPr/>
      <dgm:t>
        <a:bodyPr/>
        <a:lstStyle/>
        <a:p>
          <a:pPr rtl="0" eaLnBrk="1" latinLnBrk="0" hangingPunct="1"/>
          <a:r>
            <a:rPr lang="en-US" dirty="0"/>
            <a:t>Semantic bleaching</a:t>
          </a:r>
          <a:endParaRPr lang="it-IT" dirty="0"/>
        </a:p>
      </dgm:t>
    </dgm:pt>
    <dgm:pt modelId="{9F2028EE-7F03-4DF1-9776-E06F500EF9A1}" type="parTrans" cxnId="{CDE5E1D8-FA4D-441B-BA83-57E0D095FA55}">
      <dgm:prSet/>
      <dgm:spPr/>
      <dgm:t>
        <a:bodyPr/>
        <a:lstStyle/>
        <a:p>
          <a:endParaRPr lang="it-IT"/>
        </a:p>
      </dgm:t>
    </dgm:pt>
    <dgm:pt modelId="{17C55524-28F5-4003-937B-7356579AB4B2}" type="sibTrans" cxnId="{CDE5E1D8-FA4D-441B-BA83-57E0D095FA55}">
      <dgm:prSet/>
      <dgm:spPr/>
      <dgm:t>
        <a:bodyPr/>
        <a:lstStyle/>
        <a:p>
          <a:endParaRPr lang="it-IT"/>
        </a:p>
      </dgm:t>
    </dgm:pt>
    <dgm:pt modelId="{463B327B-8474-4520-BA05-A03AC38F81F4}">
      <dgm:prSet/>
      <dgm:spPr/>
      <dgm:t>
        <a:bodyPr/>
        <a:lstStyle/>
        <a:p>
          <a:pPr rtl="0" eaLnBrk="1" latinLnBrk="0" hangingPunct="1"/>
          <a:r>
            <a:rPr lang="en-US" dirty="0"/>
            <a:t>Morphological reduction</a:t>
          </a:r>
          <a:endParaRPr lang="it-IT" dirty="0"/>
        </a:p>
      </dgm:t>
    </dgm:pt>
    <dgm:pt modelId="{152D6F5D-BF12-4DB2-8F2E-00C2A628C8F6}" type="parTrans" cxnId="{780841A1-1C56-41FB-9815-CABA7996636B}">
      <dgm:prSet/>
      <dgm:spPr/>
      <dgm:t>
        <a:bodyPr/>
        <a:lstStyle/>
        <a:p>
          <a:endParaRPr lang="it-IT"/>
        </a:p>
      </dgm:t>
    </dgm:pt>
    <dgm:pt modelId="{21204BC5-44C6-401B-A975-F416A95A266C}" type="sibTrans" cxnId="{780841A1-1C56-41FB-9815-CABA7996636B}">
      <dgm:prSet/>
      <dgm:spPr/>
      <dgm:t>
        <a:bodyPr/>
        <a:lstStyle/>
        <a:p>
          <a:endParaRPr lang="it-IT"/>
        </a:p>
      </dgm:t>
    </dgm:pt>
    <dgm:pt modelId="{8C729D6A-0BB3-4214-8253-BB1D9FEB5631}">
      <dgm:prSet/>
      <dgm:spPr/>
      <dgm:t>
        <a:bodyPr/>
        <a:lstStyle/>
        <a:p>
          <a:pPr rtl="0" eaLnBrk="1" latinLnBrk="0" hangingPunct="1"/>
          <a:r>
            <a:rPr lang="en-US"/>
            <a:t>Phonetic erosion</a:t>
          </a:r>
          <a:endParaRPr lang="it-IT"/>
        </a:p>
      </dgm:t>
    </dgm:pt>
    <dgm:pt modelId="{5A4489DC-F3C2-449A-BC93-0710B74DC29B}" type="parTrans" cxnId="{D5C1CFC1-8DEA-46AA-8784-8805B743B79C}">
      <dgm:prSet/>
      <dgm:spPr/>
      <dgm:t>
        <a:bodyPr/>
        <a:lstStyle/>
        <a:p>
          <a:endParaRPr lang="it-IT"/>
        </a:p>
      </dgm:t>
    </dgm:pt>
    <dgm:pt modelId="{0780FF56-BECA-4756-BFEC-97929A139CA9}" type="sibTrans" cxnId="{D5C1CFC1-8DEA-46AA-8784-8805B743B79C}">
      <dgm:prSet/>
      <dgm:spPr/>
      <dgm:t>
        <a:bodyPr/>
        <a:lstStyle/>
        <a:p>
          <a:endParaRPr lang="it-IT"/>
        </a:p>
      </dgm:t>
    </dgm:pt>
    <dgm:pt modelId="{0D3198BE-AF6A-40F1-9F3C-1FF8FFEDB2ED}">
      <dgm:prSet/>
      <dgm:spPr/>
      <dgm:t>
        <a:bodyPr/>
        <a:lstStyle/>
        <a:p>
          <a:pPr rtl="0" eaLnBrk="1" latinLnBrk="0" hangingPunct="1"/>
          <a:r>
            <a:rPr lang="en-US" dirty="0" err="1"/>
            <a:t>Obligatorification</a:t>
          </a:r>
          <a:endParaRPr lang="it-IT" dirty="0"/>
        </a:p>
      </dgm:t>
    </dgm:pt>
    <dgm:pt modelId="{CEC96C51-0A13-4D08-A1C5-EF0A4F8C229F}" type="parTrans" cxnId="{C015FFF3-E655-4586-AEF9-AEBE50B6FCF9}">
      <dgm:prSet/>
      <dgm:spPr/>
      <dgm:t>
        <a:bodyPr/>
        <a:lstStyle/>
        <a:p>
          <a:endParaRPr lang="it-IT"/>
        </a:p>
      </dgm:t>
    </dgm:pt>
    <dgm:pt modelId="{F0FA8F10-63B3-4B75-9D40-CDE997F3AFB6}" type="sibTrans" cxnId="{C015FFF3-E655-4586-AEF9-AEBE50B6FCF9}">
      <dgm:prSet/>
      <dgm:spPr/>
      <dgm:t>
        <a:bodyPr/>
        <a:lstStyle/>
        <a:p>
          <a:endParaRPr lang="it-IT"/>
        </a:p>
      </dgm:t>
    </dgm:pt>
    <dgm:pt modelId="{7B8FC60F-FAB6-4118-8003-9D210CCB6BA1}" type="pres">
      <dgm:prSet presAssocID="{3C723C8B-C408-4A6A-B7DB-5DF96790B0DC}" presName="linear" presStyleCnt="0">
        <dgm:presLayoutVars>
          <dgm:animLvl val="lvl"/>
          <dgm:resizeHandles val="exact"/>
        </dgm:presLayoutVars>
      </dgm:prSet>
      <dgm:spPr/>
    </dgm:pt>
    <dgm:pt modelId="{2071CE8E-0CB3-44B8-B217-85A40C535C51}" type="pres">
      <dgm:prSet presAssocID="{E627CE9D-CEDB-48BC-A6E4-42BD758917B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78A817C-EBBD-4F01-87B9-96CA2582764E}" type="pres">
      <dgm:prSet presAssocID="{17C55524-28F5-4003-937B-7356579AB4B2}" presName="spacer" presStyleCnt="0"/>
      <dgm:spPr/>
    </dgm:pt>
    <dgm:pt modelId="{F37CBE0F-B18D-4F7B-82FE-98FB0159F60B}" type="pres">
      <dgm:prSet presAssocID="{463B327B-8474-4520-BA05-A03AC38F81F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7DAB9D5-80D1-4543-8989-80AC07B8F989}" type="pres">
      <dgm:prSet presAssocID="{21204BC5-44C6-401B-A975-F416A95A266C}" presName="spacer" presStyleCnt="0"/>
      <dgm:spPr/>
    </dgm:pt>
    <dgm:pt modelId="{FF88E506-CDD0-4911-BF4E-31A0EC1F553A}" type="pres">
      <dgm:prSet presAssocID="{8C729D6A-0BB3-4214-8253-BB1D9FEB563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F67A4C4-2CC6-4770-9784-8CA5A98F3FFA}" type="pres">
      <dgm:prSet presAssocID="{0780FF56-BECA-4756-BFEC-97929A139CA9}" presName="spacer" presStyleCnt="0"/>
      <dgm:spPr/>
    </dgm:pt>
    <dgm:pt modelId="{3D2164C4-F747-4DEC-A9DC-80FCEFA91878}" type="pres">
      <dgm:prSet presAssocID="{0D3198BE-AF6A-40F1-9F3C-1FF8FFEDB2E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D071700-A557-47E2-A60E-039FA5102642}" type="presOf" srcId="{463B327B-8474-4520-BA05-A03AC38F81F4}" destId="{F37CBE0F-B18D-4F7B-82FE-98FB0159F60B}" srcOrd="0" destOrd="0" presId="urn:microsoft.com/office/officeart/2005/8/layout/vList2"/>
    <dgm:cxn modelId="{EBCC8738-5218-414D-B51D-199BBDE2C2E7}" type="presOf" srcId="{E627CE9D-CEDB-48BC-A6E4-42BD758917B9}" destId="{2071CE8E-0CB3-44B8-B217-85A40C535C51}" srcOrd="0" destOrd="0" presId="urn:microsoft.com/office/officeart/2005/8/layout/vList2"/>
    <dgm:cxn modelId="{0305BF6A-4C92-4F95-ADDD-B461B4482EE2}" type="presOf" srcId="{3C723C8B-C408-4A6A-B7DB-5DF96790B0DC}" destId="{7B8FC60F-FAB6-4118-8003-9D210CCB6BA1}" srcOrd="0" destOrd="0" presId="urn:microsoft.com/office/officeart/2005/8/layout/vList2"/>
    <dgm:cxn modelId="{E6339751-6B94-47CE-A6E7-0F774BFB048D}" type="presOf" srcId="{0D3198BE-AF6A-40F1-9F3C-1FF8FFEDB2ED}" destId="{3D2164C4-F747-4DEC-A9DC-80FCEFA91878}" srcOrd="0" destOrd="0" presId="urn:microsoft.com/office/officeart/2005/8/layout/vList2"/>
    <dgm:cxn modelId="{82EA2595-2871-4BA0-9F98-42647A1E2666}" type="presOf" srcId="{8C729D6A-0BB3-4214-8253-BB1D9FEB5631}" destId="{FF88E506-CDD0-4911-BF4E-31A0EC1F553A}" srcOrd="0" destOrd="0" presId="urn:microsoft.com/office/officeart/2005/8/layout/vList2"/>
    <dgm:cxn modelId="{780841A1-1C56-41FB-9815-CABA7996636B}" srcId="{3C723C8B-C408-4A6A-B7DB-5DF96790B0DC}" destId="{463B327B-8474-4520-BA05-A03AC38F81F4}" srcOrd="1" destOrd="0" parTransId="{152D6F5D-BF12-4DB2-8F2E-00C2A628C8F6}" sibTransId="{21204BC5-44C6-401B-A975-F416A95A266C}"/>
    <dgm:cxn modelId="{D5C1CFC1-8DEA-46AA-8784-8805B743B79C}" srcId="{3C723C8B-C408-4A6A-B7DB-5DF96790B0DC}" destId="{8C729D6A-0BB3-4214-8253-BB1D9FEB5631}" srcOrd="2" destOrd="0" parTransId="{5A4489DC-F3C2-449A-BC93-0710B74DC29B}" sibTransId="{0780FF56-BECA-4756-BFEC-97929A139CA9}"/>
    <dgm:cxn modelId="{CDE5E1D8-FA4D-441B-BA83-57E0D095FA55}" srcId="{3C723C8B-C408-4A6A-B7DB-5DF96790B0DC}" destId="{E627CE9D-CEDB-48BC-A6E4-42BD758917B9}" srcOrd="0" destOrd="0" parTransId="{9F2028EE-7F03-4DF1-9776-E06F500EF9A1}" sibTransId="{17C55524-28F5-4003-937B-7356579AB4B2}"/>
    <dgm:cxn modelId="{C015FFF3-E655-4586-AEF9-AEBE50B6FCF9}" srcId="{3C723C8B-C408-4A6A-B7DB-5DF96790B0DC}" destId="{0D3198BE-AF6A-40F1-9F3C-1FF8FFEDB2ED}" srcOrd="3" destOrd="0" parTransId="{CEC96C51-0A13-4D08-A1C5-EF0A4F8C229F}" sibTransId="{F0FA8F10-63B3-4B75-9D40-CDE997F3AFB6}"/>
    <dgm:cxn modelId="{B24AAB5D-9316-4470-B4EB-EC2520907C42}" type="presParOf" srcId="{7B8FC60F-FAB6-4118-8003-9D210CCB6BA1}" destId="{2071CE8E-0CB3-44B8-B217-85A40C535C51}" srcOrd="0" destOrd="0" presId="urn:microsoft.com/office/officeart/2005/8/layout/vList2"/>
    <dgm:cxn modelId="{3F7F739B-62CE-489C-A202-89A513A09564}" type="presParOf" srcId="{7B8FC60F-FAB6-4118-8003-9D210CCB6BA1}" destId="{478A817C-EBBD-4F01-87B9-96CA2582764E}" srcOrd="1" destOrd="0" presId="urn:microsoft.com/office/officeart/2005/8/layout/vList2"/>
    <dgm:cxn modelId="{932998C5-78EE-4CBF-A350-B4988B2D409A}" type="presParOf" srcId="{7B8FC60F-FAB6-4118-8003-9D210CCB6BA1}" destId="{F37CBE0F-B18D-4F7B-82FE-98FB0159F60B}" srcOrd="2" destOrd="0" presId="urn:microsoft.com/office/officeart/2005/8/layout/vList2"/>
    <dgm:cxn modelId="{D84A4CAE-3849-4764-8B8F-EDEBD10C688D}" type="presParOf" srcId="{7B8FC60F-FAB6-4118-8003-9D210CCB6BA1}" destId="{F7DAB9D5-80D1-4543-8989-80AC07B8F989}" srcOrd="3" destOrd="0" presId="urn:microsoft.com/office/officeart/2005/8/layout/vList2"/>
    <dgm:cxn modelId="{9D9DC6A9-1B24-4B72-B1D6-9CDFA0BDDF8A}" type="presParOf" srcId="{7B8FC60F-FAB6-4118-8003-9D210CCB6BA1}" destId="{FF88E506-CDD0-4911-BF4E-31A0EC1F553A}" srcOrd="4" destOrd="0" presId="urn:microsoft.com/office/officeart/2005/8/layout/vList2"/>
    <dgm:cxn modelId="{593025EB-8CCB-4965-A59B-7D65047172C7}" type="presParOf" srcId="{7B8FC60F-FAB6-4118-8003-9D210CCB6BA1}" destId="{FF67A4C4-2CC6-4770-9784-8CA5A98F3FFA}" srcOrd="5" destOrd="0" presId="urn:microsoft.com/office/officeart/2005/8/layout/vList2"/>
    <dgm:cxn modelId="{9B2FF9A9-BF1F-428F-BCDE-1D031337631C}" type="presParOf" srcId="{7B8FC60F-FAB6-4118-8003-9D210CCB6BA1}" destId="{3D2164C4-F747-4DEC-A9DC-80FCEFA9187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7A402-16A6-4B25-90F0-9B9AB0372C21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DE6BD-2021-4CFB-BFE2-5B8D8B4D7C61}">
      <dsp:nvSpPr>
        <dsp:cNvPr id="0" name=""/>
        <dsp:cNvSpPr/>
      </dsp:nvSpPr>
      <dsp:spPr>
        <a:xfrm>
          <a:off x="4319" y="1357788"/>
          <a:ext cx="1965881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content item  </a:t>
          </a:r>
          <a:endParaRPr lang="it-IT" sz="2500" kern="1200" dirty="0"/>
        </a:p>
      </dsp:txBody>
      <dsp:txXfrm>
        <a:off x="92695" y="1446164"/>
        <a:ext cx="1789129" cy="1633633"/>
      </dsp:txXfrm>
    </dsp:sp>
    <dsp:sp modelId="{EAE98E71-44DC-4A36-A97D-DCC07CF37E54}">
      <dsp:nvSpPr>
        <dsp:cNvPr id="0" name=""/>
        <dsp:cNvSpPr/>
      </dsp:nvSpPr>
      <dsp:spPr>
        <a:xfrm>
          <a:off x="2089345" y="1357788"/>
          <a:ext cx="1965881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grammatical word</a:t>
          </a:r>
          <a:endParaRPr lang="it-IT" sz="2500" kern="1200" dirty="0"/>
        </a:p>
      </dsp:txBody>
      <dsp:txXfrm>
        <a:off x="2177721" y="1446164"/>
        <a:ext cx="1789129" cy="1633633"/>
      </dsp:txXfrm>
    </dsp:sp>
    <dsp:sp modelId="{CDC01A27-2BA7-4D74-B5DE-728114BC8FAC}">
      <dsp:nvSpPr>
        <dsp:cNvPr id="0" name=""/>
        <dsp:cNvSpPr/>
      </dsp:nvSpPr>
      <dsp:spPr>
        <a:xfrm>
          <a:off x="4174372" y="1357788"/>
          <a:ext cx="1965881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clitic</a:t>
          </a:r>
          <a:endParaRPr lang="it-IT" sz="2500" kern="1200" dirty="0"/>
        </a:p>
      </dsp:txBody>
      <dsp:txXfrm>
        <a:off x="4262748" y="1446164"/>
        <a:ext cx="1789129" cy="1633633"/>
      </dsp:txXfrm>
    </dsp:sp>
    <dsp:sp modelId="{8B70C18B-EB9E-4C1B-81CC-DF5761B35DA8}">
      <dsp:nvSpPr>
        <dsp:cNvPr id="0" name=""/>
        <dsp:cNvSpPr/>
      </dsp:nvSpPr>
      <dsp:spPr>
        <a:xfrm>
          <a:off x="6259398" y="1357788"/>
          <a:ext cx="1965881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 inflectional affix</a:t>
          </a:r>
          <a:endParaRPr lang="it-IT" sz="2500" kern="1200" dirty="0"/>
        </a:p>
      </dsp:txBody>
      <dsp:txXfrm>
        <a:off x="6347774" y="1446164"/>
        <a:ext cx="1789129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1CE8E-0CB3-44B8-B217-85A40C535C51}">
      <dsp:nvSpPr>
        <dsp:cNvPr id="0" name=""/>
        <dsp:cNvSpPr/>
      </dsp:nvSpPr>
      <dsp:spPr>
        <a:xfrm>
          <a:off x="0" y="14511"/>
          <a:ext cx="8229600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Semantic bleaching</a:t>
          </a:r>
          <a:endParaRPr lang="it-IT" sz="4300" kern="1200" dirty="0"/>
        </a:p>
      </dsp:txBody>
      <dsp:txXfrm>
        <a:off x="50347" y="64858"/>
        <a:ext cx="8128906" cy="930660"/>
      </dsp:txXfrm>
    </dsp:sp>
    <dsp:sp modelId="{F37CBE0F-B18D-4F7B-82FE-98FB0159F60B}">
      <dsp:nvSpPr>
        <dsp:cNvPr id="0" name=""/>
        <dsp:cNvSpPr/>
      </dsp:nvSpPr>
      <dsp:spPr>
        <a:xfrm>
          <a:off x="0" y="1169706"/>
          <a:ext cx="8229600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Morphological reduction</a:t>
          </a:r>
          <a:endParaRPr lang="it-IT" sz="4300" kern="1200" dirty="0"/>
        </a:p>
      </dsp:txBody>
      <dsp:txXfrm>
        <a:off x="50347" y="1220053"/>
        <a:ext cx="8128906" cy="930660"/>
      </dsp:txXfrm>
    </dsp:sp>
    <dsp:sp modelId="{FF88E506-CDD0-4911-BF4E-31A0EC1F553A}">
      <dsp:nvSpPr>
        <dsp:cNvPr id="0" name=""/>
        <dsp:cNvSpPr/>
      </dsp:nvSpPr>
      <dsp:spPr>
        <a:xfrm>
          <a:off x="0" y="2324901"/>
          <a:ext cx="8229600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Phonetic erosion</a:t>
          </a:r>
          <a:endParaRPr lang="it-IT" sz="4300" kern="1200"/>
        </a:p>
      </dsp:txBody>
      <dsp:txXfrm>
        <a:off x="50347" y="2375248"/>
        <a:ext cx="8128906" cy="930660"/>
      </dsp:txXfrm>
    </dsp:sp>
    <dsp:sp modelId="{3D2164C4-F747-4DEC-A9DC-80FCEFA91878}">
      <dsp:nvSpPr>
        <dsp:cNvPr id="0" name=""/>
        <dsp:cNvSpPr/>
      </dsp:nvSpPr>
      <dsp:spPr>
        <a:xfrm>
          <a:off x="0" y="3480096"/>
          <a:ext cx="8229600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 err="1"/>
            <a:t>Obligatorification</a:t>
          </a:r>
          <a:endParaRPr lang="it-IT" sz="4300" kern="1200" dirty="0"/>
        </a:p>
      </dsp:txBody>
      <dsp:txXfrm>
        <a:off x="50347" y="3530443"/>
        <a:ext cx="8128906" cy="93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0EEC6B-3BCD-462F-9493-8E827654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55BD9E8-D448-422E-91CD-45334F4701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E901CC-08DA-4588-B4E7-3F2158898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90DCF7-E706-429B-8802-857B601B5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8D381E-2865-4BA4-8B50-3E9F1E95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0836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66C9D3-97B0-4419-AD4E-850E5E99D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3F14EA0-0760-496F-8380-89C255A1C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E8CBDE-7D8F-49A9-AB77-1ACD9CA2D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9DCAE0-7193-481B-8F38-99B44068A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7ED3E6-66F5-4502-AAA2-CF61AC48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886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7EA9655-3F91-4FEC-89C4-3161E50CCF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B7DBB2-0BC2-4D6D-9A40-2E8CFF70A8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F77F5-EFA4-4D77-947A-6C6976A9E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B3178B-35E6-4849-8BB2-234ACC419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A20146-C494-42EF-985B-BE7A017E0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9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0F73E7-37A5-4E36-926D-F32E01D8F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6B848E-03DB-4C99-B645-9EC2D72F9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8DFA82-AA5F-4E08-B428-A6B0065B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40F901-46F1-4D4B-9305-382D8E76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FFFBB8-2E66-47DE-90C7-50374A29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075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814202-C286-4974-A777-B45156405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1F9018-10F0-4755-8BBB-E842E643F7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E021E6-F105-46A7-819D-55A676F6C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749C11-573C-4C70-BEA0-CA688261D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140E21-522A-4880-915D-09A5D867F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95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1D75E1-E408-494D-B6E0-784DA28C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365B8C-80AD-4181-8371-003CDCF3A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8B8EF9C-7D69-484B-BC58-8DF9059C5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CE0D57C-BEB6-4698-A71C-589BEC3AE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91E241-FCE9-4813-BC19-92A42D5B5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540264-8050-49E2-B301-9A1F57EC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48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76D093-312D-462B-AFBF-6756F7EB7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8C622DB-021C-4240-85D7-1B4BAD767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A1C1742-F2E1-4B24-B654-B1413032F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3037957-432D-422D-B92D-B4C1998FF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3D1766C-F820-4FB9-8557-39435D5DD7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FE02700-3A57-4E7B-9921-965FAEA54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9B9D37A-EE01-40B8-9C11-740D5A677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918D058-F579-432F-B911-C17B42695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072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F852A-D4E8-4506-9D58-0DFC9C84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91BECA8-90FE-4408-B2D8-6CCC2E3B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370BA4F-B24E-47FE-B4CA-DDEAAD1BC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C49C94-9E86-42E5-8BC2-F02D7ABD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4423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4D9800D-F96B-4EAF-AE6C-4C940AD4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C6822E-9B57-4DE2-883E-4DA0FF70B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769A23-6E38-4CCD-A985-9B51A24D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677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343B72-A161-4766-9AF3-1F0F7B96D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1F22DB-915D-4656-87FD-46599EB35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51DAA88-4642-4CFF-AE1A-F53E075AB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4F6B4B6-1B04-4219-A233-9F1B3F33A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400CCD-269D-4F82-9693-AB8DB9488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30FE1B7-27B0-4AD2-8167-95C6B6E61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65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1A5D52-055C-4FD8-BE71-97CC327E6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D64F8BE-69B9-4946-8ECC-FD36F5FF0F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0565030-C9BD-4793-90EB-FC81A9CB09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FABAC9-8570-42A0-9B54-277A98430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AAE0C8-9219-4E4C-8DAF-22FF96DFC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5ABF37D-45E6-4CB7-B3DE-BEABF19C9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323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819643F-0F5F-4039-83CB-4025F7A55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D2110B-D127-4029-BF41-97F550F8D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37E0CC-E171-4E8F-83C3-2196EED06F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19D1C-6F88-4451-BF76-A4F2D0E19BCD}" type="datetimeFigureOut">
              <a:rPr lang="it-IT" smtClean="0"/>
              <a:pPr/>
              <a:t>18/03/2026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F96295-682F-464B-97F4-1234019B1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2630AE-CF3E-4E31-B81B-26BCA95B15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11EF1-D158-4762-B615-5F6129E7A1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33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Grammaticalizzazione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14FFF5A-E246-B064-5F2C-ABB7426F0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9996" y="208527"/>
            <a:ext cx="993734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1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63552" y="1303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Esempi (2): gli articoli determinativi. Trafila formale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063552" y="1628802"/>
            <a:ext cx="5760640" cy="2988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Lat</a:t>
            </a:r>
            <a:r>
              <a:rPr lang="it-IT" dirty="0"/>
              <a:t>.	ILLU	 ‘quello’ </a:t>
            </a:r>
          </a:p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It</a:t>
            </a:r>
            <a:r>
              <a:rPr lang="it-IT" dirty="0">
                <a:solidFill>
                  <a:srgbClr val="FF0000"/>
                </a:solidFill>
              </a:rPr>
              <a:t>. </a:t>
            </a:r>
            <a:r>
              <a:rPr lang="it-IT" i="1" dirty="0">
                <a:solidFill>
                  <a:srgbClr val="FF0000"/>
                </a:solidFill>
              </a:rPr>
              <a:t>il / lo</a:t>
            </a:r>
            <a:r>
              <a:rPr lang="it-IT" dirty="0">
                <a:solidFill>
                  <a:srgbClr val="FF0000"/>
                </a:solidFill>
              </a:rPr>
              <a:t>        DEF.M.SG</a:t>
            </a:r>
          </a:p>
          <a:p>
            <a:pPr marL="0" indent="0">
              <a:buNone/>
            </a:pP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/>
              <a:t>Sem.		  *ha ‘DIM.PROSS’</a:t>
            </a:r>
          </a:p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Ebr</a:t>
            </a:r>
            <a:r>
              <a:rPr lang="it-IT" dirty="0">
                <a:solidFill>
                  <a:srgbClr val="FF0000"/>
                </a:solidFill>
              </a:rPr>
              <a:t>. </a:t>
            </a:r>
            <a:r>
              <a:rPr lang="it-IT" i="1" dirty="0">
                <a:solidFill>
                  <a:srgbClr val="FF0000"/>
                </a:solidFill>
              </a:rPr>
              <a:t>ha-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	   </a:t>
            </a:r>
            <a:r>
              <a:rPr lang="it-IT" dirty="0">
                <a:solidFill>
                  <a:srgbClr val="FF0000"/>
                </a:solidFill>
              </a:rPr>
              <a:t>DEF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6"/>
          <p:cNvSpPr txBox="1">
            <a:spLocks/>
          </p:cNvSpPr>
          <p:nvPr/>
        </p:nvSpPr>
        <p:spPr>
          <a:xfrm>
            <a:off x="7752184" y="980728"/>
            <a:ext cx="2304256" cy="5616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7968208" y="1628800"/>
            <a:ext cx="1656184" cy="108012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dimostrativo</a:t>
            </a:r>
          </a:p>
        </p:txBody>
      </p:sp>
      <p:sp>
        <p:nvSpPr>
          <p:cNvPr id="8" name="Rettangolo 7"/>
          <p:cNvSpPr/>
          <p:nvPr/>
        </p:nvSpPr>
        <p:spPr>
          <a:xfrm>
            <a:off x="7955841" y="4797152"/>
            <a:ext cx="165618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articolo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8334432" y="2888940"/>
            <a:ext cx="923737" cy="1728192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2031263" y="5000110"/>
            <a:ext cx="48568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L’elemento deittico ha- (&lt; *ha [BAUER/LEANDER 1922: 262]) è il medesimo rinvenibile nel di-mostrativo arabo classico </a:t>
            </a:r>
            <a:r>
              <a:rPr lang="it-IT" sz="1600" i="1" dirty="0" err="1"/>
              <a:t>hađa</a:t>
            </a:r>
            <a:r>
              <a:rPr lang="it-IT" sz="1600" dirty="0"/>
              <a:t> “questo” [...] (ove ha- è particella deittica e da l’elemento pro-nominale vero e proprio [VECCIA VAGLIERI 1996: 81]). </a:t>
            </a:r>
          </a:p>
        </p:txBody>
      </p:sp>
    </p:spTree>
    <p:extLst>
      <p:ext uri="{BB962C8B-B14F-4D97-AF65-F5344CB8AC3E}">
        <p14:creationId xmlns:p14="http://schemas.microsoft.com/office/powerpoint/2010/main" val="3773551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0984" y="3057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Esempi (2): gli articoli determinativi. Trafila formale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063552" y="1628801"/>
            <a:ext cx="576064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Lat</a:t>
            </a:r>
            <a:r>
              <a:rPr lang="it-IT" dirty="0">
                <a:solidFill>
                  <a:srgbClr val="FF0000"/>
                </a:solidFill>
              </a:rPr>
              <a:t>.	</a:t>
            </a:r>
            <a:r>
              <a:rPr lang="it-IT" dirty="0"/>
              <a:t>	</a:t>
            </a:r>
            <a:r>
              <a:rPr lang="it-IT" dirty="0" err="1">
                <a:solidFill>
                  <a:srgbClr val="0070C0"/>
                </a:solidFill>
              </a:rPr>
              <a:t>It</a:t>
            </a:r>
            <a:r>
              <a:rPr lang="it-IT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it-IT" dirty="0">
                <a:solidFill>
                  <a:srgbClr val="0070C0"/>
                </a:solidFill>
              </a:rPr>
              <a:t>			   il #C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ILLE, *ILLU </a:t>
            </a:r>
            <a:r>
              <a:rPr lang="it-IT" dirty="0"/>
              <a:t>&gt; </a:t>
            </a:r>
            <a:r>
              <a:rPr lang="it-IT" dirty="0" err="1">
                <a:solidFill>
                  <a:srgbClr val="0070C0"/>
                </a:solidFill>
              </a:rPr>
              <a:t>illo</a:t>
            </a:r>
            <a:r>
              <a:rPr lang="it-IT" dirty="0">
                <a:solidFill>
                  <a:srgbClr val="0070C0"/>
                </a:solidFill>
              </a:rPr>
              <a:t>	&gt; lo #SC(C), CC </a:t>
            </a:r>
          </a:p>
          <a:p>
            <a:pPr marL="0" indent="0">
              <a:buNone/>
            </a:pPr>
            <a:r>
              <a:rPr lang="it-IT" dirty="0">
                <a:solidFill>
                  <a:srgbClr val="0070C0"/>
                </a:solidFill>
              </a:rPr>
              <a:t>			   l’  #V</a:t>
            </a:r>
          </a:p>
        </p:txBody>
      </p:sp>
      <p:sp>
        <p:nvSpPr>
          <p:cNvPr id="4" name="Segnaposto contenuto 6"/>
          <p:cNvSpPr txBox="1">
            <a:spLocks/>
          </p:cNvSpPr>
          <p:nvPr/>
        </p:nvSpPr>
        <p:spPr>
          <a:xfrm>
            <a:off x="7752184" y="980728"/>
            <a:ext cx="2304256" cy="5616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7968208" y="1628800"/>
            <a:ext cx="1656184" cy="108012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dimostrativo</a:t>
            </a:r>
          </a:p>
        </p:txBody>
      </p:sp>
      <p:sp>
        <p:nvSpPr>
          <p:cNvPr id="8" name="Rettangolo 7"/>
          <p:cNvSpPr/>
          <p:nvPr/>
        </p:nvSpPr>
        <p:spPr>
          <a:xfrm>
            <a:off x="7955841" y="4797152"/>
            <a:ext cx="165618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articolo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8334432" y="2888940"/>
            <a:ext cx="923737" cy="1728192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8334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i="1" dirty="0"/>
              <a:t>Determinanti o determinatori</a:t>
            </a:r>
            <a:br>
              <a:rPr lang="it-IT" b="1" i="1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cap="small" dirty="0"/>
              <a:t>Lyons</a:t>
            </a:r>
            <a:r>
              <a:rPr lang="it-IT" dirty="0"/>
              <a:t> [1977: 454-55] definisce in generale i determinatori come:</a:t>
            </a:r>
          </a:p>
          <a:p>
            <a:pPr>
              <a:buNone/>
            </a:pPr>
            <a:r>
              <a:rPr lang="it-IT" i="1" dirty="0"/>
              <a:t>modificatori che combinano con nomi per produrre espressioni la referenza dei quali è in tal modo determinata in termini di identità del referente </a:t>
            </a:r>
            <a:r>
              <a:rPr lang="it-IT" dirty="0"/>
              <a:t>[traduzione mia].</a:t>
            </a:r>
          </a:p>
          <a:p>
            <a:pPr>
              <a:buNone/>
            </a:pPr>
            <a:r>
              <a:rPr lang="it-IT" dirty="0"/>
              <a:t>Sono d. gli articoli, i dimostrativi ecc.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0954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959A7F-4736-45A5-A868-0245522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err="1">
                <a:solidFill>
                  <a:srgbClr val="FF0000"/>
                </a:solidFill>
              </a:rPr>
              <a:t>Morphological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err="1">
                <a:solidFill>
                  <a:srgbClr val="FF0000"/>
                </a:solidFill>
              </a:rPr>
              <a:t>reduction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o riduzione morfologica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7EF44D-159B-4A8E-8DE2-EBDF5C364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/>
              <a:t>Ingl</a:t>
            </a:r>
            <a:r>
              <a:rPr lang="it-IT" dirty="0"/>
              <a:t>. dimostrativo</a:t>
            </a:r>
          </a:p>
          <a:p>
            <a:r>
              <a:rPr lang="it-IT" i="1" dirty="0" err="1"/>
              <a:t>that</a:t>
            </a:r>
            <a:r>
              <a:rPr lang="it-IT" dirty="0"/>
              <a:t> ‘quello/</a:t>
            </a:r>
            <a:r>
              <a:rPr lang="it-IT" dirty="0" err="1"/>
              <a:t>a’</a:t>
            </a:r>
            <a:r>
              <a:rPr lang="it-IT" dirty="0"/>
              <a:t> </a:t>
            </a:r>
          </a:p>
          <a:p>
            <a:r>
              <a:rPr lang="it-IT" i="1" dirty="0" err="1"/>
              <a:t>those</a:t>
            </a:r>
            <a:r>
              <a:rPr lang="it-IT" dirty="0"/>
              <a:t> ‘quelli/quelle’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Relativo</a:t>
            </a:r>
          </a:p>
          <a:p>
            <a:r>
              <a:rPr lang="it-IT" i="1" dirty="0" err="1"/>
              <a:t>that</a:t>
            </a:r>
            <a:r>
              <a:rPr lang="it-IT" dirty="0"/>
              <a:t> (invariabile per numero, oltre 		che per genere)</a:t>
            </a:r>
          </a:p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6B32DC8-E8DC-4F5B-9468-24E160514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dirty="0"/>
              <a:t>Detta anche </a:t>
            </a:r>
            <a:r>
              <a:rPr lang="it-IT" sz="1800" i="1" dirty="0" err="1"/>
              <a:t>decategorizzazione</a:t>
            </a:r>
            <a:r>
              <a:rPr lang="it-IT" sz="1800" i="1" dirty="0"/>
              <a:t>, </a:t>
            </a:r>
            <a:r>
              <a:rPr lang="it-IT" sz="1800" dirty="0"/>
              <a:t>consta nella riduzione delle funzioni morfologiche supportate da parte dell’elemento linguistico che affronta il processo di grammaticalizzazione. </a:t>
            </a:r>
          </a:p>
        </p:txBody>
      </p:sp>
    </p:spTree>
    <p:extLst>
      <p:ext uri="{BB962C8B-B14F-4D97-AF65-F5344CB8AC3E}">
        <p14:creationId xmlns:p14="http://schemas.microsoft.com/office/powerpoint/2010/main" val="1147182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i="1" dirty="0" err="1">
                <a:solidFill>
                  <a:srgbClr val="FF0000"/>
                </a:solidFill>
              </a:rPr>
              <a:t>Phonetic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err="1">
                <a:solidFill>
                  <a:srgbClr val="FF0000"/>
                </a:solidFill>
              </a:rPr>
              <a:t>erosion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o erosione fonetica</a:t>
            </a:r>
          </a:p>
        </p:txBody>
      </p:sp>
      <p:pic>
        <p:nvPicPr>
          <p:cNvPr id="5" name="Segnaposto immagine 4">
            <a:extLst>
              <a:ext uri="{FF2B5EF4-FFF2-40B4-BE49-F238E27FC236}">
                <a16:creationId xmlns:a16="http://schemas.microsoft.com/office/drawing/2014/main" id="{7BDD62EC-C5EF-428B-A472-C4D8E55A140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/>
          <a:srcRect l="14381" r="14381" b="23518"/>
          <a:stretch/>
        </p:blipFill>
        <p:spPr>
          <a:xfrm>
            <a:off x="5183187" y="987426"/>
            <a:ext cx="6881949" cy="4156074"/>
          </a:xfrm>
          <a:prstGeom prst="rect">
            <a:avLst/>
          </a:prstGeo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L’erosione</a:t>
            </a:r>
            <a:r>
              <a:rPr lang="en-US" dirty="0"/>
              <a:t> </a:t>
            </a:r>
            <a:r>
              <a:rPr lang="en-US" dirty="0" err="1"/>
              <a:t>fonetica</a:t>
            </a:r>
            <a:r>
              <a:rPr lang="en-US" dirty="0"/>
              <a:t> (</a:t>
            </a:r>
            <a:r>
              <a:rPr lang="en-US" i="1" dirty="0" err="1"/>
              <a:t>anche</a:t>
            </a:r>
            <a:r>
              <a:rPr lang="en-US" i="1" dirty="0"/>
              <a:t> phonological attrition</a:t>
            </a:r>
            <a:r>
              <a:rPr lang="en-US" dirty="0"/>
              <a:t> o </a:t>
            </a:r>
            <a:r>
              <a:rPr lang="en-US" i="1" dirty="0"/>
              <a:t>phonological reduction</a:t>
            </a:r>
            <a:r>
              <a:rPr lang="en-US" dirty="0"/>
              <a:t>) </a:t>
            </a:r>
            <a:r>
              <a:rPr lang="en-US" dirty="0" err="1"/>
              <a:t>implica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espressione</a:t>
            </a:r>
            <a:r>
              <a:rPr lang="en-US" dirty="0"/>
              <a:t> </a:t>
            </a:r>
            <a:r>
              <a:rPr lang="en-US" dirty="0" err="1"/>
              <a:t>linguistica</a:t>
            </a:r>
            <a:r>
              <a:rPr lang="en-US" dirty="0"/>
              <a:t> </a:t>
            </a:r>
            <a:r>
              <a:rPr lang="en-US" dirty="0" err="1"/>
              <a:t>perda</a:t>
            </a:r>
            <a:r>
              <a:rPr lang="en-US" dirty="0"/>
              <a:t> </a:t>
            </a:r>
            <a:r>
              <a:rPr lang="en-US" dirty="0" err="1"/>
              <a:t>sostanza</a:t>
            </a:r>
            <a:r>
              <a:rPr lang="en-US" dirty="0"/>
              <a:t> </a:t>
            </a:r>
            <a:r>
              <a:rPr lang="en-US" dirty="0" err="1"/>
              <a:t>fonetica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corso</a:t>
            </a:r>
            <a:r>
              <a:rPr lang="en-US" dirty="0"/>
              <a:t> del </a:t>
            </a:r>
            <a:r>
              <a:rPr lang="en-US" dirty="0" err="1"/>
              <a:t>processo</a:t>
            </a:r>
            <a:r>
              <a:rPr lang="en-US" dirty="0"/>
              <a:t> di </a:t>
            </a:r>
            <a:r>
              <a:rPr lang="en-US" dirty="0" err="1"/>
              <a:t>grammaticalizzazione</a:t>
            </a:r>
            <a:r>
              <a:rPr lang="en-US" dirty="0"/>
              <a:t>.</a:t>
            </a:r>
          </a:p>
          <a:p>
            <a:r>
              <a:rPr lang="en-US" dirty="0"/>
              <a:t>Heine (1993: 106): "once a lexeme is conventionalized as a grammatical marker, it tends to undergo erosion; that is, the phonological substance is likely to be reduced in some way and to become more dependent on surrounding  phonetic material"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0611642-C551-4CCF-BD19-1AC85CEACF0C}"/>
              </a:ext>
            </a:extLst>
          </p:cNvPr>
          <p:cNvSpPr txBox="1"/>
          <p:nvPr/>
        </p:nvSpPr>
        <p:spPr>
          <a:xfrm>
            <a:off x="5499770" y="5424264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Nap. [ˈ</a:t>
            </a:r>
            <a:r>
              <a:rPr lang="en-US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adʤ</a:t>
            </a:r>
            <a:r>
              <a:rPr lang="en-US" dirty="0" err="1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ə</a:t>
            </a:r>
            <a:r>
              <a:rPr lang="en-US" dirty="0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k</a:t>
            </a:r>
            <a:r>
              <a:rPr lang="en-US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kanˈta</a:t>
            </a:r>
            <a:r>
              <a:rPr lang="en-US" dirty="0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] vs. </a:t>
            </a:r>
            <a:r>
              <a:rPr lang="en-US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[</a:t>
            </a:r>
            <a:r>
              <a:rPr lang="en-US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kantaˈradʤ</a:t>
            </a:r>
            <a:r>
              <a:rPr lang="en-US" dirty="0" err="1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ə</a:t>
            </a:r>
            <a:r>
              <a:rPr lang="en-US" dirty="0">
                <a:latin typeface="Times New Roman" panose="02020603050405020304" pitchFamily="18" charset="0"/>
                <a:ea typeface="Doulos SIL" panose="02000500070000020004" pitchFamily="2" charset="0"/>
                <a:cs typeface="Times New Roman" panose="02020603050405020304" pitchFamily="18" charset="0"/>
              </a:rPr>
              <a:t>]</a:t>
            </a:r>
            <a:endParaRPr lang="en-US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373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BACA1E-F8BD-4DB4-9020-F3DA4AE29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>
                <a:solidFill>
                  <a:srgbClr val="FF0000"/>
                </a:solidFill>
              </a:rPr>
              <a:t>Obligatorification</a:t>
            </a:r>
            <a:r>
              <a:rPr lang="en-US" dirty="0">
                <a:solidFill>
                  <a:srgbClr val="FF0000"/>
                </a:solidFill>
              </a:rPr>
              <a:t> o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obbligatorietà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E26522-70F2-4625-9171-D33729E0E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A livello morfologico o a livello sintattico.</a:t>
            </a:r>
          </a:p>
          <a:p>
            <a:r>
              <a:rPr lang="it-IT" dirty="0"/>
              <a:t>Individuati i domini di occorrenza del tratto </a:t>
            </a:r>
            <a:r>
              <a:rPr lang="it-IT" i="1" dirty="0"/>
              <a:t>x</a:t>
            </a:r>
            <a:r>
              <a:rPr lang="it-IT" dirty="0"/>
              <a:t>, il tratto </a:t>
            </a:r>
            <a:r>
              <a:rPr lang="it-IT" i="1" dirty="0"/>
              <a:t>x </a:t>
            </a:r>
            <a:r>
              <a:rPr lang="it-IT" dirty="0"/>
              <a:t>occorre obbligatoriamente in tutti i domini individuati.</a:t>
            </a:r>
          </a:p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D24ABC5-CDA7-45F3-A65A-B61922969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  <a:p>
            <a:r>
              <a:rPr lang="en-US" dirty="0"/>
              <a:t>Lehmann (2002: 124) "the freedom of the language user with regard to the paradigm as a whole" is reduced.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4817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Principali riferimenti bibliografici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57600" y="2087999"/>
            <a:ext cx="9882752" cy="4095565"/>
          </a:xfrm>
        </p:spPr>
        <p:txBody>
          <a:bodyPr>
            <a:noAutofit/>
          </a:bodyPr>
          <a:lstStyle/>
          <a:p>
            <a:pPr marL="180975" indent="-180975">
              <a:buNone/>
            </a:pPr>
            <a:r>
              <a:rPr lang="en-US" sz="1400" cap="small" dirty="0" err="1"/>
              <a:t>Diessel</a:t>
            </a:r>
            <a:r>
              <a:rPr lang="en-US" sz="1400" dirty="0"/>
              <a:t>, H. 2006. Demonstratives. </a:t>
            </a:r>
            <a:r>
              <a:rPr lang="it-IT" sz="1400" dirty="0"/>
              <a:t>In: </a:t>
            </a:r>
            <a:r>
              <a:rPr lang="it-IT" sz="1400" cap="small" dirty="0"/>
              <a:t>Brown</a:t>
            </a:r>
            <a:r>
              <a:rPr lang="it-IT" sz="1400" dirty="0"/>
              <a:t>, K. (ed.), </a:t>
            </a:r>
            <a:r>
              <a:rPr lang="it-IT" sz="1400" i="1" dirty="0"/>
              <a:t>Enciclopedia of Language and Linguistics</a:t>
            </a:r>
            <a:r>
              <a:rPr lang="it-IT" sz="1400" dirty="0"/>
              <a:t>, …, </a:t>
            </a:r>
            <a:r>
              <a:rPr lang="it-IT" sz="1400" dirty="0" err="1"/>
              <a:t>Elsevier</a:t>
            </a:r>
            <a:r>
              <a:rPr lang="it-IT" sz="1400" dirty="0"/>
              <a:t>, s.v.</a:t>
            </a:r>
            <a:endParaRPr lang="de-DE" sz="1400" cap="small" dirty="0"/>
          </a:p>
          <a:p>
            <a:pPr marL="180975" indent="-180975">
              <a:buNone/>
            </a:pPr>
            <a:r>
              <a:rPr lang="en-US" sz="1400" cap="small" dirty="0"/>
              <a:t>Heine</a:t>
            </a:r>
            <a:r>
              <a:rPr lang="en-US" sz="1400" dirty="0"/>
              <a:t>, B. 1993. Auxiliaries: Cognitive Forces and Grammaticalization. Oxford: Oxford University Press.</a:t>
            </a:r>
          </a:p>
          <a:p>
            <a:pPr marL="180975" indent="-180975">
              <a:buNone/>
            </a:pPr>
            <a:r>
              <a:rPr lang="en-US" sz="1400" cap="small" dirty="0"/>
              <a:t>Hopper</a:t>
            </a:r>
            <a:r>
              <a:rPr lang="en-US" sz="1400" dirty="0"/>
              <a:t>, P. and E. C. </a:t>
            </a:r>
            <a:r>
              <a:rPr lang="en-US" sz="1400" cap="small" dirty="0"/>
              <a:t>Traugott</a:t>
            </a:r>
            <a:r>
              <a:rPr lang="en-US" sz="1400" dirty="0"/>
              <a:t>. 2003. Grammaticalization. 2nd edition. CUP. </a:t>
            </a:r>
          </a:p>
          <a:p>
            <a:pPr marL="180975" indent="-180975">
              <a:buNone/>
            </a:pPr>
            <a:r>
              <a:rPr lang="it-IT" sz="1400" cap="small" dirty="0" err="1"/>
              <a:t>Juvonen</a:t>
            </a:r>
            <a:r>
              <a:rPr lang="it-IT" sz="1400" cap="small" dirty="0"/>
              <a:t>, P. 2006. </a:t>
            </a:r>
            <a:r>
              <a:rPr lang="it-IT" sz="1400" dirty="0" err="1"/>
              <a:t>Articles</a:t>
            </a:r>
            <a:r>
              <a:rPr lang="it-IT" sz="1400" dirty="0"/>
              <a:t>, Definite and Indefinite. In: </a:t>
            </a:r>
            <a:r>
              <a:rPr lang="it-IT" sz="1400" cap="small" dirty="0"/>
              <a:t>Brown</a:t>
            </a:r>
            <a:r>
              <a:rPr lang="it-IT" sz="1400" dirty="0"/>
              <a:t>, K. (ed.), </a:t>
            </a:r>
            <a:r>
              <a:rPr lang="it-IT" sz="1400" i="1" dirty="0"/>
              <a:t>Enciclopedia of Language and Linguistics</a:t>
            </a:r>
            <a:r>
              <a:rPr lang="it-IT" sz="1400" dirty="0"/>
              <a:t>, …, </a:t>
            </a:r>
            <a:r>
              <a:rPr lang="it-IT" sz="1400" dirty="0" err="1"/>
              <a:t>Elsevier</a:t>
            </a:r>
            <a:r>
              <a:rPr lang="it-IT" sz="1400" dirty="0"/>
              <a:t>, s.v.</a:t>
            </a:r>
          </a:p>
          <a:p>
            <a:pPr marL="0" indent="0">
              <a:buNone/>
            </a:pPr>
            <a:r>
              <a:rPr lang="it-IT" sz="1400" cap="small" dirty="0"/>
              <a:t>Lehmann</a:t>
            </a:r>
            <a:r>
              <a:rPr lang="it-IT" sz="1400" dirty="0"/>
              <a:t>, Christian. 1982. </a:t>
            </a:r>
            <a:r>
              <a:rPr lang="it-IT" sz="1400" dirty="0" err="1"/>
              <a:t>Thoughts</a:t>
            </a:r>
            <a:r>
              <a:rPr lang="it-IT" sz="1400" dirty="0"/>
              <a:t> on </a:t>
            </a:r>
            <a:r>
              <a:rPr lang="it-IT" sz="1400" dirty="0" err="1"/>
              <a:t>Grammaticalization</a:t>
            </a:r>
            <a:r>
              <a:rPr lang="it-IT" sz="1400" dirty="0"/>
              <a:t>. A </a:t>
            </a:r>
            <a:r>
              <a:rPr lang="it-IT" sz="1400" dirty="0" err="1"/>
              <a:t>programmatic</a:t>
            </a:r>
            <a:r>
              <a:rPr lang="it-IT" sz="1400" dirty="0"/>
              <a:t> Sketch. Vol. I. </a:t>
            </a:r>
            <a:r>
              <a:rPr lang="it-IT" sz="1400" dirty="0" err="1"/>
              <a:t>Arbeiten</a:t>
            </a:r>
            <a:r>
              <a:rPr lang="it-IT" sz="1400" dirty="0"/>
              <a:t> </a:t>
            </a:r>
            <a:r>
              <a:rPr lang="it-IT" sz="1400" dirty="0" err="1"/>
              <a:t>des</a:t>
            </a:r>
            <a:r>
              <a:rPr lang="it-IT" sz="1400" dirty="0"/>
              <a:t> </a:t>
            </a:r>
            <a:r>
              <a:rPr lang="it-IT" sz="1400" dirty="0" err="1"/>
              <a:t>Kölner</a:t>
            </a:r>
            <a:r>
              <a:rPr lang="it-IT" sz="1400" dirty="0"/>
              <a:t> </a:t>
            </a:r>
            <a:r>
              <a:rPr lang="it-IT" sz="1400" dirty="0" err="1"/>
              <a:t>Universalien-Projekts</a:t>
            </a:r>
            <a:r>
              <a:rPr lang="it-IT" sz="1400" dirty="0"/>
              <a:t>, Nr. 48. </a:t>
            </a:r>
            <a:r>
              <a:rPr lang="it-IT" sz="1400" dirty="0" err="1"/>
              <a:t>Köln</a:t>
            </a:r>
            <a:r>
              <a:rPr lang="it-IT" sz="1400" dirty="0"/>
              <a:t>,.</a:t>
            </a:r>
          </a:p>
          <a:p>
            <a:pPr marL="0" indent="0">
              <a:buNone/>
            </a:pPr>
            <a:r>
              <a:rPr lang="it-IT" sz="1400" cap="small" dirty="0"/>
              <a:t>Lehmann</a:t>
            </a:r>
            <a:r>
              <a:rPr lang="it-IT" sz="1400" dirty="0"/>
              <a:t>, Christian. 2002. </a:t>
            </a:r>
            <a:r>
              <a:rPr lang="it-IT" sz="1400" dirty="0" err="1"/>
              <a:t>Thoughts</a:t>
            </a:r>
            <a:r>
              <a:rPr lang="it-IT" sz="1400" dirty="0"/>
              <a:t> on </a:t>
            </a:r>
            <a:r>
              <a:rPr lang="it-IT" sz="1400" dirty="0" err="1"/>
              <a:t>Grammaticalization</a:t>
            </a:r>
            <a:r>
              <a:rPr lang="it-IT" sz="1400" dirty="0"/>
              <a:t>. Vol. 2. (</a:t>
            </a:r>
            <a:r>
              <a:rPr lang="it-IT" sz="1400" dirty="0" err="1"/>
              <a:t>revised</a:t>
            </a:r>
            <a:r>
              <a:rPr lang="it-IT" sz="1400" dirty="0"/>
              <a:t> </a:t>
            </a:r>
            <a:r>
              <a:rPr lang="it-IT" sz="1400" dirty="0" err="1"/>
              <a:t>edition</a:t>
            </a:r>
            <a:r>
              <a:rPr lang="it-IT" sz="1400" dirty="0"/>
              <a:t>). (</a:t>
            </a:r>
            <a:r>
              <a:rPr lang="it-IT" sz="1400" dirty="0" err="1"/>
              <a:t>Arbeitspapiere</a:t>
            </a:r>
            <a:r>
              <a:rPr lang="it-IT" sz="1400" dirty="0"/>
              <a:t> </a:t>
            </a:r>
            <a:r>
              <a:rPr lang="it-IT" sz="1400" dirty="0" err="1"/>
              <a:t>des</a:t>
            </a:r>
            <a:r>
              <a:rPr lang="it-IT" sz="1400" dirty="0"/>
              <a:t> </a:t>
            </a:r>
            <a:r>
              <a:rPr lang="it-IT" sz="1400" dirty="0" err="1"/>
              <a:t>Seminars</a:t>
            </a:r>
            <a:r>
              <a:rPr lang="it-IT" sz="1400" dirty="0"/>
              <a:t> </a:t>
            </a:r>
            <a:r>
              <a:rPr lang="it-IT" sz="1400" dirty="0" err="1"/>
              <a:t>für</a:t>
            </a:r>
            <a:r>
              <a:rPr lang="it-IT" sz="1400" dirty="0"/>
              <a:t> </a:t>
            </a:r>
            <a:r>
              <a:rPr lang="it-IT" sz="1400" dirty="0" err="1"/>
              <a:t>Sprachwissenschaft</a:t>
            </a:r>
            <a:r>
              <a:rPr lang="it-IT" sz="1400" dirty="0"/>
              <a:t> </a:t>
            </a:r>
            <a:r>
              <a:rPr lang="it-IT" sz="1400" dirty="0" err="1"/>
              <a:t>der</a:t>
            </a:r>
            <a:r>
              <a:rPr lang="it-IT" sz="1400" dirty="0"/>
              <a:t> </a:t>
            </a:r>
            <a:r>
              <a:rPr lang="it-IT" sz="1400" dirty="0" err="1"/>
              <a:t>Universität</a:t>
            </a:r>
            <a:r>
              <a:rPr lang="it-IT" sz="1400" dirty="0"/>
              <a:t> Erfurt, No. 9. Erfurt</a:t>
            </a:r>
          </a:p>
          <a:p>
            <a:pPr marL="180975" indent="-180975">
              <a:buNone/>
            </a:pPr>
            <a:r>
              <a:rPr lang="it-IT" sz="1400" cap="small" dirty="0" err="1"/>
              <a:t>Traugott</a:t>
            </a:r>
            <a:r>
              <a:rPr lang="it-IT" sz="1400" dirty="0"/>
              <a:t>, E.C., &amp; E. </a:t>
            </a:r>
            <a:r>
              <a:rPr lang="it-IT" sz="1400" cap="small" dirty="0" err="1"/>
              <a:t>König</a:t>
            </a:r>
            <a:r>
              <a:rPr lang="it-IT" sz="1400" dirty="0"/>
              <a:t>. 1991. ‘The </a:t>
            </a:r>
            <a:r>
              <a:rPr lang="it-IT" sz="1400" dirty="0" err="1"/>
              <a:t>semantics-pragmatics</a:t>
            </a:r>
            <a:r>
              <a:rPr lang="it-IT" sz="1400" dirty="0"/>
              <a:t> of </a:t>
            </a:r>
            <a:r>
              <a:rPr lang="it-IT" sz="1400" dirty="0" err="1"/>
              <a:t>grammaticalization</a:t>
            </a:r>
            <a:r>
              <a:rPr lang="it-IT" sz="1400" dirty="0"/>
              <a:t> </a:t>
            </a:r>
            <a:r>
              <a:rPr lang="it-IT" sz="1400" dirty="0" err="1"/>
              <a:t>revisited</a:t>
            </a:r>
            <a:r>
              <a:rPr lang="it-IT" sz="1400" dirty="0"/>
              <a:t>.’ In E.C. </a:t>
            </a:r>
            <a:r>
              <a:rPr lang="it-IT" sz="1400" dirty="0" err="1"/>
              <a:t>Traugott</a:t>
            </a:r>
            <a:r>
              <a:rPr lang="it-IT" sz="1400" dirty="0"/>
              <a:t> &amp; B. </a:t>
            </a:r>
            <a:r>
              <a:rPr lang="it-IT" sz="1400" dirty="0" err="1"/>
              <a:t>Heine</a:t>
            </a:r>
            <a:r>
              <a:rPr lang="it-IT" sz="1400" dirty="0"/>
              <a:t> (</a:t>
            </a:r>
            <a:r>
              <a:rPr lang="it-IT" sz="1400" dirty="0" err="1"/>
              <a:t>eds</a:t>
            </a:r>
            <a:r>
              <a:rPr lang="it-IT" sz="1400" dirty="0"/>
              <a:t>.): </a:t>
            </a:r>
            <a:r>
              <a:rPr lang="it-IT" sz="1400" dirty="0" err="1"/>
              <a:t>Approaches</a:t>
            </a:r>
            <a:r>
              <a:rPr lang="it-IT" sz="1400" dirty="0"/>
              <a:t> to </a:t>
            </a:r>
            <a:r>
              <a:rPr lang="it-IT" sz="1400" dirty="0" err="1"/>
              <a:t>grammaticalization</a:t>
            </a:r>
            <a:r>
              <a:rPr lang="it-IT" sz="1400" dirty="0"/>
              <a:t>. John </a:t>
            </a:r>
            <a:r>
              <a:rPr lang="it-IT" sz="1400" dirty="0" err="1"/>
              <a:t>Benjamins</a:t>
            </a:r>
            <a:r>
              <a:rPr lang="it-IT" sz="1400" dirty="0"/>
              <a:t>, 189-218. </a:t>
            </a:r>
          </a:p>
          <a:p>
            <a:pPr marL="180975" indent="-180975">
              <a:buNone/>
            </a:pPr>
            <a:r>
              <a:rPr lang="it-IT" sz="1400" cap="small" dirty="0" err="1"/>
              <a:t>Wischer</a:t>
            </a:r>
            <a:r>
              <a:rPr lang="it-IT" sz="1400" dirty="0"/>
              <a:t>, I. 2006. ‘</a:t>
            </a:r>
            <a:r>
              <a:rPr lang="it-IT" sz="1400" dirty="0" err="1"/>
              <a:t>Grammaticalization</a:t>
            </a:r>
            <a:r>
              <a:rPr lang="it-IT" sz="1400" dirty="0"/>
              <a:t>’. In: </a:t>
            </a:r>
            <a:r>
              <a:rPr lang="it-IT" sz="1400" cap="small" dirty="0"/>
              <a:t>Brown</a:t>
            </a:r>
            <a:r>
              <a:rPr lang="it-IT" sz="1400" dirty="0"/>
              <a:t>, K. (ed.), </a:t>
            </a:r>
            <a:r>
              <a:rPr lang="it-IT" sz="1400" i="1" dirty="0"/>
              <a:t>Enciclopedia of Language and Linguistics</a:t>
            </a:r>
            <a:r>
              <a:rPr lang="it-IT" sz="1400" dirty="0"/>
              <a:t>, …, </a:t>
            </a:r>
            <a:r>
              <a:rPr lang="it-IT" sz="1400" dirty="0" err="1"/>
              <a:t>Elsevier</a:t>
            </a:r>
            <a:r>
              <a:rPr lang="it-IT" sz="1400" dirty="0"/>
              <a:t>, </a:t>
            </a:r>
            <a:r>
              <a:rPr lang="it-IT" sz="1200" dirty="0"/>
              <a:t>s.v.</a:t>
            </a:r>
          </a:p>
          <a:p>
            <a:pPr marL="180975" indent="-180975">
              <a:buNone/>
            </a:pPr>
            <a:endParaRPr lang="it-IT" sz="1200" dirty="0"/>
          </a:p>
          <a:p>
            <a:pPr marL="180975" indent="-180975">
              <a:buNone/>
            </a:pPr>
            <a:endParaRPr lang="it-IT" sz="1200" cap="small" dirty="0"/>
          </a:p>
        </p:txBody>
      </p:sp>
    </p:spTree>
    <p:extLst>
      <p:ext uri="{BB962C8B-B14F-4D97-AF65-F5344CB8AC3E}">
        <p14:creationId xmlns:p14="http://schemas.microsoft.com/office/powerpoint/2010/main" val="415058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it-IT" dirty="0"/>
              <a:t>Definizione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“The dynamic, unidirectional historical process whereby lexical items in the course of time acquire a new status as grammatical, morphosyntactic forms, and in the process come to code relations that either were not coded before or were coded differently” (Traugott &amp; König 1991). </a:t>
            </a:r>
            <a:endParaRPr lang="it-IT" sz="200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43BEA2-DFE4-6A25-5EC5-D705E68039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43" b="8500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503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(1)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76996" y="2915530"/>
            <a:ext cx="3178696" cy="2116832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Francese</a:t>
            </a:r>
          </a:p>
          <a:p>
            <a:pPr marL="0" indent="0">
              <a:buNone/>
            </a:pPr>
            <a:r>
              <a:rPr lang="it-IT" i="1" dirty="0"/>
              <a:t>Je ne </a:t>
            </a:r>
            <a:r>
              <a:rPr lang="it-IT" i="1" dirty="0" err="1"/>
              <a:t>vais</a:t>
            </a:r>
            <a:r>
              <a:rPr lang="it-IT" i="1" dirty="0"/>
              <a:t> </a:t>
            </a:r>
            <a:r>
              <a:rPr lang="it-IT" i="1" dirty="0" err="1"/>
              <a:t>pas</a:t>
            </a:r>
            <a:endParaRPr lang="it-IT" i="1" dirty="0"/>
          </a:p>
          <a:p>
            <a:pPr marL="0" indent="0">
              <a:buNone/>
            </a:pPr>
            <a:r>
              <a:rPr lang="it-IT" i="1" dirty="0"/>
              <a:t>Je ne </a:t>
            </a:r>
            <a:r>
              <a:rPr lang="it-IT" i="1" dirty="0" err="1"/>
              <a:t>parle</a:t>
            </a:r>
            <a:r>
              <a:rPr lang="it-IT" i="1" dirty="0"/>
              <a:t> </a:t>
            </a:r>
            <a:r>
              <a:rPr lang="it-IT" i="1" dirty="0" err="1"/>
              <a:t>pas</a:t>
            </a:r>
            <a:endParaRPr lang="it-IT" i="1" dirty="0"/>
          </a:p>
          <a:p>
            <a:pPr marL="0" indent="0">
              <a:buNone/>
            </a:pPr>
            <a:endParaRPr lang="it-IT" i="1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382875" y="2859259"/>
            <a:ext cx="3178696" cy="2116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dirty="0"/>
              <a:t>Italiano</a:t>
            </a:r>
          </a:p>
          <a:p>
            <a:pPr marL="0" indent="0">
              <a:buNone/>
            </a:pPr>
            <a:r>
              <a:rPr lang="it-IT" sz="2800" i="1" dirty="0"/>
              <a:t>Non mangio mica</a:t>
            </a:r>
          </a:p>
          <a:p>
            <a:pPr marL="0" indent="0">
              <a:buNone/>
            </a:pPr>
            <a:r>
              <a:rPr lang="it-IT" sz="2800" i="1" dirty="0"/>
              <a:t>Non vado mica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78200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(2)</a:t>
            </a:r>
          </a:p>
        </p:txBody>
      </p:sp>
      <p:sp>
        <p:nvSpPr>
          <p:cNvPr id="4" name="Rettangolo 3"/>
          <p:cNvSpPr/>
          <p:nvPr/>
        </p:nvSpPr>
        <p:spPr>
          <a:xfrm>
            <a:off x="1858301" y="2420069"/>
            <a:ext cx="8475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dirty="0" err="1"/>
              <a:t>Lat</a:t>
            </a:r>
            <a:r>
              <a:rPr lang="it-IT" sz="3200" dirty="0"/>
              <a:t>. </a:t>
            </a:r>
            <a:r>
              <a:rPr lang="it-IT" sz="3200" i="1" dirty="0"/>
              <a:t>cantare </a:t>
            </a:r>
            <a:r>
              <a:rPr lang="it-IT" sz="3200" i="1" dirty="0" err="1">
                <a:solidFill>
                  <a:srgbClr val="FF0000"/>
                </a:solidFill>
              </a:rPr>
              <a:t>habeo</a:t>
            </a:r>
            <a:r>
              <a:rPr lang="it-IT" sz="3200" i="1" dirty="0">
                <a:solidFill>
                  <a:srgbClr val="FF0000"/>
                </a:solidFill>
              </a:rPr>
              <a:t> </a:t>
            </a:r>
            <a:r>
              <a:rPr lang="it-IT" sz="3200" dirty="0"/>
              <a:t>&gt; </a:t>
            </a:r>
            <a:r>
              <a:rPr lang="it-IT" sz="3200" dirty="0" err="1"/>
              <a:t>it.ant</a:t>
            </a:r>
            <a:r>
              <a:rPr lang="it-IT" sz="3200" dirty="0"/>
              <a:t>. </a:t>
            </a:r>
            <a:r>
              <a:rPr lang="it-IT" sz="3200" i="1" dirty="0"/>
              <a:t>cantar-</a:t>
            </a:r>
            <a:r>
              <a:rPr lang="it-IT" sz="3200" i="1" dirty="0">
                <a:solidFill>
                  <a:srgbClr val="FF0000"/>
                </a:solidFill>
              </a:rPr>
              <a:t>ò</a:t>
            </a:r>
            <a:r>
              <a:rPr lang="it-IT" sz="3200" i="1" dirty="0"/>
              <a:t> &gt; </a:t>
            </a:r>
            <a:r>
              <a:rPr lang="it-IT" sz="3200" dirty="0" err="1"/>
              <a:t>it</a:t>
            </a:r>
            <a:r>
              <a:rPr lang="it-IT" sz="3200" dirty="0"/>
              <a:t>. </a:t>
            </a:r>
            <a:r>
              <a:rPr lang="it-IT" sz="3200" i="1" dirty="0"/>
              <a:t>canter-</a:t>
            </a:r>
            <a:r>
              <a:rPr lang="it-IT" sz="3200" i="1" dirty="0">
                <a:solidFill>
                  <a:srgbClr val="FF0000"/>
                </a:solidFill>
              </a:rPr>
              <a:t>ò</a:t>
            </a:r>
            <a:r>
              <a:rPr lang="it-IT" sz="3200" dirty="0"/>
              <a:t> </a:t>
            </a:r>
          </a:p>
        </p:txBody>
      </p:sp>
      <p:sp>
        <p:nvSpPr>
          <p:cNvPr id="6" name="Rettangolo 5"/>
          <p:cNvSpPr/>
          <p:nvPr/>
        </p:nvSpPr>
        <p:spPr>
          <a:xfrm>
            <a:off x="1858300" y="3503799"/>
            <a:ext cx="91816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dirty="0" err="1"/>
              <a:t>Lat</a:t>
            </a:r>
            <a:r>
              <a:rPr lang="it-IT" sz="3200" dirty="0"/>
              <a:t>. </a:t>
            </a:r>
            <a:r>
              <a:rPr lang="it-IT" sz="3200" i="1" dirty="0"/>
              <a:t>cantare </a:t>
            </a:r>
            <a:r>
              <a:rPr lang="it-IT" sz="3200" i="1" dirty="0" err="1">
                <a:solidFill>
                  <a:srgbClr val="FF0000"/>
                </a:solidFill>
              </a:rPr>
              <a:t>habeo</a:t>
            </a:r>
            <a:r>
              <a:rPr lang="it-IT" sz="3200" i="1" dirty="0">
                <a:solidFill>
                  <a:srgbClr val="FF0000"/>
                </a:solidFill>
              </a:rPr>
              <a:t> </a:t>
            </a:r>
            <a:r>
              <a:rPr lang="it-IT" sz="3200" dirty="0"/>
              <a:t>&gt; </a:t>
            </a:r>
            <a:r>
              <a:rPr lang="it-IT" sz="3200" dirty="0" err="1"/>
              <a:t>nap</a:t>
            </a:r>
            <a:r>
              <a:rPr lang="it-IT" sz="3200" dirty="0"/>
              <a:t>. </a:t>
            </a:r>
            <a:r>
              <a:rPr lang="it-IT" sz="3200" i="1" dirty="0"/>
              <a:t>cantar-</a:t>
            </a:r>
            <a:r>
              <a:rPr lang="it-IT" sz="3200" i="1" dirty="0">
                <a:solidFill>
                  <a:srgbClr val="FF0000"/>
                </a:solidFill>
              </a:rPr>
              <a:t>aggio</a:t>
            </a:r>
            <a:r>
              <a:rPr lang="it-IT" sz="3200" i="1" dirty="0"/>
              <a:t> </a:t>
            </a:r>
          </a:p>
          <a:p>
            <a:r>
              <a:rPr lang="it-IT" sz="3200" i="1" dirty="0"/>
              <a:t>				/ </a:t>
            </a:r>
            <a:r>
              <a:rPr lang="it-IT" sz="3200" i="1" dirty="0">
                <a:solidFill>
                  <a:srgbClr val="FF0000"/>
                </a:solidFill>
              </a:rPr>
              <a:t>aggio</a:t>
            </a:r>
            <a:r>
              <a:rPr lang="it-IT" sz="3200" i="1" dirty="0"/>
              <a:t> a </a:t>
            </a:r>
            <a:r>
              <a:rPr lang="it-IT" sz="3200" i="1" dirty="0" err="1"/>
              <a:t>cantà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39411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3952" y="365125"/>
            <a:ext cx="10809848" cy="1325563"/>
          </a:xfrm>
        </p:spPr>
        <p:txBody>
          <a:bodyPr/>
          <a:lstStyle/>
          <a:p>
            <a:r>
              <a:rPr lang="it-IT" dirty="0"/>
              <a:t>Esempi (3)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7F222D3-941C-4CA3-8097-44A7E3191853}"/>
              </a:ext>
            </a:extLst>
          </p:cNvPr>
          <p:cNvSpPr txBox="1"/>
          <p:nvPr/>
        </p:nvSpPr>
        <p:spPr>
          <a:xfrm>
            <a:off x="6316394" y="1901041"/>
            <a:ext cx="533165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Uno degli esempi più noti di grammaticalizzazione è rappresentato dalla formazione degli ➔ avverbi in          -</a:t>
            </a:r>
            <a:r>
              <a:rPr lang="it-IT" sz="2400" i="1" dirty="0"/>
              <a:t>mente</a:t>
            </a:r>
            <a:r>
              <a:rPr lang="it-IT" sz="2400" dirty="0"/>
              <a:t>. Il suffisso italiano -</a:t>
            </a:r>
            <a:r>
              <a:rPr lang="it-IT" sz="2400" i="1" dirty="0"/>
              <a:t>mente</a:t>
            </a:r>
            <a:r>
              <a:rPr lang="it-IT" sz="2400" dirty="0"/>
              <a:t>, che presenta paralleli nelle altre lingue romanze (</a:t>
            </a:r>
            <a:r>
              <a:rPr lang="it-IT" sz="2400" dirty="0" err="1"/>
              <a:t>fr</a:t>
            </a:r>
            <a:r>
              <a:rPr lang="it-IT" sz="2400" dirty="0"/>
              <a:t>. -</a:t>
            </a:r>
            <a:r>
              <a:rPr lang="it-IT" sz="2400" i="1" dirty="0" err="1"/>
              <a:t>ment</a:t>
            </a:r>
            <a:r>
              <a:rPr lang="it-IT" sz="2400" dirty="0"/>
              <a:t>, </a:t>
            </a:r>
            <a:r>
              <a:rPr lang="it-IT" sz="2400" dirty="0" err="1"/>
              <a:t>spagn</a:t>
            </a:r>
            <a:r>
              <a:rPr lang="it-IT" sz="2400" dirty="0"/>
              <a:t>. -</a:t>
            </a:r>
            <a:r>
              <a:rPr lang="it-IT" sz="2400" i="1" dirty="0"/>
              <a:t>mente</a:t>
            </a:r>
            <a:r>
              <a:rPr lang="it-IT" sz="2400" dirty="0"/>
              <a:t>, ecc.), è l’antica forma ablativale del nome latino </a:t>
            </a:r>
            <a:r>
              <a:rPr lang="it-IT" sz="2400" i="1" dirty="0" err="1"/>
              <a:t>mens</a:t>
            </a:r>
            <a:r>
              <a:rPr lang="it-IT" sz="2400" dirty="0"/>
              <a:t>, presente nei sintagmi latini del tipo </a:t>
            </a:r>
            <a:r>
              <a:rPr lang="it-IT" sz="2400" i="1" dirty="0" err="1"/>
              <a:t>clara</a:t>
            </a:r>
            <a:r>
              <a:rPr lang="it-IT" sz="2400" i="1" dirty="0"/>
              <a:t> mente </a:t>
            </a:r>
            <a:r>
              <a:rPr lang="it-IT" sz="2400" dirty="0"/>
              <a:t>«con mente chiara».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6FD8FC3-4F2E-4C74-B628-2664FE436AAB}"/>
              </a:ext>
            </a:extLst>
          </p:cNvPr>
          <p:cNvSpPr txBox="1"/>
          <p:nvPr/>
        </p:nvSpPr>
        <p:spPr>
          <a:xfrm>
            <a:off x="543952" y="1830702"/>
            <a:ext cx="59271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3E3F3E"/>
                </a:solidFill>
                <a:effectLst/>
                <a:latin typeface="Crimson Text"/>
              </a:rPr>
              <a:t>grammaticalizzazione</a:t>
            </a:r>
          </a:p>
          <a:p>
            <a:pPr algn="l"/>
            <a:r>
              <a:rPr lang="it-IT" b="1" i="0" dirty="0">
                <a:solidFill>
                  <a:srgbClr val="8B8C8B"/>
                </a:solidFill>
                <a:effectLst/>
                <a:latin typeface="Montserrat"/>
              </a:rPr>
              <a:t>di Federica Da Milano - Enciclopedia dell'Italiano (2010)</a:t>
            </a:r>
          </a:p>
        </p:txBody>
      </p:sp>
    </p:spTree>
    <p:extLst>
      <p:ext uri="{BB962C8B-B14F-4D97-AF65-F5344CB8AC3E}">
        <p14:creationId xmlns:p14="http://schemas.microsoft.com/office/powerpoint/2010/main" val="1264829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Trafila (</a:t>
            </a:r>
            <a:r>
              <a:rPr lang="it-IT" i="1" dirty="0"/>
              <a:t>cline</a:t>
            </a:r>
            <a:r>
              <a:rPr lang="it-IT" dirty="0"/>
              <a:t>) di grammaticalizzazione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tangolo 4"/>
          <p:cNvSpPr/>
          <p:nvPr/>
        </p:nvSpPr>
        <p:spPr>
          <a:xfrm>
            <a:off x="2423592" y="6288974"/>
            <a:ext cx="2738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(Hopper e </a:t>
            </a:r>
            <a:r>
              <a:rPr lang="it-IT" dirty="0" err="1"/>
              <a:t>Traugott</a:t>
            </a:r>
            <a:r>
              <a:rPr lang="it-IT" dirty="0"/>
              <a:t> 2003:7)</a:t>
            </a:r>
          </a:p>
        </p:txBody>
      </p:sp>
    </p:spTree>
    <p:extLst>
      <p:ext uri="{BB962C8B-B14F-4D97-AF65-F5344CB8AC3E}">
        <p14:creationId xmlns:p14="http://schemas.microsoft.com/office/powerpoint/2010/main" val="3477744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/>
          <a:srcRect l="18894" t="36294" r="13381" b="26195"/>
          <a:stretch/>
        </p:blipFill>
        <p:spPr>
          <a:xfrm>
            <a:off x="1053599" y="1036800"/>
            <a:ext cx="5772001" cy="5068800"/>
          </a:xfrm>
          <a:prstGeom prst="rect">
            <a:avLst/>
          </a:prstGeom>
        </p:spPr>
      </p:pic>
      <p:cxnSp>
        <p:nvCxnSpPr>
          <p:cNvPr id="6" name="Connettore 1 5"/>
          <p:cNvCxnSpPr/>
          <p:nvPr/>
        </p:nvCxnSpPr>
        <p:spPr>
          <a:xfrm flipV="1">
            <a:off x="302400" y="4550400"/>
            <a:ext cx="10836000" cy="5760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contenuto 2"/>
          <p:cNvSpPr txBox="1">
            <a:spLocks/>
          </p:cNvSpPr>
          <p:nvPr/>
        </p:nvSpPr>
        <p:spPr>
          <a:xfrm>
            <a:off x="7376087" y="3038399"/>
            <a:ext cx="3178696" cy="1535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Livello </a:t>
            </a:r>
          </a:p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funzionale</a:t>
            </a: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7463687" y="4810799"/>
            <a:ext cx="3178696" cy="15353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Livello </a:t>
            </a:r>
          </a:p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formale (morfologico)</a:t>
            </a:r>
          </a:p>
        </p:txBody>
      </p:sp>
    </p:spTree>
    <p:extLst>
      <p:ext uri="{BB962C8B-B14F-4D97-AF65-F5344CB8AC3E}">
        <p14:creationId xmlns:p14="http://schemas.microsoft.com/office/powerpoint/2010/main" val="3542220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Meccanismi caratterizzati il processo di grammaticalizzazione 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988400" y="18666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0639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D4E97-E58D-46BA-A68C-E3B8138A0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>
                <a:solidFill>
                  <a:srgbClr val="FF0000"/>
                </a:solidFill>
              </a:rPr>
              <a:t>Semantic </a:t>
            </a:r>
            <a:r>
              <a:rPr lang="it-IT" i="1" dirty="0" err="1">
                <a:solidFill>
                  <a:srgbClr val="FF0000"/>
                </a:solidFill>
              </a:rPr>
              <a:t>bleaching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o opacizzazione semantica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127590-D42E-4492-AD75-079678176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5034" y="262215"/>
            <a:ext cx="5244328" cy="64206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u="sng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Lat</a:t>
            </a:r>
            <a:r>
              <a:rPr lang="it-IT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. classico</a:t>
            </a:r>
          </a:p>
          <a:p>
            <a:pPr marL="0" indent="0">
              <a:buNone/>
            </a:pPr>
            <a:r>
              <a:rPr lang="it-IT" sz="2000" i="1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am</a:t>
            </a:r>
            <a:r>
              <a:rPr lang="it-IT" sz="2000" i="1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-ā-</a:t>
            </a:r>
            <a:r>
              <a:rPr lang="it-IT" sz="2000" i="1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bō</a:t>
            </a:r>
            <a:r>
              <a:rPr lang="it-IT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‘(io) amerò’</a:t>
            </a:r>
          </a:p>
          <a:p>
            <a:pPr marL="0" indent="0">
              <a:buNone/>
            </a:pPr>
            <a:r>
              <a:rPr lang="it-IT" sz="2000" b="1" u="sng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Lat</a:t>
            </a:r>
            <a:r>
              <a:rPr lang="it-IT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. tardo e volgare</a:t>
            </a:r>
          </a:p>
          <a:p>
            <a:pPr marL="0" indent="0">
              <a:buNone/>
            </a:pPr>
            <a:r>
              <a:rPr lang="it-IT" sz="2000" i="1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amare </a:t>
            </a:r>
            <a:r>
              <a:rPr lang="it-IT" sz="2000" i="1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(h)</a:t>
            </a:r>
            <a:r>
              <a:rPr lang="it-IT" sz="2000" i="1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abeō</a:t>
            </a:r>
            <a:r>
              <a:rPr lang="it-IT" sz="2000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</a:t>
            </a:r>
            <a:r>
              <a:rPr lang="it-IT" sz="2000" i="1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</a:t>
            </a:r>
            <a:r>
              <a:rPr lang="it-IT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‘ho da amare’ &gt; ‘amerò’</a:t>
            </a:r>
          </a:p>
          <a:p>
            <a:pPr marL="0" indent="0">
              <a:buNone/>
            </a:pPr>
            <a:endParaRPr lang="it-IT" sz="2000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  <a:p>
            <a:pPr marL="0" indent="0">
              <a:buNone/>
            </a:pPr>
            <a:r>
              <a:rPr lang="it-IT" sz="2000" b="1" u="sng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Sar</a:t>
            </a:r>
            <a:r>
              <a:rPr lang="it-IT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. Camp. Medioevale </a:t>
            </a:r>
          </a:p>
          <a:p>
            <a:pPr marL="0" indent="0">
              <a:buNone/>
            </a:pPr>
            <a:r>
              <a:rPr lang="en-US" sz="2000" i="1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anti </a:t>
            </a:r>
            <a:r>
              <a:rPr lang="en-US" sz="2000" i="1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stari</a:t>
            </a:r>
            <a:r>
              <a:rPr lang="en-US" sz="2000" i="1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(a. 1211)</a:t>
            </a:r>
          </a:p>
          <a:p>
            <a:pPr marL="0" indent="0">
              <a:buNone/>
            </a:pPr>
            <a:r>
              <a:rPr lang="en-US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Sar. Camp. Moderno</a:t>
            </a:r>
          </a:p>
          <a:p>
            <a:pPr marL="0" indent="0">
              <a:buNone/>
            </a:pP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[</a:t>
            </a:r>
            <a:r>
              <a:rPr lang="en-US" sz="2000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ˈant 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 ˈ</a:t>
            </a:r>
            <a:r>
              <a:rPr lang="en-US" sz="2000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st</a:t>
            </a:r>
            <a:r>
              <a:rPr lang="it-IT" sz="2000" dirty="0">
                <a:effectLst/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ai̯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]</a:t>
            </a:r>
            <a:endParaRPr lang="it-IT" sz="2000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  <a:p>
            <a:pPr marL="0" indent="0">
              <a:buNone/>
            </a:pPr>
            <a:endParaRPr lang="it-IT" sz="2000" i="1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  <a:p>
            <a:pPr marL="0" indent="0">
              <a:buNone/>
            </a:pPr>
            <a:r>
              <a:rPr lang="en-US" sz="2000" b="1" u="sng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Napoletano</a:t>
            </a:r>
            <a:r>
              <a:rPr lang="en-US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(mod.) </a:t>
            </a:r>
          </a:p>
          <a:p>
            <a:pPr marL="0" indent="0">
              <a:buNone/>
            </a:pP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[</a:t>
            </a:r>
            <a:r>
              <a:rPr lang="en-US" sz="2000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ˈ</a:t>
            </a:r>
            <a:r>
              <a:rPr lang="en-US" sz="2000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adʤə</a:t>
            </a:r>
            <a:r>
              <a:rPr lang="en-US" sz="2000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 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 </a:t>
            </a:r>
            <a:r>
              <a:rPr lang="en-US" sz="2000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kkanˈta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] vs. [</a:t>
            </a:r>
            <a:r>
              <a:rPr lang="en-US" sz="2000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kantaˈr</a:t>
            </a:r>
            <a:r>
              <a:rPr lang="en-US" sz="2000" dirty="0" err="1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adʤə</a:t>
            </a:r>
            <a:r>
              <a:rPr lang="en-US" sz="2000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]</a:t>
            </a:r>
            <a:endParaRPr lang="it-IT" sz="2000" i="1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  <a:p>
            <a:pPr marL="0" indent="0">
              <a:buNone/>
            </a:pPr>
            <a:endParaRPr lang="it-IT" sz="2800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  <a:p>
            <a:pPr marL="0" indent="0">
              <a:buNone/>
            </a:pPr>
            <a:r>
              <a:rPr lang="it-IT" sz="2000" b="1" u="sng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Italiano</a:t>
            </a:r>
          </a:p>
          <a:p>
            <a:pPr marL="0" indent="0">
              <a:buNone/>
            </a:pPr>
            <a:r>
              <a:rPr lang="it-IT" sz="2000" i="1" dirty="0" err="1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amer</a:t>
            </a:r>
            <a:r>
              <a:rPr lang="it-IT" sz="2000" i="1" dirty="0"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-</a:t>
            </a:r>
            <a:r>
              <a:rPr lang="it-IT" sz="2000" i="1" dirty="0">
                <a:solidFill>
                  <a:srgbClr val="FF0000"/>
                </a:solidFill>
                <a:latin typeface="Doulos SIL" panose="02000500070000020004" pitchFamily="2" charset="0"/>
                <a:ea typeface="Doulos SIL" panose="02000500070000020004" pitchFamily="2" charset="0"/>
                <a:cs typeface="Doulos SIL" panose="02000500070000020004" pitchFamily="2" charset="0"/>
              </a:rPr>
              <a:t>ò</a:t>
            </a:r>
            <a:endParaRPr lang="it-IT" sz="2000" dirty="0">
              <a:latin typeface="Doulos SIL" panose="02000500070000020004" pitchFamily="2" charset="0"/>
              <a:ea typeface="Doulos SIL" panose="02000500070000020004" pitchFamily="2" charset="0"/>
              <a:cs typeface="Doulos SIL" panose="0200050007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53603A-CA12-4925-BEB5-0851133BB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endParaRPr lang="it-IT" dirty="0"/>
          </a:p>
          <a:p>
            <a:r>
              <a:rPr lang="en-US" dirty="0"/>
              <a:t>The term ‘semantic bleaching’ refers to a type of semantic change whereby the conventional lexical meaning of a word is blurred when the word is used to signal a grammatical function. This change is also called ‘fading’, ‘depletion’, ‘attrition’, ‘weakening’, and ‘</a:t>
            </a:r>
            <a:r>
              <a:rPr lang="en-US" dirty="0" err="1"/>
              <a:t>desemanticization</a:t>
            </a:r>
            <a:r>
              <a:rPr lang="en-US" dirty="0"/>
              <a:t>’. </a:t>
            </a:r>
          </a:p>
          <a:p>
            <a:endParaRPr lang="en-US" sz="2000" i="1" dirty="0">
              <a:solidFill>
                <a:srgbClr val="FF0000"/>
              </a:solidFill>
            </a:endParaRPr>
          </a:p>
          <a:p>
            <a:endParaRPr lang="en-US" sz="2000" i="1" dirty="0">
              <a:solidFill>
                <a:srgbClr val="FF0000"/>
              </a:solidFill>
            </a:endParaRPr>
          </a:p>
          <a:p>
            <a:endParaRPr lang="en-US" sz="2000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200" dirty="0" err="1"/>
              <a:t>Gianto</a:t>
            </a:r>
            <a:r>
              <a:rPr lang="en-US" sz="1200" dirty="0"/>
              <a:t>, </a:t>
            </a:r>
            <a:r>
              <a:rPr lang="en-US" sz="1200" dirty="0" err="1"/>
              <a:t>Agustinus</a:t>
            </a:r>
            <a:r>
              <a:rPr lang="en-US" sz="1200" dirty="0"/>
              <a:t>, “Semantic Bleaching”, in: </a:t>
            </a:r>
            <a:r>
              <a:rPr lang="en-US" sz="1200" i="1" dirty="0"/>
              <a:t>Encyclopedia of Hebrew Language and Linguistics</a:t>
            </a:r>
            <a:r>
              <a:rPr lang="en-US" sz="1200" dirty="0"/>
              <a:t>, Edited by: Geoffrey Khan. Consulted online on 15 April 2018 &lt;http://dx.doi.org/10.1163/2212-4241_ehll_EHLL_COM_00000797&gt;First published online: 2013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First print edition: 9789004176423</a:t>
            </a:r>
          </a:p>
        </p:txBody>
      </p:sp>
    </p:spTree>
    <p:extLst>
      <p:ext uri="{BB962C8B-B14F-4D97-AF65-F5344CB8AC3E}">
        <p14:creationId xmlns:p14="http://schemas.microsoft.com/office/powerpoint/2010/main" val="837806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1066</Words>
  <Application>Microsoft Office PowerPoint</Application>
  <PresentationFormat>Widescreen</PresentationFormat>
  <Paragraphs>104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Crimson Text</vt:lpstr>
      <vt:lpstr>Doulos SIL</vt:lpstr>
      <vt:lpstr>Montserrat</vt:lpstr>
      <vt:lpstr>Times New Roman</vt:lpstr>
      <vt:lpstr>Tema di Office</vt:lpstr>
      <vt:lpstr>Grammaticalizzazione</vt:lpstr>
      <vt:lpstr>Definizione </vt:lpstr>
      <vt:lpstr>Esempi (1)</vt:lpstr>
      <vt:lpstr>Esempi (2)</vt:lpstr>
      <vt:lpstr>Esempi (3)</vt:lpstr>
      <vt:lpstr>Trafila (cline) di grammaticalizzazione</vt:lpstr>
      <vt:lpstr>Presentazione standard di PowerPoint</vt:lpstr>
      <vt:lpstr>Meccanismi caratterizzati il processo di grammaticalizzazione </vt:lpstr>
      <vt:lpstr>Semantic bleaching o opacizzazione semantica</vt:lpstr>
      <vt:lpstr>Esempi (2): gli articoli determinativi. Trafila formale</vt:lpstr>
      <vt:lpstr>Esempi (2): gli articoli determinativi. Trafila formale</vt:lpstr>
      <vt:lpstr>Determinanti o determinatori </vt:lpstr>
      <vt:lpstr>Morphological reduction o riduzione morfologica</vt:lpstr>
      <vt:lpstr>Phonetic erosion o erosione fonetica</vt:lpstr>
      <vt:lpstr>Obligatorification o obbligatorietà</vt:lpstr>
      <vt:lpstr>Principali riferimenti bibliografici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Ignazio Efisio Putzu</cp:lastModifiedBy>
  <cp:revision>25</cp:revision>
  <dcterms:created xsi:type="dcterms:W3CDTF">2018-04-15T10:34:10Z</dcterms:created>
  <dcterms:modified xsi:type="dcterms:W3CDTF">2026-03-18T16:34:30Z</dcterms:modified>
</cp:coreProperties>
</file>