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605" r:id="rId3"/>
    <p:sldId id="383" r:id="rId4"/>
    <p:sldId id="381" r:id="rId5"/>
    <p:sldId id="332" r:id="rId6"/>
    <p:sldId id="384" r:id="rId7"/>
    <p:sldId id="331" r:id="rId8"/>
    <p:sldId id="385" r:id="rId9"/>
    <p:sldId id="271" r:id="rId10"/>
    <p:sldId id="330" r:id="rId11"/>
    <p:sldId id="353" r:id="rId12"/>
    <p:sldId id="378" r:id="rId13"/>
    <p:sldId id="373" r:id="rId14"/>
    <p:sldId id="302" r:id="rId15"/>
    <p:sldId id="301" r:id="rId16"/>
    <p:sldId id="607" r:id="rId17"/>
    <p:sldId id="608" r:id="rId18"/>
    <p:sldId id="609" r:id="rId19"/>
    <p:sldId id="610" r:id="rId20"/>
    <p:sldId id="343" r:id="rId21"/>
    <p:sldId id="277" r:id="rId22"/>
    <p:sldId id="374" r:id="rId23"/>
    <p:sldId id="297" r:id="rId24"/>
    <p:sldId id="295" r:id="rId25"/>
    <p:sldId id="606" r:id="rId26"/>
    <p:sldId id="379" r:id="rId27"/>
    <p:sldId id="380" r:id="rId28"/>
    <p:sldId id="589" r:id="rId29"/>
    <p:sldId id="590" r:id="rId30"/>
    <p:sldId id="350" r:id="rId31"/>
    <p:sldId id="342" r:id="rId32"/>
    <p:sldId id="347" r:id="rId33"/>
    <p:sldId id="340" r:id="rId34"/>
    <p:sldId id="259" r:id="rId35"/>
    <p:sldId id="258" r:id="rId36"/>
    <p:sldId id="346" r:id="rId37"/>
    <p:sldId id="591" r:id="rId38"/>
    <p:sldId id="329" r:id="rId39"/>
    <p:sldId id="604" r:id="rId40"/>
    <p:sldId id="272" r:id="rId41"/>
    <p:sldId id="376" r:id="rId42"/>
    <p:sldId id="316" r:id="rId43"/>
    <p:sldId id="260" r:id="rId44"/>
    <p:sldId id="334" r:id="rId45"/>
    <p:sldId id="335" r:id="rId46"/>
    <p:sldId id="333" r:id="rId47"/>
    <p:sldId id="269" r:id="rId48"/>
    <p:sldId id="283" r:id="rId49"/>
    <p:sldId id="352" r:id="rId50"/>
    <p:sldId id="278" r:id="rId51"/>
    <p:sldId id="275" r:id="rId52"/>
    <p:sldId id="377" r:id="rId53"/>
    <p:sldId id="326" r:id="rId54"/>
    <p:sldId id="325" r:id="rId55"/>
    <p:sldId id="344" r:id="rId56"/>
    <p:sldId id="264" r:id="rId5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47" d="100"/>
          <a:sy n="147" d="100"/>
        </p:scale>
        <p:origin x="2886" y="3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4D76AD-A536-4011-A545-0CA651A96EBA}" type="datetimeFigureOut">
              <a:rPr lang="it-IT" smtClean="0"/>
              <a:pPr/>
              <a:t>21/03/2026</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472953-5D64-471A-8CA7-D887BF27A817}" type="slidenum">
              <a:rPr lang="it-IT" smtClean="0"/>
              <a:pPr/>
              <a:t>‹N›</a:t>
            </a:fld>
            <a:endParaRPr lang="it-IT"/>
          </a:p>
        </p:txBody>
      </p:sp>
    </p:spTree>
    <p:extLst>
      <p:ext uri="{BB962C8B-B14F-4D97-AF65-F5344CB8AC3E}">
        <p14:creationId xmlns:p14="http://schemas.microsoft.com/office/powerpoint/2010/main" val="1205564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0A2C98A-F48E-4035-A841-DF29F7CACBF4}" type="slidenum">
              <a:rPr lang="it-IT" smtClean="0"/>
              <a:pPr/>
              <a:t>9</a:t>
            </a:fld>
            <a:endParaRPr lang="it-IT"/>
          </a:p>
        </p:txBody>
      </p:sp>
    </p:spTree>
    <p:extLst>
      <p:ext uri="{BB962C8B-B14F-4D97-AF65-F5344CB8AC3E}">
        <p14:creationId xmlns:p14="http://schemas.microsoft.com/office/powerpoint/2010/main" val="1943526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0A2C98A-F48E-4035-A841-DF29F7CACBF4}" type="slidenum">
              <a:rPr lang="it-IT" smtClean="0"/>
              <a:pPr/>
              <a:t>38</a:t>
            </a:fld>
            <a:endParaRPr lang="it-IT"/>
          </a:p>
        </p:txBody>
      </p:sp>
    </p:spTree>
    <p:extLst>
      <p:ext uri="{BB962C8B-B14F-4D97-AF65-F5344CB8AC3E}">
        <p14:creationId xmlns:p14="http://schemas.microsoft.com/office/powerpoint/2010/main" val="4166171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0EEC6B-3BCD-462F-9493-8E827654182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55BD9E8-D448-422E-91CD-45334F4701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C7E901CC-08DA-4588-B4E7-3F2158898FC3}"/>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5" name="Segnaposto piè di pagina 4">
            <a:extLst>
              <a:ext uri="{FF2B5EF4-FFF2-40B4-BE49-F238E27FC236}">
                <a16:creationId xmlns:a16="http://schemas.microsoft.com/office/drawing/2014/main" id="{5E90DCF7-E706-429B-8802-857B601B525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08D381E-2865-4BA4-8B50-3E9F1E950D69}"/>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730836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66C9D3-97B0-4419-AD4E-850E5E99DB3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3F14EA0-0760-496F-8380-89C255A1C9CE}"/>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7E8CBDE-7D8F-49A9-AB77-1ACD9CA2D821}"/>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5" name="Segnaposto piè di pagina 4">
            <a:extLst>
              <a:ext uri="{FF2B5EF4-FFF2-40B4-BE49-F238E27FC236}">
                <a16:creationId xmlns:a16="http://schemas.microsoft.com/office/drawing/2014/main" id="{319DCAE0-7193-481B-8F38-99B44068A8F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C7ED3E6-66F5-4502-AAA2-CF61AC488FD8}"/>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3608868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47EA9655-3F91-4FEC-89C4-3161E50CCF9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6B7DBB2-0BC2-4D6D-9A40-2E8CFF70A853}"/>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F77F5-EFA4-4D77-947A-6C6976A9E860}"/>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5" name="Segnaposto piè di pagina 4">
            <a:extLst>
              <a:ext uri="{FF2B5EF4-FFF2-40B4-BE49-F238E27FC236}">
                <a16:creationId xmlns:a16="http://schemas.microsoft.com/office/drawing/2014/main" id="{4CB3178B-35E6-4849-8BB2-234ACC419CF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DA20146-C494-42EF-985B-BE7A017E022B}"/>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950990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0F73E7-37A5-4E36-926D-F32E01D8F81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26B848E-03DB-4C99-B645-9EC2D72F945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B8DFA82-AA5F-4E08-B428-A6B0065BC657}"/>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5" name="Segnaposto piè di pagina 4">
            <a:extLst>
              <a:ext uri="{FF2B5EF4-FFF2-40B4-BE49-F238E27FC236}">
                <a16:creationId xmlns:a16="http://schemas.microsoft.com/office/drawing/2014/main" id="{5440F901-46F1-4D4B-9305-382D8E76B85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0FFFBB8-2E66-47DE-90C7-50374A2977B9}"/>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2820753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814202-C286-4974-A777-B45156405CA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21F9018-10F0-4755-8BBB-E842E643F7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BDE021E6-F105-46A7-819D-55A676F6C3F9}"/>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5" name="Segnaposto piè di pagina 4">
            <a:extLst>
              <a:ext uri="{FF2B5EF4-FFF2-40B4-BE49-F238E27FC236}">
                <a16:creationId xmlns:a16="http://schemas.microsoft.com/office/drawing/2014/main" id="{D5749C11-573C-4C70-BEA0-CA688261D94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0140E21-522A-4880-915D-09A5D867F40E}"/>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3031955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1D75E1-E408-494D-B6E0-784DA28C278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F365B8C-80AD-4181-8371-003CDCF3A47C}"/>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B8B8EF9C-7D69-484B-BC58-8DF9059C5362}"/>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BCE0D57C-BEB6-4698-A71C-589BEC3AE4EF}"/>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6" name="Segnaposto piè di pagina 5">
            <a:extLst>
              <a:ext uri="{FF2B5EF4-FFF2-40B4-BE49-F238E27FC236}">
                <a16:creationId xmlns:a16="http://schemas.microsoft.com/office/drawing/2014/main" id="{1C91E241-FCE9-4813-BC19-92A42D5B5A8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1540264-8050-49E2-B301-9A1F57ECDF30}"/>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2029482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76D093-312D-462B-AFBF-6756F7EB7B2F}"/>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8C622DB-021C-4240-85D7-1B4BAD7677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0A1C1742-F2E1-4B24-B654-B1413032F79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53037957-432D-422D-B92D-B4C1998FF7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93D1766C-F820-4FB9-8557-39435D5DD781}"/>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5FE02700-3A57-4E7B-9921-965FAEA54761}"/>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8" name="Segnaposto piè di pagina 7">
            <a:extLst>
              <a:ext uri="{FF2B5EF4-FFF2-40B4-BE49-F238E27FC236}">
                <a16:creationId xmlns:a16="http://schemas.microsoft.com/office/drawing/2014/main" id="{19B9D37A-EE01-40B8-9C11-740D5A6770F4}"/>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D918D058-F579-432F-B911-C17B42695190}"/>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3850728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3F852A-D4E8-4506-9D58-0DFC9C84E80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91BECA8-90FE-4408-B2D8-6CCC2E3BF0CF}"/>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4" name="Segnaposto piè di pagina 3">
            <a:extLst>
              <a:ext uri="{FF2B5EF4-FFF2-40B4-BE49-F238E27FC236}">
                <a16:creationId xmlns:a16="http://schemas.microsoft.com/office/drawing/2014/main" id="{9370BA4F-B24E-47FE-B4CA-DDEAAD1BCB50}"/>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26C49C94-9E86-42E5-8BC2-F02D7ABD0084}"/>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3534423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4D9800D-F96B-4EAF-AE6C-4C940AD42D41}"/>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3" name="Segnaposto piè di pagina 2">
            <a:extLst>
              <a:ext uri="{FF2B5EF4-FFF2-40B4-BE49-F238E27FC236}">
                <a16:creationId xmlns:a16="http://schemas.microsoft.com/office/drawing/2014/main" id="{B7C6822E-9B57-4DE2-883E-4DA0FF70BB67}"/>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3C769A23-6E38-4CCD-A985-9B51A24DED8B}"/>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2476771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343B72-A161-4766-9AF3-1F0F7B96DDA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81F22DB-915D-4656-87FD-46599EB351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251DAA88-4642-4CFF-AE1A-F53E075ABB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14F6B4B6-1B04-4219-A233-9F1B3F33AD23}"/>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6" name="Segnaposto piè di pagina 5">
            <a:extLst>
              <a:ext uri="{FF2B5EF4-FFF2-40B4-BE49-F238E27FC236}">
                <a16:creationId xmlns:a16="http://schemas.microsoft.com/office/drawing/2014/main" id="{43400CCD-269D-4F82-9693-AB8DB948811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30FE1B7-27B0-4AD2-8167-95C6B6E61813}"/>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204651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71A5D52-055C-4FD8-BE71-97CC327E642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D64F8BE-69B9-4946-8ECC-FD36F5FF0F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0565030-C9BD-4793-90EB-FC81A9CB09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1AFABAC9-8570-42A0-9B54-277A98430476}"/>
              </a:ext>
            </a:extLst>
          </p:cNvPr>
          <p:cNvSpPr>
            <a:spLocks noGrp="1"/>
          </p:cNvSpPr>
          <p:nvPr>
            <p:ph type="dt" sz="half" idx="10"/>
          </p:nvPr>
        </p:nvSpPr>
        <p:spPr/>
        <p:txBody>
          <a:bodyPr/>
          <a:lstStyle/>
          <a:p>
            <a:fld id="{BD619D1C-6F88-4451-BF76-A4F2D0E19BCD}" type="datetimeFigureOut">
              <a:rPr lang="it-IT" smtClean="0"/>
              <a:pPr/>
              <a:t>21/03/2026</a:t>
            </a:fld>
            <a:endParaRPr lang="it-IT"/>
          </a:p>
        </p:txBody>
      </p:sp>
      <p:sp>
        <p:nvSpPr>
          <p:cNvPr id="6" name="Segnaposto piè di pagina 5">
            <a:extLst>
              <a:ext uri="{FF2B5EF4-FFF2-40B4-BE49-F238E27FC236}">
                <a16:creationId xmlns:a16="http://schemas.microsoft.com/office/drawing/2014/main" id="{DEAAE0C8-9219-4E4C-8DAF-22FF96DFC38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5ABF37D-45E6-4CB7-B3DE-BEABF19C961A}"/>
              </a:ext>
            </a:extLst>
          </p:cNvPr>
          <p:cNvSpPr>
            <a:spLocks noGrp="1"/>
          </p:cNvSpPr>
          <p:nvPr>
            <p:ph type="sldNum" sz="quarter" idx="12"/>
          </p:nvPr>
        </p:nvSpPr>
        <p:spPr/>
        <p:txBody>
          <a:bodyPr/>
          <a:lstStyle/>
          <a:p>
            <a:fld id="{48A11EF1-D158-4762-B615-5F6129E7A139}" type="slidenum">
              <a:rPr lang="it-IT" smtClean="0"/>
              <a:pPr/>
              <a:t>‹N›</a:t>
            </a:fld>
            <a:endParaRPr lang="it-IT"/>
          </a:p>
        </p:txBody>
      </p:sp>
    </p:spTree>
    <p:extLst>
      <p:ext uri="{BB962C8B-B14F-4D97-AF65-F5344CB8AC3E}">
        <p14:creationId xmlns:p14="http://schemas.microsoft.com/office/powerpoint/2010/main" val="3363238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2819643F-0F5F-4039-83CB-4025F7A55C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5D2110B-D127-4029-BF41-97F550F8D4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B37E0CC-E171-4E8F-83C3-2196EED06F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619D1C-6F88-4451-BF76-A4F2D0E19BCD}" type="datetimeFigureOut">
              <a:rPr lang="it-IT" smtClean="0"/>
              <a:pPr/>
              <a:t>21/03/2026</a:t>
            </a:fld>
            <a:endParaRPr lang="it-IT"/>
          </a:p>
        </p:txBody>
      </p:sp>
      <p:sp>
        <p:nvSpPr>
          <p:cNvPr id="5" name="Segnaposto piè di pagina 4">
            <a:extLst>
              <a:ext uri="{FF2B5EF4-FFF2-40B4-BE49-F238E27FC236}">
                <a16:creationId xmlns:a16="http://schemas.microsoft.com/office/drawing/2014/main" id="{7AF96295-682F-464B-97F4-1234019B11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512630AE-CF3E-4E31-B81B-26BCA95B15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A11EF1-D158-4762-B615-5F6129E7A139}" type="slidenum">
              <a:rPr lang="it-IT" smtClean="0"/>
              <a:pPr/>
              <a:t>‹N›</a:t>
            </a:fld>
            <a:endParaRPr lang="it-IT"/>
          </a:p>
        </p:txBody>
      </p:sp>
    </p:spTree>
    <p:extLst>
      <p:ext uri="{BB962C8B-B14F-4D97-AF65-F5344CB8AC3E}">
        <p14:creationId xmlns:p14="http://schemas.microsoft.com/office/powerpoint/2010/main" val="3955339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it.wikipedia.org/wiki/Matteo_Giulio_Bartoli"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treccani.it/enciclopedia/geografia-linguistica_(Enciclopedia_dell'Italiano)/"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Contatto linguistico e </a:t>
            </a:r>
            <a:r>
              <a:rPr lang="it-IT" dirty="0" err="1"/>
              <a:t>arealità</a:t>
            </a:r>
            <a:r>
              <a:rPr lang="it-IT" dirty="0"/>
              <a:t> </a:t>
            </a:r>
          </a:p>
        </p:txBody>
      </p:sp>
      <p:sp>
        <p:nvSpPr>
          <p:cNvPr id="3" name="Sottotitolo 2"/>
          <p:cNvSpPr>
            <a:spLocks noGrp="1"/>
          </p:cNvSpPr>
          <p:nvPr>
            <p:ph type="subTitle" idx="1"/>
          </p:nvPr>
        </p:nvSpPr>
        <p:spPr/>
        <p:txBody>
          <a:bodyPr/>
          <a:lstStyle/>
          <a:p>
            <a:endParaRPr lang="it-IT"/>
          </a:p>
        </p:txBody>
      </p:sp>
    </p:spTree>
    <p:extLst>
      <p:ext uri="{BB962C8B-B14F-4D97-AF65-F5344CB8AC3E}">
        <p14:creationId xmlns:p14="http://schemas.microsoft.com/office/powerpoint/2010/main" val="1584275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D5AB3C-DEFD-454D-A626-17E2B142A64A}"/>
              </a:ext>
            </a:extLst>
          </p:cNvPr>
          <p:cNvSpPr>
            <a:spLocks noGrp="1"/>
          </p:cNvSpPr>
          <p:nvPr>
            <p:ph type="title"/>
          </p:nvPr>
        </p:nvSpPr>
        <p:spPr/>
        <p:txBody>
          <a:bodyPr>
            <a:normAutofit/>
          </a:bodyPr>
          <a:lstStyle/>
          <a:p>
            <a:r>
              <a:rPr lang="it-IT" dirty="0"/>
              <a:t>Geografia linguistica e linguistica areale</a:t>
            </a:r>
          </a:p>
        </p:txBody>
      </p:sp>
      <p:sp>
        <p:nvSpPr>
          <p:cNvPr id="3" name="Segnaposto contenuto 2">
            <a:extLst>
              <a:ext uri="{FF2B5EF4-FFF2-40B4-BE49-F238E27FC236}">
                <a16:creationId xmlns:a16="http://schemas.microsoft.com/office/drawing/2014/main" id="{FFD6C47F-AB99-4091-B3C5-DBBF2F82FDA8}"/>
              </a:ext>
            </a:extLst>
          </p:cNvPr>
          <p:cNvSpPr>
            <a:spLocks noGrp="1"/>
          </p:cNvSpPr>
          <p:nvPr>
            <p:ph idx="1"/>
          </p:nvPr>
        </p:nvSpPr>
        <p:spPr/>
        <p:txBody>
          <a:bodyPr>
            <a:normAutofit fontScale="92500"/>
          </a:bodyPr>
          <a:lstStyle/>
          <a:p>
            <a:pPr marL="0" indent="0">
              <a:buNone/>
            </a:pPr>
            <a:r>
              <a:rPr lang="it-IT" cap="small" dirty="0" err="1"/>
              <a:t>Cugno</a:t>
            </a:r>
            <a:r>
              <a:rPr lang="it-IT" cap="small" dirty="0"/>
              <a:t>, </a:t>
            </a:r>
            <a:r>
              <a:rPr lang="it-IT" cap="small" dirty="0" err="1"/>
              <a:t>Massobrio</a:t>
            </a:r>
            <a:r>
              <a:rPr lang="it-IT" dirty="0"/>
              <a:t> [2010] così definiscono la linguistica areale:</a:t>
            </a:r>
          </a:p>
          <a:p>
            <a:pPr marL="0" indent="0">
              <a:buNone/>
            </a:pPr>
            <a:endParaRPr lang="it-IT" dirty="0"/>
          </a:p>
          <a:p>
            <a:pPr marL="0" indent="0">
              <a:buNone/>
            </a:pPr>
            <a:r>
              <a:rPr lang="it-IT" dirty="0"/>
              <a:t>La </a:t>
            </a:r>
            <a:r>
              <a:rPr lang="it-IT" i="1" dirty="0"/>
              <a:t>geografia linguistica</a:t>
            </a:r>
            <a:r>
              <a:rPr lang="it-IT" dirty="0"/>
              <a:t> (o </a:t>
            </a:r>
            <a:r>
              <a:rPr lang="it-IT" i="1" dirty="0"/>
              <a:t>geolinguistica</a:t>
            </a:r>
            <a:r>
              <a:rPr lang="it-IT" dirty="0"/>
              <a:t> o anche </a:t>
            </a:r>
            <a:r>
              <a:rPr lang="it-IT" i="1" dirty="0"/>
              <a:t>linguistica areale</a:t>
            </a:r>
            <a:r>
              <a:rPr lang="it-IT" dirty="0"/>
              <a:t> o </a:t>
            </a:r>
            <a:r>
              <a:rPr lang="it-IT" i="1" dirty="0"/>
              <a:t>spaziale</a:t>
            </a:r>
            <a:r>
              <a:rPr lang="it-IT" dirty="0"/>
              <a:t>) è una disciplina che studia l’estensione nello spazio e la distribuzione geografica dei fenomeni linguistici (fonetici, morfosintattici e lessicali) nelle diverse varietà locali di un dialetto o nei vari dialetti di un gruppo linguistico. Essa inoltre illustra il complesso e articolato meccanismo delle innovazioni linguistiche mediante la ricostruzione dei contatti e delle sovrapposizioni fra tradizioni linguistiche avvicendatesi nel tempo e nello spazio in una determinata area, in relazione con le vicende storiche e le correnti culturali che l’hanno interessata.</a:t>
            </a:r>
          </a:p>
          <a:p>
            <a:pPr marL="0" indent="0">
              <a:buNone/>
            </a:pPr>
            <a:endParaRPr lang="it-IT" dirty="0"/>
          </a:p>
        </p:txBody>
      </p:sp>
    </p:spTree>
    <p:extLst>
      <p:ext uri="{BB962C8B-B14F-4D97-AF65-F5344CB8AC3E}">
        <p14:creationId xmlns:p14="http://schemas.microsoft.com/office/powerpoint/2010/main" val="2434817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19BBB1-A8CD-4927-883E-30E94921FED8}"/>
              </a:ext>
            </a:extLst>
          </p:cNvPr>
          <p:cNvSpPr>
            <a:spLocks noGrp="1"/>
          </p:cNvSpPr>
          <p:nvPr>
            <p:ph type="title"/>
          </p:nvPr>
        </p:nvSpPr>
        <p:spPr>
          <a:xfrm>
            <a:off x="838200" y="163957"/>
            <a:ext cx="10515600" cy="686435"/>
          </a:xfrm>
        </p:spPr>
        <p:txBody>
          <a:bodyPr>
            <a:normAutofit fontScale="90000"/>
          </a:bodyPr>
          <a:lstStyle/>
          <a:p>
            <a:r>
              <a:rPr lang="it-IT" dirty="0"/>
              <a:t>Geografia linguistica: obiettivi e funzioni</a:t>
            </a:r>
          </a:p>
        </p:txBody>
      </p:sp>
      <p:sp>
        <p:nvSpPr>
          <p:cNvPr id="3" name="Segnaposto contenuto 2">
            <a:extLst>
              <a:ext uri="{FF2B5EF4-FFF2-40B4-BE49-F238E27FC236}">
                <a16:creationId xmlns:a16="http://schemas.microsoft.com/office/drawing/2014/main" id="{2CAB751A-F165-4C33-8CC1-02149AF0A50E}"/>
              </a:ext>
            </a:extLst>
          </p:cNvPr>
          <p:cNvSpPr>
            <a:spLocks noGrp="1"/>
          </p:cNvSpPr>
          <p:nvPr>
            <p:ph idx="1"/>
          </p:nvPr>
        </p:nvSpPr>
        <p:spPr>
          <a:xfrm>
            <a:off x="862584" y="1300480"/>
            <a:ext cx="10515600" cy="5127751"/>
          </a:xfrm>
        </p:spPr>
        <p:txBody>
          <a:bodyPr>
            <a:normAutofit lnSpcReduction="10000"/>
          </a:bodyPr>
          <a:lstStyle/>
          <a:p>
            <a:pPr marL="0" indent="0">
              <a:buNone/>
            </a:pPr>
            <a:r>
              <a:rPr lang="it-IT" dirty="0"/>
              <a:t>La geografia linguistica, in prima istanza, ‘fotografa’ la distribuzione delle forme linguistiche nello spazio geografico. </a:t>
            </a:r>
          </a:p>
          <a:p>
            <a:pPr marL="0" indent="0">
              <a:buNone/>
            </a:pPr>
            <a:r>
              <a:rPr lang="it-IT" dirty="0"/>
              <a:t>In seconda istanza, interpreta la distribuzione geografica delle forme linguistiche, individuando continuità (i </a:t>
            </a:r>
            <a:r>
              <a:rPr lang="it-IT" i="1" dirty="0"/>
              <a:t>continua</a:t>
            </a:r>
            <a:r>
              <a:rPr lang="it-IT" dirty="0"/>
              <a:t> linguistici) e discontinuità. Per tale fine, è essenziale il </a:t>
            </a:r>
            <a:r>
              <a:rPr lang="it-IT" dirty="0" err="1"/>
              <a:t>suvvisto</a:t>
            </a:r>
            <a:r>
              <a:rPr lang="it-IT" dirty="0"/>
              <a:t> concetto di isoglossa.</a:t>
            </a:r>
          </a:p>
          <a:p>
            <a:pPr marL="0" indent="0">
              <a:buNone/>
            </a:pPr>
            <a:r>
              <a:rPr lang="it-IT" dirty="0"/>
              <a:t>In una ulteriore istanza, valuta se la distribuzione reciproca di continuità e discontinuità in una certa area geografica abbia un valore correlativo e se da ciò possano essere estratte delle deduzioni circa i processi storico-linguistici che hanno portato a quelle configurazioni spaziali dei fenomeni linguistici. </a:t>
            </a:r>
          </a:p>
          <a:p>
            <a:pPr marL="0" indent="0">
              <a:buNone/>
            </a:pPr>
            <a:r>
              <a:rPr lang="it-IT" dirty="0"/>
              <a:t>La prima applicazione in tal senso è rappresenta dalle norme areali di Matteo Bartoli.</a:t>
            </a:r>
          </a:p>
        </p:txBody>
      </p:sp>
    </p:spTree>
    <p:extLst>
      <p:ext uri="{BB962C8B-B14F-4D97-AF65-F5344CB8AC3E}">
        <p14:creationId xmlns:p14="http://schemas.microsoft.com/office/powerpoint/2010/main" val="43676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4145047-8915-BC3A-F623-44143188DC80}"/>
              </a:ext>
            </a:extLst>
          </p:cNvPr>
          <p:cNvSpPr>
            <a:spLocks noGrp="1"/>
          </p:cNvSpPr>
          <p:nvPr>
            <p:ph type="title"/>
          </p:nvPr>
        </p:nvSpPr>
        <p:spPr>
          <a:xfrm>
            <a:off x="8643193" y="489507"/>
            <a:ext cx="3091607" cy="1655483"/>
          </a:xfrm>
        </p:spPr>
        <p:txBody>
          <a:bodyPr anchor="b">
            <a:normAutofit/>
          </a:bodyPr>
          <a:lstStyle/>
          <a:p>
            <a:r>
              <a:rPr lang="it-IT" sz="4000" dirty="0"/>
              <a:t>Le norme areali</a:t>
            </a:r>
          </a:p>
        </p:txBody>
      </p:sp>
      <p:pic>
        <p:nvPicPr>
          <p:cNvPr id="5" name="Segnaposto contenuto 4" descr="Immagine che contiene diagramma&#10;&#10;Descrizione generata automaticamente">
            <a:extLst>
              <a:ext uri="{FF2B5EF4-FFF2-40B4-BE49-F238E27FC236}">
                <a16:creationId xmlns:a16="http://schemas.microsoft.com/office/drawing/2014/main" id="{D55C7870-126E-4FAD-9309-38B3C691C615}"/>
              </a:ext>
            </a:extLst>
          </p:cNvPr>
          <p:cNvPicPr>
            <a:picLocks noChangeAspect="1"/>
          </p:cNvPicPr>
          <p:nvPr/>
        </p:nvPicPr>
        <p:blipFill rotWithShape="1">
          <a:blip r:embed="rId2">
            <a:extLst>
              <a:ext uri="{28A0092B-C50C-407E-A947-70E740481C1C}">
                <a14:useLocalDpi xmlns:a14="http://schemas.microsoft.com/office/drawing/2010/main" val="0"/>
              </a:ext>
            </a:extLst>
          </a:blip>
          <a:srcRect l="6533" r="1021" b="-1"/>
          <a:stretch/>
        </p:blipFill>
        <p:spPr>
          <a:xfrm>
            <a:off x="20" y="431"/>
            <a:ext cx="8115280" cy="6408311"/>
          </a:xfrm>
          <a:prstGeom prst="rect">
            <a:avLst/>
          </a:prstGeom>
        </p:spPr>
      </p:pic>
      <p:sp>
        <p:nvSpPr>
          <p:cNvPr id="9" name="Content Placeholder 8">
            <a:extLst>
              <a:ext uri="{FF2B5EF4-FFF2-40B4-BE49-F238E27FC236}">
                <a16:creationId xmlns:a16="http://schemas.microsoft.com/office/drawing/2014/main" id="{73C41327-F7D7-8028-6A9A-E7D0D7E36B08}"/>
              </a:ext>
            </a:extLst>
          </p:cNvPr>
          <p:cNvSpPr>
            <a:spLocks noGrp="1"/>
          </p:cNvSpPr>
          <p:nvPr>
            <p:ph idx="1"/>
          </p:nvPr>
        </p:nvSpPr>
        <p:spPr>
          <a:xfrm>
            <a:off x="8643193" y="2418408"/>
            <a:ext cx="2942813" cy="3540265"/>
          </a:xfrm>
        </p:spPr>
        <p:txBody>
          <a:bodyPr>
            <a:normAutofit/>
          </a:bodyPr>
          <a:lstStyle/>
          <a:p>
            <a:endParaRPr lang="en-US" sz="2000"/>
          </a:p>
        </p:txBody>
      </p:sp>
      <p:sp>
        <p:nvSpPr>
          <p:cNvPr id="14" name="Rectangle 13">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8921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EEFDDC-0056-42A8-A895-A0F353C04317}"/>
              </a:ext>
            </a:extLst>
          </p:cNvPr>
          <p:cNvSpPr>
            <a:spLocks noGrp="1"/>
          </p:cNvSpPr>
          <p:nvPr>
            <p:ph type="title"/>
          </p:nvPr>
        </p:nvSpPr>
        <p:spPr/>
        <p:txBody>
          <a:bodyPr/>
          <a:lstStyle/>
          <a:p>
            <a:r>
              <a:rPr lang="it-IT" dirty="0"/>
              <a:t>Le norme areali di Bartoli</a:t>
            </a:r>
          </a:p>
        </p:txBody>
      </p:sp>
      <p:sp>
        <p:nvSpPr>
          <p:cNvPr id="3" name="Segnaposto contenuto 2">
            <a:extLst>
              <a:ext uri="{FF2B5EF4-FFF2-40B4-BE49-F238E27FC236}">
                <a16:creationId xmlns:a16="http://schemas.microsoft.com/office/drawing/2014/main" id="{9B1D2529-6944-484D-9588-F5C78EC897A8}"/>
              </a:ext>
            </a:extLst>
          </p:cNvPr>
          <p:cNvSpPr>
            <a:spLocks noGrp="1"/>
          </p:cNvSpPr>
          <p:nvPr>
            <p:ph idx="1"/>
          </p:nvPr>
        </p:nvSpPr>
        <p:spPr>
          <a:xfrm>
            <a:off x="838200" y="1781418"/>
            <a:ext cx="7272528" cy="4351338"/>
          </a:xfrm>
        </p:spPr>
        <p:txBody>
          <a:bodyPr>
            <a:normAutofit fontScale="70000" lnSpcReduction="20000"/>
          </a:bodyPr>
          <a:lstStyle/>
          <a:p>
            <a:pPr marL="0" indent="0">
              <a:buNone/>
            </a:pPr>
            <a:r>
              <a:rPr lang="it-IT" b="1" dirty="0"/>
              <a:t>Norma dell'Area Isolata</a:t>
            </a:r>
            <a:endParaRPr lang="it-IT" dirty="0"/>
          </a:p>
          <a:p>
            <a:r>
              <a:rPr lang="it-IT" dirty="0"/>
              <a:t>Solitamente nelle aree isolate (e quindi meno esposte al commercio, e alla comunicazione) si trova una forma linguistica anteriore</a:t>
            </a:r>
          </a:p>
          <a:p>
            <a:pPr marL="0" indent="0">
              <a:buNone/>
            </a:pPr>
            <a:r>
              <a:rPr lang="it-IT" b="1" dirty="0"/>
              <a:t>Norma dell'Area Centrale</a:t>
            </a:r>
            <a:endParaRPr lang="it-IT" dirty="0"/>
          </a:p>
          <a:p>
            <a:r>
              <a:rPr lang="it-IT" dirty="0"/>
              <a:t>Solitamente nelle aree laterali si conserva una fase più antica rispetto a quella presente nelle aree intermedie.</a:t>
            </a:r>
          </a:p>
          <a:p>
            <a:pPr marL="0" indent="0">
              <a:buNone/>
            </a:pPr>
            <a:r>
              <a:rPr lang="it-IT" b="1" dirty="0"/>
              <a:t>Norma dell'Area Vasta</a:t>
            </a:r>
            <a:endParaRPr lang="it-IT" dirty="0"/>
          </a:p>
          <a:p>
            <a:r>
              <a:rPr lang="it-IT" dirty="0"/>
              <a:t>Solitamente nell'area maggiore si conserva una fase più antica rispetto a zone più ristrette.</a:t>
            </a:r>
          </a:p>
          <a:p>
            <a:pPr marL="0" indent="0">
              <a:buNone/>
            </a:pPr>
            <a:r>
              <a:rPr lang="it-IT" i="1" dirty="0"/>
              <a:t>(Questa regola vale solo se l'area non è troppo esposta)</a:t>
            </a:r>
            <a:endParaRPr lang="it-IT" dirty="0"/>
          </a:p>
          <a:p>
            <a:pPr marL="0" indent="0">
              <a:buNone/>
            </a:pPr>
            <a:r>
              <a:rPr lang="it-IT" b="1" dirty="0"/>
              <a:t>Norma dell'Area Seriore</a:t>
            </a:r>
            <a:endParaRPr lang="it-IT" dirty="0"/>
          </a:p>
          <a:p>
            <a:r>
              <a:rPr lang="it-IT" dirty="0"/>
              <a:t>Nelle zone in cui la lingua è arrivata più tardi, tende a conservarsi la fase più antica.</a:t>
            </a:r>
          </a:p>
          <a:p>
            <a:pPr marL="0" indent="0">
              <a:buNone/>
            </a:pPr>
            <a:endParaRPr lang="it-IT" dirty="0"/>
          </a:p>
        </p:txBody>
      </p:sp>
      <p:sp>
        <p:nvSpPr>
          <p:cNvPr id="4" name="Rettangolo 3">
            <a:extLst>
              <a:ext uri="{FF2B5EF4-FFF2-40B4-BE49-F238E27FC236}">
                <a16:creationId xmlns:a16="http://schemas.microsoft.com/office/drawing/2014/main" id="{C41AAAB2-BABC-480E-B440-12032CED749B}"/>
              </a:ext>
            </a:extLst>
          </p:cNvPr>
          <p:cNvSpPr/>
          <p:nvPr/>
        </p:nvSpPr>
        <p:spPr>
          <a:xfrm>
            <a:off x="677529" y="6223486"/>
            <a:ext cx="5054525" cy="369332"/>
          </a:xfrm>
          <a:prstGeom prst="rect">
            <a:avLst/>
          </a:prstGeom>
        </p:spPr>
        <p:txBody>
          <a:bodyPr wrap="none">
            <a:spAutoFit/>
          </a:bodyPr>
          <a:lstStyle/>
          <a:p>
            <a:r>
              <a:rPr lang="it-IT" dirty="0">
                <a:hlinkClick r:id="rId2"/>
              </a:rPr>
              <a:t>https://it.wikipedia.org/wiki/Matteo_Giulio_Bartoli</a:t>
            </a:r>
            <a:r>
              <a:rPr lang="it-IT" dirty="0"/>
              <a:t> </a:t>
            </a:r>
          </a:p>
        </p:txBody>
      </p:sp>
      <p:sp>
        <p:nvSpPr>
          <p:cNvPr id="6" name="CasellaDiTesto 5">
            <a:extLst>
              <a:ext uri="{FF2B5EF4-FFF2-40B4-BE49-F238E27FC236}">
                <a16:creationId xmlns:a16="http://schemas.microsoft.com/office/drawing/2014/main" id="{F0D60094-C11D-4AFE-B9EB-4CB55B15E142}"/>
              </a:ext>
            </a:extLst>
          </p:cNvPr>
          <p:cNvSpPr txBox="1"/>
          <p:nvPr/>
        </p:nvSpPr>
        <p:spPr>
          <a:xfrm>
            <a:off x="8989333" y="4424853"/>
            <a:ext cx="2738795" cy="2308324"/>
          </a:xfrm>
          <a:prstGeom prst="rect">
            <a:avLst/>
          </a:prstGeom>
          <a:noFill/>
        </p:spPr>
        <p:txBody>
          <a:bodyPr wrap="square">
            <a:spAutoFit/>
          </a:bodyPr>
          <a:lstStyle/>
          <a:p>
            <a:pPr marL="285750" indent="-285750">
              <a:buFont typeface="Arial" panose="020B0604020202020204" pitchFamily="34" charset="0"/>
              <a:buChar char="•"/>
            </a:pPr>
            <a:r>
              <a:rPr lang="it-IT" i="1" dirty="0"/>
              <a:t>Introduzione alla neolinguistica </a:t>
            </a:r>
            <a:r>
              <a:rPr lang="it-IT" dirty="0"/>
              <a:t>(1925)</a:t>
            </a:r>
          </a:p>
          <a:p>
            <a:pPr marL="285750" indent="-285750">
              <a:buFont typeface="Arial" panose="020B0604020202020204" pitchFamily="34" charset="0"/>
              <a:buChar char="•"/>
            </a:pPr>
            <a:r>
              <a:rPr lang="it-IT" i="1" dirty="0"/>
              <a:t>Breviario di neolinguistica </a:t>
            </a:r>
            <a:r>
              <a:rPr lang="it-IT" dirty="0"/>
              <a:t>(1925; scritto in </a:t>
            </a:r>
            <a:r>
              <a:rPr lang="it-IT" dirty="0" err="1"/>
              <a:t>collab</a:t>
            </a:r>
            <a:r>
              <a:rPr lang="it-IT" dirty="0"/>
              <a:t>. con G. Bertoni)</a:t>
            </a:r>
          </a:p>
          <a:p>
            <a:pPr marL="285750" indent="-285750">
              <a:buFont typeface="Arial" panose="020B0604020202020204" pitchFamily="34" charset="0"/>
              <a:buChar char="•"/>
            </a:pPr>
            <a:r>
              <a:rPr lang="it-IT" i="1" dirty="0"/>
              <a:t>Saggi di linguistica spaziale </a:t>
            </a:r>
            <a:r>
              <a:rPr lang="it-IT" dirty="0"/>
              <a:t>(1945)</a:t>
            </a:r>
          </a:p>
        </p:txBody>
      </p:sp>
      <p:pic>
        <p:nvPicPr>
          <p:cNvPr id="5" name="Immagine 4">
            <a:extLst>
              <a:ext uri="{FF2B5EF4-FFF2-40B4-BE49-F238E27FC236}">
                <a16:creationId xmlns:a16="http://schemas.microsoft.com/office/drawing/2014/main" id="{66E3F6C7-73A5-BD5E-6CAB-104AFD7F0BD5}"/>
              </a:ext>
            </a:extLst>
          </p:cNvPr>
          <p:cNvPicPr>
            <a:picLocks noChangeAspect="1"/>
          </p:cNvPicPr>
          <p:nvPr/>
        </p:nvPicPr>
        <p:blipFill>
          <a:blip r:embed="rId3"/>
          <a:stretch>
            <a:fillRect/>
          </a:stretch>
        </p:blipFill>
        <p:spPr>
          <a:xfrm>
            <a:off x="8989333" y="168160"/>
            <a:ext cx="2998701" cy="4256693"/>
          </a:xfrm>
          <a:prstGeom prst="rect">
            <a:avLst/>
          </a:prstGeom>
        </p:spPr>
      </p:pic>
    </p:spTree>
    <p:extLst>
      <p:ext uri="{BB962C8B-B14F-4D97-AF65-F5344CB8AC3E}">
        <p14:creationId xmlns:p14="http://schemas.microsoft.com/office/powerpoint/2010/main" val="838422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Norme areali di </a:t>
            </a:r>
            <a:r>
              <a:rPr lang="it-IT" dirty="0" err="1"/>
              <a:t>Bartoli</a:t>
            </a:r>
            <a:endParaRPr lang="it-IT" dirty="0"/>
          </a:p>
        </p:txBody>
      </p:sp>
      <p:sp>
        <p:nvSpPr>
          <p:cNvPr id="3" name="Segnaposto contenuto 2"/>
          <p:cNvSpPr>
            <a:spLocks noGrp="1"/>
          </p:cNvSpPr>
          <p:nvPr>
            <p:ph sz="half" idx="1"/>
          </p:nvPr>
        </p:nvSpPr>
        <p:spPr/>
        <p:txBody>
          <a:bodyPr>
            <a:normAutofit fontScale="85000" lnSpcReduction="20000"/>
          </a:bodyPr>
          <a:lstStyle/>
          <a:p>
            <a:pPr>
              <a:buNone/>
            </a:pPr>
            <a:r>
              <a:rPr lang="it-IT" b="1" dirty="0"/>
              <a:t>Norma dell'Area Vasta</a:t>
            </a:r>
          </a:p>
          <a:p>
            <a:pPr>
              <a:buNone/>
            </a:pPr>
            <a:endParaRPr lang="it-IT" dirty="0"/>
          </a:p>
          <a:p>
            <a:pPr>
              <a:buNone/>
            </a:pPr>
            <a:r>
              <a:rPr lang="it-IT" dirty="0"/>
              <a:t>Solitamente nell'area maggiore si conserva una fase più antica rispetto a zone più ristrette.</a:t>
            </a:r>
          </a:p>
          <a:p>
            <a:pPr>
              <a:buNone/>
            </a:pPr>
            <a:endParaRPr lang="it-IT" dirty="0"/>
          </a:p>
          <a:p>
            <a:pPr>
              <a:buNone/>
            </a:pPr>
            <a:r>
              <a:rPr lang="it-IT" dirty="0"/>
              <a:t>Esempio:</a:t>
            </a:r>
          </a:p>
          <a:p>
            <a:pPr>
              <a:buNone/>
            </a:pPr>
            <a:endParaRPr lang="it-IT" dirty="0"/>
          </a:p>
          <a:p>
            <a:pPr>
              <a:buNone/>
            </a:pPr>
            <a:r>
              <a:rPr lang="it-IT" dirty="0"/>
              <a:t>Lat. </a:t>
            </a:r>
            <a:r>
              <a:rPr lang="it-IT" sz="2900" cap="small" dirty="0" err="1"/>
              <a:t>et</a:t>
            </a:r>
            <a:r>
              <a:rPr lang="it-IT" dirty="0"/>
              <a:t> (forma più antica) &gt; </a:t>
            </a:r>
            <a:r>
              <a:rPr lang="it-IT" dirty="0" err="1"/>
              <a:t>fr</a:t>
            </a:r>
            <a:r>
              <a:rPr lang="it-IT" dirty="0"/>
              <a:t>. </a:t>
            </a:r>
            <a:r>
              <a:rPr lang="it-IT" i="1" dirty="0" err="1"/>
              <a:t>et</a:t>
            </a:r>
            <a:r>
              <a:rPr lang="it-IT" dirty="0"/>
              <a:t> / </a:t>
            </a:r>
            <a:r>
              <a:rPr lang="it-IT" dirty="0" err="1"/>
              <a:t>it</a:t>
            </a:r>
            <a:r>
              <a:rPr lang="it-IT" dirty="0"/>
              <a:t>. </a:t>
            </a:r>
            <a:r>
              <a:rPr lang="it-IT" i="1" dirty="0"/>
              <a:t>e</a:t>
            </a:r>
          </a:p>
          <a:p>
            <a:pPr>
              <a:buNone/>
            </a:pPr>
            <a:endParaRPr lang="it-IT" dirty="0"/>
          </a:p>
          <a:p>
            <a:pPr>
              <a:buNone/>
            </a:pPr>
            <a:r>
              <a:rPr lang="it-IT" dirty="0"/>
              <a:t>Lat. </a:t>
            </a:r>
            <a:r>
              <a:rPr lang="it-IT" sz="2900" cap="small" dirty="0"/>
              <a:t>sic</a:t>
            </a:r>
            <a:r>
              <a:rPr lang="it-IT" dirty="0"/>
              <a:t> (forma più recente) &gt; rum. </a:t>
            </a:r>
            <a:r>
              <a:rPr lang="it-IT" i="1" dirty="0"/>
              <a:t>si</a:t>
            </a:r>
          </a:p>
        </p:txBody>
      </p:sp>
      <p:sp>
        <p:nvSpPr>
          <p:cNvPr id="4" name="Segnaposto contenuto 3"/>
          <p:cNvSpPr>
            <a:spLocks noGrp="1"/>
          </p:cNvSpPr>
          <p:nvPr>
            <p:ph sz="half" idx="2"/>
          </p:nvPr>
        </p:nvSpPr>
        <p:spPr/>
        <p:txBody>
          <a:bodyPr>
            <a:normAutofit fontScale="85000" lnSpcReduction="20000"/>
          </a:bodyPr>
          <a:lstStyle/>
          <a:p>
            <a:pPr>
              <a:buNone/>
            </a:pPr>
            <a:r>
              <a:rPr lang="it-IT" b="1" dirty="0"/>
              <a:t>Norma dell'Area Seriore</a:t>
            </a:r>
          </a:p>
          <a:p>
            <a:pPr>
              <a:buNone/>
            </a:pPr>
            <a:endParaRPr lang="it-IT" dirty="0"/>
          </a:p>
          <a:p>
            <a:pPr>
              <a:buNone/>
            </a:pPr>
            <a:r>
              <a:rPr lang="it-IT" dirty="0"/>
              <a:t>Nelle zone in cui la lingua è arrivata più tardi, tende a conservarsi la fase più antica.</a:t>
            </a:r>
          </a:p>
          <a:p>
            <a:pPr>
              <a:buNone/>
            </a:pPr>
            <a:endParaRPr lang="it-IT" dirty="0"/>
          </a:p>
          <a:p>
            <a:pPr>
              <a:buNone/>
            </a:pPr>
            <a:r>
              <a:rPr lang="it-IT" dirty="0"/>
              <a:t>Esempio:</a:t>
            </a:r>
          </a:p>
          <a:p>
            <a:pPr>
              <a:buNone/>
            </a:pPr>
            <a:endParaRPr lang="it-IT" dirty="0"/>
          </a:p>
          <a:p>
            <a:pPr>
              <a:buNone/>
            </a:pPr>
            <a:r>
              <a:rPr lang="it-IT" dirty="0"/>
              <a:t>Lat.: </a:t>
            </a:r>
            <a:r>
              <a:rPr lang="it-IT" cap="small" dirty="0"/>
              <a:t>edĕre</a:t>
            </a:r>
            <a:r>
              <a:rPr lang="it-IT" dirty="0"/>
              <a:t> (</a:t>
            </a:r>
            <a:r>
              <a:rPr lang="it-IT" sz="2900" cap="small" dirty="0" err="1"/>
              <a:t>comedere</a:t>
            </a:r>
            <a:r>
              <a:rPr lang="it-IT" dirty="0"/>
              <a:t>) &gt; sp. </a:t>
            </a:r>
            <a:r>
              <a:rPr lang="it-IT" i="1" dirty="0" err="1"/>
              <a:t>comer</a:t>
            </a:r>
            <a:endParaRPr lang="it-IT" i="1" dirty="0"/>
          </a:p>
          <a:p>
            <a:pPr>
              <a:buNone/>
            </a:pPr>
            <a:endParaRPr lang="it-IT" dirty="0"/>
          </a:p>
          <a:p>
            <a:pPr>
              <a:buNone/>
            </a:pPr>
            <a:r>
              <a:rPr lang="it-IT" dirty="0"/>
              <a:t>Lat.: </a:t>
            </a:r>
            <a:r>
              <a:rPr lang="it-IT" sz="2900" cap="small" dirty="0"/>
              <a:t>manducāre</a:t>
            </a:r>
            <a:r>
              <a:rPr lang="it-IT" dirty="0"/>
              <a:t> &gt; </a:t>
            </a:r>
            <a:r>
              <a:rPr lang="it-IT" dirty="0" err="1"/>
              <a:t>it</a:t>
            </a:r>
            <a:r>
              <a:rPr lang="it-IT" dirty="0"/>
              <a:t>. </a:t>
            </a:r>
            <a:r>
              <a:rPr lang="it-IT" i="1" dirty="0"/>
              <a:t>mangiare, </a:t>
            </a:r>
            <a:r>
              <a:rPr lang="it-IT" dirty="0" err="1"/>
              <a:t>sar</a:t>
            </a:r>
            <a:r>
              <a:rPr lang="it-IT" i="1" dirty="0"/>
              <a:t>. </a:t>
            </a:r>
            <a:r>
              <a:rPr lang="it-IT" dirty="0"/>
              <a:t>log. [mandi</a:t>
            </a:r>
            <a:r>
              <a:rPr lang="it-IT" dirty="0">
                <a:latin typeface="Doulos SIL"/>
                <a:ea typeface="Doulos SIL"/>
                <a:cs typeface="Doulos SIL"/>
              </a:rPr>
              <a:t>ˈ</a:t>
            </a:r>
            <a:r>
              <a:rPr lang="it-IT" dirty="0" err="1"/>
              <a:t>kare</a:t>
            </a:r>
            <a:r>
              <a:rPr lang="it-IT" dirty="0"/>
              <a:t>]</a:t>
            </a:r>
            <a:endParaRPr lang="it-IT"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Norme areali di </a:t>
            </a:r>
            <a:r>
              <a:rPr lang="it-IT" dirty="0" err="1"/>
              <a:t>Bartoli</a:t>
            </a:r>
            <a:endParaRPr lang="it-IT" dirty="0"/>
          </a:p>
        </p:txBody>
      </p:sp>
      <p:sp>
        <p:nvSpPr>
          <p:cNvPr id="3" name="Segnaposto contenuto 2"/>
          <p:cNvSpPr>
            <a:spLocks noGrp="1"/>
          </p:cNvSpPr>
          <p:nvPr>
            <p:ph sz="half" idx="1"/>
          </p:nvPr>
        </p:nvSpPr>
        <p:spPr/>
        <p:txBody>
          <a:bodyPr>
            <a:normAutofit fontScale="70000" lnSpcReduction="20000"/>
          </a:bodyPr>
          <a:lstStyle/>
          <a:p>
            <a:pPr>
              <a:buNone/>
            </a:pPr>
            <a:r>
              <a:rPr lang="it-IT" b="1" dirty="0"/>
              <a:t>Norma dell'Area Isolata</a:t>
            </a:r>
          </a:p>
          <a:p>
            <a:pPr>
              <a:buNone/>
            </a:pPr>
            <a:endParaRPr lang="it-IT" dirty="0"/>
          </a:p>
          <a:p>
            <a:pPr>
              <a:buNone/>
            </a:pPr>
            <a:r>
              <a:rPr lang="it-IT" dirty="0"/>
              <a:t>Solitamente nelle aree isolate (e quindi meno esposte al commercio e alla comunicazione) si trova una forma linguistica anteriore.</a:t>
            </a:r>
          </a:p>
          <a:p>
            <a:pPr>
              <a:buNone/>
            </a:pPr>
            <a:endParaRPr lang="it-IT" dirty="0"/>
          </a:p>
          <a:p>
            <a:pPr>
              <a:buNone/>
            </a:pPr>
            <a:r>
              <a:rPr lang="it-IT" dirty="0"/>
              <a:t>Esempio:</a:t>
            </a:r>
          </a:p>
          <a:p>
            <a:pPr>
              <a:buNone/>
            </a:pPr>
            <a:endParaRPr lang="it-IT" dirty="0"/>
          </a:p>
          <a:p>
            <a:pPr>
              <a:buNone/>
            </a:pPr>
            <a:r>
              <a:rPr lang="it-IT" dirty="0"/>
              <a:t>Lat. </a:t>
            </a:r>
            <a:r>
              <a:rPr lang="it-IT" cap="small" dirty="0" err="1"/>
              <a:t>cēna</a:t>
            </a:r>
            <a:r>
              <a:rPr lang="it-IT" dirty="0"/>
              <a:t> &gt; it.: cena [</a:t>
            </a:r>
            <a:r>
              <a:rPr lang="it-IT" dirty="0">
                <a:latin typeface="Doulos SIL"/>
                <a:ea typeface="Doulos SIL"/>
                <a:cs typeface="Doulos SIL"/>
              </a:rPr>
              <a:t>ˈ</a:t>
            </a:r>
            <a:r>
              <a:rPr lang="it-IT" dirty="0" err="1"/>
              <a:t>ʧ</a:t>
            </a:r>
            <a:r>
              <a:rPr lang="it-IT" dirty="0" err="1">
                <a:solidFill>
                  <a:srgbClr val="FF0000"/>
                </a:solidFill>
              </a:rPr>
              <a:t>e</a:t>
            </a:r>
            <a:r>
              <a:rPr lang="it-IT" dirty="0" err="1"/>
              <a:t>na</a:t>
            </a:r>
            <a:r>
              <a:rPr lang="it-IT" dirty="0"/>
              <a:t>], </a:t>
            </a:r>
            <a:r>
              <a:rPr lang="it-IT" dirty="0" err="1"/>
              <a:t>sar</a:t>
            </a:r>
            <a:r>
              <a:rPr lang="it-IT" dirty="0"/>
              <a:t>.: cena [</a:t>
            </a:r>
            <a:r>
              <a:rPr lang="it-IT" dirty="0">
                <a:latin typeface="Doulos SIL"/>
                <a:ea typeface="Doulos SIL"/>
                <a:cs typeface="Doulos SIL"/>
              </a:rPr>
              <a:t>ˈ</a:t>
            </a:r>
            <a:r>
              <a:rPr lang="it-IT" dirty="0" err="1"/>
              <a:t>k</a:t>
            </a:r>
            <a:r>
              <a:rPr lang="it-IT" dirty="0" err="1">
                <a:latin typeface="Doulos SIL"/>
                <a:ea typeface="Doulos SIL"/>
                <a:cs typeface="Doulos SIL"/>
              </a:rPr>
              <a:t>ɛ</a:t>
            </a:r>
            <a:r>
              <a:rPr lang="it-IT" dirty="0" err="1"/>
              <a:t>na</a:t>
            </a:r>
            <a:r>
              <a:rPr lang="it-IT" dirty="0"/>
              <a:t>]</a:t>
            </a:r>
          </a:p>
          <a:p>
            <a:pPr>
              <a:buNone/>
            </a:pPr>
            <a:endParaRPr lang="it-IT" dirty="0"/>
          </a:p>
          <a:p>
            <a:pPr>
              <a:buNone/>
            </a:pPr>
            <a:r>
              <a:rPr lang="it-IT" dirty="0"/>
              <a:t>La Sardegna è un'area isolata, e mantiene la velare [k]+ i/e ([</a:t>
            </a:r>
            <a:r>
              <a:rPr lang="it-IT" dirty="0" err="1"/>
              <a:t>ki</a:t>
            </a:r>
            <a:r>
              <a:rPr lang="it-IT" dirty="0"/>
              <a:t>], [</a:t>
            </a:r>
            <a:r>
              <a:rPr lang="it-IT" dirty="0" err="1"/>
              <a:t>ke</a:t>
            </a:r>
            <a:r>
              <a:rPr lang="it-IT" dirty="0"/>
              <a:t>])</a:t>
            </a:r>
          </a:p>
        </p:txBody>
      </p:sp>
      <p:sp>
        <p:nvSpPr>
          <p:cNvPr id="4" name="Segnaposto contenuto 3"/>
          <p:cNvSpPr>
            <a:spLocks noGrp="1"/>
          </p:cNvSpPr>
          <p:nvPr>
            <p:ph sz="half" idx="2"/>
          </p:nvPr>
        </p:nvSpPr>
        <p:spPr/>
        <p:txBody>
          <a:bodyPr>
            <a:normAutofit fontScale="70000" lnSpcReduction="20000"/>
          </a:bodyPr>
          <a:lstStyle/>
          <a:p>
            <a:pPr>
              <a:buNone/>
            </a:pPr>
            <a:r>
              <a:rPr lang="it-IT" b="1" dirty="0"/>
              <a:t>Norma dell'Area Centrale</a:t>
            </a:r>
          </a:p>
          <a:p>
            <a:pPr>
              <a:buNone/>
            </a:pPr>
            <a:endParaRPr lang="it-IT" dirty="0"/>
          </a:p>
          <a:p>
            <a:pPr>
              <a:buNone/>
            </a:pPr>
            <a:r>
              <a:rPr lang="it-IT" dirty="0"/>
              <a:t>Solitamente nelle aree laterali si conserva una fase più antica rispetto a quella presente nelle aree intermedie.</a:t>
            </a:r>
          </a:p>
          <a:p>
            <a:pPr>
              <a:buNone/>
            </a:pPr>
            <a:endParaRPr lang="it-IT" dirty="0"/>
          </a:p>
          <a:p>
            <a:pPr>
              <a:buNone/>
            </a:pPr>
            <a:r>
              <a:rPr lang="it-IT" dirty="0"/>
              <a:t>Esempio:</a:t>
            </a:r>
          </a:p>
          <a:p>
            <a:pPr>
              <a:buNone/>
            </a:pPr>
            <a:endParaRPr lang="it-IT" dirty="0"/>
          </a:p>
          <a:p>
            <a:pPr>
              <a:buNone/>
            </a:pPr>
            <a:r>
              <a:rPr lang="it-IT" dirty="0"/>
              <a:t>Lat.: </a:t>
            </a:r>
            <a:r>
              <a:rPr lang="it-IT" cap="small" dirty="0" err="1"/>
              <a:t>circus</a:t>
            </a:r>
            <a:r>
              <a:rPr lang="it-IT" dirty="0"/>
              <a:t> (forma più antica) &gt; sp.: </a:t>
            </a:r>
            <a:r>
              <a:rPr lang="it-IT" i="1" dirty="0"/>
              <a:t>cerco</a:t>
            </a:r>
            <a:r>
              <a:rPr lang="it-IT" dirty="0"/>
              <a:t> / rum.: </a:t>
            </a:r>
            <a:r>
              <a:rPr lang="it-IT" i="1" dirty="0" err="1"/>
              <a:t>cerc</a:t>
            </a:r>
            <a:endParaRPr lang="it-IT" i="1" dirty="0"/>
          </a:p>
          <a:p>
            <a:pPr>
              <a:buNone/>
            </a:pPr>
            <a:endParaRPr lang="it-IT" dirty="0"/>
          </a:p>
          <a:p>
            <a:pPr>
              <a:buNone/>
            </a:pPr>
            <a:r>
              <a:rPr lang="it-IT" dirty="0"/>
              <a:t>Lat.: </a:t>
            </a:r>
            <a:r>
              <a:rPr lang="it-IT" cap="small" dirty="0" err="1"/>
              <a:t>circulus</a:t>
            </a:r>
            <a:r>
              <a:rPr lang="it-IT" dirty="0"/>
              <a:t> (forma più recente) &gt; </a:t>
            </a:r>
            <a:r>
              <a:rPr lang="it-IT" dirty="0" err="1"/>
              <a:t>it</a:t>
            </a:r>
            <a:r>
              <a:rPr lang="it-IT" dirty="0"/>
              <a:t>.: </a:t>
            </a:r>
            <a:r>
              <a:rPr lang="it-IT" i="1" dirty="0"/>
              <a:t>cerchio</a:t>
            </a: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07EDFBC8-A77F-0472-A053-3E65544BE012}"/>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dirty="0" err="1">
                <a:solidFill>
                  <a:srgbClr val="FFFFFF"/>
                </a:solidFill>
              </a:rPr>
              <a:t>Diffusione</a:t>
            </a:r>
            <a:r>
              <a:rPr lang="en-US" sz="3600" dirty="0">
                <a:solidFill>
                  <a:srgbClr val="FFFFFF"/>
                </a:solidFill>
              </a:rPr>
              <a:t> del </a:t>
            </a:r>
            <a:r>
              <a:rPr lang="en-US" sz="3600" dirty="0" err="1">
                <a:solidFill>
                  <a:srgbClr val="FFFFFF"/>
                </a:solidFill>
              </a:rPr>
              <a:t>latino</a:t>
            </a:r>
            <a:endParaRPr lang="en-US" sz="3600" kern="1200" dirty="0">
              <a:solidFill>
                <a:srgbClr val="FFFFFF"/>
              </a:solidFill>
              <a:latin typeface="+mj-lt"/>
              <a:ea typeface="+mj-ea"/>
              <a:cs typeface="+mj-cs"/>
            </a:endParaRPr>
          </a:p>
        </p:txBody>
      </p:sp>
      <p:pic>
        <p:nvPicPr>
          <p:cNvPr id="5" name="Immagine 4">
            <a:extLst>
              <a:ext uri="{FF2B5EF4-FFF2-40B4-BE49-F238E27FC236}">
                <a16:creationId xmlns:a16="http://schemas.microsoft.com/office/drawing/2014/main" id="{091EF330-AD0C-658F-DB5D-82224FBAA6FC}"/>
              </a:ext>
            </a:extLst>
          </p:cNvPr>
          <p:cNvPicPr>
            <a:picLocks noChangeAspect="1"/>
          </p:cNvPicPr>
          <p:nvPr/>
        </p:nvPicPr>
        <p:blipFill>
          <a:blip r:embed="rId2"/>
          <a:stretch>
            <a:fillRect/>
          </a:stretch>
        </p:blipFill>
        <p:spPr>
          <a:xfrm>
            <a:off x="4948742" y="643466"/>
            <a:ext cx="6437848" cy="5568739"/>
          </a:xfrm>
          <a:prstGeom prst="rect">
            <a:avLst/>
          </a:prstGeom>
        </p:spPr>
      </p:pic>
      <p:sp>
        <p:nvSpPr>
          <p:cNvPr id="7" name="CasellaDiTesto 6">
            <a:extLst>
              <a:ext uri="{FF2B5EF4-FFF2-40B4-BE49-F238E27FC236}">
                <a16:creationId xmlns:a16="http://schemas.microsoft.com/office/drawing/2014/main" id="{1BCDD860-3630-D3EF-73C2-4A3A6429F613}"/>
              </a:ext>
            </a:extLst>
          </p:cNvPr>
          <p:cNvSpPr txBox="1"/>
          <p:nvPr/>
        </p:nvSpPr>
        <p:spPr>
          <a:xfrm>
            <a:off x="4829574" y="6360119"/>
            <a:ext cx="6093912" cy="369332"/>
          </a:xfrm>
          <a:prstGeom prst="rect">
            <a:avLst/>
          </a:prstGeom>
          <a:noFill/>
        </p:spPr>
        <p:txBody>
          <a:bodyPr wrap="square">
            <a:spAutoFit/>
          </a:bodyPr>
          <a:lstStyle/>
          <a:p>
            <a:r>
              <a:rPr lang="it-IT" dirty="0"/>
              <a:t>https://it.wikipedia.org/wiki/Lingue_romanze</a:t>
            </a:r>
          </a:p>
        </p:txBody>
      </p:sp>
    </p:spTree>
    <p:extLst>
      <p:ext uri="{BB962C8B-B14F-4D97-AF65-F5344CB8AC3E}">
        <p14:creationId xmlns:p14="http://schemas.microsoft.com/office/powerpoint/2010/main" val="1736685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9F9DE23-4EBA-7298-EFC4-354CC6CA2CB6}"/>
            </a:ext>
          </a:extLst>
        </p:cNvPr>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D880886B-02ED-4317-9236-CB60C22CF7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E189F28-222F-C344-18BC-C8B918BAD441}"/>
              </a:ext>
            </a:extLst>
          </p:cNvPr>
          <p:cNvSpPr>
            <a:spLocks noGrp="1"/>
          </p:cNvSpPr>
          <p:nvPr>
            <p:ph type="title"/>
          </p:nvPr>
        </p:nvSpPr>
        <p:spPr>
          <a:xfrm>
            <a:off x="640080" y="4419600"/>
            <a:ext cx="10908792" cy="1203960"/>
          </a:xfrm>
        </p:spPr>
        <p:txBody>
          <a:bodyPr vert="horz" lIns="91440" tIns="45720" rIns="91440" bIns="45720" rtlCol="0" anchor="ctr">
            <a:normAutofit/>
          </a:bodyPr>
          <a:lstStyle/>
          <a:p>
            <a:pPr algn="ctr"/>
            <a:r>
              <a:rPr lang="en-US" sz="6600" kern="1200">
                <a:solidFill>
                  <a:schemeClr val="tx1"/>
                </a:solidFill>
                <a:latin typeface="+mj-lt"/>
                <a:ea typeface="+mj-ea"/>
                <a:cs typeface="+mj-cs"/>
              </a:rPr>
              <a:t>La romània attuale e </a:t>
            </a:r>
            <a:r>
              <a:rPr lang="en-US" sz="6600" i="1" kern="1200">
                <a:solidFill>
                  <a:schemeClr val="tx1"/>
                </a:solidFill>
                <a:latin typeface="+mj-lt"/>
                <a:ea typeface="+mj-ea"/>
                <a:cs typeface="+mj-cs"/>
              </a:rPr>
              <a:t>submersa</a:t>
            </a:r>
            <a:endParaRPr lang="en-US" sz="6600" kern="1200">
              <a:solidFill>
                <a:schemeClr val="tx1"/>
              </a:solidFill>
              <a:latin typeface="+mj-lt"/>
              <a:ea typeface="+mj-ea"/>
              <a:cs typeface="+mj-cs"/>
            </a:endParaRPr>
          </a:p>
        </p:txBody>
      </p:sp>
      <p:sp>
        <p:nvSpPr>
          <p:cNvPr id="7" name="CasellaDiTesto 6">
            <a:extLst>
              <a:ext uri="{FF2B5EF4-FFF2-40B4-BE49-F238E27FC236}">
                <a16:creationId xmlns:a16="http://schemas.microsoft.com/office/drawing/2014/main" id="{A8AFB686-F0FF-3FBA-C4D1-134E66C22D62}"/>
              </a:ext>
            </a:extLst>
          </p:cNvPr>
          <p:cNvSpPr txBox="1"/>
          <p:nvPr/>
        </p:nvSpPr>
        <p:spPr>
          <a:xfrm>
            <a:off x="640080" y="5669280"/>
            <a:ext cx="10908792" cy="548640"/>
          </a:xfrm>
          <a:prstGeom prst="rect">
            <a:avLst/>
          </a:prstGeom>
        </p:spPr>
        <p:txBody>
          <a:bodyPr vert="horz" lIns="91440" tIns="45720" rIns="91440" bIns="45720" rtlCol="0" anchor="ctr">
            <a:normAutofit/>
          </a:bodyPr>
          <a:lstStyle/>
          <a:p>
            <a:pPr algn="ctr">
              <a:lnSpc>
                <a:spcPct val="90000"/>
              </a:lnSpc>
              <a:spcBef>
                <a:spcPts val="1000"/>
              </a:spcBef>
            </a:pPr>
            <a:r>
              <a:rPr lang="en-US" sz="2400" kern="1200">
                <a:solidFill>
                  <a:schemeClr val="tx1"/>
                </a:solidFill>
                <a:latin typeface="+mn-lt"/>
                <a:ea typeface="+mn-ea"/>
                <a:cs typeface="+mn-cs"/>
              </a:rPr>
              <a:t>https://it.wikipedia.org/wiki/Lingue_romanze</a:t>
            </a:r>
          </a:p>
        </p:txBody>
      </p:sp>
      <p:pic>
        <p:nvPicPr>
          <p:cNvPr id="4" name="Immagine 3" descr="Immagine che contiene testo, mappa&#10;&#10;Il contenuto generato dall'IA potrebbe non essere corretto.">
            <a:extLst>
              <a:ext uri="{FF2B5EF4-FFF2-40B4-BE49-F238E27FC236}">
                <a16:creationId xmlns:a16="http://schemas.microsoft.com/office/drawing/2014/main" id="{C9C24534-88A5-5925-1C27-C81F9C0A147F}"/>
              </a:ext>
            </a:extLst>
          </p:cNvPr>
          <p:cNvPicPr>
            <a:picLocks noChangeAspect="1"/>
          </p:cNvPicPr>
          <p:nvPr/>
        </p:nvPicPr>
        <p:blipFill>
          <a:blip r:embed="rId2">
            <a:extLst>
              <a:ext uri="{28A0092B-C50C-407E-A947-70E740481C1C}">
                <a14:useLocalDpi xmlns:a14="http://schemas.microsoft.com/office/drawing/2010/main" val="0"/>
              </a:ext>
            </a:extLst>
          </a:blip>
          <a:srcRect r="12080" b="1"/>
          <a:stretch/>
        </p:blipFill>
        <p:spPr>
          <a:xfrm>
            <a:off x="6" y="-11"/>
            <a:ext cx="6095994" cy="4194796"/>
          </a:xfrm>
          <a:custGeom>
            <a:avLst/>
            <a:gdLst/>
            <a:ahLst/>
            <a:cxnLst/>
            <a:rect l="l" t="t" r="r" b="b"/>
            <a:pathLst>
              <a:path w="6002835" h="4194796">
                <a:moveTo>
                  <a:pt x="0" y="0"/>
                </a:moveTo>
                <a:lnTo>
                  <a:pt x="5999418" y="0"/>
                </a:lnTo>
                <a:lnTo>
                  <a:pt x="5996190" y="32760"/>
                </a:lnTo>
                <a:cubicBezTo>
                  <a:pt x="5998706" y="293110"/>
                  <a:pt x="5983874" y="553460"/>
                  <a:pt x="5997116" y="813682"/>
                </a:cubicBezTo>
                <a:cubicBezTo>
                  <a:pt x="6007314" y="1015047"/>
                  <a:pt x="6000824" y="1216284"/>
                  <a:pt x="5997116" y="1417522"/>
                </a:cubicBezTo>
                <a:cubicBezTo>
                  <a:pt x="5989967" y="1803471"/>
                  <a:pt x="6000824" y="2188911"/>
                  <a:pt x="5996190" y="2574351"/>
                </a:cubicBezTo>
                <a:cubicBezTo>
                  <a:pt x="5994204" y="2745205"/>
                  <a:pt x="5996454" y="2915805"/>
                  <a:pt x="6000824" y="3086660"/>
                </a:cubicBezTo>
                <a:cubicBezTo>
                  <a:pt x="6007180" y="3330611"/>
                  <a:pt x="5997382" y="3574689"/>
                  <a:pt x="5986656" y="3818514"/>
                </a:cubicBezTo>
                <a:cubicBezTo>
                  <a:pt x="5983054" y="3885559"/>
                  <a:pt x="5982107" y="3952684"/>
                  <a:pt x="5983808" y="4019746"/>
                </a:cubicBezTo>
                <a:lnTo>
                  <a:pt x="5993788" y="4173418"/>
                </a:lnTo>
                <a:lnTo>
                  <a:pt x="5955106" y="4175101"/>
                </a:lnTo>
                <a:cubicBezTo>
                  <a:pt x="5890100" y="4175133"/>
                  <a:pt x="5825078" y="4173227"/>
                  <a:pt x="5760087" y="4171956"/>
                </a:cubicBezTo>
                <a:cubicBezTo>
                  <a:pt x="5521345" y="4167509"/>
                  <a:pt x="5282477" y="4171956"/>
                  <a:pt x="5044242" y="4149213"/>
                </a:cubicBezTo>
                <a:cubicBezTo>
                  <a:pt x="4979506" y="4143051"/>
                  <a:pt x="4914326" y="4139111"/>
                  <a:pt x="4849272" y="4139890"/>
                </a:cubicBezTo>
                <a:cubicBezTo>
                  <a:pt x="4784218" y="4140668"/>
                  <a:pt x="4719291" y="4146163"/>
                  <a:pt x="4655063" y="4158869"/>
                </a:cubicBezTo>
                <a:cubicBezTo>
                  <a:pt x="4447578" y="4199146"/>
                  <a:pt x="4239457" y="4201688"/>
                  <a:pt x="4029811" y="4185424"/>
                </a:cubicBezTo>
                <a:cubicBezTo>
                  <a:pt x="3943792" y="4178690"/>
                  <a:pt x="3857774" y="4167509"/>
                  <a:pt x="3771375" y="4169669"/>
                </a:cubicBezTo>
                <a:cubicBezTo>
                  <a:pt x="3623225" y="4173608"/>
                  <a:pt x="3474948" y="4165603"/>
                  <a:pt x="3326672" y="4167636"/>
                </a:cubicBezTo>
                <a:cubicBezTo>
                  <a:pt x="3322669" y="4168208"/>
                  <a:pt x="3318578" y="4167674"/>
                  <a:pt x="3314855" y="4166111"/>
                </a:cubicBezTo>
                <a:cubicBezTo>
                  <a:pt x="3278008" y="4140827"/>
                  <a:pt x="3237604" y="4150610"/>
                  <a:pt x="3199487" y="4157217"/>
                </a:cubicBezTo>
                <a:cubicBezTo>
                  <a:pt x="3072810" y="4179198"/>
                  <a:pt x="2946260" y="4189998"/>
                  <a:pt x="2817550" y="4172972"/>
                </a:cubicBezTo>
                <a:cubicBezTo>
                  <a:pt x="2694647" y="4155146"/>
                  <a:pt x="2569990" y="4152923"/>
                  <a:pt x="2446541" y="4166365"/>
                </a:cubicBezTo>
                <a:cubicBezTo>
                  <a:pt x="2276791" y="4186186"/>
                  <a:pt x="2107677" y="4181993"/>
                  <a:pt x="1938308" y="4166365"/>
                </a:cubicBezTo>
                <a:cubicBezTo>
                  <a:pt x="1869570" y="4160013"/>
                  <a:pt x="1799815" y="4149213"/>
                  <a:pt x="1731712" y="4165095"/>
                </a:cubicBezTo>
                <a:cubicBezTo>
                  <a:pt x="1647854" y="4184535"/>
                  <a:pt x="1564250" y="4178182"/>
                  <a:pt x="1480137" y="4173862"/>
                </a:cubicBezTo>
                <a:cubicBezTo>
                  <a:pt x="1373663" y="4168271"/>
                  <a:pt x="1267442" y="4152135"/>
                  <a:pt x="1160586" y="4164841"/>
                </a:cubicBezTo>
                <a:cubicBezTo>
                  <a:pt x="1111161" y="4170685"/>
                  <a:pt x="1062116" y="4179961"/>
                  <a:pt x="1012055" y="4177547"/>
                </a:cubicBezTo>
                <a:cubicBezTo>
                  <a:pt x="873562" y="4171194"/>
                  <a:pt x="735196" y="4163697"/>
                  <a:pt x="596449" y="4164841"/>
                </a:cubicBezTo>
                <a:cubicBezTo>
                  <a:pt x="538383" y="4165222"/>
                  <a:pt x="480699" y="4167128"/>
                  <a:pt x="422887" y="4171321"/>
                </a:cubicBezTo>
                <a:cubicBezTo>
                  <a:pt x="315015" y="4179198"/>
                  <a:pt x="207524" y="4168525"/>
                  <a:pt x="100033" y="4164714"/>
                </a:cubicBezTo>
                <a:lnTo>
                  <a:pt x="0" y="4169195"/>
                </a:lnTo>
                <a:close/>
              </a:path>
            </a:pathLst>
          </a:custGeom>
        </p:spPr>
      </p:pic>
      <p:pic>
        <p:nvPicPr>
          <p:cNvPr id="3" name="Immagine 2">
            <a:extLst>
              <a:ext uri="{FF2B5EF4-FFF2-40B4-BE49-F238E27FC236}">
                <a16:creationId xmlns:a16="http://schemas.microsoft.com/office/drawing/2014/main" id="{4AF5C2DA-8C31-DB6B-4DF1-8F42C5DD5015}"/>
              </a:ext>
            </a:extLst>
          </p:cNvPr>
          <p:cNvPicPr>
            <a:picLocks noChangeAspect="1"/>
          </p:cNvPicPr>
          <p:nvPr/>
        </p:nvPicPr>
        <p:blipFill>
          <a:blip r:embed="rId3"/>
          <a:srcRect t="10403" r="-3" b="11186"/>
          <a:stretch/>
        </p:blipFill>
        <p:spPr>
          <a:xfrm>
            <a:off x="6019800" y="12"/>
            <a:ext cx="6172195" cy="4186171"/>
          </a:xfrm>
          <a:custGeom>
            <a:avLst/>
            <a:gdLst/>
            <a:ahLst/>
            <a:cxnLst/>
            <a:rect l="l" t="t" r="r" b="b"/>
            <a:pathLst>
              <a:path w="6009490" h="4186171">
                <a:moveTo>
                  <a:pt x="9049" y="0"/>
                </a:moveTo>
                <a:lnTo>
                  <a:pt x="6009490" y="0"/>
                </a:lnTo>
                <a:lnTo>
                  <a:pt x="6009490" y="4168273"/>
                </a:lnTo>
                <a:lnTo>
                  <a:pt x="5803951" y="4172925"/>
                </a:lnTo>
                <a:cubicBezTo>
                  <a:pt x="5729787" y="4171950"/>
                  <a:pt x="5655658" y="4168322"/>
                  <a:pt x="5581704" y="4162045"/>
                </a:cubicBezTo>
                <a:cubicBezTo>
                  <a:pt x="5474340" y="4154041"/>
                  <a:pt x="5366086" y="4142987"/>
                  <a:pt x="5259485" y="4163316"/>
                </a:cubicBezTo>
                <a:cubicBezTo>
                  <a:pt x="5142465" y="4185805"/>
                  <a:pt x="5025571" y="4185932"/>
                  <a:pt x="4907534" y="4180215"/>
                </a:cubicBezTo>
                <a:cubicBezTo>
                  <a:pt x="4806650" y="4175387"/>
                  <a:pt x="4706147" y="4149975"/>
                  <a:pt x="4604501" y="4176784"/>
                </a:cubicBezTo>
                <a:cubicBezTo>
                  <a:pt x="4594387" y="4178258"/>
                  <a:pt x="4584082" y="4177826"/>
                  <a:pt x="4574133" y="4175514"/>
                </a:cubicBezTo>
                <a:cubicBezTo>
                  <a:pt x="4462958" y="4160140"/>
                  <a:pt x="4351020" y="4172718"/>
                  <a:pt x="4239463" y="4168398"/>
                </a:cubicBezTo>
                <a:cubicBezTo>
                  <a:pt x="4188005" y="4166365"/>
                  <a:pt x="4135530" y="4167509"/>
                  <a:pt x="4084706" y="4162045"/>
                </a:cubicBezTo>
                <a:cubicBezTo>
                  <a:pt x="3968067" y="4149594"/>
                  <a:pt x="3851682" y="4142987"/>
                  <a:pt x="3736314" y="4172337"/>
                </a:cubicBezTo>
                <a:cubicBezTo>
                  <a:pt x="3702643" y="4180253"/>
                  <a:pt x="3668235" y="4184509"/>
                  <a:pt x="3633650" y="4185043"/>
                </a:cubicBezTo>
                <a:cubicBezTo>
                  <a:pt x="3520696" y="4189109"/>
                  <a:pt x="3408122" y="4181358"/>
                  <a:pt x="3295549" y="4175005"/>
                </a:cubicBezTo>
                <a:cubicBezTo>
                  <a:pt x="3217408" y="4170558"/>
                  <a:pt x="3139394" y="4160902"/>
                  <a:pt x="3061127" y="4169034"/>
                </a:cubicBezTo>
                <a:cubicBezTo>
                  <a:pt x="3015640" y="4173735"/>
                  <a:pt x="2969772" y="4173735"/>
                  <a:pt x="2924285" y="4169034"/>
                </a:cubicBezTo>
                <a:cubicBezTo>
                  <a:pt x="2840452" y="4159212"/>
                  <a:pt x="2755870" y="4157382"/>
                  <a:pt x="2671694" y="4163570"/>
                </a:cubicBezTo>
                <a:cubicBezTo>
                  <a:pt x="2546033" y="4174370"/>
                  <a:pt x="2420500" y="4183391"/>
                  <a:pt x="2294459" y="4166238"/>
                </a:cubicBezTo>
                <a:cubicBezTo>
                  <a:pt x="2222976" y="4155006"/>
                  <a:pt x="2150298" y="4153685"/>
                  <a:pt x="2078460" y="4162300"/>
                </a:cubicBezTo>
                <a:cubicBezTo>
                  <a:pt x="1907313" y="4186314"/>
                  <a:pt x="1735785" y="4178563"/>
                  <a:pt x="1564257" y="4168653"/>
                </a:cubicBezTo>
                <a:cubicBezTo>
                  <a:pt x="1449650" y="4161918"/>
                  <a:pt x="1334536" y="4149594"/>
                  <a:pt x="1220183" y="4165857"/>
                </a:cubicBezTo>
                <a:cubicBezTo>
                  <a:pt x="1074321" y="4186186"/>
                  <a:pt x="928331" y="4179452"/>
                  <a:pt x="782087" y="4173481"/>
                </a:cubicBezTo>
                <a:cubicBezTo>
                  <a:pt x="674723" y="4169034"/>
                  <a:pt x="567232" y="4155565"/>
                  <a:pt x="459614" y="4172210"/>
                </a:cubicBezTo>
                <a:cubicBezTo>
                  <a:pt x="448535" y="4173722"/>
                  <a:pt x="437265" y="4172591"/>
                  <a:pt x="426706" y="4168907"/>
                </a:cubicBezTo>
                <a:cubicBezTo>
                  <a:pt x="385869" y="4155464"/>
                  <a:pt x="342085" y="4153660"/>
                  <a:pt x="300283" y="4163697"/>
                </a:cubicBezTo>
                <a:cubicBezTo>
                  <a:pt x="223159" y="4180596"/>
                  <a:pt x="146162" y="4187965"/>
                  <a:pt x="67640" y="4172591"/>
                </a:cubicBezTo>
                <a:lnTo>
                  <a:pt x="14015" y="4169393"/>
                </a:lnTo>
                <a:lnTo>
                  <a:pt x="28554" y="3856095"/>
                </a:lnTo>
                <a:cubicBezTo>
                  <a:pt x="30458" y="3735660"/>
                  <a:pt x="27412" y="3615306"/>
                  <a:pt x="15626" y="3495237"/>
                </a:cubicBezTo>
                <a:cubicBezTo>
                  <a:pt x="-847" y="3348740"/>
                  <a:pt x="-4304" y="3201174"/>
                  <a:pt x="5296" y="3054118"/>
                </a:cubicBezTo>
                <a:cubicBezTo>
                  <a:pt x="11786" y="2969961"/>
                  <a:pt x="18539" y="2885804"/>
                  <a:pt x="22776" y="2801522"/>
                </a:cubicBezTo>
                <a:cubicBezTo>
                  <a:pt x="28180" y="2681630"/>
                  <a:pt x="25173" y="2561524"/>
                  <a:pt x="13771" y="2442014"/>
                </a:cubicBezTo>
                <a:cubicBezTo>
                  <a:pt x="4237" y="2350879"/>
                  <a:pt x="3177" y="2259120"/>
                  <a:pt x="10593" y="2167807"/>
                </a:cubicBezTo>
                <a:cubicBezTo>
                  <a:pt x="25690" y="2012336"/>
                  <a:pt x="9931" y="1856863"/>
                  <a:pt x="5032" y="1701516"/>
                </a:cubicBezTo>
                <a:cubicBezTo>
                  <a:pt x="-3577" y="1415742"/>
                  <a:pt x="20393" y="1130095"/>
                  <a:pt x="9666" y="844320"/>
                </a:cubicBezTo>
                <a:cubicBezTo>
                  <a:pt x="3841" y="702958"/>
                  <a:pt x="16420" y="561723"/>
                  <a:pt x="9666" y="420361"/>
                </a:cubicBezTo>
                <a:cubicBezTo>
                  <a:pt x="4105" y="319805"/>
                  <a:pt x="397" y="219250"/>
                  <a:pt x="4105" y="118568"/>
                </a:cubicBezTo>
                <a:cubicBezTo>
                  <a:pt x="5164" y="91109"/>
                  <a:pt x="5826" y="63523"/>
                  <a:pt x="9534" y="36446"/>
                </a:cubicBezTo>
                <a:close/>
              </a:path>
            </a:pathLst>
          </a:custGeom>
        </p:spPr>
      </p:pic>
      <p:sp>
        <p:nvSpPr>
          <p:cNvPr id="36" name="sketch line">
            <a:extLst>
              <a:ext uri="{FF2B5EF4-FFF2-40B4-BE49-F238E27FC236}">
                <a16:creationId xmlns:a16="http://schemas.microsoft.com/office/drawing/2014/main" id="{28C31856-6ABF-41FD-B683-B06E5FFF92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8439"/>
            <a:ext cx="3291840" cy="18288"/>
          </a:xfrm>
          <a:custGeom>
            <a:avLst/>
            <a:gdLst>
              <a:gd name="csX0" fmla="*/ 0 w 3291840"/>
              <a:gd name="csY0" fmla="*/ 0 h 18288"/>
              <a:gd name="csX1" fmla="*/ 658368 w 3291840"/>
              <a:gd name="csY1" fmla="*/ 0 h 18288"/>
              <a:gd name="csX2" fmla="*/ 1283818 w 3291840"/>
              <a:gd name="csY2" fmla="*/ 0 h 18288"/>
              <a:gd name="csX3" fmla="*/ 1909267 w 3291840"/>
              <a:gd name="csY3" fmla="*/ 0 h 18288"/>
              <a:gd name="csX4" fmla="*/ 2633472 w 3291840"/>
              <a:gd name="csY4" fmla="*/ 0 h 18288"/>
              <a:gd name="csX5" fmla="*/ 3291840 w 3291840"/>
              <a:gd name="csY5" fmla="*/ 0 h 18288"/>
              <a:gd name="csX6" fmla="*/ 3291840 w 3291840"/>
              <a:gd name="csY6" fmla="*/ 18288 h 18288"/>
              <a:gd name="csX7" fmla="*/ 2633472 w 3291840"/>
              <a:gd name="csY7" fmla="*/ 18288 h 18288"/>
              <a:gd name="csX8" fmla="*/ 2073859 w 3291840"/>
              <a:gd name="csY8" fmla="*/ 18288 h 18288"/>
              <a:gd name="csX9" fmla="*/ 1448410 w 3291840"/>
              <a:gd name="csY9" fmla="*/ 18288 h 18288"/>
              <a:gd name="csX10" fmla="*/ 822960 w 3291840"/>
              <a:gd name="csY10" fmla="*/ 18288 h 18288"/>
              <a:gd name="csX11" fmla="*/ 0 w 3291840"/>
              <a:gd name="csY11" fmla="*/ 18288 h 18288"/>
              <a:gd name="csX12" fmla="*/ 0 w 3291840"/>
              <a:gd name="csY12"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6923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DBC2957-1D2D-F17F-93AB-13673F1FBCB0}"/>
            </a:ext>
          </a:extLst>
        </p:cNvPr>
        <p:cNvGrpSpPr/>
        <p:nvPr/>
      </p:nvGrpSpPr>
      <p:grpSpPr>
        <a:xfrm>
          <a:off x="0" y="0"/>
          <a:ext cx="0" cy="0"/>
          <a:chOff x="0" y="0"/>
          <a:chExt cx="0" cy="0"/>
        </a:xfrm>
      </p:grpSpPr>
      <p:sp>
        <p:nvSpPr>
          <p:cNvPr id="10" name="Down Arrow 7">
            <a:extLst>
              <a:ext uri="{FF2B5EF4-FFF2-40B4-BE49-F238E27FC236}">
                <a16:creationId xmlns:a16="http://schemas.microsoft.com/office/drawing/2014/main" id="{F657548D-A9E2-23FA-2062-13185DDDE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D6393B44-E110-9A72-206D-185F3580BC16}"/>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dirty="0">
                <a:solidFill>
                  <a:srgbClr val="FFFFFF"/>
                </a:solidFill>
              </a:rPr>
              <a:t>La </a:t>
            </a:r>
            <a:r>
              <a:rPr lang="en-US" sz="3600" dirty="0" err="1">
                <a:solidFill>
                  <a:srgbClr val="FFFFFF"/>
                </a:solidFill>
              </a:rPr>
              <a:t>romània</a:t>
            </a:r>
            <a:r>
              <a:rPr lang="en-US" sz="3600" dirty="0">
                <a:solidFill>
                  <a:srgbClr val="FFFFFF"/>
                </a:solidFill>
              </a:rPr>
              <a:t> </a:t>
            </a:r>
            <a:r>
              <a:rPr lang="en-US" sz="3600" dirty="0" err="1">
                <a:solidFill>
                  <a:srgbClr val="FFFFFF"/>
                </a:solidFill>
              </a:rPr>
              <a:t>attuale</a:t>
            </a:r>
            <a:endParaRPr lang="en-US" sz="3600" kern="1200" dirty="0">
              <a:solidFill>
                <a:srgbClr val="FFFFFF"/>
              </a:solidFill>
              <a:latin typeface="+mj-lt"/>
              <a:ea typeface="+mj-ea"/>
              <a:cs typeface="+mj-cs"/>
            </a:endParaRPr>
          </a:p>
        </p:txBody>
      </p:sp>
      <p:sp>
        <p:nvSpPr>
          <p:cNvPr id="7" name="CasellaDiTesto 6">
            <a:extLst>
              <a:ext uri="{FF2B5EF4-FFF2-40B4-BE49-F238E27FC236}">
                <a16:creationId xmlns:a16="http://schemas.microsoft.com/office/drawing/2014/main" id="{24176276-7BAB-445C-010C-A332A4160AC0}"/>
              </a:ext>
            </a:extLst>
          </p:cNvPr>
          <p:cNvSpPr txBox="1"/>
          <p:nvPr/>
        </p:nvSpPr>
        <p:spPr>
          <a:xfrm>
            <a:off x="4829574" y="6360119"/>
            <a:ext cx="6093912" cy="369332"/>
          </a:xfrm>
          <a:prstGeom prst="rect">
            <a:avLst/>
          </a:prstGeom>
          <a:noFill/>
        </p:spPr>
        <p:txBody>
          <a:bodyPr wrap="square">
            <a:spAutoFit/>
          </a:bodyPr>
          <a:lstStyle/>
          <a:p>
            <a:r>
              <a:rPr lang="it-IT"/>
              <a:t>https://it.wikipedia.org/wiki/Lingue_romanze</a:t>
            </a:r>
            <a:endParaRPr lang="it-IT" dirty="0"/>
          </a:p>
        </p:txBody>
      </p:sp>
      <p:pic>
        <p:nvPicPr>
          <p:cNvPr id="4" name="Immagine 3" descr="Immagine che contiene testo, mappa&#10;&#10;Il contenuto generato dall'IA potrebbe non essere corretto.">
            <a:extLst>
              <a:ext uri="{FF2B5EF4-FFF2-40B4-BE49-F238E27FC236}">
                <a16:creationId xmlns:a16="http://schemas.microsoft.com/office/drawing/2014/main" id="{474DEA01-5E50-90B5-1AAE-E0B85F455C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5069" y="1155683"/>
            <a:ext cx="7515096" cy="4546634"/>
          </a:xfrm>
          <a:prstGeom prst="rect">
            <a:avLst/>
          </a:prstGeom>
        </p:spPr>
      </p:pic>
    </p:spTree>
    <p:extLst>
      <p:ext uri="{BB962C8B-B14F-4D97-AF65-F5344CB8AC3E}">
        <p14:creationId xmlns:p14="http://schemas.microsoft.com/office/powerpoint/2010/main" val="2268158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30B0D61-6AA4-B342-BD66-335D2862A604}"/>
            </a:ext>
          </a:extLst>
        </p:cNvPr>
        <p:cNvGrpSpPr/>
        <p:nvPr/>
      </p:nvGrpSpPr>
      <p:grpSpPr>
        <a:xfrm>
          <a:off x="0" y="0"/>
          <a:ext cx="0" cy="0"/>
          <a:chOff x="0" y="0"/>
          <a:chExt cx="0" cy="0"/>
        </a:xfrm>
      </p:grpSpPr>
      <p:sp>
        <p:nvSpPr>
          <p:cNvPr id="10" name="Down Arrow 7">
            <a:extLst>
              <a:ext uri="{FF2B5EF4-FFF2-40B4-BE49-F238E27FC236}">
                <a16:creationId xmlns:a16="http://schemas.microsoft.com/office/drawing/2014/main" id="{518ACD5E-EDB7-3CB5-6D6F-26FF4A7263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AA407E57-D519-3DC5-435C-151F89FE0608}"/>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dirty="0">
                <a:solidFill>
                  <a:srgbClr val="FFFFFF"/>
                </a:solidFill>
              </a:rPr>
              <a:t>La </a:t>
            </a:r>
            <a:r>
              <a:rPr lang="en-US" sz="3600" dirty="0" err="1">
                <a:solidFill>
                  <a:srgbClr val="FFFFFF"/>
                </a:solidFill>
              </a:rPr>
              <a:t>romània</a:t>
            </a:r>
            <a:r>
              <a:rPr lang="en-US" sz="3600" dirty="0">
                <a:solidFill>
                  <a:srgbClr val="FFFFFF"/>
                </a:solidFill>
              </a:rPr>
              <a:t> </a:t>
            </a:r>
            <a:r>
              <a:rPr lang="en-US" sz="3600" dirty="0" err="1">
                <a:solidFill>
                  <a:srgbClr val="FFFFFF"/>
                </a:solidFill>
              </a:rPr>
              <a:t>attuale</a:t>
            </a:r>
            <a:endParaRPr lang="en-US" sz="3600" kern="1200" dirty="0">
              <a:solidFill>
                <a:srgbClr val="FFFFFF"/>
              </a:solidFill>
              <a:latin typeface="+mj-lt"/>
              <a:ea typeface="+mj-ea"/>
              <a:cs typeface="+mj-cs"/>
            </a:endParaRPr>
          </a:p>
        </p:txBody>
      </p:sp>
      <p:sp>
        <p:nvSpPr>
          <p:cNvPr id="7" name="CasellaDiTesto 6">
            <a:extLst>
              <a:ext uri="{FF2B5EF4-FFF2-40B4-BE49-F238E27FC236}">
                <a16:creationId xmlns:a16="http://schemas.microsoft.com/office/drawing/2014/main" id="{1679E086-A302-D502-2BD4-F2AE5D0F879C}"/>
              </a:ext>
            </a:extLst>
          </p:cNvPr>
          <p:cNvSpPr txBox="1"/>
          <p:nvPr/>
        </p:nvSpPr>
        <p:spPr>
          <a:xfrm>
            <a:off x="4829574" y="6360119"/>
            <a:ext cx="6093912" cy="369332"/>
          </a:xfrm>
          <a:prstGeom prst="rect">
            <a:avLst/>
          </a:prstGeom>
          <a:noFill/>
        </p:spPr>
        <p:txBody>
          <a:bodyPr wrap="square">
            <a:spAutoFit/>
          </a:bodyPr>
          <a:lstStyle/>
          <a:p>
            <a:r>
              <a:rPr lang="it-IT"/>
              <a:t>https://it.wikipedia.org/wiki/Lingue_romanze</a:t>
            </a:r>
            <a:endParaRPr lang="it-IT" dirty="0"/>
          </a:p>
        </p:txBody>
      </p:sp>
      <p:pic>
        <p:nvPicPr>
          <p:cNvPr id="1026" name="Picture 2">
            <a:extLst>
              <a:ext uri="{FF2B5EF4-FFF2-40B4-BE49-F238E27FC236}">
                <a16:creationId xmlns:a16="http://schemas.microsoft.com/office/drawing/2014/main" id="{26BA8875-4D58-F3CB-4CDE-97CEF4E260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0144" y="1012031"/>
            <a:ext cx="6834434" cy="4833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747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AA22AE-A1B4-4266-90DC-B4640A565BE4}"/>
              </a:ext>
            </a:extLst>
          </p:cNvPr>
          <p:cNvSpPr>
            <a:spLocks noGrp="1"/>
          </p:cNvSpPr>
          <p:nvPr>
            <p:ph type="title"/>
          </p:nvPr>
        </p:nvSpPr>
        <p:spPr/>
        <p:txBody>
          <a:bodyPr/>
          <a:lstStyle/>
          <a:p>
            <a:r>
              <a:rPr lang="it-IT" dirty="0">
                <a:solidFill>
                  <a:srgbClr val="FF0000"/>
                </a:solidFill>
              </a:rPr>
              <a:t>I confini linguistici</a:t>
            </a:r>
          </a:p>
        </p:txBody>
      </p:sp>
      <p:sp>
        <p:nvSpPr>
          <p:cNvPr id="3" name="Segnaposto testo 2">
            <a:extLst>
              <a:ext uri="{FF2B5EF4-FFF2-40B4-BE49-F238E27FC236}">
                <a16:creationId xmlns:a16="http://schemas.microsoft.com/office/drawing/2014/main" id="{C828B7AD-26FC-4D14-B2A3-516DABFB3935}"/>
              </a:ext>
            </a:extLst>
          </p:cNvPr>
          <p:cNvSpPr>
            <a:spLocks noGrp="1"/>
          </p:cNvSpPr>
          <p:nvPr>
            <p:ph type="body" idx="1"/>
          </p:nvPr>
        </p:nvSpPr>
        <p:spPr/>
        <p:txBody>
          <a:bodyPr/>
          <a:lstStyle/>
          <a:p>
            <a:r>
              <a:rPr lang="it-IT" dirty="0"/>
              <a:t>Problemi, strumenti e metodi della geografia linguistica</a:t>
            </a:r>
          </a:p>
        </p:txBody>
      </p:sp>
    </p:spTree>
    <p:extLst>
      <p:ext uri="{BB962C8B-B14F-4D97-AF65-F5344CB8AC3E}">
        <p14:creationId xmlns:p14="http://schemas.microsoft.com/office/powerpoint/2010/main" val="1225318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211E3F-3E4F-4642-A250-797788831DA0}"/>
              </a:ext>
            </a:extLst>
          </p:cNvPr>
          <p:cNvSpPr>
            <a:spLocks noGrp="1"/>
          </p:cNvSpPr>
          <p:nvPr>
            <p:ph type="title"/>
          </p:nvPr>
        </p:nvSpPr>
        <p:spPr/>
        <p:txBody>
          <a:bodyPr/>
          <a:lstStyle/>
          <a:p>
            <a:r>
              <a:rPr lang="it-IT" dirty="0">
                <a:solidFill>
                  <a:srgbClr val="FF0000"/>
                </a:solidFill>
              </a:rPr>
              <a:t>Aree linguistiche: criteri di definizione</a:t>
            </a:r>
          </a:p>
        </p:txBody>
      </p:sp>
      <p:sp>
        <p:nvSpPr>
          <p:cNvPr id="3" name="Segnaposto immagine 2">
            <a:extLst>
              <a:ext uri="{FF2B5EF4-FFF2-40B4-BE49-F238E27FC236}">
                <a16:creationId xmlns:a16="http://schemas.microsoft.com/office/drawing/2014/main" id="{F857A5B8-9FA2-4E8E-802A-B2F6DA28C292}"/>
              </a:ext>
            </a:extLst>
          </p:cNvPr>
          <p:cNvSpPr>
            <a:spLocks noGrp="1"/>
          </p:cNvSpPr>
          <p:nvPr>
            <p:ph type="pic" idx="1"/>
          </p:nvPr>
        </p:nvSpPr>
        <p:spPr/>
        <p:txBody>
          <a:bodyPr/>
          <a:lstStyle/>
          <a:p>
            <a:endParaRPr lang="it-IT"/>
          </a:p>
        </p:txBody>
      </p:sp>
      <p:sp>
        <p:nvSpPr>
          <p:cNvPr id="4" name="Segnaposto testo 3">
            <a:extLst>
              <a:ext uri="{FF2B5EF4-FFF2-40B4-BE49-F238E27FC236}">
                <a16:creationId xmlns:a16="http://schemas.microsoft.com/office/drawing/2014/main" id="{A240F0B8-A75A-46A0-9F18-1FDFEB053822}"/>
              </a:ext>
            </a:extLst>
          </p:cNvPr>
          <p:cNvSpPr>
            <a:spLocks noGrp="1"/>
          </p:cNvSpPr>
          <p:nvPr>
            <p:ph type="body" sz="half" idx="2"/>
          </p:nvPr>
        </p:nvSpPr>
        <p:spPr/>
        <p:txBody>
          <a:bodyPr/>
          <a:lstStyle/>
          <a:p>
            <a:r>
              <a:rPr lang="it-IT" b="1" dirty="0">
                <a:solidFill>
                  <a:srgbClr val="FF0000"/>
                </a:solidFill>
              </a:rPr>
              <a:t>Areale, diacronico, tipologico</a:t>
            </a:r>
          </a:p>
        </p:txBody>
      </p:sp>
    </p:spTree>
    <p:extLst>
      <p:ext uri="{BB962C8B-B14F-4D97-AF65-F5344CB8AC3E}">
        <p14:creationId xmlns:p14="http://schemas.microsoft.com/office/powerpoint/2010/main" val="24247904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egnaposto immagine 4">
            <a:extLst>
              <a:ext uri="{FF2B5EF4-FFF2-40B4-BE49-F238E27FC236}">
                <a16:creationId xmlns:a16="http://schemas.microsoft.com/office/drawing/2014/main" id="{DF928EBD-271A-1B86-4B74-CAA08026E36A}"/>
              </a:ext>
            </a:extLst>
          </p:cNvPr>
          <p:cNvPicPr>
            <a:picLocks noGrp="1" noChangeAspect="1"/>
          </p:cNvPicPr>
          <p:nvPr>
            <p:ph type="pic" idx="1"/>
          </p:nvPr>
        </p:nvPicPr>
        <p:blipFill>
          <a:blip r:embed="rId2"/>
          <a:srcRect r="13286"/>
          <a:stretch>
            <a:fillRect/>
          </a:stretch>
        </p:blipFill>
        <p:spPr>
          <a:xfrm>
            <a:off x="2522356"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olo 1"/>
          <p:cNvSpPr>
            <a:spLocks noGrp="1"/>
          </p:cNvSpPr>
          <p:nvPr>
            <p:ph type="title"/>
          </p:nvPr>
        </p:nvSpPr>
        <p:spPr>
          <a:xfrm>
            <a:off x="838200" y="365125"/>
            <a:ext cx="3822189" cy="1899912"/>
          </a:xfrm>
        </p:spPr>
        <p:txBody>
          <a:bodyPr vert="horz" lIns="91440" tIns="45720" rIns="91440" bIns="45720" rtlCol="0" anchor="ctr">
            <a:normAutofit/>
          </a:bodyPr>
          <a:lstStyle/>
          <a:p>
            <a:r>
              <a:rPr lang="en-US" sz="3100"/>
              <a:t>Approccio geolinguistico a base tipologico-areale.</a:t>
            </a:r>
            <a:br>
              <a:rPr lang="en-US" sz="3100"/>
            </a:br>
            <a:endParaRPr lang="en-US" sz="3100"/>
          </a:p>
        </p:txBody>
      </p:sp>
      <p:sp>
        <p:nvSpPr>
          <p:cNvPr id="4" name="Segnaposto testo 3"/>
          <p:cNvSpPr>
            <a:spLocks noGrp="1"/>
          </p:cNvSpPr>
          <p:nvPr>
            <p:ph type="body" sz="half" idx="2"/>
          </p:nvPr>
        </p:nvSpPr>
        <p:spPr>
          <a:xfrm>
            <a:off x="838200" y="2434201"/>
            <a:ext cx="3822189" cy="3742762"/>
          </a:xfrm>
        </p:spPr>
        <p:txBody>
          <a:bodyPr vert="horz" lIns="91440" tIns="45720" rIns="91440" bIns="45720" rtlCol="0">
            <a:normAutofit/>
          </a:bodyPr>
          <a:lstStyle/>
          <a:p>
            <a:pPr indent="-228600">
              <a:buFont typeface="Arial" panose="020B0604020202020204" pitchFamily="34" charset="0"/>
              <a:buChar char="•"/>
            </a:pPr>
            <a:r>
              <a:rPr lang="en-US" sz="2000" dirty="0"/>
              <a:t>Il </a:t>
            </a:r>
            <a:r>
              <a:rPr lang="en-US" sz="2000" dirty="0" err="1"/>
              <a:t>progetto</a:t>
            </a:r>
            <a:r>
              <a:rPr lang="en-US" sz="2000" dirty="0"/>
              <a:t> </a:t>
            </a:r>
            <a:r>
              <a:rPr lang="en-US" sz="2000" dirty="0" err="1"/>
              <a:t>MedTyp</a:t>
            </a:r>
            <a:endParaRPr lang="en-US" sz="2000" dirty="0"/>
          </a:p>
          <a:p>
            <a:pPr indent="-228600">
              <a:buFont typeface="Arial" panose="020B0604020202020204" pitchFamily="34" charset="0"/>
              <a:buChar char="•"/>
            </a:pPr>
            <a:endParaRPr lang="en-US" sz="2000" dirty="0"/>
          </a:p>
          <a:p>
            <a:r>
              <a:rPr lang="en-US" sz="2000" dirty="0"/>
              <a:t>Una </a:t>
            </a:r>
            <a:r>
              <a:rPr lang="en-US" sz="2000" dirty="0" err="1"/>
              <a:t>svolta</a:t>
            </a:r>
            <a:r>
              <a:rPr lang="en-US" sz="2000" dirty="0"/>
              <a:t> </a:t>
            </a:r>
            <a:r>
              <a:rPr lang="en-US" sz="2000" dirty="0" err="1"/>
              <a:t>negli</a:t>
            </a:r>
            <a:r>
              <a:rPr lang="en-US" sz="2000" dirty="0"/>
              <a:t> </a:t>
            </a:r>
            <a:r>
              <a:rPr lang="en-US" sz="2000" dirty="0" err="1"/>
              <a:t>studi</a:t>
            </a:r>
            <a:r>
              <a:rPr lang="en-US" sz="2000" dirty="0"/>
              <a:t> </a:t>
            </a:r>
            <a:r>
              <a:rPr lang="en-US" sz="2000" dirty="0" err="1"/>
              <a:t>sulle</a:t>
            </a:r>
            <a:r>
              <a:rPr lang="en-US" sz="2000" dirty="0"/>
              <a:t> lingue del Mediterraneo fu il </a:t>
            </a:r>
            <a:r>
              <a:rPr lang="en-US" sz="2000" dirty="0" err="1"/>
              <a:t>progetto</a:t>
            </a:r>
            <a:r>
              <a:rPr lang="en-US" sz="2000" dirty="0"/>
              <a:t> </a:t>
            </a:r>
            <a:r>
              <a:rPr lang="en-US" sz="2000" dirty="0" err="1"/>
              <a:t>MedTyp</a:t>
            </a:r>
            <a:r>
              <a:rPr lang="en-US" sz="2000" dirty="0"/>
              <a:t> (</a:t>
            </a:r>
            <a:r>
              <a:rPr lang="en-US" sz="2000" dirty="0" err="1"/>
              <a:t>vd</a:t>
            </a:r>
            <a:r>
              <a:rPr lang="en-US" sz="2000" dirty="0"/>
              <a:t>. </a:t>
            </a:r>
            <a:r>
              <a:rPr lang="en-US" sz="2000" dirty="0" err="1"/>
              <a:t>più</a:t>
            </a:r>
            <a:r>
              <a:rPr lang="en-US" sz="2000" dirty="0"/>
              <a:t> avanti). Il </a:t>
            </a:r>
            <a:r>
              <a:rPr lang="en-US" sz="2000" dirty="0" err="1"/>
              <a:t>progetto</a:t>
            </a:r>
            <a:r>
              <a:rPr lang="en-US" sz="2000" dirty="0"/>
              <a:t> </a:t>
            </a:r>
            <a:r>
              <a:rPr lang="en-US" sz="2000" dirty="0" err="1"/>
              <a:t>mirava</a:t>
            </a:r>
            <a:r>
              <a:rPr lang="en-US" sz="2000" dirty="0"/>
              <a:t> a </a:t>
            </a:r>
            <a:r>
              <a:rPr lang="en-US" sz="2000" dirty="0" err="1"/>
              <a:t>verificare</a:t>
            </a:r>
            <a:r>
              <a:rPr lang="en-US" sz="2000" dirty="0"/>
              <a:t> se le lingue </a:t>
            </a:r>
            <a:r>
              <a:rPr lang="en-US" sz="2000" dirty="0" err="1"/>
              <a:t>mediterranee</a:t>
            </a:r>
            <a:r>
              <a:rPr lang="en-US" sz="2000" dirty="0"/>
              <a:t> </a:t>
            </a:r>
            <a:r>
              <a:rPr lang="en-US" sz="2000" dirty="0" err="1"/>
              <a:t>costituissero</a:t>
            </a:r>
            <a:r>
              <a:rPr lang="en-US" sz="2000" dirty="0"/>
              <a:t> </a:t>
            </a:r>
            <a:r>
              <a:rPr lang="en-US" sz="2000" dirty="0" err="1"/>
              <a:t>un’</a:t>
            </a:r>
            <a:r>
              <a:rPr lang="en-US" sz="2000" b="1" dirty="0" err="1"/>
              <a:t>area</a:t>
            </a:r>
            <a:r>
              <a:rPr lang="en-US" sz="2000" b="1" dirty="0"/>
              <a:t> </a:t>
            </a:r>
            <a:r>
              <a:rPr lang="en-US" sz="2000" b="1" dirty="0" err="1"/>
              <a:t>linguistica</a:t>
            </a:r>
            <a:r>
              <a:rPr lang="en-US" sz="2000" dirty="0"/>
              <a:t>.</a:t>
            </a:r>
          </a:p>
          <a:p>
            <a:pPr indent="-228600">
              <a:buFont typeface="Arial" panose="020B0604020202020204" pitchFamily="34" charset="0"/>
              <a:buChar char="•"/>
            </a:pPr>
            <a:endParaRPr lang="en-US" sz="2000" dirty="0"/>
          </a:p>
        </p:txBody>
      </p:sp>
    </p:spTree>
    <p:extLst>
      <p:ext uri="{BB962C8B-B14F-4D97-AF65-F5344CB8AC3E}">
        <p14:creationId xmlns:p14="http://schemas.microsoft.com/office/powerpoint/2010/main" val="23330699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5711DD-0057-4B20-B1BD-1F3A88F2F786}"/>
              </a:ext>
            </a:extLst>
          </p:cNvPr>
          <p:cNvSpPr>
            <a:spLocks noGrp="1"/>
          </p:cNvSpPr>
          <p:nvPr>
            <p:ph type="title"/>
          </p:nvPr>
        </p:nvSpPr>
        <p:spPr/>
        <p:txBody>
          <a:bodyPr/>
          <a:lstStyle/>
          <a:p>
            <a:r>
              <a:rPr lang="de-DE" dirty="0" err="1"/>
              <a:t>Trubeckoj</a:t>
            </a:r>
            <a:r>
              <a:rPr lang="de-DE" dirty="0"/>
              <a:t>: </a:t>
            </a:r>
            <a:r>
              <a:rPr lang="de-DE" dirty="0" err="1"/>
              <a:t>aree</a:t>
            </a:r>
            <a:r>
              <a:rPr lang="de-DE" dirty="0"/>
              <a:t> </a:t>
            </a:r>
            <a:r>
              <a:rPr lang="de-DE" dirty="0" err="1"/>
              <a:t>linguistiche</a:t>
            </a:r>
            <a:r>
              <a:rPr lang="de-DE" dirty="0"/>
              <a:t> e </a:t>
            </a:r>
            <a:r>
              <a:rPr lang="de-DE" dirty="0" err="1"/>
              <a:t>contatto</a:t>
            </a:r>
            <a:endParaRPr lang="it-IT" dirty="0"/>
          </a:p>
        </p:txBody>
      </p:sp>
      <p:sp>
        <p:nvSpPr>
          <p:cNvPr id="3" name="Segnaposto contenuto 2">
            <a:extLst>
              <a:ext uri="{FF2B5EF4-FFF2-40B4-BE49-F238E27FC236}">
                <a16:creationId xmlns:a16="http://schemas.microsoft.com/office/drawing/2014/main" id="{7A8B4B3F-BBA6-4C8A-B071-93181ED275B9}"/>
              </a:ext>
            </a:extLst>
          </p:cNvPr>
          <p:cNvSpPr>
            <a:spLocks noGrp="1"/>
          </p:cNvSpPr>
          <p:nvPr>
            <p:ph sz="half" idx="1"/>
          </p:nvPr>
        </p:nvSpPr>
        <p:spPr/>
        <p:txBody>
          <a:bodyPr>
            <a:normAutofit lnSpcReduction="10000"/>
          </a:bodyPr>
          <a:lstStyle/>
          <a:p>
            <a:pPr marL="0" indent="0">
              <a:buNone/>
            </a:pPr>
            <a:r>
              <a:rPr lang="it-IT" dirty="0"/>
              <a:t>Nel 1923 parlò di </a:t>
            </a:r>
            <a:r>
              <a:rPr lang="it-IT" b="0" i="1" dirty="0" err="1">
                <a:solidFill>
                  <a:srgbClr val="222222"/>
                </a:solidFill>
                <a:effectLst/>
                <a:latin typeface="Arial" panose="020B0604020202020204" pitchFamily="34" charset="0"/>
              </a:rPr>
              <a:t>jazykovoj</a:t>
            </a:r>
            <a:r>
              <a:rPr lang="it-IT" b="0" i="1" dirty="0">
                <a:solidFill>
                  <a:srgbClr val="222222"/>
                </a:solidFill>
                <a:effectLst/>
                <a:latin typeface="Arial" panose="020B0604020202020204" pitchFamily="34" charset="0"/>
              </a:rPr>
              <a:t> </a:t>
            </a:r>
            <a:r>
              <a:rPr lang="it-IT" b="0" i="1" dirty="0" err="1">
                <a:solidFill>
                  <a:srgbClr val="222222"/>
                </a:solidFill>
                <a:effectLst/>
                <a:latin typeface="Arial" panose="020B0604020202020204" pitchFamily="34" charset="0"/>
              </a:rPr>
              <a:t>sojuz</a:t>
            </a:r>
            <a:r>
              <a:rPr lang="it-IT" b="0" i="1" dirty="0">
                <a:solidFill>
                  <a:srgbClr val="222222"/>
                </a:solidFill>
                <a:effectLst/>
                <a:latin typeface="Arial" panose="020B0604020202020204" pitchFamily="34" charset="0"/>
              </a:rPr>
              <a:t> </a:t>
            </a:r>
            <a:r>
              <a:rPr lang="it-IT" b="0" dirty="0">
                <a:solidFill>
                  <a:srgbClr val="222222"/>
                </a:solidFill>
                <a:effectLst/>
                <a:latin typeface="Arial" panose="020B0604020202020204" pitchFamily="34" charset="0"/>
              </a:rPr>
              <a:t>lett. ‘unione linguistica’</a:t>
            </a:r>
            <a:r>
              <a:rPr lang="it-IT" dirty="0">
                <a:solidFill>
                  <a:srgbClr val="222222"/>
                </a:solidFill>
                <a:latin typeface="Arial" panose="020B0604020202020204" pitchFamily="34" charset="0"/>
              </a:rPr>
              <a:t>; peraltro, solo nel 1928 il concetto divenne noto nelle traduzione tedesca di </a:t>
            </a:r>
            <a:r>
              <a:rPr lang="it-IT" i="1" dirty="0" err="1">
                <a:solidFill>
                  <a:srgbClr val="222222"/>
                </a:solidFill>
                <a:latin typeface="Arial" panose="020B0604020202020204" pitchFamily="34" charset="0"/>
              </a:rPr>
              <a:t>Sprachbund</a:t>
            </a:r>
            <a:r>
              <a:rPr lang="it-IT" i="1" dirty="0">
                <a:solidFill>
                  <a:srgbClr val="222222"/>
                </a:solidFill>
                <a:latin typeface="Arial" panose="020B0604020202020204" pitchFamily="34" charset="0"/>
              </a:rPr>
              <a:t> </a:t>
            </a:r>
            <a:r>
              <a:rPr lang="it-IT" dirty="0">
                <a:solidFill>
                  <a:srgbClr val="222222"/>
                </a:solidFill>
                <a:latin typeface="Arial" panose="020B0604020202020204" pitchFamily="34" charset="0"/>
              </a:rPr>
              <a:t>lett. ‘lega linguistica’.</a:t>
            </a:r>
          </a:p>
          <a:p>
            <a:pPr marL="0" indent="0">
              <a:buNone/>
            </a:pPr>
            <a:r>
              <a:rPr lang="it-IT" dirty="0">
                <a:solidFill>
                  <a:srgbClr val="222222"/>
                </a:solidFill>
                <a:latin typeface="Arial" panose="020B0604020202020204" pitchFamily="34" charset="0"/>
              </a:rPr>
              <a:t>Oppose così </a:t>
            </a:r>
            <a:r>
              <a:rPr lang="de-DE" i="1" dirty="0"/>
              <a:t>Sprachfamilien</a:t>
            </a:r>
            <a:r>
              <a:rPr lang="de-DE" dirty="0"/>
              <a:t> </a:t>
            </a:r>
            <a:r>
              <a:rPr lang="de-DE" dirty="0" err="1"/>
              <a:t>vs</a:t>
            </a:r>
            <a:r>
              <a:rPr lang="de-DE" dirty="0"/>
              <a:t> </a:t>
            </a:r>
            <a:r>
              <a:rPr lang="de-DE" i="1" dirty="0"/>
              <a:t>Sprachbünde</a:t>
            </a:r>
            <a:r>
              <a:rPr lang="de-DE" dirty="0"/>
              <a:t>: </a:t>
            </a:r>
            <a:r>
              <a:rPr lang="de-DE" dirty="0" err="1"/>
              <a:t>nel</a:t>
            </a:r>
            <a:r>
              <a:rPr lang="de-DE" dirty="0"/>
              <a:t> </a:t>
            </a:r>
            <a:r>
              <a:rPr lang="de-DE" dirty="0" err="1"/>
              <a:t>primo</a:t>
            </a:r>
            <a:r>
              <a:rPr lang="de-DE" dirty="0"/>
              <a:t> </a:t>
            </a:r>
            <a:r>
              <a:rPr lang="de-DE" dirty="0" err="1"/>
              <a:t>caso</a:t>
            </a:r>
            <a:r>
              <a:rPr lang="de-DE" dirty="0"/>
              <a:t>, le </a:t>
            </a:r>
            <a:r>
              <a:rPr lang="de-DE" dirty="0" err="1"/>
              <a:t>similitudini</a:t>
            </a:r>
            <a:r>
              <a:rPr lang="de-DE" dirty="0"/>
              <a:t> </a:t>
            </a:r>
            <a:r>
              <a:rPr lang="de-DE" dirty="0" err="1"/>
              <a:t>sono</a:t>
            </a:r>
            <a:r>
              <a:rPr lang="de-DE" dirty="0"/>
              <a:t> </a:t>
            </a:r>
            <a:r>
              <a:rPr lang="de-DE" dirty="0" err="1"/>
              <a:t>dovute</a:t>
            </a:r>
            <a:r>
              <a:rPr lang="de-DE" dirty="0"/>
              <a:t> a </a:t>
            </a:r>
            <a:r>
              <a:rPr lang="de-DE" dirty="0" err="1"/>
              <a:t>comune</a:t>
            </a:r>
            <a:r>
              <a:rPr lang="de-DE" dirty="0"/>
              <a:t> </a:t>
            </a:r>
            <a:r>
              <a:rPr lang="de-DE" dirty="0" err="1"/>
              <a:t>eredità</a:t>
            </a:r>
            <a:r>
              <a:rPr lang="de-DE" dirty="0"/>
              <a:t> </a:t>
            </a:r>
            <a:r>
              <a:rPr lang="de-DE" dirty="0" err="1"/>
              <a:t>genetica</a:t>
            </a:r>
            <a:r>
              <a:rPr lang="de-DE" dirty="0"/>
              <a:t>, </a:t>
            </a:r>
            <a:r>
              <a:rPr lang="de-DE" dirty="0" err="1"/>
              <a:t>nel</a:t>
            </a:r>
            <a:r>
              <a:rPr lang="de-DE" dirty="0"/>
              <a:t> </a:t>
            </a:r>
            <a:r>
              <a:rPr lang="de-DE" dirty="0" err="1"/>
              <a:t>secondo</a:t>
            </a:r>
            <a:r>
              <a:rPr lang="de-DE" dirty="0"/>
              <a:t> </a:t>
            </a:r>
            <a:r>
              <a:rPr lang="de-DE" dirty="0" err="1"/>
              <a:t>caso</a:t>
            </a:r>
            <a:r>
              <a:rPr lang="de-DE" dirty="0"/>
              <a:t>, a </a:t>
            </a:r>
            <a:r>
              <a:rPr lang="de-DE" dirty="0" err="1"/>
              <a:t>contatto</a:t>
            </a:r>
            <a:r>
              <a:rPr lang="de-DE" dirty="0"/>
              <a:t> </a:t>
            </a:r>
            <a:r>
              <a:rPr lang="de-DE" dirty="0" err="1"/>
              <a:t>areale</a:t>
            </a:r>
            <a:r>
              <a:rPr lang="de-DE" dirty="0"/>
              <a:t>.</a:t>
            </a:r>
          </a:p>
          <a:p>
            <a:pPr marL="0" indent="0">
              <a:buNone/>
            </a:pPr>
            <a:endParaRPr lang="it-IT" dirty="0"/>
          </a:p>
        </p:txBody>
      </p:sp>
      <p:sp>
        <p:nvSpPr>
          <p:cNvPr id="4" name="Segnaposto contenuto 3">
            <a:extLst>
              <a:ext uri="{FF2B5EF4-FFF2-40B4-BE49-F238E27FC236}">
                <a16:creationId xmlns:a16="http://schemas.microsoft.com/office/drawing/2014/main" id="{01AF891A-34DD-4968-9407-D6851294A13D}"/>
              </a:ext>
            </a:extLst>
          </p:cNvPr>
          <p:cNvSpPr>
            <a:spLocks noGrp="1"/>
          </p:cNvSpPr>
          <p:nvPr>
            <p:ph sz="half" idx="2"/>
          </p:nvPr>
        </p:nvSpPr>
        <p:spPr>
          <a:xfrm>
            <a:off x="6376737" y="3248526"/>
            <a:ext cx="5181600" cy="3036722"/>
          </a:xfrm>
        </p:spPr>
        <p:txBody>
          <a:bodyPr>
            <a:normAutofit lnSpcReduction="10000"/>
          </a:bodyPr>
          <a:lstStyle/>
          <a:p>
            <a:pPr algn="l">
              <a:buFont typeface="Arial" panose="020B0604020202020204" pitchFamily="34" charset="0"/>
              <a:buChar char="•"/>
            </a:pPr>
            <a:r>
              <a:rPr lang="it-IT" sz="2400" b="0" i="0" dirty="0" err="1">
                <a:solidFill>
                  <a:srgbClr val="222222"/>
                </a:solidFill>
                <a:effectLst/>
                <a:latin typeface="Arial" panose="020B0604020202020204" pitchFamily="34" charset="0"/>
              </a:rPr>
              <a:t>Trubeckoj</a:t>
            </a:r>
            <a:r>
              <a:rPr lang="it-IT" sz="2400" b="0" i="0" dirty="0">
                <a:solidFill>
                  <a:srgbClr val="222222"/>
                </a:solidFill>
                <a:effectLst/>
                <a:latin typeface="Arial" panose="020B0604020202020204" pitchFamily="34" charset="0"/>
              </a:rPr>
              <a:t>, Nikolaj S. 1923. </a:t>
            </a:r>
            <a:r>
              <a:rPr lang="it-IT" sz="2400" b="0" dirty="0" err="1">
                <a:solidFill>
                  <a:srgbClr val="222222"/>
                </a:solidFill>
                <a:effectLst/>
                <a:latin typeface="Arial" panose="020B0604020202020204" pitchFamily="34" charset="0"/>
              </a:rPr>
              <a:t>Vavilonskaja</a:t>
            </a:r>
            <a:r>
              <a:rPr lang="it-IT" sz="2400" b="0" dirty="0">
                <a:solidFill>
                  <a:srgbClr val="222222"/>
                </a:solidFill>
                <a:effectLst/>
                <a:latin typeface="Arial" panose="020B0604020202020204" pitchFamily="34" charset="0"/>
              </a:rPr>
              <a:t> </a:t>
            </a:r>
            <a:r>
              <a:rPr lang="it-IT" sz="2400" b="0" dirty="0" err="1">
                <a:solidFill>
                  <a:srgbClr val="222222"/>
                </a:solidFill>
                <a:effectLst/>
                <a:latin typeface="Arial" panose="020B0604020202020204" pitchFamily="34" charset="0"/>
              </a:rPr>
              <a:t>bashnja</a:t>
            </a:r>
            <a:r>
              <a:rPr lang="it-IT" sz="2400" b="0" dirty="0">
                <a:solidFill>
                  <a:srgbClr val="222222"/>
                </a:solidFill>
                <a:effectLst/>
                <a:latin typeface="Arial" panose="020B0604020202020204" pitchFamily="34" charset="0"/>
              </a:rPr>
              <a:t> i </a:t>
            </a:r>
            <a:r>
              <a:rPr lang="it-IT" sz="2400" b="0" dirty="0" err="1">
                <a:solidFill>
                  <a:srgbClr val="222222"/>
                </a:solidFill>
                <a:effectLst/>
                <a:latin typeface="Arial" panose="020B0604020202020204" pitchFamily="34" charset="0"/>
              </a:rPr>
              <a:t>smeshenie</a:t>
            </a:r>
            <a:r>
              <a:rPr lang="it-IT" sz="2400" b="0" dirty="0">
                <a:solidFill>
                  <a:srgbClr val="222222"/>
                </a:solidFill>
                <a:effectLst/>
                <a:latin typeface="Arial" panose="020B0604020202020204" pitchFamily="34" charset="0"/>
              </a:rPr>
              <a:t> </a:t>
            </a:r>
            <a:r>
              <a:rPr lang="it-IT" sz="2400" b="0" dirty="0" err="1">
                <a:solidFill>
                  <a:srgbClr val="222222"/>
                </a:solidFill>
                <a:effectLst/>
                <a:latin typeface="Arial" panose="020B0604020202020204" pitchFamily="34" charset="0"/>
              </a:rPr>
              <a:t>jazykov</a:t>
            </a:r>
            <a:r>
              <a:rPr lang="it-IT" sz="2400" b="0" dirty="0">
                <a:solidFill>
                  <a:srgbClr val="222222"/>
                </a:solidFill>
                <a:effectLst/>
                <a:latin typeface="Arial" panose="020B0604020202020204" pitchFamily="34" charset="0"/>
              </a:rPr>
              <a:t>. </a:t>
            </a:r>
            <a:r>
              <a:rPr lang="it-IT" sz="2400" b="0" i="1" dirty="0" err="1">
                <a:solidFill>
                  <a:srgbClr val="222222"/>
                </a:solidFill>
                <a:effectLst/>
                <a:latin typeface="Arial" panose="020B0604020202020204" pitchFamily="34" charset="0"/>
              </a:rPr>
              <a:t>Evrazijskij</a:t>
            </a:r>
            <a:r>
              <a:rPr lang="it-IT" sz="2400" b="0" i="1" dirty="0">
                <a:solidFill>
                  <a:srgbClr val="222222"/>
                </a:solidFill>
                <a:effectLst/>
                <a:latin typeface="Arial" panose="020B0604020202020204" pitchFamily="34" charset="0"/>
              </a:rPr>
              <a:t> </a:t>
            </a:r>
            <a:r>
              <a:rPr lang="it-IT" sz="2400" b="0" i="1" dirty="0" err="1">
                <a:solidFill>
                  <a:srgbClr val="222222"/>
                </a:solidFill>
                <a:effectLst/>
                <a:latin typeface="Arial" panose="020B0604020202020204" pitchFamily="34" charset="0"/>
              </a:rPr>
              <a:t>vremennik</a:t>
            </a:r>
            <a:r>
              <a:rPr lang="it-IT" sz="2400" b="0" dirty="0">
                <a:solidFill>
                  <a:srgbClr val="222222"/>
                </a:solidFill>
                <a:effectLst/>
                <a:latin typeface="Arial" panose="020B0604020202020204" pitchFamily="34" charset="0"/>
              </a:rPr>
              <a:t> </a:t>
            </a:r>
            <a:r>
              <a:rPr lang="it-IT" sz="2400" b="0" i="0" dirty="0">
                <a:solidFill>
                  <a:srgbClr val="222222"/>
                </a:solidFill>
                <a:effectLst/>
                <a:latin typeface="Arial" panose="020B0604020202020204" pitchFamily="34" charset="0"/>
              </a:rPr>
              <a:t>3: 107-124.</a:t>
            </a:r>
          </a:p>
          <a:p>
            <a:pPr algn="l">
              <a:buFont typeface="Arial" panose="020B0604020202020204" pitchFamily="34" charset="0"/>
              <a:buChar char="•"/>
            </a:pPr>
            <a:r>
              <a:rPr lang="it-IT" sz="2400" b="0" i="0" dirty="0" err="1">
                <a:solidFill>
                  <a:srgbClr val="222222"/>
                </a:solidFill>
                <a:effectLst/>
                <a:latin typeface="Arial" panose="020B0604020202020204" pitchFamily="34" charset="0"/>
              </a:rPr>
              <a:t>Trubetzkoy</a:t>
            </a:r>
            <a:r>
              <a:rPr lang="it-IT" sz="2400" b="0" i="0" dirty="0">
                <a:solidFill>
                  <a:srgbClr val="222222"/>
                </a:solidFill>
                <a:effectLst/>
                <a:latin typeface="Arial" panose="020B0604020202020204" pitchFamily="34" charset="0"/>
              </a:rPr>
              <a:t>, Nikolaj S. 1930. </a:t>
            </a:r>
            <a:r>
              <a:rPr lang="it-IT" sz="2400" b="0" i="0" dirty="0" err="1">
                <a:solidFill>
                  <a:srgbClr val="222222"/>
                </a:solidFill>
                <a:effectLst/>
                <a:latin typeface="Arial" panose="020B0604020202020204" pitchFamily="34" charset="0"/>
              </a:rPr>
              <a:t>Proposition</a:t>
            </a:r>
            <a:r>
              <a:rPr lang="it-IT" sz="2400" b="0" i="0" dirty="0">
                <a:solidFill>
                  <a:srgbClr val="222222"/>
                </a:solidFill>
                <a:effectLst/>
                <a:latin typeface="Arial" panose="020B0604020202020204" pitchFamily="34" charset="0"/>
              </a:rPr>
              <a:t> 16. In: </a:t>
            </a:r>
            <a:r>
              <a:rPr lang="it-IT" sz="2400" b="0" i="1" dirty="0" err="1">
                <a:solidFill>
                  <a:srgbClr val="222222"/>
                </a:solidFill>
                <a:effectLst/>
                <a:latin typeface="Arial" panose="020B0604020202020204" pitchFamily="34" charset="0"/>
              </a:rPr>
              <a:t>Actes</a:t>
            </a:r>
            <a:r>
              <a:rPr lang="it-IT" sz="2400" b="0" i="1" dirty="0">
                <a:solidFill>
                  <a:srgbClr val="222222"/>
                </a:solidFill>
                <a:effectLst/>
                <a:latin typeface="Arial" panose="020B0604020202020204" pitchFamily="34" charset="0"/>
              </a:rPr>
              <a:t> </a:t>
            </a:r>
            <a:r>
              <a:rPr lang="it-IT" sz="2400" b="0" i="1" dirty="0" err="1">
                <a:solidFill>
                  <a:srgbClr val="222222"/>
                </a:solidFill>
                <a:effectLst/>
                <a:latin typeface="Arial" panose="020B0604020202020204" pitchFamily="34" charset="0"/>
              </a:rPr>
              <a:t>du</a:t>
            </a:r>
            <a:r>
              <a:rPr lang="it-IT" sz="2400" b="0" i="1" dirty="0">
                <a:solidFill>
                  <a:srgbClr val="222222"/>
                </a:solidFill>
                <a:effectLst/>
                <a:latin typeface="Arial" panose="020B0604020202020204" pitchFamily="34" charset="0"/>
              </a:rPr>
              <a:t> premier </a:t>
            </a:r>
            <a:r>
              <a:rPr lang="it-IT" sz="2400" b="0" i="1" dirty="0" err="1">
                <a:solidFill>
                  <a:srgbClr val="222222"/>
                </a:solidFill>
                <a:effectLst/>
                <a:latin typeface="Arial" panose="020B0604020202020204" pitchFamily="34" charset="0"/>
              </a:rPr>
              <a:t>congrès</a:t>
            </a:r>
            <a:r>
              <a:rPr lang="it-IT" sz="2400" b="0" i="1" dirty="0">
                <a:solidFill>
                  <a:srgbClr val="222222"/>
                </a:solidFill>
                <a:effectLst/>
                <a:latin typeface="Arial" panose="020B0604020202020204" pitchFamily="34" charset="0"/>
              </a:rPr>
              <a:t> international </a:t>
            </a:r>
            <a:r>
              <a:rPr lang="it-IT" sz="2400" b="0" i="1" dirty="0" err="1">
                <a:solidFill>
                  <a:srgbClr val="222222"/>
                </a:solidFill>
                <a:effectLst/>
                <a:latin typeface="Arial" panose="020B0604020202020204" pitchFamily="34" charset="0"/>
              </a:rPr>
              <a:t>des</a:t>
            </a:r>
            <a:r>
              <a:rPr lang="it-IT" sz="2400" b="0" i="1" dirty="0">
                <a:solidFill>
                  <a:srgbClr val="222222"/>
                </a:solidFill>
                <a:effectLst/>
                <a:latin typeface="Arial" panose="020B0604020202020204" pitchFamily="34" charset="0"/>
              </a:rPr>
              <a:t> </a:t>
            </a:r>
            <a:r>
              <a:rPr lang="it-IT" sz="2400" b="0" i="1" dirty="0" err="1">
                <a:solidFill>
                  <a:srgbClr val="222222"/>
                </a:solidFill>
                <a:effectLst/>
                <a:latin typeface="Arial" panose="020B0604020202020204" pitchFamily="34" charset="0"/>
              </a:rPr>
              <a:t>linguistes</a:t>
            </a:r>
            <a:r>
              <a:rPr lang="it-IT" sz="2400" b="0" i="1" dirty="0">
                <a:solidFill>
                  <a:srgbClr val="222222"/>
                </a:solidFill>
                <a:effectLst/>
                <a:latin typeface="Arial" panose="020B0604020202020204" pitchFamily="34" charset="0"/>
              </a:rPr>
              <a:t> à la Haye, </a:t>
            </a:r>
            <a:r>
              <a:rPr lang="it-IT" sz="2400" b="0" i="1" dirty="0" err="1">
                <a:solidFill>
                  <a:srgbClr val="222222"/>
                </a:solidFill>
                <a:effectLst/>
                <a:latin typeface="Arial" panose="020B0604020202020204" pitchFamily="34" charset="0"/>
              </a:rPr>
              <a:t>du</a:t>
            </a:r>
            <a:r>
              <a:rPr lang="it-IT" sz="2400" b="0" i="1" dirty="0">
                <a:solidFill>
                  <a:srgbClr val="222222"/>
                </a:solidFill>
                <a:effectLst/>
                <a:latin typeface="Arial" panose="020B0604020202020204" pitchFamily="34" charset="0"/>
              </a:rPr>
              <a:t> 10-15 </a:t>
            </a:r>
            <a:r>
              <a:rPr lang="it-IT" sz="2400" b="0" i="1" dirty="0" err="1">
                <a:solidFill>
                  <a:srgbClr val="222222"/>
                </a:solidFill>
                <a:effectLst/>
                <a:latin typeface="Arial" panose="020B0604020202020204" pitchFamily="34" charset="0"/>
              </a:rPr>
              <a:t>avril</a:t>
            </a:r>
            <a:r>
              <a:rPr lang="it-IT" sz="2400" b="0" i="1" dirty="0">
                <a:solidFill>
                  <a:srgbClr val="222222"/>
                </a:solidFill>
                <a:effectLst/>
                <a:latin typeface="Arial" panose="020B0604020202020204" pitchFamily="34" charset="0"/>
              </a:rPr>
              <a:t> 1928.</a:t>
            </a:r>
            <a:r>
              <a:rPr lang="it-IT" sz="2400" b="0" i="0" dirty="0">
                <a:solidFill>
                  <a:srgbClr val="222222"/>
                </a:solidFill>
                <a:effectLst/>
                <a:latin typeface="Arial" panose="020B0604020202020204" pitchFamily="34" charset="0"/>
              </a:rPr>
              <a:t> Leiden: A.W. </a:t>
            </a:r>
            <a:r>
              <a:rPr lang="it-IT" sz="2400" b="0" i="0" dirty="0" err="1">
                <a:solidFill>
                  <a:srgbClr val="222222"/>
                </a:solidFill>
                <a:effectLst/>
                <a:latin typeface="Arial" panose="020B0604020202020204" pitchFamily="34" charset="0"/>
              </a:rPr>
              <a:t>Sijthoff</a:t>
            </a:r>
            <a:r>
              <a:rPr lang="it-IT" sz="2400" b="0" i="0" dirty="0">
                <a:solidFill>
                  <a:srgbClr val="222222"/>
                </a:solidFill>
                <a:effectLst/>
                <a:latin typeface="Arial" panose="020B0604020202020204" pitchFamily="34" charset="0"/>
              </a:rPr>
              <a:t>, 17-18.</a:t>
            </a:r>
          </a:p>
          <a:p>
            <a:pPr marL="0" indent="0">
              <a:buNone/>
            </a:pPr>
            <a:endParaRPr lang="it-IT" dirty="0"/>
          </a:p>
        </p:txBody>
      </p:sp>
    </p:spTree>
    <p:extLst>
      <p:ext uri="{BB962C8B-B14F-4D97-AF65-F5344CB8AC3E}">
        <p14:creationId xmlns:p14="http://schemas.microsoft.com/office/powerpoint/2010/main" val="4077423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E5195E9A-3C62-41B7-AF49-2C937443504D}"/>
              </a:ext>
            </a:extLst>
          </p:cNvPr>
          <p:cNvPicPr>
            <a:picLocks noChangeAspect="1"/>
          </p:cNvPicPr>
          <p:nvPr/>
        </p:nvPicPr>
        <p:blipFill>
          <a:blip r:embed="rId2"/>
          <a:stretch>
            <a:fillRect/>
          </a:stretch>
        </p:blipFill>
        <p:spPr>
          <a:xfrm>
            <a:off x="5334001" y="0"/>
            <a:ext cx="6858000" cy="685800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2" name="Titolo 1"/>
          <p:cNvSpPr>
            <a:spLocks noGrp="1"/>
          </p:cNvSpPr>
          <p:nvPr>
            <p:ph type="title"/>
          </p:nvPr>
        </p:nvSpPr>
        <p:spPr>
          <a:xfrm>
            <a:off x="602672" y="323561"/>
            <a:ext cx="10515600" cy="1325563"/>
          </a:xfrm>
        </p:spPr>
        <p:txBody>
          <a:bodyPr/>
          <a:lstStyle/>
          <a:p>
            <a:r>
              <a:rPr lang="it-IT" dirty="0">
                <a:solidFill>
                  <a:srgbClr val="FF0000"/>
                </a:solidFill>
              </a:rPr>
              <a:t>Parentela e classificazione</a:t>
            </a:r>
          </a:p>
        </p:txBody>
      </p:sp>
      <p:sp>
        <p:nvSpPr>
          <p:cNvPr id="3" name="Segnaposto contenuto 2"/>
          <p:cNvSpPr>
            <a:spLocks noGrp="1"/>
          </p:cNvSpPr>
          <p:nvPr>
            <p:ph idx="1"/>
          </p:nvPr>
        </p:nvSpPr>
        <p:spPr>
          <a:xfrm>
            <a:off x="671946" y="1818698"/>
            <a:ext cx="6199909" cy="4351338"/>
          </a:xfrm>
        </p:spPr>
        <p:txBody>
          <a:bodyPr>
            <a:normAutofit fontScale="92500" lnSpcReduction="20000"/>
          </a:bodyPr>
          <a:lstStyle/>
          <a:p>
            <a:pPr>
              <a:buNone/>
            </a:pPr>
            <a:r>
              <a:rPr lang="it-IT" dirty="0" err="1"/>
              <a:t>Trubeckoj</a:t>
            </a:r>
            <a:r>
              <a:rPr lang="it-IT" dirty="0"/>
              <a:t> 1928 (ma 1930):</a:t>
            </a:r>
          </a:p>
          <a:p>
            <a:pPr marL="0" indent="0">
              <a:buNone/>
            </a:pPr>
            <a:r>
              <a:rPr lang="it-IT" dirty="0"/>
              <a:t>a. </a:t>
            </a:r>
            <a:r>
              <a:rPr lang="it-IT" b="1" dirty="0"/>
              <a:t>Parentela genetica (</a:t>
            </a:r>
            <a:r>
              <a:rPr lang="it-IT" b="1" i="1" dirty="0" err="1"/>
              <a:t>Sprachfamilien</a:t>
            </a:r>
            <a:r>
              <a:rPr lang="it-IT" b="1" i="1" dirty="0"/>
              <a:t>, famiglie linguistiche): definita da congruenze nel</a:t>
            </a:r>
          </a:p>
          <a:p>
            <a:r>
              <a:rPr lang="it-IT" dirty="0"/>
              <a:t>lessico e nella morfologia individuate in base a regolari corrispondenze fonetiche.</a:t>
            </a:r>
          </a:p>
          <a:p>
            <a:pPr marL="0" indent="0">
              <a:buNone/>
            </a:pPr>
            <a:r>
              <a:rPr lang="it-IT" dirty="0"/>
              <a:t>b. </a:t>
            </a:r>
            <a:r>
              <a:rPr lang="it-IT" b="1" dirty="0"/>
              <a:t>Parentela areale (</a:t>
            </a:r>
            <a:r>
              <a:rPr lang="it-IT" b="1" i="1" dirty="0" err="1"/>
              <a:t>Sprachbünde</a:t>
            </a:r>
            <a:r>
              <a:rPr lang="it-IT" b="1" i="1" dirty="0"/>
              <a:t>, leghe linguistiche): definita non sulla base di regolari</a:t>
            </a:r>
          </a:p>
          <a:p>
            <a:r>
              <a:rPr lang="it-IT" dirty="0"/>
              <a:t>corrispondenze fonetiche, ma di congruenze nella sintassi e nella semantica, e di contiguità geografica.</a:t>
            </a:r>
          </a:p>
          <a:p>
            <a:pPr>
              <a:buNone/>
            </a:pPr>
            <a:endParaRPr lang="it-IT"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17959" y="380537"/>
            <a:ext cx="10515600" cy="1030812"/>
          </a:xfrm>
        </p:spPr>
        <p:txBody>
          <a:bodyPr>
            <a:normAutofit fontScale="90000"/>
          </a:bodyPr>
          <a:lstStyle/>
          <a:p>
            <a:pPr>
              <a:buFont typeface="Arial" panose="020B0604020202020204" pitchFamily="34" charset="0"/>
              <a:buNone/>
            </a:pPr>
            <a:r>
              <a:rPr lang="it-IT" dirty="0"/>
              <a:t>Area linguistica e lega linguistica: accezione ‘stretta’…</a:t>
            </a:r>
          </a:p>
        </p:txBody>
      </p:sp>
      <p:sp>
        <p:nvSpPr>
          <p:cNvPr id="5" name="Segnaposto contenuto 2"/>
          <p:cNvSpPr txBox="1">
            <a:spLocks/>
          </p:cNvSpPr>
          <p:nvPr/>
        </p:nvSpPr>
        <p:spPr>
          <a:xfrm>
            <a:off x="3719736" y="5589240"/>
            <a:ext cx="2952328" cy="1008112"/>
          </a:xfrm>
          <a:prstGeom prst="rect">
            <a:avLst/>
          </a:prstGeom>
        </p:spPr>
        <p:txBody>
          <a:bodyPr vert="horz" lIns="91440" tIns="45720" rIns="91440" bIns="45720" rtlCol="0">
            <a:normAutofit/>
          </a:bodyPr>
          <a:lstStyle/>
          <a:p>
            <a:pPr marL="342900" indent="-342900">
              <a:spcBef>
                <a:spcPct val="20000"/>
              </a:spcBef>
              <a:defRPr/>
            </a:pPr>
            <a:endParaRPr lang="it-IT" sz="3200" dirty="0"/>
          </a:p>
        </p:txBody>
      </p:sp>
      <p:sp>
        <p:nvSpPr>
          <p:cNvPr id="4" name="Segnaposto contenuto 2">
            <a:extLst>
              <a:ext uri="{FF2B5EF4-FFF2-40B4-BE49-F238E27FC236}">
                <a16:creationId xmlns:a16="http://schemas.microsoft.com/office/drawing/2014/main" id="{C5C111D5-97B7-9EDE-D5A5-EB833818AB03}"/>
              </a:ext>
            </a:extLst>
          </p:cNvPr>
          <p:cNvSpPr txBox="1">
            <a:spLocks/>
          </p:cNvSpPr>
          <p:nvPr/>
        </p:nvSpPr>
        <p:spPr>
          <a:xfrm>
            <a:off x="517959" y="1736097"/>
            <a:ext cx="5694376" cy="45365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endParaRPr lang="it-IT" dirty="0"/>
          </a:p>
          <a:p>
            <a:pPr>
              <a:buFont typeface="Arial" panose="020B0604020202020204" pitchFamily="34" charset="0"/>
              <a:buNone/>
            </a:pPr>
            <a:r>
              <a:rPr lang="it-IT" dirty="0"/>
              <a:t>Una </a:t>
            </a:r>
            <a:r>
              <a:rPr lang="it-IT" b="1" dirty="0">
                <a:solidFill>
                  <a:srgbClr val="FF0000"/>
                </a:solidFill>
              </a:rPr>
              <a:t>lega linguistica </a:t>
            </a:r>
            <a:r>
              <a:rPr lang="it-IT" b="1" dirty="0"/>
              <a:t>(</a:t>
            </a:r>
            <a:r>
              <a:rPr lang="it-IT" b="1" i="1" dirty="0" err="1"/>
              <a:t>Sprachbund</a:t>
            </a:r>
            <a:r>
              <a:rPr lang="it-IT" b="1" dirty="0"/>
              <a:t>) </a:t>
            </a:r>
            <a:r>
              <a:rPr lang="it-IT" dirty="0"/>
              <a:t>è costituita da lingue non imparentate o non direttamente imparentate che hanno evoluto tratti strutturali comuni in seguito a intenso contatto sociale.</a:t>
            </a:r>
          </a:p>
          <a:p>
            <a:pPr>
              <a:buFont typeface="Arial" panose="020B0604020202020204" pitchFamily="34" charset="0"/>
              <a:buNone/>
            </a:pPr>
            <a:endParaRPr lang="it-IT" dirty="0"/>
          </a:p>
        </p:txBody>
      </p:sp>
      <p:sp>
        <p:nvSpPr>
          <p:cNvPr id="9" name="Segnaposto contenuto 2">
            <a:extLst>
              <a:ext uri="{FF2B5EF4-FFF2-40B4-BE49-F238E27FC236}">
                <a16:creationId xmlns:a16="http://schemas.microsoft.com/office/drawing/2014/main" id="{AB109678-9464-9CE3-C3EE-26AEE29A26BA}"/>
              </a:ext>
            </a:extLst>
          </p:cNvPr>
          <p:cNvSpPr txBox="1">
            <a:spLocks/>
          </p:cNvSpPr>
          <p:nvPr/>
        </p:nvSpPr>
        <p:spPr>
          <a:xfrm>
            <a:off x="6275422" y="1659315"/>
            <a:ext cx="5694376" cy="45365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endParaRPr lang="it-IT" dirty="0"/>
          </a:p>
          <a:p>
            <a:pPr>
              <a:buFont typeface="Arial" panose="020B0604020202020204" pitchFamily="34" charset="0"/>
              <a:buNone/>
            </a:pPr>
            <a:r>
              <a:rPr lang="it-IT" dirty="0"/>
              <a:t>Una </a:t>
            </a:r>
            <a:r>
              <a:rPr lang="it-IT" b="1" dirty="0"/>
              <a:t>lega linguistica </a:t>
            </a:r>
            <a:r>
              <a:rPr lang="it-IT" dirty="0"/>
              <a:t>(</a:t>
            </a:r>
            <a:r>
              <a:rPr lang="it-IT" i="1" dirty="0" err="1"/>
              <a:t>Sprachbund</a:t>
            </a:r>
            <a:r>
              <a:rPr lang="it-IT" dirty="0"/>
              <a:t>) e </a:t>
            </a:r>
            <a:r>
              <a:rPr lang="it-IT" b="1" dirty="0"/>
              <a:t>area linguistica</a:t>
            </a:r>
            <a:r>
              <a:rPr lang="it-IT" dirty="0"/>
              <a:t> (</a:t>
            </a:r>
            <a:r>
              <a:rPr lang="it-IT" i="1" dirty="0" err="1"/>
              <a:t>linguistic</a:t>
            </a:r>
            <a:r>
              <a:rPr lang="it-IT" i="1" dirty="0"/>
              <a:t> area</a:t>
            </a:r>
            <a:r>
              <a:rPr lang="it-IT" dirty="0"/>
              <a:t>) sono sostanzialmente sinonimi.</a:t>
            </a:r>
          </a:p>
          <a:p>
            <a:pPr>
              <a:buFont typeface="Arial" panose="020B0604020202020204" pitchFamily="34" charset="0"/>
              <a:buNone/>
            </a:pPr>
            <a:endParaRPr lang="it-IT" dirty="0"/>
          </a:p>
          <a:p>
            <a:pPr>
              <a:buFont typeface="Arial" panose="020B0604020202020204" pitchFamily="34" charset="0"/>
              <a:buNone/>
            </a:pPr>
            <a:endParaRPr lang="it-IT"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31063" y="104056"/>
            <a:ext cx="8229600" cy="1080120"/>
          </a:xfrm>
        </p:spPr>
        <p:txBody>
          <a:bodyPr>
            <a:normAutofit/>
          </a:bodyPr>
          <a:lstStyle/>
          <a:p>
            <a:r>
              <a:rPr lang="it-IT" dirty="0">
                <a:solidFill>
                  <a:srgbClr val="FF0000"/>
                </a:solidFill>
              </a:rPr>
              <a:t>… e una accezione ‘larga’</a:t>
            </a:r>
          </a:p>
        </p:txBody>
      </p:sp>
      <p:sp>
        <p:nvSpPr>
          <p:cNvPr id="3" name="Segnaposto contenuto 2"/>
          <p:cNvSpPr>
            <a:spLocks noGrp="1"/>
          </p:cNvSpPr>
          <p:nvPr>
            <p:ph idx="1"/>
          </p:nvPr>
        </p:nvSpPr>
        <p:spPr>
          <a:xfrm>
            <a:off x="696144" y="1529084"/>
            <a:ext cx="8229600" cy="5224860"/>
          </a:xfrm>
        </p:spPr>
        <p:txBody>
          <a:bodyPr>
            <a:normAutofit fontScale="92500" lnSpcReduction="20000"/>
          </a:bodyPr>
          <a:lstStyle/>
          <a:p>
            <a:pPr>
              <a:buNone/>
            </a:pPr>
            <a:r>
              <a:rPr lang="it-IT" dirty="0"/>
              <a:t>Area geografica entro la quale un determinato fenomeno linguistico (fonetico, morfologico, sintattico o lessicale) si presenta in modo uniforme e costante. </a:t>
            </a:r>
          </a:p>
          <a:p>
            <a:pPr>
              <a:buNone/>
            </a:pPr>
            <a:r>
              <a:rPr lang="it-IT" dirty="0"/>
              <a:t>Pertanto, in una accezione ampia, un’area linguistica è costituita da lingue geograficamente contigue che hanno esercitato e ricevuto influssi comuni ma senza giungere a convergenze strutturali sistematiche.</a:t>
            </a:r>
          </a:p>
          <a:p>
            <a:pPr>
              <a:buNone/>
            </a:pPr>
            <a:endParaRPr lang="it-IT" dirty="0"/>
          </a:p>
          <a:p>
            <a:pPr>
              <a:buNone/>
            </a:pPr>
            <a:endParaRPr lang="it-IT" dirty="0"/>
          </a:p>
          <a:p>
            <a:pPr>
              <a:buNone/>
            </a:pPr>
            <a:r>
              <a:rPr lang="it-IT" dirty="0"/>
              <a:t>In base alla posizione reciproca di più aree di lingue affini, si distinguono aree centrali, laterali, periferiche o marginali, più o meno esposte alle comunicazioni e più o meno isolate, la cui disposizione determina in parte le caratteristiche linguistiche dell’area stessa, come mostrano le norme areali elaborate da Matteo </a:t>
            </a:r>
            <a:r>
              <a:rPr lang="it-IT" cap="small" dirty="0"/>
              <a:t>Bartoli</a:t>
            </a:r>
            <a:r>
              <a:rPr lang="it-IT" dirty="0"/>
              <a:t> (‑‑&gt; neolinguistica) [</a:t>
            </a:r>
            <a:r>
              <a:rPr lang="it-IT" cap="small" dirty="0"/>
              <a:t>Massobrio</a:t>
            </a:r>
            <a:r>
              <a:rPr lang="it-IT" dirty="0"/>
              <a:t> 1996: 82a].</a:t>
            </a:r>
          </a:p>
          <a:p>
            <a:pPr lvl="0"/>
            <a:endParaRPr lang="it-IT" dirty="0"/>
          </a:p>
        </p:txBody>
      </p:sp>
      <p:sp>
        <p:nvSpPr>
          <p:cNvPr id="11" name="CasellaDiTesto 10">
            <a:extLst>
              <a:ext uri="{FF2B5EF4-FFF2-40B4-BE49-F238E27FC236}">
                <a16:creationId xmlns:a16="http://schemas.microsoft.com/office/drawing/2014/main" id="{E1D40633-9614-BC82-81EE-9F016EFC1B9C}"/>
              </a:ext>
            </a:extLst>
          </p:cNvPr>
          <p:cNvSpPr txBox="1"/>
          <p:nvPr/>
        </p:nvSpPr>
        <p:spPr>
          <a:xfrm>
            <a:off x="8700655" y="2377491"/>
            <a:ext cx="3389745" cy="369332"/>
          </a:xfrm>
          <a:prstGeom prst="rect">
            <a:avLst/>
          </a:prstGeom>
          <a:noFill/>
        </p:spPr>
        <p:txBody>
          <a:bodyPr wrap="square">
            <a:spAutoFit/>
          </a:bodyPr>
          <a:lstStyle/>
          <a:p>
            <a:r>
              <a:rPr lang="it-IT" dirty="0" err="1"/>
              <a:t>Vd</a:t>
            </a:r>
            <a:r>
              <a:rPr lang="it-IT" dirty="0"/>
              <a:t>. </a:t>
            </a:r>
            <a:r>
              <a:rPr lang="it-IT" dirty="0" err="1"/>
              <a:t>Ciancaglini</a:t>
            </a:r>
            <a:r>
              <a:rPr lang="it-IT" dirty="0"/>
              <a:t>, </a:t>
            </a:r>
            <a:r>
              <a:rPr lang="it-IT" dirty="0" err="1"/>
              <a:t>Kejdan</a:t>
            </a:r>
            <a:r>
              <a:rPr lang="it-IT" dirty="0"/>
              <a:t> (2018: 88).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211E3F-3E4F-4642-A250-797788831DA0}"/>
              </a:ext>
            </a:extLst>
          </p:cNvPr>
          <p:cNvSpPr>
            <a:spLocks noGrp="1"/>
          </p:cNvSpPr>
          <p:nvPr>
            <p:ph type="title"/>
          </p:nvPr>
        </p:nvSpPr>
        <p:spPr>
          <a:xfrm>
            <a:off x="638881" y="417576"/>
            <a:ext cx="10909640" cy="1249394"/>
          </a:xfrm>
        </p:spPr>
        <p:txBody>
          <a:bodyPr vert="horz" lIns="91440" tIns="45720" rIns="91440" bIns="45720" rtlCol="0" anchor="ctr">
            <a:normAutofit fontScale="90000"/>
          </a:bodyPr>
          <a:lstStyle/>
          <a:p>
            <a:pPr algn="ctr"/>
            <a:r>
              <a:rPr lang="en-US" sz="5600" kern="1200" dirty="0">
                <a:solidFill>
                  <a:schemeClr val="tx1"/>
                </a:solidFill>
                <a:latin typeface="+mj-lt"/>
                <a:ea typeface="+mj-ea"/>
                <a:cs typeface="+mj-cs"/>
              </a:rPr>
              <a:t>Aree </a:t>
            </a:r>
            <a:r>
              <a:rPr lang="en-US" sz="5600" kern="1200" dirty="0" err="1">
                <a:solidFill>
                  <a:schemeClr val="tx1"/>
                </a:solidFill>
                <a:latin typeface="+mj-lt"/>
                <a:ea typeface="+mj-ea"/>
                <a:cs typeface="+mj-cs"/>
              </a:rPr>
              <a:t>linguistiche</a:t>
            </a:r>
            <a:r>
              <a:rPr lang="en-US" sz="5600" kern="1200" dirty="0">
                <a:solidFill>
                  <a:schemeClr val="tx1"/>
                </a:solidFill>
                <a:latin typeface="+mj-lt"/>
                <a:ea typeface="+mj-ea"/>
                <a:cs typeface="+mj-cs"/>
              </a:rPr>
              <a:t> </a:t>
            </a:r>
            <a:r>
              <a:rPr lang="en-US" sz="5600" kern="1200" dirty="0" err="1">
                <a:solidFill>
                  <a:schemeClr val="tx1"/>
                </a:solidFill>
                <a:latin typeface="+mj-lt"/>
                <a:ea typeface="+mj-ea"/>
                <a:cs typeface="+mj-cs"/>
              </a:rPr>
              <a:t>tipologiche</a:t>
            </a:r>
            <a:r>
              <a:rPr lang="en-US" sz="5600" kern="1200" dirty="0">
                <a:solidFill>
                  <a:schemeClr val="tx1"/>
                </a:solidFill>
                <a:latin typeface="+mj-lt"/>
                <a:ea typeface="+mj-ea"/>
                <a:cs typeface="+mj-cs"/>
              </a:rPr>
              <a:t>: </a:t>
            </a:r>
            <a:br>
              <a:rPr lang="en-US" sz="5600" kern="1200" dirty="0">
                <a:solidFill>
                  <a:schemeClr val="tx1"/>
                </a:solidFill>
                <a:latin typeface="+mj-lt"/>
                <a:ea typeface="+mj-ea"/>
                <a:cs typeface="+mj-cs"/>
              </a:rPr>
            </a:br>
            <a:r>
              <a:rPr lang="en-US" sz="5600" kern="1200" dirty="0" err="1">
                <a:solidFill>
                  <a:schemeClr val="tx1"/>
                </a:solidFill>
                <a:latin typeface="+mj-lt"/>
                <a:ea typeface="+mj-ea"/>
                <a:cs typeface="+mj-cs"/>
              </a:rPr>
              <a:t>criteri</a:t>
            </a:r>
            <a:r>
              <a:rPr lang="en-US" sz="5600" kern="1200" dirty="0">
                <a:solidFill>
                  <a:schemeClr val="tx1"/>
                </a:solidFill>
                <a:latin typeface="+mj-lt"/>
                <a:ea typeface="+mj-ea"/>
                <a:cs typeface="+mj-cs"/>
              </a:rPr>
              <a:t> di </a:t>
            </a:r>
            <a:r>
              <a:rPr lang="en-US" sz="5600" kern="1200" dirty="0" err="1">
                <a:solidFill>
                  <a:schemeClr val="tx1"/>
                </a:solidFill>
                <a:latin typeface="+mj-lt"/>
                <a:ea typeface="+mj-ea"/>
                <a:cs typeface="+mj-cs"/>
              </a:rPr>
              <a:t>definizione</a:t>
            </a:r>
            <a:endParaRPr lang="en-US" sz="5600" kern="1200" dirty="0">
              <a:solidFill>
                <a:schemeClr val="tx1"/>
              </a:solidFill>
              <a:latin typeface="+mj-lt"/>
              <a:ea typeface="+mj-ea"/>
              <a:cs typeface="+mj-cs"/>
            </a:endParaRPr>
          </a:p>
        </p:txBody>
      </p:sp>
      <p:sp>
        <p:nvSpPr>
          <p:cNvPr id="4" name="Segnaposto testo 3">
            <a:extLst>
              <a:ext uri="{FF2B5EF4-FFF2-40B4-BE49-F238E27FC236}">
                <a16:creationId xmlns:a16="http://schemas.microsoft.com/office/drawing/2014/main" id="{A240F0B8-A75A-46A0-9F18-1FDFEB053822}"/>
              </a:ext>
            </a:extLst>
          </p:cNvPr>
          <p:cNvSpPr>
            <a:spLocks noGrp="1"/>
          </p:cNvSpPr>
          <p:nvPr>
            <p:ph type="body" sz="half" idx="2"/>
          </p:nvPr>
        </p:nvSpPr>
        <p:spPr>
          <a:xfrm>
            <a:off x="638881" y="1809541"/>
            <a:ext cx="10909643" cy="687406"/>
          </a:xfrm>
        </p:spPr>
        <p:txBody>
          <a:bodyPr vert="horz" lIns="91440" tIns="45720" rIns="91440" bIns="45720" rtlCol="0" anchor="ctr">
            <a:normAutofit/>
          </a:bodyPr>
          <a:lstStyle/>
          <a:p>
            <a:pPr algn="ctr"/>
            <a:r>
              <a:rPr lang="en-US" sz="2400" b="1" kern="1200">
                <a:solidFill>
                  <a:schemeClr val="tx1"/>
                </a:solidFill>
                <a:latin typeface="+mn-lt"/>
                <a:ea typeface="+mn-ea"/>
                <a:cs typeface="+mn-cs"/>
              </a:rPr>
              <a:t>Areale, diacronico, tipologico</a:t>
            </a:r>
          </a:p>
        </p:txBody>
      </p:sp>
      <p:pic>
        <p:nvPicPr>
          <p:cNvPr id="6" name="Immagine 5">
            <a:extLst>
              <a:ext uri="{FF2B5EF4-FFF2-40B4-BE49-F238E27FC236}">
                <a16:creationId xmlns:a16="http://schemas.microsoft.com/office/drawing/2014/main" id="{6F1C0BD4-D131-E188-8078-0F2E0B531614}"/>
              </a:ext>
            </a:extLst>
          </p:cNvPr>
          <p:cNvPicPr>
            <a:picLocks noChangeAspect="1"/>
          </p:cNvPicPr>
          <p:nvPr/>
        </p:nvPicPr>
        <p:blipFill>
          <a:blip r:embed="rId2"/>
          <a:stretch>
            <a:fillRect/>
          </a:stretch>
        </p:blipFill>
        <p:spPr>
          <a:xfrm>
            <a:off x="2217338" y="2633472"/>
            <a:ext cx="7754276" cy="3586353"/>
          </a:xfrm>
          <a:prstGeom prst="rect">
            <a:avLst/>
          </a:prstGeom>
        </p:spPr>
      </p:pic>
    </p:spTree>
    <p:extLst>
      <p:ext uri="{BB962C8B-B14F-4D97-AF65-F5344CB8AC3E}">
        <p14:creationId xmlns:p14="http://schemas.microsoft.com/office/powerpoint/2010/main" val="2949326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a:extLst>
              <a:ext uri="{FF2B5EF4-FFF2-40B4-BE49-F238E27FC236}">
                <a16:creationId xmlns:a16="http://schemas.microsoft.com/office/drawing/2014/main" id="{6C1B3D15-549A-EC0A-76B9-FE554B1F52D4}"/>
              </a:ext>
            </a:extLst>
          </p:cNvPr>
          <p:cNvPicPr>
            <a:picLocks noChangeAspect="1"/>
          </p:cNvPicPr>
          <p:nvPr/>
        </p:nvPicPr>
        <p:blipFill>
          <a:blip r:embed="rId2"/>
          <a:srcRect r="19798"/>
          <a:stretch/>
        </p:blipFill>
        <p:spPr>
          <a:xfrm>
            <a:off x="6691745" y="0"/>
            <a:ext cx="5500255" cy="685800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2" name="Titolo 1">
            <a:extLst>
              <a:ext uri="{FF2B5EF4-FFF2-40B4-BE49-F238E27FC236}">
                <a16:creationId xmlns:a16="http://schemas.microsoft.com/office/drawing/2014/main" id="{EBE363A6-F300-4E8A-A883-775ADAD2C2B9}"/>
              </a:ext>
            </a:extLst>
          </p:cNvPr>
          <p:cNvSpPr>
            <a:spLocks noGrp="1"/>
          </p:cNvSpPr>
          <p:nvPr>
            <p:ph type="title"/>
          </p:nvPr>
        </p:nvSpPr>
        <p:spPr>
          <a:xfrm>
            <a:off x="765176" y="273843"/>
            <a:ext cx="10515600" cy="823913"/>
          </a:xfrm>
        </p:spPr>
        <p:txBody>
          <a:bodyPr/>
          <a:lstStyle/>
          <a:p>
            <a:r>
              <a:rPr lang="it-IT" dirty="0"/>
              <a:t>Definizioni di ‘area linguistica tipologica’ 1</a:t>
            </a:r>
          </a:p>
        </p:txBody>
      </p:sp>
      <p:sp>
        <p:nvSpPr>
          <p:cNvPr id="5" name="Segnaposto testo 4">
            <a:extLst>
              <a:ext uri="{FF2B5EF4-FFF2-40B4-BE49-F238E27FC236}">
                <a16:creationId xmlns:a16="http://schemas.microsoft.com/office/drawing/2014/main" id="{97F6B0AF-2339-45EE-97AE-66C4F543089D}"/>
              </a:ext>
            </a:extLst>
          </p:cNvPr>
          <p:cNvSpPr>
            <a:spLocks noGrp="1"/>
          </p:cNvSpPr>
          <p:nvPr>
            <p:ph type="body" sz="quarter" idx="3"/>
          </p:nvPr>
        </p:nvSpPr>
        <p:spPr>
          <a:xfrm>
            <a:off x="808328" y="1287607"/>
            <a:ext cx="5183188" cy="823912"/>
          </a:xfrm>
        </p:spPr>
        <p:txBody>
          <a:bodyPr>
            <a:normAutofit/>
          </a:bodyPr>
          <a:lstStyle/>
          <a:p>
            <a:r>
              <a:rPr lang="it-IT" cap="small" dirty="0">
                <a:solidFill>
                  <a:srgbClr val="FF0000"/>
                </a:solidFill>
              </a:rPr>
              <a:t>Haspelmath</a:t>
            </a:r>
            <a:r>
              <a:rPr lang="it-IT" dirty="0">
                <a:solidFill>
                  <a:srgbClr val="FF0000"/>
                </a:solidFill>
              </a:rPr>
              <a:t> [2001: 1492] </a:t>
            </a:r>
            <a:r>
              <a:rPr lang="it-IT" b="0" dirty="0">
                <a:solidFill>
                  <a:srgbClr val="FF0000"/>
                </a:solidFill>
              </a:rPr>
              <a:t>così definisce un’area linguistica:</a:t>
            </a:r>
          </a:p>
        </p:txBody>
      </p:sp>
      <p:sp>
        <p:nvSpPr>
          <p:cNvPr id="6" name="Segnaposto contenuto 5">
            <a:extLst>
              <a:ext uri="{FF2B5EF4-FFF2-40B4-BE49-F238E27FC236}">
                <a16:creationId xmlns:a16="http://schemas.microsoft.com/office/drawing/2014/main" id="{B843A158-5A5C-4456-912C-D889C9446116}"/>
              </a:ext>
            </a:extLst>
          </p:cNvPr>
          <p:cNvSpPr>
            <a:spLocks noGrp="1"/>
          </p:cNvSpPr>
          <p:nvPr>
            <p:ph sz="quarter" idx="4"/>
          </p:nvPr>
        </p:nvSpPr>
        <p:spPr>
          <a:xfrm>
            <a:off x="727364" y="2428875"/>
            <a:ext cx="5183188" cy="3684588"/>
          </a:xfrm>
        </p:spPr>
        <p:txBody>
          <a:bodyPr>
            <a:normAutofit lnSpcReduction="10000"/>
          </a:bodyPr>
          <a:lstStyle/>
          <a:p>
            <a:pPr marL="0" indent="0">
              <a:buNone/>
            </a:pPr>
            <a:r>
              <a:rPr lang="en-US" dirty="0"/>
              <a:t>A linguistic area can be recognized when a number of </a:t>
            </a:r>
            <a:r>
              <a:rPr lang="en-US" b="1" dirty="0"/>
              <a:t>geographically contiguous languages </a:t>
            </a:r>
            <a:r>
              <a:rPr lang="en-US" dirty="0"/>
              <a:t>share structural features which cannot be due to retention from a common proto-language and which give these languages a profile that makes them stand out among the surrounding languages. </a:t>
            </a:r>
          </a:p>
          <a:p>
            <a:pPr marL="0" indent="0">
              <a:buNone/>
            </a:pPr>
            <a:endParaRPr lang="it-IT" dirty="0"/>
          </a:p>
        </p:txBody>
      </p:sp>
    </p:spTree>
    <p:extLst>
      <p:ext uri="{BB962C8B-B14F-4D97-AF65-F5344CB8AC3E}">
        <p14:creationId xmlns:p14="http://schemas.microsoft.com/office/powerpoint/2010/main" val="3981906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666D7-4E20-CE12-EB4F-3CEE0CB384E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1D447EA-3298-7BA7-AC3D-C88865D73711}"/>
              </a:ext>
            </a:extLst>
          </p:cNvPr>
          <p:cNvSpPr>
            <a:spLocks noGrp="1"/>
          </p:cNvSpPr>
          <p:nvPr>
            <p:ph type="title"/>
          </p:nvPr>
        </p:nvSpPr>
        <p:spPr>
          <a:xfrm>
            <a:off x="534988" y="338137"/>
            <a:ext cx="10515600" cy="1325563"/>
          </a:xfrm>
        </p:spPr>
        <p:txBody>
          <a:bodyPr/>
          <a:lstStyle/>
          <a:p>
            <a:r>
              <a:rPr lang="it-IT" dirty="0"/>
              <a:t>Definizioni di ‘a. l. tipologica’ 2</a:t>
            </a:r>
          </a:p>
        </p:txBody>
      </p:sp>
      <p:sp>
        <p:nvSpPr>
          <p:cNvPr id="3" name="Segnaposto testo 2">
            <a:extLst>
              <a:ext uri="{FF2B5EF4-FFF2-40B4-BE49-F238E27FC236}">
                <a16:creationId xmlns:a16="http://schemas.microsoft.com/office/drawing/2014/main" id="{0BFA79B8-C84F-E12B-B6D3-077723BCE134}"/>
              </a:ext>
            </a:extLst>
          </p:cNvPr>
          <p:cNvSpPr>
            <a:spLocks noGrp="1"/>
          </p:cNvSpPr>
          <p:nvPr>
            <p:ph type="body" idx="1"/>
          </p:nvPr>
        </p:nvSpPr>
        <p:spPr>
          <a:xfrm>
            <a:off x="578140" y="1535690"/>
            <a:ext cx="5157787" cy="823912"/>
          </a:xfrm>
        </p:spPr>
        <p:txBody>
          <a:bodyPr>
            <a:normAutofit/>
          </a:bodyPr>
          <a:lstStyle/>
          <a:p>
            <a:r>
              <a:rPr lang="en-US" sz="2500" cap="small" dirty="0" err="1">
                <a:solidFill>
                  <a:srgbClr val="FF0000"/>
                </a:solidFill>
              </a:rPr>
              <a:t>Aikhenvald</a:t>
            </a:r>
            <a:r>
              <a:rPr lang="en-US" sz="2500" cap="small" dirty="0">
                <a:solidFill>
                  <a:srgbClr val="FF0000"/>
                </a:solidFill>
              </a:rPr>
              <a:t>, Dixon </a:t>
            </a:r>
            <a:r>
              <a:rPr lang="en-US" dirty="0">
                <a:solidFill>
                  <a:srgbClr val="FF0000"/>
                </a:solidFill>
              </a:rPr>
              <a:t>[2001: 11] </a:t>
            </a:r>
            <a:r>
              <a:rPr lang="en-US" b="0" dirty="0" err="1">
                <a:solidFill>
                  <a:srgbClr val="FF0000"/>
                </a:solidFill>
              </a:rPr>
              <a:t>dà</a:t>
            </a:r>
            <a:r>
              <a:rPr lang="en-US" b="0" dirty="0">
                <a:solidFill>
                  <a:srgbClr val="FF0000"/>
                </a:solidFill>
              </a:rPr>
              <a:t> </a:t>
            </a:r>
            <a:r>
              <a:rPr lang="en-US" b="0" dirty="0" err="1">
                <a:solidFill>
                  <a:srgbClr val="FF0000"/>
                </a:solidFill>
              </a:rPr>
              <a:t>una</a:t>
            </a:r>
            <a:r>
              <a:rPr lang="en-US" b="0" dirty="0">
                <a:solidFill>
                  <a:srgbClr val="FF0000"/>
                </a:solidFill>
              </a:rPr>
              <a:t> </a:t>
            </a:r>
            <a:r>
              <a:rPr lang="en-US" b="0" dirty="0" err="1">
                <a:solidFill>
                  <a:srgbClr val="FF0000"/>
                </a:solidFill>
              </a:rPr>
              <a:t>definizione</a:t>
            </a:r>
            <a:r>
              <a:rPr lang="en-US" b="0" dirty="0">
                <a:solidFill>
                  <a:srgbClr val="FF0000"/>
                </a:solidFill>
              </a:rPr>
              <a:t> ‘</a:t>
            </a:r>
            <a:r>
              <a:rPr lang="en-US" b="0" dirty="0" err="1">
                <a:solidFill>
                  <a:srgbClr val="FF0000"/>
                </a:solidFill>
              </a:rPr>
              <a:t>classica</a:t>
            </a:r>
            <a:r>
              <a:rPr lang="en-US" b="0" dirty="0">
                <a:solidFill>
                  <a:srgbClr val="FF0000"/>
                </a:solidFill>
              </a:rPr>
              <a:t>’ di area </a:t>
            </a:r>
            <a:r>
              <a:rPr lang="en-US" b="0" dirty="0" err="1">
                <a:solidFill>
                  <a:srgbClr val="FF0000"/>
                </a:solidFill>
              </a:rPr>
              <a:t>linguistica</a:t>
            </a:r>
            <a:r>
              <a:rPr lang="en-US" b="0" dirty="0">
                <a:solidFill>
                  <a:srgbClr val="FF0000"/>
                </a:solidFill>
              </a:rPr>
              <a:t>:</a:t>
            </a:r>
            <a:endParaRPr lang="it-IT" b="0" dirty="0">
              <a:solidFill>
                <a:srgbClr val="FF0000"/>
              </a:solidFill>
            </a:endParaRPr>
          </a:p>
        </p:txBody>
      </p:sp>
      <p:sp>
        <p:nvSpPr>
          <p:cNvPr id="4" name="Segnaposto contenuto 3">
            <a:extLst>
              <a:ext uri="{FF2B5EF4-FFF2-40B4-BE49-F238E27FC236}">
                <a16:creationId xmlns:a16="http://schemas.microsoft.com/office/drawing/2014/main" id="{5B7BE1FF-2707-A4B4-7F28-C3D08CFFC240}"/>
              </a:ext>
            </a:extLst>
          </p:cNvPr>
          <p:cNvSpPr>
            <a:spLocks noGrp="1"/>
          </p:cNvSpPr>
          <p:nvPr>
            <p:ph sz="half" idx="2"/>
          </p:nvPr>
        </p:nvSpPr>
        <p:spPr>
          <a:xfrm>
            <a:off x="635001" y="2656105"/>
            <a:ext cx="5157787" cy="3684588"/>
          </a:xfrm>
        </p:spPr>
        <p:txBody>
          <a:bodyPr>
            <a:normAutofit fontScale="92500" lnSpcReduction="10000"/>
          </a:bodyPr>
          <a:lstStyle/>
          <a:p>
            <a:pPr marL="0" indent="0">
              <a:buNone/>
            </a:pPr>
            <a:r>
              <a:rPr lang="en-US" dirty="0"/>
              <a:t>A linguistic area (or </a:t>
            </a:r>
            <a:r>
              <a:rPr lang="en-US" dirty="0" err="1"/>
              <a:t>Sprachbund</a:t>
            </a:r>
            <a:r>
              <a:rPr lang="en-US" dirty="0"/>
              <a:t>) is generally taken to be a geographically delimited area including </a:t>
            </a:r>
            <a:r>
              <a:rPr lang="en-US" b="1" dirty="0"/>
              <a:t>languages from two or more language families</a:t>
            </a:r>
            <a:r>
              <a:rPr lang="en-US" dirty="0"/>
              <a:t>, sharing significant traits (which are not found in languages from these families spoken outside the area). There must be a fair number of common traits and they should be reasonably distinctive […].</a:t>
            </a:r>
          </a:p>
          <a:p>
            <a:pPr marL="0" indent="0">
              <a:buNone/>
            </a:pPr>
            <a:endParaRPr lang="it-IT" dirty="0"/>
          </a:p>
        </p:txBody>
      </p:sp>
      <p:pic>
        <p:nvPicPr>
          <p:cNvPr id="14" name="Immagine 13" descr="Immagine che contiene Viso umano, persona, vestiti, collana&#10;&#10;Il contenuto generato dall'IA potrebbe non essere corretto.">
            <a:extLst>
              <a:ext uri="{FF2B5EF4-FFF2-40B4-BE49-F238E27FC236}">
                <a16:creationId xmlns:a16="http://schemas.microsoft.com/office/drawing/2014/main" id="{93B1D112-BAB7-AED6-0A3B-33F8C85D5B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6125" y="0"/>
            <a:ext cx="5095875" cy="681990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8767640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4"/>
          <p:cNvSpPr>
            <a:spLocks noGrp="1"/>
          </p:cNvSpPr>
          <p:nvPr>
            <p:ph type="body" sz="quarter" idx="3"/>
          </p:nvPr>
        </p:nvSpPr>
        <p:spPr>
          <a:xfrm>
            <a:off x="464128" y="1638463"/>
            <a:ext cx="4041775" cy="639762"/>
          </a:xfrm>
        </p:spPr>
        <p:txBody>
          <a:bodyPr/>
          <a:lstStyle/>
          <a:p>
            <a:r>
              <a:rPr lang="en-US" cap="small" dirty="0"/>
              <a:t>Campbell</a:t>
            </a:r>
            <a:r>
              <a:rPr lang="en-US" dirty="0"/>
              <a:t> [2006: 454] </a:t>
            </a:r>
            <a:endParaRPr lang="it-IT" dirty="0"/>
          </a:p>
        </p:txBody>
      </p:sp>
      <p:pic>
        <p:nvPicPr>
          <p:cNvPr id="3" name="Immagine 2">
            <a:extLst>
              <a:ext uri="{FF2B5EF4-FFF2-40B4-BE49-F238E27FC236}">
                <a16:creationId xmlns:a16="http://schemas.microsoft.com/office/drawing/2014/main" id="{36534FEA-D8D7-43DE-C9EA-D7828BD6B542}"/>
              </a:ext>
            </a:extLst>
          </p:cNvPr>
          <p:cNvPicPr>
            <a:picLocks noChangeAspect="1"/>
          </p:cNvPicPr>
          <p:nvPr/>
        </p:nvPicPr>
        <p:blipFill>
          <a:blip r:embed="rId2"/>
          <a:srcRect r="17273"/>
          <a:stretch/>
        </p:blipFill>
        <p:spPr>
          <a:xfrm>
            <a:off x="6518564" y="0"/>
            <a:ext cx="5673436" cy="685800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2" name="Titolo 1"/>
          <p:cNvSpPr>
            <a:spLocks noGrp="1"/>
          </p:cNvSpPr>
          <p:nvPr>
            <p:ph type="title"/>
          </p:nvPr>
        </p:nvSpPr>
        <p:spPr>
          <a:xfrm>
            <a:off x="257897" y="257482"/>
            <a:ext cx="10515600" cy="1325563"/>
          </a:xfrm>
        </p:spPr>
        <p:txBody>
          <a:bodyPr/>
          <a:lstStyle/>
          <a:p>
            <a:r>
              <a:rPr lang="it-IT" dirty="0"/>
              <a:t>Definizione di area linguistica tipologica 3</a:t>
            </a:r>
          </a:p>
        </p:txBody>
      </p:sp>
      <p:sp>
        <p:nvSpPr>
          <p:cNvPr id="6" name="Segnaposto contenuto 5"/>
          <p:cNvSpPr>
            <a:spLocks noGrp="1"/>
          </p:cNvSpPr>
          <p:nvPr>
            <p:ph sz="quarter" idx="4"/>
          </p:nvPr>
        </p:nvSpPr>
        <p:spPr>
          <a:xfrm>
            <a:off x="405534" y="2485195"/>
            <a:ext cx="8057633" cy="3951288"/>
          </a:xfrm>
        </p:spPr>
        <p:txBody>
          <a:bodyPr>
            <a:normAutofit fontScale="77500" lnSpcReduction="20000"/>
          </a:bodyPr>
          <a:lstStyle/>
          <a:p>
            <a:pPr marL="0" indent="0">
              <a:buNone/>
            </a:pPr>
            <a:r>
              <a:rPr lang="en-US" dirty="0">
                <a:solidFill>
                  <a:srgbClr val="FF0000"/>
                </a:solidFill>
              </a:rPr>
              <a:t>The term ‘linguistic area’ refers to a geographical area in which, due to borrowing and language contact, languages of a region come to share certain structural features – not just loanwords, but also shared phonological, morphological, syntactic, and other traits. </a:t>
            </a:r>
          </a:p>
          <a:p>
            <a:pPr marL="0" indent="0">
              <a:buNone/>
            </a:pPr>
            <a:r>
              <a:rPr lang="en-US" dirty="0"/>
              <a:t>The terms ‘</a:t>
            </a:r>
            <a:r>
              <a:rPr lang="en-US" dirty="0" err="1"/>
              <a:t>sprachbund</a:t>
            </a:r>
            <a:r>
              <a:rPr lang="en-US" dirty="0"/>
              <a:t>,’ ‘diffusion area,’ ‘</a:t>
            </a:r>
            <a:r>
              <a:rPr lang="en-US" dirty="0" err="1"/>
              <a:t>adstratum</a:t>
            </a:r>
            <a:r>
              <a:rPr lang="en-US" dirty="0"/>
              <a:t> relationship,’ and ‘convergence area’ are also sometimes used to refer to linguistic areas. </a:t>
            </a:r>
          </a:p>
          <a:p>
            <a:pPr marL="0" indent="0">
              <a:buNone/>
            </a:pPr>
            <a:r>
              <a:rPr lang="en-US" dirty="0">
                <a:solidFill>
                  <a:srgbClr val="FF0000"/>
                </a:solidFill>
              </a:rPr>
              <a:t>The central feature of a linguistic area is the existence of structural similarities shared among languages of a geographical area, where usually some of the languages are genetically unrelated or at least are not all close relatives. </a:t>
            </a:r>
          </a:p>
          <a:p>
            <a:pPr marL="0" indent="0">
              <a:buNone/>
            </a:pPr>
            <a:r>
              <a:rPr lang="en-US" dirty="0"/>
              <a:t>It is assumed that the reason the languages of the area </a:t>
            </a:r>
          </a:p>
          <a:p>
            <a:pPr marL="0" indent="0">
              <a:buNone/>
            </a:pPr>
            <a:r>
              <a:rPr lang="en-US" dirty="0"/>
              <a:t>share these traits is because they are borrowed.</a:t>
            </a:r>
            <a:endParaRPr lang="it-IT" dirty="0"/>
          </a:p>
        </p:txBody>
      </p:sp>
    </p:spTree>
    <p:extLst>
      <p:ext uri="{BB962C8B-B14F-4D97-AF65-F5344CB8AC3E}">
        <p14:creationId xmlns:p14="http://schemas.microsoft.com/office/powerpoint/2010/main" val="2323590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2A1DD4-73AF-4A04-9912-3168F68C2F56}"/>
              </a:ext>
            </a:extLst>
          </p:cNvPr>
          <p:cNvSpPr>
            <a:spLocks noGrp="1"/>
          </p:cNvSpPr>
          <p:nvPr>
            <p:ph type="title"/>
          </p:nvPr>
        </p:nvSpPr>
        <p:spPr>
          <a:xfrm>
            <a:off x="635682" y="398858"/>
            <a:ext cx="10515600" cy="1325563"/>
          </a:xfrm>
        </p:spPr>
        <p:txBody>
          <a:bodyPr/>
          <a:lstStyle/>
          <a:p>
            <a:r>
              <a:rPr lang="it-IT" dirty="0"/>
              <a:t>Confine linguistico</a:t>
            </a:r>
          </a:p>
        </p:txBody>
      </p:sp>
      <p:sp>
        <p:nvSpPr>
          <p:cNvPr id="3" name="Segnaposto contenuto 2">
            <a:extLst>
              <a:ext uri="{FF2B5EF4-FFF2-40B4-BE49-F238E27FC236}">
                <a16:creationId xmlns:a16="http://schemas.microsoft.com/office/drawing/2014/main" id="{91FC5EB6-C2ED-4426-8B5A-695976CBFD64}"/>
              </a:ext>
            </a:extLst>
          </p:cNvPr>
          <p:cNvSpPr>
            <a:spLocks noGrp="1"/>
          </p:cNvSpPr>
          <p:nvPr>
            <p:ph sz="half" idx="1"/>
          </p:nvPr>
        </p:nvSpPr>
        <p:spPr>
          <a:xfrm>
            <a:off x="635682" y="1825625"/>
            <a:ext cx="5181600" cy="4351338"/>
          </a:xfrm>
        </p:spPr>
        <p:txBody>
          <a:bodyPr>
            <a:normAutofit fontScale="62500" lnSpcReduction="20000"/>
          </a:bodyPr>
          <a:lstStyle/>
          <a:p>
            <a:pPr marL="0" indent="0">
              <a:buNone/>
            </a:pPr>
            <a:r>
              <a:rPr lang="it-IT" dirty="0"/>
              <a:t>Un confine linguistico è il limite estremo convenzionale del territorio sul quale è diffusa una varietà linguistica. Esso trova corrispondenza con la realtà politico-amministrativa solo nei casi in cui ci si riferisca a situazioni ufficiali codificate, ad es., se si considera la corrispondenza (indipendentemente dagli usi dialettali) tra la pratica ufficiale dello spagnolo e del francese e il confine di stato dei rispettivi paesi, o se si prendono in considerazione delimitazioni nette di tipo etnico-linguistico come quella, interna al Belgio, tra Valloni e Fiamminghi. </a:t>
            </a:r>
          </a:p>
          <a:p>
            <a:pPr marL="0" indent="0" algn="just">
              <a:buNone/>
            </a:pPr>
            <a:r>
              <a:rPr lang="it-IT" dirty="0"/>
              <a:t>(F. Toso, ‘Confine linguistico’, Enciclopedia dell’Italiano Treccani online).</a:t>
            </a:r>
          </a:p>
        </p:txBody>
      </p:sp>
      <p:sp>
        <p:nvSpPr>
          <p:cNvPr id="4" name="Segnaposto contenuto 3">
            <a:extLst>
              <a:ext uri="{FF2B5EF4-FFF2-40B4-BE49-F238E27FC236}">
                <a16:creationId xmlns:a16="http://schemas.microsoft.com/office/drawing/2014/main" id="{DCD9F029-9C43-4504-8F5F-D50D7229D841}"/>
              </a:ext>
            </a:extLst>
          </p:cNvPr>
          <p:cNvSpPr>
            <a:spLocks noGrp="1"/>
          </p:cNvSpPr>
          <p:nvPr>
            <p:ph sz="half" idx="2"/>
          </p:nvPr>
        </p:nvSpPr>
        <p:spPr>
          <a:xfrm>
            <a:off x="6460635" y="1758156"/>
            <a:ext cx="5181600" cy="4351338"/>
          </a:xfrm>
        </p:spPr>
        <p:txBody>
          <a:bodyPr>
            <a:normAutofit fontScale="62500" lnSpcReduction="20000"/>
          </a:bodyPr>
          <a:lstStyle/>
          <a:p>
            <a:pPr marL="0" indent="0">
              <a:buNone/>
            </a:pPr>
            <a:r>
              <a:rPr lang="it-IT" b="1" dirty="0"/>
              <a:t>La geografia linguistica mostra infatti che non esistono limiti precisi fra dialetti in generale, ma solo confini di singoli fatti linguistici</a:t>
            </a:r>
            <a:r>
              <a:rPr lang="it-IT" dirty="0"/>
              <a:t>. E se è possibile tracciare linee di demarcazione di singoli fenomeni, quando si pone l’esigenza di tracciare un confine linguistico occorre considerare piuttosto fasci di isoglosse variamente intersecantisi o contigue, in quanto i fenomeni fonetici e morfologici, anche i più importanti, non seguono praticamente mai le stesse linee di confine. </a:t>
            </a:r>
          </a:p>
          <a:p>
            <a:pPr marL="0" indent="0">
              <a:buNone/>
            </a:pPr>
            <a:r>
              <a:rPr lang="it-IT" dirty="0"/>
              <a:t>È inoltre essenziale determinare il rango da attribuire a ciascuna isoglossa come tratto distintivo: solo se su uno stesso asse geografico insistono più isoglosse significative sarà possibile individuare in sincronia un confine netto, tale da determinare una classificazione rigorosa delle varietà linguistiche da esse delimitate.</a:t>
            </a:r>
          </a:p>
          <a:p>
            <a:pPr marL="0" indent="0">
              <a:buNone/>
            </a:pPr>
            <a:r>
              <a:rPr lang="it-IT" dirty="0"/>
              <a:t>(F. Toso, ‘Confine linguistico’, Enciclopedia dell’Italiano Treccani online).</a:t>
            </a:r>
          </a:p>
        </p:txBody>
      </p:sp>
      <p:sp>
        <p:nvSpPr>
          <p:cNvPr id="6" name="CasellaDiTesto 5">
            <a:extLst>
              <a:ext uri="{FF2B5EF4-FFF2-40B4-BE49-F238E27FC236}">
                <a16:creationId xmlns:a16="http://schemas.microsoft.com/office/drawing/2014/main" id="{16609522-EB18-40D3-BF7A-D85D7D6BA14A}"/>
              </a:ext>
            </a:extLst>
          </p:cNvPr>
          <p:cNvSpPr txBox="1"/>
          <p:nvPr/>
        </p:nvSpPr>
        <p:spPr>
          <a:xfrm>
            <a:off x="838200" y="6176963"/>
            <a:ext cx="6097022" cy="523220"/>
          </a:xfrm>
          <a:prstGeom prst="rect">
            <a:avLst/>
          </a:prstGeom>
          <a:noFill/>
        </p:spPr>
        <p:txBody>
          <a:bodyPr wrap="square">
            <a:spAutoFit/>
          </a:bodyPr>
          <a:lstStyle/>
          <a:p>
            <a:r>
              <a:rPr lang="it-IT" sz="1400" dirty="0"/>
              <a:t>https://www.treccani.it/enciclopedia/confine-linguistico_(Enciclopedia-dell'Italiano)/</a:t>
            </a:r>
          </a:p>
        </p:txBody>
      </p:sp>
    </p:spTree>
    <p:extLst>
      <p:ext uri="{BB962C8B-B14F-4D97-AF65-F5344CB8AC3E}">
        <p14:creationId xmlns:p14="http://schemas.microsoft.com/office/powerpoint/2010/main" val="33463682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2114903"/>
            <a:ext cx="3538736" cy="4065315"/>
          </a:xfrm>
        </p:spPr>
        <p:txBody>
          <a:bodyPr>
            <a:normAutofit fontScale="92500"/>
          </a:bodyPr>
          <a:lstStyle/>
          <a:p>
            <a:pPr marL="0" indent="0">
              <a:buNone/>
            </a:pPr>
            <a:r>
              <a:rPr lang="it-IT" b="1" dirty="0">
                <a:solidFill>
                  <a:srgbClr val="FF0000"/>
                </a:solidFill>
              </a:rPr>
              <a:t>Criterio areale</a:t>
            </a:r>
            <a:r>
              <a:rPr lang="it-IT" dirty="0"/>
              <a:t>: il tratto mostra un significativo addensamento tra le lingue di una certa regione (p.es. d’Europa), ma non tra le lingue geograficamente adiacenti ad esse (p.es. turciche, uraliche, caucasiche, afroasiatiche)</a:t>
            </a:r>
            <a:endParaRPr lang="it-IT" sz="2400" dirty="0"/>
          </a:p>
          <a:p>
            <a:pPr marL="0" indent="0">
              <a:buNone/>
            </a:pPr>
            <a:endParaRPr lang="it-IT" dirty="0"/>
          </a:p>
        </p:txBody>
      </p:sp>
      <p:sp>
        <p:nvSpPr>
          <p:cNvPr id="4" name="Titolo 3"/>
          <p:cNvSpPr>
            <a:spLocks noGrp="1"/>
          </p:cNvSpPr>
          <p:nvPr>
            <p:ph type="title"/>
          </p:nvPr>
        </p:nvSpPr>
        <p:spPr/>
        <p:txBody>
          <a:bodyPr>
            <a:normAutofit/>
          </a:bodyPr>
          <a:lstStyle/>
          <a:p>
            <a:r>
              <a:rPr lang="it-IT" dirty="0"/>
              <a:t>1. Criterio areale</a:t>
            </a:r>
          </a:p>
        </p:txBody>
      </p:sp>
      <p:pic>
        <p:nvPicPr>
          <p:cNvPr id="2" name="Immagine 1">
            <a:extLst>
              <a:ext uri="{FF2B5EF4-FFF2-40B4-BE49-F238E27FC236}">
                <a16:creationId xmlns:a16="http://schemas.microsoft.com/office/drawing/2014/main" id="{0C6AB320-1F4C-495C-A362-BB29820581D5}"/>
              </a:ext>
            </a:extLst>
          </p:cNvPr>
          <p:cNvPicPr>
            <a:picLocks noChangeAspect="1"/>
          </p:cNvPicPr>
          <p:nvPr/>
        </p:nvPicPr>
        <p:blipFill>
          <a:blip r:embed="rId2" cstate="print"/>
          <a:stretch>
            <a:fillRect/>
          </a:stretch>
        </p:blipFill>
        <p:spPr>
          <a:xfrm>
            <a:off x="5384814" y="2028848"/>
            <a:ext cx="5235388" cy="2624288"/>
          </a:xfrm>
          <a:prstGeom prst="rect">
            <a:avLst/>
          </a:prstGeom>
        </p:spPr>
      </p:pic>
    </p:spTree>
    <p:extLst>
      <p:ext uri="{BB962C8B-B14F-4D97-AF65-F5344CB8AC3E}">
        <p14:creationId xmlns:p14="http://schemas.microsoft.com/office/powerpoint/2010/main" val="41718397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9DE617-B492-4688-9CD2-1A72D7942101}"/>
              </a:ext>
            </a:extLst>
          </p:cNvPr>
          <p:cNvSpPr>
            <a:spLocks noGrp="1"/>
          </p:cNvSpPr>
          <p:nvPr>
            <p:ph type="title"/>
          </p:nvPr>
        </p:nvSpPr>
        <p:spPr/>
        <p:txBody>
          <a:bodyPr/>
          <a:lstStyle/>
          <a:p>
            <a:r>
              <a:rPr lang="it-IT" dirty="0"/>
              <a:t>1. Criterio areale</a:t>
            </a:r>
          </a:p>
        </p:txBody>
      </p:sp>
      <p:sp>
        <p:nvSpPr>
          <p:cNvPr id="3" name="Segnaposto testo 2">
            <a:extLst>
              <a:ext uri="{FF2B5EF4-FFF2-40B4-BE49-F238E27FC236}">
                <a16:creationId xmlns:a16="http://schemas.microsoft.com/office/drawing/2014/main" id="{40C46F24-71A4-425F-AF66-CB2E788DBDF7}"/>
              </a:ext>
            </a:extLst>
          </p:cNvPr>
          <p:cNvSpPr>
            <a:spLocks noGrp="1"/>
          </p:cNvSpPr>
          <p:nvPr>
            <p:ph type="body" idx="1"/>
          </p:nvPr>
        </p:nvSpPr>
        <p:spPr/>
        <p:txBody>
          <a:bodyPr/>
          <a:lstStyle/>
          <a:p>
            <a:endParaRPr lang="it-IT" dirty="0">
              <a:solidFill>
                <a:srgbClr val="FF0000"/>
              </a:solidFill>
            </a:endParaRPr>
          </a:p>
        </p:txBody>
      </p:sp>
      <p:sp>
        <p:nvSpPr>
          <p:cNvPr id="4" name="Segnaposto contenuto 3">
            <a:extLst>
              <a:ext uri="{FF2B5EF4-FFF2-40B4-BE49-F238E27FC236}">
                <a16:creationId xmlns:a16="http://schemas.microsoft.com/office/drawing/2014/main" id="{646869A2-71F6-4287-8937-8FF7BD87FB45}"/>
              </a:ext>
            </a:extLst>
          </p:cNvPr>
          <p:cNvSpPr>
            <a:spLocks noGrp="1"/>
          </p:cNvSpPr>
          <p:nvPr>
            <p:ph sz="half" idx="2"/>
          </p:nvPr>
        </p:nvSpPr>
        <p:spPr>
          <a:xfrm>
            <a:off x="836612" y="2683834"/>
            <a:ext cx="3898776" cy="3951288"/>
          </a:xfrm>
        </p:spPr>
        <p:txBody>
          <a:bodyPr>
            <a:normAutofit/>
          </a:bodyPr>
          <a:lstStyle/>
          <a:p>
            <a:pPr marL="0" indent="0">
              <a:buNone/>
            </a:pPr>
            <a:r>
              <a:rPr lang="it-IT" dirty="0"/>
              <a:t>In un approccio empirico, il dato primario è quello del singolo tratto linguistico che emerge dalla rappresentazione cartografica.</a:t>
            </a:r>
          </a:p>
        </p:txBody>
      </p:sp>
      <p:sp>
        <p:nvSpPr>
          <p:cNvPr id="8" name="Segnaposto testo 7">
            <a:extLst>
              <a:ext uri="{FF2B5EF4-FFF2-40B4-BE49-F238E27FC236}">
                <a16:creationId xmlns:a16="http://schemas.microsoft.com/office/drawing/2014/main" id="{91489651-36F6-49CE-B41A-B67AA29018A8}"/>
              </a:ext>
            </a:extLst>
          </p:cNvPr>
          <p:cNvSpPr>
            <a:spLocks noGrp="1"/>
          </p:cNvSpPr>
          <p:nvPr>
            <p:ph type="body" sz="quarter" idx="3"/>
          </p:nvPr>
        </p:nvSpPr>
        <p:spPr/>
        <p:txBody>
          <a:bodyPr/>
          <a:lstStyle/>
          <a:p>
            <a:r>
              <a:rPr lang="en-GB" cap="small" dirty="0" err="1">
                <a:solidFill>
                  <a:srgbClr val="FF0000"/>
                </a:solidFill>
              </a:rPr>
              <a:t>Bechert</a:t>
            </a:r>
            <a:r>
              <a:rPr lang="en-GB" cap="small" dirty="0">
                <a:solidFill>
                  <a:srgbClr val="FF0000"/>
                </a:solidFill>
              </a:rPr>
              <a:t> </a:t>
            </a:r>
            <a:r>
              <a:rPr lang="en-GB" dirty="0">
                <a:solidFill>
                  <a:srgbClr val="FF0000"/>
                </a:solidFill>
              </a:rPr>
              <a:t>[1988: 25]</a:t>
            </a:r>
            <a:endParaRPr lang="it-IT" dirty="0"/>
          </a:p>
        </p:txBody>
      </p:sp>
      <p:sp>
        <p:nvSpPr>
          <p:cNvPr id="10" name="Segnaposto contenuto 9">
            <a:extLst>
              <a:ext uri="{FF2B5EF4-FFF2-40B4-BE49-F238E27FC236}">
                <a16:creationId xmlns:a16="http://schemas.microsoft.com/office/drawing/2014/main" id="{32D3B014-FFF7-456C-8189-08BA62FA934A}"/>
              </a:ext>
            </a:extLst>
          </p:cNvPr>
          <p:cNvSpPr>
            <a:spLocks noGrp="1"/>
          </p:cNvSpPr>
          <p:nvPr>
            <p:ph sz="quarter" idx="4"/>
          </p:nvPr>
        </p:nvSpPr>
        <p:spPr/>
        <p:txBody>
          <a:bodyPr/>
          <a:lstStyle/>
          <a:p>
            <a:pPr marL="0" indent="0">
              <a:buNone/>
            </a:pPr>
            <a:r>
              <a:rPr lang="en-GB" dirty="0"/>
              <a:t>“Empirically, the continuum and its directionality is a primary phenomenon; language are </a:t>
            </a:r>
            <a:r>
              <a:rPr lang="en-GB" i="1" dirty="0"/>
              <a:t>secondary phenomena</a:t>
            </a:r>
            <a:r>
              <a:rPr lang="en-GB" dirty="0"/>
              <a:t>”.</a:t>
            </a:r>
            <a:endParaRPr lang="it-IT" dirty="0"/>
          </a:p>
          <a:p>
            <a:endParaRPr lang="it-IT" dirty="0"/>
          </a:p>
        </p:txBody>
      </p:sp>
    </p:spTree>
    <p:extLst>
      <p:ext uri="{BB962C8B-B14F-4D97-AF65-F5344CB8AC3E}">
        <p14:creationId xmlns:p14="http://schemas.microsoft.com/office/powerpoint/2010/main" val="18134951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Nichols [1992]</a:t>
            </a:r>
          </a:p>
        </p:txBody>
      </p:sp>
      <p:pic>
        <p:nvPicPr>
          <p:cNvPr id="6" name="Segnaposto contenuto 5" descr="Senza titolo-2.jpg"/>
          <p:cNvPicPr>
            <a:picLocks noGrp="1" noChangeAspect="1"/>
          </p:cNvPicPr>
          <p:nvPr>
            <p:ph idx="1"/>
          </p:nvPr>
        </p:nvPicPr>
        <p:blipFill>
          <a:blip r:embed="rId2" cstate="print"/>
          <a:stretch>
            <a:fillRect/>
          </a:stretch>
        </p:blipFill>
        <p:spPr>
          <a:xfrm>
            <a:off x="5796799" y="1757918"/>
            <a:ext cx="6376737" cy="5100082"/>
          </a:xfrm>
        </p:spPr>
      </p:pic>
      <p:sp>
        <p:nvSpPr>
          <p:cNvPr id="4" name="Segnaposto testo 4">
            <a:extLst>
              <a:ext uri="{FF2B5EF4-FFF2-40B4-BE49-F238E27FC236}">
                <a16:creationId xmlns:a16="http://schemas.microsoft.com/office/drawing/2014/main" id="{EF5B7EAB-0015-4902-9763-2D2D22521515}"/>
              </a:ext>
            </a:extLst>
          </p:cNvPr>
          <p:cNvSpPr txBox="1">
            <a:spLocks/>
          </p:cNvSpPr>
          <p:nvPr/>
        </p:nvSpPr>
        <p:spPr>
          <a:xfrm>
            <a:off x="613611" y="1757918"/>
            <a:ext cx="5183188" cy="8239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cap="small" dirty="0">
                <a:solidFill>
                  <a:srgbClr val="FF0000"/>
                </a:solidFill>
              </a:rPr>
              <a:t>Nichols</a:t>
            </a:r>
            <a:r>
              <a:rPr lang="en-GB" dirty="0">
                <a:solidFill>
                  <a:srgbClr val="FF0000"/>
                </a:solidFill>
              </a:rPr>
              <a:t> [1992: 12]: </a:t>
            </a:r>
            <a:endParaRPr lang="it-IT" dirty="0">
              <a:solidFill>
                <a:srgbClr val="FF0000"/>
              </a:solidFill>
            </a:endParaRPr>
          </a:p>
        </p:txBody>
      </p:sp>
      <p:sp>
        <p:nvSpPr>
          <p:cNvPr id="5" name="Segnaposto contenuto 5">
            <a:extLst>
              <a:ext uri="{FF2B5EF4-FFF2-40B4-BE49-F238E27FC236}">
                <a16:creationId xmlns:a16="http://schemas.microsoft.com/office/drawing/2014/main" id="{C9AB3505-D4A9-4BF2-A76D-CD895218C314}"/>
              </a:ext>
            </a:extLst>
          </p:cNvPr>
          <p:cNvSpPr txBox="1">
            <a:spLocks/>
          </p:cNvSpPr>
          <p:nvPr/>
        </p:nvSpPr>
        <p:spPr>
          <a:xfrm>
            <a:off x="613611" y="2581830"/>
            <a:ext cx="5183188" cy="3684588"/>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“Area has to do with groups of contiguous languages; areas are limited by geography but not defined by geography, and they have features such as centres, peripheries, homogeneity or diversity, and directions of movement. They are defined by these features, not (or not exclusively) by location. In short, area is a matter of context, geographical and cultural and linguistic”.</a:t>
            </a:r>
            <a:endParaRPr lang="it-IT" dirty="0"/>
          </a:p>
          <a:p>
            <a:r>
              <a:rPr lang="it-IT" dirty="0">
                <a:sym typeface="Symbol" panose="05050102010706020507" pitchFamily="18" charset="2"/>
              </a:rPr>
              <a:t></a:t>
            </a:r>
            <a:r>
              <a:rPr lang="it-IT" dirty="0"/>
              <a:t> </a:t>
            </a:r>
            <a:r>
              <a:rPr lang="it-IT" i="1" dirty="0"/>
              <a:t>zona residuale</a:t>
            </a:r>
            <a:r>
              <a:rPr lang="it-IT" dirty="0"/>
              <a:t> (</a:t>
            </a:r>
            <a:r>
              <a:rPr lang="it-IT" i="1" dirty="0" err="1"/>
              <a:t>residual</a:t>
            </a:r>
            <a:r>
              <a:rPr lang="it-IT" i="1" dirty="0"/>
              <a:t> zone</a:t>
            </a:r>
            <a:r>
              <a:rPr lang="it-IT" dirty="0"/>
              <a:t>)</a:t>
            </a:r>
          </a:p>
          <a:p>
            <a:r>
              <a:rPr lang="it-IT" dirty="0">
                <a:sym typeface="Symbol" panose="05050102010706020507" pitchFamily="18" charset="2"/>
              </a:rPr>
              <a:t></a:t>
            </a:r>
            <a:r>
              <a:rPr lang="it-IT" dirty="0"/>
              <a:t> </a:t>
            </a:r>
            <a:r>
              <a:rPr lang="it-IT" i="1" dirty="0"/>
              <a:t>zona di diffusione</a:t>
            </a:r>
            <a:r>
              <a:rPr lang="it-IT" dirty="0"/>
              <a:t> (</a:t>
            </a:r>
            <a:r>
              <a:rPr lang="it-IT" i="1" dirty="0"/>
              <a:t>spread</a:t>
            </a:r>
            <a:r>
              <a:rPr lang="it-IT" dirty="0"/>
              <a:t> </a:t>
            </a:r>
            <a:r>
              <a:rPr lang="it-IT" i="1" dirty="0"/>
              <a:t>zone</a:t>
            </a:r>
            <a:r>
              <a:rPr lang="it-IT" dirty="0"/>
              <a:t>) [</a:t>
            </a:r>
            <a:r>
              <a:rPr lang="it-IT" cap="small" dirty="0"/>
              <a:t>Nichols</a:t>
            </a:r>
            <a:r>
              <a:rPr lang="it-IT" dirty="0"/>
              <a:t> 1992: 13-24]. </a:t>
            </a:r>
          </a:p>
          <a:p>
            <a:pPr marL="0" indent="0">
              <a:buFont typeface="Arial" panose="020B0604020202020204" pitchFamily="34" charset="0"/>
              <a:buNone/>
            </a:pPr>
            <a:endParaRPr lang="it-IT"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1BD635-2A50-4F6F-814A-18E55486F6E4}"/>
              </a:ext>
            </a:extLst>
          </p:cNvPr>
          <p:cNvSpPr>
            <a:spLocks noGrp="1"/>
          </p:cNvSpPr>
          <p:nvPr>
            <p:ph type="title"/>
          </p:nvPr>
        </p:nvSpPr>
        <p:spPr/>
        <p:txBody>
          <a:bodyPr/>
          <a:lstStyle/>
          <a:p>
            <a:r>
              <a:rPr lang="it-IT" dirty="0"/>
              <a:t>2. Criterio diacronico (e genetico)</a:t>
            </a:r>
          </a:p>
        </p:txBody>
      </p:sp>
      <p:sp>
        <p:nvSpPr>
          <p:cNvPr id="3" name="Segnaposto contenuto 2">
            <a:extLst>
              <a:ext uri="{FF2B5EF4-FFF2-40B4-BE49-F238E27FC236}">
                <a16:creationId xmlns:a16="http://schemas.microsoft.com/office/drawing/2014/main" id="{0930EA00-607F-449B-8DE7-809BACAD0DC1}"/>
              </a:ext>
            </a:extLst>
          </p:cNvPr>
          <p:cNvSpPr>
            <a:spLocks noGrp="1"/>
          </p:cNvSpPr>
          <p:nvPr>
            <p:ph sz="half" idx="1"/>
          </p:nvPr>
        </p:nvSpPr>
        <p:spPr>
          <a:xfrm>
            <a:off x="513347" y="4969040"/>
            <a:ext cx="5181600" cy="1207921"/>
          </a:xfrm>
        </p:spPr>
        <p:txBody>
          <a:bodyPr>
            <a:normAutofit fontScale="85000" lnSpcReduction="20000"/>
          </a:bodyPr>
          <a:lstStyle/>
          <a:p>
            <a:pPr marL="0" lvl="0" indent="0">
              <a:buNone/>
            </a:pPr>
            <a:endParaRPr lang="de-DE" dirty="0"/>
          </a:p>
          <a:p>
            <a:pPr lvl="0"/>
            <a:r>
              <a:rPr lang="it-IT" sz="1800" b="1" cap="small" dirty="0" err="1"/>
              <a:t>Masica</a:t>
            </a:r>
            <a:r>
              <a:rPr lang="it-IT" sz="1800" dirty="0"/>
              <a:t> [1976: 3-4] </a:t>
            </a:r>
            <a:r>
              <a:rPr lang="it-IT" sz="1800" i="1" dirty="0" err="1"/>
              <a:t>genetic</a:t>
            </a:r>
            <a:r>
              <a:rPr lang="it-IT" sz="1800" i="1" dirty="0"/>
              <a:t> stock</a:t>
            </a:r>
            <a:r>
              <a:rPr lang="it-IT" sz="1800" dirty="0"/>
              <a:t> o </a:t>
            </a:r>
            <a:r>
              <a:rPr lang="it-IT" sz="1800" i="1" dirty="0" err="1"/>
              <a:t>branch</a:t>
            </a:r>
            <a:r>
              <a:rPr lang="it-IT" sz="1800" i="1" dirty="0"/>
              <a:t> of a </a:t>
            </a:r>
            <a:r>
              <a:rPr lang="it-IT" sz="1800" i="1" dirty="0" err="1"/>
              <a:t>genetic</a:t>
            </a:r>
            <a:r>
              <a:rPr lang="it-IT" sz="1800" i="1" dirty="0"/>
              <a:t> stock </a:t>
            </a:r>
            <a:r>
              <a:rPr lang="it-IT" sz="1800" dirty="0"/>
              <a:t>in luogo di</a:t>
            </a:r>
            <a:r>
              <a:rPr lang="it-IT" sz="1800" i="1" dirty="0"/>
              <a:t> family</a:t>
            </a:r>
            <a:r>
              <a:rPr lang="it-IT" sz="1800" dirty="0"/>
              <a:t>. </a:t>
            </a:r>
          </a:p>
          <a:p>
            <a:pPr marL="0" indent="0">
              <a:buNone/>
            </a:pPr>
            <a:endParaRPr lang="it-IT" dirty="0"/>
          </a:p>
        </p:txBody>
      </p:sp>
      <p:sp>
        <p:nvSpPr>
          <p:cNvPr id="4" name="Segnaposto contenuto 3">
            <a:extLst>
              <a:ext uri="{FF2B5EF4-FFF2-40B4-BE49-F238E27FC236}">
                <a16:creationId xmlns:a16="http://schemas.microsoft.com/office/drawing/2014/main" id="{15619EB4-75CD-4B48-8C75-37D1F67FC1C3}"/>
              </a:ext>
            </a:extLst>
          </p:cNvPr>
          <p:cNvSpPr>
            <a:spLocks noGrp="1"/>
          </p:cNvSpPr>
          <p:nvPr>
            <p:ph sz="half" idx="2"/>
          </p:nvPr>
        </p:nvSpPr>
        <p:spPr>
          <a:xfrm>
            <a:off x="6172200" y="1825624"/>
            <a:ext cx="5181600" cy="4351337"/>
          </a:xfrm>
        </p:spPr>
        <p:txBody>
          <a:bodyPr>
            <a:normAutofit fontScale="85000" lnSpcReduction="20000"/>
          </a:bodyPr>
          <a:lstStyle/>
          <a:p>
            <a:pPr marL="0" indent="0">
              <a:buNone/>
            </a:pPr>
            <a:r>
              <a:rPr lang="en-GB" b="1" cap="small" dirty="0" err="1"/>
              <a:t>Emenau</a:t>
            </a:r>
            <a:r>
              <a:rPr lang="en-GB" dirty="0"/>
              <a:t> [1956: 16 n.28] “...an area which includes languages belonging to more than one family but showing traits in common which are found not to belong to the others members of (at least) one of the families”. </a:t>
            </a:r>
            <a:endParaRPr lang="it-IT" dirty="0"/>
          </a:p>
          <a:p>
            <a:pPr marL="0" indent="0">
              <a:buNone/>
            </a:pPr>
            <a:endParaRPr lang="it-IT" dirty="0"/>
          </a:p>
          <a:p>
            <a:pPr marL="0" indent="0">
              <a:buNone/>
            </a:pPr>
            <a:r>
              <a:rPr lang="it-IT" dirty="0"/>
              <a:t>È una formulazione operativa del criterio diacronico: per accertare che un tratto non sia ereditario, occorre verificare che non sia presente nelle fasi antecedenti delle lingue della potenziale area (o quantomeno in alcune di esse).</a:t>
            </a:r>
          </a:p>
        </p:txBody>
      </p:sp>
      <p:sp>
        <p:nvSpPr>
          <p:cNvPr id="5" name="Segnaposto contenuto 3">
            <a:extLst>
              <a:ext uri="{FF2B5EF4-FFF2-40B4-BE49-F238E27FC236}">
                <a16:creationId xmlns:a16="http://schemas.microsoft.com/office/drawing/2014/main" id="{93293683-0603-4E18-B74E-3BA5E6CA416D}"/>
              </a:ext>
            </a:extLst>
          </p:cNvPr>
          <p:cNvSpPr txBox="1">
            <a:spLocks/>
          </p:cNvSpPr>
          <p:nvPr/>
        </p:nvSpPr>
        <p:spPr>
          <a:xfrm>
            <a:off x="685800" y="1825625"/>
            <a:ext cx="5181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t-IT" b="1" dirty="0">
                <a:solidFill>
                  <a:srgbClr val="FF0000"/>
                </a:solidFill>
              </a:rPr>
              <a:t>Criterio diacronico</a:t>
            </a:r>
            <a:r>
              <a:rPr lang="it-IT" dirty="0"/>
              <a:t>: il tratto non è ereditario nell’ambito di una famiglia linguistica. </a:t>
            </a:r>
            <a:endParaRPr lang="it-IT" sz="2400" dirty="0"/>
          </a:p>
          <a:p>
            <a:endParaRPr lang="en-GB" b="1" cap="small" dirty="0"/>
          </a:p>
          <a:p>
            <a:endParaRPr lang="it-IT" dirty="0"/>
          </a:p>
        </p:txBody>
      </p:sp>
    </p:spTree>
    <p:extLst>
      <p:ext uri="{BB962C8B-B14F-4D97-AF65-F5344CB8AC3E}">
        <p14:creationId xmlns:p14="http://schemas.microsoft.com/office/powerpoint/2010/main" val="2007300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necessaria correlazione di spazio e tempo in linguistica areale</a:t>
            </a:r>
          </a:p>
        </p:txBody>
      </p:sp>
      <p:sp>
        <p:nvSpPr>
          <p:cNvPr id="3" name="Segnaposto contenuto 2"/>
          <p:cNvSpPr>
            <a:spLocks noGrp="1"/>
          </p:cNvSpPr>
          <p:nvPr>
            <p:ph idx="1"/>
          </p:nvPr>
        </p:nvSpPr>
        <p:spPr>
          <a:xfrm>
            <a:off x="838200" y="2009273"/>
            <a:ext cx="10515600" cy="4167689"/>
          </a:xfrm>
        </p:spPr>
        <p:txBody>
          <a:bodyPr>
            <a:normAutofit/>
          </a:bodyPr>
          <a:lstStyle/>
          <a:p>
            <a:pPr>
              <a:buNone/>
            </a:pPr>
            <a:r>
              <a:rPr lang="en-GB" cap="small" dirty="0" err="1"/>
              <a:t>Mithun</a:t>
            </a:r>
            <a:r>
              <a:rPr lang="en-GB" cap="small" dirty="0"/>
              <a:t> </a:t>
            </a:r>
            <a:r>
              <a:rPr lang="en-GB" dirty="0"/>
              <a:t>2007: 164 :</a:t>
            </a:r>
            <a:endParaRPr lang="it-IT" dirty="0"/>
          </a:p>
          <a:p>
            <a:pPr>
              <a:buNone/>
            </a:pPr>
            <a:r>
              <a:rPr lang="en-GB" dirty="0"/>
              <a:t>‘An appreciation of the diachronic dimension in studies of language contact permits to enlarge our view of the kinds of grammatical developments that can be attributed to contact’.</a:t>
            </a:r>
            <a:endParaRPr lang="it-IT" dirty="0"/>
          </a:p>
          <a:p>
            <a:pPr>
              <a:buNone/>
            </a:pPr>
            <a:endParaRPr lang="en-GB" dirty="0"/>
          </a:p>
          <a:p>
            <a:pPr>
              <a:buNone/>
            </a:pPr>
            <a:r>
              <a:rPr lang="en-GB" cap="small" dirty="0" err="1"/>
              <a:t>Mithun</a:t>
            </a:r>
            <a:r>
              <a:rPr lang="en-GB" dirty="0"/>
              <a:t> 2007: 164: </a:t>
            </a:r>
            <a:endParaRPr lang="it-IT" dirty="0"/>
          </a:p>
          <a:p>
            <a:pPr>
              <a:buNone/>
            </a:pPr>
            <a:r>
              <a:rPr lang="en-GB" dirty="0"/>
              <a:t>‘The spread of the original patterns of expression did not necessarily occur simultaneously over the area […]. </a:t>
            </a:r>
            <a:r>
              <a:rPr lang="it-IT" dirty="0" err="1"/>
              <a:t>But</a:t>
            </a:r>
            <a:r>
              <a:rPr lang="it-IT" dirty="0"/>
              <a:t> </a:t>
            </a:r>
            <a:r>
              <a:rPr lang="it-IT" dirty="0" err="1"/>
              <a:t>typology</a:t>
            </a:r>
            <a:r>
              <a:rPr lang="it-IT" dirty="0"/>
              <a:t> can shift over time, step by step’. </a:t>
            </a:r>
          </a:p>
          <a:p>
            <a:endParaRPr lang="it-IT" dirty="0"/>
          </a:p>
          <a:p>
            <a:pPr>
              <a:buNone/>
            </a:pPr>
            <a:endParaRPr lang="it-IT" dirty="0"/>
          </a:p>
        </p:txBody>
      </p:sp>
    </p:spTree>
    <p:extLst>
      <p:ext uri="{BB962C8B-B14F-4D97-AF65-F5344CB8AC3E}">
        <p14:creationId xmlns:p14="http://schemas.microsoft.com/office/powerpoint/2010/main" val="41292483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Seguire il processo</a:t>
            </a:r>
          </a:p>
        </p:txBody>
      </p:sp>
      <p:sp>
        <p:nvSpPr>
          <p:cNvPr id="3" name="Segnaposto contenuto 2"/>
          <p:cNvSpPr>
            <a:spLocks noGrp="1"/>
          </p:cNvSpPr>
          <p:nvPr>
            <p:ph idx="1"/>
          </p:nvPr>
        </p:nvSpPr>
        <p:spPr/>
        <p:txBody>
          <a:bodyPr/>
          <a:lstStyle/>
          <a:p>
            <a:pPr algn="just">
              <a:buNone/>
            </a:pPr>
            <a:r>
              <a:rPr lang="it-IT" dirty="0"/>
              <a:t>Un fenomeno che si manifesta diffondendosi nello spazio (</a:t>
            </a:r>
            <a:r>
              <a:rPr lang="it-IT" dirty="0" err="1"/>
              <a:t>geoantropico</a:t>
            </a:r>
            <a:r>
              <a:rPr lang="it-IT" dirty="0"/>
              <a:t>) attraverso il tempo configura un </a:t>
            </a:r>
            <a:r>
              <a:rPr lang="it-IT" b="1" dirty="0"/>
              <a:t>processo</a:t>
            </a:r>
            <a:r>
              <a:rPr lang="it-IT" dirty="0"/>
              <a:t>.</a:t>
            </a:r>
          </a:p>
          <a:p>
            <a:pPr>
              <a:buNone/>
            </a:pPr>
            <a:endParaRPr lang="it-IT" cap="small" dirty="0"/>
          </a:p>
          <a:p>
            <a:pPr>
              <a:buNone/>
            </a:pPr>
            <a:r>
              <a:rPr lang="it-IT" cap="small" dirty="0"/>
              <a:t>Heine, </a:t>
            </a:r>
            <a:r>
              <a:rPr lang="it-IT" cap="small" dirty="0" err="1"/>
              <a:t>Kuteva</a:t>
            </a:r>
            <a:r>
              <a:rPr lang="it-IT" dirty="0"/>
              <a:t> 2006: 44: </a:t>
            </a:r>
          </a:p>
          <a:p>
            <a:pPr>
              <a:buNone/>
            </a:pPr>
            <a:r>
              <a:rPr lang="en-GB" dirty="0"/>
              <a:t>“[r]</a:t>
            </a:r>
            <a:r>
              <a:rPr lang="en-GB" dirty="0" err="1"/>
              <a:t>ather</a:t>
            </a:r>
            <a:r>
              <a:rPr lang="en-GB" dirty="0"/>
              <a:t> than viewing areal relationship as a product, we will describe it as a process induced by language contact, and rather than describing Europe as a linguistic area, we will be concerned with the forces that led, and are leading to areal relationship in Europe”.</a:t>
            </a:r>
            <a:endParaRPr lang="it-IT" dirty="0"/>
          </a:p>
          <a:p>
            <a:endParaRPr lang="it-IT" dirty="0"/>
          </a:p>
        </p:txBody>
      </p:sp>
    </p:spTree>
    <p:extLst>
      <p:ext uri="{BB962C8B-B14F-4D97-AF65-F5344CB8AC3E}">
        <p14:creationId xmlns:p14="http://schemas.microsoft.com/office/powerpoint/2010/main" val="28872271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C763FE-3A27-4AAD-B247-B3E6F2B8D9EE}"/>
              </a:ext>
            </a:extLst>
          </p:cNvPr>
          <p:cNvSpPr>
            <a:spLocks noGrp="1"/>
          </p:cNvSpPr>
          <p:nvPr>
            <p:ph type="title"/>
          </p:nvPr>
        </p:nvSpPr>
        <p:spPr>
          <a:xfrm>
            <a:off x="839788" y="365125"/>
            <a:ext cx="6054307" cy="1325563"/>
          </a:xfrm>
        </p:spPr>
        <p:txBody>
          <a:bodyPr/>
          <a:lstStyle/>
          <a:p>
            <a:r>
              <a:rPr lang="it-IT" dirty="0"/>
              <a:t>3. Il criterio tipologico: la rarità tipologica </a:t>
            </a:r>
          </a:p>
        </p:txBody>
      </p:sp>
      <p:sp>
        <p:nvSpPr>
          <p:cNvPr id="3" name="Segnaposto testo 2">
            <a:extLst>
              <a:ext uri="{FF2B5EF4-FFF2-40B4-BE49-F238E27FC236}">
                <a16:creationId xmlns:a16="http://schemas.microsoft.com/office/drawing/2014/main" id="{3CE9D347-0A4E-4947-A1AF-B50A9E5CF8D7}"/>
              </a:ext>
            </a:extLst>
          </p:cNvPr>
          <p:cNvSpPr>
            <a:spLocks noGrp="1"/>
          </p:cNvSpPr>
          <p:nvPr>
            <p:ph type="body" idx="1"/>
          </p:nvPr>
        </p:nvSpPr>
        <p:spPr>
          <a:xfrm>
            <a:off x="3266154" y="5668963"/>
            <a:ext cx="2829846" cy="823912"/>
          </a:xfrm>
        </p:spPr>
        <p:txBody>
          <a:bodyPr/>
          <a:lstStyle/>
          <a:p>
            <a:r>
              <a:rPr lang="it-IT" dirty="0" err="1"/>
              <a:t>Comrie</a:t>
            </a:r>
            <a:r>
              <a:rPr lang="it-IT" dirty="0"/>
              <a:t> (2001: 37)</a:t>
            </a:r>
          </a:p>
          <a:p>
            <a:endParaRPr lang="it-IT" dirty="0"/>
          </a:p>
        </p:txBody>
      </p:sp>
      <p:pic>
        <p:nvPicPr>
          <p:cNvPr id="7" name="Segnaposto contenuto 6">
            <a:extLst>
              <a:ext uri="{FF2B5EF4-FFF2-40B4-BE49-F238E27FC236}">
                <a16:creationId xmlns:a16="http://schemas.microsoft.com/office/drawing/2014/main" id="{B88AC4B2-B60B-4997-8141-55186E1A17ED}"/>
              </a:ext>
            </a:extLst>
          </p:cNvPr>
          <p:cNvPicPr>
            <a:picLocks noGrp="1" noChangeAspect="1"/>
          </p:cNvPicPr>
          <p:nvPr>
            <p:ph sz="quarter" idx="4"/>
          </p:nvPr>
        </p:nvPicPr>
        <p:blipFill rotWithShape="1">
          <a:blip r:embed="rId2" cstate="print"/>
          <a:srcRect l="58442" t="33685" r="25714" b="24822"/>
          <a:stretch/>
        </p:blipFill>
        <p:spPr>
          <a:xfrm>
            <a:off x="7159925" y="359913"/>
            <a:ext cx="4468484" cy="6338576"/>
          </a:xfrm>
          <a:prstGeom prst="rect">
            <a:avLst/>
          </a:prstGeom>
        </p:spPr>
      </p:pic>
      <p:sp>
        <p:nvSpPr>
          <p:cNvPr id="8" name="CasellaDiTesto 7">
            <a:extLst>
              <a:ext uri="{FF2B5EF4-FFF2-40B4-BE49-F238E27FC236}">
                <a16:creationId xmlns:a16="http://schemas.microsoft.com/office/drawing/2014/main" id="{3C7A8243-9456-4C46-893C-39FC284EB492}"/>
              </a:ext>
            </a:extLst>
          </p:cNvPr>
          <p:cNvSpPr txBox="1"/>
          <p:nvPr/>
        </p:nvSpPr>
        <p:spPr>
          <a:xfrm>
            <a:off x="800101" y="2257745"/>
            <a:ext cx="5793204" cy="954107"/>
          </a:xfrm>
          <a:prstGeom prst="rect">
            <a:avLst/>
          </a:prstGeom>
          <a:noFill/>
        </p:spPr>
        <p:txBody>
          <a:bodyPr wrap="square">
            <a:spAutoFit/>
          </a:bodyPr>
          <a:lstStyle/>
          <a:p>
            <a:r>
              <a:rPr lang="it-IT" sz="2800" b="1" dirty="0">
                <a:solidFill>
                  <a:srgbClr val="FF0000"/>
                </a:solidFill>
              </a:rPr>
              <a:t>Criterio tipologico</a:t>
            </a:r>
            <a:r>
              <a:rPr lang="it-IT" sz="2800" dirty="0"/>
              <a:t>: il tratto ha una relativa rarità tipologica.</a:t>
            </a:r>
          </a:p>
        </p:txBody>
      </p:sp>
    </p:spTree>
    <p:extLst>
      <p:ext uri="{BB962C8B-B14F-4D97-AF65-F5344CB8AC3E}">
        <p14:creationId xmlns:p14="http://schemas.microsoft.com/office/powerpoint/2010/main" val="9474796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217982" y="3030892"/>
            <a:ext cx="3236140" cy="1314097"/>
          </a:xfrm>
        </p:spPr>
        <p:txBody>
          <a:bodyPr>
            <a:normAutofit lnSpcReduction="10000"/>
          </a:bodyPr>
          <a:lstStyle/>
          <a:p>
            <a:pPr marL="0" indent="0">
              <a:buNone/>
            </a:pPr>
            <a:r>
              <a:rPr lang="it-IT" sz="2600" b="1" dirty="0">
                <a:solidFill>
                  <a:srgbClr val="FF0000"/>
                </a:solidFill>
              </a:rPr>
              <a:t>c. Criterio tipologico</a:t>
            </a:r>
            <a:r>
              <a:rPr lang="it-IT" sz="2600" dirty="0"/>
              <a:t>: il tratto ha una relativa rarità tipologica.</a:t>
            </a:r>
          </a:p>
          <a:p>
            <a:pPr marL="0" indent="0">
              <a:buNone/>
            </a:pPr>
            <a:endParaRPr lang="it-IT" dirty="0"/>
          </a:p>
        </p:txBody>
      </p:sp>
      <p:sp>
        <p:nvSpPr>
          <p:cNvPr id="4" name="Titolo 3"/>
          <p:cNvSpPr>
            <a:spLocks noGrp="1"/>
          </p:cNvSpPr>
          <p:nvPr>
            <p:ph type="title"/>
          </p:nvPr>
        </p:nvSpPr>
        <p:spPr>
          <a:xfrm>
            <a:off x="704557" y="725343"/>
            <a:ext cx="10515600" cy="1325563"/>
          </a:xfrm>
        </p:spPr>
        <p:txBody>
          <a:bodyPr>
            <a:normAutofit/>
          </a:bodyPr>
          <a:lstStyle/>
          <a:p>
            <a:r>
              <a:rPr lang="it-IT" dirty="0"/>
              <a:t>Sintesi: criteri di definizione </a:t>
            </a:r>
            <a:br>
              <a:rPr lang="it-IT" dirty="0"/>
            </a:br>
            <a:r>
              <a:rPr lang="it-IT" dirty="0"/>
              <a:t>di un’area linguistica</a:t>
            </a:r>
          </a:p>
        </p:txBody>
      </p:sp>
      <p:pic>
        <p:nvPicPr>
          <p:cNvPr id="2" name="Immagine 1">
            <a:extLst>
              <a:ext uri="{FF2B5EF4-FFF2-40B4-BE49-F238E27FC236}">
                <a16:creationId xmlns:a16="http://schemas.microsoft.com/office/drawing/2014/main" id="{0C6AB320-1F4C-495C-A362-BB29820581D5}"/>
              </a:ext>
            </a:extLst>
          </p:cNvPr>
          <p:cNvPicPr>
            <a:picLocks noChangeAspect="1"/>
          </p:cNvPicPr>
          <p:nvPr/>
        </p:nvPicPr>
        <p:blipFill>
          <a:blip r:embed="rId2" cstate="print"/>
          <a:stretch>
            <a:fillRect/>
          </a:stretch>
        </p:blipFill>
        <p:spPr>
          <a:xfrm>
            <a:off x="8032702" y="269320"/>
            <a:ext cx="3882900" cy="1946341"/>
          </a:xfrm>
          <a:prstGeom prst="rect">
            <a:avLst/>
          </a:prstGeom>
        </p:spPr>
      </p:pic>
      <p:sp>
        <p:nvSpPr>
          <p:cNvPr id="5" name="Segnaposto contenuto 2">
            <a:extLst>
              <a:ext uri="{FF2B5EF4-FFF2-40B4-BE49-F238E27FC236}">
                <a16:creationId xmlns:a16="http://schemas.microsoft.com/office/drawing/2014/main" id="{2F9E0695-7E5F-020B-60D9-1581618FBD68}"/>
              </a:ext>
            </a:extLst>
          </p:cNvPr>
          <p:cNvSpPr txBox="1">
            <a:spLocks/>
          </p:cNvSpPr>
          <p:nvPr/>
        </p:nvSpPr>
        <p:spPr>
          <a:xfrm>
            <a:off x="604269" y="3048477"/>
            <a:ext cx="3538736" cy="3626369"/>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AutoNum type="alphaLcPeriod"/>
            </a:pPr>
            <a:r>
              <a:rPr lang="it-IT" b="1" dirty="0">
                <a:solidFill>
                  <a:srgbClr val="FF0000"/>
                </a:solidFill>
              </a:rPr>
              <a:t>Criterio areale</a:t>
            </a:r>
            <a:r>
              <a:rPr lang="it-IT" dirty="0"/>
              <a:t>:</a:t>
            </a:r>
          </a:p>
          <a:p>
            <a:pPr marL="0" indent="0">
              <a:buNone/>
            </a:pPr>
            <a:r>
              <a:rPr lang="it-IT" dirty="0"/>
              <a:t>il tratto mostra un significativo addensamento tra le lingue di una certa regione (p.es. d’Europa), ma non tra le lingue geograficamente adiacenti ad esse (p.es. turciche, uraliche, caucasiche, afroasiatiche).</a:t>
            </a:r>
            <a:endParaRPr lang="it-IT" sz="2400" dirty="0"/>
          </a:p>
          <a:p>
            <a:pPr marL="0" indent="0">
              <a:buFont typeface="Arial" panose="020B0604020202020204" pitchFamily="34" charset="0"/>
              <a:buNone/>
            </a:pPr>
            <a:endParaRPr lang="it-IT" dirty="0"/>
          </a:p>
        </p:txBody>
      </p:sp>
      <p:sp>
        <p:nvSpPr>
          <p:cNvPr id="7" name="CasellaDiTesto 6">
            <a:extLst>
              <a:ext uri="{FF2B5EF4-FFF2-40B4-BE49-F238E27FC236}">
                <a16:creationId xmlns:a16="http://schemas.microsoft.com/office/drawing/2014/main" id="{64004198-5A55-B0A8-11DE-0250A3577FEF}"/>
              </a:ext>
            </a:extLst>
          </p:cNvPr>
          <p:cNvSpPr txBox="1"/>
          <p:nvPr/>
        </p:nvSpPr>
        <p:spPr>
          <a:xfrm>
            <a:off x="4344287" y="2992206"/>
            <a:ext cx="3236140" cy="1569660"/>
          </a:xfrm>
          <a:prstGeom prst="rect">
            <a:avLst/>
          </a:prstGeom>
          <a:noFill/>
        </p:spPr>
        <p:txBody>
          <a:bodyPr wrap="square">
            <a:spAutoFit/>
          </a:bodyPr>
          <a:lstStyle/>
          <a:p>
            <a:r>
              <a:rPr lang="it-IT" sz="2400" b="1" dirty="0">
                <a:solidFill>
                  <a:srgbClr val="FF0000"/>
                </a:solidFill>
              </a:rPr>
              <a:t>b. Criterio diacronico</a:t>
            </a:r>
            <a:r>
              <a:rPr lang="it-IT" sz="2400" dirty="0"/>
              <a:t>: il tratto non è ereditario nell’ambito di una famiglia linguistica. </a:t>
            </a:r>
          </a:p>
        </p:txBody>
      </p:sp>
    </p:spTree>
    <p:extLst>
      <p:ext uri="{BB962C8B-B14F-4D97-AF65-F5344CB8AC3E}">
        <p14:creationId xmlns:p14="http://schemas.microsoft.com/office/powerpoint/2010/main" val="27797658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23BEC4A6-8B93-4617-BE6C-352EA844B098}"/>
              </a:ext>
            </a:extLst>
          </p:cNvPr>
          <p:cNvPicPr>
            <a:picLocks noGrp="1" noChangeAspect="1"/>
          </p:cNvPicPr>
          <p:nvPr>
            <p:ph idx="1"/>
          </p:nvPr>
        </p:nvPicPr>
        <p:blipFill rotWithShape="1">
          <a:blip r:embed="rId3" cstate="print"/>
          <a:srcRect b="2231"/>
          <a:stretch/>
        </p:blipFill>
        <p:spPr>
          <a:xfrm>
            <a:off x="-86400" y="0"/>
            <a:ext cx="12278400" cy="6858000"/>
          </a:xfrm>
          <a:prstGeom prst="rect">
            <a:avLst/>
          </a:prstGeom>
        </p:spPr>
      </p:pic>
      <p:pic>
        <p:nvPicPr>
          <p:cNvPr id="7" name="Immagine 6">
            <a:extLst>
              <a:ext uri="{FF2B5EF4-FFF2-40B4-BE49-F238E27FC236}">
                <a16:creationId xmlns:a16="http://schemas.microsoft.com/office/drawing/2014/main" id="{E7D51C1E-DDAF-42BE-B330-0807F92B25FA}"/>
              </a:ext>
            </a:extLst>
          </p:cNvPr>
          <p:cNvPicPr>
            <a:picLocks noChangeAspect="1"/>
          </p:cNvPicPr>
          <p:nvPr/>
        </p:nvPicPr>
        <p:blipFill rotWithShape="1">
          <a:blip r:embed="rId4" cstate="print"/>
          <a:srcRect b="14747"/>
          <a:stretch/>
        </p:blipFill>
        <p:spPr>
          <a:xfrm>
            <a:off x="6926400" y="4766400"/>
            <a:ext cx="4860404" cy="2044656"/>
          </a:xfrm>
          <a:prstGeom prst="rect">
            <a:avLst/>
          </a:prstGeom>
        </p:spPr>
      </p:pic>
      <p:sp>
        <p:nvSpPr>
          <p:cNvPr id="6" name="Titolo 1">
            <a:extLst>
              <a:ext uri="{FF2B5EF4-FFF2-40B4-BE49-F238E27FC236}">
                <a16:creationId xmlns:a16="http://schemas.microsoft.com/office/drawing/2014/main" id="{5462877C-404F-4853-85C9-27A566A6A1F4}"/>
              </a:ext>
            </a:extLst>
          </p:cNvPr>
          <p:cNvSpPr>
            <a:spLocks noGrp="1"/>
          </p:cNvSpPr>
          <p:nvPr>
            <p:ph type="title"/>
          </p:nvPr>
        </p:nvSpPr>
        <p:spPr>
          <a:xfrm>
            <a:off x="316800" y="5532437"/>
            <a:ext cx="10198800" cy="1325563"/>
          </a:xfrm>
        </p:spPr>
        <p:txBody>
          <a:bodyPr/>
          <a:lstStyle/>
          <a:p>
            <a:r>
              <a:rPr lang="it-IT" b="1" dirty="0">
                <a:solidFill>
                  <a:srgbClr val="FF0000"/>
                </a:solidFill>
              </a:rPr>
              <a:t>Principali aree linguistiche</a:t>
            </a:r>
          </a:p>
        </p:txBody>
      </p:sp>
    </p:spTree>
    <p:extLst>
      <p:ext uri="{BB962C8B-B14F-4D97-AF65-F5344CB8AC3E}">
        <p14:creationId xmlns:p14="http://schemas.microsoft.com/office/powerpoint/2010/main" val="4950428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E1D39C-9522-EE66-A5A6-D30B6CE5AB82}"/>
              </a:ext>
            </a:extLst>
          </p:cNvPr>
          <p:cNvSpPr>
            <a:spLocks noGrp="1"/>
          </p:cNvSpPr>
          <p:nvPr>
            <p:ph type="title"/>
          </p:nvPr>
        </p:nvSpPr>
        <p:spPr>
          <a:xfrm>
            <a:off x="838200" y="115743"/>
            <a:ext cx="10515600" cy="1068821"/>
          </a:xfrm>
        </p:spPr>
        <p:txBody>
          <a:bodyPr/>
          <a:lstStyle/>
          <a:p>
            <a:r>
              <a:rPr lang="it-IT" dirty="0"/>
              <a:t>Nuovi approcci alla linguistica areale: il WALS</a:t>
            </a:r>
          </a:p>
        </p:txBody>
      </p:sp>
      <p:pic>
        <p:nvPicPr>
          <p:cNvPr id="5" name="Immagine 4">
            <a:extLst>
              <a:ext uri="{FF2B5EF4-FFF2-40B4-BE49-F238E27FC236}">
                <a16:creationId xmlns:a16="http://schemas.microsoft.com/office/drawing/2014/main" id="{59DA0E8E-A6CE-A261-DA2D-49879CEF28EC}"/>
              </a:ext>
            </a:extLst>
          </p:cNvPr>
          <p:cNvPicPr>
            <a:picLocks noChangeAspect="1"/>
          </p:cNvPicPr>
          <p:nvPr/>
        </p:nvPicPr>
        <p:blipFill>
          <a:blip r:embed="rId2"/>
          <a:srcRect t="9681" r="681" b="3421"/>
          <a:stretch/>
        </p:blipFill>
        <p:spPr>
          <a:xfrm>
            <a:off x="41563" y="1558637"/>
            <a:ext cx="12108873" cy="4807527"/>
          </a:xfrm>
          <a:prstGeom prst="rect">
            <a:avLst/>
          </a:prstGeom>
        </p:spPr>
      </p:pic>
    </p:spTree>
    <p:extLst>
      <p:ext uri="{BB962C8B-B14F-4D97-AF65-F5344CB8AC3E}">
        <p14:creationId xmlns:p14="http://schemas.microsoft.com/office/powerpoint/2010/main" val="2702836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D5AB3C-DEFD-454D-A626-17E2B142A64A}"/>
              </a:ext>
            </a:extLst>
          </p:cNvPr>
          <p:cNvSpPr>
            <a:spLocks noGrp="1"/>
          </p:cNvSpPr>
          <p:nvPr>
            <p:ph type="title"/>
          </p:nvPr>
        </p:nvSpPr>
        <p:spPr/>
        <p:txBody>
          <a:bodyPr>
            <a:normAutofit/>
          </a:bodyPr>
          <a:lstStyle/>
          <a:p>
            <a:r>
              <a:rPr lang="it-IT" dirty="0"/>
              <a:t>Geografia linguistica e linguistica areale</a:t>
            </a:r>
          </a:p>
        </p:txBody>
      </p:sp>
      <p:sp>
        <p:nvSpPr>
          <p:cNvPr id="3" name="Segnaposto contenuto 2">
            <a:extLst>
              <a:ext uri="{FF2B5EF4-FFF2-40B4-BE49-F238E27FC236}">
                <a16:creationId xmlns:a16="http://schemas.microsoft.com/office/drawing/2014/main" id="{FFD6C47F-AB99-4091-B3C5-DBBF2F82FDA8}"/>
              </a:ext>
            </a:extLst>
          </p:cNvPr>
          <p:cNvSpPr>
            <a:spLocks noGrp="1"/>
          </p:cNvSpPr>
          <p:nvPr>
            <p:ph idx="1"/>
          </p:nvPr>
        </p:nvSpPr>
        <p:spPr/>
        <p:txBody>
          <a:bodyPr>
            <a:normAutofit fontScale="92500" lnSpcReduction="20000"/>
          </a:bodyPr>
          <a:lstStyle/>
          <a:p>
            <a:pPr marL="0" indent="0">
              <a:buNone/>
            </a:pPr>
            <a:r>
              <a:rPr lang="it-IT" dirty="0"/>
              <a:t>Quello di </a:t>
            </a:r>
            <a:r>
              <a:rPr lang="it-IT" b="1" dirty="0"/>
              <a:t>isoglossa</a:t>
            </a:r>
            <a:r>
              <a:rPr lang="it-IT" dirty="0"/>
              <a:t> è uno strumento metodologico essenziale della geografia linguistica o linguistica areale.</a:t>
            </a:r>
          </a:p>
          <a:p>
            <a:pPr marL="0" indent="0">
              <a:buNone/>
            </a:pPr>
            <a:endParaRPr lang="it-IT" cap="small" dirty="0"/>
          </a:p>
          <a:p>
            <a:pPr marL="0" indent="0">
              <a:buNone/>
            </a:pPr>
            <a:r>
              <a:rPr lang="it-IT" cap="small" dirty="0" err="1"/>
              <a:t>Cugno</a:t>
            </a:r>
            <a:r>
              <a:rPr lang="it-IT" cap="small" dirty="0"/>
              <a:t>, Massobrio</a:t>
            </a:r>
            <a:r>
              <a:rPr lang="it-IT" dirty="0"/>
              <a:t> [2010] così definiscono la linguistica areale:</a:t>
            </a:r>
          </a:p>
          <a:p>
            <a:pPr marL="0" indent="0">
              <a:buNone/>
            </a:pPr>
            <a:r>
              <a:rPr lang="it-IT" dirty="0"/>
              <a:t>«La </a:t>
            </a:r>
            <a:r>
              <a:rPr lang="it-IT" i="1" dirty="0"/>
              <a:t>geografia linguistica</a:t>
            </a:r>
            <a:r>
              <a:rPr lang="it-IT" dirty="0"/>
              <a:t> (o </a:t>
            </a:r>
            <a:r>
              <a:rPr lang="it-IT" i="1" dirty="0"/>
              <a:t>geolinguistica</a:t>
            </a:r>
            <a:r>
              <a:rPr lang="it-IT" dirty="0"/>
              <a:t> o anche </a:t>
            </a:r>
            <a:r>
              <a:rPr lang="it-IT" i="1" dirty="0"/>
              <a:t>linguistica areale</a:t>
            </a:r>
            <a:r>
              <a:rPr lang="it-IT" dirty="0"/>
              <a:t> o </a:t>
            </a:r>
            <a:r>
              <a:rPr lang="it-IT" i="1" dirty="0"/>
              <a:t>spaziale</a:t>
            </a:r>
            <a:r>
              <a:rPr lang="it-IT" dirty="0"/>
              <a:t>) è una disciplina che studia l’estensione nello spazio e la distribuzione geografica dei fenomeni linguistici (fonetici, morfosintattici e lessicali) nelle diverse varietà locali di un dialetto o nei vari dialetti di un gruppo linguistico. Essa inoltre illustra il complesso e articolato meccanismo delle innovazioni linguistiche mediante la ricostruzione dei contatti e delle sovrapposizioni fra tradizioni linguistiche avvicendatesi nel tempo e nello spazio in una determinata area, in relazione con le vicende storiche e le correnti culturali che l’hanno interessata».</a:t>
            </a:r>
          </a:p>
          <a:p>
            <a:pPr marL="0" indent="0">
              <a:buNone/>
            </a:pPr>
            <a:endParaRPr lang="it-IT" dirty="0"/>
          </a:p>
        </p:txBody>
      </p:sp>
    </p:spTree>
    <p:extLst>
      <p:ext uri="{BB962C8B-B14F-4D97-AF65-F5344CB8AC3E}">
        <p14:creationId xmlns:p14="http://schemas.microsoft.com/office/powerpoint/2010/main" val="3639986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FF0000"/>
                </a:solidFill>
              </a:rPr>
              <a:t>CONTATTO LINGUISTICO E SOCIOLINGUISTICA</a:t>
            </a:r>
          </a:p>
        </p:txBody>
      </p:sp>
      <p:sp>
        <p:nvSpPr>
          <p:cNvPr id="3" name="Segnaposto immagine 2"/>
          <p:cNvSpPr>
            <a:spLocks noGrp="1"/>
          </p:cNvSpPr>
          <p:nvPr>
            <p:ph type="pic" idx="1"/>
          </p:nvPr>
        </p:nvSpPr>
        <p:spPr/>
        <p:txBody>
          <a:bodyPr/>
          <a:lstStyle/>
          <a:p>
            <a:endParaRPr lang="it-IT"/>
          </a:p>
        </p:txBody>
      </p:sp>
      <p:sp>
        <p:nvSpPr>
          <p:cNvPr id="4" name="Segnaposto testo 3"/>
          <p:cNvSpPr>
            <a:spLocks noGrp="1"/>
          </p:cNvSpPr>
          <p:nvPr>
            <p:ph type="body" sz="half" idx="2"/>
          </p:nvPr>
        </p:nvSpPr>
        <p:spPr/>
        <p:txBody>
          <a:bodyPr/>
          <a:lstStyle/>
          <a:p>
            <a:r>
              <a:rPr lang="it-IT" b="1" dirty="0">
                <a:solidFill>
                  <a:srgbClr val="FF0000"/>
                </a:solidFill>
              </a:rPr>
              <a:t>Dal bi- / </a:t>
            </a:r>
            <a:r>
              <a:rPr lang="it-IT" b="1" dirty="0" err="1">
                <a:solidFill>
                  <a:srgbClr val="FF0000"/>
                </a:solidFill>
              </a:rPr>
              <a:t>pluri-linguismo</a:t>
            </a:r>
            <a:r>
              <a:rPr lang="it-IT" b="1" dirty="0">
                <a:solidFill>
                  <a:srgbClr val="FF0000"/>
                </a:solidFill>
              </a:rPr>
              <a:t> individuale a quello sociale</a:t>
            </a:r>
          </a:p>
        </p:txBody>
      </p:sp>
    </p:spTree>
    <p:extLst>
      <p:ext uri="{BB962C8B-B14F-4D97-AF65-F5344CB8AC3E}">
        <p14:creationId xmlns:p14="http://schemas.microsoft.com/office/powerpoint/2010/main" val="15880845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E44CCC-9881-4197-A686-A5A4725AA30F}"/>
              </a:ext>
            </a:extLst>
          </p:cNvPr>
          <p:cNvSpPr>
            <a:spLocks noGrp="1"/>
          </p:cNvSpPr>
          <p:nvPr>
            <p:ph type="title"/>
          </p:nvPr>
        </p:nvSpPr>
        <p:spPr/>
        <p:txBody>
          <a:bodyPr/>
          <a:lstStyle/>
          <a:p>
            <a:r>
              <a:rPr lang="it-IT" dirty="0"/>
              <a:t>Diffusione di una lingua nello spazio</a:t>
            </a:r>
          </a:p>
        </p:txBody>
      </p:sp>
      <p:sp>
        <p:nvSpPr>
          <p:cNvPr id="3" name="Segnaposto contenuto 2">
            <a:extLst>
              <a:ext uri="{FF2B5EF4-FFF2-40B4-BE49-F238E27FC236}">
                <a16:creationId xmlns:a16="http://schemas.microsoft.com/office/drawing/2014/main" id="{99F16FAB-FEA5-4E83-984D-74C9DE998531}"/>
              </a:ext>
            </a:extLst>
          </p:cNvPr>
          <p:cNvSpPr>
            <a:spLocks noGrp="1"/>
          </p:cNvSpPr>
          <p:nvPr>
            <p:ph idx="1"/>
          </p:nvPr>
        </p:nvSpPr>
        <p:spPr/>
        <p:txBody>
          <a:bodyPr/>
          <a:lstStyle/>
          <a:p>
            <a:pPr marL="0" indent="0">
              <a:buNone/>
            </a:pPr>
            <a:r>
              <a:rPr lang="it-IT" dirty="0"/>
              <a:t>Con una drastica semplificazione e in astratto, la diffusione di una lingua nello spazio può essere pensata in due modi opposti:</a:t>
            </a:r>
          </a:p>
          <a:p>
            <a:pPr marL="514350" indent="-514350">
              <a:buAutoNum type="arabicParenR"/>
            </a:pPr>
            <a:r>
              <a:rPr lang="it-IT" dirty="0">
                <a:solidFill>
                  <a:srgbClr val="FF0000"/>
                </a:solidFill>
              </a:rPr>
              <a:t>La lingua A si diffonde in uno spazio vuoto (antropico e quindi anche linguistico) e vi si insedia</a:t>
            </a:r>
            <a:r>
              <a:rPr lang="it-IT" dirty="0"/>
              <a:t>. Tale situazione può immaginarsi per fasi estremamente antiche dell’antropizzazione della Terra.</a:t>
            </a:r>
          </a:p>
          <a:p>
            <a:pPr marL="514350" indent="-514350">
              <a:buAutoNum type="arabicParenR"/>
            </a:pPr>
            <a:r>
              <a:rPr lang="it-IT" dirty="0">
                <a:solidFill>
                  <a:srgbClr val="FF0000"/>
                </a:solidFill>
              </a:rPr>
              <a:t>La lingua A si diffonde in uno spazio già insediato (almeno) dalla lingua B</a:t>
            </a:r>
            <a:r>
              <a:rPr lang="it-IT" dirty="0"/>
              <a:t>. L’affiancamento di almeno due lingue in territori contigui o in uno stesso territorio implica </a:t>
            </a:r>
            <a:r>
              <a:rPr lang="it-IT" i="1" dirty="0"/>
              <a:t>tipicamente</a:t>
            </a:r>
            <a:r>
              <a:rPr lang="it-IT" dirty="0"/>
              <a:t> contatto sociale tra i parlanti.</a:t>
            </a:r>
          </a:p>
        </p:txBody>
      </p:sp>
    </p:spTree>
    <p:extLst>
      <p:ext uri="{BB962C8B-B14F-4D97-AF65-F5344CB8AC3E}">
        <p14:creationId xmlns:p14="http://schemas.microsoft.com/office/powerpoint/2010/main" val="27703904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431521"/>
            <a:ext cx="8229600" cy="1143000"/>
          </a:xfrm>
        </p:spPr>
        <p:txBody>
          <a:bodyPr>
            <a:normAutofit fontScale="90000"/>
          </a:bodyPr>
          <a:lstStyle/>
          <a:p>
            <a:r>
              <a:rPr lang="it-IT" dirty="0"/>
              <a:t>Il parlante come luogo dell’interferenza (</a:t>
            </a:r>
            <a:r>
              <a:rPr lang="it-IT" dirty="0" err="1"/>
              <a:t>Weinreich</a:t>
            </a:r>
            <a:r>
              <a:rPr lang="it-IT" dirty="0"/>
              <a:t> 1953 [1974])</a:t>
            </a:r>
          </a:p>
        </p:txBody>
      </p:sp>
      <p:sp>
        <p:nvSpPr>
          <p:cNvPr id="3" name="Segnaposto contenuto 2"/>
          <p:cNvSpPr>
            <a:spLocks noGrp="1"/>
          </p:cNvSpPr>
          <p:nvPr>
            <p:ph idx="1"/>
          </p:nvPr>
        </p:nvSpPr>
        <p:spPr>
          <a:xfrm>
            <a:off x="1981200" y="2051667"/>
            <a:ext cx="8229600" cy="2822023"/>
          </a:xfrm>
        </p:spPr>
        <p:txBody>
          <a:bodyPr/>
          <a:lstStyle/>
          <a:p>
            <a:pPr marL="0" indent="0">
              <a:buNone/>
            </a:pPr>
            <a:r>
              <a:rPr lang="it-IT" dirty="0" err="1"/>
              <a:t>Weinreich</a:t>
            </a:r>
            <a:r>
              <a:rPr lang="it-IT" dirty="0"/>
              <a:t> [1974: 3], “il luogo del contatto è quindi costituito dagli individui che usano le lingue”. </a:t>
            </a:r>
          </a:p>
          <a:p>
            <a:pPr marL="0" indent="0">
              <a:buNone/>
            </a:pPr>
            <a:endParaRPr lang="it-IT" dirty="0"/>
          </a:p>
        </p:txBody>
      </p:sp>
      <p:sp>
        <p:nvSpPr>
          <p:cNvPr id="5" name="Ovale 4"/>
          <p:cNvSpPr/>
          <p:nvPr/>
        </p:nvSpPr>
        <p:spPr>
          <a:xfrm>
            <a:off x="2204136" y="3215242"/>
            <a:ext cx="2232248" cy="165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LINGUA A</a:t>
            </a:r>
          </a:p>
        </p:txBody>
      </p:sp>
      <p:sp>
        <p:nvSpPr>
          <p:cNvPr id="6" name="Ovale 5"/>
          <p:cNvSpPr/>
          <p:nvPr/>
        </p:nvSpPr>
        <p:spPr>
          <a:xfrm>
            <a:off x="7441369" y="2996952"/>
            <a:ext cx="2232248" cy="16561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LINGUA B</a:t>
            </a:r>
          </a:p>
        </p:txBody>
      </p:sp>
      <p:sp>
        <p:nvSpPr>
          <p:cNvPr id="7" name="Freccia a destra 6"/>
          <p:cNvSpPr/>
          <p:nvPr/>
        </p:nvSpPr>
        <p:spPr>
          <a:xfrm>
            <a:off x="4895970" y="3176972"/>
            <a:ext cx="2016224"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a destra 8"/>
          <p:cNvSpPr/>
          <p:nvPr/>
        </p:nvSpPr>
        <p:spPr>
          <a:xfrm rot="10800000">
            <a:off x="4885682" y="4078500"/>
            <a:ext cx="2016224" cy="64807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7D81D7BC-AC29-40C7-BBAE-247D23AF81E7}"/>
              </a:ext>
            </a:extLst>
          </p:cNvPr>
          <p:cNvSpPr/>
          <p:nvPr/>
        </p:nvSpPr>
        <p:spPr>
          <a:xfrm>
            <a:off x="1981201" y="5474904"/>
            <a:ext cx="7651249" cy="646331"/>
          </a:xfrm>
          <a:prstGeom prst="rect">
            <a:avLst/>
          </a:prstGeom>
        </p:spPr>
        <p:txBody>
          <a:bodyPr wrap="square">
            <a:spAutoFit/>
          </a:bodyPr>
          <a:lstStyle/>
          <a:p>
            <a:r>
              <a:rPr lang="en-US" dirty="0" err="1"/>
              <a:t>Bechert</a:t>
            </a:r>
            <a:r>
              <a:rPr lang="en-US" dirty="0"/>
              <a:t> [1988, 26]: “In short: within the domain of language phenomena, mind governs matter”. </a:t>
            </a:r>
          </a:p>
        </p:txBody>
      </p:sp>
    </p:spTree>
    <p:extLst>
      <p:ext uri="{BB962C8B-B14F-4D97-AF65-F5344CB8AC3E}">
        <p14:creationId xmlns:p14="http://schemas.microsoft.com/office/powerpoint/2010/main" val="137103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838201" y="365125"/>
            <a:ext cx="5251316" cy="1807305"/>
          </a:xfrm>
        </p:spPr>
        <p:txBody>
          <a:bodyPr>
            <a:normAutofit/>
          </a:bodyPr>
          <a:lstStyle/>
          <a:p>
            <a:r>
              <a:rPr lang="it-IT" sz="4100"/>
              <a:t>Contatto linguistico: studio interdisciplinare</a:t>
            </a:r>
          </a:p>
        </p:txBody>
      </p:sp>
      <p:sp>
        <p:nvSpPr>
          <p:cNvPr id="3" name="Segnaposto contenuto 2"/>
          <p:cNvSpPr>
            <a:spLocks noGrp="1"/>
          </p:cNvSpPr>
          <p:nvPr>
            <p:ph idx="1"/>
          </p:nvPr>
        </p:nvSpPr>
        <p:spPr>
          <a:xfrm>
            <a:off x="838200" y="2333297"/>
            <a:ext cx="4619621" cy="3843666"/>
          </a:xfrm>
        </p:spPr>
        <p:txBody>
          <a:bodyPr>
            <a:normAutofit/>
          </a:bodyPr>
          <a:lstStyle/>
          <a:p>
            <a:pPr marL="0" indent="0">
              <a:buNone/>
            </a:pPr>
            <a:r>
              <a:rPr lang="it-IT" sz="2000" cap="small"/>
              <a:t>Weinreich</a:t>
            </a:r>
            <a:r>
              <a:rPr lang="it-IT" sz="2000"/>
              <a:t> [1974: 8]: “Posta su un </a:t>
            </a:r>
            <a:r>
              <a:rPr lang="it-IT" sz="2000" b="1"/>
              <a:t>piano interdisciplinare</a:t>
            </a:r>
            <a:r>
              <a:rPr lang="it-IT" sz="2000"/>
              <a:t> l’indagine sul contatto linguistico acquista maggior profondità e validità”. Infatti, sovente i fenomeni di interferenza sarebbero decisi “non dalla struttura delle lingue in contatto ma piuttosto da singoli fattori psicologici e socioculturali predominanti nelle situazioni di contatto” [</a:t>
            </a:r>
            <a:r>
              <a:rPr lang="it-IT" sz="2000" cap="small"/>
              <a:t>Weinreich</a:t>
            </a:r>
            <a:r>
              <a:rPr lang="it-IT" sz="2000"/>
              <a:t> 1974: 68]. </a:t>
            </a:r>
          </a:p>
          <a:p>
            <a:pPr marL="0" indent="0">
              <a:buNone/>
            </a:pPr>
            <a:endParaRPr lang="it-IT" sz="2000"/>
          </a:p>
        </p:txBody>
      </p:sp>
      <p:pic>
        <p:nvPicPr>
          <p:cNvPr id="4" name="Immagine 3">
            <a:extLst>
              <a:ext uri="{FF2B5EF4-FFF2-40B4-BE49-F238E27FC236}">
                <a16:creationId xmlns:a16="http://schemas.microsoft.com/office/drawing/2014/main" id="{C8C38D5C-60B5-E530-5FC0-ED9D8DA401C3}"/>
              </a:ext>
            </a:extLst>
          </p:cNvPr>
          <p:cNvPicPr>
            <a:picLocks noChangeAspect="1"/>
          </p:cNvPicPr>
          <p:nvPr/>
        </p:nvPicPr>
        <p:blipFill>
          <a:blip r:embed="rId2"/>
          <a:srcRect b="18586"/>
          <a:stretch>
            <a:fill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4734310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8CE6D4-DEAC-4549-A411-7DAEE9D9105D}"/>
              </a:ext>
            </a:extLst>
          </p:cNvPr>
          <p:cNvSpPr>
            <a:spLocks noGrp="1"/>
          </p:cNvSpPr>
          <p:nvPr>
            <p:ph type="title"/>
          </p:nvPr>
        </p:nvSpPr>
        <p:spPr/>
        <p:txBody>
          <a:bodyPr/>
          <a:lstStyle/>
          <a:p>
            <a:r>
              <a:rPr lang="it-IT" dirty="0"/>
              <a:t>La situazione comunicativa globale</a:t>
            </a:r>
          </a:p>
        </p:txBody>
      </p:sp>
      <p:sp>
        <p:nvSpPr>
          <p:cNvPr id="3" name="Segnaposto contenuto 2">
            <a:extLst>
              <a:ext uri="{FF2B5EF4-FFF2-40B4-BE49-F238E27FC236}">
                <a16:creationId xmlns:a16="http://schemas.microsoft.com/office/drawing/2014/main" id="{1F7C5E4E-310E-4214-BC61-A00549100BC3}"/>
              </a:ext>
            </a:extLst>
          </p:cNvPr>
          <p:cNvSpPr>
            <a:spLocks noGrp="1"/>
          </p:cNvSpPr>
          <p:nvPr>
            <p:ph idx="1"/>
          </p:nvPr>
        </p:nvSpPr>
        <p:spPr/>
        <p:txBody>
          <a:bodyPr>
            <a:normAutofit/>
          </a:bodyPr>
          <a:lstStyle/>
          <a:p>
            <a:pPr marL="0" indent="0">
              <a:buNone/>
            </a:pPr>
            <a:r>
              <a:rPr lang="en-US" cap="small" dirty="0" err="1"/>
              <a:t>Bechert</a:t>
            </a:r>
            <a:r>
              <a:rPr lang="en-US" dirty="0"/>
              <a:t> [1988: 3] formula il </a:t>
            </a:r>
            <a:r>
              <a:rPr lang="en-US" dirty="0" err="1"/>
              <a:t>concetto</a:t>
            </a:r>
            <a:r>
              <a:rPr lang="en-US" dirty="0"/>
              <a:t> di </a:t>
            </a:r>
            <a:r>
              <a:rPr lang="en-US" i="1" dirty="0" err="1"/>
              <a:t>comunicative</a:t>
            </a:r>
            <a:r>
              <a:rPr lang="en-US" i="1" dirty="0"/>
              <a:t> characteristics </a:t>
            </a:r>
            <a:r>
              <a:rPr lang="en-US" dirty="0"/>
              <a:t>ossia </a:t>
            </a:r>
            <a:r>
              <a:rPr lang="en-US" dirty="0" err="1"/>
              <a:t>tratti</a:t>
            </a:r>
            <a:r>
              <a:rPr lang="en-US" dirty="0"/>
              <a:t> </a:t>
            </a:r>
            <a:r>
              <a:rPr lang="en-US" dirty="0" err="1"/>
              <a:t>determinabili</a:t>
            </a:r>
            <a:r>
              <a:rPr lang="en-US" dirty="0"/>
              <a:t> in base a “type of social organization, residence patterns, intermarriage, trade, bilingualism, density of population, and attitude towards one’s own and others’ languages” [</a:t>
            </a:r>
            <a:r>
              <a:rPr lang="en-US" cap="small" dirty="0" err="1"/>
              <a:t>Bechert</a:t>
            </a:r>
            <a:r>
              <a:rPr lang="en-US" dirty="0"/>
              <a:t> 1988: 24]. </a:t>
            </a:r>
          </a:p>
          <a:p>
            <a:pPr marL="0" indent="0">
              <a:buNone/>
            </a:pPr>
            <a:r>
              <a:rPr lang="it-IT" dirty="0"/>
              <a:t>Pertanto i fenomeni di convergenza e divergenza sono determinati da </a:t>
            </a:r>
            <a:r>
              <a:rPr lang="it-IT" i="1" dirty="0" err="1"/>
              <a:t>language</a:t>
            </a:r>
            <a:r>
              <a:rPr lang="it-IT" i="1" dirty="0"/>
              <a:t> </a:t>
            </a:r>
            <a:r>
              <a:rPr lang="it-IT" i="1" dirty="0" err="1"/>
              <a:t>attitudes</a:t>
            </a:r>
            <a:r>
              <a:rPr lang="it-IT" dirty="0"/>
              <a:t> e da </a:t>
            </a:r>
            <a:r>
              <a:rPr lang="it-IT" i="1" dirty="0"/>
              <a:t>comunicative </a:t>
            </a:r>
            <a:r>
              <a:rPr lang="it-IT" i="1" dirty="0" err="1"/>
              <a:t>characteristics</a:t>
            </a:r>
            <a:r>
              <a:rPr lang="it-IT" dirty="0"/>
              <a:t> [</a:t>
            </a:r>
            <a:r>
              <a:rPr lang="it-IT" cap="small" dirty="0" err="1"/>
              <a:t>Bechert</a:t>
            </a:r>
            <a:r>
              <a:rPr lang="it-IT" dirty="0"/>
              <a:t> 1988: 25].</a:t>
            </a:r>
          </a:p>
          <a:p>
            <a:pPr marL="0" indent="0">
              <a:buNone/>
            </a:pPr>
            <a:endParaRPr lang="it-IT" dirty="0"/>
          </a:p>
        </p:txBody>
      </p:sp>
    </p:spTree>
    <p:extLst>
      <p:ext uri="{BB962C8B-B14F-4D97-AF65-F5344CB8AC3E}">
        <p14:creationId xmlns:p14="http://schemas.microsoft.com/office/powerpoint/2010/main" val="21596843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02CDB5-D026-4E69-8A3C-3BCE7D8DDFA3}"/>
              </a:ext>
            </a:extLst>
          </p:cNvPr>
          <p:cNvSpPr>
            <a:spLocks noGrp="1"/>
          </p:cNvSpPr>
          <p:nvPr>
            <p:ph type="title"/>
          </p:nvPr>
        </p:nvSpPr>
        <p:spPr/>
        <p:txBody>
          <a:bodyPr>
            <a:normAutofit/>
          </a:bodyPr>
          <a:lstStyle/>
          <a:p>
            <a:r>
              <a:rPr lang="it-IT" dirty="0">
                <a:solidFill>
                  <a:schemeClr val="bg1">
                    <a:lumMod val="50000"/>
                  </a:schemeClr>
                </a:solidFill>
              </a:rPr>
              <a:t>Dall’individuo alla comunità: </a:t>
            </a:r>
            <a:br>
              <a:rPr lang="it-IT" dirty="0">
                <a:solidFill>
                  <a:schemeClr val="bg1">
                    <a:lumMod val="50000"/>
                  </a:schemeClr>
                </a:solidFill>
              </a:rPr>
            </a:br>
            <a:r>
              <a:rPr lang="it-IT" dirty="0">
                <a:solidFill>
                  <a:schemeClr val="bg1">
                    <a:lumMod val="50000"/>
                  </a:schemeClr>
                </a:solidFill>
              </a:rPr>
              <a:t>aspetti cognitivi dell’interferenza</a:t>
            </a:r>
          </a:p>
        </p:txBody>
      </p:sp>
      <p:sp>
        <p:nvSpPr>
          <p:cNvPr id="3" name="Segnaposto contenuto 2">
            <a:extLst>
              <a:ext uri="{FF2B5EF4-FFF2-40B4-BE49-F238E27FC236}">
                <a16:creationId xmlns:a16="http://schemas.microsoft.com/office/drawing/2014/main" id="{33647293-6B2A-4EE0-8B0B-BA6E9EE0573A}"/>
              </a:ext>
            </a:extLst>
          </p:cNvPr>
          <p:cNvSpPr>
            <a:spLocks noGrp="1"/>
          </p:cNvSpPr>
          <p:nvPr>
            <p:ph idx="1"/>
          </p:nvPr>
        </p:nvSpPr>
        <p:spPr>
          <a:xfrm>
            <a:off x="806400" y="2276873"/>
            <a:ext cx="9404400" cy="3849291"/>
          </a:xfrm>
        </p:spPr>
        <p:txBody>
          <a:bodyPr>
            <a:normAutofit/>
          </a:bodyPr>
          <a:lstStyle/>
          <a:p>
            <a:pPr marL="0" indent="0">
              <a:buNone/>
            </a:pPr>
            <a:r>
              <a:rPr lang="en-US" cap="small" dirty="0">
                <a:solidFill>
                  <a:schemeClr val="bg1">
                    <a:lumMod val="50000"/>
                  </a:schemeClr>
                </a:solidFill>
              </a:rPr>
              <a:t>Matras</a:t>
            </a:r>
            <a:r>
              <a:rPr lang="en-US" dirty="0">
                <a:solidFill>
                  <a:schemeClr val="bg1">
                    <a:lumMod val="50000"/>
                  </a:schemeClr>
                </a:solidFill>
              </a:rPr>
              <a:t> [2010: 70]: “Replication of patterns might be viewed as a kind of compromise strategy that allows speakers to continue to flag language loyalty through a more or less rigid choice of word forms, and at the same time to reduce the load on the selection mechanism of linguistic structures by allowing patterns to converge, thus maximizing the efficiency of speech production in a bilingual situation”.</a:t>
            </a:r>
            <a:endParaRPr lang="it-IT" dirty="0">
              <a:solidFill>
                <a:schemeClr val="bg1">
                  <a:lumMod val="50000"/>
                </a:schemeClr>
              </a:solidFill>
            </a:endParaRPr>
          </a:p>
          <a:p>
            <a:pPr marL="0" indent="0">
              <a:buNone/>
            </a:pPr>
            <a:endParaRPr lang="it-IT" dirty="0"/>
          </a:p>
        </p:txBody>
      </p:sp>
    </p:spTree>
    <p:extLst>
      <p:ext uri="{BB962C8B-B14F-4D97-AF65-F5344CB8AC3E}">
        <p14:creationId xmlns:p14="http://schemas.microsoft.com/office/powerpoint/2010/main" val="29001821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838201" y="365125"/>
            <a:ext cx="6406054" cy="1807305"/>
          </a:xfrm>
        </p:spPr>
        <p:txBody>
          <a:bodyPr>
            <a:normAutofit/>
          </a:bodyPr>
          <a:lstStyle/>
          <a:p>
            <a:r>
              <a:rPr lang="it-IT" sz="4100" dirty="0" err="1"/>
              <a:t>Arealità</a:t>
            </a:r>
            <a:r>
              <a:rPr lang="it-IT" sz="4100" dirty="0"/>
              <a:t> e sociolinguistica</a:t>
            </a:r>
          </a:p>
        </p:txBody>
      </p:sp>
      <p:sp>
        <p:nvSpPr>
          <p:cNvPr id="3" name="Segnaposto contenuto 2"/>
          <p:cNvSpPr>
            <a:spLocks noGrp="1"/>
          </p:cNvSpPr>
          <p:nvPr>
            <p:ph idx="1"/>
          </p:nvPr>
        </p:nvSpPr>
        <p:spPr>
          <a:xfrm>
            <a:off x="838200" y="2333297"/>
            <a:ext cx="4619621" cy="3843666"/>
          </a:xfrm>
        </p:spPr>
        <p:txBody>
          <a:bodyPr>
            <a:normAutofit/>
          </a:bodyPr>
          <a:lstStyle/>
          <a:p>
            <a:pPr marL="0" indent="0">
              <a:buNone/>
            </a:pPr>
            <a:r>
              <a:rPr lang="it-IT" sz="1400" cap="small" dirty="0"/>
              <a:t>Bernini</a:t>
            </a:r>
            <a:r>
              <a:rPr lang="it-IT" sz="1400" dirty="0"/>
              <a:t> 1992: 37 avvedutamente precisava che lo studio delle lingue parlate sul territorio deve tener conto «da un lato, della </a:t>
            </a:r>
            <a:r>
              <a:rPr lang="it-IT" sz="1400" b="1" dirty="0"/>
              <a:t>plausibilità sociolinguistica </a:t>
            </a:r>
            <a:r>
              <a:rPr lang="it-IT" sz="1400" dirty="0"/>
              <a:t>dell’affermarsi di un certo tratto comune a certe lingue contigue […]; dall’altro della </a:t>
            </a:r>
            <a:r>
              <a:rPr lang="it-IT" sz="1400" b="1" dirty="0"/>
              <a:t>plausibilità strettamente linguistica </a:t>
            </a:r>
            <a:r>
              <a:rPr lang="it-IT" sz="1400" dirty="0"/>
              <a:t>(in termini cioè della </a:t>
            </a:r>
            <a:r>
              <a:rPr lang="it-IT" sz="1400" b="1" dirty="0"/>
              <a:t>compatibilità delle strutture</a:t>
            </a:r>
            <a:r>
              <a:rPr lang="it-IT" sz="1400" dirty="0"/>
              <a:t>) del costituirsi di una lega linguistica». </a:t>
            </a:r>
          </a:p>
          <a:p>
            <a:pPr marL="0" indent="0">
              <a:buNone/>
            </a:pPr>
            <a:r>
              <a:rPr lang="it-IT" sz="1400" dirty="0"/>
              <a:t>Dal punto di vista del metodo, ciò significa che, nel processo di accertamento dell’ipotesi dell’interferenza (dell’interferenza in generale e non solo di quella con ricadute areali), è necessario verificare che siano sussistite le condizioni comunicative favorevoli da un lato alla generazione dell’interferenza medesima nei singoli parlanti e, dall’altro lato, alla sua generalizzazione negli usi sociali (</a:t>
            </a:r>
            <a:r>
              <a:rPr lang="it-IT" sz="1400" dirty="0" err="1"/>
              <a:t>vd</a:t>
            </a:r>
            <a:r>
              <a:rPr lang="it-IT" sz="1400" dirty="0"/>
              <a:t>. in particolare </a:t>
            </a:r>
            <a:r>
              <a:rPr lang="it-IT" sz="1400" cap="small" dirty="0"/>
              <a:t>Bernini</a:t>
            </a:r>
            <a:r>
              <a:rPr lang="it-IT" sz="1400" dirty="0"/>
              <a:t> 1994 in relazione alla negazione discontinua in Afrikaans e in varietà di contatto sulle due sponde dell’Atlantico). </a:t>
            </a:r>
            <a:endParaRPr lang="it-IT" sz="1400" u="words" dirty="0"/>
          </a:p>
          <a:p>
            <a:endParaRPr lang="it-IT" sz="1400" dirty="0"/>
          </a:p>
        </p:txBody>
      </p:sp>
      <p:pic>
        <p:nvPicPr>
          <p:cNvPr id="4" name="Immagine 3">
            <a:extLst>
              <a:ext uri="{FF2B5EF4-FFF2-40B4-BE49-F238E27FC236}">
                <a16:creationId xmlns:a16="http://schemas.microsoft.com/office/drawing/2014/main" id="{5588E5D6-95EE-B47D-D73B-CFEAE47BC365}"/>
              </a:ext>
            </a:extLst>
          </p:cNvPr>
          <p:cNvPicPr>
            <a:picLocks noChangeAspect="1"/>
          </p:cNvPicPr>
          <p:nvPr/>
        </p:nvPicPr>
        <p:blipFill>
          <a:blip r:embed="rId2"/>
          <a:srcRect l="2558" r="13913" b="1"/>
          <a:stretch>
            <a:fill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6048684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22474018-6751-FD5F-6D6B-038B84EC6590}"/>
              </a:ext>
            </a:extLst>
          </p:cNvPr>
          <p:cNvPicPr>
            <a:picLocks noChangeAspect="1"/>
          </p:cNvPicPr>
          <p:nvPr/>
        </p:nvPicPr>
        <p:blipFill>
          <a:blip r:embed="rId2"/>
          <a:stretch>
            <a:fillRect/>
          </a:stretch>
        </p:blipFill>
        <p:spPr>
          <a:xfrm>
            <a:off x="5991466" y="119062"/>
            <a:ext cx="6067425" cy="6619875"/>
          </a:xfrm>
          <a:prstGeom prst="rect">
            <a:avLst/>
          </a:prstGeom>
        </p:spPr>
      </p:pic>
      <p:sp>
        <p:nvSpPr>
          <p:cNvPr id="2" name="Titolo 1">
            <a:extLst>
              <a:ext uri="{FF2B5EF4-FFF2-40B4-BE49-F238E27FC236}">
                <a16:creationId xmlns:a16="http://schemas.microsoft.com/office/drawing/2014/main" id="{FBD464CA-E84C-83A3-CD41-FA38094DD6BB}"/>
              </a:ext>
            </a:extLst>
          </p:cNvPr>
          <p:cNvSpPr>
            <a:spLocks noGrp="1"/>
          </p:cNvSpPr>
          <p:nvPr>
            <p:ph type="title"/>
          </p:nvPr>
        </p:nvSpPr>
        <p:spPr>
          <a:xfrm>
            <a:off x="381000" y="368816"/>
            <a:ext cx="5384369" cy="1325563"/>
          </a:xfrm>
        </p:spPr>
        <p:txBody>
          <a:bodyPr>
            <a:normAutofit/>
          </a:bodyPr>
          <a:lstStyle/>
          <a:p>
            <a:r>
              <a:rPr lang="it-IT" sz="3600" dirty="0"/>
              <a:t>Aree linguistiche: modelli di interferenza per contatto 1</a:t>
            </a:r>
          </a:p>
        </p:txBody>
      </p:sp>
      <p:sp>
        <p:nvSpPr>
          <p:cNvPr id="3" name="Segnaposto contenuto 2">
            <a:extLst>
              <a:ext uri="{FF2B5EF4-FFF2-40B4-BE49-F238E27FC236}">
                <a16:creationId xmlns:a16="http://schemas.microsoft.com/office/drawing/2014/main" id="{A0867F53-9D01-F8B1-F5AD-BCB209FEAE86}"/>
              </a:ext>
            </a:extLst>
          </p:cNvPr>
          <p:cNvSpPr>
            <a:spLocks noGrp="1"/>
          </p:cNvSpPr>
          <p:nvPr>
            <p:ph idx="1"/>
          </p:nvPr>
        </p:nvSpPr>
        <p:spPr>
          <a:xfrm>
            <a:off x="667719" y="1895475"/>
            <a:ext cx="5020159" cy="4351338"/>
          </a:xfrm>
        </p:spPr>
        <p:txBody>
          <a:bodyPr>
            <a:normAutofit/>
          </a:bodyPr>
          <a:lstStyle/>
          <a:p>
            <a:pPr marL="0" indent="0">
              <a:buNone/>
            </a:pPr>
            <a:r>
              <a:rPr lang="en-US" sz="1500" b="1" dirty="0"/>
              <a:t>Indian subcontinent</a:t>
            </a:r>
          </a:p>
          <a:p>
            <a:pPr marL="0" indent="0">
              <a:buNone/>
            </a:pPr>
            <a:r>
              <a:rPr lang="en-US" sz="1500" dirty="0"/>
              <a:t>In a classic 1956 paper titled "India as a Linguistic Area", Murray </a:t>
            </a:r>
            <a:r>
              <a:rPr lang="en-US" sz="1500" dirty="0" err="1"/>
              <a:t>Emeneau</a:t>
            </a:r>
            <a:r>
              <a:rPr lang="en-US" sz="1500" dirty="0"/>
              <a:t> laid the groundwork for the general acceptance of the concept of a </a:t>
            </a:r>
            <a:r>
              <a:rPr lang="en-US" sz="1500" dirty="0" err="1"/>
              <a:t>sprachbund</a:t>
            </a:r>
            <a:r>
              <a:rPr lang="en-US" sz="1500" dirty="0"/>
              <a:t>. In the paper, </a:t>
            </a:r>
            <a:r>
              <a:rPr lang="en-US" sz="1500" dirty="0" err="1"/>
              <a:t>Emeneau</a:t>
            </a:r>
            <a:r>
              <a:rPr lang="en-US" sz="1500" dirty="0"/>
              <a:t> observed that the subcontinent's Dravidian and Indo-Aryan languages shared a number of features that were not inherited from a common source, but were areal features, the result of diffusion during sustained contact. These include </a:t>
            </a:r>
            <a:r>
              <a:rPr lang="en-US" sz="1500" b="1" dirty="0">
                <a:solidFill>
                  <a:srgbClr val="FF0000"/>
                </a:solidFill>
              </a:rPr>
              <a:t>retroflex consonants, echo words, subject–object–verb word order, discourse markers, and the quotative</a:t>
            </a:r>
            <a:r>
              <a:rPr lang="en-US" sz="1500" dirty="0"/>
              <a:t>.</a:t>
            </a:r>
          </a:p>
          <a:p>
            <a:pPr marL="0" indent="0">
              <a:buNone/>
            </a:pPr>
            <a:endParaRPr lang="en-US" sz="1500" dirty="0"/>
          </a:p>
          <a:p>
            <a:pPr marL="0" indent="0">
              <a:buNone/>
            </a:pPr>
            <a:r>
              <a:rPr lang="en-US" sz="1500" dirty="0" err="1"/>
              <a:t>Emeneau</a:t>
            </a:r>
            <a:r>
              <a:rPr lang="en-US" sz="1500" dirty="0"/>
              <a:t> specified the tools to establish that language and culture had fused for centuries on the Indian soil to produce an integrated mosaic of structural convergence of four distinct language families: Indo-Aryan, Dravidian, Munda and Tibeto-Burman.[…] . With his further contributions, this area has now become a major field of research in language contact and convergence.</a:t>
            </a:r>
            <a:endParaRPr lang="it-IT" sz="1500" dirty="0"/>
          </a:p>
        </p:txBody>
      </p:sp>
      <p:sp>
        <p:nvSpPr>
          <p:cNvPr id="5" name="CasellaDiTesto 4">
            <a:extLst>
              <a:ext uri="{FF2B5EF4-FFF2-40B4-BE49-F238E27FC236}">
                <a16:creationId xmlns:a16="http://schemas.microsoft.com/office/drawing/2014/main" id="{9AE5FC06-18E9-B59A-520F-6AD27A811DAB}"/>
              </a:ext>
            </a:extLst>
          </p:cNvPr>
          <p:cNvSpPr txBox="1"/>
          <p:nvPr/>
        </p:nvSpPr>
        <p:spPr>
          <a:xfrm>
            <a:off x="838200" y="6308209"/>
            <a:ext cx="6094708" cy="369332"/>
          </a:xfrm>
          <a:prstGeom prst="rect">
            <a:avLst/>
          </a:prstGeom>
          <a:noFill/>
        </p:spPr>
        <p:txBody>
          <a:bodyPr wrap="square">
            <a:spAutoFit/>
          </a:bodyPr>
          <a:lstStyle/>
          <a:p>
            <a:r>
              <a:rPr lang="it-IT" dirty="0"/>
              <a:t>https://en.wikipedia.org/wiki/Sprachbund</a:t>
            </a:r>
          </a:p>
        </p:txBody>
      </p:sp>
      <p:pic>
        <p:nvPicPr>
          <p:cNvPr id="7" name="Immagine 6">
            <a:extLst>
              <a:ext uri="{FF2B5EF4-FFF2-40B4-BE49-F238E27FC236}">
                <a16:creationId xmlns:a16="http://schemas.microsoft.com/office/drawing/2014/main" id="{1A9F2ABC-CA8B-F836-5790-AC10B14A0763}"/>
              </a:ext>
            </a:extLst>
          </p:cNvPr>
          <p:cNvPicPr>
            <a:picLocks noChangeAspect="1"/>
          </p:cNvPicPr>
          <p:nvPr/>
        </p:nvPicPr>
        <p:blipFill>
          <a:blip r:embed="rId3"/>
          <a:stretch>
            <a:fillRect/>
          </a:stretch>
        </p:blipFill>
        <p:spPr>
          <a:xfrm>
            <a:off x="6096000" y="4626244"/>
            <a:ext cx="1630908" cy="1996456"/>
          </a:xfrm>
          <a:prstGeom prst="rect">
            <a:avLst/>
          </a:prstGeom>
        </p:spPr>
      </p:pic>
    </p:spTree>
    <p:extLst>
      <p:ext uri="{BB962C8B-B14F-4D97-AF65-F5344CB8AC3E}">
        <p14:creationId xmlns:p14="http://schemas.microsoft.com/office/powerpoint/2010/main" val="15200622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B0DB9B60-50D6-A175-5929-F7196F91078B}"/>
              </a:ext>
            </a:extLst>
          </p:cNvPr>
          <p:cNvPicPr>
            <a:picLocks noChangeAspect="1"/>
          </p:cNvPicPr>
          <p:nvPr/>
        </p:nvPicPr>
        <p:blipFill rotWithShape="1">
          <a:blip r:embed="rId2"/>
          <a:srcRect r="4098"/>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Segnaposto contenuto 2">
            <a:extLst>
              <a:ext uri="{FF2B5EF4-FFF2-40B4-BE49-F238E27FC236}">
                <a16:creationId xmlns:a16="http://schemas.microsoft.com/office/drawing/2014/main" id="{A0867F53-9D01-F8B1-F5AD-BCB209FEAE86}"/>
              </a:ext>
            </a:extLst>
          </p:cNvPr>
          <p:cNvSpPr>
            <a:spLocks noGrp="1"/>
          </p:cNvSpPr>
          <p:nvPr>
            <p:ph idx="1"/>
          </p:nvPr>
        </p:nvSpPr>
        <p:spPr>
          <a:xfrm>
            <a:off x="6513788" y="2333297"/>
            <a:ext cx="4840010" cy="3843666"/>
          </a:xfrm>
        </p:spPr>
        <p:txBody>
          <a:bodyPr>
            <a:normAutofit/>
          </a:bodyPr>
          <a:lstStyle/>
          <a:p>
            <a:pPr marL="0" indent="0">
              <a:buNone/>
            </a:pPr>
            <a:r>
              <a:rPr lang="it-IT" sz="1600" dirty="0">
                <a:effectLst/>
                <a:ea typeface="Times New Roman" panose="02020603050405020304" pitchFamily="18" charset="0"/>
              </a:rPr>
              <a:t>Un caso ben noto in letteratura riguarda ancora l’India e segnatamente il villaggio di </a:t>
            </a:r>
            <a:r>
              <a:rPr lang="it-IT" sz="1600" dirty="0" err="1">
                <a:effectLst/>
                <a:ea typeface="Times New Roman" panose="02020603050405020304" pitchFamily="18" charset="0"/>
              </a:rPr>
              <a:t>Kupwar</a:t>
            </a:r>
            <a:r>
              <a:rPr lang="it-IT" sz="1600" dirty="0">
                <a:effectLst/>
                <a:ea typeface="Times New Roman" panose="02020603050405020304" pitchFamily="18" charset="0"/>
              </a:rPr>
              <a:t>, nel distretto di </a:t>
            </a:r>
            <a:r>
              <a:rPr lang="it-IT" sz="1600" dirty="0" err="1">
                <a:effectLst/>
                <a:ea typeface="Times New Roman" panose="02020603050405020304" pitchFamily="18" charset="0"/>
              </a:rPr>
              <a:t>Sangli</a:t>
            </a:r>
            <a:r>
              <a:rPr lang="it-IT" sz="1600" dirty="0">
                <a:effectLst/>
                <a:ea typeface="Times New Roman" panose="02020603050405020304" pitchFamily="18" charset="0"/>
              </a:rPr>
              <a:t> dello stato Maharashtra (</a:t>
            </a:r>
            <a:r>
              <a:rPr lang="it-IT" sz="1600" dirty="0" err="1">
                <a:effectLst/>
                <a:ea typeface="Times New Roman" panose="02020603050405020304" pitchFamily="18" charset="0"/>
              </a:rPr>
              <a:t>vd</a:t>
            </a:r>
            <a:r>
              <a:rPr lang="it-IT" sz="1600" dirty="0">
                <a:effectLst/>
                <a:ea typeface="Times New Roman" panose="02020603050405020304" pitchFamily="18" charset="0"/>
              </a:rPr>
              <a:t>.</a:t>
            </a:r>
            <a:r>
              <a:rPr lang="it-IT" sz="1600" cap="small" dirty="0">
                <a:effectLst/>
                <a:ea typeface="Times New Roman" panose="02020603050405020304" pitchFamily="18" charset="0"/>
              </a:rPr>
              <a:t> </a:t>
            </a:r>
            <a:r>
              <a:rPr lang="it-IT" sz="1600" dirty="0" err="1"/>
              <a:t>Gumperz</a:t>
            </a:r>
            <a:r>
              <a:rPr lang="it-IT" sz="1600" dirty="0"/>
              <a:t>, Wilson </a:t>
            </a:r>
            <a:r>
              <a:rPr lang="it-IT" sz="1600" cap="small" dirty="0">
                <a:effectLst/>
                <a:ea typeface="Times New Roman" panose="02020603050405020304" pitchFamily="18" charset="0"/>
              </a:rPr>
              <a:t>1971). </a:t>
            </a:r>
            <a:r>
              <a:rPr lang="it-IT" sz="1600" dirty="0">
                <a:effectLst/>
                <a:ea typeface="Times New Roman" panose="02020603050405020304" pitchFamily="18" charset="0"/>
              </a:rPr>
              <a:t>In questo caso, la variazione è allo stesso tempo sociolinguistica e addirittura tipologica (tale è la distanza strutturale tra le varietà del repertorio) concentrate in un ambito spaziale limitato. Il repertorio è costituito da </a:t>
            </a:r>
            <a:r>
              <a:rPr lang="it-IT" sz="1600" dirty="0" err="1">
                <a:effectLst/>
                <a:ea typeface="Times New Roman" panose="02020603050405020304" pitchFamily="18" charset="0"/>
              </a:rPr>
              <a:t>kanna</a:t>
            </a:r>
            <a:r>
              <a:rPr lang="it-IT" sz="1600" dirty="0" err="1">
                <a:effectLst/>
                <a:ea typeface="Times New Roman" panose="02020603050405020304" pitchFamily="18" charset="0"/>
                <a:cs typeface="Times Supplement" panose="02020603050405020304" pitchFamily="18" charset="0"/>
              </a:rPr>
              <a:t>d</a:t>
            </a:r>
            <a:r>
              <a:rPr lang="it-IT" sz="1600" dirty="0" err="1">
                <a:effectLst/>
                <a:ea typeface="Times New Roman" panose="02020603050405020304" pitchFamily="18" charset="0"/>
              </a:rPr>
              <a:t>a</a:t>
            </a:r>
            <a:r>
              <a:rPr lang="it-IT" sz="1600" dirty="0">
                <a:effectLst/>
                <a:ea typeface="Times New Roman" panose="02020603050405020304" pitchFamily="18" charset="0"/>
                <a:cs typeface="Times Supplement" panose="02020603050405020304" pitchFamily="18" charset="0"/>
              </a:rPr>
              <a:t> (dravidica)</a:t>
            </a:r>
            <a:r>
              <a:rPr lang="it-IT" sz="1600" dirty="0">
                <a:effectLst/>
                <a:ea typeface="Times New Roman" panose="02020603050405020304" pitchFamily="18" charset="0"/>
              </a:rPr>
              <a:t>, mar</a:t>
            </a:r>
            <a:r>
              <a:rPr lang="it-IT" sz="1600" dirty="0">
                <a:effectLst/>
                <a:ea typeface="Times New Roman" panose="02020603050405020304" pitchFamily="18" charset="0"/>
                <a:cs typeface="Times Supplement" panose="02020603050405020304" pitchFamily="18" charset="0"/>
              </a:rPr>
              <a:t>at</a:t>
            </a:r>
            <a:r>
              <a:rPr lang="it-IT" sz="1600" dirty="0">
                <a:effectLst/>
                <a:ea typeface="Times New Roman" panose="02020603050405020304" pitchFamily="18" charset="0"/>
              </a:rPr>
              <a:t>h</a:t>
            </a:r>
            <a:r>
              <a:rPr lang="it-IT" sz="1600" dirty="0">
                <a:effectLst/>
                <a:ea typeface="Times New Roman" panose="02020603050405020304" pitchFamily="18" charset="0"/>
                <a:cs typeface="Times Supplement" panose="02020603050405020304" pitchFamily="18" charset="0"/>
              </a:rPr>
              <a:t>i (indoeuropea),</a:t>
            </a:r>
            <a:r>
              <a:rPr lang="it-IT" sz="1600" dirty="0">
                <a:effectLst/>
                <a:ea typeface="Times New Roman" panose="02020603050405020304" pitchFamily="18" charset="0"/>
              </a:rPr>
              <a:t> l’urdù (varietà del Deccan) e il telegu (dravidico). </a:t>
            </a:r>
          </a:p>
          <a:p>
            <a:pPr marL="0" indent="0">
              <a:buNone/>
            </a:pPr>
            <a:r>
              <a:rPr lang="it-IT" sz="1600" dirty="0">
                <a:effectLst/>
                <a:ea typeface="Times New Roman" panose="02020603050405020304" pitchFamily="18" charset="0"/>
              </a:rPr>
              <a:t>Le lingue </a:t>
            </a:r>
            <a:r>
              <a:rPr lang="it-IT" sz="1600" dirty="0" err="1">
                <a:effectLst/>
                <a:ea typeface="Times New Roman" panose="02020603050405020304" pitchFamily="18" charset="0"/>
              </a:rPr>
              <a:t>kanna</a:t>
            </a:r>
            <a:r>
              <a:rPr lang="it-IT" sz="1600" dirty="0" err="1">
                <a:effectLst/>
                <a:ea typeface="Times New Roman" panose="02020603050405020304" pitchFamily="18" charset="0"/>
                <a:cs typeface="Times Supplement" panose="02020603050405020304" pitchFamily="18" charset="0"/>
              </a:rPr>
              <a:t>d</a:t>
            </a:r>
            <a:r>
              <a:rPr lang="it-IT" sz="1600" dirty="0" err="1">
                <a:effectLst/>
                <a:ea typeface="Times New Roman" panose="02020603050405020304" pitchFamily="18" charset="0"/>
              </a:rPr>
              <a:t>a</a:t>
            </a:r>
            <a:r>
              <a:rPr lang="it-IT" sz="1600" dirty="0">
                <a:effectLst/>
                <a:ea typeface="Times New Roman" panose="02020603050405020304" pitchFamily="18" charset="0"/>
                <a:cs typeface="Times Supplement" panose="02020603050405020304" pitchFamily="18" charset="0"/>
              </a:rPr>
              <a:t> (dravidica) </a:t>
            </a:r>
            <a:r>
              <a:rPr lang="it-IT" sz="1600" dirty="0">
                <a:effectLst/>
                <a:ea typeface="Times New Roman" panose="02020603050405020304" pitchFamily="18" charset="0"/>
              </a:rPr>
              <a:t>e mar</a:t>
            </a:r>
            <a:r>
              <a:rPr lang="it-IT" sz="1600" dirty="0">
                <a:effectLst/>
                <a:ea typeface="Times New Roman" panose="02020603050405020304" pitchFamily="18" charset="0"/>
                <a:cs typeface="Times Supplement" panose="02020603050405020304" pitchFamily="18" charset="0"/>
              </a:rPr>
              <a:t>at</a:t>
            </a:r>
            <a:r>
              <a:rPr lang="it-IT" sz="1600" dirty="0">
                <a:effectLst/>
                <a:ea typeface="Times New Roman" panose="02020603050405020304" pitchFamily="18" charset="0"/>
              </a:rPr>
              <a:t>h</a:t>
            </a:r>
            <a:r>
              <a:rPr lang="it-IT" sz="1600" dirty="0">
                <a:effectLst/>
                <a:ea typeface="Times New Roman" panose="02020603050405020304" pitchFamily="18" charset="0"/>
                <a:cs typeface="Times Supplement" panose="02020603050405020304" pitchFamily="18" charset="0"/>
              </a:rPr>
              <a:t>i (indoeuropea) hanno elaborato, per convergenza negli ultimi sei secoli, un comune impianto morfologico e sintattico mentre hanno mantenuto distinti i rispettivi lessici (per dirla in soldoni, una sola grammatica e due vocabolari intercambiabili)</a:t>
            </a:r>
            <a:r>
              <a:rPr lang="it-IT" sz="1600" dirty="0">
                <a:effectLst/>
                <a:ea typeface="Times New Roman" panose="02020603050405020304" pitchFamily="18" charset="0"/>
              </a:rPr>
              <a:t>. </a:t>
            </a:r>
          </a:p>
          <a:p>
            <a:pPr marL="0" indent="0">
              <a:buNone/>
            </a:pPr>
            <a:endParaRPr lang="it-IT" sz="1600" dirty="0">
              <a:effectLst/>
              <a:latin typeface="+mj-lt"/>
              <a:ea typeface="Times New Roman" panose="02020603050405020304" pitchFamily="18" charset="0"/>
            </a:endParaRPr>
          </a:p>
          <a:p>
            <a:pPr marL="0" indent="0">
              <a:buNone/>
            </a:pPr>
            <a:endParaRPr lang="it-IT" sz="1600" dirty="0"/>
          </a:p>
        </p:txBody>
      </p:sp>
      <p:sp>
        <p:nvSpPr>
          <p:cNvPr id="2" name="Titolo 1">
            <a:extLst>
              <a:ext uri="{FF2B5EF4-FFF2-40B4-BE49-F238E27FC236}">
                <a16:creationId xmlns:a16="http://schemas.microsoft.com/office/drawing/2014/main" id="{FBD464CA-E84C-83A3-CD41-FA38094DD6BB}"/>
              </a:ext>
            </a:extLst>
          </p:cNvPr>
          <p:cNvSpPr>
            <a:spLocks noGrp="1"/>
          </p:cNvSpPr>
          <p:nvPr>
            <p:ph type="title"/>
          </p:nvPr>
        </p:nvSpPr>
        <p:spPr>
          <a:xfrm>
            <a:off x="6513788" y="365125"/>
            <a:ext cx="4840010" cy="1807305"/>
          </a:xfrm>
        </p:spPr>
        <p:txBody>
          <a:bodyPr>
            <a:normAutofit/>
          </a:bodyPr>
          <a:lstStyle/>
          <a:p>
            <a:r>
              <a:rPr lang="it-IT" sz="3700"/>
              <a:t>Aree linguistiche: modelli di interferenza per contatto 2</a:t>
            </a:r>
          </a:p>
        </p:txBody>
      </p:sp>
      <p:pic>
        <p:nvPicPr>
          <p:cNvPr id="5" name="Immagine 4">
            <a:extLst>
              <a:ext uri="{FF2B5EF4-FFF2-40B4-BE49-F238E27FC236}">
                <a16:creationId xmlns:a16="http://schemas.microsoft.com/office/drawing/2014/main" id="{52D0FF69-DF79-8BD9-699E-8C3A0F0EA50F}"/>
              </a:ext>
            </a:extLst>
          </p:cNvPr>
          <p:cNvPicPr>
            <a:picLocks noChangeAspect="1"/>
          </p:cNvPicPr>
          <p:nvPr/>
        </p:nvPicPr>
        <p:blipFill>
          <a:blip r:embed="rId3"/>
          <a:stretch>
            <a:fillRect/>
          </a:stretch>
        </p:blipFill>
        <p:spPr>
          <a:xfrm>
            <a:off x="3314156" y="4231925"/>
            <a:ext cx="2802413" cy="2276960"/>
          </a:xfrm>
          <a:prstGeom prst="rect">
            <a:avLst/>
          </a:prstGeom>
        </p:spPr>
      </p:pic>
      <p:sp>
        <p:nvSpPr>
          <p:cNvPr id="6" name="Ovale 5">
            <a:extLst>
              <a:ext uri="{FF2B5EF4-FFF2-40B4-BE49-F238E27FC236}">
                <a16:creationId xmlns:a16="http://schemas.microsoft.com/office/drawing/2014/main" id="{5B7D6A60-E2B5-3885-0F07-33195F711876}"/>
              </a:ext>
            </a:extLst>
          </p:cNvPr>
          <p:cNvSpPr/>
          <p:nvPr/>
        </p:nvSpPr>
        <p:spPr>
          <a:xfrm>
            <a:off x="4293031" y="4998203"/>
            <a:ext cx="271220" cy="2789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775597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FF0000"/>
                </a:solidFill>
              </a:rPr>
              <a:t>LA TIPOLOGIA E IL CONTATTO LINGUISTICO</a:t>
            </a:r>
          </a:p>
        </p:txBody>
      </p:sp>
      <p:sp>
        <p:nvSpPr>
          <p:cNvPr id="3" name="Segnaposto immagine 2"/>
          <p:cNvSpPr>
            <a:spLocks noGrp="1"/>
          </p:cNvSpPr>
          <p:nvPr>
            <p:ph type="pic" idx="1"/>
          </p:nvPr>
        </p:nvSpPr>
        <p:spPr/>
        <p:txBody>
          <a:bodyPr/>
          <a:lstStyle/>
          <a:p>
            <a:endParaRPr lang="it-IT"/>
          </a:p>
        </p:txBody>
      </p:sp>
      <p:sp>
        <p:nvSpPr>
          <p:cNvPr id="4" name="Segnaposto testo 3"/>
          <p:cNvSpPr>
            <a:spLocks noGrp="1"/>
          </p:cNvSpPr>
          <p:nvPr>
            <p:ph type="body" sz="half" idx="2"/>
          </p:nvPr>
        </p:nvSpPr>
        <p:spPr/>
        <p:txBody>
          <a:bodyPr/>
          <a:lstStyle/>
          <a:p>
            <a:r>
              <a:rPr lang="it-IT" b="1" dirty="0">
                <a:solidFill>
                  <a:srgbClr val="FF0000"/>
                </a:solidFill>
              </a:rPr>
              <a:t>Contatto e grammaticalizzazione indotta per contatto</a:t>
            </a:r>
          </a:p>
        </p:txBody>
      </p:sp>
    </p:spTree>
    <p:extLst>
      <p:ext uri="{BB962C8B-B14F-4D97-AF65-F5344CB8AC3E}">
        <p14:creationId xmlns:p14="http://schemas.microsoft.com/office/powerpoint/2010/main" val="1946514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B32EAD-C526-454F-AF85-96A5990233F2}"/>
              </a:ext>
            </a:extLst>
          </p:cNvPr>
          <p:cNvSpPr>
            <a:spLocks noGrp="1"/>
          </p:cNvSpPr>
          <p:nvPr>
            <p:ph type="title"/>
          </p:nvPr>
        </p:nvSpPr>
        <p:spPr>
          <a:xfrm>
            <a:off x="784503" y="274638"/>
            <a:ext cx="3250704" cy="1143000"/>
          </a:xfrm>
        </p:spPr>
        <p:txBody>
          <a:bodyPr/>
          <a:lstStyle/>
          <a:p>
            <a:r>
              <a:rPr lang="it-IT" dirty="0"/>
              <a:t>Isoglossa </a:t>
            </a:r>
          </a:p>
        </p:txBody>
      </p:sp>
      <p:pic>
        <p:nvPicPr>
          <p:cNvPr id="4" name="Immagine 3">
            <a:extLst>
              <a:ext uri="{FF2B5EF4-FFF2-40B4-BE49-F238E27FC236}">
                <a16:creationId xmlns:a16="http://schemas.microsoft.com/office/drawing/2014/main" id="{2A5803BB-21C8-4EDD-8736-C172A8473730}"/>
              </a:ext>
            </a:extLst>
          </p:cNvPr>
          <p:cNvPicPr>
            <a:picLocks noChangeAspect="1"/>
          </p:cNvPicPr>
          <p:nvPr/>
        </p:nvPicPr>
        <p:blipFill>
          <a:blip r:embed="rId2" cstate="print"/>
          <a:stretch>
            <a:fillRect/>
          </a:stretch>
        </p:blipFill>
        <p:spPr>
          <a:xfrm>
            <a:off x="6483835" y="305371"/>
            <a:ext cx="5219747" cy="6247258"/>
          </a:xfrm>
          <a:prstGeom prst="rect">
            <a:avLst/>
          </a:prstGeom>
        </p:spPr>
      </p:pic>
      <p:pic>
        <p:nvPicPr>
          <p:cNvPr id="5" name="Immagine 4">
            <a:extLst>
              <a:ext uri="{FF2B5EF4-FFF2-40B4-BE49-F238E27FC236}">
                <a16:creationId xmlns:a16="http://schemas.microsoft.com/office/drawing/2014/main" id="{8D253041-2A75-48FF-9829-D8069A48FA00}"/>
              </a:ext>
            </a:extLst>
          </p:cNvPr>
          <p:cNvPicPr>
            <a:picLocks noChangeAspect="1"/>
          </p:cNvPicPr>
          <p:nvPr/>
        </p:nvPicPr>
        <p:blipFill>
          <a:blip r:embed="rId3" cstate="print"/>
          <a:stretch>
            <a:fillRect/>
          </a:stretch>
        </p:blipFill>
        <p:spPr>
          <a:xfrm>
            <a:off x="3981605" y="3895782"/>
            <a:ext cx="3912090" cy="1722900"/>
          </a:xfrm>
          <a:prstGeom prst="rect">
            <a:avLst/>
          </a:prstGeom>
        </p:spPr>
      </p:pic>
      <p:sp>
        <p:nvSpPr>
          <p:cNvPr id="6" name="CasellaDiTesto 5">
            <a:extLst>
              <a:ext uri="{FF2B5EF4-FFF2-40B4-BE49-F238E27FC236}">
                <a16:creationId xmlns:a16="http://schemas.microsoft.com/office/drawing/2014/main" id="{8DCFD2BD-533B-4A04-B323-9EBB2B85CE2B}"/>
              </a:ext>
            </a:extLst>
          </p:cNvPr>
          <p:cNvSpPr txBox="1"/>
          <p:nvPr/>
        </p:nvSpPr>
        <p:spPr>
          <a:xfrm>
            <a:off x="719142" y="1340912"/>
            <a:ext cx="3850913" cy="3416320"/>
          </a:xfrm>
          <a:prstGeom prst="rect">
            <a:avLst/>
          </a:prstGeom>
          <a:noFill/>
        </p:spPr>
        <p:txBody>
          <a:bodyPr wrap="square">
            <a:spAutoFit/>
          </a:bodyPr>
          <a:lstStyle/>
          <a:p>
            <a:r>
              <a:rPr lang="it-IT" dirty="0"/>
              <a:t>Chambers e </a:t>
            </a:r>
            <a:r>
              <a:rPr lang="it-IT" dirty="0" err="1"/>
              <a:t>Trudgill</a:t>
            </a:r>
            <a:r>
              <a:rPr lang="it-IT" dirty="0"/>
              <a:t> (1987: 135):</a:t>
            </a:r>
          </a:p>
          <a:p>
            <a:r>
              <a:rPr lang="it-IT" dirty="0"/>
              <a:t>«Presumibilmente, il vocabolo vuole esprimere il fatto che una linea tracciata attraverso una regione identificherà due aree, una da ciascun lato di essa, ognuna delle quali coincide al suo interno per qualche aspetto dell'uso linguistico ma diverge rispetto all'area contigua; la linea unisce dunque le località più periferiche in cui un dato fenomeno linguistico si presenta».</a:t>
            </a:r>
          </a:p>
        </p:txBody>
      </p:sp>
    </p:spTree>
    <p:extLst>
      <p:ext uri="{BB962C8B-B14F-4D97-AF65-F5344CB8AC3E}">
        <p14:creationId xmlns:p14="http://schemas.microsoft.com/office/powerpoint/2010/main" val="31290415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Contact-induced</a:t>
            </a:r>
            <a:r>
              <a:rPr lang="it-IT" dirty="0"/>
              <a:t> </a:t>
            </a:r>
            <a:r>
              <a:rPr lang="it-IT" dirty="0" err="1"/>
              <a:t>change</a:t>
            </a:r>
            <a:endParaRPr lang="it-IT" dirty="0"/>
          </a:p>
        </p:txBody>
      </p:sp>
      <p:sp>
        <p:nvSpPr>
          <p:cNvPr id="3" name="Segnaposto contenuto 2"/>
          <p:cNvSpPr>
            <a:spLocks noGrp="1"/>
          </p:cNvSpPr>
          <p:nvPr>
            <p:ph idx="1"/>
          </p:nvPr>
        </p:nvSpPr>
        <p:spPr/>
        <p:txBody>
          <a:bodyPr>
            <a:normAutofit fontScale="85000" lnSpcReduction="20000"/>
          </a:bodyPr>
          <a:lstStyle/>
          <a:p>
            <a:pPr marL="0" indent="0">
              <a:buNone/>
            </a:pPr>
            <a:r>
              <a:rPr lang="en-US" dirty="0"/>
              <a:t>Contact is a cause of ‘any linguistic change that would have been less likely to occur outside a particular contact situation’ (Thomason 2001:62). This definition covers all changes in which foreign material is transferred from one language to another, i.e. all cases of linguistic interference, but it also includes some less obvious types of change. First, some changes that occur in some cases of slow language death fall into the category of attrition—loss of linguistic material—but do not make the dying language more similar to the language that is replacing it; these are nevertheless contact induced changes by my definition. Second, intentional linguistic changes, for instance in cases where a speech community deliberately distances its language from neighboring languages, are contact-induced but do not involve diffusion. And third, </a:t>
            </a:r>
            <a:r>
              <a:rPr lang="en-US" dirty="0">
                <a:solidFill>
                  <a:srgbClr val="FF0000"/>
                </a:solidFill>
              </a:rPr>
              <a:t>some changes occur as an indirect result of interference, typically when a borrowed morpheme sets off a chain reaction that has a snowballing effect on the receiving language’s structure</a:t>
            </a:r>
            <a:r>
              <a:rPr lang="en-US" dirty="0"/>
              <a:t>. Finally, the definition does not exclude contribution from internal pattern pressures in a relevant change: multiple causation is always a possibility, whether the causes are all internal or a mixture of internal and contact factors (Thomason 2008).</a:t>
            </a:r>
            <a:endParaRPr lang="it-IT" dirty="0"/>
          </a:p>
        </p:txBody>
      </p:sp>
    </p:spTree>
    <p:extLst>
      <p:ext uri="{BB962C8B-B14F-4D97-AF65-F5344CB8AC3E}">
        <p14:creationId xmlns:p14="http://schemas.microsoft.com/office/powerpoint/2010/main" val="13880924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5897CCA-486C-491C-B4C1-5E5C95A827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831988" y="385474"/>
            <a:ext cx="6356606" cy="1843283"/>
          </a:xfrm>
        </p:spPr>
        <p:txBody>
          <a:bodyPr>
            <a:normAutofit/>
          </a:bodyPr>
          <a:lstStyle/>
          <a:p>
            <a:r>
              <a:rPr lang="it-IT" sz="4000"/>
              <a:t>Grammaticalizzazione e contatto linguistico</a:t>
            </a:r>
          </a:p>
        </p:txBody>
      </p:sp>
      <p:sp>
        <p:nvSpPr>
          <p:cNvPr id="3" name="Segnaposto contenuto 2"/>
          <p:cNvSpPr>
            <a:spLocks noGrp="1"/>
          </p:cNvSpPr>
          <p:nvPr>
            <p:ph idx="1"/>
          </p:nvPr>
        </p:nvSpPr>
        <p:spPr>
          <a:xfrm>
            <a:off x="831987" y="2400472"/>
            <a:ext cx="6358432" cy="3728615"/>
          </a:xfrm>
        </p:spPr>
        <p:txBody>
          <a:bodyPr>
            <a:normAutofit/>
          </a:bodyPr>
          <a:lstStyle/>
          <a:p>
            <a:pPr marL="0" indent="0">
              <a:buNone/>
            </a:pPr>
            <a:endParaRPr lang="en-US" sz="2000"/>
          </a:p>
          <a:p>
            <a:pPr marL="0" indent="0">
              <a:buNone/>
            </a:pPr>
            <a:r>
              <a:rPr lang="en-US" sz="2000"/>
              <a:t>Grammaticalization processes appear to be extremely productive in language contact situations, where such </a:t>
            </a:r>
            <a:r>
              <a:rPr lang="it-IT" sz="2000"/>
              <a:t>developments proceed faster (Wischer 2006: 134).</a:t>
            </a:r>
          </a:p>
          <a:p>
            <a:pPr marL="0" indent="0">
              <a:buNone/>
            </a:pPr>
            <a:endParaRPr lang="it-IT" sz="2000"/>
          </a:p>
          <a:p>
            <a:pPr marL="0" indent="0">
              <a:buNone/>
            </a:pPr>
            <a:endParaRPr lang="it-IT" sz="2000"/>
          </a:p>
          <a:p>
            <a:pPr marL="0" indent="0">
              <a:buNone/>
            </a:pPr>
            <a:endParaRPr lang="it-IT" sz="2000"/>
          </a:p>
          <a:p>
            <a:pPr marL="0" indent="0">
              <a:buNone/>
            </a:pPr>
            <a:endParaRPr lang="it-IT" sz="2000"/>
          </a:p>
          <a:p>
            <a:pPr marL="0" indent="0">
              <a:buNone/>
            </a:pPr>
            <a:r>
              <a:rPr lang="it-IT" sz="2000"/>
              <a:t>Vd. file LM4_Grammaticalizzazione</a:t>
            </a:r>
          </a:p>
        </p:txBody>
      </p:sp>
      <p:pic>
        <p:nvPicPr>
          <p:cNvPr id="4" name="Immagine 3">
            <a:extLst>
              <a:ext uri="{FF2B5EF4-FFF2-40B4-BE49-F238E27FC236}">
                <a16:creationId xmlns:a16="http://schemas.microsoft.com/office/drawing/2014/main" id="{A59B1C4A-12A7-15F2-462B-5B24BF55BB66}"/>
              </a:ext>
            </a:extLst>
          </p:cNvPr>
          <p:cNvPicPr>
            <a:picLocks noChangeAspect="1"/>
          </p:cNvPicPr>
          <p:nvPr/>
        </p:nvPicPr>
        <p:blipFill>
          <a:blip r:embed="rId2"/>
          <a:srcRect l="1759" r="-2" b="-2"/>
          <a:stretch>
            <a:fillRect/>
          </a:stretch>
        </p:blipFill>
        <p:spPr>
          <a:xfrm>
            <a:off x="7556409" y="557190"/>
            <a:ext cx="3995928" cy="5571896"/>
          </a:xfrm>
          <a:prstGeom prst="rect">
            <a:avLst/>
          </a:prstGeom>
          <a:effectLst/>
        </p:spPr>
      </p:pic>
    </p:spTree>
    <p:extLst>
      <p:ext uri="{BB962C8B-B14F-4D97-AF65-F5344CB8AC3E}">
        <p14:creationId xmlns:p14="http://schemas.microsoft.com/office/powerpoint/2010/main" val="5302849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9620BC-7049-4832-AAEF-945BB8DA900A}"/>
              </a:ext>
            </a:extLst>
          </p:cNvPr>
          <p:cNvSpPr>
            <a:spLocks noGrp="1"/>
          </p:cNvSpPr>
          <p:nvPr>
            <p:ph type="title"/>
          </p:nvPr>
        </p:nvSpPr>
        <p:spPr/>
        <p:txBody>
          <a:bodyPr/>
          <a:lstStyle/>
          <a:p>
            <a:r>
              <a:rPr lang="it-IT" dirty="0" err="1"/>
              <a:t>Arealità</a:t>
            </a:r>
            <a:r>
              <a:rPr lang="it-IT" dirty="0"/>
              <a:t> ‘forte’ e ‘debole’</a:t>
            </a:r>
          </a:p>
        </p:txBody>
      </p:sp>
      <p:sp>
        <p:nvSpPr>
          <p:cNvPr id="3" name="Segnaposto testo 2">
            <a:extLst>
              <a:ext uri="{FF2B5EF4-FFF2-40B4-BE49-F238E27FC236}">
                <a16:creationId xmlns:a16="http://schemas.microsoft.com/office/drawing/2014/main" id="{87DA346C-3498-4A4F-8B9A-6CF1F39F3EA7}"/>
              </a:ext>
            </a:extLst>
          </p:cNvPr>
          <p:cNvSpPr>
            <a:spLocks noGrp="1"/>
          </p:cNvSpPr>
          <p:nvPr>
            <p:ph type="body" idx="1"/>
          </p:nvPr>
        </p:nvSpPr>
        <p:spPr/>
        <p:txBody>
          <a:bodyPr/>
          <a:lstStyle/>
          <a:p>
            <a:r>
              <a:rPr lang="it-IT" dirty="0" err="1"/>
              <a:t>Arealità</a:t>
            </a:r>
            <a:r>
              <a:rPr lang="it-IT" dirty="0"/>
              <a:t> ‘forte’</a:t>
            </a:r>
          </a:p>
        </p:txBody>
      </p:sp>
      <p:sp>
        <p:nvSpPr>
          <p:cNvPr id="4" name="Segnaposto contenuto 3">
            <a:extLst>
              <a:ext uri="{FF2B5EF4-FFF2-40B4-BE49-F238E27FC236}">
                <a16:creationId xmlns:a16="http://schemas.microsoft.com/office/drawing/2014/main" id="{7DCFA1FD-92EC-462C-AEB5-43B29E316781}"/>
              </a:ext>
            </a:extLst>
          </p:cNvPr>
          <p:cNvSpPr>
            <a:spLocks noGrp="1"/>
          </p:cNvSpPr>
          <p:nvPr>
            <p:ph sz="half" idx="2"/>
          </p:nvPr>
        </p:nvSpPr>
        <p:spPr/>
        <p:txBody>
          <a:bodyPr/>
          <a:lstStyle/>
          <a:p>
            <a:pPr marL="0" indent="0">
              <a:buNone/>
            </a:pPr>
            <a:r>
              <a:rPr lang="it-IT" dirty="0"/>
              <a:t>Le aree sono individuate con i criteri visti sopra; il contatto produce fenomeni di interferenza strutturale ‘evidenti’…</a:t>
            </a:r>
          </a:p>
        </p:txBody>
      </p:sp>
      <p:sp>
        <p:nvSpPr>
          <p:cNvPr id="5" name="Segnaposto testo 4">
            <a:extLst>
              <a:ext uri="{FF2B5EF4-FFF2-40B4-BE49-F238E27FC236}">
                <a16:creationId xmlns:a16="http://schemas.microsoft.com/office/drawing/2014/main" id="{D38C9FF0-E9C3-4551-A429-930233DDE672}"/>
              </a:ext>
            </a:extLst>
          </p:cNvPr>
          <p:cNvSpPr>
            <a:spLocks noGrp="1"/>
          </p:cNvSpPr>
          <p:nvPr>
            <p:ph type="body" sz="quarter" idx="3"/>
          </p:nvPr>
        </p:nvSpPr>
        <p:spPr/>
        <p:txBody>
          <a:bodyPr/>
          <a:lstStyle/>
          <a:p>
            <a:r>
              <a:rPr lang="it-IT" dirty="0" err="1"/>
              <a:t>Arealità</a:t>
            </a:r>
            <a:r>
              <a:rPr lang="it-IT" dirty="0"/>
              <a:t> ‘debole’</a:t>
            </a:r>
          </a:p>
        </p:txBody>
      </p:sp>
      <p:sp>
        <p:nvSpPr>
          <p:cNvPr id="6" name="Segnaposto contenuto 5">
            <a:extLst>
              <a:ext uri="{FF2B5EF4-FFF2-40B4-BE49-F238E27FC236}">
                <a16:creationId xmlns:a16="http://schemas.microsoft.com/office/drawing/2014/main" id="{BFDA3188-F8C8-40EC-BF98-307A1CE75ACA}"/>
              </a:ext>
            </a:extLst>
          </p:cNvPr>
          <p:cNvSpPr>
            <a:spLocks noGrp="1"/>
          </p:cNvSpPr>
          <p:nvPr>
            <p:ph sz="quarter" idx="4"/>
          </p:nvPr>
        </p:nvSpPr>
        <p:spPr/>
        <p:txBody>
          <a:bodyPr/>
          <a:lstStyle/>
          <a:p>
            <a:pPr marL="0" indent="0">
              <a:buNone/>
            </a:pPr>
            <a:r>
              <a:rPr lang="it-IT" dirty="0"/>
              <a:t>I criteri visti sopra non sono in grado di definire fenomeni di interferenza più sfumati. I fenomeni di contatto sono spesso indiretti (il contatto tra lingua A e C è mediato da B ecc.) e parziali.</a:t>
            </a:r>
          </a:p>
        </p:txBody>
      </p:sp>
    </p:spTree>
    <p:extLst>
      <p:ext uri="{BB962C8B-B14F-4D97-AF65-F5344CB8AC3E}">
        <p14:creationId xmlns:p14="http://schemas.microsoft.com/office/powerpoint/2010/main" val="29269210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a:t>Koptjevskaja-Tamm</a:t>
            </a:r>
            <a:r>
              <a:rPr lang="it-IT" dirty="0"/>
              <a:t>, </a:t>
            </a:r>
            <a:r>
              <a:rPr lang="it-IT" dirty="0" err="1"/>
              <a:t>Wälchli</a:t>
            </a:r>
            <a:r>
              <a:rPr lang="it-IT" dirty="0"/>
              <a:t> </a:t>
            </a:r>
            <a:br>
              <a:rPr lang="it-IT" dirty="0"/>
            </a:br>
            <a:r>
              <a:rPr lang="it-IT" dirty="0"/>
              <a:t>(2001: 626)</a:t>
            </a:r>
          </a:p>
        </p:txBody>
      </p:sp>
      <p:sp>
        <p:nvSpPr>
          <p:cNvPr id="3" name="Segnaposto contenuto 2"/>
          <p:cNvSpPr>
            <a:spLocks noGrp="1"/>
          </p:cNvSpPr>
          <p:nvPr>
            <p:ph idx="1"/>
          </p:nvPr>
        </p:nvSpPr>
        <p:spPr>
          <a:xfrm>
            <a:off x="748800" y="1600201"/>
            <a:ext cx="6571336" cy="5016599"/>
          </a:xfrm>
        </p:spPr>
        <p:txBody>
          <a:bodyPr>
            <a:normAutofit fontScale="85000" lnSpcReduction="10000"/>
          </a:bodyPr>
          <a:lstStyle/>
          <a:p>
            <a:pPr marL="0" indent="0">
              <a:buNone/>
            </a:pPr>
            <a:endParaRPr lang="it-IT" dirty="0"/>
          </a:p>
          <a:p>
            <a:pPr marL="0" indent="0">
              <a:buNone/>
            </a:pPr>
            <a:r>
              <a:rPr lang="it-IT" dirty="0"/>
              <a:t>[…] </a:t>
            </a:r>
            <a:r>
              <a:rPr lang="it-IT" dirty="0" err="1"/>
              <a:t>that</a:t>
            </a:r>
            <a:r>
              <a:rPr lang="it-IT" dirty="0"/>
              <a:t> the CB area </a:t>
            </a:r>
            <a:r>
              <a:rPr lang="it-IT" dirty="0" err="1"/>
              <a:t>is</a:t>
            </a:r>
            <a:r>
              <a:rPr lang="it-IT" dirty="0"/>
              <a:t> </a:t>
            </a:r>
            <a:r>
              <a:rPr lang="it-IT" dirty="0" err="1"/>
              <a:t>linguistically</a:t>
            </a:r>
            <a:r>
              <a:rPr lang="it-IT" dirty="0"/>
              <a:t> </a:t>
            </a:r>
            <a:r>
              <a:rPr lang="it-IT" dirty="0" err="1"/>
              <a:t>very</a:t>
            </a:r>
            <a:r>
              <a:rPr lang="it-IT" dirty="0"/>
              <a:t> </a:t>
            </a:r>
            <a:r>
              <a:rPr lang="it-IT" dirty="0" err="1"/>
              <a:t>complex</a:t>
            </a:r>
            <a:r>
              <a:rPr lang="it-IT" dirty="0"/>
              <a:t>, </a:t>
            </a:r>
            <a:r>
              <a:rPr lang="it-IT" dirty="0" err="1"/>
              <a:t>both</a:t>
            </a:r>
            <a:r>
              <a:rPr lang="it-IT" dirty="0"/>
              <a:t> </a:t>
            </a:r>
            <a:r>
              <a:rPr lang="it-IT" dirty="0" err="1"/>
              <a:t>synchronically</a:t>
            </a:r>
            <a:r>
              <a:rPr lang="it-IT" dirty="0"/>
              <a:t> and </a:t>
            </a:r>
            <a:r>
              <a:rPr lang="it-IT" dirty="0" err="1"/>
              <a:t>diachronically</a:t>
            </a:r>
            <a:r>
              <a:rPr lang="it-IT" dirty="0"/>
              <a:t>, with </a:t>
            </a:r>
            <a:r>
              <a:rPr lang="it-IT" dirty="0" err="1"/>
              <a:t>many</a:t>
            </a:r>
            <a:r>
              <a:rPr lang="it-IT" dirty="0"/>
              <a:t> </a:t>
            </a:r>
            <a:r>
              <a:rPr lang="it-IT" dirty="0" err="1"/>
              <a:t>layers</a:t>
            </a:r>
            <a:r>
              <a:rPr lang="it-IT" dirty="0"/>
              <a:t> of micro- and macro-</a:t>
            </a:r>
            <a:r>
              <a:rPr lang="it-IT" dirty="0" err="1"/>
              <a:t>contacts</a:t>
            </a:r>
            <a:r>
              <a:rPr lang="it-IT" dirty="0"/>
              <a:t> and </a:t>
            </a:r>
            <a:r>
              <a:rPr lang="it-IT" dirty="0" err="1"/>
              <a:t>mutual</a:t>
            </a:r>
            <a:r>
              <a:rPr lang="it-IT" dirty="0"/>
              <a:t> </a:t>
            </a:r>
            <a:r>
              <a:rPr lang="it-IT" dirty="0" err="1"/>
              <a:t>influences</a:t>
            </a:r>
            <a:r>
              <a:rPr lang="it-IT" dirty="0"/>
              <a:t> </a:t>
            </a:r>
            <a:r>
              <a:rPr lang="it-IT" dirty="0" err="1"/>
              <a:t>superimposed</a:t>
            </a:r>
            <a:r>
              <a:rPr lang="it-IT" dirty="0"/>
              <a:t> one </a:t>
            </a:r>
            <a:r>
              <a:rPr lang="it-IT" dirty="0" err="1"/>
              <a:t>ach</a:t>
            </a:r>
            <a:r>
              <a:rPr lang="it-IT" dirty="0"/>
              <a:t> </a:t>
            </a:r>
            <a:r>
              <a:rPr lang="it-IT" dirty="0" err="1"/>
              <a:t>other</a:t>
            </a:r>
            <a:r>
              <a:rPr lang="it-IT" dirty="0"/>
              <a:t> over a long </a:t>
            </a:r>
            <a:r>
              <a:rPr lang="it-IT" dirty="0" err="1"/>
              <a:t>period</a:t>
            </a:r>
            <a:r>
              <a:rPr lang="it-IT" dirty="0"/>
              <a:t> of time. </a:t>
            </a:r>
            <a:r>
              <a:rPr lang="it-IT" dirty="0" err="1"/>
              <a:t>Our</a:t>
            </a:r>
            <a:r>
              <a:rPr lang="it-IT" dirty="0"/>
              <a:t> </a:t>
            </a:r>
            <a:r>
              <a:rPr lang="it-IT" dirty="0" err="1"/>
              <a:t>guess</a:t>
            </a:r>
            <a:r>
              <a:rPr lang="it-IT" dirty="0"/>
              <a:t> </a:t>
            </a:r>
            <a:r>
              <a:rPr lang="it-IT" dirty="0" err="1"/>
              <a:t>is</a:t>
            </a:r>
            <a:r>
              <a:rPr lang="it-IT" dirty="0"/>
              <a:t> </a:t>
            </a:r>
            <a:r>
              <a:rPr lang="it-IT" dirty="0" err="1"/>
              <a:t>that</a:t>
            </a:r>
            <a:r>
              <a:rPr lang="it-IT" dirty="0"/>
              <a:t> intensive micro-</a:t>
            </a:r>
            <a:r>
              <a:rPr lang="it-IT" dirty="0" err="1"/>
              <a:t>contacts</a:t>
            </a:r>
            <a:r>
              <a:rPr lang="it-IT" dirty="0"/>
              <a:t> </a:t>
            </a:r>
            <a:r>
              <a:rPr lang="it-IT" dirty="0" err="1"/>
              <a:t>superimposed</a:t>
            </a:r>
            <a:r>
              <a:rPr lang="it-IT" dirty="0"/>
              <a:t> one </a:t>
            </a:r>
            <a:r>
              <a:rPr lang="it-IT" dirty="0" err="1"/>
              <a:t>achother</a:t>
            </a:r>
            <a:r>
              <a:rPr lang="it-IT" dirty="0"/>
              <a:t> </a:t>
            </a:r>
            <a:r>
              <a:rPr lang="it-IT" dirty="0" err="1"/>
              <a:t>sometimes</a:t>
            </a:r>
            <a:r>
              <a:rPr lang="it-IT" dirty="0"/>
              <a:t> create an </a:t>
            </a:r>
            <a:r>
              <a:rPr lang="it-IT" dirty="0" err="1"/>
              <a:t>impression</a:t>
            </a:r>
            <a:r>
              <a:rPr lang="it-IT" dirty="0"/>
              <a:t> of an </a:t>
            </a:r>
            <a:r>
              <a:rPr lang="it-IT" dirty="0" err="1"/>
              <a:t>overall</a:t>
            </a:r>
            <a:r>
              <a:rPr lang="it-IT" dirty="0"/>
              <a:t> macro-</a:t>
            </a:r>
            <a:r>
              <a:rPr lang="it-IT" dirty="0" err="1"/>
              <a:t>contact</a:t>
            </a:r>
            <a:r>
              <a:rPr lang="it-IT" dirty="0"/>
              <a:t> </a:t>
            </a:r>
            <a:r>
              <a:rPr lang="it-IT" dirty="0" err="1"/>
              <a:t>among</a:t>
            </a:r>
            <a:r>
              <a:rPr lang="it-IT" dirty="0"/>
              <a:t> the </a:t>
            </a:r>
            <a:r>
              <a:rPr lang="it-IT" dirty="0" err="1"/>
              <a:t>languages</a:t>
            </a:r>
            <a:r>
              <a:rPr lang="it-IT" dirty="0"/>
              <a:t> in an area, </a:t>
            </a:r>
            <a:r>
              <a:rPr lang="it-IT" dirty="0" err="1"/>
              <a:t>which</a:t>
            </a:r>
            <a:r>
              <a:rPr lang="it-IT" dirty="0"/>
              <a:t> </a:t>
            </a:r>
            <a:r>
              <a:rPr lang="it-IT" dirty="0" err="1"/>
              <a:t>has</a:t>
            </a:r>
            <a:r>
              <a:rPr lang="it-IT" dirty="0"/>
              <a:t> </a:t>
            </a:r>
            <a:r>
              <a:rPr lang="it-IT" dirty="0" err="1"/>
              <a:t>not</a:t>
            </a:r>
            <a:r>
              <a:rPr lang="it-IT" dirty="0"/>
              <a:t> </a:t>
            </a:r>
            <a:r>
              <a:rPr lang="it-IT" dirty="0" err="1"/>
              <a:t>necessarily</a:t>
            </a:r>
            <a:r>
              <a:rPr lang="it-IT" dirty="0"/>
              <a:t> </a:t>
            </a:r>
            <a:r>
              <a:rPr lang="it-IT" dirty="0" err="1"/>
              <a:t>been</a:t>
            </a:r>
            <a:r>
              <a:rPr lang="it-IT" dirty="0"/>
              <a:t> </a:t>
            </a:r>
            <a:r>
              <a:rPr lang="it-IT" dirty="0" err="1"/>
              <a:t>there</a:t>
            </a:r>
            <a:r>
              <a:rPr lang="it-IT" dirty="0"/>
              <a:t>. </a:t>
            </a:r>
            <a:r>
              <a:rPr lang="it-IT" dirty="0" err="1"/>
              <a:t>We</a:t>
            </a:r>
            <a:r>
              <a:rPr lang="it-IT" dirty="0"/>
              <a:t> </a:t>
            </a:r>
            <a:r>
              <a:rPr lang="it-IT" dirty="0" err="1"/>
              <a:t>believe</a:t>
            </a:r>
            <a:r>
              <a:rPr lang="it-IT" dirty="0"/>
              <a:t> </a:t>
            </a:r>
            <a:r>
              <a:rPr lang="it-IT" dirty="0" err="1"/>
              <a:t>that</a:t>
            </a:r>
            <a:r>
              <a:rPr lang="it-IT" dirty="0"/>
              <a:t> the </a:t>
            </a:r>
            <a:r>
              <a:rPr lang="it-IT" dirty="0" err="1"/>
              <a:t>notion</a:t>
            </a:r>
            <a:r>
              <a:rPr lang="it-IT" dirty="0"/>
              <a:t> of </a:t>
            </a:r>
            <a:r>
              <a:rPr lang="it-IT" dirty="0" err="1"/>
              <a:t>Sprachbund</a:t>
            </a:r>
            <a:r>
              <a:rPr lang="it-IT" dirty="0"/>
              <a:t> </a:t>
            </a:r>
            <a:r>
              <a:rPr lang="it-IT" dirty="0" err="1"/>
              <a:t>tends</a:t>
            </a:r>
            <a:r>
              <a:rPr lang="it-IT" dirty="0"/>
              <a:t> to over- </a:t>
            </a:r>
            <a:r>
              <a:rPr lang="it-IT" dirty="0" err="1"/>
              <a:t>emphasize</a:t>
            </a:r>
            <a:r>
              <a:rPr lang="it-IT" dirty="0"/>
              <a:t> the </a:t>
            </a:r>
            <a:r>
              <a:rPr lang="it-IT" dirty="0" err="1"/>
              <a:t>overall</a:t>
            </a:r>
            <a:r>
              <a:rPr lang="it-IT" dirty="0"/>
              <a:t> macro-</a:t>
            </a:r>
            <a:r>
              <a:rPr lang="it-IT" dirty="0" err="1"/>
              <a:t>contact</a:t>
            </a:r>
            <a:r>
              <a:rPr lang="it-IT" dirty="0"/>
              <a:t>, </a:t>
            </a:r>
            <a:r>
              <a:rPr lang="it-IT" dirty="0" err="1"/>
              <a:t>which</a:t>
            </a:r>
            <a:r>
              <a:rPr lang="it-IT" dirty="0"/>
              <a:t> </a:t>
            </a:r>
            <a:r>
              <a:rPr lang="it-IT" dirty="0" err="1"/>
              <a:t>might</a:t>
            </a:r>
            <a:r>
              <a:rPr lang="it-IT" dirty="0"/>
              <a:t>, of </a:t>
            </a:r>
            <a:r>
              <a:rPr lang="it-IT" dirty="0" err="1"/>
              <a:t>course</a:t>
            </a:r>
            <a:r>
              <a:rPr lang="it-IT" dirty="0"/>
              <a:t>, be </a:t>
            </a:r>
            <a:r>
              <a:rPr lang="it-IT" dirty="0" err="1"/>
              <a:t>justified</a:t>
            </a:r>
            <a:r>
              <a:rPr lang="it-IT" dirty="0"/>
              <a:t> in </a:t>
            </a:r>
            <a:r>
              <a:rPr lang="it-IT" dirty="0" err="1"/>
              <a:t>certain</a:t>
            </a:r>
            <a:r>
              <a:rPr lang="it-IT" dirty="0"/>
              <a:t> </a:t>
            </a:r>
            <a:r>
              <a:rPr lang="it-IT" dirty="0" err="1"/>
              <a:t>specific</a:t>
            </a:r>
            <a:r>
              <a:rPr lang="it-IT" dirty="0"/>
              <a:t> </a:t>
            </a:r>
            <a:r>
              <a:rPr lang="it-IT" dirty="0" err="1"/>
              <a:t>areas</a:t>
            </a:r>
            <a:r>
              <a:rPr lang="it-IT" dirty="0"/>
              <a:t>. For the Cb area (and </a:t>
            </a:r>
            <a:r>
              <a:rPr lang="it-IT" dirty="0" err="1"/>
              <a:t>others</a:t>
            </a:r>
            <a:r>
              <a:rPr lang="it-IT" dirty="0"/>
              <a:t> </a:t>
            </a:r>
            <a:r>
              <a:rPr lang="it-IT" dirty="0" err="1"/>
              <a:t>comparable</a:t>
            </a:r>
            <a:r>
              <a:rPr lang="it-IT" dirty="0"/>
              <a:t> to </a:t>
            </a:r>
            <a:r>
              <a:rPr lang="it-IT" dirty="0" err="1"/>
              <a:t>it</a:t>
            </a:r>
            <a:r>
              <a:rPr lang="it-IT" dirty="0"/>
              <a:t> in the </a:t>
            </a:r>
            <a:r>
              <a:rPr lang="it-IT" dirty="0" err="1"/>
              <a:t>actual</a:t>
            </a:r>
            <a:r>
              <a:rPr lang="it-IT" dirty="0"/>
              <a:t> </a:t>
            </a:r>
            <a:r>
              <a:rPr lang="it-IT" dirty="0" err="1"/>
              <a:t>complexity</a:t>
            </a:r>
            <a:r>
              <a:rPr lang="it-IT" dirty="0"/>
              <a:t> of </a:t>
            </a:r>
            <a:r>
              <a:rPr lang="it-IT" dirty="0" err="1"/>
              <a:t>linguistic</a:t>
            </a:r>
            <a:r>
              <a:rPr lang="it-IT" dirty="0"/>
              <a:t> </a:t>
            </a:r>
            <a:r>
              <a:rPr lang="it-IT" dirty="0" err="1"/>
              <a:t>contacts</a:t>
            </a:r>
            <a:r>
              <a:rPr lang="it-IT" dirty="0"/>
              <a:t>), </a:t>
            </a:r>
            <a:r>
              <a:rPr lang="it-IT" dirty="0" err="1"/>
              <a:t>we</a:t>
            </a:r>
            <a:r>
              <a:rPr lang="it-IT" dirty="0"/>
              <a:t> </a:t>
            </a:r>
            <a:r>
              <a:rPr lang="it-IT" dirty="0" err="1"/>
              <a:t>suggest</a:t>
            </a:r>
            <a:r>
              <a:rPr lang="it-IT" dirty="0"/>
              <a:t> the </a:t>
            </a:r>
            <a:r>
              <a:rPr lang="it-IT" dirty="0" err="1"/>
              <a:t>term</a:t>
            </a:r>
            <a:r>
              <a:rPr lang="it-IT" dirty="0"/>
              <a:t> </a:t>
            </a:r>
            <a:r>
              <a:rPr lang="it-IT" b="1" dirty="0" err="1"/>
              <a:t>Contact</a:t>
            </a:r>
            <a:r>
              <a:rPr lang="it-IT" b="1" dirty="0"/>
              <a:t> </a:t>
            </a:r>
            <a:r>
              <a:rPr lang="it-IT" b="1" dirty="0" err="1"/>
              <a:t>Superposition</a:t>
            </a:r>
            <a:r>
              <a:rPr lang="it-IT" b="1" dirty="0"/>
              <a:t> Zone</a:t>
            </a:r>
            <a:r>
              <a:rPr lang="it-IT" dirty="0"/>
              <a:t>.</a:t>
            </a:r>
          </a:p>
        </p:txBody>
      </p:sp>
      <p:pic>
        <p:nvPicPr>
          <p:cNvPr id="4" name="Immagine 3"/>
          <p:cNvPicPr>
            <a:picLocks noChangeAspect="1"/>
          </p:cNvPicPr>
          <p:nvPr/>
        </p:nvPicPr>
        <p:blipFill rotWithShape="1">
          <a:blip r:embed="rId2" cstate="print"/>
          <a:srcRect l="41338" t="22377" r="33463" b="10747"/>
          <a:stretch/>
        </p:blipFill>
        <p:spPr>
          <a:xfrm>
            <a:off x="8525830" y="642431"/>
            <a:ext cx="2938970" cy="4224769"/>
          </a:xfrm>
          <a:prstGeom prst="rect">
            <a:avLst/>
          </a:prstGeom>
        </p:spPr>
      </p:pic>
    </p:spTree>
    <p:extLst>
      <p:ext uri="{BB962C8B-B14F-4D97-AF65-F5344CB8AC3E}">
        <p14:creationId xmlns:p14="http://schemas.microsoft.com/office/powerpoint/2010/main" val="15873370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838201" y="365125"/>
            <a:ext cx="5251316" cy="1807305"/>
          </a:xfrm>
        </p:spPr>
        <p:txBody>
          <a:bodyPr>
            <a:normAutofit/>
          </a:bodyPr>
          <a:lstStyle/>
          <a:p>
            <a:r>
              <a:rPr lang="it-IT" dirty="0"/>
              <a:t>‘</a:t>
            </a:r>
            <a:r>
              <a:rPr lang="it-IT" dirty="0" err="1"/>
              <a:t>Arealità</a:t>
            </a:r>
            <a:r>
              <a:rPr lang="it-IT" dirty="0"/>
              <a:t> debole’</a:t>
            </a:r>
          </a:p>
        </p:txBody>
      </p:sp>
      <p:sp>
        <p:nvSpPr>
          <p:cNvPr id="3" name="Segnaposto contenuto 2"/>
          <p:cNvSpPr>
            <a:spLocks noGrp="1"/>
          </p:cNvSpPr>
          <p:nvPr>
            <p:ph idx="1"/>
          </p:nvPr>
        </p:nvSpPr>
        <p:spPr>
          <a:xfrm>
            <a:off x="838200" y="2333297"/>
            <a:ext cx="4619621" cy="3843666"/>
          </a:xfrm>
        </p:spPr>
        <p:txBody>
          <a:bodyPr>
            <a:normAutofit/>
          </a:bodyPr>
          <a:lstStyle/>
          <a:p>
            <a:pPr marL="0" indent="0">
              <a:buNone/>
            </a:pPr>
            <a:r>
              <a:rPr lang="it-IT" sz="1600"/>
              <a:t>Per descrivere casi di questo tipo è stato formulato il concetto di </a:t>
            </a:r>
            <a:r>
              <a:rPr lang="it-IT" sz="1600" b="1"/>
              <a:t>Contact superposition zone.</a:t>
            </a:r>
            <a:r>
              <a:rPr lang="it-IT" sz="1600"/>
              <a:t> </a:t>
            </a:r>
          </a:p>
          <a:p>
            <a:pPr marL="0" indent="0">
              <a:buNone/>
            </a:pPr>
            <a:endParaRPr lang="it-IT" sz="1600"/>
          </a:p>
          <a:p>
            <a:pPr marL="0" indent="0">
              <a:buNone/>
            </a:pPr>
            <a:r>
              <a:rPr lang="it-IT" sz="1600"/>
              <a:t>In particolare, si tratta di sovrapposizione (parziale) di numerosi tratti (comuni a più lingue), dovuti a contatto ma semi-indipendenti (piuttosto che dovuti a processi di interferenza che interessano globalmente e contemporaneamente tutte le lingue di una certa zona o almeno la gran parte di esse). </a:t>
            </a:r>
          </a:p>
          <a:p>
            <a:pPr marL="0" indent="0">
              <a:buNone/>
            </a:pPr>
            <a:r>
              <a:rPr lang="it-IT" sz="1600"/>
              <a:t>Il contatto tra lingua A e B non dà luogo al prestito del tratto </a:t>
            </a:r>
            <a:r>
              <a:rPr lang="it-IT" sz="1600" i="1"/>
              <a:t>x </a:t>
            </a:r>
            <a:r>
              <a:rPr lang="it-IT" sz="1600"/>
              <a:t>da A a B; piuttosto, può innescare in B un processo di grammaticalizzazione che porta B a sviluppare il tratto </a:t>
            </a:r>
            <a:r>
              <a:rPr lang="it-IT" sz="1600" i="1"/>
              <a:t>x </a:t>
            </a:r>
            <a:r>
              <a:rPr lang="it-IT" sz="1600"/>
              <a:t>(grammaticalizzazione per contatto).</a:t>
            </a:r>
          </a:p>
        </p:txBody>
      </p:sp>
      <p:pic>
        <p:nvPicPr>
          <p:cNvPr id="4" name="Immagine 3">
            <a:extLst>
              <a:ext uri="{FF2B5EF4-FFF2-40B4-BE49-F238E27FC236}">
                <a16:creationId xmlns:a16="http://schemas.microsoft.com/office/drawing/2014/main" id="{6BD15C41-56D2-F656-2B1B-439591574677}"/>
              </a:ext>
            </a:extLst>
          </p:cNvPr>
          <p:cNvPicPr>
            <a:picLocks noChangeAspect="1"/>
          </p:cNvPicPr>
          <p:nvPr/>
        </p:nvPicPr>
        <p:blipFill>
          <a:blip r:embed="rId2"/>
          <a:srcRect b="7990"/>
          <a:stretch>
            <a:fill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2888574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642875"/>
          </a:xfrm>
        </p:spPr>
        <p:txBody>
          <a:bodyPr>
            <a:normAutofit fontScale="90000"/>
          </a:bodyPr>
          <a:lstStyle/>
          <a:p>
            <a:r>
              <a:rPr lang="it-IT" dirty="0"/>
              <a:t>Principali riferimenti bibliografici</a:t>
            </a:r>
          </a:p>
        </p:txBody>
      </p:sp>
      <p:sp>
        <p:nvSpPr>
          <p:cNvPr id="3" name="Segnaposto contenuto 2"/>
          <p:cNvSpPr>
            <a:spLocks noGrp="1"/>
          </p:cNvSpPr>
          <p:nvPr>
            <p:ph idx="1"/>
          </p:nvPr>
        </p:nvSpPr>
        <p:spPr>
          <a:xfrm>
            <a:off x="1134752" y="1060001"/>
            <a:ext cx="8229600" cy="5522382"/>
          </a:xfrm>
        </p:spPr>
        <p:txBody>
          <a:bodyPr>
            <a:noAutofit/>
          </a:bodyPr>
          <a:lstStyle/>
          <a:p>
            <a:pPr marL="180975" indent="-180975">
              <a:buNone/>
            </a:pPr>
            <a:r>
              <a:rPr lang="it-IT" sz="1400" cap="small" dirty="0"/>
              <a:t>Bernini</a:t>
            </a:r>
            <a:r>
              <a:rPr lang="it-IT" sz="1400" dirty="0"/>
              <a:t>, G. 1992, Per una tipologia areale delle lingue europee, in: A. G. </a:t>
            </a:r>
            <a:r>
              <a:rPr lang="it-IT" sz="1400" cap="small" dirty="0" err="1"/>
              <a:t>Mocciaro</a:t>
            </a:r>
            <a:r>
              <a:rPr lang="it-IT" sz="1400" dirty="0"/>
              <a:t>; G. </a:t>
            </a:r>
            <a:r>
              <a:rPr lang="it-IT" sz="1400" cap="small" dirty="0" err="1"/>
              <a:t>Soravia</a:t>
            </a:r>
            <a:r>
              <a:rPr lang="it-IT" sz="1400" dirty="0"/>
              <a:t> (a cura di), [1992], </a:t>
            </a:r>
            <a:r>
              <a:rPr lang="it-IT" sz="1400" i="1" dirty="0"/>
              <a:t>L’Europa linguistica: contatti, contrasti, affinità di lingue</a:t>
            </a:r>
            <a:r>
              <a:rPr lang="it-IT" sz="1400" dirty="0"/>
              <a:t>. Atti del XXI Congresso Internazionale della SLI. Catania, Settembre 1987. Roma: </a:t>
            </a:r>
            <a:r>
              <a:rPr lang="it-IT" sz="1400" dirty="0" err="1"/>
              <a:t>Bulzoni</a:t>
            </a:r>
            <a:r>
              <a:rPr lang="it-IT" sz="1400" dirty="0"/>
              <a:t>, 37-48.</a:t>
            </a:r>
          </a:p>
          <a:p>
            <a:pPr marL="180975" indent="-180975">
              <a:buNone/>
            </a:pPr>
            <a:r>
              <a:rPr lang="de-DE" sz="1400" cap="small" dirty="0"/>
              <a:t>Campbell, L. 2006. </a:t>
            </a:r>
            <a:r>
              <a:rPr lang="it-IT" sz="1400" dirty="0" err="1"/>
              <a:t>Areal</a:t>
            </a:r>
            <a:r>
              <a:rPr lang="it-IT" sz="1400" dirty="0"/>
              <a:t> Linguistics. In: </a:t>
            </a:r>
            <a:r>
              <a:rPr lang="it-IT" sz="1400" cap="small" dirty="0"/>
              <a:t>Brown</a:t>
            </a:r>
            <a:r>
              <a:rPr lang="it-IT" sz="1400" dirty="0"/>
              <a:t>, K. (ed.), </a:t>
            </a:r>
            <a:r>
              <a:rPr lang="it-IT" sz="1400" i="1" dirty="0"/>
              <a:t>Enciclopedia of Language and Linguistics</a:t>
            </a:r>
            <a:r>
              <a:rPr lang="it-IT" sz="1400" dirty="0"/>
              <a:t>, …, </a:t>
            </a:r>
            <a:r>
              <a:rPr lang="it-IT" sz="1400" dirty="0" err="1"/>
              <a:t>Elsevier</a:t>
            </a:r>
            <a:r>
              <a:rPr lang="it-IT" sz="1400" dirty="0"/>
              <a:t>, s.v.</a:t>
            </a:r>
            <a:endParaRPr lang="de-DE" sz="1400" cap="small" dirty="0"/>
          </a:p>
          <a:p>
            <a:pPr marL="180975" indent="-180975">
              <a:buNone/>
            </a:pPr>
            <a:r>
              <a:rPr lang="en-GB" sz="1400" cap="small" dirty="0"/>
              <a:t>Comrie, B. </a:t>
            </a:r>
            <a:r>
              <a:rPr lang="en-GB" sz="1400" dirty="0"/>
              <a:t>2001, </a:t>
            </a:r>
            <a:r>
              <a:rPr lang="en-US" sz="1400" dirty="0"/>
              <a:t>Different views of language typology</a:t>
            </a:r>
            <a:r>
              <a:rPr lang="en-GB" sz="1400" dirty="0"/>
              <a:t>. In: </a:t>
            </a:r>
            <a:r>
              <a:rPr lang="en-US" sz="1400" cap="small" dirty="0"/>
              <a:t>Haspelmath; </a:t>
            </a:r>
            <a:r>
              <a:rPr lang="en-US" sz="1400" dirty="0"/>
              <a:t>Martin</a:t>
            </a:r>
            <a:r>
              <a:rPr lang="en-US" sz="1400" cap="small" dirty="0"/>
              <a:t>; </a:t>
            </a:r>
            <a:r>
              <a:rPr lang="en-GB" sz="1400" cap="small" dirty="0"/>
              <a:t>König</a:t>
            </a:r>
            <a:r>
              <a:rPr lang="en-GB" sz="1400" dirty="0"/>
              <a:t>, Ekkehard; </a:t>
            </a:r>
            <a:r>
              <a:rPr lang="en-GB" sz="1400" cap="small" dirty="0" err="1"/>
              <a:t>Oesterreicher</a:t>
            </a:r>
            <a:r>
              <a:rPr lang="en-GB" sz="1400" dirty="0"/>
              <a:t>, Wulf; </a:t>
            </a:r>
            <a:r>
              <a:rPr lang="en-GB" sz="1400" cap="small" dirty="0" err="1"/>
              <a:t>Raible</a:t>
            </a:r>
            <a:r>
              <a:rPr lang="en-GB" sz="1400" cap="small" dirty="0"/>
              <a:t>,</a:t>
            </a:r>
            <a:r>
              <a:rPr lang="en-GB" sz="1400" dirty="0"/>
              <a:t> Wolfgang</a:t>
            </a:r>
            <a:r>
              <a:rPr lang="en-US" sz="1400" dirty="0"/>
              <a:t> (eds.), </a:t>
            </a:r>
            <a:r>
              <a:rPr lang="en-US" sz="1400" i="1" dirty="0"/>
              <a:t>Language universals and language typology. </a:t>
            </a:r>
            <a:r>
              <a:rPr lang="en-US" sz="1400" dirty="0"/>
              <a:t>Berlin, de Gruyter</a:t>
            </a:r>
            <a:r>
              <a:rPr lang="en-US" sz="1400" i="1" dirty="0"/>
              <a:t>, </a:t>
            </a:r>
            <a:r>
              <a:rPr lang="en-US" sz="1400" dirty="0"/>
              <a:t>Vol. I, 25-39.</a:t>
            </a:r>
            <a:endParaRPr lang="it-IT" sz="1400" dirty="0"/>
          </a:p>
          <a:p>
            <a:pPr marL="180975" indent="-180975">
              <a:buNone/>
            </a:pPr>
            <a:r>
              <a:rPr lang="en-US" sz="1400" cap="small" dirty="0" err="1"/>
              <a:t>Diessel</a:t>
            </a:r>
            <a:r>
              <a:rPr lang="en-US" sz="1400" dirty="0"/>
              <a:t>, H. 2006. Demonstratives. </a:t>
            </a:r>
            <a:r>
              <a:rPr lang="it-IT" sz="1400" dirty="0"/>
              <a:t>In: </a:t>
            </a:r>
            <a:r>
              <a:rPr lang="it-IT" sz="1400" cap="small" dirty="0"/>
              <a:t>Brown</a:t>
            </a:r>
            <a:r>
              <a:rPr lang="it-IT" sz="1400" dirty="0"/>
              <a:t>, K. (ed.), </a:t>
            </a:r>
            <a:r>
              <a:rPr lang="it-IT" sz="1400" i="1" dirty="0"/>
              <a:t>Enciclopedia of Language and Linguistics</a:t>
            </a:r>
            <a:r>
              <a:rPr lang="it-IT" sz="1400" dirty="0"/>
              <a:t>, …, </a:t>
            </a:r>
            <a:r>
              <a:rPr lang="it-IT" sz="1400" dirty="0" err="1"/>
              <a:t>Elsevier</a:t>
            </a:r>
            <a:r>
              <a:rPr lang="it-IT" sz="1400" dirty="0"/>
              <a:t>, s.v.</a:t>
            </a:r>
          </a:p>
          <a:p>
            <a:pPr marL="180975" indent="-180975">
              <a:buNone/>
            </a:pPr>
            <a:r>
              <a:rPr lang="en-GB" sz="1400" cap="small" dirty="0"/>
              <a:t>Haspelmath</a:t>
            </a:r>
            <a:r>
              <a:rPr lang="en-GB" sz="1400" dirty="0"/>
              <a:t>, Martin, 2001, The European Linguistic Area: Standard Average European. In: </a:t>
            </a:r>
            <a:r>
              <a:rPr lang="en-US" sz="1400" cap="small" dirty="0"/>
              <a:t>Haspelmath; </a:t>
            </a:r>
            <a:r>
              <a:rPr lang="en-US" sz="1400" dirty="0"/>
              <a:t>Martin</a:t>
            </a:r>
            <a:r>
              <a:rPr lang="en-US" sz="1400" cap="small" dirty="0"/>
              <a:t>; </a:t>
            </a:r>
            <a:r>
              <a:rPr lang="en-GB" sz="1400" cap="small" dirty="0"/>
              <a:t>König</a:t>
            </a:r>
            <a:r>
              <a:rPr lang="en-GB" sz="1400" dirty="0"/>
              <a:t>, Ekkehard; </a:t>
            </a:r>
            <a:r>
              <a:rPr lang="en-GB" sz="1400" cap="small" dirty="0" err="1"/>
              <a:t>Oesterreicher</a:t>
            </a:r>
            <a:r>
              <a:rPr lang="en-GB" sz="1400" dirty="0"/>
              <a:t>, Wulf; </a:t>
            </a:r>
            <a:r>
              <a:rPr lang="en-GB" sz="1400" cap="small" dirty="0" err="1"/>
              <a:t>Raible</a:t>
            </a:r>
            <a:r>
              <a:rPr lang="en-GB" sz="1400" cap="small" dirty="0"/>
              <a:t>,</a:t>
            </a:r>
            <a:r>
              <a:rPr lang="en-GB" sz="1400" dirty="0"/>
              <a:t> Wolfgang</a:t>
            </a:r>
            <a:r>
              <a:rPr lang="en-US" sz="1400" dirty="0"/>
              <a:t> (eds.), </a:t>
            </a:r>
            <a:r>
              <a:rPr lang="en-US" sz="1400" i="1" dirty="0"/>
              <a:t>Language universals and language typology. </a:t>
            </a:r>
            <a:r>
              <a:rPr lang="en-US" sz="1400" dirty="0"/>
              <a:t>Berlin, de Gruyter</a:t>
            </a:r>
            <a:r>
              <a:rPr lang="en-US" sz="1400" i="1" dirty="0"/>
              <a:t>, </a:t>
            </a:r>
            <a:r>
              <a:rPr lang="en-US" sz="1400" dirty="0"/>
              <a:t>Vol. II, 1492-1510.</a:t>
            </a:r>
            <a:endParaRPr lang="it-IT" sz="1400" dirty="0"/>
          </a:p>
          <a:p>
            <a:pPr marL="180975" indent="-180975">
              <a:buNone/>
            </a:pPr>
            <a:r>
              <a:rPr lang="de-DE" sz="1400" cap="small" dirty="0"/>
              <a:t>Heine, </a:t>
            </a:r>
            <a:r>
              <a:rPr lang="de-DE" sz="1400" dirty="0"/>
              <a:t>B.; </a:t>
            </a:r>
            <a:r>
              <a:rPr lang="de-DE" sz="1400" cap="small" dirty="0" err="1"/>
              <a:t>Kuteva</a:t>
            </a:r>
            <a:r>
              <a:rPr lang="de-DE" sz="1400" dirty="0"/>
              <a:t>, T. 2005</a:t>
            </a:r>
            <a:r>
              <a:rPr lang="it-IT" sz="1400" dirty="0"/>
              <a:t>. </a:t>
            </a:r>
            <a:r>
              <a:rPr lang="en-GB" sz="1400" i="1" dirty="0"/>
              <a:t>Language contact and grammatical change</a:t>
            </a:r>
            <a:r>
              <a:rPr lang="en-GB" sz="1400" dirty="0"/>
              <a:t>. Cambridge, Cambridge University Press.</a:t>
            </a:r>
            <a:endParaRPr lang="it-IT" sz="1400" dirty="0"/>
          </a:p>
          <a:p>
            <a:pPr marL="180975" indent="-180975">
              <a:buNone/>
            </a:pPr>
            <a:r>
              <a:rPr lang="de-DE" sz="1400" cap="small" dirty="0"/>
              <a:t>Heine, </a:t>
            </a:r>
            <a:r>
              <a:rPr lang="de-DE" sz="1400" dirty="0"/>
              <a:t>B.; </a:t>
            </a:r>
            <a:r>
              <a:rPr lang="de-DE" sz="1400" cap="small" dirty="0" err="1"/>
              <a:t>Kuteva</a:t>
            </a:r>
            <a:r>
              <a:rPr lang="de-DE" sz="1400" dirty="0"/>
              <a:t>, T. 2006, </a:t>
            </a:r>
            <a:r>
              <a:rPr lang="en-GB" sz="1400" i="1" dirty="0"/>
              <a:t>The changing languages of Europe</a:t>
            </a:r>
            <a:r>
              <a:rPr lang="en-GB" sz="1400" dirty="0"/>
              <a:t>. Oxford, Oxford University Press.</a:t>
            </a:r>
            <a:endParaRPr lang="en-GB" sz="1400" cap="small" dirty="0"/>
          </a:p>
          <a:p>
            <a:pPr marL="180975" indent="-180975">
              <a:buNone/>
            </a:pPr>
            <a:r>
              <a:rPr lang="en-US" sz="1400" cap="small" dirty="0"/>
              <a:t>Hopper</a:t>
            </a:r>
            <a:r>
              <a:rPr lang="en-US" sz="1400" dirty="0"/>
              <a:t>, P. and E. C. </a:t>
            </a:r>
            <a:r>
              <a:rPr lang="en-US" sz="1400" cap="small" dirty="0"/>
              <a:t>Traugott</a:t>
            </a:r>
            <a:r>
              <a:rPr lang="en-US" sz="1400" dirty="0"/>
              <a:t>. 2003. Grammaticalization. 2nd edition. CUP. </a:t>
            </a:r>
          </a:p>
          <a:p>
            <a:pPr marL="180975" indent="-180975">
              <a:buNone/>
            </a:pPr>
            <a:r>
              <a:rPr lang="it-IT" sz="1400" cap="small" dirty="0" err="1"/>
              <a:t>Juvonen</a:t>
            </a:r>
            <a:r>
              <a:rPr lang="it-IT" sz="1400" cap="small" dirty="0"/>
              <a:t>, P. 2006. </a:t>
            </a:r>
            <a:r>
              <a:rPr lang="it-IT" sz="1400" dirty="0" err="1"/>
              <a:t>Articles</a:t>
            </a:r>
            <a:r>
              <a:rPr lang="it-IT" sz="1400" dirty="0"/>
              <a:t>, Definite and Indefinite. In: </a:t>
            </a:r>
            <a:r>
              <a:rPr lang="it-IT" sz="1400" cap="small" dirty="0"/>
              <a:t>Brown</a:t>
            </a:r>
            <a:r>
              <a:rPr lang="it-IT" sz="1400" dirty="0"/>
              <a:t>, K. (ed.), </a:t>
            </a:r>
            <a:r>
              <a:rPr lang="it-IT" sz="1400" i="1" dirty="0"/>
              <a:t>Enciclopedia of Language and Linguistics</a:t>
            </a:r>
            <a:r>
              <a:rPr lang="it-IT" sz="1400" dirty="0"/>
              <a:t>, …, </a:t>
            </a:r>
            <a:r>
              <a:rPr lang="it-IT" sz="1400" dirty="0" err="1"/>
              <a:t>Elsevier</a:t>
            </a:r>
            <a:r>
              <a:rPr lang="it-IT" sz="1400" dirty="0"/>
              <a:t>, s.v.</a:t>
            </a:r>
          </a:p>
          <a:p>
            <a:pPr marL="180975" indent="-180975">
              <a:buNone/>
            </a:pPr>
            <a:r>
              <a:rPr lang="it-IT" sz="1400" cap="small" dirty="0" err="1"/>
              <a:t>Koptjevskaja-tamm</a:t>
            </a:r>
            <a:r>
              <a:rPr lang="it-IT" sz="1400" dirty="0"/>
              <a:t>, M., and </a:t>
            </a:r>
            <a:r>
              <a:rPr lang="it-IT" sz="1400" dirty="0" err="1"/>
              <a:t>Wälchli</a:t>
            </a:r>
            <a:r>
              <a:rPr lang="it-IT" sz="1400" dirty="0"/>
              <a:t> </a:t>
            </a:r>
            <a:r>
              <a:rPr lang="it-IT" sz="1400" cap="small" dirty="0"/>
              <a:t>B</a:t>
            </a:r>
            <a:r>
              <a:rPr lang="it-IT" sz="1400" dirty="0"/>
              <a:t>. 2001. The </a:t>
            </a:r>
            <a:r>
              <a:rPr lang="it-IT" sz="1400" dirty="0" err="1"/>
              <a:t>Circum-Baltic</a:t>
            </a:r>
            <a:r>
              <a:rPr lang="it-IT" sz="1400" dirty="0"/>
              <a:t> </a:t>
            </a:r>
            <a:r>
              <a:rPr lang="it-IT" sz="1400" dirty="0" err="1"/>
              <a:t>languages</a:t>
            </a:r>
            <a:r>
              <a:rPr lang="it-IT" sz="1400" dirty="0"/>
              <a:t>: An </a:t>
            </a:r>
            <a:r>
              <a:rPr lang="it-IT" sz="1400" dirty="0" err="1"/>
              <a:t>areal-typological</a:t>
            </a:r>
            <a:r>
              <a:rPr lang="it-IT" sz="1400" dirty="0"/>
              <a:t> </a:t>
            </a:r>
            <a:r>
              <a:rPr lang="it-IT" sz="1400" dirty="0" err="1"/>
              <a:t>approach</a:t>
            </a:r>
            <a:r>
              <a:rPr lang="it-IT" sz="1400" dirty="0"/>
              <a:t>. </a:t>
            </a:r>
            <a:r>
              <a:rPr lang="it-IT" sz="1400" dirty="0" err="1"/>
              <a:t>Circum-Baltic</a:t>
            </a:r>
            <a:r>
              <a:rPr lang="it-IT" sz="1400" dirty="0"/>
              <a:t> </a:t>
            </a:r>
            <a:r>
              <a:rPr lang="it-IT" sz="1400" dirty="0" err="1"/>
              <a:t>Languages</a:t>
            </a:r>
            <a:r>
              <a:rPr lang="it-IT" sz="1400" dirty="0"/>
              <a:t>, ed. </a:t>
            </a:r>
            <a:r>
              <a:rPr lang="it-IT" sz="1400" dirty="0" err="1"/>
              <a:t>Östen</a:t>
            </a:r>
            <a:r>
              <a:rPr lang="it-IT" sz="1400" dirty="0"/>
              <a:t> Dahl and Maria </a:t>
            </a:r>
            <a:r>
              <a:rPr lang="it-IT" sz="1400" dirty="0" err="1"/>
              <a:t>Koptjevskaja-Tamm</a:t>
            </a:r>
            <a:r>
              <a:rPr lang="it-IT" sz="1400" dirty="0"/>
              <a:t>. 615-750. </a:t>
            </a:r>
          </a:p>
          <a:p>
            <a:pPr marL="180975" indent="-180975">
              <a:buNone/>
            </a:pPr>
            <a:endParaRPr lang="it-IT" sz="1200" cap="small" dirty="0"/>
          </a:p>
        </p:txBody>
      </p:sp>
    </p:spTree>
    <p:extLst>
      <p:ext uri="{BB962C8B-B14F-4D97-AF65-F5344CB8AC3E}">
        <p14:creationId xmlns:p14="http://schemas.microsoft.com/office/powerpoint/2010/main" val="41505833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Principali riferimenti bibliografici</a:t>
            </a:r>
          </a:p>
        </p:txBody>
      </p:sp>
      <p:sp>
        <p:nvSpPr>
          <p:cNvPr id="3" name="Segnaposto contenuto 2"/>
          <p:cNvSpPr>
            <a:spLocks noGrp="1"/>
          </p:cNvSpPr>
          <p:nvPr>
            <p:ph idx="1"/>
          </p:nvPr>
        </p:nvSpPr>
        <p:spPr>
          <a:xfrm>
            <a:off x="922648" y="1578467"/>
            <a:ext cx="10352155" cy="4525963"/>
          </a:xfrm>
        </p:spPr>
        <p:txBody>
          <a:bodyPr>
            <a:noAutofit/>
          </a:bodyPr>
          <a:lstStyle/>
          <a:p>
            <a:pPr marL="0" indent="0">
              <a:buNone/>
            </a:pPr>
            <a:r>
              <a:rPr lang="en-GB" sz="1200" cap="small" dirty="0" err="1"/>
              <a:t>Masica</a:t>
            </a:r>
            <a:r>
              <a:rPr lang="en-GB" sz="1200" dirty="0"/>
              <a:t>, C. P. 1976. Defining a Linguistic Area. South Asia. Chicago, The University of  Chicago Press.</a:t>
            </a:r>
            <a:endParaRPr lang="it-IT" sz="1200" dirty="0"/>
          </a:p>
          <a:p>
            <a:pPr marL="0" indent="0">
              <a:buNone/>
            </a:pPr>
            <a:r>
              <a:rPr lang="it-IT" sz="1200" cap="small" dirty="0"/>
              <a:t>Massobrio</a:t>
            </a:r>
            <a:r>
              <a:rPr lang="it-IT" sz="1200" dirty="0"/>
              <a:t>, L. 1996. “Area linguistica”. In: Beccaria, G. L. (a cura di) [1996], 82b-83b..</a:t>
            </a:r>
          </a:p>
          <a:p>
            <a:pPr marL="0" indent="0">
              <a:buNone/>
            </a:pPr>
            <a:r>
              <a:rPr lang="it-IT" sz="1200" cap="small" dirty="0"/>
              <a:t>Massobrio</a:t>
            </a:r>
            <a:r>
              <a:rPr lang="it-IT" sz="1200" dirty="0"/>
              <a:t>, L. 1996°. “Geografia linguistica”. In: Beccaria, G. L. (a cura di) [1996], 336a-339a.</a:t>
            </a:r>
          </a:p>
          <a:p>
            <a:pPr marL="176213" indent="-176213">
              <a:buNone/>
            </a:pPr>
            <a:r>
              <a:rPr lang="en-US" sz="1200" cap="small" dirty="0"/>
              <a:t>Matras</a:t>
            </a:r>
            <a:r>
              <a:rPr lang="en-US" sz="1200" dirty="0"/>
              <a:t>, Y. 2010. “Contact, Convergence, and Typology”, </a:t>
            </a:r>
            <a:r>
              <a:rPr lang="en-GB" sz="1200" dirty="0"/>
              <a:t>in Hickey, Raymond (ed.), The Handbook of Language Contact, London: Wiley-Blackwell, 66-85. </a:t>
            </a:r>
            <a:endParaRPr lang="it-IT" sz="1200" dirty="0"/>
          </a:p>
          <a:p>
            <a:pPr marL="0" indent="0">
              <a:buNone/>
            </a:pPr>
            <a:r>
              <a:rPr lang="en-US" sz="1200" cap="small" dirty="0"/>
              <a:t>Mithun</a:t>
            </a:r>
            <a:r>
              <a:rPr lang="en-US" sz="1200" dirty="0"/>
              <a:t>, M. 2007. </a:t>
            </a:r>
            <a:r>
              <a:rPr lang="en-GB" sz="1200" dirty="0"/>
              <a:t>“Grammar, contact and time”, Journal of Language Contact – THEMA 1, 144-167 (www. jlc-journal.org).</a:t>
            </a:r>
            <a:endParaRPr lang="it-IT" sz="1200" dirty="0"/>
          </a:p>
          <a:p>
            <a:pPr marL="180975" indent="-180975">
              <a:buNone/>
            </a:pPr>
            <a:r>
              <a:rPr lang="en-GB" sz="1200" cap="small" dirty="0"/>
              <a:t>Nichols</a:t>
            </a:r>
            <a:r>
              <a:rPr lang="en-GB" sz="1200" dirty="0"/>
              <a:t>, J. 1992. </a:t>
            </a:r>
            <a:r>
              <a:rPr lang="en-GB" sz="1200" i="1" dirty="0"/>
              <a:t>Diversity in Space and in Time</a:t>
            </a:r>
            <a:r>
              <a:rPr lang="en-GB" sz="1200" dirty="0"/>
              <a:t>. Chicago/London, University of Chicago Press.</a:t>
            </a:r>
            <a:endParaRPr lang="it-IT" sz="1200" dirty="0"/>
          </a:p>
          <a:p>
            <a:pPr marL="180975" indent="-180975">
              <a:buNone/>
            </a:pPr>
            <a:r>
              <a:rPr lang="it-IT" sz="1200" cap="small" dirty="0"/>
              <a:t>Solta</a:t>
            </a:r>
            <a:r>
              <a:rPr lang="it-IT" sz="1200" dirty="0"/>
              <a:t>, G.R. 1980, </a:t>
            </a:r>
            <a:r>
              <a:rPr lang="de-DE" sz="1200" i="1" dirty="0" err="1"/>
              <a:t>Einfuhrung</a:t>
            </a:r>
            <a:r>
              <a:rPr lang="de-DE" sz="1200" i="1" dirty="0"/>
              <a:t> in die </a:t>
            </a:r>
            <a:r>
              <a:rPr lang="de-DE" sz="1200" i="1" dirty="0" err="1"/>
              <a:t>Balkanliguistik</a:t>
            </a:r>
            <a:r>
              <a:rPr lang="de-DE" sz="1200" i="1" dirty="0"/>
              <a:t> mit besonderer Berücksichtigung des Substrats und des Balkanlateinischen. </a:t>
            </a:r>
            <a:r>
              <a:rPr lang="de-DE" sz="1200" dirty="0"/>
              <a:t>Darmstadt: Wissenschaftliche Buchgesellschaft.</a:t>
            </a:r>
            <a:endParaRPr lang="it-IT" sz="1200" dirty="0"/>
          </a:p>
          <a:p>
            <a:pPr marL="180975" indent="-180975">
              <a:buNone/>
            </a:pPr>
            <a:r>
              <a:rPr lang="en-GB" sz="1200" cap="small" dirty="0"/>
              <a:t>Thomason, </a:t>
            </a:r>
            <a:r>
              <a:rPr lang="en-GB" sz="1200" dirty="0"/>
              <a:t>S.</a:t>
            </a:r>
            <a:r>
              <a:rPr lang="en-GB" sz="1200" cap="small" dirty="0"/>
              <a:t> 2008. </a:t>
            </a:r>
            <a:r>
              <a:rPr lang="en-GB" sz="1200" dirty="0"/>
              <a:t>“Social and linguistic factors as predictors of contact-induced change”, </a:t>
            </a:r>
            <a:r>
              <a:rPr lang="en-GB" sz="1200" i="1" dirty="0"/>
              <a:t>Journal of language </a:t>
            </a:r>
            <a:r>
              <a:rPr lang="en-GB" sz="1200" i="1" dirty="0" err="1"/>
              <a:t>contatct</a:t>
            </a:r>
            <a:r>
              <a:rPr lang="en-GB" sz="1200" dirty="0"/>
              <a:t> – </a:t>
            </a:r>
            <a:r>
              <a:rPr lang="en-GB" sz="1200" i="1" dirty="0" err="1"/>
              <a:t>Thema</a:t>
            </a:r>
            <a:r>
              <a:rPr lang="en-GB" sz="1200" i="1" dirty="0"/>
              <a:t> 2</a:t>
            </a:r>
            <a:r>
              <a:rPr lang="en-GB" sz="1200" dirty="0"/>
              <a:t>, 42-56</a:t>
            </a:r>
            <a:r>
              <a:rPr lang="en-GB" sz="1200" i="1" dirty="0"/>
              <a:t> </a:t>
            </a:r>
            <a:r>
              <a:rPr lang="en-GB" sz="1200" dirty="0"/>
              <a:t>(www.jlc-journal.org).</a:t>
            </a:r>
            <a:endParaRPr lang="it-IT" sz="1200" dirty="0"/>
          </a:p>
          <a:p>
            <a:pPr marL="180975" indent="-180975">
              <a:buNone/>
            </a:pPr>
            <a:r>
              <a:rPr lang="en-GB" sz="1200" cap="small" dirty="0" err="1"/>
              <a:t>Tomić</a:t>
            </a:r>
            <a:r>
              <a:rPr lang="en-GB" sz="1200" dirty="0"/>
              <a:t>, O. M. 2008, “An integrated areal-typological approach. Local </a:t>
            </a:r>
            <a:r>
              <a:rPr lang="en-GB" sz="1200" dirty="0" err="1"/>
              <a:t>convervences</a:t>
            </a:r>
            <a:r>
              <a:rPr lang="en-GB" sz="1200" dirty="0"/>
              <a:t> of </a:t>
            </a:r>
            <a:r>
              <a:rPr lang="en-GB" sz="1200" dirty="0" err="1"/>
              <a:t>morphosyntactic</a:t>
            </a:r>
            <a:r>
              <a:rPr lang="en-GB" sz="1200" dirty="0"/>
              <a:t> features in the Balkan </a:t>
            </a:r>
            <a:r>
              <a:rPr lang="en-GB" sz="1200" dirty="0" err="1"/>
              <a:t>Sprachbund</a:t>
            </a:r>
            <a:r>
              <a:rPr lang="en-GB" sz="1200" dirty="0"/>
              <a:t>”, in: P. </a:t>
            </a:r>
            <a:r>
              <a:rPr lang="en-GB" sz="1200" cap="small" dirty="0" err="1"/>
              <a:t>Muysken</a:t>
            </a:r>
            <a:r>
              <a:rPr lang="en-GB" sz="1200" dirty="0"/>
              <a:t> (ed.) 2008, “Introduction: Conceptual and methodological issues in areal linguistics”, pp. 181-219.</a:t>
            </a:r>
            <a:endParaRPr lang="it-IT" sz="1200" dirty="0"/>
          </a:p>
          <a:p>
            <a:pPr marL="180975" indent="-180975">
              <a:buNone/>
            </a:pPr>
            <a:r>
              <a:rPr lang="it-IT" sz="1200" cap="small" dirty="0" err="1"/>
              <a:t>Traugott</a:t>
            </a:r>
            <a:r>
              <a:rPr lang="it-IT" sz="1200" dirty="0"/>
              <a:t>, E.C., &amp; E. </a:t>
            </a:r>
            <a:r>
              <a:rPr lang="it-IT" sz="1200" cap="small" dirty="0" err="1"/>
              <a:t>König</a:t>
            </a:r>
            <a:r>
              <a:rPr lang="it-IT" sz="1200" dirty="0"/>
              <a:t>. 1991. ‘The </a:t>
            </a:r>
            <a:r>
              <a:rPr lang="it-IT" sz="1200" dirty="0" err="1"/>
              <a:t>semantics-pragmatics</a:t>
            </a:r>
            <a:r>
              <a:rPr lang="it-IT" sz="1200" dirty="0"/>
              <a:t> of </a:t>
            </a:r>
            <a:r>
              <a:rPr lang="it-IT" sz="1200" dirty="0" err="1"/>
              <a:t>grammaticalization</a:t>
            </a:r>
            <a:r>
              <a:rPr lang="it-IT" sz="1200" dirty="0"/>
              <a:t> </a:t>
            </a:r>
            <a:r>
              <a:rPr lang="it-IT" sz="1200" dirty="0" err="1"/>
              <a:t>revisited</a:t>
            </a:r>
            <a:r>
              <a:rPr lang="it-IT" sz="1200" dirty="0"/>
              <a:t>.’ In E.C. </a:t>
            </a:r>
            <a:r>
              <a:rPr lang="it-IT" sz="1200" dirty="0" err="1"/>
              <a:t>Traugott</a:t>
            </a:r>
            <a:r>
              <a:rPr lang="it-IT" sz="1200" dirty="0"/>
              <a:t> &amp; B. </a:t>
            </a:r>
            <a:r>
              <a:rPr lang="it-IT" sz="1200" dirty="0" err="1"/>
              <a:t>Heine</a:t>
            </a:r>
            <a:r>
              <a:rPr lang="it-IT" sz="1200" dirty="0"/>
              <a:t> (</a:t>
            </a:r>
            <a:r>
              <a:rPr lang="it-IT" sz="1200" dirty="0" err="1"/>
              <a:t>eds</a:t>
            </a:r>
            <a:r>
              <a:rPr lang="it-IT" sz="1200" dirty="0"/>
              <a:t>.): </a:t>
            </a:r>
            <a:r>
              <a:rPr lang="it-IT" sz="1200" dirty="0" err="1"/>
              <a:t>Approaches</a:t>
            </a:r>
            <a:r>
              <a:rPr lang="it-IT" sz="1200" dirty="0"/>
              <a:t> to </a:t>
            </a:r>
            <a:r>
              <a:rPr lang="it-IT" sz="1200" dirty="0" err="1"/>
              <a:t>grammaticalization</a:t>
            </a:r>
            <a:r>
              <a:rPr lang="it-IT" sz="1200" dirty="0"/>
              <a:t>. John </a:t>
            </a:r>
            <a:r>
              <a:rPr lang="it-IT" sz="1200" dirty="0" err="1"/>
              <a:t>Benjamins</a:t>
            </a:r>
            <a:r>
              <a:rPr lang="it-IT" sz="1200" dirty="0"/>
              <a:t>, 189-218. </a:t>
            </a:r>
          </a:p>
          <a:p>
            <a:pPr marL="180975" indent="-180975">
              <a:buNone/>
            </a:pPr>
            <a:r>
              <a:rPr lang="it-IT" sz="1200" cap="small" dirty="0" err="1"/>
              <a:t>Wischer</a:t>
            </a:r>
            <a:r>
              <a:rPr lang="it-IT" sz="1200" dirty="0"/>
              <a:t>, I. 2006. ‘</a:t>
            </a:r>
            <a:r>
              <a:rPr lang="it-IT" sz="1200" dirty="0" err="1"/>
              <a:t>Grammaticalization</a:t>
            </a:r>
            <a:r>
              <a:rPr lang="it-IT" sz="1200" dirty="0"/>
              <a:t>’. In: </a:t>
            </a:r>
            <a:r>
              <a:rPr lang="it-IT" sz="1200" cap="small" dirty="0"/>
              <a:t>Brown</a:t>
            </a:r>
            <a:r>
              <a:rPr lang="it-IT" sz="1200" dirty="0"/>
              <a:t>, K. (ed.), </a:t>
            </a:r>
            <a:r>
              <a:rPr lang="it-IT" sz="1200" i="1" dirty="0"/>
              <a:t>Enciclopedia of Language and Linguistics</a:t>
            </a:r>
            <a:r>
              <a:rPr lang="it-IT" sz="1200" dirty="0"/>
              <a:t>, …, Elsevier, s.v.</a:t>
            </a:r>
          </a:p>
        </p:txBody>
      </p:sp>
    </p:spTree>
    <p:extLst>
      <p:ext uri="{BB962C8B-B14F-4D97-AF65-F5344CB8AC3E}">
        <p14:creationId xmlns:p14="http://schemas.microsoft.com/office/powerpoint/2010/main" val="1953931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541C2C-8791-402E-AFBD-F8D7A3539851}"/>
              </a:ext>
            </a:extLst>
          </p:cNvPr>
          <p:cNvSpPr>
            <a:spLocks noGrp="1"/>
          </p:cNvSpPr>
          <p:nvPr>
            <p:ph type="title"/>
          </p:nvPr>
        </p:nvSpPr>
        <p:spPr/>
        <p:txBody>
          <a:bodyPr/>
          <a:lstStyle/>
          <a:p>
            <a:r>
              <a:rPr lang="it-IT" dirty="0"/>
              <a:t>Fascio di isoglosse</a:t>
            </a:r>
          </a:p>
        </p:txBody>
      </p:sp>
      <p:sp>
        <p:nvSpPr>
          <p:cNvPr id="3" name="Segnaposto contenuto 2">
            <a:extLst>
              <a:ext uri="{FF2B5EF4-FFF2-40B4-BE49-F238E27FC236}">
                <a16:creationId xmlns:a16="http://schemas.microsoft.com/office/drawing/2014/main" id="{D6113CE5-A6DD-4953-AA69-8DEE5691C804}"/>
              </a:ext>
            </a:extLst>
          </p:cNvPr>
          <p:cNvSpPr>
            <a:spLocks noGrp="1"/>
          </p:cNvSpPr>
          <p:nvPr>
            <p:ph idx="1"/>
          </p:nvPr>
        </p:nvSpPr>
        <p:spPr>
          <a:xfrm>
            <a:off x="838200" y="1825625"/>
            <a:ext cx="5519642" cy="4351338"/>
          </a:xfrm>
        </p:spPr>
        <p:txBody>
          <a:bodyPr/>
          <a:lstStyle/>
          <a:p>
            <a:pPr marL="0" indent="0">
              <a:buNone/>
            </a:pPr>
            <a:r>
              <a:rPr lang="it-IT" sz="1800" dirty="0">
                <a:effectLst/>
                <a:latin typeface="Times New Roman" panose="02020603050405020304" pitchFamily="18" charset="0"/>
                <a:ea typeface="Calibri" panose="020F0502020204030204" pitchFamily="34" charset="0"/>
              </a:rPr>
              <a:t>Quando due o (soprattutto) più isoglosse si sovrappongono (in parte o del tutto) creano delle cumulazioni che si chiamano ‘fasci di isoglosse’: infatti «La combinazione di un insieme di isoglosse viene definita fascio» (Chambers e </a:t>
            </a:r>
            <a:r>
              <a:rPr lang="it-IT" sz="1800" dirty="0" err="1">
                <a:effectLst/>
                <a:latin typeface="Times New Roman" panose="02020603050405020304" pitchFamily="18" charset="0"/>
                <a:ea typeface="Calibri" panose="020F0502020204030204" pitchFamily="34" charset="0"/>
              </a:rPr>
              <a:t>Trudgill</a:t>
            </a:r>
            <a:r>
              <a:rPr lang="it-IT" sz="1800" dirty="0">
                <a:effectLst/>
                <a:latin typeface="Times New Roman" panose="02020603050405020304" pitchFamily="18" charset="0"/>
                <a:ea typeface="Calibri" panose="020F0502020204030204" pitchFamily="34" charset="0"/>
              </a:rPr>
              <a:t> 1987: 147).</a:t>
            </a:r>
            <a:endParaRPr lang="it-IT" dirty="0"/>
          </a:p>
        </p:txBody>
      </p:sp>
      <p:pic>
        <p:nvPicPr>
          <p:cNvPr id="4" name="Immagine 3">
            <a:extLst>
              <a:ext uri="{FF2B5EF4-FFF2-40B4-BE49-F238E27FC236}">
                <a16:creationId xmlns:a16="http://schemas.microsoft.com/office/drawing/2014/main" id="{CF8508DC-0079-4A59-8472-CBE37FEDD3AA}"/>
              </a:ext>
            </a:extLst>
          </p:cNvPr>
          <p:cNvPicPr>
            <a:picLocks noChangeAspect="1"/>
          </p:cNvPicPr>
          <p:nvPr/>
        </p:nvPicPr>
        <p:blipFill>
          <a:blip r:embed="rId2"/>
          <a:stretch>
            <a:fillRect/>
          </a:stretch>
        </p:blipFill>
        <p:spPr>
          <a:xfrm>
            <a:off x="6695355" y="250931"/>
            <a:ext cx="5384263" cy="6536495"/>
          </a:xfrm>
          <a:prstGeom prst="rect">
            <a:avLst/>
          </a:prstGeom>
        </p:spPr>
      </p:pic>
    </p:spTree>
    <p:extLst>
      <p:ext uri="{BB962C8B-B14F-4D97-AF65-F5344CB8AC3E}">
        <p14:creationId xmlns:p14="http://schemas.microsoft.com/office/powerpoint/2010/main" val="2408123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6FD523-5C3C-412A-AAF7-27D4512F3B27}"/>
              </a:ext>
            </a:extLst>
          </p:cNvPr>
          <p:cNvSpPr>
            <a:spLocks noGrp="1"/>
          </p:cNvSpPr>
          <p:nvPr>
            <p:ph type="title"/>
          </p:nvPr>
        </p:nvSpPr>
        <p:spPr>
          <a:xfrm>
            <a:off x="838200" y="211702"/>
            <a:ext cx="10515600" cy="764067"/>
          </a:xfrm>
        </p:spPr>
        <p:txBody>
          <a:bodyPr/>
          <a:lstStyle/>
          <a:p>
            <a:r>
              <a:rPr lang="it-IT" dirty="0"/>
              <a:t>Isoglossa </a:t>
            </a:r>
          </a:p>
        </p:txBody>
      </p:sp>
      <p:sp>
        <p:nvSpPr>
          <p:cNvPr id="3" name="Segnaposto contenuto 2">
            <a:extLst>
              <a:ext uri="{FF2B5EF4-FFF2-40B4-BE49-F238E27FC236}">
                <a16:creationId xmlns:a16="http://schemas.microsoft.com/office/drawing/2014/main" id="{61BFD31B-245B-41C8-A752-E2B9E424901B}"/>
              </a:ext>
            </a:extLst>
          </p:cNvPr>
          <p:cNvSpPr>
            <a:spLocks noGrp="1"/>
          </p:cNvSpPr>
          <p:nvPr>
            <p:ph idx="1"/>
          </p:nvPr>
        </p:nvSpPr>
        <p:spPr>
          <a:xfrm>
            <a:off x="917981" y="1076921"/>
            <a:ext cx="5630106" cy="5330015"/>
          </a:xfrm>
        </p:spPr>
        <p:txBody>
          <a:bodyPr>
            <a:normAutofit fontScale="92500" lnSpcReduction="20000"/>
          </a:bodyPr>
          <a:lstStyle/>
          <a:p>
            <a:pPr marL="0" indent="0">
              <a:buNone/>
            </a:pPr>
            <a:r>
              <a:rPr lang="it-IT" dirty="0"/>
              <a:t>Pertanto:</a:t>
            </a:r>
          </a:p>
          <a:p>
            <a:pPr marL="0" indent="0">
              <a:buNone/>
            </a:pPr>
            <a:r>
              <a:rPr lang="it-IT" dirty="0"/>
              <a:t>[…] si definisce </a:t>
            </a:r>
            <a:r>
              <a:rPr lang="it-IT" i="1" dirty="0"/>
              <a:t>isoglossa </a:t>
            </a:r>
            <a:r>
              <a:rPr lang="it-IT" dirty="0"/>
              <a:t>la linea immaginaria con la quale, mediante un’ipotesi metodologica, si uniscono i punti estremi di un’area geografica caratterizzata dalla presenza di uno stesso fenomeno linguistico (Grassi, Sobrero &amp; </a:t>
            </a:r>
            <a:r>
              <a:rPr lang="it-IT" dirty="0" err="1"/>
              <a:t>Telmon</a:t>
            </a:r>
            <a:r>
              <a:rPr lang="it-IT" dirty="0"/>
              <a:t> 1997: 7, nota 9; ➔ </a:t>
            </a:r>
            <a:r>
              <a:rPr lang="it-IT" u="sng" dirty="0">
                <a:hlinkClick r:id="rId2"/>
              </a:rPr>
              <a:t>geografia linguistica</a:t>
            </a:r>
            <a:r>
              <a:rPr lang="it-IT" dirty="0"/>
              <a:t>). Questo fenomeno può essere di natura fonologica, e allora si parla di </a:t>
            </a:r>
            <a:r>
              <a:rPr lang="it-IT" i="1" dirty="0" err="1"/>
              <a:t>isòfona</a:t>
            </a:r>
            <a:r>
              <a:rPr lang="it-IT" dirty="0"/>
              <a:t>, morfologica (</a:t>
            </a:r>
            <a:r>
              <a:rPr lang="it-IT" i="1" dirty="0" err="1"/>
              <a:t>isomòrfa</a:t>
            </a:r>
            <a:r>
              <a:rPr lang="it-IT" dirty="0"/>
              <a:t>), sintattica, oppure lessicale (in quest’ultimo caso si parla di </a:t>
            </a:r>
            <a:r>
              <a:rPr lang="it-IT" i="1" dirty="0" err="1"/>
              <a:t>isolessi</a:t>
            </a:r>
            <a:r>
              <a:rPr lang="it-IT" dirty="0"/>
              <a:t> o, più di rado, di</a:t>
            </a:r>
            <a:r>
              <a:rPr lang="it-IT" i="1" dirty="0"/>
              <a:t> </a:t>
            </a:r>
            <a:r>
              <a:rPr lang="it-IT" i="1" dirty="0" err="1"/>
              <a:t>isòsema</a:t>
            </a:r>
            <a:r>
              <a:rPr lang="it-IT" dirty="0"/>
              <a:t>, ovvero </a:t>
            </a:r>
            <a:r>
              <a:rPr lang="it-IT" i="1" dirty="0"/>
              <a:t>isoglossa semantica</a:t>
            </a:r>
            <a:r>
              <a:rPr lang="it-IT" dirty="0"/>
              <a:t>); con riferimento all’accentazione si può impiegare </a:t>
            </a:r>
            <a:r>
              <a:rPr lang="it-IT" i="1" dirty="0" err="1"/>
              <a:t>isòtona</a:t>
            </a:r>
            <a:r>
              <a:rPr lang="it-IT" i="1" dirty="0"/>
              <a:t> </a:t>
            </a:r>
            <a:r>
              <a:rPr lang="it-IT" dirty="0"/>
              <a:t>(Beccaria 1994: 403). [</a:t>
            </a:r>
            <a:r>
              <a:rPr lang="it-IT" dirty="0" err="1"/>
              <a:t>Vignuzzi</a:t>
            </a:r>
            <a:r>
              <a:rPr lang="it-IT" dirty="0"/>
              <a:t> 2010].</a:t>
            </a:r>
          </a:p>
          <a:p>
            <a:pPr marL="0" indent="0">
              <a:buNone/>
            </a:pPr>
            <a:endParaRPr lang="it-IT" dirty="0"/>
          </a:p>
        </p:txBody>
      </p:sp>
      <p:pic>
        <p:nvPicPr>
          <p:cNvPr id="4" name="Immagine 3">
            <a:extLst>
              <a:ext uri="{FF2B5EF4-FFF2-40B4-BE49-F238E27FC236}">
                <a16:creationId xmlns:a16="http://schemas.microsoft.com/office/drawing/2014/main" id="{B7324B1A-E723-4624-A5C6-F78AD798838B}"/>
              </a:ext>
            </a:extLst>
          </p:cNvPr>
          <p:cNvPicPr>
            <a:picLocks noChangeAspect="1"/>
          </p:cNvPicPr>
          <p:nvPr/>
        </p:nvPicPr>
        <p:blipFill>
          <a:blip r:embed="rId3"/>
          <a:stretch>
            <a:fillRect/>
          </a:stretch>
        </p:blipFill>
        <p:spPr>
          <a:xfrm>
            <a:off x="6996081" y="1310727"/>
            <a:ext cx="4921726" cy="2685612"/>
          </a:xfrm>
          <a:prstGeom prst="rect">
            <a:avLst/>
          </a:prstGeom>
        </p:spPr>
      </p:pic>
      <p:sp>
        <p:nvSpPr>
          <p:cNvPr id="5" name="Rettangolo 4">
            <a:extLst>
              <a:ext uri="{FF2B5EF4-FFF2-40B4-BE49-F238E27FC236}">
                <a16:creationId xmlns:a16="http://schemas.microsoft.com/office/drawing/2014/main" id="{40CDBD22-DD9D-46EB-84C2-393B10B68BF2}"/>
              </a:ext>
            </a:extLst>
          </p:cNvPr>
          <p:cNvSpPr/>
          <p:nvPr/>
        </p:nvSpPr>
        <p:spPr>
          <a:xfrm>
            <a:off x="9900956" y="4154768"/>
            <a:ext cx="2026568" cy="1754326"/>
          </a:xfrm>
          <a:prstGeom prst="rect">
            <a:avLst/>
          </a:prstGeom>
        </p:spPr>
        <p:txBody>
          <a:bodyPr wrap="square">
            <a:spAutoFit/>
          </a:bodyPr>
          <a:lstStyle/>
          <a:p>
            <a:r>
              <a:rPr lang="it-IT" dirty="0"/>
              <a:t>Isoglossa dell’articolo determinativo posposto nelle lingue della lega balcanica </a:t>
            </a:r>
          </a:p>
        </p:txBody>
      </p:sp>
    </p:spTree>
    <p:extLst>
      <p:ext uri="{BB962C8B-B14F-4D97-AF65-F5344CB8AC3E}">
        <p14:creationId xmlns:p14="http://schemas.microsoft.com/office/powerpoint/2010/main" val="1483625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E5A9AB-AD89-4CEE-BF33-D89418853D8A}"/>
              </a:ext>
            </a:extLst>
          </p:cNvPr>
          <p:cNvSpPr>
            <a:spLocks noGrp="1"/>
          </p:cNvSpPr>
          <p:nvPr>
            <p:ph type="title"/>
          </p:nvPr>
        </p:nvSpPr>
        <p:spPr/>
        <p:txBody>
          <a:bodyPr/>
          <a:lstStyle/>
          <a:p>
            <a:r>
              <a:rPr lang="it-IT" dirty="0"/>
              <a:t>Conseguenze per lo studio linguistico del Mediterraneo</a:t>
            </a:r>
          </a:p>
        </p:txBody>
      </p:sp>
      <p:sp>
        <p:nvSpPr>
          <p:cNvPr id="3" name="Segnaposto contenuto 2">
            <a:extLst>
              <a:ext uri="{FF2B5EF4-FFF2-40B4-BE49-F238E27FC236}">
                <a16:creationId xmlns:a16="http://schemas.microsoft.com/office/drawing/2014/main" id="{E4246330-C474-466F-A2DF-2E5BE316C2B4}"/>
              </a:ext>
            </a:extLst>
          </p:cNvPr>
          <p:cNvSpPr>
            <a:spLocks noGrp="1"/>
          </p:cNvSpPr>
          <p:nvPr>
            <p:ph idx="1"/>
          </p:nvPr>
        </p:nvSpPr>
        <p:spPr/>
        <p:txBody>
          <a:bodyPr/>
          <a:lstStyle/>
          <a:p>
            <a:r>
              <a:rPr lang="it-IT" dirty="0"/>
              <a:t>Come per qualunque altra dimensione spaziale della geografia linguistica, non si possono stabilire a priori i confini della potenziale area di interessamento.</a:t>
            </a:r>
          </a:p>
          <a:p>
            <a:r>
              <a:rPr lang="it-IT" dirty="0"/>
              <a:t>Il primato metodologico è del singolo dato empirico riguardante il singolo tratto linguistico. Ogni dato linguistico rilevato sarà rappresentato da un punto di rilevamento e collegato ad altri eventuali dati omogenei da una isoglossa.</a:t>
            </a:r>
          </a:p>
          <a:p>
            <a:r>
              <a:rPr lang="it-IT" dirty="0"/>
              <a:t>L’affastellarsi delle isoglosse in fasci segnalerà ‘confini’ più o meno forti e diversamente significativi.</a:t>
            </a:r>
          </a:p>
          <a:p>
            <a:endParaRPr lang="it-IT" dirty="0"/>
          </a:p>
        </p:txBody>
      </p:sp>
    </p:spTree>
    <p:extLst>
      <p:ext uri="{BB962C8B-B14F-4D97-AF65-F5344CB8AC3E}">
        <p14:creationId xmlns:p14="http://schemas.microsoft.com/office/powerpoint/2010/main" val="3524951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FF0000"/>
                </a:solidFill>
              </a:rPr>
              <a:t>AREA LINGUISTICA e TIPOLOGIA DEL CONTATTO</a:t>
            </a:r>
          </a:p>
        </p:txBody>
      </p:sp>
      <p:sp>
        <p:nvSpPr>
          <p:cNvPr id="4" name="Segnaposto testo 3"/>
          <p:cNvSpPr>
            <a:spLocks noGrp="1"/>
          </p:cNvSpPr>
          <p:nvPr>
            <p:ph type="body" sz="half" idx="2"/>
          </p:nvPr>
        </p:nvSpPr>
        <p:spPr/>
        <p:txBody>
          <a:bodyPr/>
          <a:lstStyle/>
          <a:p>
            <a:r>
              <a:rPr lang="it-IT" dirty="0">
                <a:solidFill>
                  <a:srgbClr val="FF0000"/>
                </a:solidFill>
              </a:rPr>
              <a:t>Definizioni </a:t>
            </a:r>
          </a:p>
        </p:txBody>
      </p:sp>
    </p:spTree>
    <p:extLst>
      <p:ext uri="{BB962C8B-B14F-4D97-AF65-F5344CB8AC3E}">
        <p14:creationId xmlns:p14="http://schemas.microsoft.com/office/powerpoint/2010/main" val="83153191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4934</Words>
  <Application>Microsoft Office PowerPoint</Application>
  <PresentationFormat>Widescreen</PresentationFormat>
  <Paragraphs>263</Paragraphs>
  <Slides>56</Slides>
  <Notes>2</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56</vt:i4>
      </vt:variant>
    </vt:vector>
  </HeadingPairs>
  <TitlesOfParts>
    <vt:vector size="63" baseType="lpstr">
      <vt:lpstr>Arial</vt:lpstr>
      <vt:lpstr>Calibri</vt:lpstr>
      <vt:lpstr>Calibri Light</vt:lpstr>
      <vt:lpstr>Doulos SIL</vt:lpstr>
      <vt:lpstr>Symbol</vt:lpstr>
      <vt:lpstr>Times New Roman</vt:lpstr>
      <vt:lpstr>Tema di Office</vt:lpstr>
      <vt:lpstr>Contatto linguistico e arealità </vt:lpstr>
      <vt:lpstr>I confini linguistici</vt:lpstr>
      <vt:lpstr>Confine linguistico</vt:lpstr>
      <vt:lpstr>Geografia linguistica e linguistica areale</vt:lpstr>
      <vt:lpstr>Isoglossa </vt:lpstr>
      <vt:lpstr>Fascio di isoglosse</vt:lpstr>
      <vt:lpstr>Isoglossa </vt:lpstr>
      <vt:lpstr>Conseguenze per lo studio linguistico del Mediterraneo</vt:lpstr>
      <vt:lpstr>AREA LINGUISTICA e TIPOLOGIA DEL CONTATTO</vt:lpstr>
      <vt:lpstr>Geografia linguistica e linguistica areale</vt:lpstr>
      <vt:lpstr>Geografia linguistica: obiettivi e funzioni</vt:lpstr>
      <vt:lpstr>Le norme areali</vt:lpstr>
      <vt:lpstr>Le norme areali di Bartoli</vt:lpstr>
      <vt:lpstr>Norme areali di Bartoli</vt:lpstr>
      <vt:lpstr>Norme areali di Bartoli</vt:lpstr>
      <vt:lpstr>Diffusione del latino</vt:lpstr>
      <vt:lpstr>La romània attuale e submersa</vt:lpstr>
      <vt:lpstr>La romània attuale</vt:lpstr>
      <vt:lpstr>La romània attuale</vt:lpstr>
      <vt:lpstr>Aree linguistiche: criteri di definizione</vt:lpstr>
      <vt:lpstr>Approccio geolinguistico a base tipologico-areale. </vt:lpstr>
      <vt:lpstr>Trubeckoj: aree linguistiche e contatto</vt:lpstr>
      <vt:lpstr>Parentela e classificazione</vt:lpstr>
      <vt:lpstr>Area linguistica e lega linguistica: accezione ‘stretta’…</vt:lpstr>
      <vt:lpstr>… e una accezione ‘larga’</vt:lpstr>
      <vt:lpstr>Aree linguistiche tipologiche:  criteri di definizione</vt:lpstr>
      <vt:lpstr>Definizioni di ‘area linguistica tipologica’ 1</vt:lpstr>
      <vt:lpstr>Definizioni di ‘a. l. tipologica’ 2</vt:lpstr>
      <vt:lpstr>Definizione di area linguistica tipologica 3</vt:lpstr>
      <vt:lpstr>1. Criterio areale</vt:lpstr>
      <vt:lpstr>1. Criterio areale</vt:lpstr>
      <vt:lpstr>Nichols [1992]</vt:lpstr>
      <vt:lpstr>2. Criterio diacronico (e genetico)</vt:lpstr>
      <vt:lpstr>La necessaria correlazione di spazio e tempo in linguistica areale</vt:lpstr>
      <vt:lpstr>Seguire il processo</vt:lpstr>
      <vt:lpstr>3. Il criterio tipologico: la rarità tipologica </vt:lpstr>
      <vt:lpstr>Sintesi: criteri di definizione  di un’area linguistica</vt:lpstr>
      <vt:lpstr>Principali aree linguistiche</vt:lpstr>
      <vt:lpstr>Nuovi approcci alla linguistica areale: il WALS</vt:lpstr>
      <vt:lpstr>CONTATTO LINGUISTICO E SOCIOLINGUISTICA</vt:lpstr>
      <vt:lpstr>Diffusione di una lingua nello spazio</vt:lpstr>
      <vt:lpstr>Il parlante come luogo dell’interferenza (Weinreich 1953 [1974])</vt:lpstr>
      <vt:lpstr>Contatto linguistico: studio interdisciplinare</vt:lpstr>
      <vt:lpstr>La situazione comunicativa globale</vt:lpstr>
      <vt:lpstr>Dall’individuo alla comunità:  aspetti cognitivi dell’interferenza</vt:lpstr>
      <vt:lpstr>Arealità e sociolinguistica</vt:lpstr>
      <vt:lpstr>Aree linguistiche: modelli di interferenza per contatto 1</vt:lpstr>
      <vt:lpstr>Aree linguistiche: modelli di interferenza per contatto 2</vt:lpstr>
      <vt:lpstr>LA TIPOLOGIA E IL CONTATTO LINGUISTICO</vt:lpstr>
      <vt:lpstr>Contact-induced change</vt:lpstr>
      <vt:lpstr>Grammaticalizzazione e contatto linguistico</vt:lpstr>
      <vt:lpstr>Arealità ‘forte’ e ‘debole’</vt:lpstr>
      <vt:lpstr>Koptjevskaja-Tamm, Wälchli  (2001: 626)</vt:lpstr>
      <vt:lpstr>‘Arealità debole’</vt:lpstr>
      <vt:lpstr>Principali riferimenti bibliografici</vt:lpstr>
      <vt:lpstr>Principali riferimenti bibliografici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dc:creator>
  <cp:lastModifiedBy>Ignazio Efisio Putzu</cp:lastModifiedBy>
  <cp:revision>75</cp:revision>
  <dcterms:created xsi:type="dcterms:W3CDTF">2018-04-15T10:34:10Z</dcterms:created>
  <dcterms:modified xsi:type="dcterms:W3CDTF">2026-03-21T05:38:16Z</dcterms:modified>
</cp:coreProperties>
</file>