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1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1BFCB2-1B13-AE47-DD37-6AE6E0D128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ED83C17-D44E-1F6A-D01B-208B58016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3E3D08-83B6-5523-E6CC-2B19A74F6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BF2845-E005-0F73-CA52-6498C8F4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3B64F2-72B4-8AB0-DE29-8E97C845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888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3EA582-1352-533C-BCE9-1FEDED87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2911D6C-8EBA-1035-C5FA-55C04BD24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CC14DD-8EE7-5F36-C0B2-CDDD65CB6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6D399B-CC0F-B3AB-198C-F9E6D6F3B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0A9010-3DDC-4553-199C-586F5936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26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DBFF68-FD9A-D789-8C27-022C78C2FE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956F264-B932-0B5D-1748-3EAAF5E98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24820A-AA68-A5DA-BE73-767E24C7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5C5AA8-B49C-4747-82C2-48417697D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196FFE-0CE7-8568-A11D-8F9716EA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274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14ED78-9A88-3F96-BF9A-AAF65858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61B1A6-0505-B1EA-5ACD-985481F34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835229-58BC-A846-789F-73C38704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7D1A66-5FC1-EAFB-0CF7-21DA3274A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82675-B865-56F1-1516-80374F96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23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4F4672-CC5F-894D-82F8-1E5D14554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4B8EA1-9EBD-10F4-AB73-59A892E31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2E2AC4-5F1E-1D27-B376-998EE403F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CE9C80-CFD4-5446-CDA4-E89EA1562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8CD76B-DAF6-B73D-8621-7B4E9DA75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680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D4F24F-0753-48A4-AEA3-9E16065F0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55CB78-00C4-336A-85F8-D69841732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0DBB71-9EE3-7157-E517-13207163CD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87ADDE-C23B-2B3C-6081-DD5103FC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FF1778-FBBB-0661-D200-17ADA4D8D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464D4E-FDB4-2FAD-9618-982397C3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117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ECBD6F-7CA7-8B43-A4C9-6C9BC577F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288B9D7-FD6C-7842-A920-9DBB257D0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3358756-889A-2034-1FE3-2AC7D9725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FB9575-98E5-D1B5-23C6-B3715B7F74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830046D-7C9B-5ED1-E599-E9F588674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E3D456F-ABF4-EE98-419D-28472E580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28C1EC9-2B0F-6CBE-C9C0-D705BFE4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D8B7B29-5CE9-D9C6-5267-DE7B53D1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078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3A8AE8-EEE9-4534-835A-50B256BB5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2AF9E1-A962-12F8-B30F-671C1BE20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27CEA15-4268-B12E-FFC8-1B8F97C4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FD026B3-7007-0C95-ABE4-5C24F1BC6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578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6ACB3C8-5B83-5F01-8934-B6ACF8960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4985B66-225D-73A9-31D9-65D709BED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3DAAF6-5AA2-56B3-13E2-034BBF60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82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52E266-80AE-B669-1E21-D5A69C72E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24E15C-15B4-3A95-90B3-8B387A0BA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2746EA1-30F7-99C1-8B82-1149CDC4E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551257F-E763-F994-AE59-3A13D34BC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FC8400F-DA45-FCC8-DDAC-80997CF7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8F1802-322A-B785-4299-F4FA27EA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99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CB33E9-8431-5613-F37C-5D0564C7D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89116D9-45C8-4A70-AF99-4C949314ED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CBD7BCD-7CE3-7993-AE43-FBF638E10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8C5861D-7290-0B25-96C5-BB8D8BFD9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33434A-18B7-7C39-7359-E1281B6D2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923895-C410-713C-09B1-91EB783DF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47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3EC37A9-C08B-6C8C-DE29-697AFE2A6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6E2CD9F-EB27-3340-A0FC-9C873249D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120CC5-C223-BD51-4905-2446ADFC0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D71169-148A-4723-B4E3-9FD6DD362B9F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7EE3A1-4D27-521E-5235-C3303581F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792C81-16C3-5BFC-B84D-2A4166971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F0E9C4-CECC-4AF2-9332-92AB66C271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41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silium.europa.eu/it/policies/banking-union/#:~:text=Regolamentazione%20bancaria-,Quali%20sono%20i%20pilastri%20dell'unione%20bancaria?,europeo%20di%20assicurazione%20dei%20depositi" TargetMode="External"/><Relationship Id="rId2" Type="http://schemas.openxmlformats.org/officeDocument/2006/relationships/hyperlink" Target="https://www.bancaditalia.it/pubblicazioni/interventi-vari/int-var-2012/signorini-221112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ncaditalia.it/pubblicazioni/interventi-vari/int-var-2023/SIANI-16.03.2023.pdf" TargetMode="External"/><Relationship Id="rId3" Type="http://schemas.openxmlformats.org/officeDocument/2006/relationships/hyperlink" Target="https://www.bancaditalia.it/pubblicazioni/interventi-vari/int-var-2025/SIANI-27.11.2025.pdf" TargetMode="External"/><Relationship Id="rId7" Type="http://schemas.openxmlformats.org/officeDocument/2006/relationships/hyperlink" Target="https://www.bancaditalia.it/pubblicazioni/interventi-vari/int-var-2023/Siani-Convegno-ABI-06062023.pdf" TargetMode="External"/><Relationship Id="rId2" Type="http://schemas.openxmlformats.org/officeDocument/2006/relationships/hyperlink" Target="https://www.bancaditalia.it/pubblicazioni/interventi-direttorio/int-dir-2023/Signorini_ADEIMF_2209202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ancaditalia.it/pubblicazioni/interventi-vari/int-var-2024/SIANI-ABI-12.06.2024.pdf" TargetMode="External"/><Relationship Id="rId5" Type="http://schemas.openxmlformats.org/officeDocument/2006/relationships/hyperlink" Target="https://www.bancaditalia.it/pubblicazioni/interventi-vari/int-var-2025/siani-03.04.2025.pdf" TargetMode="External"/><Relationship Id="rId4" Type="http://schemas.openxmlformats.org/officeDocument/2006/relationships/hyperlink" Target="https://www.bancaditalia.it/pubblicazioni/interventi-vari/int-var-2025/Siani-audizione-10042025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b.europa.eu/press/key/date/2024/html/ecb.sp240314~8b609de772.en.html" TargetMode="External"/><Relationship Id="rId2" Type="http://schemas.openxmlformats.org/officeDocument/2006/relationships/hyperlink" Target="https://www.ecb.europa.eu/press/key/date/2024/html/ecb.sp240824~c215968c41.en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bankingsupervision.europa.eu/activities/srep/html/index.en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cb.europa.eu/press/key/date/2024/html/ecb.sp240314~8b609de772.en.html" TargetMode="External"/><Relationship Id="rId3" Type="http://schemas.openxmlformats.org/officeDocument/2006/relationships/hyperlink" Target="https://www.bancaditalia.it/compiti/polmon-garanzie/esito-riesame-strategia-pol-mon/sintesi/index.html" TargetMode="External"/><Relationship Id="rId7" Type="http://schemas.openxmlformats.org/officeDocument/2006/relationships/hyperlink" Target="https://www.ecb.europa.eu/mopo/strategy/html/index.en.html" TargetMode="External"/><Relationship Id="rId2" Type="http://schemas.openxmlformats.org/officeDocument/2006/relationships/hyperlink" Target="https://www.bankingsupervision.europa.eu/activities/srep/html/index.e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b.europa.eu/ecb-and-you/explainers/html/operational_framework.en.html" TargetMode="External"/><Relationship Id="rId11" Type="http://schemas.openxmlformats.org/officeDocument/2006/relationships/hyperlink" Target="https://www.ecb.europa.eu/press/key/date/2026/html/ecb.sp260212~9fabe9baaa.en.html" TargetMode="External"/><Relationship Id="rId5" Type="http://schemas.openxmlformats.org/officeDocument/2006/relationships/hyperlink" Target="https://www.ecb.europa.eu/mopo/implement/html/index.en.html" TargetMode="External"/><Relationship Id="rId10" Type="http://schemas.openxmlformats.org/officeDocument/2006/relationships/hyperlink" Target="https://www.youtube.com/watch?v=u81C9OUi50U" TargetMode="External"/><Relationship Id="rId4" Type="http://schemas.openxmlformats.org/officeDocument/2006/relationships/hyperlink" Target="https://www.ecb.europa.eu/mopo/intro/html/index.it.html" TargetMode="External"/><Relationship Id="rId9" Type="http://schemas.openxmlformats.org/officeDocument/2006/relationships/hyperlink" Target="https://www.bundesbank.de/en/tasks/monetary-policy/monetary-policy-framework/operational-framework-for-implementing-monetary-policy-62596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78576A-950F-E207-4519-070C4D3F7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0380"/>
          </a:xfrm>
        </p:spPr>
        <p:txBody>
          <a:bodyPr>
            <a:normAutofit fontScale="90000"/>
          </a:bodyPr>
          <a:lstStyle/>
          <a:p>
            <a:r>
              <a:rPr lang="it-IT" dirty="0"/>
              <a:t>Letture utili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F26B784-905D-3A98-4D38-F93B239C2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62743"/>
            <a:ext cx="9144000" cy="5040086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Unione Bancaria</a:t>
            </a:r>
            <a:endParaRPr lang="it-IT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L. F. Signorini, L’unione Bancaria, Audizione del Direttore Centrale per la Vigilanza bancaria e finanziaria della Banca d’Italia, Senato della Repubblica, Roma, 24 ottobre 2012 </a:t>
            </a:r>
            <a:r>
              <a:rPr lang="it-IT" sz="24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https://www.bancaditalia.it/pubblicazioni/interventi-vari/int-var-2012/signorini-221112.pdf</a:t>
            </a:r>
            <a:endParaRPr lang="it-IT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Consiglio d’Europa, Approfondimenti: l’Unione Bancaria</a:t>
            </a:r>
          </a:p>
          <a:p>
            <a:pPr algn="l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24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https://www.consilium.europa.eu/it/policies/banking-union/#:~:text=Regolamentazione%20bancaria-,Quali%20sono%20i%20pilastri%20dell'unione%20bancaria?,europeo%20di%20assicurazione%20dei%20depositi</a:t>
            </a:r>
            <a:endParaRPr lang="it-IT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7620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577DD-DA81-DD92-69C7-DDBDDAE82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D93E29-0D1B-B123-B678-1CF72FAE4E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0380"/>
          </a:xfrm>
        </p:spPr>
        <p:txBody>
          <a:bodyPr>
            <a:normAutofit fontScale="90000"/>
          </a:bodyPr>
          <a:lstStyle/>
          <a:p>
            <a:r>
              <a:rPr lang="it-IT" dirty="0"/>
              <a:t>Letture utili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2B8FB50-9652-CE5C-1E2A-91DECF0953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1262743"/>
            <a:ext cx="10844981" cy="5388428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it-IT" sz="6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it-IT" sz="7200" b="1" dirty="0"/>
              <a:t>Supervisione sul sistema bancario</a:t>
            </a:r>
            <a:endParaRPr lang="it-IT" sz="7200" dirty="0"/>
          </a:p>
          <a:p>
            <a:pPr algn="l"/>
            <a:r>
              <a:rPr lang="it-IT" sz="7200" dirty="0"/>
              <a:t>L.F. Signorini, L’evoluzione dei business model bancari e l’attività di supervisione, Firenze, 22 settembre 2023</a:t>
            </a:r>
          </a:p>
          <a:p>
            <a:pPr algn="l"/>
            <a:r>
              <a:rPr lang="it-IT" sz="7200" u="sng" dirty="0">
                <a:hlinkClick r:id="rId2"/>
              </a:rPr>
              <a:t>https://www.bancaditalia.it/pubblicazioni/interventi-direttorio/int-dir-2023/Signorini_ADEIMF_22092023.pdf</a:t>
            </a:r>
            <a:endParaRPr lang="it-IT" sz="7200" dirty="0"/>
          </a:p>
          <a:p>
            <a:pPr algn="l"/>
            <a:r>
              <a:rPr lang="it-IT" sz="7200" dirty="0"/>
              <a:t>G. Siani, L’attività di compliance. Evoluzione della funzione e appunti di vigilanza, 27 novembre 2025</a:t>
            </a:r>
          </a:p>
          <a:p>
            <a:pPr algn="l"/>
            <a:r>
              <a:rPr lang="it-IT" sz="7200" u="sng" dirty="0">
                <a:hlinkClick r:id="rId3"/>
              </a:rPr>
              <a:t>https://www.bancaditalia.it/pubblicazioni/interventi-vari/int-var-2025/SIANI-27.11.2025.pdf</a:t>
            </a:r>
            <a:endParaRPr lang="it-IT" sz="7200" dirty="0"/>
          </a:p>
          <a:p>
            <a:pPr algn="l"/>
            <a:r>
              <a:rPr lang="it-IT" sz="7200" dirty="0"/>
              <a:t>G. Siani, Il sistema delle regole e dei controlli di vigilanza prudenziale, Roma, 10 aprile 2025</a:t>
            </a:r>
          </a:p>
          <a:p>
            <a:pPr algn="l"/>
            <a:r>
              <a:rPr lang="it-IT" sz="7200" u="sng" dirty="0">
                <a:hlinkClick r:id="rId4"/>
              </a:rPr>
              <a:t>https://www.bancaditalia.it/pubblicazioni/interventi-vari/int-var-2025/Siani-audizione-10042025.pdf</a:t>
            </a:r>
            <a:endParaRPr lang="it-IT" sz="7200" dirty="0"/>
          </a:p>
          <a:p>
            <a:pPr algn="l"/>
            <a:r>
              <a:rPr lang="it-IT" sz="7200" dirty="0"/>
              <a:t>G. Siani, Le banche estere in Italia: scelte organizzative e profili di rischio, Milano, 3 aprile 2025</a:t>
            </a:r>
          </a:p>
          <a:p>
            <a:pPr algn="l"/>
            <a:r>
              <a:rPr lang="it-IT" sz="7200" u="sng" dirty="0">
                <a:hlinkClick r:id="rId5"/>
              </a:rPr>
              <a:t>https://www.bancaditalia.it/pubblicazioni/interventi-vari/int-var-2025/siani-03.04.2025.pdf</a:t>
            </a:r>
            <a:endParaRPr lang="it-IT" sz="7200" dirty="0"/>
          </a:p>
          <a:p>
            <a:pPr algn="l"/>
            <a:r>
              <a:rPr lang="it-IT" sz="7200" dirty="0"/>
              <a:t>G. Siani, La sfida della governance: i nuovi rischi e l’esperienza di vigilanza, Milano, 12 giugno 2024</a:t>
            </a:r>
          </a:p>
          <a:p>
            <a:pPr algn="l"/>
            <a:r>
              <a:rPr lang="it-IT" sz="7200" u="sng" dirty="0">
                <a:hlinkClick r:id="rId6"/>
              </a:rPr>
              <a:t>https://www.bancaditalia.it/pubblicazioni/interventi-vari/int-var-2024/SIANI-ABI-12.06.2024.pdf</a:t>
            </a:r>
            <a:endParaRPr lang="it-IT" sz="7200" dirty="0"/>
          </a:p>
          <a:p>
            <a:pPr algn="l"/>
            <a:r>
              <a:rPr lang="it-IT" sz="7200" dirty="0"/>
              <a:t>G. Siani, Il sistema bancario e finanziario tra crisi ricorrenti e modifiche strutturali, Milano, 6 giugno 2023</a:t>
            </a:r>
          </a:p>
          <a:p>
            <a:pPr algn="l"/>
            <a:r>
              <a:rPr lang="it-IT" sz="7200" u="sng" dirty="0">
                <a:hlinkClick r:id="rId7"/>
              </a:rPr>
              <a:t>https://www.bancaditalia.it/pubblicazioni/interventi-vari/int-var-2023/Siani-Convegno-ABI-06062023.pdf</a:t>
            </a:r>
            <a:endParaRPr lang="it-IT" sz="7200" dirty="0"/>
          </a:p>
          <a:p>
            <a:pPr algn="l"/>
            <a:r>
              <a:rPr lang="it-IT" sz="7200" dirty="0"/>
              <a:t>G. Siani, Il sistema delle </a:t>
            </a:r>
            <a:r>
              <a:rPr lang="it-IT" sz="7200" dirty="0" err="1"/>
              <a:t>Less</a:t>
            </a:r>
            <a:r>
              <a:rPr lang="it-IT" sz="7200" dirty="0"/>
              <a:t> </a:t>
            </a:r>
            <a:r>
              <a:rPr lang="it-IT" sz="7200" dirty="0" err="1"/>
              <a:t>significant</a:t>
            </a:r>
            <a:r>
              <a:rPr lang="it-IT" sz="7200" dirty="0"/>
              <a:t> Institutions (LSI): profili di rischio e priorità di vigilanza, Milano, 16 marzo 2023</a:t>
            </a:r>
          </a:p>
          <a:p>
            <a:pPr algn="l"/>
            <a:r>
              <a:rPr lang="it-IT" sz="7200" u="sng" dirty="0">
                <a:hlinkClick r:id="rId8"/>
              </a:rPr>
              <a:t>https://www.bancaditalia.it/pubblicazioni/interventi-vari/int-var-2023/SIANI-16.03.2023.pdf</a:t>
            </a:r>
            <a:endParaRPr lang="it-IT" sz="7200" dirty="0"/>
          </a:p>
          <a:p>
            <a:pPr algn="l">
              <a:lnSpc>
                <a:spcPct val="107000"/>
              </a:lnSpc>
              <a:spcAft>
                <a:spcPts val="800"/>
              </a:spcAft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962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28939-6D1A-C97B-C0E0-C91D7E9CF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9B52DC-420C-8C55-7756-65FA9388A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0380"/>
          </a:xfrm>
        </p:spPr>
        <p:txBody>
          <a:bodyPr>
            <a:normAutofit fontScale="90000"/>
          </a:bodyPr>
          <a:lstStyle/>
          <a:p>
            <a:r>
              <a:rPr lang="it-IT" dirty="0"/>
              <a:t>Letture utili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00A480F-BF0A-A623-FFE6-DE378C7F8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62743"/>
            <a:ext cx="9144000" cy="5040086"/>
          </a:xfrm>
        </p:spPr>
        <p:txBody>
          <a:bodyPr>
            <a:normAutofit fontScale="92500" lnSpcReduction="20000"/>
          </a:bodyPr>
          <a:lstStyle/>
          <a:p>
            <a:pPr lvl="0" algn="l"/>
            <a:endParaRPr lang="it-IT" b="1" dirty="0"/>
          </a:p>
          <a:p>
            <a:pPr lvl="0" algn="l"/>
            <a:r>
              <a:rPr lang="it-IT" b="1" dirty="0"/>
              <a:t>Politica monetaria della BCE</a:t>
            </a:r>
            <a:endParaRPr lang="it-IT" dirty="0"/>
          </a:p>
          <a:p>
            <a:pPr algn="l"/>
            <a:r>
              <a:rPr lang="en-GB" dirty="0"/>
              <a:t>P. R. Lane, The effectiveness and transmission of monetary policy in the euro area, Jackson Hole, 24 August 2024</a:t>
            </a:r>
            <a:endParaRPr lang="it-IT" dirty="0"/>
          </a:p>
          <a:p>
            <a:pPr algn="l"/>
            <a:r>
              <a:rPr lang="en-GB" u="sng" dirty="0">
                <a:hlinkClick r:id="rId2"/>
              </a:rPr>
              <a:t>https://www.ecb.europa.eu/press/key/date/2024/html/ecb.sp240824~c215968c41.en.html</a:t>
            </a:r>
            <a:endParaRPr lang="it-IT" dirty="0"/>
          </a:p>
          <a:p>
            <a:pPr algn="l"/>
            <a:r>
              <a:rPr lang="en-GB" dirty="0"/>
              <a:t>I. Schnabel, The </a:t>
            </a:r>
            <a:r>
              <a:rPr lang="en-GB" dirty="0" err="1"/>
              <a:t>Eurosystem’s</a:t>
            </a:r>
            <a:r>
              <a:rPr lang="en-GB" dirty="0"/>
              <a:t> operational framework, Frankfurt am Main, 14 March 2024</a:t>
            </a:r>
            <a:endParaRPr lang="it-IT" dirty="0"/>
          </a:p>
          <a:p>
            <a:pPr algn="l"/>
            <a:r>
              <a:rPr lang="en-GB" u="sng" dirty="0">
                <a:hlinkClick r:id="rId3"/>
              </a:rPr>
              <a:t>https://www.ecb.europa.eu/press/key/date/2024/html/ecb.sp240314~8b609de772.en.html</a:t>
            </a:r>
            <a:endParaRPr lang="en-GB" u="sng" dirty="0"/>
          </a:p>
          <a:p>
            <a:pPr algn="l"/>
            <a:endParaRPr lang="it-IT" dirty="0"/>
          </a:p>
          <a:p>
            <a:pPr lvl="0" algn="l"/>
            <a:r>
              <a:rPr lang="en-GB" b="1" dirty="0" err="1"/>
              <a:t>Supervisione</a:t>
            </a:r>
            <a:r>
              <a:rPr lang="en-GB" b="1" dirty="0"/>
              <a:t> Bancaria della BCE</a:t>
            </a:r>
            <a:endParaRPr lang="it-IT" dirty="0"/>
          </a:p>
          <a:p>
            <a:pPr algn="l"/>
            <a:r>
              <a:rPr lang="en-GB" dirty="0"/>
              <a:t>ECB Banking Supervision: Supervisory Review and Evaluation Process (SREP)</a:t>
            </a:r>
            <a:endParaRPr lang="it-IT" dirty="0"/>
          </a:p>
          <a:p>
            <a:pPr algn="l"/>
            <a:r>
              <a:rPr lang="en-GB" u="sng" dirty="0">
                <a:hlinkClick r:id="rId4"/>
              </a:rPr>
              <a:t>https://www.bankingsupervision.europa.eu/activities/srep/html/index.en.html</a:t>
            </a:r>
            <a:endParaRPr lang="it-IT" dirty="0"/>
          </a:p>
          <a:p>
            <a:pPr algn="l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151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26697A-591B-5B24-D574-0D6587816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Link a materiali utili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14FC48-0886-2A3A-9DAD-F996E3C2E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sz="3400" b="1" dirty="0"/>
              <a:t>Supervisione Bancaria della BCE</a:t>
            </a:r>
          </a:p>
          <a:p>
            <a:pPr marL="0" indent="0">
              <a:buNone/>
            </a:pPr>
            <a:r>
              <a:rPr lang="it-IT" u="sng" dirty="0">
                <a:hlinkClick r:id="rId2"/>
              </a:rPr>
              <a:t>https://www.bankingsupervision.europa.eu/activities/srep/html/index.en.html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r>
              <a:rPr lang="en-US" sz="3400" b="1" dirty="0" err="1"/>
              <a:t>Operazioni</a:t>
            </a:r>
            <a:r>
              <a:rPr lang="en-US" sz="3400" b="1" dirty="0"/>
              <a:t> di </a:t>
            </a:r>
            <a:r>
              <a:rPr lang="en-US" sz="3400" b="1" dirty="0" err="1"/>
              <a:t>politica</a:t>
            </a:r>
            <a:r>
              <a:rPr lang="en-US" sz="3400" b="1" dirty="0"/>
              <a:t> </a:t>
            </a:r>
            <a:r>
              <a:rPr lang="en-US" sz="3400" b="1" dirty="0" err="1"/>
              <a:t>monetaria</a:t>
            </a:r>
            <a:endParaRPr lang="it-IT" sz="3400" b="1" dirty="0"/>
          </a:p>
          <a:p>
            <a:pPr marL="0" indent="0">
              <a:buNone/>
            </a:pPr>
            <a:r>
              <a:rPr lang="en-US" u="sng" dirty="0">
                <a:hlinkClick r:id="rId3"/>
              </a:rPr>
              <a:t>https://www.bancaditalia.it/compiti/polmon-garanzie/esito-riesame-strategia-pol-mon/sintesi/index.html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4"/>
              </a:rPr>
              <a:t>https://www.ecb.europa.eu/mopo/intro/html/index.it.html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5"/>
              </a:rPr>
              <a:t>https://www.ecb.europa.eu/mopo/implement/html/index.en.html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6"/>
              </a:rPr>
              <a:t>https://www.ecb.europa.eu/ecb-and-you/explainers/html/operational_framework.en.html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7"/>
              </a:rPr>
              <a:t>https://www.ecb.europa.eu/mopo/strategy/html/index.en.html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8"/>
              </a:rPr>
              <a:t>https://www.ecb.europa.eu/press/key/date/2024/html/ecb.sp240314~8b609de772.en.html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9"/>
              </a:rPr>
              <a:t>https://www.bundesbank.de/en/tasks/monetary-policy/monetary-policy-framework/operational-framework-for-implementing-monetary-policy-625964</a:t>
            </a:r>
            <a:endParaRPr lang="it-IT" dirty="0"/>
          </a:p>
          <a:p>
            <a:pPr marL="0" indent="0">
              <a:buNone/>
            </a:pPr>
            <a:r>
              <a:rPr lang="en-US" u="sng" dirty="0">
                <a:hlinkClick r:id="rId10"/>
              </a:rPr>
              <a:t>https://www.youtube.com/watch?v=u81C9OUi50U</a:t>
            </a:r>
            <a:endParaRPr lang="it-IT" dirty="0"/>
          </a:p>
          <a:p>
            <a:pPr marL="0" indent="0">
              <a:buNone/>
            </a:pPr>
            <a:r>
              <a:rPr lang="en-US" dirty="0"/>
              <a:t> </a:t>
            </a:r>
            <a:endParaRPr lang="it-IT" dirty="0"/>
          </a:p>
          <a:p>
            <a:r>
              <a:rPr lang="en-US" sz="3400" b="1" dirty="0"/>
              <a:t>Euro </a:t>
            </a:r>
            <a:r>
              <a:rPr lang="en-US" sz="3400" b="1" dirty="0" err="1"/>
              <a:t>digitale</a:t>
            </a:r>
            <a:endParaRPr lang="it-IT" sz="3400" b="1" dirty="0"/>
          </a:p>
          <a:p>
            <a:pPr marL="0" indent="0">
              <a:buNone/>
            </a:pPr>
            <a:r>
              <a:rPr lang="en-US" u="sng" dirty="0">
                <a:hlinkClick r:id="rId11"/>
              </a:rPr>
              <a:t>https://www.ecb.europa.eu/press/key/date/2026/html/ecb.sp260212~9fabe9baaa.en.html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65664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Symbol</vt:lpstr>
      <vt:lpstr>Tema di Office</vt:lpstr>
      <vt:lpstr>Letture utili</vt:lpstr>
      <vt:lpstr>Letture utili</vt:lpstr>
      <vt:lpstr>Letture utili</vt:lpstr>
      <vt:lpstr>Link a materiali utili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Barra</dc:creator>
  <cp:lastModifiedBy>Stefano Barra</cp:lastModifiedBy>
  <cp:revision>1</cp:revision>
  <dcterms:created xsi:type="dcterms:W3CDTF">2026-03-03T18:18:04Z</dcterms:created>
  <dcterms:modified xsi:type="dcterms:W3CDTF">2026-03-03T18:18:48Z</dcterms:modified>
</cp:coreProperties>
</file>