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7" r:id="rId3"/>
    <p:sldId id="268" r:id="rId4"/>
    <p:sldId id="269" r:id="rId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97" d="100"/>
          <a:sy n="97" d="100"/>
        </p:scale>
        <p:origin x="1110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F1BFCB2-1B13-AE47-DD37-6AE6E0D128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ED83C17-D44E-1F6A-D01B-208B58016C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33E3D08-83B6-5523-E6CC-2B19A74F6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71169-148A-4723-B4E3-9FD6DD362B9F}" type="datetimeFigureOut">
              <a:rPr lang="it-IT" smtClean="0"/>
              <a:t>03/03/2026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2BF2845-E005-0F73-CA52-6498C8F4E5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E3B64F2-72B4-8AB0-DE29-8E97C845A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0E9C4-CECC-4AF2-9332-92AB66C271B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088826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B3EA582-1352-533C-BCE9-1FEDED87E4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D2911D6C-8EBA-1035-C5FA-55C04BD24C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3CC14DD-8EE7-5F36-C0B2-CDDD65CB64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71169-148A-4723-B4E3-9FD6DD362B9F}" type="datetimeFigureOut">
              <a:rPr lang="it-IT" smtClean="0"/>
              <a:t>03/03/2026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E6D399B-CC0F-B3AB-198C-F9E6D6F3B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50A9010-3DDC-4553-199C-586F59366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0E9C4-CECC-4AF2-9332-92AB66C271B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162679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A1DBFF68-FD9A-D789-8C27-022C78C2FE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D956F264-B932-0B5D-1748-3EAAF5E986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A24820A-AA68-A5DA-BE73-767E24C7BA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71169-148A-4723-B4E3-9FD6DD362B9F}" type="datetimeFigureOut">
              <a:rPr lang="it-IT" smtClean="0"/>
              <a:t>03/03/2026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25C5AA8-B49C-4747-82C2-48417697D1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4196FFE-0CE7-8568-A11D-8F9716EA8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0E9C4-CECC-4AF2-9332-92AB66C271B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2743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014ED78-9A88-3F96-BF9A-AAF6585817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C61B1A6-0505-B1EA-5ACD-985481F34A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9835229-58BC-A846-789F-73C38704B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71169-148A-4723-B4E3-9FD6DD362B9F}" type="datetimeFigureOut">
              <a:rPr lang="it-IT" smtClean="0"/>
              <a:t>03/03/2026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57D1A66-5FC1-EAFB-0CF7-21DA3274A4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3882675-B865-56F1-1516-80374F96A2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0E9C4-CECC-4AF2-9332-92AB66C271B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92339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34F4672-CC5F-894D-82F8-1E5D145540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F4B8EA1-9EBD-10F4-AB73-59A892E315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22E2AC4-5F1E-1D27-B376-998EE403F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71169-148A-4723-B4E3-9FD6DD362B9F}" type="datetimeFigureOut">
              <a:rPr lang="it-IT" smtClean="0"/>
              <a:t>03/03/2026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DCE9C80-CFD4-5446-CDA4-E89EA1562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68CD76B-DAF6-B73D-8621-7B4E9DA75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0E9C4-CECC-4AF2-9332-92AB66C271B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6801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FD4F24F-0753-48A4-AEA3-9E16065F00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055CB78-00C4-336A-85F8-D69841732B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40DBB71-9EE3-7157-E517-13207163CD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687ADDE-C23B-2B3C-6081-DD5103FC9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71169-148A-4723-B4E3-9FD6DD362B9F}" type="datetimeFigureOut">
              <a:rPr lang="it-IT" smtClean="0"/>
              <a:t>03/03/2026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D5FF1778-FBBB-0661-D200-17ADA4D8D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2464D4E-FDB4-2FAD-9618-982397C368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0E9C4-CECC-4AF2-9332-92AB66C271B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41172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7ECBD6F-7CA7-8B43-A4C9-6C9BC577F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288B9D7-FD6C-7842-A920-9DBB257D09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F3358756-889A-2034-1FE3-2AC7D97253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5BFB9575-98E5-D1B5-23C6-B3715B7F74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830046D-7C9B-5ED1-E599-E9F5886749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E3D456F-ABF4-EE98-419D-28472E5809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71169-148A-4723-B4E3-9FD6DD362B9F}" type="datetimeFigureOut">
              <a:rPr lang="it-IT" smtClean="0"/>
              <a:t>03/03/2026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928C1EC9-2B0F-6CBE-C9C0-D705BFE4EF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ED8B7B29-5CE9-D9C6-5267-DE7B53D18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0E9C4-CECC-4AF2-9332-92AB66C271B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107817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83A8AE8-EEE9-4534-835A-50B256BB5F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262AF9E1-A962-12F8-B30F-671C1BE20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71169-148A-4723-B4E3-9FD6DD362B9F}" type="datetimeFigureOut">
              <a:rPr lang="it-IT" smtClean="0"/>
              <a:t>03/03/2026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27CEA15-4268-B12E-FFC8-1B8F97C416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AFD026B3-7007-0C95-ABE4-5C24F1BC6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0E9C4-CECC-4AF2-9332-92AB66C271B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15789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D6ACB3C8-5B83-5F01-8934-B6ACF8960B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71169-148A-4723-B4E3-9FD6DD362B9F}" type="datetimeFigureOut">
              <a:rPr lang="it-IT" smtClean="0"/>
              <a:t>03/03/2026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14985B66-225D-73A9-31D9-65D709BED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93DAAF6-5AA2-56B3-13E2-034BBF60F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0E9C4-CECC-4AF2-9332-92AB66C271B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9827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752E266-80AE-B669-1E21-D5A69C72EF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A24E15C-15B4-3A95-90B3-8B387A0BA9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2746EA1-30F7-99C1-8B82-1149CDC4EA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551257F-E763-F994-AE59-3A13D34BCE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71169-148A-4723-B4E3-9FD6DD362B9F}" type="datetimeFigureOut">
              <a:rPr lang="it-IT" smtClean="0"/>
              <a:t>03/03/2026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FC8400F-DA45-FCC8-DDAC-80997CF78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58F1802-322A-B785-4299-F4FA27EAB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0E9C4-CECC-4AF2-9332-92AB66C271B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93991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5CB33E9-8431-5613-F37C-5D0564C7D2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589116D9-45C8-4A70-AF99-4C949314ED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CBD7BCD-7CE3-7993-AE43-FBF638E104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8C5861D-7290-0B25-96C5-BB8D8BFD93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71169-148A-4723-B4E3-9FD6DD362B9F}" type="datetimeFigureOut">
              <a:rPr lang="it-IT" smtClean="0"/>
              <a:t>03/03/2026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A33434A-18B7-7C39-7359-E1281B6D2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0923895-C410-713C-09B1-91EB783DF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0E9C4-CECC-4AF2-9332-92AB66C271B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43477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F3EC37A9-C08B-6C8C-DE29-697AFE2A63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6E2CD9F-EB27-3340-A0FC-9C873249D7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1120CC5-C223-BD51-4905-2446ADFC0D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D71169-148A-4723-B4E3-9FD6DD362B9F}" type="datetimeFigureOut">
              <a:rPr lang="it-IT" smtClean="0"/>
              <a:t>03/03/2026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A7EE3A1-4D27-521E-5235-C3303581F0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8792C81-16C3-5BFC-B84D-2A41669711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4F0E9C4-CECC-4AF2-9332-92AB66C271B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2416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nsilium.europa.eu/it/policies/banking-union/#:~:text=Regolamentazione%20bancaria-,Quali%20sono%20i%20pilastri%20dell'unione%20bancaria?,europeo%20di%20assicurazione%20dei%20depositi" TargetMode="External"/><Relationship Id="rId2" Type="http://schemas.openxmlformats.org/officeDocument/2006/relationships/hyperlink" Target="https://www.bancaditalia.it/pubblicazioni/interventi-vari/int-var-2012/signorini-221112.pdf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bancaditalia.it/pubblicazioni/interventi-vari/int-var-2023/SIANI-16.03.2023.pdf" TargetMode="External"/><Relationship Id="rId3" Type="http://schemas.openxmlformats.org/officeDocument/2006/relationships/hyperlink" Target="https://www.bancaditalia.it/pubblicazioni/interventi-vari/int-var-2025/SIANI-27.11.2025.pdf" TargetMode="External"/><Relationship Id="rId7" Type="http://schemas.openxmlformats.org/officeDocument/2006/relationships/hyperlink" Target="https://www.bancaditalia.it/pubblicazioni/interventi-vari/int-var-2023/Siani-Convegno-ABI-06062023.pdf" TargetMode="External"/><Relationship Id="rId2" Type="http://schemas.openxmlformats.org/officeDocument/2006/relationships/hyperlink" Target="https://www.bancaditalia.it/pubblicazioni/interventi-direttorio/int-dir-2023/Signorini_ADEIMF_22092023.pdf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bancaditalia.it/pubblicazioni/interventi-vari/int-var-2024/SIANI-ABI-12.06.2024.pdf" TargetMode="External"/><Relationship Id="rId5" Type="http://schemas.openxmlformats.org/officeDocument/2006/relationships/hyperlink" Target="https://www.bancaditalia.it/pubblicazioni/interventi-vari/int-var-2025/siani-03.04.2025.pdf" TargetMode="External"/><Relationship Id="rId4" Type="http://schemas.openxmlformats.org/officeDocument/2006/relationships/hyperlink" Target="https://www.bancaditalia.it/pubblicazioni/interventi-vari/int-var-2025/Siani-audizione-10042025.pdf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cb.europa.eu/press/key/date/2024/html/ecb.sp240314~8b609de772.en.html" TargetMode="External"/><Relationship Id="rId2" Type="http://schemas.openxmlformats.org/officeDocument/2006/relationships/hyperlink" Target="https://www.ecb.europa.eu/press/key/date/2024/html/ecb.sp240824~c215968c41.en.html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bankingsupervision.europa.eu/activities/srep/html/index.en.html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cb.europa.eu/press/key/date/2024/html/ecb.sp240314~8b609de772.en.html" TargetMode="External"/><Relationship Id="rId3" Type="http://schemas.openxmlformats.org/officeDocument/2006/relationships/hyperlink" Target="https://www.bancaditalia.it/compiti/polmon-garanzie/esito-riesame-strategia-pol-mon/sintesi/index.html" TargetMode="External"/><Relationship Id="rId7" Type="http://schemas.openxmlformats.org/officeDocument/2006/relationships/hyperlink" Target="https://www.ecb.europa.eu/mopo/strategy/html/index.en.html" TargetMode="External"/><Relationship Id="rId2" Type="http://schemas.openxmlformats.org/officeDocument/2006/relationships/hyperlink" Target="https://www.bankingsupervision.europa.eu/activities/srep/html/index.en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ecb.europa.eu/ecb-and-you/explainers/html/operational_framework.en.html" TargetMode="External"/><Relationship Id="rId11" Type="http://schemas.openxmlformats.org/officeDocument/2006/relationships/hyperlink" Target="https://www.ecb.europa.eu/press/key/date/2026/html/ecb.sp260212~9fabe9baaa.en.html" TargetMode="External"/><Relationship Id="rId5" Type="http://schemas.openxmlformats.org/officeDocument/2006/relationships/hyperlink" Target="https://www.ecb.europa.eu/mopo/implement/html/index.en.html" TargetMode="External"/><Relationship Id="rId10" Type="http://schemas.openxmlformats.org/officeDocument/2006/relationships/hyperlink" Target="https://www.youtube.com/watch?v=u81C9OUi50U" TargetMode="External"/><Relationship Id="rId4" Type="http://schemas.openxmlformats.org/officeDocument/2006/relationships/hyperlink" Target="https://www.ecb.europa.eu/mopo/intro/html/index.it.html" TargetMode="External"/><Relationship Id="rId9" Type="http://schemas.openxmlformats.org/officeDocument/2006/relationships/hyperlink" Target="https://www.bundesbank.de/en/tasks/monetary-policy/monetary-policy-framework/operational-framework-for-implementing-monetary-policy-625964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B78576A-950F-E207-4519-070C4D3F74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40380"/>
          </a:xfrm>
        </p:spPr>
        <p:txBody>
          <a:bodyPr>
            <a:normAutofit fontScale="90000"/>
          </a:bodyPr>
          <a:lstStyle/>
          <a:p>
            <a:r>
              <a:rPr lang="it-IT" dirty="0"/>
              <a:t>Letture utili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F26B784-905D-3A98-4D38-F93B239C2E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262743"/>
            <a:ext cx="9144000" cy="5040086"/>
          </a:xfrm>
        </p:spPr>
        <p:txBody>
          <a:bodyPr>
            <a:normAutofit fontScale="92500" lnSpcReduction="10000"/>
          </a:bodyPr>
          <a:lstStyle/>
          <a:p>
            <a:pPr algn="l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  <a:p>
            <a:pPr marL="342900" lvl="0" indent="-342900" algn="l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it-IT" sz="24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Unione Bancaria</a:t>
            </a:r>
            <a:endParaRPr lang="it-IT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L. F. Signorini, L’unione Bancaria, Audizione del Direttore Centrale per la Vigilanza bancaria e finanziaria della Banca d’Italia, Senato della Repubblica, Roma, 24 ottobre 2012 </a:t>
            </a:r>
            <a:r>
              <a:rPr lang="it-IT" sz="2400" u="sng" kern="100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2"/>
              </a:rPr>
              <a:t>https://www.bancaditalia.it/pubblicazioni/interventi-vari/int-var-2012/signorini-221112.pdf</a:t>
            </a:r>
            <a:endParaRPr lang="it-IT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Consiglio d’Europa, Approfondimenti: l’Unione Bancaria</a:t>
            </a:r>
          </a:p>
          <a:p>
            <a:pPr algn="l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400" u="sng" kern="100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3"/>
              </a:rPr>
              <a:t>https://www.consilium.europa.eu/it/policies/banking-union/#:~:text=Regolamentazione%20bancaria-,Quali%20sono%20i%20pilastri%20dell'unione%20bancaria?,europeo%20di%20assicurazione%20dei%20depositi</a:t>
            </a:r>
            <a:endParaRPr lang="it-IT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476208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3577DD-DA81-DD92-69C7-DDBDDAE822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8D93E29-0D1B-B123-B678-1CF72FAE4E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40380"/>
          </a:xfrm>
        </p:spPr>
        <p:txBody>
          <a:bodyPr>
            <a:normAutofit fontScale="90000"/>
          </a:bodyPr>
          <a:lstStyle/>
          <a:p>
            <a:r>
              <a:rPr lang="it-IT" dirty="0"/>
              <a:t>Letture utili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2B8FB50-9652-CE5C-1E2A-91DECF0953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400" y="1262743"/>
            <a:ext cx="10844981" cy="5388428"/>
          </a:xfrm>
        </p:spPr>
        <p:txBody>
          <a:bodyPr>
            <a:normAutofit fontScale="25000" lnSpcReduction="20000"/>
          </a:bodyPr>
          <a:lstStyle/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it-IT" sz="6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it-IT" sz="7200" b="1" dirty="0"/>
              <a:t>Supervisione sul sistema bancario</a:t>
            </a:r>
            <a:endParaRPr lang="it-IT" sz="7200" dirty="0"/>
          </a:p>
          <a:p>
            <a:pPr algn="l"/>
            <a:r>
              <a:rPr lang="it-IT" sz="7200" dirty="0"/>
              <a:t>L.F. Signorini, L’evoluzione dei business model bancari e l’attività di supervisione, Firenze, 22 settembre 2023</a:t>
            </a:r>
          </a:p>
          <a:p>
            <a:pPr algn="l"/>
            <a:r>
              <a:rPr lang="it-IT" sz="7200" u="sng" dirty="0">
                <a:hlinkClick r:id="rId2"/>
              </a:rPr>
              <a:t>https://www.bancaditalia.it/pubblicazioni/interventi-direttorio/int-dir-2023/Signorini_ADEIMF_22092023.pdf</a:t>
            </a:r>
            <a:endParaRPr lang="it-IT" sz="7200" dirty="0"/>
          </a:p>
          <a:p>
            <a:pPr algn="l"/>
            <a:r>
              <a:rPr lang="it-IT" sz="7200" dirty="0"/>
              <a:t>G. Siani, L’attività di compliance. Evoluzione della funzione e appunti di vigilanza, 27 novembre 2025</a:t>
            </a:r>
          </a:p>
          <a:p>
            <a:pPr algn="l"/>
            <a:r>
              <a:rPr lang="it-IT" sz="7200" u="sng" dirty="0">
                <a:hlinkClick r:id="rId3"/>
              </a:rPr>
              <a:t>https://www.bancaditalia.it/pubblicazioni/interventi-vari/int-var-2025/SIANI-27.11.2025.pdf</a:t>
            </a:r>
            <a:endParaRPr lang="it-IT" sz="7200" dirty="0"/>
          </a:p>
          <a:p>
            <a:pPr algn="l"/>
            <a:r>
              <a:rPr lang="it-IT" sz="7200" dirty="0"/>
              <a:t>G. Siani, Il sistema delle regole e dei controlli di vigilanza prudenziale, Roma, 10 aprile 2025</a:t>
            </a:r>
          </a:p>
          <a:p>
            <a:pPr algn="l"/>
            <a:r>
              <a:rPr lang="it-IT" sz="7200" u="sng" dirty="0">
                <a:hlinkClick r:id="rId4"/>
              </a:rPr>
              <a:t>https://www.bancaditalia.it/pubblicazioni/interventi-vari/int-var-2025/Siani-audizione-10042025.pdf</a:t>
            </a:r>
            <a:endParaRPr lang="it-IT" sz="7200" dirty="0"/>
          </a:p>
          <a:p>
            <a:pPr algn="l"/>
            <a:r>
              <a:rPr lang="it-IT" sz="7200" dirty="0"/>
              <a:t>G. Siani, Le banche estere in Italia: scelte organizzative e profili di rischio, Milano, 3 aprile 2025</a:t>
            </a:r>
          </a:p>
          <a:p>
            <a:pPr algn="l"/>
            <a:r>
              <a:rPr lang="it-IT" sz="7200" u="sng" dirty="0">
                <a:hlinkClick r:id="rId5"/>
              </a:rPr>
              <a:t>https://www.bancaditalia.it/pubblicazioni/interventi-vari/int-var-2025/siani-03.04.2025.pdf</a:t>
            </a:r>
            <a:endParaRPr lang="it-IT" sz="7200" dirty="0"/>
          </a:p>
          <a:p>
            <a:pPr algn="l"/>
            <a:r>
              <a:rPr lang="it-IT" sz="7200" dirty="0"/>
              <a:t>G. Siani, La sfida della governance: i nuovi rischi e l’esperienza di vigilanza, Milano, 12 giugno 2024</a:t>
            </a:r>
          </a:p>
          <a:p>
            <a:pPr algn="l"/>
            <a:r>
              <a:rPr lang="it-IT" sz="7200" u="sng" dirty="0">
                <a:hlinkClick r:id="rId6"/>
              </a:rPr>
              <a:t>https://www.bancaditalia.it/pubblicazioni/interventi-vari/int-var-2024/SIANI-ABI-12.06.2024.pdf</a:t>
            </a:r>
            <a:endParaRPr lang="it-IT" sz="7200" dirty="0"/>
          </a:p>
          <a:p>
            <a:pPr algn="l"/>
            <a:r>
              <a:rPr lang="it-IT" sz="7200" dirty="0"/>
              <a:t>G. Siani, Il sistema bancario e finanziario tra crisi ricorrenti e modifiche strutturali, Milano, 6 giugno 2023</a:t>
            </a:r>
          </a:p>
          <a:p>
            <a:pPr algn="l"/>
            <a:r>
              <a:rPr lang="it-IT" sz="7200" u="sng" dirty="0">
                <a:hlinkClick r:id="rId7"/>
              </a:rPr>
              <a:t>https://www.bancaditalia.it/pubblicazioni/interventi-vari/int-var-2023/Siani-Convegno-ABI-06062023.pdf</a:t>
            </a:r>
            <a:endParaRPr lang="it-IT" sz="7200" dirty="0"/>
          </a:p>
          <a:p>
            <a:pPr algn="l"/>
            <a:r>
              <a:rPr lang="it-IT" sz="7200" dirty="0"/>
              <a:t>G. Siani, Il sistema delle </a:t>
            </a:r>
            <a:r>
              <a:rPr lang="it-IT" sz="7200" dirty="0" err="1"/>
              <a:t>Less</a:t>
            </a:r>
            <a:r>
              <a:rPr lang="it-IT" sz="7200" dirty="0"/>
              <a:t> </a:t>
            </a:r>
            <a:r>
              <a:rPr lang="it-IT" sz="7200" dirty="0" err="1"/>
              <a:t>significant</a:t>
            </a:r>
            <a:r>
              <a:rPr lang="it-IT" sz="7200" dirty="0"/>
              <a:t> Institutions (LSI): profili di rischio e priorità di vigilanza, Milano, 16 marzo 2023</a:t>
            </a:r>
          </a:p>
          <a:p>
            <a:pPr algn="l"/>
            <a:r>
              <a:rPr lang="it-IT" sz="7200" u="sng" dirty="0">
                <a:hlinkClick r:id="rId8"/>
              </a:rPr>
              <a:t>https://www.bancaditalia.it/pubblicazioni/interventi-vari/int-var-2023/SIANI-16.03.2023.pdf</a:t>
            </a:r>
            <a:endParaRPr lang="it-IT" sz="7200" dirty="0"/>
          </a:p>
          <a:p>
            <a:pPr algn="l">
              <a:lnSpc>
                <a:spcPct val="107000"/>
              </a:lnSpc>
              <a:spcAft>
                <a:spcPts val="800"/>
              </a:spcAft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496281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628939-6D1A-C97B-C0E0-C91D7E9CF4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9B52DC-420C-8C55-7756-65FA9388AA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40380"/>
          </a:xfrm>
        </p:spPr>
        <p:txBody>
          <a:bodyPr>
            <a:normAutofit fontScale="90000"/>
          </a:bodyPr>
          <a:lstStyle/>
          <a:p>
            <a:r>
              <a:rPr lang="it-IT" dirty="0"/>
              <a:t>Letture utili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D00A480F-BF0A-A623-FFE6-DE378C7F88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262743"/>
            <a:ext cx="9144000" cy="5040086"/>
          </a:xfrm>
        </p:spPr>
        <p:txBody>
          <a:bodyPr>
            <a:normAutofit fontScale="92500" lnSpcReduction="20000"/>
          </a:bodyPr>
          <a:lstStyle/>
          <a:p>
            <a:pPr lvl="0" algn="l"/>
            <a:endParaRPr lang="it-IT" b="1" dirty="0"/>
          </a:p>
          <a:p>
            <a:pPr lvl="0" algn="l"/>
            <a:r>
              <a:rPr lang="it-IT" b="1" dirty="0"/>
              <a:t>Politica monetaria della BCE</a:t>
            </a:r>
            <a:endParaRPr lang="it-IT" dirty="0"/>
          </a:p>
          <a:p>
            <a:pPr algn="l"/>
            <a:r>
              <a:rPr lang="en-GB" dirty="0"/>
              <a:t>P. R. Lane, The effectiveness and transmission of monetary policy in the euro area, Jackson Hole, 24 August 2024</a:t>
            </a:r>
            <a:endParaRPr lang="it-IT" dirty="0"/>
          </a:p>
          <a:p>
            <a:pPr algn="l"/>
            <a:r>
              <a:rPr lang="en-GB" u="sng" dirty="0">
                <a:hlinkClick r:id="rId2"/>
              </a:rPr>
              <a:t>https://www.ecb.europa.eu/press/key/date/2024/html/ecb.sp240824~c215968c41.en.html</a:t>
            </a:r>
            <a:endParaRPr lang="it-IT" dirty="0"/>
          </a:p>
          <a:p>
            <a:pPr algn="l"/>
            <a:r>
              <a:rPr lang="en-GB" dirty="0"/>
              <a:t>I. Schnabel, The </a:t>
            </a:r>
            <a:r>
              <a:rPr lang="en-GB" dirty="0" err="1"/>
              <a:t>Eurosystem’s</a:t>
            </a:r>
            <a:r>
              <a:rPr lang="en-GB" dirty="0"/>
              <a:t> operational framework, Frankfurt am Main, 14 March 2024</a:t>
            </a:r>
            <a:endParaRPr lang="it-IT" dirty="0"/>
          </a:p>
          <a:p>
            <a:pPr algn="l"/>
            <a:r>
              <a:rPr lang="en-GB" u="sng" dirty="0">
                <a:hlinkClick r:id="rId3"/>
              </a:rPr>
              <a:t>https://www.ecb.europa.eu/press/key/date/2024/html/ecb.sp240314~8b609de772.en.html</a:t>
            </a:r>
            <a:endParaRPr lang="en-GB" u="sng" dirty="0"/>
          </a:p>
          <a:p>
            <a:pPr algn="l"/>
            <a:endParaRPr lang="it-IT" dirty="0"/>
          </a:p>
          <a:p>
            <a:pPr lvl="0" algn="l"/>
            <a:r>
              <a:rPr lang="en-GB" b="1" dirty="0" err="1"/>
              <a:t>Supervisione</a:t>
            </a:r>
            <a:r>
              <a:rPr lang="en-GB" b="1" dirty="0"/>
              <a:t> Bancaria della BCE</a:t>
            </a:r>
            <a:endParaRPr lang="it-IT" dirty="0"/>
          </a:p>
          <a:p>
            <a:pPr algn="l"/>
            <a:r>
              <a:rPr lang="en-GB" dirty="0"/>
              <a:t>ECB Banking Supervision: Supervisory Review and Evaluation Process (SREP)</a:t>
            </a:r>
            <a:endParaRPr lang="it-IT" dirty="0"/>
          </a:p>
          <a:p>
            <a:pPr algn="l"/>
            <a:r>
              <a:rPr lang="en-GB" u="sng" dirty="0">
                <a:hlinkClick r:id="rId4"/>
              </a:rPr>
              <a:t>https://www.bankingsupervision.europa.eu/activities/srep/html/index.en.html</a:t>
            </a:r>
            <a:endParaRPr lang="it-IT" dirty="0"/>
          </a:p>
          <a:p>
            <a:pPr algn="l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015100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026697A-591B-5B24-D574-0D65878161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Link a materiali utili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C14FC48-0886-2A3A-9DAD-F996E3C2EB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it-IT" sz="3400" b="1" dirty="0"/>
              <a:t>Supervisione Bancaria della BCE</a:t>
            </a:r>
          </a:p>
          <a:p>
            <a:pPr marL="0" indent="0">
              <a:buNone/>
            </a:pPr>
            <a:r>
              <a:rPr lang="it-IT" u="sng" dirty="0">
                <a:hlinkClick r:id="rId2"/>
              </a:rPr>
              <a:t>https://www.bankingsupervision.europa.eu/activities/srep/html/index.en.html</a:t>
            </a:r>
            <a:endParaRPr lang="it-IT" dirty="0"/>
          </a:p>
          <a:p>
            <a:pPr marL="0" indent="0">
              <a:buNone/>
            </a:pPr>
            <a:r>
              <a:rPr lang="it-IT" dirty="0"/>
              <a:t> </a:t>
            </a:r>
          </a:p>
          <a:p>
            <a:r>
              <a:rPr lang="en-US" sz="3400" b="1" dirty="0" err="1"/>
              <a:t>Operazioni</a:t>
            </a:r>
            <a:r>
              <a:rPr lang="en-US" sz="3400" b="1" dirty="0"/>
              <a:t> di </a:t>
            </a:r>
            <a:r>
              <a:rPr lang="en-US" sz="3400" b="1" dirty="0" err="1"/>
              <a:t>politica</a:t>
            </a:r>
            <a:r>
              <a:rPr lang="en-US" sz="3400" b="1" dirty="0"/>
              <a:t> </a:t>
            </a:r>
            <a:r>
              <a:rPr lang="en-US" sz="3400" b="1" dirty="0" err="1"/>
              <a:t>monetaria</a:t>
            </a:r>
            <a:endParaRPr lang="it-IT" sz="3400" b="1" dirty="0"/>
          </a:p>
          <a:p>
            <a:pPr marL="0" indent="0">
              <a:buNone/>
            </a:pPr>
            <a:r>
              <a:rPr lang="en-US" u="sng" dirty="0">
                <a:hlinkClick r:id="rId3"/>
              </a:rPr>
              <a:t>https://www.bancaditalia.it/compiti/polmon-garanzie/esito-riesame-strategia-pol-mon/sintesi/index.html</a:t>
            </a:r>
            <a:endParaRPr lang="it-IT" dirty="0"/>
          </a:p>
          <a:p>
            <a:pPr marL="0" indent="0">
              <a:buNone/>
            </a:pPr>
            <a:r>
              <a:rPr lang="en-US" u="sng" dirty="0">
                <a:hlinkClick r:id="rId4"/>
              </a:rPr>
              <a:t>https://www.ecb.europa.eu/mopo/intro/html/index.it.html</a:t>
            </a:r>
            <a:endParaRPr lang="it-IT" dirty="0"/>
          </a:p>
          <a:p>
            <a:pPr marL="0" indent="0">
              <a:buNone/>
            </a:pPr>
            <a:r>
              <a:rPr lang="en-US" u="sng" dirty="0">
                <a:hlinkClick r:id="rId5"/>
              </a:rPr>
              <a:t>https://www.ecb.europa.eu/mopo/implement/html/index.en.html</a:t>
            </a:r>
            <a:endParaRPr lang="it-IT" dirty="0"/>
          </a:p>
          <a:p>
            <a:pPr marL="0" indent="0">
              <a:buNone/>
            </a:pPr>
            <a:r>
              <a:rPr lang="en-US" u="sng" dirty="0">
                <a:hlinkClick r:id="rId6"/>
              </a:rPr>
              <a:t>https://www.ecb.europa.eu/ecb-and-you/explainers/html/operational_framework.en.html</a:t>
            </a:r>
            <a:endParaRPr lang="it-IT" dirty="0"/>
          </a:p>
          <a:p>
            <a:pPr marL="0" indent="0">
              <a:buNone/>
            </a:pPr>
            <a:r>
              <a:rPr lang="en-US" u="sng" dirty="0">
                <a:hlinkClick r:id="rId7"/>
              </a:rPr>
              <a:t>https://www.ecb.europa.eu/mopo/strategy/html/index.en.html</a:t>
            </a:r>
            <a:endParaRPr lang="it-IT" dirty="0"/>
          </a:p>
          <a:p>
            <a:pPr marL="0" indent="0">
              <a:buNone/>
            </a:pPr>
            <a:r>
              <a:rPr lang="en-US" u="sng" dirty="0">
                <a:hlinkClick r:id="rId8"/>
              </a:rPr>
              <a:t>https://www.ecb.europa.eu/press/key/date/2024/html/ecb.sp240314~8b609de772.en.html</a:t>
            </a:r>
            <a:endParaRPr lang="it-IT" dirty="0"/>
          </a:p>
          <a:p>
            <a:pPr marL="0" indent="0">
              <a:buNone/>
            </a:pPr>
            <a:r>
              <a:rPr lang="en-US" u="sng" dirty="0">
                <a:hlinkClick r:id="rId9"/>
              </a:rPr>
              <a:t>https://www.bundesbank.de/en/tasks/monetary-policy/monetary-policy-framework/operational-framework-for-implementing-monetary-policy-625964</a:t>
            </a:r>
            <a:endParaRPr lang="it-IT" dirty="0"/>
          </a:p>
          <a:p>
            <a:pPr marL="0" indent="0">
              <a:buNone/>
            </a:pPr>
            <a:r>
              <a:rPr lang="en-US" u="sng" dirty="0">
                <a:hlinkClick r:id="rId10"/>
              </a:rPr>
              <a:t>https://www.youtube.com/watch?v=u81C9OUi50U</a:t>
            </a:r>
            <a:endParaRPr lang="it-IT" dirty="0"/>
          </a:p>
          <a:p>
            <a:pPr marL="0" indent="0">
              <a:buNone/>
            </a:pPr>
            <a:r>
              <a:rPr lang="en-US" dirty="0"/>
              <a:t> </a:t>
            </a:r>
            <a:endParaRPr lang="it-IT" dirty="0"/>
          </a:p>
          <a:p>
            <a:r>
              <a:rPr lang="en-US" sz="3400" b="1" dirty="0"/>
              <a:t>Euro </a:t>
            </a:r>
            <a:r>
              <a:rPr lang="en-US" sz="3400" b="1" dirty="0" err="1"/>
              <a:t>digitale</a:t>
            </a:r>
            <a:endParaRPr lang="it-IT" sz="3400" b="1" dirty="0"/>
          </a:p>
          <a:p>
            <a:pPr marL="0" indent="0">
              <a:buNone/>
            </a:pPr>
            <a:r>
              <a:rPr lang="en-US" u="sng" dirty="0">
                <a:hlinkClick r:id="rId11"/>
              </a:rPr>
              <a:t>https://www.ecb.europa.eu/press/key/date/2026/html/ecb.sp260212~9fabe9baaa.en.html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9656640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750</Words>
  <Application>Microsoft Office PowerPoint</Application>
  <PresentationFormat>Widescreen</PresentationFormat>
  <Paragraphs>49</Paragraphs>
  <Slides>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9" baseType="lpstr">
      <vt:lpstr>Aptos</vt:lpstr>
      <vt:lpstr>Aptos Display</vt:lpstr>
      <vt:lpstr>Arial</vt:lpstr>
      <vt:lpstr>Symbol</vt:lpstr>
      <vt:lpstr>Tema di Office</vt:lpstr>
      <vt:lpstr>Letture utili</vt:lpstr>
      <vt:lpstr>Letture utili</vt:lpstr>
      <vt:lpstr>Letture utili</vt:lpstr>
      <vt:lpstr>Link a materiali utili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Stefano Barra</dc:creator>
  <cp:lastModifiedBy>Stefano Barra</cp:lastModifiedBy>
  <cp:revision>1</cp:revision>
  <dcterms:created xsi:type="dcterms:W3CDTF">2026-03-03T18:18:04Z</dcterms:created>
  <dcterms:modified xsi:type="dcterms:W3CDTF">2026-03-03T18:18:48Z</dcterms:modified>
</cp:coreProperties>
</file>