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2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8"/>
  </p:notesMasterIdLst>
  <p:sldIdLst>
    <p:sldId id="644" r:id="rId2"/>
    <p:sldId id="490" r:id="rId3"/>
    <p:sldId id="717" r:id="rId4"/>
    <p:sldId id="718" r:id="rId5"/>
    <p:sldId id="723" r:id="rId6"/>
    <p:sldId id="720" r:id="rId7"/>
    <p:sldId id="499" r:id="rId8"/>
    <p:sldId id="573" r:id="rId9"/>
    <p:sldId id="502" r:id="rId10"/>
    <p:sldId id="693" r:id="rId11"/>
    <p:sldId id="518" r:id="rId12"/>
    <p:sldId id="500" r:id="rId13"/>
    <p:sldId id="515" r:id="rId14"/>
    <p:sldId id="568" r:id="rId15"/>
    <p:sldId id="719" r:id="rId16"/>
    <p:sldId id="548" r:id="rId17"/>
    <p:sldId id="549" r:id="rId18"/>
    <p:sldId id="569" r:id="rId19"/>
    <p:sldId id="514" r:id="rId20"/>
    <p:sldId id="550" r:id="rId21"/>
    <p:sldId id="691" r:id="rId22"/>
    <p:sldId id="702" r:id="rId23"/>
    <p:sldId id="551" r:id="rId24"/>
    <p:sldId id="564" r:id="rId25"/>
    <p:sldId id="648" r:id="rId26"/>
    <p:sldId id="690" r:id="rId27"/>
    <p:sldId id="649" r:id="rId28"/>
    <p:sldId id="712" r:id="rId29"/>
    <p:sldId id="563" r:id="rId30"/>
    <p:sldId id="552" r:id="rId31"/>
    <p:sldId id="531" r:id="rId32"/>
    <p:sldId id="651" r:id="rId33"/>
    <p:sldId id="652" r:id="rId34"/>
    <p:sldId id="554" r:id="rId35"/>
    <p:sldId id="424" r:id="rId36"/>
    <p:sldId id="423" r:id="rId37"/>
    <p:sldId id="653" r:id="rId38"/>
    <p:sldId id="687" r:id="rId39"/>
    <p:sldId id="646" r:id="rId40"/>
    <p:sldId id="661" r:id="rId41"/>
    <p:sldId id="706" r:id="rId42"/>
    <p:sldId id="697" r:id="rId43"/>
    <p:sldId id="705" r:id="rId44"/>
    <p:sldId id="684" r:id="rId45"/>
    <p:sldId id="695" r:id="rId46"/>
    <p:sldId id="533" r:id="rId47"/>
    <p:sldId id="572" r:id="rId48"/>
    <p:sldId id="555" r:id="rId49"/>
    <p:sldId id="699" r:id="rId50"/>
    <p:sldId id="704" r:id="rId51"/>
    <p:sldId id="703" r:id="rId52"/>
    <p:sldId id="701" r:id="rId53"/>
    <p:sldId id="698" r:id="rId54"/>
    <p:sldId id="707" r:id="rId55"/>
    <p:sldId id="537" r:id="rId56"/>
    <p:sldId id="574" r:id="rId57"/>
    <p:sldId id="710" r:id="rId58"/>
    <p:sldId id="575" r:id="rId59"/>
    <p:sldId id="538" r:id="rId60"/>
    <p:sldId id="530" r:id="rId61"/>
    <p:sldId id="725" r:id="rId62"/>
    <p:sldId id="716" r:id="rId63"/>
    <p:sldId id="558" r:id="rId64"/>
    <p:sldId id="561" r:id="rId65"/>
    <p:sldId id="662" r:id="rId66"/>
    <p:sldId id="650" r:id="rId67"/>
    <p:sldId id="429" r:id="rId68"/>
    <p:sldId id="709" r:id="rId69"/>
    <p:sldId id="655" r:id="rId70"/>
    <p:sldId id="681" r:id="rId71"/>
    <p:sldId id="682" r:id="rId72"/>
    <p:sldId id="658" r:id="rId73"/>
    <p:sldId id="654" r:id="rId74"/>
    <p:sldId id="659" r:id="rId75"/>
    <p:sldId id="689" r:id="rId76"/>
    <p:sldId id="724" r:id="rId77"/>
    <p:sldId id="647" r:id="rId78"/>
    <p:sldId id="660" r:id="rId79"/>
    <p:sldId id="708" r:id="rId80"/>
    <p:sldId id="656" r:id="rId81"/>
    <p:sldId id="565" r:id="rId82"/>
    <p:sldId id="556" r:id="rId83"/>
    <p:sldId id="711" r:id="rId84"/>
    <p:sldId id="567" r:id="rId85"/>
    <p:sldId id="576" r:id="rId86"/>
    <p:sldId id="643" r:id="rId8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68DE82-2A37-4412-9BC8-244CBCDF0451}" v="670" dt="2025-12-19T14:19:18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5343" autoAdjust="0"/>
  </p:normalViewPr>
  <p:slideViewPr>
    <p:cSldViewPr>
      <p:cViewPr varScale="1">
        <p:scale>
          <a:sx n="104" d="100"/>
          <a:sy n="104" d="100"/>
        </p:scale>
        <p:origin x="67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Ferrari" userId="fa4b2a5d-859b-4c23-96a3-a2684947884c" providerId="ADAL" clId="{6395C43A-E8F5-44C6-B842-BF2CC2A06386}"/>
    <pc:docChg chg="undo custSel addSld delSld modSld sldOrd">
      <pc:chgData name="Simone Ferrari" userId="fa4b2a5d-859b-4c23-96a3-a2684947884c" providerId="ADAL" clId="{6395C43A-E8F5-44C6-B842-BF2CC2A06386}" dt="2025-12-19T14:19:18.091" v="2458" actId="313"/>
      <pc:docMkLst>
        <pc:docMk/>
      </pc:docMkLst>
      <pc:sldChg chg="modSp">
        <pc:chgData name="Simone Ferrari" userId="fa4b2a5d-859b-4c23-96a3-a2684947884c" providerId="ADAL" clId="{6395C43A-E8F5-44C6-B842-BF2CC2A06386}" dt="2025-12-10T10:28:02.335" v="1438" actId="14100"/>
        <pc:sldMkLst>
          <pc:docMk/>
          <pc:sldMk cId="3701543484" sldId="424"/>
        </pc:sldMkLst>
        <pc:spChg chg="mod">
          <ac:chgData name="Simone Ferrari" userId="fa4b2a5d-859b-4c23-96a3-a2684947884c" providerId="ADAL" clId="{6395C43A-E8F5-44C6-B842-BF2CC2A06386}" dt="2025-12-10T10:28:02.335" v="1438" actId="14100"/>
          <ac:spMkLst>
            <pc:docMk/>
            <pc:sldMk cId="3701543484" sldId="424"/>
            <ac:spMk id="7" creationId="{467B87D2-AE05-44D5-A42F-4F5DD63567BF}"/>
          </ac:spMkLst>
        </pc:spChg>
      </pc:sldChg>
      <pc:sldChg chg="addSp modSp mod">
        <pc:chgData name="Simone Ferrari" userId="fa4b2a5d-859b-4c23-96a3-a2684947884c" providerId="ADAL" clId="{6395C43A-E8F5-44C6-B842-BF2CC2A06386}" dt="2025-12-10T09:07:14.356" v="259" actId="14100"/>
        <pc:sldMkLst>
          <pc:docMk/>
          <pc:sldMk cId="4047057792" sldId="429"/>
        </pc:sldMkLst>
        <pc:spChg chg="add mod">
          <ac:chgData name="Simone Ferrari" userId="fa4b2a5d-859b-4c23-96a3-a2684947884c" providerId="ADAL" clId="{6395C43A-E8F5-44C6-B842-BF2CC2A06386}" dt="2025-12-10T09:07:14.356" v="259" actId="14100"/>
          <ac:spMkLst>
            <pc:docMk/>
            <pc:sldMk cId="4047057792" sldId="429"/>
            <ac:spMk id="6" creationId="{2DDB93DB-B533-82E4-319A-9A770EB92E2C}"/>
          </ac:spMkLst>
        </pc:spChg>
        <pc:spChg chg="mod">
          <ac:chgData name="Simone Ferrari" userId="fa4b2a5d-859b-4c23-96a3-a2684947884c" providerId="ADAL" clId="{6395C43A-E8F5-44C6-B842-BF2CC2A06386}" dt="2025-12-10T09:05:37.148" v="241" actId="1035"/>
          <ac:spMkLst>
            <pc:docMk/>
            <pc:sldMk cId="4047057792" sldId="429"/>
            <ac:spMk id="8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2-10T09:05:50.657" v="246" actId="1035"/>
          <ac:spMkLst>
            <pc:docMk/>
            <pc:sldMk cId="4047057792" sldId="429"/>
            <ac:spMk id="122885" creationId="{00000000-0000-0000-0000-000000000000}"/>
          </ac:spMkLst>
        </pc:spChg>
        <pc:picChg chg="add mod modCrop">
          <ac:chgData name="Simone Ferrari" userId="fa4b2a5d-859b-4c23-96a3-a2684947884c" providerId="ADAL" clId="{6395C43A-E8F5-44C6-B842-BF2CC2A06386}" dt="2025-12-10T09:05:54.917" v="247" actId="1037"/>
          <ac:picMkLst>
            <pc:docMk/>
            <pc:sldMk cId="4047057792" sldId="429"/>
            <ac:picMk id="5" creationId="{3E7FCE76-2E1E-F853-A777-34956F086FD4}"/>
          </ac:picMkLst>
        </pc:picChg>
      </pc:sldChg>
      <pc:sldChg chg="modSp mod">
        <pc:chgData name="Simone Ferrari" userId="fa4b2a5d-859b-4c23-96a3-a2684947884c" providerId="ADAL" clId="{6395C43A-E8F5-44C6-B842-BF2CC2A06386}" dt="2025-12-10T09:45:08.230" v="710" actId="6549"/>
        <pc:sldMkLst>
          <pc:docMk/>
          <pc:sldMk cId="3603280491" sldId="490"/>
        </pc:sldMkLst>
        <pc:spChg chg="mod">
          <ac:chgData name="Simone Ferrari" userId="fa4b2a5d-859b-4c23-96a3-a2684947884c" providerId="ADAL" clId="{6395C43A-E8F5-44C6-B842-BF2CC2A06386}" dt="2025-12-10T09:45:08.230" v="710" actId="6549"/>
          <ac:spMkLst>
            <pc:docMk/>
            <pc:sldMk cId="3603280491" sldId="490"/>
            <ac:spMk id="21507" creationId="{22800E09-1C3F-4656-B77C-05DF62981AFF}"/>
          </ac:spMkLst>
        </pc:spChg>
      </pc:sldChg>
      <pc:sldChg chg="modSp mod">
        <pc:chgData name="Simone Ferrari" userId="fa4b2a5d-859b-4c23-96a3-a2684947884c" providerId="ADAL" clId="{6395C43A-E8F5-44C6-B842-BF2CC2A06386}" dt="2025-12-10T10:05:20.091" v="1077" actId="207"/>
        <pc:sldMkLst>
          <pc:docMk/>
          <pc:sldMk cId="232621980" sldId="499"/>
        </pc:sldMkLst>
        <pc:spChg chg="mod">
          <ac:chgData name="Simone Ferrari" userId="fa4b2a5d-859b-4c23-96a3-a2684947884c" providerId="ADAL" clId="{6395C43A-E8F5-44C6-B842-BF2CC2A06386}" dt="2025-12-10T08:24:57.424" v="2" actId="14100"/>
          <ac:spMkLst>
            <pc:docMk/>
            <pc:sldMk cId="232621980" sldId="499"/>
            <ac:spMk id="3074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2-10T10:05:20.091" v="1077" actId="207"/>
          <ac:spMkLst>
            <pc:docMk/>
            <pc:sldMk cId="232621980" sldId="499"/>
            <ac:spMk id="21507" creationId="{22800E09-1C3F-4656-B77C-05DF62981AFF}"/>
          </ac:spMkLst>
        </pc:spChg>
      </pc:sldChg>
      <pc:sldChg chg="addSp modSp mod modAnim">
        <pc:chgData name="Simone Ferrari" userId="fa4b2a5d-859b-4c23-96a3-a2684947884c" providerId="ADAL" clId="{6395C43A-E8F5-44C6-B842-BF2CC2A06386}" dt="2025-12-11T17:49:33.411" v="1698" actId="207"/>
        <pc:sldMkLst>
          <pc:docMk/>
          <pc:sldMk cId="1114757063" sldId="502"/>
        </pc:sldMkLst>
        <pc:spChg chg="add mod">
          <ac:chgData name="Simone Ferrari" userId="fa4b2a5d-859b-4c23-96a3-a2684947884c" providerId="ADAL" clId="{6395C43A-E8F5-44C6-B842-BF2CC2A06386}" dt="2025-12-11T17:49:33.411" v="1698" actId="207"/>
          <ac:spMkLst>
            <pc:docMk/>
            <pc:sldMk cId="1114757063" sldId="502"/>
            <ac:spMk id="3" creationId="{ABD63F13-F5B5-9EBF-3454-58D8A61C35D0}"/>
          </ac:spMkLst>
        </pc:spChg>
        <pc:spChg chg="mod">
          <ac:chgData name="Simone Ferrari" userId="fa4b2a5d-859b-4c23-96a3-a2684947884c" providerId="ADAL" clId="{6395C43A-E8F5-44C6-B842-BF2CC2A06386}" dt="2025-12-10T10:15:04.908" v="1269" actId="207"/>
          <ac:spMkLst>
            <pc:docMk/>
            <pc:sldMk cId="1114757063" sldId="502"/>
            <ac:spMk id="6" creationId="{22800E09-1C3F-4656-B77C-05DF62981AFF}"/>
          </ac:spMkLst>
        </pc:spChg>
        <pc:spChg chg="mod">
          <ac:chgData name="Simone Ferrari" userId="fa4b2a5d-859b-4c23-96a3-a2684947884c" providerId="ADAL" clId="{6395C43A-E8F5-44C6-B842-BF2CC2A06386}" dt="2025-12-10T10:14:11.312" v="1261" actId="1036"/>
          <ac:spMkLst>
            <pc:docMk/>
            <pc:sldMk cId="1114757063" sldId="502"/>
            <ac:spMk id="21507" creationId="{22800E09-1C3F-4656-B77C-05DF62981AFF}"/>
          </ac:spMkLst>
        </pc:spChg>
      </pc:sldChg>
      <pc:sldChg chg="modSp mod">
        <pc:chgData name="Simone Ferrari" userId="fa4b2a5d-859b-4c23-96a3-a2684947884c" providerId="ADAL" clId="{6395C43A-E8F5-44C6-B842-BF2CC2A06386}" dt="2025-12-12T08:43:26.296" v="1912" actId="14100"/>
        <pc:sldMkLst>
          <pc:docMk/>
          <pc:sldMk cId="2218891282" sldId="518"/>
        </pc:sldMkLst>
        <pc:spChg chg="mod">
          <ac:chgData name="Simone Ferrari" userId="fa4b2a5d-859b-4c23-96a3-a2684947884c" providerId="ADAL" clId="{6395C43A-E8F5-44C6-B842-BF2CC2A06386}" dt="2025-12-12T08:43:26.296" v="1912" actId="14100"/>
          <ac:spMkLst>
            <pc:docMk/>
            <pc:sldMk cId="2218891282" sldId="518"/>
            <ac:spMk id="3074" creationId="{00000000-0000-0000-0000-000000000000}"/>
          </ac:spMkLst>
        </pc:spChg>
      </pc:sldChg>
      <pc:sldChg chg="modSp mod">
        <pc:chgData name="Simone Ferrari" userId="fa4b2a5d-859b-4c23-96a3-a2684947884c" providerId="ADAL" clId="{6395C43A-E8F5-44C6-B842-BF2CC2A06386}" dt="2025-12-10T10:29:40.800" v="1442" actId="1036"/>
        <pc:sldMkLst>
          <pc:docMk/>
          <pc:sldMk cId="3696712210" sldId="533"/>
        </pc:sldMkLst>
        <pc:spChg chg="mod">
          <ac:chgData name="Simone Ferrari" userId="fa4b2a5d-859b-4c23-96a3-a2684947884c" providerId="ADAL" clId="{6395C43A-E8F5-44C6-B842-BF2CC2A06386}" dt="2025-12-10T10:29:35.701" v="1441" actId="1035"/>
          <ac:spMkLst>
            <pc:docMk/>
            <pc:sldMk cId="3696712210" sldId="533"/>
            <ac:spMk id="2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2-10T10:29:40.800" v="1442" actId="1036"/>
          <ac:spMkLst>
            <pc:docMk/>
            <pc:sldMk cId="3696712210" sldId="533"/>
            <ac:spMk id="3" creationId="{00000000-0000-0000-0000-000000000000}"/>
          </ac:spMkLst>
        </pc:spChg>
        <pc:picChg chg="mod">
          <ac:chgData name="Simone Ferrari" userId="fa4b2a5d-859b-4c23-96a3-a2684947884c" providerId="ADAL" clId="{6395C43A-E8F5-44C6-B842-BF2CC2A06386}" dt="2025-12-10T10:29:29.231" v="1440" actId="1036"/>
          <ac:picMkLst>
            <pc:docMk/>
            <pc:sldMk cId="3696712210" sldId="533"/>
            <ac:picMk id="1026" creationId="{87F6594E-CDC5-35A1-05F0-7B0FD419B70D}"/>
          </ac:picMkLst>
        </pc:picChg>
        <pc:picChg chg="mod">
          <ac:chgData name="Simone Ferrari" userId="fa4b2a5d-859b-4c23-96a3-a2684947884c" providerId="ADAL" clId="{6395C43A-E8F5-44C6-B842-BF2CC2A06386}" dt="2025-12-10T10:29:29.231" v="1440" actId="1036"/>
          <ac:picMkLst>
            <pc:docMk/>
            <pc:sldMk cId="3696712210" sldId="533"/>
            <ac:picMk id="9218" creationId="{00000000-0000-0000-0000-000000000000}"/>
          </ac:picMkLst>
        </pc:picChg>
      </pc:sldChg>
      <pc:sldChg chg="modSp">
        <pc:chgData name="Simone Ferrari" userId="fa4b2a5d-859b-4c23-96a3-a2684947884c" providerId="ADAL" clId="{6395C43A-E8F5-44C6-B842-BF2CC2A06386}" dt="2025-12-19T08:04:44.945" v="2418" actId="6549"/>
        <pc:sldMkLst>
          <pc:docMk/>
          <pc:sldMk cId="91278979" sldId="537"/>
        </pc:sldMkLst>
        <pc:spChg chg="mod">
          <ac:chgData name="Simone Ferrari" userId="fa4b2a5d-859b-4c23-96a3-a2684947884c" providerId="ADAL" clId="{6395C43A-E8F5-44C6-B842-BF2CC2A06386}" dt="2025-12-10T10:30:41.387" v="1445" actId="14100"/>
          <ac:spMkLst>
            <pc:docMk/>
            <pc:sldMk cId="91278979" sldId="537"/>
            <ac:spMk id="9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2-10T10:30:59.743" v="1446" actId="207"/>
          <ac:spMkLst>
            <pc:docMk/>
            <pc:sldMk cId="91278979" sldId="537"/>
            <ac:spMk id="12" creationId="{5C8CD7AB-AF85-457D-9343-4A415140031C}"/>
          </ac:spMkLst>
        </pc:spChg>
        <pc:spChg chg="mod">
          <ac:chgData name="Simone Ferrari" userId="fa4b2a5d-859b-4c23-96a3-a2684947884c" providerId="ADAL" clId="{6395C43A-E8F5-44C6-B842-BF2CC2A06386}" dt="2025-12-19T08:04:44.945" v="2418" actId="6549"/>
          <ac:spMkLst>
            <pc:docMk/>
            <pc:sldMk cId="91278979" sldId="537"/>
            <ac:spMk id="9222" creationId="{00000000-0000-0000-0000-000000000000}"/>
          </ac:spMkLst>
        </pc:spChg>
      </pc:sldChg>
      <pc:sldChg chg="modSp mod modAnim">
        <pc:chgData name="Simone Ferrari" userId="fa4b2a5d-859b-4c23-96a3-a2684947884c" providerId="ADAL" clId="{6395C43A-E8F5-44C6-B842-BF2CC2A06386}" dt="2025-12-12T07:53:37.465" v="1893"/>
        <pc:sldMkLst>
          <pc:docMk/>
          <pc:sldMk cId="92008054" sldId="548"/>
        </pc:sldMkLst>
        <pc:spChg chg="mod">
          <ac:chgData name="Simone Ferrari" userId="fa4b2a5d-859b-4c23-96a3-a2684947884c" providerId="ADAL" clId="{6395C43A-E8F5-44C6-B842-BF2CC2A06386}" dt="2025-12-12T07:53:21.878" v="1888" actId="20577"/>
          <ac:spMkLst>
            <pc:docMk/>
            <pc:sldMk cId="92008054" sldId="548"/>
            <ac:spMk id="21507" creationId="{22800E09-1C3F-4656-B77C-05DF62981AFF}"/>
          </ac:spMkLst>
        </pc:spChg>
      </pc:sldChg>
      <pc:sldChg chg="modSp mod">
        <pc:chgData name="Simone Ferrari" userId="fa4b2a5d-859b-4c23-96a3-a2684947884c" providerId="ADAL" clId="{6395C43A-E8F5-44C6-B842-BF2CC2A06386}" dt="2025-12-10T10:22:05.634" v="1396" actId="14100"/>
        <pc:sldMkLst>
          <pc:docMk/>
          <pc:sldMk cId="866380679" sldId="550"/>
        </pc:sldMkLst>
        <pc:spChg chg="mod">
          <ac:chgData name="Simone Ferrari" userId="fa4b2a5d-859b-4c23-96a3-a2684947884c" providerId="ADAL" clId="{6395C43A-E8F5-44C6-B842-BF2CC2A06386}" dt="2025-12-10T10:22:05.634" v="1396" actId="14100"/>
          <ac:spMkLst>
            <pc:docMk/>
            <pc:sldMk cId="866380679" sldId="550"/>
            <ac:spMk id="17" creationId="{2F2F42F2-D06B-4B37-AC37-DDEA6F75D5FE}"/>
          </ac:spMkLst>
        </pc:spChg>
      </pc:sldChg>
      <pc:sldChg chg="modSp">
        <pc:chgData name="Simone Ferrari" userId="fa4b2a5d-859b-4c23-96a3-a2684947884c" providerId="ADAL" clId="{6395C43A-E8F5-44C6-B842-BF2CC2A06386}" dt="2025-12-10T10:25:08.194" v="1405" actId="14100"/>
        <pc:sldMkLst>
          <pc:docMk/>
          <pc:sldMk cId="716693072" sldId="552"/>
        </pc:sldMkLst>
        <pc:spChg chg="mod">
          <ac:chgData name="Simone Ferrari" userId="fa4b2a5d-859b-4c23-96a3-a2684947884c" providerId="ADAL" clId="{6395C43A-E8F5-44C6-B842-BF2CC2A06386}" dt="2025-12-10T10:25:08.194" v="1405" actId="14100"/>
          <ac:spMkLst>
            <pc:docMk/>
            <pc:sldMk cId="716693072" sldId="552"/>
            <ac:spMk id="14" creationId="{4650A368-E646-4D27-8566-EBE66CF243BC}"/>
          </ac:spMkLst>
        </pc:spChg>
      </pc:sldChg>
      <pc:sldChg chg="modSp mod">
        <pc:chgData name="Simone Ferrari" userId="fa4b2a5d-859b-4c23-96a3-a2684947884c" providerId="ADAL" clId="{6395C43A-E8F5-44C6-B842-BF2CC2A06386}" dt="2025-12-10T10:27:39.286" v="1434" actId="20577"/>
        <pc:sldMkLst>
          <pc:docMk/>
          <pc:sldMk cId="3800212395" sldId="554"/>
        </pc:sldMkLst>
        <pc:spChg chg="mod">
          <ac:chgData name="Simone Ferrari" userId="fa4b2a5d-859b-4c23-96a3-a2684947884c" providerId="ADAL" clId="{6395C43A-E8F5-44C6-B842-BF2CC2A06386}" dt="2025-12-10T10:27:39.286" v="1434" actId="20577"/>
          <ac:spMkLst>
            <pc:docMk/>
            <pc:sldMk cId="3800212395" sldId="554"/>
            <ac:spMk id="4" creationId="{ED9FC7E8-DEDE-494D-A698-0073B2F05E0F}"/>
          </ac:spMkLst>
        </pc:spChg>
      </pc:sldChg>
      <pc:sldChg chg="modSp mod">
        <pc:chgData name="Simone Ferrari" userId="fa4b2a5d-859b-4c23-96a3-a2684947884c" providerId="ADAL" clId="{6395C43A-E8F5-44C6-B842-BF2CC2A06386}" dt="2025-12-17T08:36:06.544" v="1964" actId="790"/>
        <pc:sldMkLst>
          <pc:docMk/>
          <pc:sldMk cId="2430459791" sldId="556"/>
        </pc:sldMkLst>
        <pc:spChg chg="mod">
          <ac:chgData name="Simone Ferrari" userId="fa4b2a5d-859b-4c23-96a3-a2684947884c" providerId="ADAL" clId="{6395C43A-E8F5-44C6-B842-BF2CC2A06386}" dt="2025-12-17T08:36:06.544" v="1964" actId="790"/>
          <ac:spMkLst>
            <pc:docMk/>
            <pc:sldMk cId="2430459791" sldId="556"/>
            <ac:spMk id="3" creationId="{00000000-0000-0000-0000-000000000000}"/>
          </ac:spMkLst>
        </pc:spChg>
      </pc:sldChg>
      <pc:sldChg chg="modSp">
        <pc:chgData name="Simone Ferrari" userId="fa4b2a5d-859b-4c23-96a3-a2684947884c" providerId="ADAL" clId="{6395C43A-E8F5-44C6-B842-BF2CC2A06386}" dt="2025-12-10T10:35:19.598" v="1482" actId="14100"/>
        <pc:sldMkLst>
          <pc:docMk/>
          <pc:sldMk cId="2289706253" sldId="558"/>
        </pc:sldMkLst>
        <pc:spChg chg="mod">
          <ac:chgData name="Simone Ferrari" userId="fa4b2a5d-859b-4c23-96a3-a2684947884c" providerId="ADAL" clId="{6395C43A-E8F5-44C6-B842-BF2CC2A06386}" dt="2025-12-10T10:35:19.598" v="1482" actId="14100"/>
          <ac:spMkLst>
            <pc:docMk/>
            <pc:sldMk cId="2289706253" sldId="558"/>
            <ac:spMk id="21507" creationId="{22800E09-1C3F-4656-B77C-05DF62981AFF}"/>
          </ac:spMkLst>
        </pc:spChg>
      </pc:sldChg>
      <pc:sldChg chg="modSp">
        <pc:chgData name="Simone Ferrari" userId="fa4b2a5d-859b-4c23-96a3-a2684947884c" providerId="ADAL" clId="{6395C43A-E8F5-44C6-B842-BF2CC2A06386}" dt="2025-12-10T10:35:39.031" v="1486" actId="1036"/>
        <pc:sldMkLst>
          <pc:docMk/>
          <pc:sldMk cId="351167998" sldId="561"/>
        </pc:sldMkLst>
        <pc:spChg chg="mod">
          <ac:chgData name="Simone Ferrari" userId="fa4b2a5d-859b-4c23-96a3-a2684947884c" providerId="ADAL" clId="{6395C43A-E8F5-44C6-B842-BF2CC2A06386}" dt="2025-12-10T10:35:30.422" v="1484" actId="14100"/>
          <ac:spMkLst>
            <pc:docMk/>
            <pc:sldMk cId="351167998" sldId="561"/>
            <ac:spMk id="6" creationId="{93F47E5D-58FF-4E17-8236-DD1403F10424}"/>
          </ac:spMkLst>
        </pc:spChg>
        <pc:spChg chg="mod">
          <ac:chgData name="Simone Ferrari" userId="fa4b2a5d-859b-4c23-96a3-a2684947884c" providerId="ADAL" clId="{6395C43A-E8F5-44C6-B842-BF2CC2A06386}" dt="2025-12-10T10:35:39.031" v="1486" actId="1036"/>
          <ac:spMkLst>
            <pc:docMk/>
            <pc:sldMk cId="351167998" sldId="561"/>
            <ac:spMk id="21507" creationId="{22800E09-1C3F-4656-B77C-05DF62981AFF}"/>
          </ac:spMkLst>
        </pc:spChg>
      </pc:sldChg>
      <pc:sldChg chg="addSp modSp mod">
        <pc:chgData name="Simone Ferrari" userId="fa4b2a5d-859b-4c23-96a3-a2684947884c" providerId="ADAL" clId="{6395C43A-E8F5-44C6-B842-BF2CC2A06386}" dt="2025-12-19T10:40:20.477" v="2457" actId="164"/>
        <pc:sldMkLst>
          <pc:docMk/>
          <pc:sldMk cId="681724533" sldId="565"/>
        </pc:sldMkLst>
        <pc:spChg chg="mod">
          <ac:chgData name="Simone Ferrari" userId="fa4b2a5d-859b-4c23-96a3-a2684947884c" providerId="ADAL" clId="{6395C43A-E8F5-44C6-B842-BF2CC2A06386}" dt="2025-12-17T08:35:46.695" v="1963" actId="790"/>
          <ac:spMkLst>
            <pc:docMk/>
            <pc:sldMk cId="681724533" sldId="565"/>
            <ac:spMk id="3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2-19T10:40:20.477" v="2457" actId="164"/>
          <ac:spMkLst>
            <pc:docMk/>
            <pc:sldMk cId="681724533" sldId="565"/>
            <ac:spMk id="4" creationId="{69AD6C43-1250-57BA-1EAE-FA00399B0364}"/>
          </ac:spMkLst>
        </pc:spChg>
        <pc:spChg chg="add mod">
          <ac:chgData name="Simone Ferrari" userId="fa4b2a5d-859b-4c23-96a3-a2684947884c" providerId="ADAL" clId="{6395C43A-E8F5-44C6-B842-BF2CC2A06386}" dt="2025-12-19T10:40:20.477" v="2457" actId="164"/>
          <ac:spMkLst>
            <pc:docMk/>
            <pc:sldMk cId="681724533" sldId="565"/>
            <ac:spMk id="10" creationId="{5C36DE41-7A04-4CDE-5EE6-DA26CE2B117F}"/>
          </ac:spMkLst>
        </pc:spChg>
        <pc:spChg chg="add mod">
          <ac:chgData name="Simone Ferrari" userId="fa4b2a5d-859b-4c23-96a3-a2684947884c" providerId="ADAL" clId="{6395C43A-E8F5-44C6-B842-BF2CC2A06386}" dt="2025-12-19T10:40:20.477" v="2457" actId="164"/>
          <ac:spMkLst>
            <pc:docMk/>
            <pc:sldMk cId="681724533" sldId="565"/>
            <ac:spMk id="11" creationId="{03D62ECA-B746-0D0A-20CC-181AEE6CFA7D}"/>
          </ac:spMkLst>
        </pc:spChg>
        <pc:spChg chg="add mod">
          <ac:chgData name="Simone Ferrari" userId="fa4b2a5d-859b-4c23-96a3-a2684947884c" providerId="ADAL" clId="{6395C43A-E8F5-44C6-B842-BF2CC2A06386}" dt="2025-12-19T10:40:20.477" v="2457" actId="164"/>
          <ac:spMkLst>
            <pc:docMk/>
            <pc:sldMk cId="681724533" sldId="565"/>
            <ac:spMk id="12" creationId="{9DA33143-F580-6F2F-56C2-B07FCCEF29BB}"/>
          </ac:spMkLst>
        </pc:spChg>
        <pc:grpChg chg="add mod">
          <ac:chgData name="Simone Ferrari" userId="fa4b2a5d-859b-4c23-96a3-a2684947884c" providerId="ADAL" clId="{6395C43A-E8F5-44C6-B842-BF2CC2A06386}" dt="2025-12-19T10:40:20.477" v="2457" actId="164"/>
          <ac:grpSpMkLst>
            <pc:docMk/>
            <pc:sldMk cId="681724533" sldId="565"/>
            <ac:grpSpMk id="13" creationId="{6A218EFC-ABD3-998B-AD2D-4FC683A0934C}"/>
          </ac:grpSpMkLst>
        </pc:grpChg>
        <pc:picChg chg="add mod">
          <ac:chgData name="Simone Ferrari" userId="fa4b2a5d-859b-4c23-96a3-a2684947884c" providerId="ADAL" clId="{6395C43A-E8F5-44C6-B842-BF2CC2A06386}" dt="2025-12-19T10:40:20.477" v="2457" actId="164"/>
          <ac:picMkLst>
            <pc:docMk/>
            <pc:sldMk cId="681724533" sldId="565"/>
            <ac:picMk id="9" creationId="{17A2AA00-00FC-D4B9-718D-9CD09C2C3E3D}"/>
          </ac:picMkLst>
        </pc:picChg>
        <pc:picChg chg="mod">
          <ac:chgData name="Simone Ferrari" userId="fa4b2a5d-859b-4c23-96a3-a2684947884c" providerId="ADAL" clId="{6395C43A-E8F5-44C6-B842-BF2CC2A06386}" dt="2025-12-19T10:40:20.477" v="2457" actId="164"/>
          <ac:picMkLst>
            <pc:docMk/>
            <pc:sldMk cId="681724533" sldId="565"/>
            <ac:picMk id="1028" creationId="{1F964828-9167-40BC-BF13-A74D6C7A3DFE}"/>
          </ac:picMkLst>
        </pc:picChg>
      </pc:sldChg>
      <pc:sldChg chg="modSp">
        <pc:chgData name="Simone Ferrari" userId="fa4b2a5d-859b-4c23-96a3-a2684947884c" providerId="ADAL" clId="{6395C43A-E8F5-44C6-B842-BF2CC2A06386}" dt="2025-12-19T08:10:14.801" v="2432" actId="14100"/>
        <pc:sldMkLst>
          <pc:docMk/>
          <pc:sldMk cId="1039211048" sldId="567"/>
        </pc:sldMkLst>
        <pc:spChg chg="mod">
          <ac:chgData name="Simone Ferrari" userId="fa4b2a5d-859b-4c23-96a3-a2684947884c" providerId="ADAL" clId="{6395C43A-E8F5-44C6-B842-BF2CC2A06386}" dt="2025-12-19T08:10:14.801" v="2432" actId="14100"/>
          <ac:spMkLst>
            <pc:docMk/>
            <pc:sldMk cId="1039211048" sldId="567"/>
            <ac:spMk id="3" creationId="{3E1792EF-6008-44C4-B72C-DB6F357B7F3D}"/>
          </ac:spMkLst>
        </pc:spChg>
      </pc:sldChg>
      <pc:sldChg chg="modSp mod">
        <pc:chgData name="Simone Ferrari" userId="fa4b2a5d-859b-4c23-96a3-a2684947884c" providerId="ADAL" clId="{6395C43A-E8F5-44C6-B842-BF2CC2A06386}" dt="2025-12-12T09:47:36.060" v="1914" actId="20577"/>
        <pc:sldMkLst>
          <pc:docMk/>
          <pc:sldMk cId="1776678471" sldId="573"/>
        </pc:sldMkLst>
        <pc:spChg chg="mod">
          <ac:chgData name="Simone Ferrari" userId="fa4b2a5d-859b-4c23-96a3-a2684947884c" providerId="ADAL" clId="{6395C43A-E8F5-44C6-B842-BF2CC2A06386}" dt="2025-12-12T09:47:36.060" v="1914" actId="20577"/>
          <ac:spMkLst>
            <pc:docMk/>
            <pc:sldMk cId="1776678471" sldId="573"/>
            <ac:spMk id="5" creationId="{5977EFCA-8C84-4D48-8287-FFFA01CFB9A8}"/>
          </ac:spMkLst>
        </pc:spChg>
      </pc:sldChg>
      <pc:sldChg chg="modSp mod">
        <pc:chgData name="Simone Ferrari" userId="fa4b2a5d-859b-4c23-96a3-a2684947884c" providerId="ADAL" clId="{6395C43A-E8F5-44C6-B842-BF2CC2A06386}" dt="2025-12-19T08:05:47.243" v="2419" actId="14100"/>
        <pc:sldMkLst>
          <pc:docMk/>
          <pc:sldMk cId="3472497405" sldId="575"/>
        </pc:sldMkLst>
        <pc:spChg chg="mod">
          <ac:chgData name="Simone Ferrari" userId="fa4b2a5d-859b-4c23-96a3-a2684947884c" providerId="ADAL" clId="{6395C43A-E8F5-44C6-B842-BF2CC2A06386}" dt="2025-12-10T10:34:49.176" v="1479" actId="14100"/>
          <ac:spMkLst>
            <pc:docMk/>
            <pc:sldMk cId="3472497405" sldId="575"/>
            <ac:spMk id="14" creationId="{6F7EF835-5750-41D4-B27F-0A5CD6583C5A}"/>
          </ac:spMkLst>
        </pc:spChg>
        <pc:picChg chg="mod">
          <ac:chgData name="Simone Ferrari" userId="fa4b2a5d-859b-4c23-96a3-a2684947884c" providerId="ADAL" clId="{6395C43A-E8F5-44C6-B842-BF2CC2A06386}" dt="2025-12-10T10:34:38.050" v="1477" actId="1037"/>
          <ac:picMkLst>
            <pc:docMk/>
            <pc:sldMk cId="3472497405" sldId="575"/>
            <ac:picMk id="7" creationId="{A69E3297-13B8-4DD4-A89E-5BD201CD9B85}"/>
          </ac:picMkLst>
        </pc:picChg>
        <pc:picChg chg="mod">
          <ac:chgData name="Simone Ferrari" userId="fa4b2a5d-859b-4c23-96a3-a2684947884c" providerId="ADAL" clId="{6395C43A-E8F5-44C6-B842-BF2CC2A06386}" dt="2025-12-10T10:34:30.218" v="1474" actId="1037"/>
          <ac:picMkLst>
            <pc:docMk/>
            <pc:sldMk cId="3472497405" sldId="575"/>
            <ac:picMk id="8" creationId="{BC73C575-22B5-4850-90BA-8585FC457116}"/>
          </ac:picMkLst>
        </pc:picChg>
        <pc:picChg chg="mod">
          <ac:chgData name="Simone Ferrari" userId="fa4b2a5d-859b-4c23-96a3-a2684947884c" providerId="ADAL" clId="{6395C43A-E8F5-44C6-B842-BF2CC2A06386}" dt="2025-12-19T08:05:47.243" v="2419" actId="14100"/>
          <ac:picMkLst>
            <pc:docMk/>
            <pc:sldMk cId="3472497405" sldId="575"/>
            <ac:picMk id="9" creationId="{BEC2D3CD-6277-430E-9730-C3AA720F78AE}"/>
          </ac:picMkLst>
        </pc:picChg>
        <pc:picChg chg="mod">
          <ac:chgData name="Simone Ferrari" userId="fa4b2a5d-859b-4c23-96a3-a2684947884c" providerId="ADAL" clId="{6395C43A-E8F5-44C6-B842-BF2CC2A06386}" dt="2025-12-10T10:33:32.729" v="1451" actId="1037"/>
          <ac:picMkLst>
            <pc:docMk/>
            <pc:sldMk cId="3472497405" sldId="575"/>
            <ac:picMk id="10" creationId="{153EA094-EBB1-47BA-B446-EB472CB2E2C7}"/>
          </ac:picMkLst>
        </pc:picChg>
      </pc:sldChg>
      <pc:sldChg chg="modSp">
        <pc:chgData name="Simone Ferrari" userId="fa4b2a5d-859b-4c23-96a3-a2684947884c" providerId="ADAL" clId="{6395C43A-E8F5-44C6-B842-BF2CC2A06386}" dt="2025-12-19T14:19:18.091" v="2458" actId="313"/>
        <pc:sldMkLst>
          <pc:docMk/>
          <pc:sldMk cId="3647932300" sldId="643"/>
        </pc:sldMkLst>
        <pc:spChg chg="mod">
          <ac:chgData name="Simone Ferrari" userId="fa4b2a5d-859b-4c23-96a3-a2684947884c" providerId="ADAL" clId="{6395C43A-E8F5-44C6-B842-BF2CC2A06386}" dt="2025-12-19T14:19:18.091" v="2458" actId="313"/>
          <ac:spMkLst>
            <pc:docMk/>
            <pc:sldMk cId="3647932300" sldId="643"/>
            <ac:spMk id="6" creationId="{52B7EC26-700F-42E9-BCCD-E9577D397385}"/>
          </ac:spMkLst>
        </pc:spChg>
      </pc:sldChg>
      <pc:sldChg chg="ord">
        <pc:chgData name="Simone Ferrari" userId="fa4b2a5d-859b-4c23-96a3-a2684947884c" providerId="ADAL" clId="{6395C43A-E8F5-44C6-B842-BF2CC2A06386}" dt="2025-12-10T09:23:24.274" v="383"/>
        <pc:sldMkLst>
          <pc:docMk/>
          <pc:sldMk cId="575613259" sldId="647"/>
        </pc:sldMkLst>
      </pc:sldChg>
      <pc:sldChg chg="modSp mod">
        <pc:chgData name="Simone Ferrari" userId="fa4b2a5d-859b-4c23-96a3-a2684947884c" providerId="ADAL" clId="{6395C43A-E8F5-44C6-B842-BF2CC2A06386}" dt="2025-12-17T08:34:08.244" v="1951" actId="207"/>
        <pc:sldMkLst>
          <pc:docMk/>
          <pc:sldMk cId="2928722211" sldId="655"/>
        </pc:sldMkLst>
        <pc:spChg chg="mod">
          <ac:chgData name="Simone Ferrari" userId="fa4b2a5d-859b-4c23-96a3-a2684947884c" providerId="ADAL" clId="{6395C43A-E8F5-44C6-B842-BF2CC2A06386}" dt="2025-12-17T08:34:08.244" v="1951" actId="207"/>
          <ac:spMkLst>
            <pc:docMk/>
            <pc:sldMk cId="2928722211" sldId="655"/>
            <ac:spMk id="9" creationId="{5425DC42-DC22-2332-1A99-3F620B2E8618}"/>
          </ac:spMkLst>
        </pc:spChg>
        <pc:spChg chg="mod">
          <ac:chgData name="Simone Ferrari" userId="fa4b2a5d-859b-4c23-96a3-a2684947884c" providerId="ADAL" clId="{6395C43A-E8F5-44C6-B842-BF2CC2A06386}" dt="2025-12-17T08:33:38.587" v="1950" actId="207"/>
          <ac:spMkLst>
            <pc:docMk/>
            <pc:sldMk cId="2928722211" sldId="655"/>
            <ac:spMk id="122885" creationId="{00000000-0000-0000-0000-000000000000}"/>
          </ac:spMkLst>
        </pc:spChg>
      </pc:sldChg>
      <pc:sldChg chg="modSp ord">
        <pc:chgData name="Simone Ferrari" userId="fa4b2a5d-859b-4c23-96a3-a2684947884c" providerId="ADAL" clId="{6395C43A-E8F5-44C6-B842-BF2CC2A06386}" dt="2025-12-17T08:35:29.724" v="1962" actId="313"/>
        <pc:sldMkLst>
          <pc:docMk/>
          <pc:sldMk cId="3451561604" sldId="656"/>
        </pc:sldMkLst>
        <pc:spChg chg="mod">
          <ac:chgData name="Simone Ferrari" userId="fa4b2a5d-859b-4c23-96a3-a2684947884c" providerId="ADAL" clId="{6395C43A-E8F5-44C6-B842-BF2CC2A06386}" dt="2025-12-17T08:35:29.724" v="1962" actId="313"/>
          <ac:spMkLst>
            <pc:docMk/>
            <pc:sldMk cId="3451561604" sldId="656"/>
            <ac:spMk id="3" creationId="{CC1707A8-A1F3-1301-0553-59ADFDA84ECB}"/>
          </ac:spMkLst>
        </pc:spChg>
      </pc:sldChg>
      <pc:sldChg chg="modSp mod">
        <pc:chgData name="Simone Ferrari" userId="fa4b2a5d-859b-4c23-96a3-a2684947884c" providerId="ADAL" clId="{6395C43A-E8F5-44C6-B842-BF2CC2A06386}" dt="2025-12-10T10:39:55.207" v="1612" actId="14100"/>
        <pc:sldMkLst>
          <pc:docMk/>
          <pc:sldMk cId="1559611835" sldId="658"/>
        </pc:sldMkLst>
        <pc:spChg chg="mod">
          <ac:chgData name="Simone Ferrari" userId="fa4b2a5d-859b-4c23-96a3-a2684947884c" providerId="ADAL" clId="{6395C43A-E8F5-44C6-B842-BF2CC2A06386}" dt="2025-12-10T10:39:55.207" v="1612" actId="14100"/>
          <ac:spMkLst>
            <pc:docMk/>
            <pc:sldMk cId="1559611835" sldId="658"/>
            <ac:spMk id="122885" creationId="{00000000-0000-0000-0000-000000000000}"/>
          </ac:spMkLst>
        </pc:spChg>
      </pc:sldChg>
      <pc:sldChg chg="modSp ord">
        <pc:chgData name="Simone Ferrari" userId="fa4b2a5d-859b-4c23-96a3-a2684947884c" providerId="ADAL" clId="{6395C43A-E8F5-44C6-B842-BF2CC2A06386}" dt="2025-12-10T10:40:58.562" v="1630" actId="20577"/>
        <pc:sldMkLst>
          <pc:docMk/>
          <pc:sldMk cId="2408117002" sldId="660"/>
        </pc:sldMkLst>
        <pc:spChg chg="mod">
          <ac:chgData name="Simone Ferrari" userId="fa4b2a5d-859b-4c23-96a3-a2684947884c" providerId="ADAL" clId="{6395C43A-E8F5-44C6-B842-BF2CC2A06386}" dt="2025-12-10T10:40:58.562" v="1630" actId="20577"/>
          <ac:spMkLst>
            <pc:docMk/>
            <pc:sldMk cId="2408117002" sldId="660"/>
            <ac:spMk id="3" creationId="{CC1707A8-A1F3-1301-0553-59ADFDA84ECB}"/>
          </ac:spMkLst>
        </pc:spChg>
      </pc:sldChg>
      <pc:sldChg chg="modSp">
        <pc:chgData name="Simone Ferrari" userId="fa4b2a5d-859b-4c23-96a3-a2684947884c" providerId="ADAL" clId="{6395C43A-E8F5-44C6-B842-BF2CC2A06386}" dt="2025-12-17T08:30:11.677" v="1948" actId="20577"/>
        <pc:sldMkLst>
          <pc:docMk/>
          <pc:sldMk cId="2335874879" sldId="661"/>
        </pc:sldMkLst>
        <pc:spChg chg="mod">
          <ac:chgData name="Simone Ferrari" userId="fa4b2a5d-859b-4c23-96a3-a2684947884c" providerId="ADAL" clId="{6395C43A-E8F5-44C6-B842-BF2CC2A06386}" dt="2025-12-17T08:30:11.677" v="1948" actId="20577"/>
          <ac:spMkLst>
            <pc:docMk/>
            <pc:sldMk cId="2335874879" sldId="661"/>
            <ac:spMk id="21507" creationId="{22800E09-1C3F-4656-B77C-05DF62981AFF}"/>
          </ac:spMkLst>
        </pc:spChg>
      </pc:sldChg>
      <pc:sldChg chg="modSp mod">
        <pc:chgData name="Simone Ferrari" userId="fa4b2a5d-859b-4c23-96a3-a2684947884c" providerId="ADAL" clId="{6395C43A-E8F5-44C6-B842-BF2CC2A06386}" dt="2025-12-10T10:35:47.961" v="1487" actId="14100"/>
        <pc:sldMkLst>
          <pc:docMk/>
          <pc:sldMk cId="490200041" sldId="662"/>
        </pc:sldMkLst>
        <pc:spChg chg="mod">
          <ac:chgData name="Simone Ferrari" userId="fa4b2a5d-859b-4c23-96a3-a2684947884c" providerId="ADAL" clId="{6395C43A-E8F5-44C6-B842-BF2CC2A06386}" dt="2025-12-10T10:35:47.961" v="1487" actId="14100"/>
          <ac:spMkLst>
            <pc:docMk/>
            <pc:sldMk cId="490200041" sldId="662"/>
            <ac:spMk id="6" creationId="{1DE0F871-0C14-DA61-02AA-826BDABCA9F3}"/>
          </ac:spMkLst>
        </pc:spChg>
      </pc:sldChg>
      <pc:sldChg chg="modSp">
        <pc:chgData name="Simone Ferrari" userId="fa4b2a5d-859b-4c23-96a3-a2684947884c" providerId="ADAL" clId="{6395C43A-E8F5-44C6-B842-BF2CC2A06386}" dt="2025-12-17T08:34:37.824" v="1960" actId="207"/>
        <pc:sldMkLst>
          <pc:docMk/>
          <pc:sldMk cId="2388079024" sldId="681"/>
        </pc:sldMkLst>
        <pc:spChg chg="mod">
          <ac:chgData name="Simone Ferrari" userId="fa4b2a5d-859b-4c23-96a3-a2684947884c" providerId="ADAL" clId="{6395C43A-E8F5-44C6-B842-BF2CC2A06386}" dt="2025-12-17T08:34:37.824" v="1960" actId="207"/>
          <ac:spMkLst>
            <pc:docMk/>
            <pc:sldMk cId="2388079024" sldId="681"/>
            <ac:spMk id="6" creationId="{1A48D7A8-2929-8546-E444-D165E4288824}"/>
          </ac:spMkLst>
        </pc:spChg>
      </pc:sldChg>
      <pc:sldChg chg="modSp mod">
        <pc:chgData name="Simone Ferrari" userId="fa4b2a5d-859b-4c23-96a3-a2684947884c" providerId="ADAL" clId="{6395C43A-E8F5-44C6-B842-BF2CC2A06386}" dt="2025-12-17T08:34:54.634" v="1961" actId="207"/>
        <pc:sldMkLst>
          <pc:docMk/>
          <pc:sldMk cId="3532919205" sldId="682"/>
        </pc:sldMkLst>
        <pc:spChg chg="mod">
          <ac:chgData name="Simone Ferrari" userId="fa4b2a5d-859b-4c23-96a3-a2684947884c" providerId="ADAL" clId="{6395C43A-E8F5-44C6-B842-BF2CC2A06386}" dt="2025-12-17T08:34:54.634" v="1961" actId="207"/>
          <ac:spMkLst>
            <pc:docMk/>
            <pc:sldMk cId="3532919205" sldId="682"/>
            <ac:spMk id="4" creationId="{DD01E561-4BB7-C9F9-2104-79FF3F8803EE}"/>
          </ac:spMkLst>
        </pc:spChg>
      </pc:sldChg>
      <pc:sldChg chg="modSp addAnim delAnim modAnim">
        <pc:chgData name="Simone Ferrari" userId="fa4b2a5d-859b-4c23-96a3-a2684947884c" providerId="ADAL" clId="{6395C43A-E8F5-44C6-B842-BF2CC2A06386}" dt="2025-12-19T07:58:27.302" v="2416" actId="20577"/>
        <pc:sldMkLst>
          <pc:docMk/>
          <pc:sldMk cId="861417723" sldId="695"/>
        </pc:sldMkLst>
        <pc:spChg chg="mod">
          <ac:chgData name="Simone Ferrari" userId="fa4b2a5d-859b-4c23-96a3-a2684947884c" providerId="ADAL" clId="{6395C43A-E8F5-44C6-B842-BF2CC2A06386}" dt="2025-12-19T07:58:27.302" v="2416" actId="20577"/>
          <ac:spMkLst>
            <pc:docMk/>
            <pc:sldMk cId="861417723" sldId="695"/>
            <ac:spMk id="4" creationId="{0DFB5572-F8ED-C317-257B-360F51A48256}"/>
          </ac:spMkLst>
        </pc:spChg>
      </pc:sldChg>
      <pc:sldChg chg="modSp">
        <pc:chgData name="Simone Ferrari" userId="fa4b2a5d-859b-4c23-96a3-a2684947884c" providerId="ADAL" clId="{6395C43A-E8F5-44C6-B842-BF2CC2A06386}" dt="2025-12-10T10:29:06.781" v="1439" actId="14100"/>
        <pc:sldMkLst>
          <pc:docMk/>
          <pc:sldMk cId="3281891045" sldId="697"/>
        </pc:sldMkLst>
        <pc:spChg chg="mod">
          <ac:chgData name="Simone Ferrari" userId="fa4b2a5d-859b-4c23-96a3-a2684947884c" providerId="ADAL" clId="{6395C43A-E8F5-44C6-B842-BF2CC2A06386}" dt="2025-12-10T10:29:06.781" v="1439" actId="14100"/>
          <ac:spMkLst>
            <pc:docMk/>
            <pc:sldMk cId="3281891045" sldId="697"/>
            <ac:spMk id="4" creationId="{52AF80D9-D291-5ECC-0F58-D578347E3600}"/>
          </ac:spMkLst>
        </pc:spChg>
      </pc:sldChg>
      <pc:sldChg chg="addSp modSp mod modAnim">
        <pc:chgData name="Simone Ferrari" userId="fa4b2a5d-859b-4c23-96a3-a2684947884c" providerId="ADAL" clId="{6395C43A-E8F5-44C6-B842-BF2CC2A06386}" dt="2025-12-17T09:05:42.736" v="2413"/>
        <pc:sldMkLst>
          <pc:docMk/>
          <pc:sldMk cId="4112397492" sldId="704"/>
        </pc:sldMkLst>
        <pc:spChg chg="add mod">
          <ac:chgData name="Simone Ferrari" userId="fa4b2a5d-859b-4c23-96a3-a2684947884c" providerId="ADAL" clId="{6395C43A-E8F5-44C6-B842-BF2CC2A06386}" dt="2025-12-17T09:05:10.826" v="2409" actId="164"/>
          <ac:spMkLst>
            <pc:docMk/>
            <pc:sldMk cId="4112397492" sldId="704"/>
            <ac:spMk id="4" creationId="{6C025E93-E0C7-AA5D-51D2-A37007721832}"/>
          </ac:spMkLst>
        </pc:spChg>
        <pc:spChg chg="add mod">
          <ac:chgData name="Simone Ferrari" userId="fa4b2a5d-859b-4c23-96a3-a2684947884c" providerId="ADAL" clId="{6395C43A-E8F5-44C6-B842-BF2CC2A06386}" dt="2025-12-17T09:05:10.826" v="2409" actId="164"/>
          <ac:spMkLst>
            <pc:docMk/>
            <pc:sldMk cId="4112397492" sldId="704"/>
            <ac:spMk id="5" creationId="{388AA29E-65DB-DFA2-1903-36A8B72C8F23}"/>
          </ac:spMkLst>
        </pc:spChg>
        <pc:spChg chg="add mod">
          <ac:chgData name="Simone Ferrari" userId="fa4b2a5d-859b-4c23-96a3-a2684947884c" providerId="ADAL" clId="{6395C43A-E8F5-44C6-B842-BF2CC2A06386}" dt="2025-12-17T09:05:10.826" v="2409" actId="164"/>
          <ac:spMkLst>
            <pc:docMk/>
            <pc:sldMk cId="4112397492" sldId="704"/>
            <ac:spMk id="8" creationId="{9BF589F5-8C1D-D2A3-D7DA-D854BEC6F389}"/>
          </ac:spMkLst>
        </pc:spChg>
        <pc:spChg chg="add mod">
          <ac:chgData name="Simone Ferrari" userId="fa4b2a5d-859b-4c23-96a3-a2684947884c" providerId="ADAL" clId="{6395C43A-E8F5-44C6-B842-BF2CC2A06386}" dt="2025-12-17T09:05:10.826" v="2409" actId="164"/>
          <ac:spMkLst>
            <pc:docMk/>
            <pc:sldMk cId="4112397492" sldId="704"/>
            <ac:spMk id="9" creationId="{D70EA6A3-F01A-2458-1294-E272F418C9D9}"/>
          </ac:spMkLst>
        </pc:spChg>
        <pc:spChg chg="add mod ord">
          <ac:chgData name="Simone Ferrari" userId="fa4b2a5d-859b-4c23-96a3-a2684947884c" providerId="ADAL" clId="{6395C43A-E8F5-44C6-B842-BF2CC2A06386}" dt="2025-12-17T09:04:38.836" v="2407" actId="164"/>
          <ac:spMkLst>
            <pc:docMk/>
            <pc:sldMk cId="4112397492" sldId="704"/>
            <ac:spMk id="11" creationId="{862A1E1A-A14E-7B61-55B3-1357F418F1BF}"/>
          </ac:spMkLst>
        </pc:spChg>
        <pc:spChg chg="add mod">
          <ac:chgData name="Simone Ferrari" userId="fa4b2a5d-859b-4c23-96a3-a2684947884c" providerId="ADAL" clId="{6395C43A-E8F5-44C6-B842-BF2CC2A06386}" dt="2025-12-17T09:04:38.836" v="2407" actId="164"/>
          <ac:spMkLst>
            <pc:docMk/>
            <pc:sldMk cId="4112397492" sldId="704"/>
            <ac:spMk id="12" creationId="{D034A49A-5B79-2424-EA20-661414479C4E}"/>
          </ac:spMkLst>
        </pc:spChg>
        <pc:spChg chg="add mod">
          <ac:chgData name="Simone Ferrari" userId="fa4b2a5d-859b-4c23-96a3-a2684947884c" providerId="ADAL" clId="{6395C43A-E8F5-44C6-B842-BF2CC2A06386}" dt="2025-12-17T09:04:38.836" v="2407" actId="164"/>
          <ac:spMkLst>
            <pc:docMk/>
            <pc:sldMk cId="4112397492" sldId="704"/>
            <ac:spMk id="13" creationId="{03137719-F426-305F-986E-DBC38C19A99C}"/>
          </ac:spMkLst>
        </pc:spChg>
        <pc:spChg chg="add mod">
          <ac:chgData name="Simone Ferrari" userId="fa4b2a5d-859b-4c23-96a3-a2684947884c" providerId="ADAL" clId="{6395C43A-E8F5-44C6-B842-BF2CC2A06386}" dt="2025-12-17T09:04:38.836" v="2407" actId="164"/>
          <ac:spMkLst>
            <pc:docMk/>
            <pc:sldMk cId="4112397492" sldId="704"/>
            <ac:spMk id="14" creationId="{D8B72B8F-A204-2DB0-6E03-FA952B9D9F67}"/>
          </ac:spMkLst>
        </pc:spChg>
        <pc:grpChg chg="add mod">
          <ac:chgData name="Simone Ferrari" userId="fa4b2a5d-859b-4c23-96a3-a2684947884c" providerId="ADAL" clId="{6395C43A-E8F5-44C6-B842-BF2CC2A06386}" dt="2025-12-17T09:04:38.836" v="2407" actId="164"/>
          <ac:grpSpMkLst>
            <pc:docMk/>
            <pc:sldMk cId="4112397492" sldId="704"/>
            <ac:grpSpMk id="15" creationId="{6E2BD2B0-554D-BF6A-1456-52C7B17E87F5}"/>
          </ac:grpSpMkLst>
        </pc:grpChg>
        <pc:grpChg chg="add mod">
          <ac:chgData name="Simone Ferrari" userId="fa4b2a5d-859b-4c23-96a3-a2684947884c" providerId="ADAL" clId="{6395C43A-E8F5-44C6-B842-BF2CC2A06386}" dt="2025-12-17T09:05:10.826" v="2409" actId="164"/>
          <ac:grpSpMkLst>
            <pc:docMk/>
            <pc:sldMk cId="4112397492" sldId="704"/>
            <ac:grpSpMk id="16" creationId="{AFA2362D-1DFF-61B8-F828-ABDFEA95D25B}"/>
          </ac:grpSpMkLst>
        </pc:grpChg>
        <pc:picChg chg="add mod">
          <ac:chgData name="Simone Ferrari" userId="fa4b2a5d-859b-4c23-96a3-a2684947884c" providerId="ADAL" clId="{6395C43A-E8F5-44C6-B842-BF2CC2A06386}" dt="2025-12-17T09:04:38.836" v="2407" actId="164"/>
          <ac:picMkLst>
            <pc:docMk/>
            <pc:sldMk cId="4112397492" sldId="704"/>
            <ac:picMk id="10" creationId="{81AEE969-77D6-5E4F-33E8-CBD647AEAF88}"/>
          </ac:picMkLst>
        </pc:picChg>
        <pc:picChg chg="mod">
          <ac:chgData name="Simone Ferrari" userId="fa4b2a5d-859b-4c23-96a3-a2684947884c" providerId="ADAL" clId="{6395C43A-E8F5-44C6-B842-BF2CC2A06386}" dt="2025-12-17T08:50:30.510" v="2285" actId="1076"/>
          <ac:picMkLst>
            <pc:docMk/>
            <pc:sldMk cId="4112397492" sldId="704"/>
            <ac:picMk id="2052" creationId="{A431DCD3-9387-BD28-6A8F-4BEAFBA34B31}"/>
          </ac:picMkLst>
        </pc:picChg>
        <pc:picChg chg="mod">
          <ac:chgData name="Simone Ferrari" userId="fa4b2a5d-859b-4c23-96a3-a2684947884c" providerId="ADAL" clId="{6395C43A-E8F5-44C6-B842-BF2CC2A06386}" dt="2025-12-17T08:42:36.394" v="2174" actId="1076"/>
          <ac:picMkLst>
            <pc:docMk/>
            <pc:sldMk cId="4112397492" sldId="704"/>
            <ac:picMk id="3074" creationId="{56ADC05D-2743-5546-BF19-4A02D61376EB}"/>
          </ac:picMkLst>
        </pc:picChg>
        <pc:picChg chg="mod">
          <ac:chgData name="Simone Ferrari" userId="fa4b2a5d-859b-4c23-96a3-a2684947884c" providerId="ADAL" clId="{6395C43A-E8F5-44C6-B842-BF2CC2A06386}" dt="2025-12-17T09:04:38.836" v="2407" actId="164"/>
          <ac:picMkLst>
            <pc:docMk/>
            <pc:sldMk cId="4112397492" sldId="704"/>
            <ac:picMk id="5122" creationId="{3FD2C5F3-F15C-539F-6852-F6EF4168B669}"/>
          </ac:picMkLst>
        </pc:picChg>
        <pc:picChg chg="mod">
          <ac:chgData name="Simone Ferrari" userId="fa4b2a5d-859b-4c23-96a3-a2684947884c" providerId="ADAL" clId="{6395C43A-E8F5-44C6-B842-BF2CC2A06386}" dt="2025-12-17T09:05:10.826" v="2409" actId="164"/>
          <ac:picMkLst>
            <pc:docMk/>
            <pc:sldMk cId="4112397492" sldId="704"/>
            <ac:picMk id="5124" creationId="{AF6AE72F-1CF8-9C30-5CB9-2139694F8B87}"/>
          </ac:picMkLst>
        </pc:picChg>
      </pc:sldChg>
      <pc:sldChg chg="ord">
        <pc:chgData name="Simone Ferrari" userId="fa4b2a5d-859b-4c23-96a3-a2684947884c" providerId="ADAL" clId="{6395C43A-E8F5-44C6-B842-BF2CC2A06386}" dt="2025-12-10T09:23:44.690" v="387"/>
        <pc:sldMkLst>
          <pc:docMk/>
          <pc:sldMk cId="2192693056" sldId="708"/>
        </pc:sldMkLst>
      </pc:sldChg>
      <pc:sldChg chg="addSp modSp mod addAnim delAnim modAnim">
        <pc:chgData name="Simone Ferrari" userId="fa4b2a5d-859b-4c23-96a3-a2684947884c" providerId="ADAL" clId="{6395C43A-E8F5-44C6-B842-BF2CC2A06386}" dt="2025-12-10T10:39:08.452" v="1611"/>
        <pc:sldMkLst>
          <pc:docMk/>
          <pc:sldMk cId="1946357148" sldId="709"/>
        </pc:sldMkLst>
        <pc:spChg chg="add mod">
          <ac:chgData name="Simone Ferrari" userId="fa4b2a5d-859b-4c23-96a3-a2684947884c" providerId="ADAL" clId="{6395C43A-E8F5-44C6-B842-BF2CC2A06386}" dt="2025-12-10T10:38:37.777" v="1605" actId="14100"/>
          <ac:spMkLst>
            <pc:docMk/>
            <pc:sldMk cId="1946357148" sldId="709"/>
            <ac:spMk id="3" creationId="{785B042E-B5FD-342D-95AA-BD5FC8CBE5D1}"/>
          </ac:spMkLst>
        </pc:spChg>
        <pc:spChg chg="mod">
          <ac:chgData name="Simone Ferrari" userId="fa4b2a5d-859b-4c23-96a3-a2684947884c" providerId="ADAL" clId="{6395C43A-E8F5-44C6-B842-BF2CC2A06386}" dt="2025-12-10T10:38:41.223" v="1606" actId="14100"/>
          <ac:spMkLst>
            <pc:docMk/>
            <pc:sldMk cId="1946357148" sldId="709"/>
            <ac:spMk id="4" creationId="{EAD41C51-A512-6066-726E-DD42E13CF96D}"/>
          </ac:spMkLst>
        </pc:spChg>
        <pc:spChg chg="mod">
          <ac:chgData name="Simone Ferrari" userId="fa4b2a5d-859b-4c23-96a3-a2684947884c" providerId="ADAL" clId="{6395C43A-E8F5-44C6-B842-BF2CC2A06386}" dt="2025-12-10T10:38:48.193" v="1607" actId="14100"/>
          <ac:spMkLst>
            <pc:docMk/>
            <pc:sldMk cId="1946357148" sldId="709"/>
            <ac:spMk id="5" creationId="{A176DB40-94AD-2C8D-BE42-325D13540FF1}"/>
          </ac:spMkLst>
        </pc:spChg>
        <pc:spChg chg="mod">
          <ac:chgData name="Simone Ferrari" userId="fa4b2a5d-859b-4c23-96a3-a2684947884c" providerId="ADAL" clId="{6395C43A-E8F5-44C6-B842-BF2CC2A06386}" dt="2025-12-10T10:37:34.860" v="1510" actId="1035"/>
          <ac:spMkLst>
            <pc:docMk/>
            <pc:sldMk cId="1946357148" sldId="709"/>
            <ac:spMk id="7" creationId="{B0F60B76-2C99-0160-1675-0EA10DFCDD85}"/>
          </ac:spMkLst>
        </pc:spChg>
        <pc:picChg chg="mod">
          <ac:chgData name="Simone Ferrari" userId="fa4b2a5d-859b-4c23-96a3-a2684947884c" providerId="ADAL" clId="{6395C43A-E8F5-44C6-B842-BF2CC2A06386}" dt="2025-12-10T10:37:44.590" v="1514" actId="1076"/>
          <ac:picMkLst>
            <pc:docMk/>
            <pc:sldMk cId="1946357148" sldId="709"/>
            <ac:picMk id="11266" creationId="{1EC52E4B-9EF7-DA94-41CF-64F4DD7D5DEF}"/>
          </ac:picMkLst>
        </pc:picChg>
        <pc:picChg chg="mod">
          <ac:chgData name="Simone Ferrari" userId="fa4b2a5d-859b-4c23-96a3-a2684947884c" providerId="ADAL" clId="{6395C43A-E8F5-44C6-B842-BF2CC2A06386}" dt="2025-12-10T10:37:39.994" v="1513" actId="1038"/>
          <ac:picMkLst>
            <pc:docMk/>
            <pc:sldMk cId="1946357148" sldId="709"/>
            <ac:picMk id="11268" creationId="{6F055BBA-CD63-9EF0-1AB7-785B81ED25F2}"/>
          </ac:picMkLst>
        </pc:picChg>
        <pc:picChg chg="mod">
          <ac:chgData name="Simone Ferrari" userId="fa4b2a5d-859b-4c23-96a3-a2684947884c" providerId="ADAL" clId="{6395C43A-E8F5-44C6-B842-BF2CC2A06386}" dt="2025-12-10T10:37:57.230" v="1517" actId="1038"/>
          <ac:picMkLst>
            <pc:docMk/>
            <pc:sldMk cId="1946357148" sldId="709"/>
            <ac:picMk id="11270" creationId="{0C932096-2864-EC57-57AD-A89CB9B985C5}"/>
          </ac:picMkLst>
        </pc:picChg>
      </pc:sldChg>
      <pc:sldChg chg="modSp mod">
        <pc:chgData name="Simone Ferrari" userId="fa4b2a5d-859b-4c23-96a3-a2684947884c" providerId="ADAL" clId="{6395C43A-E8F5-44C6-B842-BF2CC2A06386}" dt="2025-12-19T08:10:01.383" v="2429" actId="1036"/>
        <pc:sldMkLst>
          <pc:docMk/>
          <pc:sldMk cId="1215534746" sldId="711"/>
        </pc:sldMkLst>
        <pc:spChg chg="mod">
          <ac:chgData name="Simone Ferrari" userId="fa4b2a5d-859b-4c23-96a3-a2684947884c" providerId="ADAL" clId="{6395C43A-E8F5-44C6-B842-BF2CC2A06386}" dt="2025-12-19T08:10:01.383" v="2429" actId="1036"/>
          <ac:spMkLst>
            <pc:docMk/>
            <pc:sldMk cId="1215534746" sldId="711"/>
            <ac:spMk id="3" creationId="{8BF1E4E4-CFD2-0D1C-E09D-030E27840160}"/>
          </ac:spMkLst>
        </pc:spChg>
        <pc:spChg chg="mod">
          <ac:chgData name="Simone Ferrari" userId="fa4b2a5d-859b-4c23-96a3-a2684947884c" providerId="ADAL" clId="{6395C43A-E8F5-44C6-B842-BF2CC2A06386}" dt="2025-12-19T08:09:28.738" v="2422" actId="14100"/>
          <ac:spMkLst>
            <pc:docMk/>
            <pc:sldMk cId="1215534746" sldId="711"/>
            <ac:spMk id="4" creationId="{970A289E-BA8C-E4B1-AACA-0FC517534724}"/>
          </ac:spMkLst>
        </pc:spChg>
      </pc:sldChg>
      <pc:sldChg chg="modSp mod modAnim">
        <pc:chgData name="Simone Ferrari" userId="fa4b2a5d-859b-4c23-96a3-a2684947884c" providerId="ADAL" clId="{6395C43A-E8F5-44C6-B842-BF2CC2A06386}" dt="2025-12-10T10:24:32.889" v="1403"/>
        <pc:sldMkLst>
          <pc:docMk/>
          <pc:sldMk cId="1956738322" sldId="712"/>
        </pc:sldMkLst>
        <pc:spChg chg="mod">
          <ac:chgData name="Simone Ferrari" userId="fa4b2a5d-859b-4c23-96a3-a2684947884c" providerId="ADAL" clId="{6395C43A-E8F5-44C6-B842-BF2CC2A06386}" dt="2025-12-10T10:23:42.245" v="1397" actId="14100"/>
          <ac:spMkLst>
            <pc:docMk/>
            <pc:sldMk cId="1956738322" sldId="712"/>
            <ac:spMk id="3" creationId="{00E9B4F7-0EE6-FC62-1512-CD1B3DCADA9C}"/>
          </ac:spMkLst>
        </pc:spChg>
        <pc:spChg chg="mod">
          <ac:chgData name="Simone Ferrari" userId="fa4b2a5d-859b-4c23-96a3-a2684947884c" providerId="ADAL" clId="{6395C43A-E8F5-44C6-B842-BF2CC2A06386}" dt="2025-12-10T10:24:06.048" v="1399" actId="207"/>
          <ac:spMkLst>
            <pc:docMk/>
            <pc:sldMk cId="1956738322" sldId="712"/>
            <ac:spMk id="4" creationId="{90893186-6022-6645-357E-004E692250D9}"/>
          </ac:spMkLst>
        </pc:spChg>
        <pc:spChg chg="mod">
          <ac:chgData name="Simone Ferrari" userId="fa4b2a5d-859b-4c23-96a3-a2684947884c" providerId="ADAL" clId="{6395C43A-E8F5-44C6-B842-BF2CC2A06386}" dt="2025-12-10T10:24:24.633" v="1400" actId="207"/>
          <ac:spMkLst>
            <pc:docMk/>
            <pc:sldMk cId="1956738322" sldId="712"/>
            <ac:spMk id="5" creationId="{6D0AFD14-68AB-B95C-09D9-68EC9329CFBA}"/>
          </ac:spMkLst>
        </pc:spChg>
      </pc:sldChg>
      <pc:sldChg chg="modSp mod">
        <pc:chgData name="Simone Ferrari" userId="fa4b2a5d-859b-4c23-96a3-a2684947884c" providerId="ADAL" clId="{6395C43A-E8F5-44C6-B842-BF2CC2A06386}" dt="2025-12-10T10:35:06.453" v="1481" actId="14100"/>
        <pc:sldMkLst>
          <pc:docMk/>
          <pc:sldMk cId="3767020294" sldId="716"/>
        </pc:sldMkLst>
        <pc:spChg chg="mod">
          <ac:chgData name="Simone Ferrari" userId="fa4b2a5d-859b-4c23-96a3-a2684947884c" providerId="ADAL" clId="{6395C43A-E8F5-44C6-B842-BF2CC2A06386}" dt="2025-12-10T10:35:06.453" v="1481" actId="14100"/>
          <ac:spMkLst>
            <pc:docMk/>
            <pc:sldMk cId="3767020294" sldId="716"/>
            <ac:spMk id="3" creationId="{68FFFA4B-C29C-D419-CCAA-F898DFCDA193}"/>
          </ac:spMkLst>
        </pc:spChg>
      </pc:sldChg>
      <pc:sldChg chg="addSp modSp new mod modAnim">
        <pc:chgData name="Simone Ferrari" userId="fa4b2a5d-859b-4c23-96a3-a2684947884c" providerId="ADAL" clId="{6395C43A-E8F5-44C6-B842-BF2CC2A06386}" dt="2025-12-11T17:46:31.441" v="1642" actId="207"/>
        <pc:sldMkLst>
          <pc:docMk/>
          <pc:sldMk cId="309266393" sldId="717"/>
        </pc:sldMkLst>
        <pc:spChg chg="add mod">
          <ac:chgData name="Simone Ferrari" userId="fa4b2a5d-859b-4c23-96a3-a2684947884c" providerId="ADAL" clId="{6395C43A-E8F5-44C6-B842-BF2CC2A06386}" dt="2025-12-10T08:33:29.861" v="103" actId="20577"/>
          <ac:spMkLst>
            <pc:docMk/>
            <pc:sldMk cId="309266393" sldId="717"/>
            <ac:spMk id="3" creationId="{700851DE-A9AE-C269-50C5-E0C4FB51E8C6}"/>
          </ac:spMkLst>
        </pc:spChg>
        <pc:spChg chg="add mod">
          <ac:chgData name="Simone Ferrari" userId="fa4b2a5d-859b-4c23-96a3-a2684947884c" providerId="ADAL" clId="{6395C43A-E8F5-44C6-B842-BF2CC2A06386}" dt="2025-12-11T17:46:31.441" v="1642" actId="207"/>
          <ac:spMkLst>
            <pc:docMk/>
            <pc:sldMk cId="309266393" sldId="717"/>
            <ac:spMk id="4" creationId="{11D2EBCD-EA77-DC08-E9BB-8C97C7BA3C4C}"/>
          </ac:spMkLst>
        </pc:spChg>
      </pc:sldChg>
      <pc:sldChg chg="addSp delSp modSp add mod modAnim">
        <pc:chgData name="Simone Ferrari" userId="fa4b2a5d-859b-4c23-96a3-a2684947884c" providerId="ADAL" clId="{6395C43A-E8F5-44C6-B842-BF2CC2A06386}" dt="2025-12-11T17:47:26.049" v="1654"/>
        <pc:sldMkLst>
          <pc:docMk/>
          <pc:sldMk cId="872546543" sldId="718"/>
        </pc:sldMkLst>
        <pc:spChg chg="mod">
          <ac:chgData name="Simone Ferrari" userId="fa4b2a5d-859b-4c23-96a3-a2684947884c" providerId="ADAL" clId="{6395C43A-E8F5-44C6-B842-BF2CC2A06386}" dt="2025-12-10T08:33:35.241" v="105" actId="20577"/>
          <ac:spMkLst>
            <pc:docMk/>
            <pc:sldMk cId="872546543" sldId="718"/>
            <ac:spMk id="3" creationId="{1027D2DC-5BF9-ED79-B197-88B68CBF209A}"/>
          </ac:spMkLst>
        </pc:spChg>
        <pc:spChg chg="mod">
          <ac:chgData name="Simone Ferrari" userId="fa4b2a5d-859b-4c23-96a3-a2684947884c" providerId="ADAL" clId="{6395C43A-E8F5-44C6-B842-BF2CC2A06386}" dt="2025-12-10T10:00:59.527" v="953" actId="1035"/>
          <ac:spMkLst>
            <pc:docMk/>
            <pc:sldMk cId="872546543" sldId="718"/>
            <ac:spMk id="4" creationId="{214F30CF-770B-BBD4-DC15-23CD4EF9D09D}"/>
          </ac:spMkLst>
        </pc:spChg>
      </pc:sldChg>
      <pc:sldChg chg="delSp modSp add mod delAnim">
        <pc:chgData name="Simone Ferrari" userId="fa4b2a5d-859b-4c23-96a3-a2684947884c" providerId="ADAL" clId="{6395C43A-E8F5-44C6-B842-BF2CC2A06386}" dt="2025-12-11T17:53:16.135" v="1722" actId="207"/>
        <pc:sldMkLst>
          <pc:docMk/>
          <pc:sldMk cId="2194488253" sldId="719"/>
        </pc:sldMkLst>
        <pc:spChg chg="mod">
          <ac:chgData name="Simone Ferrari" userId="fa4b2a5d-859b-4c23-96a3-a2684947884c" providerId="ADAL" clId="{6395C43A-E8F5-44C6-B842-BF2CC2A06386}" dt="2025-12-10T08:39:36.158" v="142" actId="20577"/>
          <ac:spMkLst>
            <pc:docMk/>
            <pc:sldMk cId="2194488253" sldId="719"/>
            <ac:spMk id="7" creationId="{3F9C48C5-7A34-91EF-6EA0-6B0CEF9E786F}"/>
          </ac:spMkLst>
        </pc:spChg>
        <pc:spChg chg="mod">
          <ac:chgData name="Simone Ferrari" userId="fa4b2a5d-859b-4c23-96a3-a2684947884c" providerId="ADAL" clId="{6395C43A-E8F5-44C6-B842-BF2CC2A06386}" dt="2025-12-11T17:53:16.135" v="1722" actId="207"/>
          <ac:spMkLst>
            <pc:docMk/>
            <pc:sldMk cId="2194488253" sldId="719"/>
            <ac:spMk id="28674" creationId="{E33DE9D2-8803-5888-70F2-3561710A8B4C}"/>
          </ac:spMkLst>
        </pc:spChg>
      </pc:sldChg>
      <pc:sldChg chg="modSp add mod ord">
        <pc:chgData name="Simone Ferrari" userId="fa4b2a5d-859b-4c23-96a3-a2684947884c" providerId="ADAL" clId="{6395C43A-E8F5-44C6-B842-BF2CC2A06386}" dt="2025-12-11T17:52:07.891" v="1715" actId="5793"/>
        <pc:sldMkLst>
          <pc:docMk/>
          <pc:sldMk cId="3782328795" sldId="720"/>
        </pc:sldMkLst>
        <pc:spChg chg="mod">
          <ac:chgData name="Simone Ferrari" userId="fa4b2a5d-859b-4c23-96a3-a2684947884c" providerId="ADAL" clId="{6395C43A-E8F5-44C6-B842-BF2CC2A06386}" dt="2025-12-10T08:49:39.193" v="179" actId="20577"/>
          <ac:spMkLst>
            <pc:docMk/>
            <pc:sldMk cId="3782328795" sldId="720"/>
            <ac:spMk id="7" creationId="{241EF866-921E-081F-A1B0-4A5879FB1AAD}"/>
          </ac:spMkLst>
        </pc:spChg>
        <pc:spChg chg="mod">
          <ac:chgData name="Simone Ferrari" userId="fa4b2a5d-859b-4c23-96a3-a2684947884c" providerId="ADAL" clId="{6395C43A-E8F5-44C6-B842-BF2CC2A06386}" dt="2025-12-11T17:52:07.891" v="1715" actId="5793"/>
          <ac:spMkLst>
            <pc:docMk/>
            <pc:sldMk cId="3782328795" sldId="720"/>
            <ac:spMk id="28674" creationId="{D2B87C09-6446-D8E4-04A5-A6C3E280C2CB}"/>
          </ac:spMkLst>
        </pc:spChg>
      </pc:sldChg>
      <pc:sldChg chg="addSp modSp add mod setBg modAnim">
        <pc:chgData name="Simone Ferrari" userId="fa4b2a5d-859b-4c23-96a3-a2684947884c" providerId="ADAL" clId="{6395C43A-E8F5-44C6-B842-BF2CC2A06386}" dt="2025-12-11T17:48:16.210" v="1697" actId="1036"/>
        <pc:sldMkLst>
          <pc:docMk/>
          <pc:sldMk cId="2153313682" sldId="723"/>
        </pc:sldMkLst>
        <pc:spChg chg="add mod ord">
          <ac:chgData name="Simone Ferrari" userId="fa4b2a5d-859b-4c23-96a3-a2684947884c" providerId="ADAL" clId="{6395C43A-E8F5-44C6-B842-BF2CC2A06386}" dt="2025-12-10T09:17:35.731" v="360" actId="167"/>
          <ac:spMkLst>
            <pc:docMk/>
            <pc:sldMk cId="2153313682" sldId="723"/>
            <ac:spMk id="3" creationId="{4C9D36F5-2E0F-B50B-825C-9238B9041414}"/>
          </ac:spMkLst>
        </pc:spChg>
        <pc:spChg chg="add mod">
          <ac:chgData name="Simone Ferrari" userId="fa4b2a5d-859b-4c23-96a3-a2684947884c" providerId="ADAL" clId="{6395C43A-E8F5-44C6-B842-BF2CC2A06386}" dt="2025-12-10T09:53:46.491" v="878" actId="164"/>
          <ac:spMkLst>
            <pc:docMk/>
            <pc:sldMk cId="2153313682" sldId="723"/>
            <ac:spMk id="5" creationId="{1C0A1A88-8301-7628-68A1-E5705BF81A7B}"/>
          </ac:spMkLst>
        </pc:spChg>
        <pc:grpChg chg="add mod">
          <ac:chgData name="Simone Ferrari" userId="fa4b2a5d-859b-4c23-96a3-a2684947884c" providerId="ADAL" clId="{6395C43A-E8F5-44C6-B842-BF2CC2A06386}" dt="2025-12-10T09:53:46.491" v="878" actId="164"/>
          <ac:grpSpMkLst>
            <pc:docMk/>
            <pc:sldMk cId="2153313682" sldId="723"/>
            <ac:grpSpMk id="8" creationId="{864C4737-8465-7DA8-1D02-FB5EC479C16A}"/>
          </ac:grpSpMkLst>
        </pc:grpChg>
        <pc:picChg chg="mod">
          <ac:chgData name="Simone Ferrari" userId="fa4b2a5d-859b-4c23-96a3-a2684947884c" providerId="ADAL" clId="{6395C43A-E8F5-44C6-B842-BF2CC2A06386}" dt="2025-12-11T17:48:16.210" v="1697" actId="1036"/>
          <ac:picMkLst>
            <pc:docMk/>
            <pc:sldMk cId="2153313682" sldId="723"/>
            <ac:picMk id="4" creationId="{5FD61A99-661B-3E59-44EF-E9143301DDC7}"/>
          </ac:picMkLst>
        </pc:picChg>
        <pc:picChg chg="mod modCrop">
          <ac:chgData name="Simone Ferrari" userId="fa4b2a5d-859b-4c23-96a3-a2684947884c" providerId="ADAL" clId="{6395C43A-E8F5-44C6-B842-BF2CC2A06386}" dt="2025-12-11T17:47:50.743" v="1655" actId="732"/>
          <ac:picMkLst>
            <pc:docMk/>
            <pc:sldMk cId="2153313682" sldId="723"/>
            <ac:picMk id="6" creationId="{80F14D9A-A2FA-F466-3F88-81BD0AD0B65F}"/>
          </ac:picMkLst>
        </pc:picChg>
      </pc:sldChg>
      <pc:sldChg chg="addSp delSp modSp add mod ord">
        <pc:chgData name="Simone Ferrari" userId="fa4b2a5d-859b-4c23-96a3-a2684947884c" providerId="ADAL" clId="{6395C43A-E8F5-44C6-B842-BF2CC2A06386}" dt="2025-12-10T10:40:10.682" v="1613" actId="14100"/>
        <pc:sldMkLst>
          <pc:docMk/>
          <pc:sldMk cId="2510798308" sldId="724"/>
        </pc:sldMkLst>
        <pc:spChg chg="mod">
          <ac:chgData name="Simone Ferrari" userId="fa4b2a5d-859b-4c23-96a3-a2684947884c" providerId="ADAL" clId="{6395C43A-E8F5-44C6-B842-BF2CC2A06386}" dt="2025-12-10T10:40:10.682" v="1613" actId="14100"/>
          <ac:spMkLst>
            <pc:docMk/>
            <pc:sldMk cId="2510798308" sldId="724"/>
            <ac:spMk id="3" creationId="{7277FAAB-EB2D-AE4B-76C1-48E9D0FFB104}"/>
          </ac:spMkLst>
        </pc:spChg>
        <pc:picChg chg="add mod">
          <ac:chgData name="Simone Ferrari" userId="fa4b2a5d-859b-4c23-96a3-a2684947884c" providerId="ADAL" clId="{6395C43A-E8F5-44C6-B842-BF2CC2A06386}" dt="2025-12-10T09:39:26.149" v="651" actId="1036"/>
          <ac:picMkLst>
            <pc:docMk/>
            <pc:sldMk cId="2510798308" sldId="724"/>
            <ac:picMk id="8" creationId="{5B1258F3-F2DC-D9AA-F841-4D4ABE3B4A93}"/>
          </ac:picMkLst>
        </pc:picChg>
        <pc:picChg chg="add mod">
          <ac:chgData name="Simone Ferrari" userId="fa4b2a5d-859b-4c23-96a3-a2684947884c" providerId="ADAL" clId="{6395C43A-E8F5-44C6-B842-BF2CC2A06386}" dt="2025-12-10T09:39:11.536" v="629" actId="14100"/>
          <ac:picMkLst>
            <pc:docMk/>
            <pc:sldMk cId="2510798308" sldId="724"/>
            <ac:picMk id="10" creationId="{83AD52C5-97E8-7E8B-AB36-C5FA0AA62C62}"/>
          </ac:picMkLst>
        </pc:picChg>
        <pc:picChg chg="add mod">
          <ac:chgData name="Simone Ferrari" userId="fa4b2a5d-859b-4c23-96a3-a2684947884c" providerId="ADAL" clId="{6395C43A-E8F5-44C6-B842-BF2CC2A06386}" dt="2025-12-10T09:39:02.436" v="627" actId="14100"/>
          <ac:picMkLst>
            <pc:docMk/>
            <pc:sldMk cId="2510798308" sldId="724"/>
            <ac:picMk id="2050" creationId="{E779E80D-252B-D0CE-ECB3-E7ACD4EDF0B3}"/>
          </ac:picMkLst>
        </pc:picChg>
        <pc:picChg chg="add mod">
          <ac:chgData name="Simone Ferrari" userId="fa4b2a5d-859b-4c23-96a3-a2684947884c" providerId="ADAL" clId="{6395C43A-E8F5-44C6-B842-BF2CC2A06386}" dt="2025-12-10T09:42:24.407" v="681" actId="14100"/>
          <ac:picMkLst>
            <pc:docMk/>
            <pc:sldMk cId="2510798308" sldId="724"/>
            <ac:picMk id="2052" creationId="{7704D7C1-63EE-7717-EB04-5A4C201A43EE}"/>
          </ac:picMkLst>
        </pc:picChg>
      </pc:sldChg>
      <pc:sldChg chg="modSp add mod">
        <pc:chgData name="Simone Ferrari" userId="fa4b2a5d-859b-4c23-96a3-a2684947884c" providerId="ADAL" clId="{6395C43A-E8F5-44C6-B842-BF2CC2A06386}" dt="2025-12-12T16:01:23.436" v="1919" actId="207"/>
        <pc:sldMkLst>
          <pc:docMk/>
          <pc:sldMk cId="2702974328" sldId="725"/>
        </pc:sldMkLst>
        <pc:spChg chg="mod">
          <ac:chgData name="Simone Ferrari" userId="fa4b2a5d-859b-4c23-96a3-a2684947884c" providerId="ADAL" clId="{6395C43A-E8F5-44C6-B842-BF2CC2A06386}" dt="2025-12-12T16:01:23.436" v="1919" actId="207"/>
          <ac:spMkLst>
            <pc:docMk/>
            <pc:sldMk cId="2702974328" sldId="725"/>
            <ac:spMk id="35843" creationId="{00000000-0000-0000-0000-000000000000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28.36041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20-12-10T08:53:43.2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2981 15752 0</inkml:trace>
  <inkml:trace contextRef="#ctx0" brushRef="#br0" timeOffset="-189330">2240 13123 0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28.36041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20-12-10T10:34:27.0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2752 7937 0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860578A-84BB-4E3B-9D87-FA5020A2DE7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52980DD-6DDE-4235-A5D5-F30CEF4BDAC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CC8E4BDD-6213-40E4-BAD6-95C6865A20A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noProof="0"/>
              <a:t>Fare clic per modificare gli stili del testo dello schema</a:t>
            </a:r>
          </a:p>
          <a:p>
            <a:pPr lvl="1"/>
            <a:r>
              <a:rPr lang="it-IT" altLang="en-US" noProof="0"/>
              <a:t>Secondo livello</a:t>
            </a:r>
          </a:p>
          <a:p>
            <a:pPr lvl="2"/>
            <a:r>
              <a:rPr lang="it-IT" altLang="en-US" noProof="0"/>
              <a:t>Terzo livello</a:t>
            </a:r>
          </a:p>
          <a:p>
            <a:pPr lvl="3"/>
            <a:r>
              <a:rPr lang="it-IT" altLang="en-US" noProof="0"/>
              <a:t>Quarto livello</a:t>
            </a:r>
          </a:p>
          <a:p>
            <a:pPr lvl="4"/>
            <a:r>
              <a:rPr lang="it-IT" altLang="en-US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F4A1479-E245-4AEF-90BC-AF032A9EF6F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04D2666-3C9A-48F8-A0BA-FD7F01B2C5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3AF90B8-C9E0-4D71-B71F-8BBC55E3ECCD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0599C-8510-48B1-6237-4583A787A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ECFC26F-0698-1865-7255-C3AAF08202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E7A062F-CEC3-CB91-0936-CA56BB3FDC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2F6E67-E35A-9A2F-283E-EF6330574F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AF90B8-C9E0-4D71-B71F-8BBC55E3ECCD}" type="slidenum">
              <a:rPr lang="it-IT" altLang="en-US" smtClean="0"/>
              <a:pPr>
                <a:defRPr/>
              </a:pPr>
              <a:t>6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160009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AF90B8-C9E0-4D71-B71F-8BBC55E3ECCD}" type="slidenum">
              <a:rPr lang="it-IT" altLang="en-US" smtClean="0"/>
              <a:pPr>
                <a:defRPr/>
              </a:pPr>
              <a:t>63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145264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E85C1-F06A-4AA7-9DA4-E78470C40510}" type="slidenum">
              <a:rPr lang="en-US" altLang="en-US"/>
              <a:pPr/>
              <a:t>67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39761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E85C1-F06A-4AA7-9DA4-E78470C40510}" type="slidenum">
              <a:rPr lang="en-US" altLang="en-US"/>
              <a:pPr/>
              <a:t>69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99347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E85C1-F06A-4AA7-9DA4-E78470C40510}" type="slidenum">
              <a:rPr lang="en-US" altLang="en-US"/>
              <a:pPr/>
              <a:t>72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3788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E85C1-F06A-4AA7-9DA4-E78470C40510}" type="slidenum">
              <a:rPr lang="en-US" altLang="en-US"/>
              <a:pPr/>
              <a:t>73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55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AF90B8-C9E0-4D71-B71F-8BBC55E3ECCD}" type="slidenum">
              <a:rPr lang="it-IT" altLang="en-US" smtClean="0"/>
              <a:pPr>
                <a:defRPr/>
              </a:pPr>
              <a:t>81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73008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AF90B8-C9E0-4D71-B71F-8BBC55E3ECCD}" type="slidenum">
              <a:rPr lang="it-IT" altLang="en-US" smtClean="0"/>
              <a:pPr>
                <a:defRPr/>
              </a:pPr>
              <a:t>84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47764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AF90B8-C9E0-4D71-B71F-8BBC55E3ECCD}" type="slidenum">
              <a:rPr lang="it-IT" altLang="en-US" smtClean="0"/>
              <a:pPr>
                <a:defRPr/>
              </a:pPr>
              <a:t>14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754825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38207-BDA2-034F-3900-216F84266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18F54E5-40AB-1BA3-D35F-038A3D0FAA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7F59CE8-4B9A-8992-7287-74C9DF764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9D8C60-A5D4-81C3-0BA3-2B5E7E52B3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AF90B8-C9E0-4D71-B71F-8BBC55E3ECCD}" type="slidenum">
              <a:rPr lang="it-IT" altLang="en-US" smtClean="0"/>
              <a:pPr>
                <a:defRPr/>
              </a:pPr>
              <a:t>15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833980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6CD07-4B29-4C7E-B51F-FA038C064D18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0402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F7492D-467A-4328-852F-26DBBE2359E0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9743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0AFD41-BE2B-4C49-B673-E9CFFBB8CAF6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19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0AFD41-BE2B-4C49-B673-E9CFFBB8CAF6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480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2924F-AB2D-4E5C-AABA-F1E1FD685048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111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2924F-AB2D-4E5C-AABA-F1E1FD685048}" type="slidenum">
              <a:rPr lang="en-US" altLang="en-US"/>
              <a:pPr/>
              <a:t>59</a:t>
            </a:fld>
            <a:endParaRPr lang="en-US" alt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0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5072A-9E16-4F1F-AD72-50A7FCD81C33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11260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11E67-76F5-4C38-BA59-EAFE901DAB56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04718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38486A-8EB2-4747-8B65-0C9E61840F67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004659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5C5826-BEB1-4A5D-9E98-F04E5443E66B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631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">
            <a:extLst>
              <a:ext uri="{FF2B5EF4-FFF2-40B4-BE49-F238E27FC236}">
                <a16:creationId xmlns:a16="http://schemas.microsoft.com/office/drawing/2014/main" id="{6C7B7413-E1AF-4654-932A-4AF6428A2A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80064-8D1B-46BD-9860-13528394298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0174589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9120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E11F1-278B-4717-827D-BBF80EE7FF83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96738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EE425-7D8E-4105-9C17-F22F61952551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8638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1DFD91-7DAD-440B-BE86-2221C45C0D41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243241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60729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33686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F3FE9-992A-4AEC-8418-E79ADF51995E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11428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67854-134A-40FE-8FD9-C65AA33B3AAE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10978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0087C"/>
            </a:gs>
            <a:gs pos="100000">
              <a:srgbClr val="18187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0255FC-B398-40AA-B412-59BF06D6615B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272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1.xm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0.png"/><Relationship Id="rId4" Type="http://schemas.openxmlformats.org/officeDocument/2006/relationships/image" Target="../media/image77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customXml" Target="../ink/ink2.xml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emf"/><Relationship Id="rId10" Type="http://schemas.openxmlformats.org/officeDocument/2006/relationships/image" Target="../media/image107.png"/><Relationship Id="rId9" Type="http://schemas.openxmlformats.org/officeDocument/2006/relationships/image" Target="../media/image10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2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jpeg"/><Relationship Id="rId4" Type="http://schemas.openxmlformats.org/officeDocument/2006/relationships/image" Target="../media/image119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9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jpe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jpeg"/><Relationship Id="rId3" Type="http://schemas.openxmlformats.org/officeDocument/2006/relationships/image" Target="../media/image133.jpeg"/><Relationship Id="rId7" Type="http://schemas.openxmlformats.org/officeDocument/2006/relationships/image" Target="../media/image1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6.jpeg"/><Relationship Id="rId5" Type="http://schemas.openxmlformats.org/officeDocument/2006/relationships/image" Target="../media/image135.jpeg"/><Relationship Id="rId4" Type="http://schemas.openxmlformats.org/officeDocument/2006/relationships/image" Target="../media/image1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3.jpeg"/><Relationship Id="rId4" Type="http://schemas.openxmlformats.org/officeDocument/2006/relationships/image" Target="../media/image142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6.png"/><Relationship Id="rId4" Type="http://schemas.openxmlformats.org/officeDocument/2006/relationships/image" Target="../media/image145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8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2.png"/><Relationship Id="rId4" Type="http://schemas.openxmlformats.org/officeDocument/2006/relationships/image" Target="../media/image151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7.jpeg"/><Relationship Id="rId4" Type="http://schemas.openxmlformats.org/officeDocument/2006/relationships/image" Target="../media/image156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1.jpeg"/><Relationship Id="rId4" Type="http://schemas.openxmlformats.org/officeDocument/2006/relationships/image" Target="../media/image160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eg"/><Relationship Id="rId2" Type="http://schemas.openxmlformats.org/officeDocument/2006/relationships/image" Target="../media/image1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2.png"/><Relationship Id="rId5" Type="http://schemas.openxmlformats.org/officeDocument/2006/relationships/image" Target="../media/image171.jpeg"/><Relationship Id="rId4" Type="http://schemas.openxmlformats.org/officeDocument/2006/relationships/image" Target="../media/image170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5.jpeg"/><Relationship Id="rId4" Type="http://schemas.openxmlformats.org/officeDocument/2006/relationships/image" Target="../media/image174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jpe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9.jpeg"/><Relationship Id="rId4" Type="http://schemas.openxmlformats.org/officeDocument/2006/relationships/image" Target="../media/image178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2" Type="http://schemas.openxmlformats.org/officeDocument/2006/relationships/image" Target="../media/image18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3.jpeg"/><Relationship Id="rId4" Type="http://schemas.openxmlformats.org/officeDocument/2006/relationships/image" Target="../media/image182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6.jpeg"/><Relationship Id="rId4" Type="http://schemas.openxmlformats.org/officeDocument/2006/relationships/image" Target="../media/image185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nzeb.in/" TargetMode="Externa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Ventilazione interna naturale (o passiva) degli edifici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CC4749E-A252-8F4A-069A-CAB1DD27DB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1601"/>
          <a:stretch/>
        </p:blipFill>
        <p:spPr>
          <a:xfrm>
            <a:off x="0" y="654151"/>
            <a:ext cx="12192000" cy="620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68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6FA2E8-A16B-25B9-B661-147D4FC9AE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80064-8D1B-46BD-9860-13528394298D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5BFD032-15C6-F0F8-4D07-2D5344FCB7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1428"/>
          <a:stretch/>
        </p:blipFill>
        <p:spPr bwMode="auto">
          <a:xfrm>
            <a:off x="6077614" y="1962000"/>
            <a:ext cx="6114386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70854E6-1617-EB27-9984-B632493E6521}"/>
              </a:ext>
            </a:extLst>
          </p:cNvPr>
          <p:cNvSpPr txBox="1"/>
          <p:nvPr/>
        </p:nvSpPr>
        <p:spPr>
          <a:xfrm>
            <a:off x="6992015" y="609600"/>
            <a:ext cx="46798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Inverno (riscaldamento passivo):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lasciar penetrare il calore solare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immagazzinarlo in una massa termica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conservarlo tramite un buon isolamento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21DC86E-09D0-8EC2-580E-54CD44F2D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"/>
            <a:ext cx="12192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Raffreddamento e riscaldamento passivo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09EA09F-5581-C83A-0C86-203F3DD5E0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7"/>
          <a:stretch/>
        </p:blipFill>
        <p:spPr bwMode="auto">
          <a:xfrm>
            <a:off x="0" y="1962000"/>
            <a:ext cx="6114386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76ED263-4F4B-E86A-4274-E40AB877478A}"/>
              </a:ext>
            </a:extLst>
          </p:cNvPr>
          <p:cNvSpPr txBox="1"/>
          <p:nvPr/>
        </p:nvSpPr>
        <p:spPr>
          <a:xfrm>
            <a:off x="1501269" y="609600"/>
            <a:ext cx="446890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Estate (raffrescamento passivo):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proteggere dal calore solare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ventilare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438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Raffreddamento e riscaldamento passivo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>
                <a:extLst>
                  <a:ext uri="{FF2B5EF4-FFF2-40B4-BE49-F238E27FC236}">
                    <a16:creationId xmlns:a16="http://schemas.microsoft.com/office/drawing/2014/main" id="{22800E09-1C3F-4656-B77C-05DF62981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00" y="609600"/>
                <a:ext cx="11734800" cy="2025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180975" indent="-180975" algn="just" eaLnBrk="1" hangingPunct="1"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000" dirty="0">
                    <a:solidFill>
                      <a:srgbClr val="FFFF00"/>
                    </a:solidFill>
                  </a:rPr>
                  <a:t>Importanza dei materiali 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(assorbire o riflettere calore)</a:t>
                </a:r>
              </a:p>
              <a:p>
                <a:pPr marL="180975" indent="-180975" algn="just"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000" dirty="0">
                    <a:solidFill>
                      <a:schemeClr val="bg1"/>
                    </a:solidFill>
                  </a:rPr>
                  <a:t>Il </a:t>
                </a:r>
                <a:r>
                  <a:rPr lang="it-IT" altLang="en-US" sz="2000" dirty="0">
                    <a:solidFill>
                      <a:srgbClr val="FFFF00"/>
                    </a:solidFill>
                  </a:rPr>
                  <a:t>coefficiente di trasferimento del calore complessivo U 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it-IT" alt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it-IT" alt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) misura il trasferimento di calore attraverso l'area di una finestra; minore è il valore U, migliore sarà l'isolamento (per es., vetro singolo 5,9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, doppio vetro 2,7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, triplo vetro 1,8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, doppio vetro con tapparelle &lt; 1,8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180975" indent="-180975" algn="just"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000" dirty="0">
                    <a:solidFill>
                      <a:schemeClr val="bg1"/>
                    </a:solidFill>
                  </a:rPr>
                  <a:t>Vetri fotocromatici</a:t>
                </a:r>
              </a:p>
              <a:p>
                <a:pPr marL="180975" indent="-180975" algn="just" eaLnBrk="1" hangingPunct="1">
                  <a:buFont typeface="Arial" panose="020B0604020202020204" pitchFamily="34" charset="0"/>
                  <a:buChar char="•"/>
                  <a:defRPr/>
                </a:pPr>
                <a:endParaRPr lang="it-IT" altLang="en-US" sz="2000" dirty="0">
                  <a:solidFill>
                    <a:schemeClr val="bg1"/>
                  </a:solidFill>
                </a:endParaRPr>
              </a:p>
              <a:p>
                <a:pPr marL="457200" indent="-457200" algn="just" eaLnBrk="1" hangingPunct="1">
                  <a:buFont typeface="Arial" panose="020B0604020202020204" pitchFamily="34" charset="0"/>
                  <a:buChar char="•"/>
                  <a:defRPr/>
                </a:pPr>
                <a:endParaRPr lang="it-IT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507" name="Rectangle 3">
                <a:extLst>
                  <a:ext uri="{FF2B5EF4-FFF2-40B4-BE49-F238E27FC236}">
                    <a16:creationId xmlns:a16="http://schemas.microsoft.com/office/drawing/2014/main" id="{22800E09-1C3F-4656-B77C-05DF62981A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609600"/>
                <a:ext cx="11734800" cy="2025650"/>
              </a:xfrm>
              <a:prstGeom prst="rect">
                <a:avLst/>
              </a:prstGeom>
              <a:blipFill>
                <a:blip r:embed="rId2"/>
                <a:stretch>
                  <a:fillRect l="-468" t="-7831" r="-1039" b="-60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CD52F8-4372-4734-A9B4-11BE9FCE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11</a:t>
            </a:fld>
            <a:endParaRPr lang="it-IT" altLang="en-US"/>
          </a:p>
        </p:txBody>
      </p:sp>
      <p:pic>
        <p:nvPicPr>
          <p:cNvPr id="1026" name="Picture 2" descr="Pellicole Fotocromatiche: cosa sono e come funzionano? | Serisolar">
            <a:extLst>
              <a:ext uri="{FF2B5EF4-FFF2-40B4-BE49-F238E27FC236}">
                <a16:creationId xmlns:a16="http://schemas.microsoft.com/office/drawing/2014/main" id="{284AA144-522F-4743-9529-01E2C7518D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2" b="14444"/>
          <a:stretch/>
        </p:blipFill>
        <p:spPr bwMode="auto">
          <a:xfrm>
            <a:off x="1447800" y="2218912"/>
            <a:ext cx="9499086" cy="46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89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676400" y="-152400"/>
            <a:ext cx="8839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2. Comfort interno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457200"/>
            <a:ext cx="640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Semplificazione del comfort esterno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9144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ASHRAE (2013): </a:t>
            </a:r>
            <a:r>
              <a:rPr lang="it-IT" altLang="en-US" sz="2200" dirty="0">
                <a:solidFill>
                  <a:srgbClr val="FFFF00"/>
                </a:solidFill>
              </a:rPr>
              <a:t>attenzione alla differenza di T tra esterno ed interno</a:t>
            </a:r>
            <a:r>
              <a:rPr lang="it-IT" altLang="en-US" sz="2200" dirty="0">
                <a:solidFill>
                  <a:schemeClr val="bg1"/>
                </a:solidFill>
              </a:rPr>
              <a:t>! 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7D68EC-FEBF-46CA-B547-657EA3859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12</a:t>
            </a:fld>
            <a:endParaRPr lang="it-IT" altLang="en-US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EC932E57-5202-8697-36B5-706EB8829C21}"/>
              </a:ext>
            </a:extLst>
          </p:cNvPr>
          <p:cNvGrpSpPr/>
          <p:nvPr/>
        </p:nvGrpSpPr>
        <p:grpSpPr>
          <a:xfrm>
            <a:off x="1905000" y="1386871"/>
            <a:ext cx="8420696" cy="5508000"/>
            <a:chOff x="3771304" y="1386871"/>
            <a:chExt cx="8420696" cy="5508000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1304" y="1386871"/>
              <a:ext cx="8420696" cy="5508000"/>
            </a:xfrm>
            <a:prstGeom prst="rect">
              <a:avLst/>
            </a:prstGeom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8CAEE7F-91E0-489F-9B86-F8D701B3FE27}"/>
                </a:ext>
              </a:extLst>
            </p:cNvPr>
            <p:cNvSpPr txBox="1"/>
            <p:nvPr/>
          </p:nvSpPr>
          <p:spPr>
            <a:xfrm>
              <a:off x="10057841" y="3395246"/>
              <a:ext cx="160075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80% accettabilità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69845D20-5DD9-40C8-BBF5-887027C10739}"/>
                </a:ext>
              </a:extLst>
            </p:cNvPr>
            <p:cNvSpPr txBox="1"/>
            <p:nvPr/>
          </p:nvSpPr>
          <p:spPr>
            <a:xfrm>
              <a:off x="10058400" y="2480846"/>
              <a:ext cx="160075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90% accettabilità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710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533400"/>
            <a:ext cx="10820399" cy="75751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Portate di aria esterna in edifici adibiti ad uso civile 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UNI-EN 13779-2005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valori minimi per ottenere un IDA (</a:t>
            </a:r>
            <a:r>
              <a:rPr lang="it-IT" alt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InDoor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Air </a:t>
            </a:r>
            <a:r>
              <a:rPr lang="it-IT" alt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da 1 (ottima) a 4 (scarsa)</a:t>
            </a:r>
            <a:endParaRPr lang="en-US" alt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76400" y="1"/>
            <a:ext cx="8839200" cy="53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2. Comfort interno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415214"/>
            <a:ext cx="9002806" cy="4027571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09600" y="5562600"/>
            <a:ext cx="9982201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defTabSz="9144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 circa per diluire il biossido di carbonio da respirazione</a:t>
            </a:r>
          </a:p>
          <a:p>
            <a:pPr marL="228600" indent="-228600" defTabSz="9144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 circa per diluire gli odori corporei</a:t>
            </a:r>
          </a:p>
          <a:p>
            <a:pPr marL="228600" indent="-228600" defTabSz="9144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circa per diluire le emissioni dai materiali e dagli apparati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0BDD44-03BD-45E5-9939-D5EA054AF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13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99288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3B0DECCE-7070-9883-27FD-3BE082D42FE0}"/>
              </a:ext>
            </a:extLst>
          </p:cNvPr>
          <p:cNvSpPr/>
          <p:nvPr/>
        </p:nvSpPr>
        <p:spPr>
          <a:xfrm>
            <a:off x="0" y="2743198"/>
            <a:ext cx="6702054" cy="11755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0A8FDA5-466C-4C6F-9535-60C5942903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44" t="20931" r="39667" b="9302"/>
          <a:stretch/>
        </p:blipFill>
        <p:spPr>
          <a:xfrm>
            <a:off x="4887892" y="3797999"/>
            <a:ext cx="3875108" cy="30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674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76200" y="457199"/>
                <a:ext cx="6553200" cy="2285999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it-IT" altLang="en-US" sz="2200" dirty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D.M. 5/7/75</a:t>
                </a:r>
                <a:r>
                  <a:rPr lang="it-IT" altLang="en-US" sz="2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prescrizioni su volumi minimi e sul </a:t>
                </a:r>
                <a:r>
                  <a:rPr lang="it-IT" altLang="en-US" sz="2200" dirty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rapporto aeroilluminante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𝑠𝑢𝑝𝑒𝑟𝑓𝑖𝑐𝑖𝑒</m:t>
                        </m:r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𝑎𝑝𝑒𝑟𝑡𝑢𝑟𝑒</m:t>
                        </m:r>
                      </m:num>
                      <m:den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𝑠𝑢𝑝𝑒𝑟𝑓𝑖𝑐𝑖𝑒</m:t>
                        </m:r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𝑐𝑎𝑙𝑝𝑒𝑠𝑡𝑎𝑏𝑖𝑙𝑒</m:t>
                        </m:r>
                      </m:den>
                    </m:f>
                    <m:r>
                      <a:rPr lang="it-IT" altLang="en-US" sz="22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f>
                      <m:fPr>
                        <m:ctrlP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it-IT" altLang="en-US" sz="2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it-IT" altLang="en-US" sz="2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eaLnBrk="1" hangingPunct="1">
                  <a:lnSpc>
                    <a:spcPct val="90000"/>
                  </a:lnSpc>
                </a:pPr>
                <a:r>
                  <a:rPr lang="it-IT" altLang="en-US" sz="2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Attenzione: l’</a:t>
                </a:r>
                <a:r>
                  <a:rPr lang="it-IT" altLang="en-US" sz="2200" dirty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inquinamento indoor</a:t>
                </a:r>
                <a:r>
                  <a:rPr lang="it-IT" altLang="en-US" sz="2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ambito urbano, a causa dell’</a:t>
                </a:r>
                <a:r>
                  <a:rPr lang="it-IT" altLang="en-US" sz="2200" dirty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accumulo causato dalla scarsa ventilazione</a:t>
                </a:r>
                <a:r>
                  <a:rPr lang="it-IT" altLang="en-US" sz="2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sta diventando maggiore (e quindi più pericoloso, per i maggiori tempi di contatto) di quello outdoor</a:t>
                </a:r>
              </a:p>
            </p:txBody>
          </p:sp>
        </mc:Choice>
        <mc:Fallback xmlns="">
          <p:sp>
            <p:nvSpPr>
              <p:cNvPr id="2867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457199"/>
                <a:ext cx="6553200" cy="2285999"/>
              </a:xfrm>
              <a:blipFill>
                <a:blip r:embed="rId4"/>
                <a:stretch>
                  <a:fillRect l="-1116" t="-3200" r="-1116" b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62000" y="0"/>
            <a:ext cx="4648200" cy="53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2. Comfort interno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95247D3B-AE55-4A05-A25C-69345B51C863}"/>
                  </a:ext>
                </a:extLst>
              </p14:cNvPr>
              <p14:cNvContentPartPr/>
              <p14:nvPr/>
            </p14:nvContentPartPr>
            <p14:xfrm>
              <a:off x="806400" y="4724280"/>
              <a:ext cx="267120" cy="94680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95247D3B-AE55-4A05-A25C-69345B51C86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7040" y="4714920"/>
                <a:ext cx="285840" cy="96552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0BDD44-03BD-45E5-9939-D5EA054AF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14</a:t>
            </a:fld>
            <a:endParaRPr lang="it-IT" alt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BE92252-0CE4-49AB-B6A5-B064AB444C9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9375" t="15787" r="30000" b="5813"/>
          <a:stretch/>
        </p:blipFill>
        <p:spPr>
          <a:xfrm>
            <a:off x="6702054" y="0"/>
            <a:ext cx="5489946" cy="3816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1F3BB7DF-D05E-4481-8A58-97F41022390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408" t="39755" r="32213" b="3488"/>
          <a:stretch/>
        </p:blipFill>
        <p:spPr>
          <a:xfrm>
            <a:off x="0" y="3798000"/>
            <a:ext cx="4953000" cy="3060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9C994F4-112F-48C7-B95D-75C601A4CC4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5000" t="20930" r="38125" b="2519"/>
          <a:stretch/>
        </p:blipFill>
        <p:spPr>
          <a:xfrm>
            <a:off x="8705944" y="3797999"/>
            <a:ext cx="3486056" cy="30600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5152089-F107-CEE3-60BC-8AC5F7244ED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625" t="15117" r="30625" b="57973"/>
          <a:stretch/>
        </p:blipFill>
        <p:spPr>
          <a:xfrm>
            <a:off x="0" y="2743200"/>
            <a:ext cx="4774839" cy="117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95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F47E8-1D12-6AE3-EA75-3C4B3A15A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>
            <a:extLst>
              <a:ext uri="{FF2B5EF4-FFF2-40B4-BE49-F238E27FC236}">
                <a16:creationId xmlns:a16="http://schemas.microsoft.com/office/drawing/2014/main" id="{E33DE9D2-8803-5888-70F2-3561710A8B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609600"/>
            <a:ext cx="11582400" cy="5791200"/>
          </a:xfrm>
        </p:spPr>
        <p:txBody>
          <a:bodyPr>
            <a:noAutofit/>
          </a:bodyPr>
          <a:lstStyle/>
          <a:p>
            <a:pPr algn="just"/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Nel contesto normativo italiano ed europeo, la regolamentazione della qualità dell'aria indoor è ancora in fase di evoluzione; a livello nazionale, </a:t>
            </a: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manca una normativa organica specifica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anche se esistono riferimenti in diverse disposizioni: </a:t>
            </a:r>
          </a:p>
          <a:p>
            <a:pPr algn="just"/>
            <a:endParaRPr lang="it-IT" alt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D.Lgs.</a:t>
            </a: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81/2008 sulla sicurezza nei luoghi di lavoro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diversi ambienti tra i quali gli uffici e le scuole)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CAM Edilizia - 2022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tratta il tema della qualità dell’aria e l’obbligo della ventilazione meccanica controllata – VMC - negli edifici pubblici e le indicazioni tecniche relative all'efficienza energetica degli edifici (che impattano anche sulla ventilazione)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 EN 16798-1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correlazione tra la qualità dell’aria outdoor e indoor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Prassi di Riferimento UNI/</a:t>
            </a:r>
            <a:r>
              <a:rPr lang="it-IT" alt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PdR</a:t>
            </a: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122:2022 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«Monitoraggio della qualità dell'aria negli edifici scolastici - Strumenti, strategie di campionamento e interpretazione delle misure»: dettagli per le misurazioni; è relativa agli edifici scolastici ma i suoi contenuti possono essere estesi anche ad altre destinazioni d’uso quali edifici residenziali e uffici; i valori riportati nel </a:t>
            </a:r>
            <a:r>
              <a:rPr lang="it-IT" alt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PdR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hanno funzione puramente esemplificativa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 11976:2025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quadro metodologico per la misurazione e il monitoraggio della qualità dell’aria interna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F9C48C5-7A34-91EF-6EA0-6B0CEF9E7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53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2. Comfort interno: qualità dell’aria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6E1EC83-412E-F252-EB6E-86D07C42C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15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2194488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>
            <a:extLst>
              <a:ext uri="{FF2B5EF4-FFF2-40B4-BE49-F238E27FC236}">
                <a16:creationId xmlns:a16="http://schemas.microsoft.com/office/drawing/2014/main" id="{99F987E1-BB7E-E2F0-F45C-FCA7CF80D264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599" y="762000"/>
            <a:ext cx="11506201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Due meccanismi combinati: il gradiente di pressione e i moti convettivi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Sfruttare le zone di pressione positiva (come ingresso per l’aria fresca) e di pressione negativa (come uscita per l’aria calda)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487" y="1828800"/>
            <a:ext cx="11546314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Quindi </a:t>
            </a:r>
            <a:r>
              <a:rPr lang="it-IT" altLang="en-US" sz="2200" dirty="0">
                <a:solidFill>
                  <a:srgbClr val="FFFF00"/>
                </a:solidFill>
              </a:rPr>
              <a:t>le aperture sul tetto sono sempre ottime uscite per l’aria calda</a:t>
            </a:r>
            <a:r>
              <a:rPr lang="it-IT" altLang="en-US" sz="2200" dirty="0">
                <a:solidFill>
                  <a:schemeClr val="bg1"/>
                </a:solidFill>
              </a:rPr>
              <a:t>, specie se accoppiate a spazi vuoti al centro dell’edificio (</a:t>
            </a:r>
            <a:r>
              <a:rPr lang="it-IT" altLang="en-US" sz="2200" dirty="0">
                <a:solidFill>
                  <a:srgbClr val="FFFF00"/>
                </a:solidFill>
              </a:rPr>
              <a:t>camino termico)</a:t>
            </a:r>
            <a:endParaRPr lang="it-IT" altLang="en-US" sz="2200" dirty="0"/>
          </a:p>
        </p:txBody>
      </p:sp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962" y="3126449"/>
            <a:ext cx="4247038" cy="343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12192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76245EA-5C3C-494D-848D-3B1F84E04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356350"/>
            <a:ext cx="2743200" cy="365125"/>
          </a:xfrm>
        </p:spPr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16</a:t>
            </a:fld>
            <a:endParaRPr lang="it-IT" altLang="en-US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D272F10-D8EA-8A0E-58C6-D70102E20C3D}"/>
              </a:ext>
            </a:extLst>
          </p:cNvPr>
          <p:cNvGrpSpPr>
            <a:grpSpLocks noChangeAspect="1"/>
          </p:cNvGrpSpPr>
          <p:nvPr/>
        </p:nvGrpSpPr>
        <p:grpSpPr>
          <a:xfrm>
            <a:off x="28575" y="3256245"/>
            <a:ext cx="8043580" cy="3168000"/>
            <a:chOff x="6019800" y="813397"/>
            <a:chExt cx="6224344" cy="2451483"/>
          </a:xfrm>
        </p:grpSpPr>
        <p:pic>
          <p:nvPicPr>
            <p:cNvPr id="4" name="Picture 6" descr="lect071">
              <a:extLst>
                <a:ext uri="{FF2B5EF4-FFF2-40B4-BE49-F238E27FC236}">
                  <a16:creationId xmlns:a16="http://schemas.microsoft.com/office/drawing/2014/main" id="{F7160435-026E-627A-7A19-434A194645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843" r="46447" b="6911"/>
            <a:stretch/>
          </p:blipFill>
          <p:spPr>
            <a:xfrm>
              <a:off x="8763000" y="813397"/>
              <a:ext cx="3481144" cy="2448000"/>
            </a:xfrm>
            <a:prstGeom prst="rect">
              <a:avLst/>
            </a:prstGeom>
            <a:noFill/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CFFCB82F-9686-DAE3-28BA-EAFD6ACFE4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605"/>
            <a:stretch/>
          </p:blipFill>
          <p:spPr bwMode="auto">
            <a:xfrm>
              <a:off x="6019800" y="816880"/>
              <a:ext cx="2835162" cy="24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1C7BDADB-5214-F07C-3591-C4F327B794C6}"/>
                </a:ext>
              </a:extLst>
            </p:cNvPr>
            <p:cNvSpPr txBox="1"/>
            <p:nvPr/>
          </p:nvSpPr>
          <p:spPr>
            <a:xfrm>
              <a:off x="8763000" y="936000"/>
              <a:ext cx="62869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Wind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C9B9D5F4-097F-ACC3-4169-9363F6B496B9}"/>
                </a:ext>
              </a:extLst>
            </p:cNvPr>
            <p:cNvSpPr txBox="1"/>
            <p:nvPr/>
          </p:nvSpPr>
          <p:spPr>
            <a:xfrm>
              <a:off x="9891825" y="2536526"/>
              <a:ext cx="77617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Building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B8860A17-3D28-6ADC-AB22-69B321028968}"/>
                </a:ext>
              </a:extLst>
            </p:cNvPr>
            <p:cNvSpPr txBox="1"/>
            <p:nvPr/>
          </p:nvSpPr>
          <p:spPr>
            <a:xfrm>
              <a:off x="11201400" y="2736000"/>
              <a:ext cx="990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Ground level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D901F2E6-C658-AE71-C6AB-4C74C5198718}"/>
                </a:ext>
              </a:extLst>
            </p:cNvPr>
            <p:cNvSpPr txBox="1"/>
            <p:nvPr/>
          </p:nvSpPr>
          <p:spPr>
            <a:xfrm>
              <a:off x="9900000" y="1762086"/>
              <a:ext cx="7680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Positive pressure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16E93A26-E8C2-D148-E101-7BC1F396DDE4}"/>
                </a:ext>
              </a:extLst>
            </p:cNvPr>
            <p:cNvSpPr/>
            <p:nvPr/>
          </p:nvSpPr>
          <p:spPr>
            <a:xfrm>
              <a:off x="9982200" y="1404000"/>
              <a:ext cx="4572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1C479BAD-A5A7-3004-4C73-61C7BED2C794}"/>
                </a:ext>
              </a:extLst>
            </p:cNvPr>
            <p:cNvSpPr txBox="1"/>
            <p:nvPr/>
          </p:nvSpPr>
          <p:spPr>
            <a:xfrm>
              <a:off x="9906000" y="1371600"/>
              <a:ext cx="6918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00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www.downtoearth.org.in/dte/userfiles/images/50L_2013022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" t="10536" r="72211" b="47731"/>
          <a:stretch/>
        </p:blipFill>
        <p:spPr bwMode="auto">
          <a:xfrm>
            <a:off x="6224116" y="-76200"/>
            <a:ext cx="5967884" cy="349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200" y="152400"/>
            <a:ext cx="6019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905000"/>
            <a:ext cx="5486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Ventilazione incrociata </a:t>
            </a:r>
            <a:r>
              <a:rPr lang="it-IT" altLang="en-US" sz="2200" dirty="0">
                <a:solidFill>
                  <a:schemeClr val="bg1"/>
                </a:solidFill>
              </a:rPr>
              <a:t>(per rinfrescare, meglio ingressi dal basso e uscite dall’alto)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953000"/>
            <a:ext cx="5486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Aperture su più lati e a differenti altezza (per incrementare il volume d’aria in movimento)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pic>
        <p:nvPicPr>
          <p:cNvPr id="6" name="Picture 10" descr="http://www.downtoearth.org.in/dte/userfiles/images/50L_2013022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" t="52269" r="72211" b="5012"/>
          <a:stretch>
            <a:fillRect/>
          </a:stretch>
        </p:blipFill>
        <p:spPr bwMode="auto">
          <a:xfrm>
            <a:off x="6224116" y="3276600"/>
            <a:ext cx="5967884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E1DD809C-E1FC-4430-85A9-DB103A8A4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17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91715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705CF8C-A36A-4240-BF9D-7408D7A02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18</a:t>
            </a:fld>
            <a:endParaRPr lang="it-IT" alt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4B8B736-55DB-4ECA-935F-D73EBD1101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25" t="34883" r="33125" b="24922"/>
          <a:stretch/>
        </p:blipFill>
        <p:spPr>
          <a:xfrm>
            <a:off x="-18" y="2178000"/>
            <a:ext cx="12184784" cy="46800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61351B85-6E6A-4644-935A-94FD8544A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52400"/>
            <a:ext cx="11353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5706A30-3E48-4F92-A75C-711705591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10744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Profondità massima di un vano per garantire una ventilazione corretta (sezione verticale)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190DF5-4CA7-CB63-CCD8-0DC3A0998852}"/>
              </a:ext>
            </a:extLst>
          </p:cNvPr>
          <p:cNvSpPr txBox="1"/>
          <p:nvPr/>
        </p:nvSpPr>
        <p:spPr>
          <a:xfrm>
            <a:off x="6324600" y="625858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Lato doppio con apertura singola</a:t>
            </a:r>
          </a:p>
        </p:txBody>
      </p:sp>
    </p:spTree>
    <p:extLst>
      <p:ext uri="{BB962C8B-B14F-4D97-AF65-F5344CB8AC3E}">
        <p14:creationId xmlns:p14="http://schemas.microsoft.com/office/powerpoint/2010/main" val="4172636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www.downtoearth.org.in/dte/userfiles/images/50L_2013022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8" t="8240" r="41283" b="49720"/>
          <a:stretch/>
        </p:blipFill>
        <p:spPr bwMode="auto">
          <a:xfrm>
            <a:off x="5800660" y="0"/>
            <a:ext cx="64097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133600"/>
            <a:ext cx="9753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Griglie verso il basso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724400"/>
            <a:ext cx="4648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Utilizzo di alberi e piante (trasporto di umidità; controllare la filtrazione della ventilazione, evitando che ostruiscano il flusso)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pic>
        <p:nvPicPr>
          <p:cNvPr id="6" name="Picture 10" descr="http://www.downtoearth.org.in/dte/userfiles/images/50L_2013022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8" t="50280" r="41283" b="4500"/>
          <a:stretch/>
        </p:blipFill>
        <p:spPr bwMode="auto">
          <a:xfrm>
            <a:off x="5800661" y="3334007"/>
            <a:ext cx="6391340" cy="359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B0D118FA-A6D7-422F-8470-62C92798F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2400"/>
            <a:ext cx="6019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0A43FB8-05D5-4D14-B0BC-B89572280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19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9677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752600"/>
            <a:ext cx="10439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nZEB, </a:t>
            </a:r>
            <a:r>
              <a:rPr lang="it-IT" altLang="en-US" dirty="0" err="1">
                <a:solidFill>
                  <a:schemeClr val="bg1"/>
                </a:solidFill>
              </a:rPr>
              <a:t>ZEmB</a:t>
            </a:r>
            <a:r>
              <a:rPr lang="it-IT" altLang="en-US" dirty="0">
                <a:solidFill>
                  <a:schemeClr val="bg1"/>
                </a:solidFill>
              </a:rPr>
              <a:t> e Raffreddamento e riscaldamento passivo</a:t>
            </a:r>
          </a:p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Comfort interno</a:t>
            </a:r>
          </a:p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Effetto di differenti tipologie di aperture</a:t>
            </a:r>
          </a:p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Altre tecniche di raffreddamento e riscaldamento passivo</a:t>
            </a:r>
          </a:p>
          <a:p>
            <a:pPr marL="457200" indent="-4572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it-IT" altLang="en-US" dirty="0">
                <a:solidFill>
                  <a:schemeClr val="bg1"/>
                </a:solidFill>
              </a:rPr>
              <a:t>IMPORTANZA DELL’INTEGRAZIONE DELLE STRATEGIE PROGETTUALI</a:t>
            </a:r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ED62642-F609-412F-89DB-8C32C0079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</a:t>
            </a:fld>
            <a:endParaRPr lang="it-IT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CC9A54-9777-CE64-02A1-9E5773933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"/>
            <a:ext cx="1219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Ventilazione interna naturale (o passiva) degli edifici</a:t>
            </a:r>
          </a:p>
        </p:txBody>
      </p:sp>
    </p:spTree>
    <p:extLst>
      <p:ext uri="{BB962C8B-B14F-4D97-AF65-F5344CB8AC3E}">
        <p14:creationId xmlns:p14="http://schemas.microsoft.com/office/powerpoint/2010/main" val="3603280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>
            <a:extLst>
              <a:ext uri="{FF2B5EF4-FFF2-40B4-BE49-F238E27FC236}">
                <a16:creationId xmlns:a16="http://schemas.microsoft.com/office/drawing/2014/main" id="{2F2F42F2-D06B-4B37-AC37-DDEA6F75D5FE}"/>
              </a:ext>
            </a:extLst>
          </p:cNvPr>
          <p:cNvSpPr/>
          <p:nvPr/>
        </p:nvSpPr>
        <p:spPr bwMode="auto">
          <a:xfrm>
            <a:off x="5029202" y="0"/>
            <a:ext cx="7467598" cy="685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81200"/>
            <a:ext cx="502920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Chhajja (aperture sotto tettoie e coperture esterne)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5334000"/>
            <a:ext cx="4859218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Effetto corte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grpSp>
        <p:nvGrpSpPr>
          <p:cNvPr id="9" name="Gruppo 8"/>
          <p:cNvGrpSpPr/>
          <p:nvPr/>
        </p:nvGrpSpPr>
        <p:grpSpPr>
          <a:xfrm>
            <a:off x="5029200" y="3326004"/>
            <a:ext cx="7162799" cy="3379596"/>
            <a:chOff x="3581400" y="4648200"/>
            <a:chExt cx="5638800" cy="2590800"/>
          </a:xfrm>
          <a:solidFill>
            <a:schemeClr val="bg1"/>
          </a:solidFill>
        </p:grpSpPr>
        <p:pic>
          <p:nvPicPr>
            <p:cNvPr id="12" name="Picture 10" descr="http://www.downtoearth.org.in/dte/userfiles/images/50L_2013022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58" t="54910" r="6059" b="2204"/>
            <a:stretch/>
          </p:blipFill>
          <p:spPr bwMode="auto">
            <a:xfrm>
              <a:off x="3581400" y="4648200"/>
              <a:ext cx="5633267" cy="259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ttangolo 12"/>
            <p:cNvSpPr/>
            <p:nvPr/>
          </p:nvSpPr>
          <p:spPr bwMode="auto">
            <a:xfrm>
              <a:off x="7796068" y="4648200"/>
              <a:ext cx="1424132" cy="130702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5029200" y="0"/>
            <a:ext cx="7162800" cy="3326004"/>
            <a:chOff x="3505200" y="1219200"/>
            <a:chExt cx="5633267" cy="2629865"/>
          </a:xfrm>
        </p:grpSpPr>
        <p:pic>
          <p:nvPicPr>
            <p:cNvPr id="2" name="Picture 10" descr="http://www.downtoearth.org.in/dte/userfiles/images/50L_2013022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58" t="8240" r="6059" b="48874"/>
            <a:stretch/>
          </p:blipFill>
          <p:spPr bwMode="auto">
            <a:xfrm>
              <a:off x="3505200" y="1219200"/>
              <a:ext cx="5633267" cy="2550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ttangolo 5"/>
            <p:cNvSpPr/>
            <p:nvPr/>
          </p:nvSpPr>
          <p:spPr bwMode="auto">
            <a:xfrm>
              <a:off x="7714334" y="1219201"/>
              <a:ext cx="1424132" cy="2629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7" name="Rettangolo 6"/>
            <p:cNvSpPr/>
            <p:nvPr/>
          </p:nvSpPr>
          <p:spPr bwMode="auto">
            <a:xfrm>
              <a:off x="7426663" y="1402597"/>
              <a:ext cx="1424132" cy="550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4" name="Rettangolo 13"/>
            <p:cNvSpPr/>
            <p:nvPr/>
          </p:nvSpPr>
          <p:spPr bwMode="auto">
            <a:xfrm>
              <a:off x="7696199" y="2012197"/>
              <a:ext cx="1230795" cy="550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</p:grpSp>
      <p:sp>
        <p:nvSpPr>
          <p:cNvPr id="15" name="Rectangle 2">
            <a:extLst>
              <a:ext uri="{FF2B5EF4-FFF2-40B4-BE49-F238E27FC236}">
                <a16:creationId xmlns:a16="http://schemas.microsoft.com/office/drawing/2014/main" id="{10EE4A4E-6178-4264-A0BB-1B8C7BAA9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57200" y="152400"/>
            <a:ext cx="6019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2FECC11D-5667-4C45-B623-133707550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20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86638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A3583AE-330C-10C7-0822-4B99603F6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21</a:t>
            </a:fld>
            <a:endParaRPr lang="it-IT" alt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4744A1B-D256-FEE7-A513-93DD2F7E0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4897"/>
            <a:ext cx="3965878" cy="264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33C9FC1-3DEC-FD08-AD2D-BA82B4AB6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8"/>
          <a:stretch/>
        </p:blipFill>
        <p:spPr bwMode="auto">
          <a:xfrm>
            <a:off x="6934200" y="-2"/>
            <a:ext cx="2532652" cy="358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5875C982-A594-EF50-190E-95263F354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6852" y="0"/>
            <a:ext cx="2732227" cy="409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C0605865-BD9F-E010-7827-65FF5AA963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"/>
          <a:stretch/>
        </p:blipFill>
        <p:spPr bwMode="auto">
          <a:xfrm>
            <a:off x="0" y="1600200"/>
            <a:ext cx="3733800" cy="264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86008CBC-0BF0-DC9D-B1AF-5558821F67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6" t="14445" r="2848" b="2222"/>
          <a:stretch/>
        </p:blipFill>
        <p:spPr bwMode="auto">
          <a:xfrm>
            <a:off x="3115848" y="1591762"/>
            <a:ext cx="3861908" cy="526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A5F6AC4B-A3F0-08AC-9552-13C7DCBEE4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1" t="16667" r="8363" b="8889"/>
          <a:stretch/>
        </p:blipFill>
        <p:spPr bwMode="auto">
          <a:xfrm>
            <a:off x="6977756" y="3461605"/>
            <a:ext cx="5221323" cy="3396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AC69061C-73FF-A952-EF7C-42DE5A944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93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corti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10444B4-3515-FFA0-5BA5-231E827957C3}"/>
              </a:ext>
            </a:extLst>
          </p:cNvPr>
          <p:cNvSpPr/>
          <p:nvPr/>
        </p:nvSpPr>
        <p:spPr>
          <a:xfrm>
            <a:off x="175460" y="352961"/>
            <a:ext cx="65301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0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Courtyard</a:t>
            </a:r>
            <a:r>
              <a:rPr lang="it-IT" sz="2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House (Vadodara, India), </a:t>
            </a:r>
            <a:r>
              <a:rPr lang="it-IT" sz="20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Manoj</a:t>
            </a:r>
            <a:r>
              <a:rPr lang="it-IT" sz="2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Patel Design Studio: la richiesta del committente era di «trovare la calma nel caos della vita quotidiana», quindi si è privilegiata la corte (cavedio) interna permeabile allo spazio esterno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031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E226655-78F6-C152-389A-4F329E95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22</a:t>
            </a:fld>
            <a:endParaRPr lang="it-IT" alt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F4CF7DA-1A47-FF5B-FDFC-FF8C7FF15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032" y="2667000"/>
            <a:ext cx="6134957" cy="422969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D7D6E0-B2EA-37AA-78C1-9A016D7DE6AA}"/>
              </a:ext>
            </a:extLst>
          </p:cNvPr>
          <p:cNvSpPr txBox="1"/>
          <p:nvPr/>
        </p:nvSpPr>
        <p:spPr>
          <a:xfrm>
            <a:off x="6125967" y="845403"/>
            <a:ext cx="60660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4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Convertible</a:t>
            </a:r>
            <a:r>
              <a:rPr lang="it-IT" sz="24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Courtyards</a:t>
            </a:r>
            <a:r>
              <a:rPr lang="it-IT" sz="24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House, </a:t>
            </a:r>
            <a:r>
              <a:rPr lang="it-IT" sz="24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Megowan</a:t>
            </a:r>
            <a:r>
              <a:rPr lang="it-IT" sz="24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</a:t>
            </a:r>
            <a:r>
              <a:rPr lang="it-IT" sz="24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4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Prahra</a:t>
            </a:r>
            <a:r>
              <a:rPr lang="it-IT" sz="24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(Australia): possibilità di aprire o chiudere la corte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CF9EA9A-CEBE-1395-CDCA-6438016F76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556" b="14925"/>
          <a:stretch/>
        </p:blipFill>
        <p:spPr>
          <a:xfrm>
            <a:off x="-1" y="3962400"/>
            <a:ext cx="6066033" cy="2895600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CEB3FA27-63FB-2CE1-A11B-F7888E089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6034" y="0"/>
            <a:ext cx="6134956" cy="830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corti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5F2215B-B164-3F47-39A3-FDFF09A091E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6350"/>
          <a:stretch/>
        </p:blipFill>
        <p:spPr>
          <a:xfrm>
            <a:off x="1" y="1"/>
            <a:ext cx="6066033" cy="397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147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magine correlat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4" t="20614" b="19376"/>
          <a:stretch/>
        </p:blipFill>
        <p:spPr bwMode="auto">
          <a:xfrm>
            <a:off x="548494" y="933510"/>
            <a:ext cx="58523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75460" y="533400"/>
            <a:ext cx="117879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Chhajja: tomba monumentale di Sheikh Salim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Chisti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(Fatehpur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Sikri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India); notare i pannelli forati (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mashrabiya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062E76A-FDE8-4F2D-AA12-E95A09148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839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pic>
        <p:nvPicPr>
          <p:cNvPr id="2050" name="Picture 2" descr="Tomb of Sheikh Salim Chishti, Fatehpur Sikri, India's World Heritage Site">
            <a:extLst>
              <a:ext uri="{FF2B5EF4-FFF2-40B4-BE49-F238E27FC236}">
                <a16:creationId xmlns:a16="http://schemas.microsoft.com/office/drawing/2014/main" id="{8CADADA6-3C0A-43B4-A7B1-5D16B130BD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0"/>
          <a:stretch/>
        </p:blipFill>
        <p:spPr bwMode="auto">
          <a:xfrm>
            <a:off x="6400800" y="933510"/>
            <a:ext cx="509090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shrabiya – HiSoUR – Ciao, così sei">
            <a:extLst>
              <a:ext uri="{FF2B5EF4-FFF2-40B4-BE49-F238E27FC236}">
                <a16:creationId xmlns:a16="http://schemas.microsoft.com/office/drawing/2014/main" id="{2C321A4E-9F84-49D2-923A-32ECCDE72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00" y="3870000"/>
            <a:ext cx="3984000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xample of a Mashrabiya in exterior shot (on the left) and in interior... |  Download Scientific Diagram">
            <a:extLst>
              <a:ext uri="{FF2B5EF4-FFF2-40B4-BE49-F238E27FC236}">
                <a16:creationId xmlns:a16="http://schemas.microsoft.com/office/drawing/2014/main" id="{0A53DC8C-525D-4570-9D27-F727F953B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70000"/>
            <a:ext cx="7627026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BE657BB-3AF0-4C0E-A46B-C96EC29D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23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03789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DCC553D4-C6A4-480B-9226-D602FFD852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50" t="15116" r="28750" b="6700"/>
          <a:stretch>
            <a:fillRect/>
          </a:stretch>
        </p:blipFill>
        <p:spPr>
          <a:xfrm>
            <a:off x="6373414" y="4081478"/>
            <a:ext cx="4294586" cy="277652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175460" y="666690"/>
            <a:ext cx="117879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Doppia pelle permeabile: Mashrabiya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Mosque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Pune (India), NUDES Studio; notare i pannelli forati (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mashrabiya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062E76A-FDE8-4F2D-AA12-E95A09148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839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82C9FD9-D179-4788-94F8-8DD139A971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75" t="25583" r="28750" b="2325"/>
          <a:stretch/>
        </p:blipFill>
        <p:spPr>
          <a:xfrm>
            <a:off x="5802261" y="1264589"/>
            <a:ext cx="4865739" cy="28194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C6D68B4-0FA9-4BC6-A62E-8C9E8E747A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875" t="15117" r="46875" b="21784"/>
          <a:stretch>
            <a:fillRect/>
          </a:stretch>
        </p:blipFill>
        <p:spPr>
          <a:xfrm>
            <a:off x="1186902" y="1228755"/>
            <a:ext cx="5186768" cy="5629245"/>
          </a:xfrm>
          <a:prstGeom prst="rect">
            <a:avLst/>
          </a:prstGeom>
        </p:spPr>
      </p:pic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D2B36C8E-99E3-4F80-BF01-A90C79154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24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6796264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5DA451D-28D5-C438-B038-99B867B92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25</a:t>
            </a:fld>
            <a:endParaRPr lang="it-IT" altLang="en-US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1ADF2F8-6485-707A-2580-2E9EF8469048}"/>
              </a:ext>
            </a:extLst>
          </p:cNvPr>
          <p:cNvSpPr/>
          <p:nvPr/>
        </p:nvSpPr>
        <p:spPr>
          <a:xfrm>
            <a:off x="175460" y="435114"/>
            <a:ext cx="117879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Doppia pelle permeabile: St. Andrews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Girl’s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Hostel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Gurugram 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(India), </a:t>
            </a:r>
            <a:r>
              <a:rPr lang="pt-BR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 Energy Design Lab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notare l’utilizzo del singolo mattone forato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067E267-D77B-A7CD-62EF-63C31D285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839200" cy="43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0FEEFDE-0D34-E3DF-D2A6-7062F0C4B2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2" r="30000" b="4445"/>
          <a:stretch/>
        </p:blipFill>
        <p:spPr bwMode="auto">
          <a:xfrm>
            <a:off x="0" y="1111009"/>
            <a:ext cx="6400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DF434E09-F20F-3FAB-FD9D-9C6464A70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71849"/>
            <a:ext cx="3581400" cy="40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B0110918-D629-6593-5B01-A2763C4D0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855" y="4248150"/>
            <a:ext cx="34544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Zero Energy Design Lab, St. Andrews Girls’ Hostel Block, Gurugram 2020">
            <a:extLst>
              <a:ext uri="{FF2B5EF4-FFF2-40B4-BE49-F238E27FC236}">
                <a16:creationId xmlns:a16="http://schemas.microsoft.com/office/drawing/2014/main" id="{A12CE5DD-AB21-65F3-CC5E-7F6D32D8C8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447800" y="4438650"/>
            <a:ext cx="64008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185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B102C1F-4DE2-2646-07A9-1292D48C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26</a:t>
            </a:fld>
            <a:endParaRPr lang="it-IT" alt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6CDFCF-D36F-0E18-E3CA-2B52F6B8E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82394"/>
            <a:ext cx="7086600" cy="547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9406CB8-946E-D18A-F617-9CD558B530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0" t="14384" r="17228" b="18879"/>
          <a:stretch/>
        </p:blipFill>
        <p:spPr bwMode="auto">
          <a:xfrm>
            <a:off x="7086601" y="1382393"/>
            <a:ext cx="5105399" cy="547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9B87A79E-9F19-9D00-2C6F-586D1737EABC}"/>
              </a:ext>
            </a:extLst>
          </p:cNvPr>
          <p:cNvSpPr/>
          <p:nvPr/>
        </p:nvSpPr>
        <p:spPr>
          <a:xfrm>
            <a:off x="175460" y="435114"/>
            <a:ext cx="117879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Doppia pelle permeabile: abitazione privata a Vadodara (India),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Manoj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Patel Design Studio; tegole d’argilla tradizionali a W installate sulla facciata est, posizionate seguendo una griglia che proietta l'ombra l'una sull'altra, mantenendo freschi gli interni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3ABF5CF-B712-0E44-2C29-DA0962768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839200" cy="43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</p:spTree>
    <p:extLst>
      <p:ext uri="{BB962C8B-B14F-4D97-AF65-F5344CB8AC3E}">
        <p14:creationId xmlns:p14="http://schemas.microsoft.com/office/powerpoint/2010/main" val="2893457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B785EE3-7DAD-B75B-10FB-85F2509B1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27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25310E-96DD-6C9A-7396-266BC9F8E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505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pic>
        <p:nvPicPr>
          <p:cNvPr id="5122" name="Picture 2" descr="Frangisole iris cm 28x17x8">
            <a:extLst>
              <a:ext uri="{FF2B5EF4-FFF2-40B4-BE49-F238E27FC236}">
                <a16:creationId xmlns:a16="http://schemas.microsoft.com/office/drawing/2014/main" id="{1A32649F-C702-C059-538C-928706AA1A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19203" r="13333" b="37056"/>
          <a:stretch/>
        </p:blipFill>
        <p:spPr bwMode="auto">
          <a:xfrm>
            <a:off x="5638799" y="2561888"/>
            <a:ext cx="3577275" cy="208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Mattoni Frangisole">
            <a:extLst>
              <a:ext uri="{FF2B5EF4-FFF2-40B4-BE49-F238E27FC236}">
                <a16:creationId xmlns:a16="http://schemas.microsoft.com/office/drawing/2014/main" id="{EA24FB34-75FC-1587-1999-281A89B185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13847" r="9999" b="38286"/>
          <a:stretch/>
        </p:blipFill>
        <p:spPr bwMode="auto">
          <a:xfrm>
            <a:off x="5681406" y="4613888"/>
            <a:ext cx="3516158" cy="224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F451BCED-FDB8-8085-4706-7046A7F7CBAC}"/>
              </a:ext>
            </a:extLst>
          </p:cNvPr>
          <p:cNvSpPr/>
          <p:nvPr/>
        </p:nvSpPr>
        <p:spPr>
          <a:xfrm>
            <a:off x="72687" y="1828800"/>
            <a:ext cx="32039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Mattoni e pannelli frangisole</a:t>
            </a:r>
          </a:p>
        </p:txBody>
      </p:sp>
      <p:pic>
        <p:nvPicPr>
          <p:cNvPr id="5126" name="Picture 6" descr="Pannelli grigliati frangisole e frangivento">
            <a:extLst>
              <a:ext uri="{FF2B5EF4-FFF2-40B4-BE49-F238E27FC236}">
                <a16:creationId xmlns:a16="http://schemas.microsoft.com/office/drawing/2014/main" id="{4B6F2F5E-0837-7044-4AA9-7E2FE2621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519" y="11516"/>
            <a:ext cx="6443693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rangisole - Terrecotte Sangrato">
            <a:extLst>
              <a:ext uri="{FF2B5EF4-FFF2-40B4-BE49-F238E27FC236}">
                <a16:creationId xmlns:a16="http://schemas.microsoft.com/office/drawing/2014/main" id="{4EDBD5A8-74D9-D25D-2901-61EA4DD1C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594" y="2561888"/>
            <a:ext cx="576000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 descr="Immagine che contiene aria aperta, testo, cielo, finestra&#10;&#10;Descrizione generata automaticamente">
            <a:extLst>
              <a:ext uri="{FF2B5EF4-FFF2-40B4-BE49-F238E27FC236}">
                <a16:creationId xmlns:a16="http://schemas.microsoft.com/office/drawing/2014/main" id="{73563994-4EC9-E6F5-52B7-FAC8528894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" t="9888" r="12222" b="12291"/>
          <a:stretch/>
        </p:blipFill>
        <p:spPr>
          <a:xfrm rot="5400000">
            <a:off x="7263813" y="1929815"/>
            <a:ext cx="6858002" cy="299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4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CF12E7B-3052-838E-E7C3-538928A44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28</a:t>
            </a:fld>
            <a:endParaRPr lang="it-IT" altLang="en-US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0893186-6022-6645-357E-004E692250D9}"/>
              </a:ext>
            </a:extLst>
          </p:cNvPr>
          <p:cNvSpPr txBox="1"/>
          <p:nvPr/>
        </p:nvSpPr>
        <p:spPr>
          <a:xfrm>
            <a:off x="76200" y="914400"/>
            <a:ext cx="613814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Frangisole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fissi o orientabili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manualmente o motorizzate,  (veneziane o 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brise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soleil), principalmente in legno o alluminio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Lasciare sempre qualche centimetro di spazio (idealmente da 5 a 10 cm) tra facciata e frangisole 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(consente all'aria calda di salire, altrimenti funziona come elemento riscaldante!)</a:t>
            </a:r>
            <a:endParaRPr lang="en-US" dirty="0"/>
          </a:p>
        </p:txBody>
      </p:sp>
      <p:pic>
        <p:nvPicPr>
          <p:cNvPr id="1026" name="Picture 2" descr="brise soleil">
            <a:extLst>
              <a:ext uri="{FF2B5EF4-FFF2-40B4-BE49-F238E27FC236}">
                <a16:creationId xmlns:a16="http://schemas.microsoft.com/office/drawing/2014/main" id="{14DE15FA-E5DF-6F8E-BABA-506C033A1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057" y="3908902"/>
            <a:ext cx="6723943" cy="294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rise soleil">
            <a:extLst>
              <a:ext uri="{FF2B5EF4-FFF2-40B4-BE49-F238E27FC236}">
                <a16:creationId xmlns:a16="http://schemas.microsoft.com/office/drawing/2014/main" id="{0638D2C9-179E-6FCC-7142-598DBD195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6" y="3957230"/>
            <a:ext cx="3886200" cy="2900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rise soleil">
            <a:extLst>
              <a:ext uri="{FF2B5EF4-FFF2-40B4-BE49-F238E27FC236}">
                <a16:creationId xmlns:a16="http://schemas.microsoft.com/office/drawing/2014/main" id="{7383515B-AB8F-7F88-FD8C-9A93DF9E0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647" y="0"/>
            <a:ext cx="5863353" cy="390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0E9B4F7-0EE6-FC62-1512-CD1B3DCAD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632864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D0AFD14-68AB-B95C-09D9-68EC9329CFBA}"/>
              </a:ext>
            </a:extLst>
          </p:cNvPr>
          <p:cNvSpPr txBox="1"/>
          <p:nvPr/>
        </p:nvSpPr>
        <p:spPr>
          <a:xfrm>
            <a:off x="76200" y="2667000"/>
            <a:ext cx="61381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Secondo ADEME (Agenzia francese per la Gestione dell'Ambiente ed Energia), </a:t>
            </a:r>
            <a:r>
              <a:rPr lang="it-IT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 protezione solare esterna ben progettata può ridurre le esigenze di condizionamento estivo di un edificio fino al 60%</a:t>
            </a:r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73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-304800" y="742890"/>
            <a:ext cx="1143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Bahar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Towers, Abu Dhabi (EAU),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Arup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Engineering: con facciata attiva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062E76A-FDE8-4F2D-AA12-E95A09148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7315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pic>
        <p:nvPicPr>
          <p:cNvPr id="1026" name="Picture 2" descr="Al Bahar Towers, le torri di Abu Dhabi con facciata solare intelligente">
            <a:extLst>
              <a:ext uri="{FF2B5EF4-FFF2-40B4-BE49-F238E27FC236}">
                <a16:creationId xmlns:a16="http://schemas.microsoft.com/office/drawing/2014/main" id="{9A447006-1FBB-48D9-ADCF-96641E06B8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5" t="-2669" r="14671" b="7249"/>
          <a:stretch/>
        </p:blipFill>
        <p:spPr bwMode="auto">
          <a:xfrm>
            <a:off x="0" y="1286910"/>
            <a:ext cx="4061527" cy="55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e strutture intelligenti delle torri Al Bahar Towers di Abu Dhabi ">
            <a:extLst>
              <a:ext uri="{FF2B5EF4-FFF2-40B4-BE49-F238E27FC236}">
                <a16:creationId xmlns:a16="http://schemas.microsoft.com/office/drawing/2014/main" id="{FB4FBD49-4897-4B57-84A8-678031D38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357" y="1458000"/>
            <a:ext cx="810623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QUT Library (qutlibrary) – Profile | Pinterest">
            <a:extLst>
              <a:ext uri="{FF2B5EF4-FFF2-40B4-BE49-F238E27FC236}">
                <a16:creationId xmlns:a16="http://schemas.microsoft.com/office/drawing/2014/main" id="{536DAFD7-9729-4BAC-B160-5E161856D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775" y="828060"/>
            <a:ext cx="224790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A20D5-0E50-41D2-882F-46C8C6022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29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889394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290C726-499A-ED63-5817-6889D5EA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0851DE-A9AE-C269-50C5-E0C4FB51E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991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nZEB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D2EBCD-EA77-DC08-E9BB-8C97C7BA3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62000"/>
            <a:ext cx="11658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nZEB – </a:t>
            </a:r>
            <a:r>
              <a:rPr lang="it-IT" altLang="en-US" sz="2200" dirty="0" err="1">
                <a:solidFill>
                  <a:srgbClr val="FFFF00"/>
                </a:solidFill>
              </a:rPr>
              <a:t>nearly</a:t>
            </a:r>
            <a:r>
              <a:rPr lang="it-IT" altLang="en-US" sz="2200" dirty="0">
                <a:solidFill>
                  <a:srgbClr val="FFFF00"/>
                </a:solidFill>
              </a:rPr>
              <a:t> Zero Energy Building</a:t>
            </a:r>
            <a:r>
              <a:rPr lang="it-IT" altLang="en-US" sz="2200" dirty="0">
                <a:solidFill>
                  <a:schemeClr val="bg1"/>
                </a:solidFill>
              </a:rPr>
              <a:t> (edificio a energia quasi zero) pietra angolare delle politiche europee per l’efficienza energetica nel settore edilizio, nasce dal movimento Passive House, sviluppato in Germania e Austria a partire dagli anni ’90, (dove la sfida energetica è dominata dal riscaldamento invernale: basse temperature per gran parte dell’anno, ridotta radiazione solare, lunghi periodi di oscurità): non considera gli effetti della radiazione solare estiva, della ventilazione naturale o del comfort in condizioni di alta temperatura esterna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it-IT" altLang="en-US" sz="2200" dirty="0">
              <a:solidFill>
                <a:schemeClr val="bg1"/>
              </a:solidFill>
            </a:endParaRP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Clima mediterraneo: il raffrescamento estivo rappresenta ormai il principale contributo al fabbisogno energetico annuale </a:t>
            </a:r>
            <a:r>
              <a:rPr lang="it-IT" altLang="en-US" sz="2200" dirty="0">
                <a:solidFill>
                  <a:schemeClr val="bg1"/>
                </a:solidFill>
              </a:rPr>
              <a:t>(secondo ENEA , nelle zone climatiche C e D, il consumo medio per raffrescamento incide fino al 55% dei consumi totali in un edificio residenziale recente)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it-IT" altLang="en-US" sz="2200" dirty="0">
              <a:solidFill>
                <a:schemeClr val="bg1"/>
              </a:solidFill>
            </a:endParaRP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In molte città italiane (Roma, Bari, Palermo) il numero medio di ore con T esterna &gt; 26 °C supera le 1.400 ore/anno (a Berlino o Vienna meno di 400)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La radiazione solare media annua nel Sud Italia supera i 1.700 kWh/m², contro i circa 1.000 kWh/m² del Nord Europa</a:t>
            </a:r>
          </a:p>
        </p:txBody>
      </p:sp>
    </p:spTree>
    <p:extLst>
      <p:ext uri="{BB962C8B-B14F-4D97-AF65-F5344CB8AC3E}">
        <p14:creationId xmlns:p14="http://schemas.microsoft.com/office/powerpoint/2010/main" val="30926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571501"/>
            <a:ext cx="8153400" cy="102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80975" indent="-180975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Camini solari </a:t>
            </a:r>
            <a:r>
              <a:rPr lang="it-IT" altLang="en-US" sz="2200" dirty="0">
                <a:solidFill>
                  <a:schemeClr val="bg1"/>
                </a:solidFill>
              </a:rPr>
              <a:t>(ma anche corti interne coperte) e atrii con spazi alti favoriscono la creazione di </a:t>
            </a:r>
            <a:r>
              <a:rPr lang="it-IT" altLang="en-US" sz="2200" dirty="0">
                <a:solidFill>
                  <a:srgbClr val="FFFF00"/>
                </a:solidFill>
              </a:rPr>
              <a:t>moti convettivi di aria calda verso l’alto</a:t>
            </a:r>
            <a:r>
              <a:rPr lang="it-IT" altLang="en-US" sz="2200" dirty="0">
                <a:solidFill>
                  <a:schemeClr val="bg1"/>
                </a:solidFill>
              </a:rPr>
              <a:t>; meglio se realizzati con materiali in grado di accumulare calore  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grpSp>
        <p:nvGrpSpPr>
          <p:cNvPr id="10" name="Gruppo 9"/>
          <p:cNvGrpSpPr>
            <a:grpSpLocks noChangeAspect="1"/>
          </p:cNvGrpSpPr>
          <p:nvPr/>
        </p:nvGrpSpPr>
        <p:grpSpPr>
          <a:xfrm>
            <a:off x="8282101" y="0"/>
            <a:ext cx="3909899" cy="6876000"/>
            <a:chOff x="5818575" y="1333500"/>
            <a:chExt cx="2993249" cy="5263992"/>
          </a:xfrm>
        </p:grpSpPr>
        <p:pic>
          <p:nvPicPr>
            <p:cNvPr id="2" name="Picture 10" descr="http://www.downtoearth.org.in/dte/userfiles/images/50L_2013022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976" t="8241" r="555" b="14347"/>
            <a:stretch/>
          </p:blipFill>
          <p:spPr bwMode="auto">
            <a:xfrm>
              <a:off x="5818575" y="1333500"/>
              <a:ext cx="2993249" cy="5263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ttangolo 5"/>
            <p:cNvSpPr/>
            <p:nvPr/>
          </p:nvSpPr>
          <p:spPr bwMode="auto">
            <a:xfrm>
              <a:off x="5818575" y="3733800"/>
              <a:ext cx="658425" cy="28636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7" name="Rettangolo 6"/>
            <p:cNvSpPr/>
            <p:nvPr/>
          </p:nvSpPr>
          <p:spPr bwMode="auto">
            <a:xfrm>
              <a:off x="5818575" y="2266950"/>
              <a:ext cx="506025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8" name="Rettangolo 7"/>
            <p:cNvSpPr/>
            <p:nvPr/>
          </p:nvSpPr>
          <p:spPr bwMode="auto">
            <a:xfrm>
              <a:off x="5818575" y="3400424"/>
              <a:ext cx="277425" cy="333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1371600" y="1752600"/>
            <a:ext cx="5832000" cy="1905000"/>
            <a:chOff x="90000" y="1981200"/>
            <a:chExt cx="5832000" cy="1905000"/>
          </a:xfrm>
        </p:grpSpPr>
        <p:sp>
          <p:nvSpPr>
            <p:cNvPr id="11" name="Rettangolo 10"/>
            <p:cNvSpPr/>
            <p:nvPr/>
          </p:nvSpPr>
          <p:spPr bwMode="auto">
            <a:xfrm>
              <a:off x="90000" y="1981200"/>
              <a:ext cx="5832000" cy="1905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pic>
          <p:nvPicPr>
            <p:cNvPr id="9" name="Picture 2" descr="http://sustainabilityworkshop.autodesk.com/sites/default/files/styles/600px/public/core-page-inserted-images/roof_vent_typ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2019299"/>
              <a:ext cx="5715000" cy="1790701"/>
            </a:xfrm>
            <a:prstGeom prst="rect">
              <a:avLst/>
            </a:prstGeom>
            <a:noFill/>
          </p:spPr>
        </p:pic>
      </p:grpSp>
      <p:pic>
        <p:nvPicPr>
          <p:cNvPr id="13" name="Picture 6" descr="http://vr3qz.files.wordpress.com/2011/10/de_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7" b="9617"/>
          <a:stretch/>
        </p:blipFill>
        <p:spPr bwMode="auto">
          <a:xfrm>
            <a:off x="3909900" y="3636000"/>
            <a:ext cx="482909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4650A368-E646-4D27-8566-EBE66CF24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2821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pic>
        <p:nvPicPr>
          <p:cNvPr id="15" name="Picture 7" descr="http://upload.wikimedia.org/wikipedia/commons/7/7b/Pantheon.drawing.jpg">
            <a:extLst>
              <a:ext uri="{FF2B5EF4-FFF2-40B4-BE49-F238E27FC236}">
                <a16:creationId xmlns:a16="http://schemas.microsoft.com/office/drawing/2014/main" id="{B9084C46-4212-4957-8F8D-4A3D6F79F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09" y="3636000"/>
            <a:ext cx="3974466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BE31991-51E7-4F0C-B358-11AED8A73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30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71669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1E817DE-52B9-1E70-A90D-2A6CFB51C854}"/>
              </a:ext>
            </a:extLst>
          </p:cNvPr>
          <p:cNvSpPr/>
          <p:nvPr/>
        </p:nvSpPr>
        <p:spPr>
          <a:xfrm>
            <a:off x="0" y="1752600"/>
            <a:ext cx="12192000" cy="5105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11734800" cy="113220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Incrementare l’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effetto camino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sfruttando il calore, quindi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materiali assorbenti, pareti vetrate e colori scuri per le parti alte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la differenza minima di T dev’essere di 1-3°C e il camino termico dev’essere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alto almeno 1,5-3m</a:t>
            </a:r>
          </a:p>
          <a:p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creare l’effetto camino termico, si possono realizzare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atrii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 anche i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vani scala 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sono perfetti</a:t>
            </a:r>
          </a:p>
        </p:txBody>
      </p:sp>
      <p:pic>
        <p:nvPicPr>
          <p:cNvPr id="6" name="Picture 2" descr="http://sustainabilityworkshop.autodesk.com/sites/default/files/styles/600px/public/core-page-inserted-images/solar_chimney_types-revi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9588"/>
            <a:ext cx="7627717" cy="3852000"/>
          </a:xfrm>
          <a:prstGeom prst="rect">
            <a:avLst/>
          </a:prstGeom>
          <a:noFill/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D96CFD81-8365-4373-8D88-72B99F5DD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-76200"/>
            <a:ext cx="8839200" cy="6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47879AD-D11D-44CF-98C5-A6E9A0C6B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31</a:t>
            </a:fld>
            <a:endParaRPr lang="it-IT" alt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7FADF03-2187-405B-BD19-4D372DF28E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78" t="16284" r="37059" b="2342"/>
          <a:stretch/>
        </p:blipFill>
        <p:spPr>
          <a:xfrm>
            <a:off x="7460277" y="1818000"/>
            <a:ext cx="4731723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772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EDBE42D-7EFF-4ED3-6F07-C87C55B8D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32</a:t>
            </a:fld>
            <a:endParaRPr lang="it-IT" altLang="en-US"/>
          </a:p>
        </p:txBody>
      </p:sp>
      <p:pic>
        <p:nvPicPr>
          <p:cNvPr id="7170" name="Picture 2" descr="Startup Lions Campus, 2021, progetto di Francis Kéré ">
            <a:extLst>
              <a:ext uri="{FF2B5EF4-FFF2-40B4-BE49-F238E27FC236}">
                <a16:creationId xmlns:a16="http://schemas.microsoft.com/office/drawing/2014/main" id="{56C05008-B955-E088-19CF-D0534CA161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6"/>
          <a:stretch/>
        </p:blipFill>
        <p:spPr bwMode="auto">
          <a:xfrm>
            <a:off x="0" y="1513200"/>
            <a:ext cx="6329168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Startup Lions Campus, 2021, progetto di Francis Kéré ">
            <a:extLst>
              <a:ext uri="{FF2B5EF4-FFF2-40B4-BE49-F238E27FC236}">
                <a16:creationId xmlns:a16="http://schemas.microsoft.com/office/drawing/2014/main" id="{64F3BACC-5E71-B9ED-0A7E-12349A6004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329168" y="1513200"/>
            <a:ext cx="5636841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7793FE22-09DB-2A10-1CA3-D9D4E24D873E}"/>
              </a:ext>
            </a:extLst>
          </p:cNvPr>
          <p:cNvSpPr/>
          <p:nvPr/>
        </p:nvSpPr>
        <p:spPr>
          <a:xfrm>
            <a:off x="457200" y="635733"/>
            <a:ext cx="1051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Startup Lions Campus, Kenya; </a:t>
            </a:r>
            <a:r>
              <a:rPr lang="fr-FR" altLang="en-US" sz="2400" dirty="0">
                <a:solidFill>
                  <a:schemeClr val="bg1"/>
                </a:solidFill>
                <a:cs typeface="Times New Roman" panose="02020603050405020304" pitchFamily="18" charset="0"/>
              </a:rPr>
              <a:t>Francis </a:t>
            </a:r>
            <a:r>
              <a:rPr lang="fr-FR" altLang="en-US" sz="2400" dirty="0" err="1">
                <a:solidFill>
                  <a:schemeClr val="bg1"/>
                </a:solidFill>
                <a:cs typeface="Times New Roman" panose="02020603050405020304" pitchFamily="18" charset="0"/>
              </a:rPr>
              <a:t>Kéré</a:t>
            </a:r>
            <a:r>
              <a:rPr lang="fr-FR" altLang="en-US" sz="2400" dirty="0">
                <a:solidFill>
                  <a:schemeClr val="bg1"/>
                </a:solidFill>
                <a:cs typeface="Times New Roman" panose="02020603050405020304" pitchFamily="18" charset="0"/>
              </a:rPr>
              <a:t> (Burkina Faso), </a:t>
            </a:r>
            <a:r>
              <a:rPr lang="fr-FR" altLang="en-US" sz="2400" dirty="0" err="1">
                <a:solidFill>
                  <a:schemeClr val="bg1"/>
                </a:solidFill>
                <a:cs typeface="Times New Roman" panose="02020603050405020304" pitchFamily="18" charset="0"/>
              </a:rPr>
              <a:t>Premio</a:t>
            </a:r>
            <a:r>
              <a:rPr lang="fr-FR" altLang="en-US" sz="24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2400" dirty="0" err="1">
                <a:solidFill>
                  <a:schemeClr val="bg1"/>
                </a:solidFill>
                <a:cs typeface="Times New Roman" panose="02020603050405020304" pitchFamily="18" charset="0"/>
              </a:rPr>
              <a:t>Pritzker</a:t>
            </a:r>
            <a:r>
              <a:rPr lang="fr-FR" altLang="en-US" sz="2400" dirty="0">
                <a:solidFill>
                  <a:schemeClr val="bg1"/>
                </a:solidFill>
                <a:cs typeface="Times New Roman" panose="02020603050405020304" pitchFamily="18" charset="0"/>
              </a:rPr>
              <a:t> 2022</a:t>
            </a:r>
            <a:endParaRPr lang="it-IT" altLang="en-US" sz="24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373F98A-6DD7-4133-F98E-40EAB6031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-76200"/>
            <a:ext cx="12268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</p:spTree>
    <p:extLst>
      <p:ext uri="{BB962C8B-B14F-4D97-AF65-F5344CB8AC3E}">
        <p14:creationId xmlns:p14="http://schemas.microsoft.com/office/powerpoint/2010/main" val="181965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8D8A131-4A75-383F-C867-8B43812A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33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AAD330-B973-EF9E-E248-DEFE497AC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6650" y="0"/>
            <a:ext cx="83653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DEAA2CB-070D-A001-FBBF-E1E305212EB1}"/>
              </a:ext>
            </a:extLst>
          </p:cNvPr>
          <p:cNvSpPr/>
          <p:nvPr/>
        </p:nvSpPr>
        <p:spPr>
          <a:xfrm>
            <a:off x="4267200" y="889337"/>
            <a:ext cx="777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Eastgate Centre, Harare (Zimbabwe), Mick Pearce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Primo edificio (1996) (quasi) completamente ventilato e raffreddato attraverso tecniche passive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Biomimetic</a:t>
            </a: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8939C9C9-CAF0-A289-12C4-871A4AC21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8000"/>
            <a:ext cx="3611959" cy="41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6" name="Picture 4" descr="Watch how the Eastgate Center in Zimbabwe Cools Itself Without Air  Conditioning - Livin Spaces">
            <a:extLst>
              <a:ext uri="{FF2B5EF4-FFF2-40B4-BE49-F238E27FC236}">
                <a16:creationId xmlns:a16="http://schemas.microsoft.com/office/drawing/2014/main" id="{DEE499BA-963F-0AE3-4E4B-7C3D7F82F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902" y="2718000"/>
            <a:ext cx="5518084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The Eastgate Shopping Mall, Harare Zimbabwe. is the first Eco-Friendly  building in the world to use natural cooli… | Biomimicry architecture,  Architecture, Zimbabwe">
            <a:extLst>
              <a:ext uri="{FF2B5EF4-FFF2-40B4-BE49-F238E27FC236}">
                <a16:creationId xmlns:a16="http://schemas.microsoft.com/office/drawing/2014/main" id="{F0A1E865-D9C9-BFFD-BAA0-59C8D59CA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548" y="2721243"/>
            <a:ext cx="3103452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075C2896-B9A5-AA70-1A7E-5F54CAB523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1" t="54443" r="2066" b="2223"/>
          <a:stretch/>
        </p:blipFill>
        <p:spPr bwMode="auto">
          <a:xfrm>
            <a:off x="0" y="-1"/>
            <a:ext cx="3826650" cy="271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33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://ad009cdnb.archdaily.net/wp-content/uploads/2011/10/1317665184-section-natural-ventil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" t="1381" r="921" b="3277"/>
          <a:stretch/>
        </p:blipFill>
        <p:spPr bwMode="auto">
          <a:xfrm>
            <a:off x="1453322" y="685061"/>
            <a:ext cx="9214678" cy="617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ED9FC7E8-DEDE-494D-A698-0073B2F05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5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camino termico più torre </a:t>
            </a:r>
            <a:r>
              <a:rPr lang="it-IT" altLang="en-US" sz="25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acchiappavento</a:t>
            </a:r>
            <a:endParaRPr lang="it-IT" altLang="en-US" sz="25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B3CFA13-4308-4F7E-9D7C-D8A4BCF0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34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800212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Risultati immagini per torri acchiappaven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45" r="11905"/>
          <a:stretch/>
        </p:blipFill>
        <p:spPr bwMode="auto">
          <a:xfrm>
            <a:off x="3550228" y="2898000"/>
            <a:ext cx="8667172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228600" y="533400"/>
            <a:ext cx="9296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Torri </a:t>
            </a:r>
            <a:r>
              <a:rPr lang="it-IT" altLang="en-US" sz="2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acchiappavento</a:t>
            </a: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windcatcher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badghir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per es. a Yazd (Iran)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Orientate per catturare i venti freschi e incanalarli all’interno degli edifici di giorno</a:t>
            </a: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091" y="-35560"/>
            <a:ext cx="2416109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1188184"/>
            <a:ext cx="92964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Anche in assenza di vento, l’aria dentro la torre di giorno si raffredda e scende verso il basso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giorno le pareti si riscaldano, di notte rilasciano calore, riscaldando l’aria all’interno della torre che sale, ventilando gli interni e facendo uscire l’aria calda anche di notte</a:t>
            </a: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67B87D2-AE05-44D5-A42F-4F5DD6356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85209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DCB77D8-E093-42F1-B529-A0281D7D5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35</a:t>
            </a:fld>
            <a:endParaRPr lang="it-IT" alt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0753A20-19BA-40C5-8039-FED3D1286C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624" t="20930" r="48126" b="2325"/>
          <a:stretch/>
        </p:blipFill>
        <p:spPr>
          <a:xfrm>
            <a:off x="-10160" y="2898000"/>
            <a:ext cx="3960000" cy="3960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C1F0F0-3805-4701-98C2-594BC493DD92}"/>
              </a:ext>
            </a:extLst>
          </p:cNvPr>
          <p:cNvSpPr txBox="1"/>
          <p:nvPr/>
        </p:nvSpPr>
        <p:spPr>
          <a:xfrm>
            <a:off x="304800" y="2819400"/>
            <a:ext cx="3698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Effetto Venturi: estrazione sottovento</a:t>
            </a:r>
          </a:p>
        </p:txBody>
      </p:sp>
    </p:spTree>
    <p:extLst>
      <p:ext uri="{BB962C8B-B14F-4D97-AF65-F5344CB8AC3E}">
        <p14:creationId xmlns:p14="http://schemas.microsoft.com/office/powerpoint/2010/main" val="370154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3770" r="3441" b="13275"/>
          <a:stretch/>
        </p:blipFill>
        <p:spPr bwMode="auto">
          <a:xfrm>
            <a:off x="0" y="0"/>
            <a:ext cx="374666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-9525" y="2418657"/>
            <a:ext cx="4876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Sudha and </a:t>
            </a:r>
            <a:r>
              <a:rPr lang="en-US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Atam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Kumar residence </a:t>
            </a:r>
          </a:p>
          <a:p>
            <a:pPr algn="just"/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 Nuova Delhi (India)</a:t>
            </a:r>
          </a:p>
        </p:txBody>
      </p:sp>
      <p:pic>
        <p:nvPicPr>
          <p:cNvPr id="3" name="Picture 2" descr="http://space-design.com/wp-content/uploads/2018/03/Copy-of-Jodhpur-892x5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0" y="8692"/>
            <a:ext cx="387559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97A0002C-7120-4EFA-B541-0A38FD029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665" y="0"/>
            <a:ext cx="456974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A8C4794B-4785-4A0B-A4F4-C246AE125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42000" r="51875" b="25000"/>
          <a:stretch>
            <a:fillRect/>
          </a:stretch>
        </p:blipFill>
        <p:spPr bwMode="auto">
          <a:xfrm>
            <a:off x="-1" y="3048000"/>
            <a:ext cx="3954965" cy="35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Torrent Pharmaceuticals">
            <a:extLst>
              <a:ext uri="{FF2B5EF4-FFF2-40B4-BE49-F238E27FC236}">
                <a16:creationId xmlns:a16="http://schemas.microsoft.com/office/drawing/2014/main" id="{E42486EB-AEEE-432F-A997-6EF2F9FB3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0"/>
          <a:stretch/>
        </p:blipFill>
        <p:spPr bwMode="auto">
          <a:xfrm>
            <a:off x="3833894" y="3048000"/>
            <a:ext cx="8388240" cy="35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>
            <a:extLst>
              <a:ext uri="{FF2B5EF4-FFF2-40B4-BE49-F238E27FC236}">
                <a16:creationId xmlns:a16="http://schemas.microsoft.com/office/drawing/2014/main" id="{568ECE1F-F3D1-4800-9781-E43D19A52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6525653"/>
            <a:ext cx="5791200" cy="25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 eaLnBrk="0" hangingPunct="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Torrent Research Centre ad Ahmedabad (India)</a:t>
            </a:r>
          </a:p>
          <a:p>
            <a:pPr algn="just" eaLnBrk="0" hangingPunct="0">
              <a:buFontTx/>
              <a:buChar char="•"/>
            </a:pPr>
            <a:endParaRPr lang="en-US" altLang="en-US" sz="20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25423B-36C6-451E-9E6B-5710421FA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36</a:t>
            </a:fld>
            <a:endParaRPr lang="it-IT" alt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1D1EFC3-6FB1-50A1-F0CA-C4A6BAA565B4}"/>
              </a:ext>
            </a:extLst>
          </p:cNvPr>
          <p:cNvSpPr txBox="1"/>
          <p:nvPr/>
        </p:nvSpPr>
        <p:spPr>
          <a:xfrm>
            <a:off x="8259210" y="2514600"/>
            <a:ext cx="40089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Jodhpur University Hostel (India)</a:t>
            </a:r>
          </a:p>
        </p:txBody>
      </p:sp>
    </p:spTree>
    <p:extLst>
      <p:ext uri="{BB962C8B-B14F-4D97-AF65-F5344CB8AC3E}">
        <p14:creationId xmlns:p14="http://schemas.microsoft.com/office/powerpoint/2010/main" val="27137526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F1643EC-57D5-58B8-AC13-B5F18656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37</a:t>
            </a:fld>
            <a:endParaRPr lang="it-IT" altLang="en-US"/>
          </a:p>
        </p:txBody>
      </p:sp>
      <p:pic>
        <p:nvPicPr>
          <p:cNvPr id="9218" name="Picture 2" descr="Portcullis House">
            <a:extLst>
              <a:ext uri="{FF2B5EF4-FFF2-40B4-BE49-F238E27FC236}">
                <a16:creationId xmlns:a16="http://schemas.microsoft.com/office/drawing/2014/main" id="{123CC320-8C99-74FC-4BC0-9FBA727D5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8000"/>
            <a:ext cx="7994001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5B99D1D-C9D6-914F-C482-4CD1F4F3A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0"/>
            <a:ext cx="12268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ACFF268-1609-5E25-78D1-C1EC7788D1C0}"/>
              </a:ext>
            </a:extLst>
          </p:cNvPr>
          <p:cNvSpPr/>
          <p:nvPr/>
        </p:nvSpPr>
        <p:spPr>
          <a:xfrm>
            <a:off x="990600" y="973589"/>
            <a:ext cx="11353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Portcullis House Westminster,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Londra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(UK), Michael Hopkins and Partners</a:t>
            </a:r>
            <a:endParaRPr lang="it-IT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8EC6B291-F423-3ABC-05BD-8CD3F7267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950" y="1818000"/>
            <a:ext cx="5040000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81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15F32E3-503D-01BD-9A78-F74F04ED1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38</a:t>
            </a:fld>
            <a:endParaRPr lang="it-IT" altLang="en-US"/>
          </a:p>
        </p:txBody>
      </p:sp>
      <p:sp>
        <p:nvSpPr>
          <p:cNvPr id="3" name="Text Box 16">
            <a:extLst>
              <a:ext uri="{FF2B5EF4-FFF2-40B4-BE49-F238E27FC236}">
                <a16:creationId xmlns:a16="http://schemas.microsoft.com/office/drawing/2014/main" id="{4EC88AA6-38F1-985A-4B74-187F96641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731089"/>
            <a:ext cx="5943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Qatar University, Kamal El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Kafrawi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Doha</a:t>
            </a:r>
          </a:p>
        </p:txBody>
      </p:sp>
      <p:pic>
        <p:nvPicPr>
          <p:cNvPr id="9218" name="Picture 2" descr="Qatar university ">
            <a:extLst>
              <a:ext uri="{FF2B5EF4-FFF2-40B4-BE49-F238E27FC236}">
                <a16:creationId xmlns:a16="http://schemas.microsoft.com/office/drawing/2014/main" id="{98E2BEF1-B84C-9028-9D9F-9CCE6FE8B0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834"/>
          <a:stretch/>
        </p:blipFill>
        <p:spPr bwMode="auto">
          <a:xfrm>
            <a:off x="0" y="1891848"/>
            <a:ext cx="6667500" cy="504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F82136D-4FF8-E039-3102-630BC0F02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3869" y="0"/>
            <a:ext cx="3242955" cy="435338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612E9C8-A709-480A-F5D5-A496ED923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3756" y="1265680"/>
            <a:ext cx="3750113" cy="280746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4512206-3B85-A183-C578-9E8791F1FF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3756" y="4076312"/>
            <a:ext cx="7001852" cy="2781688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A41E7D0D-4172-D0D6-76D9-594EA3AC6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0"/>
            <a:ext cx="8915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</p:spTree>
    <p:extLst>
      <p:ext uri="{BB962C8B-B14F-4D97-AF65-F5344CB8AC3E}">
        <p14:creationId xmlns:p14="http://schemas.microsoft.com/office/powerpoint/2010/main" val="28336850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9665B1F-89DB-B0AB-C4B4-147DAC475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39</a:t>
            </a:fld>
            <a:endParaRPr lang="it-IT" altLang="en-US"/>
          </a:p>
        </p:txBody>
      </p:sp>
      <p:pic>
        <p:nvPicPr>
          <p:cNvPr id="2050" name="Picture 2" descr="MAS Architecture Studio's wind tower keeps visitors cool without air-conditioning">
            <a:extLst>
              <a:ext uri="{FF2B5EF4-FFF2-40B4-BE49-F238E27FC236}">
                <a16:creationId xmlns:a16="http://schemas.microsoft.com/office/drawing/2014/main" id="{B1850FF9-72B8-83BD-7A72-12F888A17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" y="643069"/>
            <a:ext cx="10245337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28C243-440A-ED57-7688-E557FA7F9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aperture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44ED13E-51B6-20F4-1FE7-2BE1DDE08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6449453"/>
            <a:ext cx="5791200" cy="25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eaLnBrk="0" hangingPunct="0">
              <a:buFont typeface="Arial" panose="020B0604020202020204" pitchFamily="34" charset="0"/>
              <a:buChar char="•"/>
            </a:pPr>
            <a:r>
              <a:rPr lang="en-US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Barjiel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(Dubai, EAU), MAS Architecture Studio</a:t>
            </a:r>
            <a:endParaRPr lang="en-US" altLang="en-US" sz="2800" dirty="0"/>
          </a:p>
        </p:txBody>
      </p:sp>
      <p:pic>
        <p:nvPicPr>
          <p:cNvPr id="2052" name="Picture 4" descr="MAS Architecture Studio's wind tower keeps visitors cool without air-conditioning">
            <a:extLst>
              <a:ext uri="{FF2B5EF4-FFF2-40B4-BE49-F238E27FC236}">
                <a16:creationId xmlns:a16="http://schemas.microsoft.com/office/drawing/2014/main" id="{FC511437-856B-FFEF-323F-6238B92AB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43069"/>
            <a:ext cx="3840000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04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5B340-7B74-B2E6-041A-42A9A4829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B104A60-8004-18D2-BDC7-262543478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4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27D2DC-5BF9-ED79-B197-88B68CBF2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991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nZEB in chiave mediterranea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4F30CF-770B-BBD4-DC15-23CD4EF9D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11811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Evitare l’accumulo di calore</a:t>
            </a:r>
          </a:p>
          <a:p>
            <a:pPr marL="400050" lvl="1" indent="0" algn="just">
              <a:spcBef>
                <a:spcPct val="20000"/>
              </a:spcBef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1. </a:t>
            </a:r>
            <a:r>
              <a:rPr lang="it-IT" altLang="en-US" sz="2200" dirty="0">
                <a:solidFill>
                  <a:srgbClr val="FFFF00"/>
                </a:solidFill>
              </a:rPr>
              <a:t>Forma e orientamento</a:t>
            </a:r>
            <a:r>
              <a:rPr lang="it-IT" altLang="en-US" sz="2200" dirty="0">
                <a:solidFill>
                  <a:schemeClr val="bg1"/>
                </a:solidFill>
              </a:rPr>
              <a:t>: determinano fino al 20% della variazione del fabbisogno energetico annuale</a:t>
            </a:r>
          </a:p>
          <a:p>
            <a:pPr marL="400050" lvl="1" indent="0" algn="just">
              <a:spcBef>
                <a:spcPct val="20000"/>
              </a:spcBef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2. </a:t>
            </a:r>
            <a:r>
              <a:rPr lang="it-IT" altLang="en-US" sz="2200" dirty="0">
                <a:solidFill>
                  <a:srgbClr val="FFFF00"/>
                </a:solidFill>
              </a:rPr>
              <a:t>Controllo solare e schermature</a:t>
            </a:r>
            <a:r>
              <a:rPr lang="it-IT" altLang="en-US" sz="2200" dirty="0">
                <a:solidFill>
                  <a:schemeClr val="bg1"/>
                </a:solidFill>
              </a:rPr>
              <a:t>: frangisole mobili, aggetti orizzontali e tende esterne consentono di ridurre del 35–45% i carichi estivi secondo studi ENEA; le schermature dovrebbero essere integrate nel progetto architettonico, non aggiunte a posteriori</a:t>
            </a:r>
          </a:p>
          <a:p>
            <a:pPr marL="400050" lvl="1" indent="0" algn="just">
              <a:spcBef>
                <a:spcPct val="20000"/>
              </a:spcBef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3. </a:t>
            </a:r>
            <a:r>
              <a:rPr lang="it-IT" altLang="en-US" sz="2200" dirty="0">
                <a:solidFill>
                  <a:srgbClr val="FFFF00"/>
                </a:solidFill>
              </a:rPr>
              <a:t>Inerzia e ventilazione naturale</a:t>
            </a:r>
            <a:r>
              <a:rPr lang="it-IT" altLang="en-US" sz="2200" dirty="0">
                <a:solidFill>
                  <a:schemeClr val="bg1"/>
                </a:solidFill>
              </a:rPr>
              <a:t>: materiali ad alta capacità termica (laterizio, calcestruzzo, pietra) possono smorzare fino al 50% dei picchi termici giornalieri se accoppiati a ventilazione notturna; un caso studio su un edificio residenziale italiano (ANIT - Associazione Nazionale per l'Isolamento Termico e Acustico, 2024) ha mostrato che con un corretto bilanciamento massa–ventilazione si può ottenere un </a:t>
            </a:r>
            <a:r>
              <a:rPr lang="it-IT" altLang="en-US" sz="2200" dirty="0" err="1">
                <a:solidFill>
                  <a:schemeClr val="bg1"/>
                </a:solidFill>
              </a:rPr>
              <a:t>EPgl</a:t>
            </a:r>
            <a:r>
              <a:rPr lang="it-IT" altLang="en-US" sz="2200" dirty="0">
                <a:solidFill>
                  <a:schemeClr val="bg1"/>
                </a:solidFill>
              </a:rPr>
              <a:t> (indice di Prestazione Energetica Globale) = 42,9 kWh/m²·anno, rientrando in classe A4</a:t>
            </a:r>
          </a:p>
          <a:p>
            <a:pPr marL="400050" lvl="1" indent="0" algn="just">
              <a:spcBef>
                <a:spcPct val="20000"/>
              </a:spcBef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4. </a:t>
            </a:r>
            <a:r>
              <a:rPr lang="it-IT" altLang="en-US" sz="2200" dirty="0">
                <a:solidFill>
                  <a:srgbClr val="FFFF00"/>
                </a:solidFill>
              </a:rPr>
              <a:t>Gestione intelligente e comfort adattivo</a:t>
            </a:r>
            <a:r>
              <a:rPr lang="it-IT" altLang="en-US" sz="2200" dirty="0">
                <a:solidFill>
                  <a:schemeClr val="bg1"/>
                </a:solidFill>
              </a:rPr>
              <a:t>: la UNI EN 16798-1:2019 introduce il concetto di </a:t>
            </a:r>
            <a:r>
              <a:rPr lang="it-IT" altLang="en-US" sz="2200" dirty="0">
                <a:solidFill>
                  <a:srgbClr val="FFFF00"/>
                </a:solidFill>
              </a:rPr>
              <a:t>comfort termico adattivo</a:t>
            </a:r>
            <a:r>
              <a:rPr lang="it-IT" altLang="en-US" sz="2200" dirty="0">
                <a:solidFill>
                  <a:schemeClr val="bg1"/>
                </a:solidFill>
              </a:rPr>
              <a:t>, riconoscendo che gli utenti nei climi caldi accettano variazioni maggiori di temperatura interna; questo approccio consente di ridurre i consumi per raffrescamento del 10–15% rispetto ai modelli statici</a:t>
            </a:r>
          </a:p>
          <a:p>
            <a:pPr marL="400050" lvl="1" indent="0" algn="just">
              <a:spcBef>
                <a:spcPct val="20000"/>
              </a:spcBef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5. Impianti di ventilazione meccanica a bassa potenza e fonti rinnovabili diffuse</a:t>
            </a:r>
          </a:p>
        </p:txBody>
      </p:sp>
    </p:spTree>
    <p:extLst>
      <p:ext uri="{BB962C8B-B14F-4D97-AF65-F5344CB8AC3E}">
        <p14:creationId xmlns:p14="http://schemas.microsoft.com/office/powerpoint/2010/main" val="87254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990600"/>
            <a:ext cx="10896600" cy="536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Le tecniche passive possono essere utilizzate anche per riscaldare gli ambienti interni, </a:t>
            </a:r>
            <a:r>
              <a:rPr lang="it-IT" altLang="en-US" dirty="0">
                <a:solidFill>
                  <a:srgbClr val="FFFF00"/>
                </a:solidFill>
              </a:rPr>
              <a:t>senza consumo di energia </a:t>
            </a:r>
            <a:r>
              <a:rPr lang="it-IT" altLang="en-US" dirty="0">
                <a:solidFill>
                  <a:schemeClr val="bg1"/>
                </a:solidFill>
              </a:rPr>
              <a:t>(il consumo di energia per il riscaldamento </a:t>
            </a:r>
            <a:r>
              <a:rPr lang="it-IT" altLang="en-US" dirty="0">
                <a:solidFill>
                  <a:srgbClr val="FFFF00"/>
                </a:solidFill>
              </a:rPr>
              <a:t>si riduce del 25-75% rispetto ai sistemi convenzionali</a:t>
            </a:r>
            <a:r>
              <a:rPr lang="en-US" altLang="en-US" dirty="0">
                <a:solidFill>
                  <a:schemeClr val="bg1"/>
                </a:solidFill>
              </a:rPr>
              <a:t>) </a:t>
            </a:r>
            <a:r>
              <a:rPr lang="it-IT" altLang="en-US" dirty="0">
                <a:solidFill>
                  <a:srgbClr val="FFFF00"/>
                </a:solidFill>
              </a:rPr>
              <a:t>ed emissione di inquinanti </a:t>
            </a:r>
            <a:r>
              <a:rPr lang="it-IT" altLang="en-US" dirty="0">
                <a:solidFill>
                  <a:schemeClr val="bg1"/>
                </a:solidFill>
              </a:rPr>
              <a:t>in atmosfera causati dalla combustione:</a:t>
            </a:r>
          </a:p>
          <a:p>
            <a:pPr marL="179388" indent="-179388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lvl="1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dirty="0">
                <a:solidFill>
                  <a:srgbClr val="FFFF00"/>
                </a:solidFill>
              </a:rPr>
              <a:t>Direct gain </a:t>
            </a:r>
            <a:r>
              <a:rPr lang="it-IT" altLang="en-US" dirty="0">
                <a:solidFill>
                  <a:schemeClr val="bg1"/>
                </a:solidFill>
              </a:rPr>
              <a:t>(effetto serra)</a:t>
            </a:r>
          </a:p>
          <a:p>
            <a:pPr lvl="1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dirty="0" err="1">
                <a:solidFill>
                  <a:srgbClr val="FFFF00"/>
                </a:solidFill>
              </a:rPr>
              <a:t>Indirect</a:t>
            </a:r>
            <a:r>
              <a:rPr lang="it-IT" altLang="en-US" dirty="0">
                <a:solidFill>
                  <a:srgbClr val="FFFF00"/>
                </a:solidFill>
              </a:rPr>
              <a:t> gain</a:t>
            </a:r>
            <a:r>
              <a:rPr lang="it-IT" altLang="en-US" dirty="0">
                <a:solidFill>
                  <a:schemeClr val="bg1"/>
                </a:solidFill>
              </a:rPr>
              <a:t>: muro di Trombe-Michel e altri sistemi di accumulo di calore (per es. water </a:t>
            </a:r>
            <a:r>
              <a:rPr lang="it-IT" altLang="en-US" dirty="0" err="1">
                <a:solidFill>
                  <a:schemeClr val="bg1"/>
                </a:solidFill>
              </a:rPr>
              <a:t>walls</a:t>
            </a:r>
            <a:r>
              <a:rPr lang="it-IT" altLang="en-US" dirty="0">
                <a:solidFill>
                  <a:schemeClr val="bg1"/>
                </a:solidFill>
              </a:rPr>
              <a:t> e solar </a:t>
            </a:r>
            <a:r>
              <a:rPr lang="it-IT" altLang="en-US" dirty="0" err="1">
                <a:solidFill>
                  <a:schemeClr val="bg1"/>
                </a:solidFill>
              </a:rPr>
              <a:t>ponds</a:t>
            </a:r>
            <a:r>
              <a:rPr lang="it-IT" altLang="en-US" dirty="0">
                <a:solidFill>
                  <a:schemeClr val="bg1"/>
                </a:solidFill>
              </a:rPr>
              <a:t>)</a:t>
            </a:r>
          </a:p>
          <a:p>
            <a:pPr lvl="1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dirty="0" err="1">
                <a:solidFill>
                  <a:srgbClr val="FFFF00"/>
                </a:solidFill>
              </a:rPr>
              <a:t>Isolated</a:t>
            </a:r>
            <a:r>
              <a:rPr lang="it-IT" altLang="en-US" dirty="0">
                <a:solidFill>
                  <a:srgbClr val="FFFF00"/>
                </a:solidFill>
              </a:rPr>
              <a:t> gain</a:t>
            </a:r>
          </a:p>
          <a:p>
            <a:pPr lvl="1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dirty="0">
                <a:solidFill>
                  <a:srgbClr val="FFFF00"/>
                </a:solidFill>
              </a:rPr>
              <a:t>Geotermia</a:t>
            </a:r>
          </a:p>
          <a:p>
            <a:pPr lvl="1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177800" lvl="1" indent="-177800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rgbClr val="FFFF00"/>
                </a:solidFill>
              </a:rPr>
              <a:t>Attenzione al possibile surriscaldamento durante il giorno o l’estate!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CD52F8-4372-4734-A9B4-11BE9FCE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40</a:t>
            </a:fld>
            <a:endParaRPr lang="it-IT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B01F43E-AE75-D39E-17FE-40DC938B2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202994" cy="641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</p:spTree>
    <p:extLst>
      <p:ext uri="{BB962C8B-B14F-4D97-AF65-F5344CB8AC3E}">
        <p14:creationId xmlns:p14="http://schemas.microsoft.com/office/powerpoint/2010/main" val="233587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9C1FC03-3E9B-D49E-2ADF-E16ED07FA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41</a:t>
            </a:fld>
            <a:endParaRPr lang="it-IT" altLang="en-US"/>
          </a:p>
        </p:txBody>
      </p:sp>
      <p:pic>
        <p:nvPicPr>
          <p:cNvPr id="7170" name="Picture 2" descr="Water-filled Tubes ">
            <a:extLst>
              <a:ext uri="{FF2B5EF4-FFF2-40B4-BE49-F238E27FC236}">
                <a16:creationId xmlns:a16="http://schemas.microsoft.com/office/drawing/2014/main" id="{D6221B8C-339F-0D14-19F6-DF7A0A5B84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6"/>
          <a:stretch/>
        </p:blipFill>
        <p:spPr bwMode="auto">
          <a:xfrm>
            <a:off x="-23192" y="2971800"/>
            <a:ext cx="6035926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89F68B-1181-A2E1-7978-EC7AAD825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030802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C4D4145-B149-F781-9FBA-B1E62C2C09EE}"/>
              </a:ext>
            </a:extLst>
          </p:cNvPr>
          <p:cNvSpPr txBox="1"/>
          <p:nvPr/>
        </p:nvSpPr>
        <p:spPr>
          <a:xfrm>
            <a:off x="76200" y="762000"/>
            <a:ext cx="595460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masse termiche 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possono essere pareti, lastre, piastrelle e pavimenti in muratura, cemento, pietra, mattoni, ceramica o argilla, etc., ma anche serbatoi d’acqua interni (</a:t>
            </a: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materiali ad alta emissività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79388" indent="-179388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Spessori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pareti = 100÷150 mm; pavimenti = 100÷200 mm; spessori maggiori impiegano troppo a riscaldarsi, minori non garantiscono accumulo adeguato di calore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3FC26407-F96E-DCF3-CABE-489B01344597}"/>
              </a:ext>
            </a:extLst>
          </p:cNvPr>
          <p:cNvGrpSpPr/>
          <p:nvPr/>
        </p:nvGrpSpPr>
        <p:grpSpPr>
          <a:xfrm>
            <a:off x="6030802" y="0"/>
            <a:ext cx="6284798" cy="6858000"/>
            <a:chOff x="6030802" y="0"/>
            <a:chExt cx="6284798" cy="6858000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87A01797-8C05-5A8D-4EEC-1C510838E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30802" y="0"/>
              <a:ext cx="6161198" cy="6858000"/>
            </a:xfrm>
            <a:prstGeom prst="rect">
              <a:avLst/>
            </a:prstGeom>
          </p:spPr>
        </p:pic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0497539A-53CD-DA77-4D6B-A06E9A68F7C1}"/>
                </a:ext>
              </a:extLst>
            </p:cNvPr>
            <p:cNvSpPr/>
            <p:nvPr/>
          </p:nvSpPr>
          <p:spPr>
            <a:xfrm>
              <a:off x="6096000" y="138381"/>
              <a:ext cx="1219200" cy="6236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FE7F90E3-4B86-52E0-9F83-171EF1389052}"/>
                </a:ext>
              </a:extLst>
            </p:cNvPr>
            <p:cNvSpPr/>
            <p:nvPr/>
          </p:nvSpPr>
          <p:spPr>
            <a:xfrm>
              <a:off x="7519524" y="136525"/>
              <a:ext cx="1219200" cy="6236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6A2FFAA4-74B0-66B8-DEBA-8BBE9178DD51}"/>
                </a:ext>
              </a:extLst>
            </p:cNvPr>
            <p:cNvSpPr/>
            <p:nvPr/>
          </p:nvSpPr>
          <p:spPr>
            <a:xfrm>
              <a:off x="8839200" y="152400"/>
              <a:ext cx="1219200" cy="6236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6BB32CCD-05FA-CD74-BC14-27A552C4D3F5}"/>
                </a:ext>
              </a:extLst>
            </p:cNvPr>
            <p:cNvSpPr/>
            <p:nvPr/>
          </p:nvSpPr>
          <p:spPr>
            <a:xfrm>
              <a:off x="10287000" y="157957"/>
              <a:ext cx="648000" cy="6236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5C09BDC2-A5AC-68BD-BB9B-C0BBE0A1C941}"/>
                </a:ext>
              </a:extLst>
            </p:cNvPr>
            <p:cNvSpPr txBox="1"/>
            <p:nvPr/>
          </p:nvSpPr>
          <p:spPr>
            <a:xfrm>
              <a:off x="6082726" y="152400"/>
              <a:ext cx="13848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Thermal mass material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D3119023-A370-86F3-CF46-179A035A433F}"/>
                    </a:ext>
                  </a:extLst>
                </p:cNvPr>
                <p:cNvSpPr txBox="1"/>
                <p:nvPr/>
              </p:nvSpPr>
              <p:spPr>
                <a:xfrm>
                  <a:off x="7467600" y="76200"/>
                  <a:ext cx="121920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Specific heat capacity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4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𝐽</m:t>
                              </m:r>
                            </m:num>
                            <m:den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𝑘𝑔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a14:m>
                  <a:endPara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D3119023-A370-86F3-CF46-179A035A43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7600" y="76200"/>
                  <a:ext cx="1219200" cy="738664"/>
                </a:xfrm>
                <a:prstGeom prst="rect">
                  <a:avLst/>
                </a:prstGeom>
                <a:blipFill>
                  <a:blip r:embed="rId4"/>
                  <a:stretch>
                    <a:fillRect l="-6500" t="-1653" b="-6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E36C1E80-6D7C-1DC9-5BEA-8D9AA5B1D083}"/>
                    </a:ext>
                  </a:extLst>
                </p:cNvPr>
                <p:cNvSpPr txBox="1"/>
                <p:nvPr/>
              </p:nvSpPr>
              <p:spPr>
                <a:xfrm>
                  <a:off x="8915400" y="76200"/>
                  <a:ext cx="121920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hermal</m:t>
                      </m:r>
                      <m:r>
                        <a:rPr lang="it-IT" sz="1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endParaRPr lang="it-IT" sz="1400" b="0" i="0" dirty="0">
                    <a:latin typeface="Cambria Math" panose="020405030504060302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conductivity</m:t>
                        </m:r>
                        <m:r>
                          <a:rPr lang="it-IT" sz="14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oMath>
                    </m:oMathPara>
                  </a14:m>
                  <a:endParaRPr lang="it-IT" sz="1400" b="0" i="0" dirty="0">
                    <a:latin typeface="Cambria Math" panose="020405030504060302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𝑊</m:t>
                                </m:r>
                              </m:num>
                              <m:den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𝐾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E36C1E80-6D7C-1DC9-5BEA-8D9AA5B1D0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15400" y="76200"/>
                  <a:ext cx="1219200" cy="738664"/>
                </a:xfrm>
                <a:prstGeom prst="rect">
                  <a:avLst/>
                </a:prstGeom>
                <a:blipFill>
                  <a:blip r:embed="rId5"/>
                  <a:stretch>
                    <a:fillRect l="-1500" t="-1653" b="-6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99793AD2-164F-8B6C-7079-9720AC65DDFC}"/>
                    </a:ext>
                  </a:extLst>
                </p:cNvPr>
                <p:cNvSpPr txBox="1"/>
                <p:nvPr/>
              </p:nvSpPr>
              <p:spPr>
                <a:xfrm>
                  <a:off x="10210800" y="152400"/>
                  <a:ext cx="9144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ensity</m:t>
                      </m:r>
                      <m:r>
                        <a:rPr lang="it-IT" sz="1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endParaRPr lang="it-IT" sz="1400" b="0" i="0" dirty="0">
                    <a:latin typeface="Cambria Math" panose="020405030504060302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𝑘𝑔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it-IT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99793AD2-164F-8B6C-7079-9720AC65DD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10800" y="152400"/>
                  <a:ext cx="914400" cy="523220"/>
                </a:xfrm>
                <a:prstGeom prst="rect">
                  <a:avLst/>
                </a:prstGeom>
                <a:blipFill>
                  <a:blip r:embed="rId6"/>
                  <a:stretch>
                    <a:fillRect l="-2000" t="-13953" r="-10667" b="-9069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707CEC31-4B40-B044-B21D-9D0799512E8E}"/>
                </a:ext>
              </a:extLst>
            </p:cNvPr>
            <p:cNvSpPr/>
            <p:nvPr/>
          </p:nvSpPr>
          <p:spPr>
            <a:xfrm>
              <a:off x="11052000" y="310495"/>
              <a:ext cx="1008000" cy="2229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2F05D9FD-C3E6-63F9-5FE5-7F65A2B99B3A}"/>
                </a:ext>
              </a:extLst>
            </p:cNvPr>
            <p:cNvSpPr txBox="1"/>
            <p:nvPr/>
          </p:nvSpPr>
          <p:spPr>
            <a:xfrm>
              <a:off x="10944000" y="228600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Effectiveness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17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669F6-FD1B-5FF4-CE70-672DE7713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132B51C-4167-44DA-26A5-3CFD4169A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42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908511-29F4-E52E-52DA-06FBEE153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202994" cy="641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AF80D9-D291-5ECC-0F58-D578347E3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547570"/>
            <a:ext cx="11734800" cy="315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FFFF00"/>
                </a:solidFill>
              </a:rPr>
              <a:t>Direct Gain</a:t>
            </a:r>
          </a:p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Il sistema è costituito da un </a:t>
            </a:r>
            <a:r>
              <a:rPr lang="it-IT" altLang="en-US" dirty="0">
                <a:solidFill>
                  <a:srgbClr val="FFFF00"/>
                </a:solidFill>
              </a:rPr>
              <a:t>piano permeabile alla radiazione solare </a:t>
            </a:r>
            <a:r>
              <a:rPr lang="it-IT" altLang="en-US" dirty="0">
                <a:solidFill>
                  <a:schemeClr val="bg1"/>
                </a:solidFill>
              </a:rPr>
              <a:t>(vetrate, meglio se doppie o triple, inclinate e schermabili) e da una o più </a:t>
            </a:r>
            <a:r>
              <a:rPr lang="it-IT" altLang="en-US" dirty="0">
                <a:solidFill>
                  <a:srgbClr val="FFFF00"/>
                </a:solidFill>
              </a:rPr>
              <a:t>masse termiche</a:t>
            </a:r>
            <a:endParaRPr lang="it-IT" altLang="en-US" dirty="0">
              <a:solidFill>
                <a:schemeClr val="bg1"/>
              </a:solidFill>
            </a:endParaRPr>
          </a:p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Lo spazio abitativo </a:t>
            </a:r>
            <a:r>
              <a:rPr lang="it-IT" altLang="en-US" dirty="0">
                <a:solidFill>
                  <a:srgbClr val="FFFF00"/>
                </a:solidFill>
              </a:rPr>
              <a:t>raccoglie</a:t>
            </a:r>
            <a:r>
              <a:rPr lang="it-IT" altLang="en-US" dirty="0">
                <a:solidFill>
                  <a:schemeClr val="bg1"/>
                </a:solidFill>
              </a:rPr>
              <a:t> (attraverso le vetrate), </a:t>
            </a:r>
            <a:r>
              <a:rPr lang="it-IT" altLang="en-US" dirty="0">
                <a:solidFill>
                  <a:srgbClr val="FFFF00"/>
                </a:solidFill>
              </a:rPr>
              <a:t>assorbe</a:t>
            </a:r>
            <a:r>
              <a:rPr lang="it-IT" altLang="en-US" dirty="0">
                <a:solidFill>
                  <a:schemeClr val="bg1"/>
                </a:solidFill>
              </a:rPr>
              <a:t> (durante il giorno) e </a:t>
            </a:r>
            <a:r>
              <a:rPr lang="it-IT" altLang="en-US" dirty="0">
                <a:solidFill>
                  <a:srgbClr val="FFFF00"/>
                </a:solidFill>
              </a:rPr>
              <a:t>emette</a:t>
            </a:r>
            <a:r>
              <a:rPr lang="it-IT" altLang="en-US" dirty="0">
                <a:solidFill>
                  <a:schemeClr val="bg1"/>
                </a:solidFill>
              </a:rPr>
              <a:t> (durante la notte) l'energia termica del sole, attraverso le masse termiche
Si utilizza circa il </a:t>
            </a:r>
            <a:r>
              <a:rPr lang="it-IT" altLang="en-US" dirty="0">
                <a:solidFill>
                  <a:srgbClr val="FFFF00"/>
                </a:solidFill>
              </a:rPr>
              <a:t>60-75% dell’energia termica </a:t>
            </a:r>
            <a:r>
              <a:rPr lang="it-IT" altLang="en-US" dirty="0">
                <a:solidFill>
                  <a:schemeClr val="bg1"/>
                </a:solidFill>
              </a:rPr>
              <a:t>che incide sulle vetrate</a:t>
            </a:r>
          </a:p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Le vetrate inclinate sono più difficili da schermare e da installare</a:t>
            </a:r>
          </a:p>
        </p:txBody>
      </p:sp>
      <p:pic>
        <p:nvPicPr>
          <p:cNvPr id="5" name="Picture 2" descr="Direct Solar Gain System">
            <a:extLst>
              <a:ext uri="{FF2B5EF4-FFF2-40B4-BE49-F238E27FC236}">
                <a16:creationId xmlns:a16="http://schemas.microsoft.com/office/drawing/2014/main" id="{EC2B7623-01BA-20BE-228C-D5642CD4D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2936"/>
            <a:ext cx="9431448" cy="31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 Illustration of direct gain, indirect gain, and solar greenhouse addition methods as described in text.">
            <a:extLst>
              <a:ext uri="{FF2B5EF4-FFF2-40B4-BE49-F238E27FC236}">
                <a16:creationId xmlns:a16="http://schemas.microsoft.com/office/drawing/2014/main" id="{5C285927-F347-378F-2D50-23BF7F7368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2" r="-1"/>
          <a:stretch/>
        </p:blipFill>
        <p:spPr bwMode="auto">
          <a:xfrm>
            <a:off x="9220200" y="3703238"/>
            <a:ext cx="2971800" cy="31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89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E804671-E578-AF2E-8DBC-1F853FBE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43</a:t>
            </a:fld>
            <a:endParaRPr lang="it-IT" altLang="en-US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D0518A5-87F0-FE8B-9E58-28D97A8E094C}"/>
              </a:ext>
            </a:extLst>
          </p:cNvPr>
          <p:cNvSpPr txBox="1"/>
          <p:nvPr/>
        </p:nvSpPr>
        <p:spPr>
          <a:xfrm>
            <a:off x="7068182" y="1143000"/>
            <a:ext cx="485340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gain, criteri dimensionali</a:t>
            </a: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it-IT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l'</a:t>
            </a: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della vetrata</a:t>
            </a: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(esposta a sud nell’emisfero settentrionale), esclusa la massa termica, dovrebbe variare </a:t>
            </a: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 un minimo del 7% e un massimo del 12% della superficie totale dell'abitazione</a:t>
            </a:r>
          </a:p>
          <a:p>
            <a:pPr marL="457200" indent="-457200" algn="just">
              <a:buFont typeface="+mj-lt"/>
              <a:buAutoNum type="arabicPeriod"/>
            </a:pPr>
            <a:endParaRPr lang="it-IT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</a:t>
            </a: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totale di vetrate e masse termiche non deve superare il 20% della superficie totale dell'abitazione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77ABBED-1F62-E41D-9F68-211416F42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8182" y="0"/>
            <a:ext cx="51348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pic>
        <p:nvPicPr>
          <p:cNvPr id="6146" name="Picture 2" descr="Direct Heat Gain is a Common Passive Solar System in Residential Building">
            <a:extLst>
              <a:ext uri="{FF2B5EF4-FFF2-40B4-BE49-F238E27FC236}">
                <a16:creationId xmlns:a16="http://schemas.microsoft.com/office/drawing/2014/main" id="{4A8B9ECC-B750-F222-5358-84F59D0B33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" r="1895"/>
          <a:stretch/>
        </p:blipFill>
        <p:spPr bwMode="auto">
          <a:xfrm>
            <a:off x="0" y="0"/>
            <a:ext cx="69059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12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FEEAAED-06CF-0193-8C8F-0EAE03550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44</a:t>
            </a:fld>
            <a:endParaRPr lang="it-IT" alt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F4F57E2-3D06-EC6B-159E-D663E9364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" y="0"/>
            <a:ext cx="5954882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598E4816-127D-BD38-8A10-6E85F676CE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3"/>
          <a:stretch/>
        </p:blipFill>
        <p:spPr bwMode="auto">
          <a:xfrm>
            <a:off x="-8" y="3136125"/>
            <a:ext cx="5954882" cy="372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36FA76CA-8A6E-BC60-5053-6A13CF202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872" y="2718000"/>
            <a:ext cx="6225557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9C89AB2-76BA-8C0F-7257-9D934BEB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7438" y="0"/>
            <a:ext cx="6225556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B2D4B-BB6D-4ECF-457F-0ACB6339D7F0}"/>
              </a:ext>
            </a:extLst>
          </p:cNvPr>
          <p:cNvSpPr txBox="1">
            <a:spLocks/>
          </p:cNvSpPr>
          <p:nvPr/>
        </p:nvSpPr>
        <p:spPr>
          <a:xfrm>
            <a:off x="6096000" y="1231900"/>
            <a:ext cx="5943600" cy="9779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gain attraverso l’effetto serra: casa solare ad Amiens (Somme, Francia)</a:t>
            </a:r>
          </a:p>
        </p:txBody>
      </p:sp>
    </p:spTree>
    <p:extLst>
      <p:ext uri="{BB962C8B-B14F-4D97-AF65-F5344CB8AC3E}">
        <p14:creationId xmlns:p14="http://schemas.microsoft.com/office/powerpoint/2010/main" val="26383265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7234F69-B560-313B-8597-4F3E9B65A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45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FFE03A-15A4-CCEE-420B-FCDD5BB3E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202994" cy="641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FB5572-F8ED-C317-257B-360F51A48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33400"/>
            <a:ext cx="11506200" cy="3244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FFFF00"/>
                </a:solidFill>
              </a:rPr>
              <a:t>Indirect Gain</a:t>
            </a:r>
            <a:endParaRPr lang="en-US" altLang="en-US" sz="800" dirty="0">
              <a:solidFill>
                <a:schemeClr val="bg1"/>
              </a:solidFill>
            </a:endParaRPr>
          </a:p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Il sistema è costituito da </a:t>
            </a:r>
            <a:r>
              <a:rPr lang="it-IT" altLang="en-US" dirty="0">
                <a:solidFill>
                  <a:srgbClr val="FFFF00"/>
                </a:solidFill>
              </a:rPr>
              <a:t>almeno una massa termica esposta alla radiazione solare</a:t>
            </a:r>
            <a:r>
              <a:rPr lang="it-IT" altLang="en-US" dirty="0">
                <a:solidFill>
                  <a:schemeClr val="bg1"/>
                </a:solidFill>
              </a:rPr>
              <a:t>, posizionata tra il sole e lo spazio abitativo; la massa termica </a:t>
            </a:r>
            <a:r>
              <a:rPr lang="it-IT" altLang="en-US" dirty="0">
                <a:solidFill>
                  <a:srgbClr val="FFFF00"/>
                </a:solidFill>
              </a:rPr>
              <a:t>assorbe</a:t>
            </a:r>
            <a:r>
              <a:rPr lang="it-IT" altLang="en-US" dirty="0">
                <a:solidFill>
                  <a:schemeClr val="bg1"/>
                </a:solidFill>
              </a:rPr>
              <a:t> l'energia termica dal sole e la </a:t>
            </a:r>
            <a:r>
              <a:rPr lang="it-IT" altLang="en-US" dirty="0">
                <a:solidFill>
                  <a:srgbClr val="FFFF00"/>
                </a:solidFill>
              </a:rPr>
              <a:t>emette</a:t>
            </a:r>
            <a:r>
              <a:rPr lang="it-IT" altLang="en-US" dirty="0">
                <a:solidFill>
                  <a:schemeClr val="bg1"/>
                </a:solidFill>
              </a:rPr>
              <a:t> verso lo spazio abitativo
Si utilizza il </a:t>
            </a:r>
            <a:r>
              <a:rPr lang="it-IT" altLang="en-US" dirty="0">
                <a:solidFill>
                  <a:srgbClr val="FFFF00"/>
                </a:solidFill>
              </a:rPr>
              <a:t>30-45% dell'energia termica </a:t>
            </a:r>
            <a:r>
              <a:rPr lang="it-IT" altLang="en-US" dirty="0">
                <a:solidFill>
                  <a:schemeClr val="bg1"/>
                </a:solidFill>
              </a:rPr>
              <a:t>che incide sulle masse termiche</a:t>
            </a:r>
          </a:p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Tre tipologie principali: </a:t>
            </a:r>
            <a:r>
              <a:rPr lang="it-IT" altLang="en-US" dirty="0">
                <a:solidFill>
                  <a:srgbClr val="FFFF00"/>
                </a:solidFill>
              </a:rPr>
              <a:t>pareti di accumulo termico </a:t>
            </a:r>
            <a:r>
              <a:rPr lang="it-IT" altLang="en-US" dirty="0">
                <a:solidFill>
                  <a:schemeClr val="bg1"/>
                </a:solidFill>
              </a:rPr>
              <a:t>(muro o parete di Trombe o Trombe-Michel se si usa anche una vetrata e una parete ventilata), </a:t>
            </a:r>
            <a:r>
              <a:rPr lang="it-IT" altLang="en-US" dirty="0">
                <a:solidFill>
                  <a:srgbClr val="FFFF00"/>
                </a:solidFill>
              </a:rPr>
              <a:t>solar </a:t>
            </a:r>
            <a:r>
              <a:rPr lang="it-IT" altLang="en-US" dirty="0" err="1">
                <a:solidFill>
                  <a:srgbClr val="FFFF00"/>
                </a:solidFill>
              </a:rPr>
              <a:t>ponds</a:t>
            </a:r>
            <a:r>
              <a:rPr lang="it-IT" altLang="en-US" dirty="0">
                <a:solidFill>
                  <a:srgbClr val="FFFF00"/>
                </a:solidFill>
              </a:rPr>
              <a:t> </a:t>
            </a:r>
            <a:r>
              <a:rPr lang="it-IT" altLang="en-US" dirty="0">
                <a:solidFill>
                  <a:schemeClr val="bg1"/>
                </a:solidFill>
              </a:rPr>
              <a:t>e water </a:t>
            </a:r>
            <a:r>
              <a:rPr lang="it-IT" altLang="en-US" dirty="0" err="1">
                <a:solidFill>
                  <a:schemeClr val="bg1"/>
                </a:solidFill>
              </a:rPr>
              <a:t>walls</a:t>
            </a:r>
            <a:endParaRPr lang="it-IT" altLang="en-US" dirty="0">
              <a:solidFill>
                <a:schemeClr val="bg1"/>
              </a:solidFill>
            </a:endParaRPr>
          </a:p>
        </p:txBody>
      </p:sp>
      <p:pic>
        <p:nvPicPr>
          <p:cNvPr id="8" name="Picture 2" descr=" Illustration of direct gain, indirect gain, and solar greenhouse addition methods as described in text.">
            <a:extLst>
              <a:ext uri="{FF2B5EF4-FFF2-40B4-BE49-F238E27FC236}">
                <a16:creationId xmlns:a16="http://schemas.microsoft.com/office/drawing/2014/main" id="{7EAD8D13-F136-1BBF-C65B-284FA2EB82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8" r="33931"/>
          <a:stretch/>
        </p:blipFill>
        <p:spPr bwMode="auto">
          <a:xfrm>
            <a:off x="4495800" y="3449916"/>
            <a:ext cx="3200400" cy="340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41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35798"/>
            <a:ext cx="11734800" cy="195020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Muro di Trombe-Michel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sistema di pareti termiche, costituito da: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vetro + parete ventilata aperta verso l’ambiente abitativo + massa termica,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assorbe e immagazzina il calore durante il giorno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Giorno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le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 superiori ed inferiori 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sono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quindi il calore viene trasferito per convezione termica nello spazio abitativo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Notte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le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vengono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chiuse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quindi l'energia termica viene dispersa nello spazio interno per irraggiamento</a:t>
            </a:r>
          </a:p>
        </p:txBody>
      </p:sp>
      <p:pic>
        <p:nvPicPr>
          <p:cNvPr id="9218" name="Picture 2" descr="https://66.media.tumblr.com/e10c8a634b4b0e78b079b1b178447d31/tumblr_p06rfmc8aK1twhq1io1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138" y="2591481"/>
            <a:ext cx="5622068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705600" y="647700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Trombe residence,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Odiello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Pirenei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Francia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3B8B493C-8548-40F1-832C-21DFFCD43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839200" cy="41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pic>
        <p:nvPicPr>
          <p:cNvPr id="1026" name="Picture 2" descr="Working Principle of a Trombe wall">
            <a:extLst>
              <a:ext uri="{FF2B5EF4-FFF2-40B4-BE49-F238E27FC236}">
                <a16:creationId xmlns:a16="http://schemas.microsoft.com/office/drawing/2014/main" id="{87F6594E-CDC5-35A1-05F0-7B0FD419B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28" y="2591481"/>
            <a:ext cx="5380435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71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11506200" cy="2362200"/>
          </a:xfrm>
        </p:spPr>
        <p:txBody>
          <a:bodyPr>
            <a:normAutofit/>
          </a:bodyPr>
          <a:lstStyle/>
          <a:p>
            <a:pPr algn="just" defTabSz="457200"/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muro di Trombe-Michel:</a:t>
            </a:r>
          </a:p>
          <a:p>
            <a:pPr marL="542925" lvl="1" indent="-276225" algn="just" defTabSz="457200"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 avere una massa termica che può essere di cemento, pietra, mattoni, argilla o altri materiali fortemente assorbenti</a:t>
            </a:r>
          </a:p>
          <a:p>
            <a:pPr marL="542925" lvl="1" indent="-276225" algn="just" defTabSz="457200"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dovrebbe essere possibilmente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orientato a sud (nell’emisfero nord) e di colore scuro all’esterno</a:t>
            </a:r>
          </a:p>
          <a:p>
            <a:pPr marL="542925" lvl="1" indent="-276225" algn="just" defTabSz="457200"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solitamente, lo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spessore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della parete termica è di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200-450 mm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quello dello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spazio vuoto tra i vetri e la parete termica di 50-100 mm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l’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delle aperture dell’1% dell’area del muro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60113604-8C02-41BB-A994-82AC8B8B0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-76200"/>
            <a:ext cx="11734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3F3065-7D96-4983-B216-1E1F211ED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47</a:t>
            </a:fld>
            <a:endParaRPr lang="it-IT" altLang="en-US"/>
          </a:p>
        </p:txBody>
      </p:sp>
      <p:pic>
        <p:nvPicPr>
          <p:cNvPr id="2050" name="Picture 2" descr="Ecology Hostel Kargil Price, Reviews, Photos &amp;amp; Address">
            <a:extLst>
              <a:ext uri="{FF2B5EF4-FFF2-40B4-BE49-F238E27FC236}">
                <a16:creationId xmlns:a16="http://schemas.microsoft.com/office/drawing/2014/main" id="{E99BC7DE-A639-4763-839A-D545278FA6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6" r="34516" b="12182"/>
          <a:stretch/>
        </p:blipFill>
        <p:spPr bwMode="auto">
          <a:xfrm>
            <a:off x="3271837" y="2590800"/>
            <a:ext cx="580072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C6BA7EB2-CCC6-4F0F-8948-7746DDDFDC4D}"/>
              </a:ext>
            </a:extLst>
          </p:cNvPr>
          <p:cNvSpPr/>
          <p:nvPr/>
        </p:nvSpPr>
        <p:spPr>
          <a:xfrm>
            <a:off x="4267200" y="645789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Ledeg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hostel,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Leh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(Himalaya, India)</a:t>
            </a:r>
          </a:p>
        </p:txBody>
      </p:sp>
    </p:spTree>
    <p:extLst>
      <p:ext uri="{BB962C8B-B14F-4D97-AF65-F5344CB8AC3E}">
        <p14:creationId xmlns:p14="http://schemas.microsoft.com/office/powerpoint/2010/main" val="141340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02300"/>
            <a:ext cx="11887200" cy="685800"/>
          </a:xfrm>
        </p:spPr>
        <p:txBody>
          <a:bodyPr>
            <a:normAutofit lnSpcReduction="10000"/>
          </a:bodyPr>
          <a:lstStyle/>
          <a:p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Muro di Trombe-Michel </a:t>
            </a:r>
            <a:r>
              <a:rPr lang="it-IT" sz="2400" dirty="0">
                <a:solidFill>
                  <a:srgbClr val="FFFF00"/>
                </a:solidFill>
              </a:rPr>
              <a:t>accoppiato ad un camino termico </a:t>
            </a:r>
            <a:r>
              <a:rPr lang="it-IT" sz="2400" dirty="0">
                <a:solidFill>
                  <a:schemeClr val="bg1"/>
                </a:solidFill>
              </a:rPr>
              <a:t>per essere utilizzato per incrementare l’efficienza come sistema di raffreddamento</a:t>
            </a:r>
            <a:endParaRPr lang="it-IT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://sustainabilityworkshop.autodesk.com/sites/default/files/styles/400px/public/core-page-inserted-images/solar_chimney_heating_no_labels.jpg"/>
          <p:cNvPicPr>
            <a:picLocks noChangeAspect="1" noChangeArrowheads="1"/>
          </p:cNvPicPr>
          <p:nvPr/>
        </p:nvPicPr>
        <p:blipFill>
          <a:blip r:embed="rId2" cstate="print"/>
          <a:srcRect l="2328"/>
          <a:stretch/>
        </p:blipFill>
        <p:spPr bwMode="auto">
          <a:xfrm>
            <a:off x="0" y="2538000"/>
            <a:ext cx="6393055" cy="4320000"/>
          </a:xfrm>
          <a:prstGeom prst="rect">
            <a:avLst/>
          </a:prstGeom>
          <a:noFill/>
        </p:spPr>
      </p:pic>
      <p:pic>
        <p:nvPicPr>
          <p:cNvPr id="11" name="Picture 4" descr="http://sustainabilityworkshop.autodesk.com/sites/default/files/styles/400px/public/core-page-inserted-images/solar_chimney_cooling_no_labels.jpg"/>
          <p:cNvPicPr>
            <a:picLocks noChangeAspect="1" noChangeArrowheads="1"/>
          </p:cNvPicPr>
          <p:nvPr/>
        </p:nvPicPr>
        <p:blipFill rotWithShape="1">
          <a:blip r:embed="rId3" cstate="print"/>
          <a:srcRect r="4385" b="2325"/>
          <a:stretch/>
        </p:blipFill>
        <p:spPr bwMode="auto">
          <a:xfrm>
            <a:off x="6172200" y="2538000"/>
            <a:ext cx="6019800" cy="4320000"/>
          </a:xfrm>
          <a:prstGeom prst="rect">
            <a:avLst/>
          </a:prstGeom>
          <a:noFill/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60113604-8C02-41BB-A994-82AC8B8B0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0"/>
            <a:ext cx="11734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 e raffreddamento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3F3065-7D96-4983-B216-1E1F211ED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48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1822594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F6309C-BD42-443D-AAFC-AF627E6AD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49</a:t>
            </a:fld>
            <a:endParaRPr lang="it-IT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>
                <a:extLst>
                  <a:ext uri="{FF2B5EF4-FFF2-40B4-BE49-F238E27FC236}">
                    <a16:creationId xmlns:a16="http://schemas.microsoft.com/office/drawing/2014/main" id="{624AE39E-A249-C6F9-D50D-CD213A326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930" y="762000"/>
                <a:ext cx="11506200" cy="59594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29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179388" indent="-179388" algn="just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200" dirty="0">
                    <a:solidFill>
                      <a:srgbClr val="FFFF00"/>
                    </a:solidFill>
                  </a:rPr>
                  <a:t>Solar </a:t>
                </a:r>
                <a:r>
                  <a:rPr lang="it-IT" altLang="en-US" sz="2200" dirty="0" err="1">
                    <a:solidFill>
                      <a:srgbClr val="FFFF00"/>
                    </a:solidFill>
                  </a:rPr>
                  <a:t>ponds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: è un sistema molto economico (Harold </a:t>
                </a:r>
                <a:r>
                  <a:rPr lang="it-IT" altLang="en-US" sz="2200" dirty="0" err="1">
                    <a:solidFill>
                      <a:schemeClr val="bg1"/>
                    </a:solidFill>
                  </a:rPr>
                  <a:t>Hay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, 1973), costituita da serbatoi d’acqua (meglio se ricoperti di polietilene, per ridurre l’evaporazione, e con una lastra di vetro sul fondo, per amplificare l’accumulo di calore) posizionati sul tetto, con un sistema di copertura isolante mobile; garantisce sia riscaldamento che raffreddamento. </a:t>
                </a:r>
              </a:p>
              <a:p>
                <a:pPr marL="179388" indent="-179388" algn="just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/>
                </a:pPr>
                <a:endParaRPr lang="it-IT" altLang="en-US" sz="2200" dirty="0">
                  <a:solidFill>
                    <a:schemeClr val="bg1"/>
                  </a:solidFill>
                </a:endParaRPr>
              </a:p>
              <a:p>
                <a:pPr marL="179388" indent="-179388" algn="just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200" dirty="0">
                    <a:solidFill>
                      <a:srgbClr val="FFFF00"/>
                    </a:solidFill>
                  </a:rPr>
                  <a:t>Estate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: durante il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giorno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,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si utilizza la copertura mobile 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per ridurre al minimo l'assorbimento di calore solare, quindi l'acqua assorbe il calore dallo spazio abitativo (raffreddamento); durante la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notte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,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la copertura mobile viene rimossa 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e l'acqua disperde il calore all'esterno.</a:t>
                </a:r>
              </a:p>
              <a:p>
                <a:pPr marL="179388" indent="-179388" algn="just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200" dirty="0">
                    <a:solidFill>
                      <a:srgbClr val="FFFF00"/>
                    </a:solidFill>
                  </a:rPr>
                  <a:t>Inverno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: durante il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giorno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, la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copertura mobile viene rimossa 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per consentire all'acqua di assorbire, immagazzinare e rilasciare il calore; durante la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notte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, </a:t>
                </a:r>
                <a:r>
                  <a:rPr lang="it-IT" altLang="en-US" sz="2200" dirty="0">
                    <a:solidFill>
                      <a:srgbClr val="FFFF00"/>
                    </a:solidFill>
                  </a:rPr>
                  <a:t>si utilizza la copertura mobile 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per evitare la perdita di calore e l'acqua rilascia il calore accumulato nello spazio abitativo.</a:t>
                </a:r>
              </a:p>
              <a:p>
                <a:pPr marL="179388" indent="-179388" algn="just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/>
                </a:pPr>
                <a:endParaRPr lang="it-IT" altLang="en-US" sz="2200" dirty="0">
                  <a:solidFill>
                    <a:schemeClr val="bg1"/>
                  </a:solidFill>
                </a:endParaRPr>
              </a:p>
              <a:p>
                <a:pPr marL="179388" indent="-179388" algn="just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200" dirty="0">
                    <a:solidFill>
                      <a:schemeClr val="bg1"/>
                    </a:solidFill>
                  </a:rPr>
                  <a:t>In media, per una casa a un piano di 140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altLang="en-US" sz="2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altLang="en-US" sz="22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it-IT" altLang="en-US" sz="22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it-IT" altLang="en-US" sz="2200" dirty="0">
                    <a:solidFill>
                      <a:schemeClr val="bg1"/>
                    </a:solidFill>
                  </a:rPr>
                  <a:t>, il solar </a:t>
                </a:r>
                <a:r>
                  <a:rPr lang="it-IT" altLang="en-US" sz="2200" dirty="0" err="1">
                    <a:solidFill>
                      <a:schemeClr val="bg1"/>
                    </a:solidFill>
                  </a:rPr>
                  <a:t>pond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 è in grado di ridurre l’energia per il riscaldamento del 86% e per il raffreddamento del 52%.</a:t>
                </a:r>
              </a:p>
              <a:p>
                <a:pPr marL="179388" indent="-179388" algn="just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altLang="en-US" sz="2200" dirty="0">
                    <a:solidFill>
                      <a:srgbClr val="FFFF00"/>
                    </a:solidFill>
                  </a:rPr>
                  <a:t>Svantaggi</a:t>
                </a:r>
                <a:r>
                  <a:rPr lang="it-IT" altLang="en-US" sz="2200" dirty="0">
                    <a:solidFill>
                      <a:schemeClr val="bg1"/>
                    </a:solidFill>
                  </a:rPr>
                  <a:t>: non è adatto in climi umidi e per edifici a più piani; il tetto necessita di rinforzi strutturali</a:t>
                </a:r>
              </a:p>
            </p:txBody>
          </p:sp>
        </mc:Choice>
        <mc:Fallback xmlns="">
          <p:sp>
            <p:nvSpPr>
              <p:cNvPr id="6" name="Rectangle 3">
                <a:extLst>
                  <a:ext uri="{FF2B5EF4-FFF2-40B4-BE49-F238E27FC236}">
                    <a16:creationId xmlns:a16="http://schemas.microsoft.com/office/drawing/2014/main" id="{624AE39E-A249-C6F9-D50D-CD213A3262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7930" y="762000"/>
                <a:ext cx="11506200" cy="5959474"/>
              </a:xfrm>
              <a:prstGeom prst="rect">
                <a:avLst/>
              </a:prstGeom>
              <a:blipFill>
                <a:blip r:embed="rId2"/>
                <a:stretch>
                  <a:fillRect l="-583" t="-716" r="-636" b="-30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>
            <a:extLst>
              <a:ext uri="{FF2B5EF4-FFF2-40B4-BE49-F238E27FC236}">
                <a16:creationId xmlns:a16="http://schemas.microsoft.com/office/drawing/2014/main" id="{E4EEA958-F7F7-3D1E-445B-2F4D6B19C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0"/>
            <a:ext cx="11734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 e raffreddamento</a:t>
            </a:r>
          </a:p>
        </p:txBody>
      </p:sp>
    </p:spTree>
    <p:extLst>
      <p:ext uri="{BB962C8B-B14F-4D97-AF65-F5344CB8AC3E}">
        <p14:creationId xmlns:p14="http://schemas.microsoft.com/office/powerpoint/2010/main" val="347068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72BAB-A93F-7CC0-8232-C9D7F0D41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C9D36F5-2E0F-B50B-825C-9238B9041414}"/>
              </a:ext>
            </a:extLst>
          </p:cNvPr>
          <p:cNvSpPr/>
          <p:nvPr/>
        </p:nvSpPr>
        <p:spPr>
          <a:xfrm>
            <a:off x="0" y="533400"/>
            <a:ext cx="12191999" cy="6324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FD61A99-661B-3E59-44EF-E9143301D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33400"/>
            <a:ext cx="7772400" cy="3886200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1FD3620-0B57-E89C-5D10-07E6811A9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A2DE0798-E235-4305-A757-6FD5C182A6FF}" type="slidenum">
              <a:rPr lang="it-IT" altLang="en-US" smtClean="0"/>
              <a:pPr>
                <a:spcAft>
                  <a:spcPts val="600"/>
                </a:spcAft>
                <a:defRPr/>
              </a:pPr>
              <a:t>5</a:t>
            </a:fld>
            <a:endParaRPr lang="it-IT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D8481E9-7F36-7953-85BB-EF1493EA0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Da nZEB a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ZEmB</a:t>
            </a: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 (Zero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Emission</a:t>
            </a: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 Buildings)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864C4737-8465-7DA8-1D02-FB5EC479C16A}"/>
              </a:ext>
            </a:extLst>
          </p:cNvPr>
          <p:cNvGrpSpPr/>
          <p:nvPr/>
        </p:nvGrpSpPr>
        <p:grpSpPr>
          <a:xfrm>
            <a:off x="4974819" y="3886200"/>
            <a:ext cx="7217182" cy="2971801"/>
            <a:chOff x="4974819" y="3886200"/>
            <a:chExt cx="7217182" cy="2971801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80F14D9A-A2FA-F466-3F88-81BD0AD0B6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9302"/>
            <a:stretch>
              <a:fillRect/>
            </a:stretch>
          </p:blipFill>
          <p:spPr>
            <a:xfrm>
              <a:off x="4974819" y="3886200"/>
              <a:ext cx="7217182" cy="2971801"/>
            </a:xfrm>
            <a:prstGeom prst="rect">
              <a:avLst/>
            </a:prstGeom>
          </p:spPr>
        </p:pic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1C0A1A88-8301-7628-68A1-E5705BF81A7B}"/>
                </a:ext>
              </a:extLst>
            </p:cNvPr>
            <p:cNvSpPr/>
            <p:nvPr/>
          </p:nvSpPr>
          <p:spPr>
            <a:xfrm>
              <a:off x="11582400" y="4876800"/>
              <a:ext cx="457200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331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2CF9E4FE-5BED-5154-B106-6E08C7F1516B}"/>
              </a:ext>
            </a:extLst>
          </p:cNvPr>
          <p:cNvSpPr/>
          <p:nvPr/>
        </p:nvSpPr>
        <p:spPr>
          <a:xfrm>
            <a:off x="0" y="4113591"/>
            <a:ext cx="12192000" cy="27444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E8F7988-C228-FC3D-955D-B7258CB8C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50</a:t>
            </a:fld>
            <a:endParaRPr lang="it-IT" alt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6ADC05D-2743-5546-BF19-4A02D6137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838100"/>
            <a:ext cx="5768504" cy="327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F5FFD8-1C7C-91BA-ACFF-2F3ECC6F5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0"/>
            <a:ext cx="11734800" cy="44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 e raffreddamento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1EC0EE4-FBB0-FF17-F62F-5F10789B4079}"/>
              </a:ext>
            </a:extLst>
          </p:cNvPr>
          <p:cNvSpPr txBox="1"/>
          <p:nvPr/>
        </p:nvSpPr>
        <p:spPr>
          <a:xfrm>
            <a:off x="1990726" y="376070"/>
            <a:ext cx="922020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</a:t>
            </a:r>
            <a:r>
              <a:rPr lang="it-IT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ponds</a:t>
            </a: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Skytherm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House, Harold Hay, Atascadero, California (USA)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A431DCD3-9387-BD28-6A8F-4BEAFBA34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82" y="837731"/>
            <a:ext cx="4606918" cy="327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po 15">
            <a:extLst>
              <a:ext uri="{FF2B5EF4-FFF2-40B4-BE49-F238E27FC236}">
                <a16:creationId xmlns:a16="http://schemas.microsoft.com/office/drawing/2014/main" id="{AFA2362D-1DFF-61B8-F828-ABDFEA95D25B}"/>
              </a:ext>
            </a:extLst>
          </p:cNvPr>
          <p:cNvGrpSpPr/>
          <p:nvPr/>
        </p:nvGrpSpPr>
        <p:grpSpPr>
          <a:xfrm>
            <a:off x="4114800" y="4114800"/>
            <a:ext cx="8077200" cy="2595690"/>
            <a:chOff x="4114800" y="4114800"/>
            <a:chExt cx="8077200" cy="2595690"/>
          </a:xfrm>
        </p:grpSpPr>
        <p:pic>
          <p:nvPicPr>
            <p:cNvPr id="5124" name="Picture 4" descr="skytherm-house">
              <a:extLst>
                <a:ext uri="{FF2B5EF4-FFF2-40B4-BE49-F238E27FC236}">
                  <a16:creationId xmlns:a16="http://schemas.microsoft.com/office/drawing/2014/main" id="{AF6AE72F-1CF8-9C30-5CB9-2139694F8B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796" b="3211"/>
            <a:stretch>
              <a:fillRect/>
            </a:stretch>
          </p:blipFill>
          <p:spPr bwMode="auto">
            <a:xfrm>
              <a:off x="4114800" y="4453354"/>
              <a:ext cx="8077200" cy="2257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6C025E93-E0C7-AA5D-51D2-A37007721832}"/>
                </a:ext>
              </a:extLst>
            </p:cNvPr>
            <p:cNvSpPr txBox="1"/>
            <p:nvPr/>
          </p:nvSpPr>
          <p:spPr>
            <a:xfrm>
              <a:off x="8997408" y="4114800"/>
              <a:ext cx="31945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° Celsius</a:t>
              </a:r>
              <a:r>
                <a:rPr lang="it-IT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= (° </a:t>
              </a:r>
              <a:r>
                <a:rPr lang="it-IT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Fahrenheit</a:t>
              </a:r>
              <a:r>
                <a:rPr lang="it-IT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- 32) / 1.8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388AA29E-65DB-DFA2-1903-36A8B72C8F23}"/>
                </a:ext>
              </a:extLst>
            </p:cNvPr>
            <p:cNvSpPr txBox="1"/>
            <p:nvPr/>
          </p:nvSpPr>
          <p:spPr>
            <a:xfrm>
              <a:off x="4191000" y="4419600"/>
              <a:ext cx="7486345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400" b="1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Comfortable indoor temperatures</a:t>
              </a:r>
            </a:p>
            <a:p>
              <a:r>
                <a:rPr lang="en-GB" sz="1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recoded over a nine-month period in 1974 showed that the system kept pemperatures consistent.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BF589F5-8C1D-D2A3-D7DA-D854BEC6F389}"/>
                </a:ext>
              </a:extLst>
            </p:cNvPr>
            <p:cNvSpPr txBox="1"/>
            <p:nvPr/>
          </p:nvSpPr>
          <p:spPr>
            <a:xfrm>
              <a:off x="4953000" y="5058000"/>
              <a:ext cx="864000" cy="5130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GB" sz="12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Indoor average daily range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D70EA6A3-F01A-2458-1294-E272F418C9D9}"/>
                </a:ext>
              </a:extLst>
            </p:cNvPr>
            <p:cNvSpPr txBox="1"/>
            <p:nvPr/>
          </p:nvSpPr>
          <p:spPr>
            <a:xfrm>
              <a:off x="5040000" y="5850000"/>
              <a:ext cx="720000" cy="561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GB" sz="12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Outoor average daily range</a:t>
              </a:r>
            </a:p>
          </p:txBody>
        </p:sp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6E2BD2B0-554D-BF6A-1456-52C7B17E87F5}"/>
              </a:ext>
            </a:extLst>
          </p:cNvPr>
          <p:cNvGrpSpPr/>
          <p:nvPr/>
        </p:nvGrpSpPr>
        <p:grpSpPr>
          <a:xfrm>
            <a:off x="76200" y="4190400"/>
            <a:ext cx="3962400" cy="2596290"/>
            <a:chOff x="76200" y="4190400"/>
            <a:chExt cx="3962400" cy="2596290"/>
          </a:xfrm>
        </p:grpSpPr>
        <p:pic>
          <p:nvPicPr>
            <p:cNvPr id="5122" name="Picture 2" descr="untitled">
              <a:extLst>
                <a:ext uri="{FF2B5EF4-FFF2-40B4-BE49-F238E27FC236}">
                  <a16:creationId xmlns:a16="http://schemas.microsoft.com/office/drawing/2014/main" id="{3FD2C5F3-F15C-539F-6852-F6EF4168B6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4191000"/>
              <a:ext cx="3962400" cy="25956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untitled">
              <a:extLst>
                <a:ext uri="{FF2B5EF4-FFF2-40B4-BE49-F238E27FC236}">
                  <a16:creationId xmlns:a16="http://schemas.microsoft.com/office/drawing/2014/main" id="{81AEE969-77D6-5E4F-33E8-CBD647AEAF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08" r="1923" b="69862"/>
            <a:stretch>
              <a:fillRect/>
            </a:stretch>
          </p:blipFill>
          <p:spPr bwMode="auto">
            <a:xfrm>
              <a:off x="1692000" y="4190400"/>
              <a:ext cx="1219200" cy="782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D034A49A-5B79-2424-EA20-661414479C4E}"/>
                </a:ext>
              </a:extLst>
            </p:cNvPr>
            <p:cNvSpPr txBox="1"/>
            <p:nvPr/>
          </p:nvSpPr>
          <p:spPr>
            <a:xfrm>
              <a:off x="2209800" y="4504191"/>
              <a:ext cx="1752600" cy="199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GB" sz="10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Indoor dry bulb at 5-ft height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03137719-F426-305F-986E-DBC38C19A99C}"/>
                </a:ext>
              </a:extLst>
            </p:cNvPr>
            <p:cNvSpPr txBox="1"/>
            <p:nvPr/>
          </p:nvSpPr>
          <p:spPr>
            <a:xfrm>
              <a:off x="2209800" y="4756664"/>
              <a:ext cx="1752600" cy="199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GB" sz="10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Water Temperatures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D8B72B8F-A204-2DB0-6E03-FA952B9D9F67}"/>
                </a:ext>
              </a:extLst>
            </p:cNvPr>
            <p:cNvSpPr/>
            <p:nvPr/>
          </p:nvSpPr>
          <p:spPr>
            <a:xfrm>
              <a:off x="2209800" y="4267200"/>
              <a:ext cx="1752600" cy="183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862A1E1A-A14E-7B61-55B3-1357F418F1BF}"/>
                </a:ext>
              </a:extLst>
            </p:cNvPr>
            <p:cNvSpPr txBox="1"/>
            <p:nvPr/>
          </p:nvSpPr>
          <p:spPr>
            <a:xfrm>
              <a:off x="2209800" y="4267200"/>
              <a:ext cx="1800000" cy="1993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en-GB" sz="10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Outdoor dry bulb Temperatures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239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6ED9D66-CF1B-741C-3636-8B6123F7E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51</a:t>
            </a:fld>
            <a:endParaRPr lang="it-IT" altLang="en-US"/>
          </a:p>
        </p:txBody>
      </p:sp>
      <p:pic>
        <p:nvPicPr>
          <p:cNvPr id="2054" name="Picture 6" descr="Exploded House">
            <a:extLst>
              <a:ext uri="{FF2B5EF4-FFF2-40B4-BE49-F238E27FC236}">
                <a16:creationId xmlns:a16="http://schemas.microsoft.com/office/drawing/2014/main" id="{FED29415-05A1-3A0E-A05F-75C5BCD20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6819"/>
            <a:ext cx="12192000" cy="585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19645C-A6A9-21B5-0A63-6582F387BC3C}"/>
              </a:ext>
            </a:extLst>
          </p:cNvPr>
          <p:cNvSpPr txBox="1"/>
          <p:nvPr/>
        </p:nvSpPr>
        <p:spPr>
          <a:xfrm>
            <a:off x="2895600" y="501650"/>
            <a:ext cx="685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Exploded</a:t>
            </a:r>
            <a:r>
              <a:rPr lang="it-IT" sz="2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House, Studio Gad, Bodrum (Turchia)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067037-FEA0-1F9F-FC73-2AF56DEF7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0"/>
            <a:ext cx="11734800" cy="44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 e raffreddamento</a:t>
            </a:r>
          </a:p>
        </p:txBody>
      </p:sp>
    </p:spTree>
    <p:extLst>
      <p:ext uri="{BB962C8B-B14F-4D97-AF65-F5344CB8AC3E}">
        <p14:creationId xmlns:p14="http://schemas.microsoft.com/office/powerpoint/2010/main" val="35781254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A0CFA3E-397B-664B-52B5-BB10F9EAB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52</a:t>
            </a:fld>
            <a:endParaRPr lang="it-IT" altLang="en-US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03E9C882-B433-1ECA-6279-1133788E6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399"/>
            <a:ext cx="12192000" cy="519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305BC15-0AEA-335A-B65D-C4195FB31E22}"/>
              </a:ext>
            </a:extLst>
          </p:cNvPr>
          <p:cNvSpPr txBox="1"/>
          <p:nvPr/>
        </p:nvSpPr>
        <p:spPr>
          <a:xfrm>
            <a:off x="228600" y="533400"/>
            <a:ext cx="11734800" cy="83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it-IT" altLang="en-US" sz="22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è costituita da contenitori trasparenti riempiti d'acqua, ricopribili da pareti mobili </a:t>
            </a:r>
          </a:p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it-IT" alt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 House, </a:t>
            </a:r>
            <a:r>
              <a:rPr lang="en-US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Steve Baer, Corrales (New Mexico , USA)</a:t>
            </a:r>
            <a:endParaRPr lang="it-IT" alt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0E511E2-AB13-0B2C-BECF-ED5AC2DA1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0"/>
            <a:ext cx="11734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 e raffreddamento</a:t>
            </a:r>
          </a:p>
        </p:txBody>
      </p:sp>
    </p:spTree>
    <p:extLst>
      <p:ext uri="{BB962C8B-B14F-4D97-AF65-F5344CB8AC3E}">
        <p14:creationId xmlns:p14="http://schemas.microsoft.com/office/powerpoint/2010/main" val="24759277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7E4BA67-45BD-5249-E6E5-7CB84025A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53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9F0E49-AEF1-8884-52F6-D4BE13F1F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-76200"/>
            <a:ext cx="11734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708DBE-786E-B7C1-9251-73BC1B49C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533399"/>
            <a:ext cx="5997743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57188" lvl="1" indent="-2682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 err="1">
                <a:solidFill>
                  <a:srgbClr val="FFFF00"/>
                </a:solidFill>
              </a:rPr>
              <a:t>Isolated</a:t>
            </a:r>
            <a:r>
              <a:rPr lang="it-IT" altLang="en-US" sz="2000" dirty="0">
                <a:solidFill>
                  <a:srgbClr val="FFFF00"/>
                </a:solidFill>
              </a:rPr>
              <a:t> gain</a:t>
            </a:r>
          </a:p>
          <a:p>
            <a:pPr marL="357188" lvl="1" indent="-2682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La massa termica è separata dallo spazio abitativo </a:t>
            </a:r>
            <a:r>
              <a:rPr lang="it-IT" altLang="en-US" sz="2000" dirty="0">
                <a:solidFill>
                  <a:schemeClr val="bg1"/>
                </a:solidFill>
              </a:rPr>
              <a:t>e l'energia termica viene sfruttata anche per spostare passivamente il calore da o verso esso (attraverso acqua o aria) per convezione naturale (o forzata)</a:t>
            </a:r>
          </a:p>
          <a:p>
            <a:pPr marL="357188" lvl="1" indent="-2682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Il sistema è costituito da </a:t>
            </a:r>
            <a:r>
              <a:rPr lang="it-IT" altLang="en-US" sz="2000" dirty="0">
                <a:solidFill>
                  <a:srgbClr val="FFFF00"/>
                </a:solidFill>
              </a:rPr>
              <a:t>un collettore solare, un serbatoio di stoccaggio e un mezzo di trasferimento </a:t>
            </a:r>
            <a:r>
              <a:rPr lang="it-IT" altLang="en-US" sz="2000" dirty="0">
                <a:solidFill>
                  <a:schemeClr val="bg1"/>
                </a:solidFill>
              </a:rPr>
              <a:t>(acqua o aria)</a:t>
            </a:r>
          </a:p>
          <a:p>
            <a:pPr marL="357188" lvl="1" indent="-2682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Se l'</a:t>
            </a:r>
            <a:r>
              <a:rPr lang="it-IT" altLang="en-US" sz="2000" dirty="0">
                <a:solidFill>
                  <a:srgbClr val="FFFF00"/>
                </a:solidFill>
              </a:rPr>
              <a:t>aria</a:t>
            </a:r>
            <a:r>
              <a:rPr lang="it-IT" altLang="en-US" sz="2000" dirty="0">
                <a:solidFill>
                  <a:schemeClr val="bg1"/>
                </a:solidFill>
              </a:rPr>
              <a:t> viene utilizzata come mezzo di trasferimento del calore, l'aria riscaldata viene convogliata in un contenitore in cui una massa termica (roccia, muratura, etc.) assorbe l'energia termica
Se l'</a:t>
            </a:r>
            <a:r>
              <a:rPr lang="it-IT" altLang="en-US" sz="2000" dirty="0">
                <a:solidFill>
                  <a:srgbClr val="FFFF00"/>
                </a:solidFill>
              </a:rPr>
              <a:t>acqua</a:t>
            </a:r>
            <a:r>
              <a:rPr lang="it-IT" altLang="en-US" sz="2000" dirty="0">
                <a:solidFill>
                  <a:schemeClr val="bg1"/>
                </a:solidFill>
              </a:rPr>
              <a:t> viene impiegata come mezzo di trasferimento del calore, l’inerzia termica sarà maggiore ma sarà necessario utilizzare </a:t>
            </a:r>
            <a:r>
              <a:rPr lang="it-IT" altLang="en-US" sz="2000" dirty="0">
                <a:solidFill>
                  <a:srgbClr val="FFFF00"/>
                </a:solidFill>
              </a:rPr>
              <a:t>tubazioni</a:t>
            </a:r>
            <a:r>
              <a:rPr lang="it-IT" altLang="en-US" sz="2000" dirty="0">
                <a:solidFill>
                  <a:schemeClr val="bg1"/>
                </a:solidFill>
              </a:rPr>
              <a:t> (spesso nel pavimento) e spesso un </a:t>
            </a:r>
            <a:r>
              <a:rPr lang="it-IT" altLang="en-US" sz="2000" dirty="0">
                <a:solidFill>
                  <a:srgbClr val="FFFF00"/>
                </a:solidFill>
              </a:rPr>
              <a:t>circolatore</a:t>
            </a:r>
            <a:r>
              <a:rPr lang="it-IT" altLang="en-US" sz="2000" dirty="0">
                <a:solidFill>
                  <a:schemeClr val="bg1"/>
                </a:solidFill>
              </a:rPr>
              <a:t> (si può evitare se lo spazio abitativo sta al di sopra del serbatoio di stoccaggio)</a:t>
            </a:r>
          </a:p>
        </p:txBody>
      </p:sp>
      <p:pic>
        <p:nvPicPr>
          <p:cNvPr id="5" name="Picture 4" descr="Isolate Heat Gain System through Integrated Solar Collector for Isolated Heat Gain">
            <a:extLst>
              <a:ext uri="{FF2B5EF4-FFF2-40B4-BE49-F238E27FC236}">
                <a16:creationId xmlns:a16="http://schemas.microsoft.com/office/drawing/2014/main" id="{1E3466BA-A601-1F9A-EEF3-EF092D7EA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257" y="1409042"/>
            <a:ext cx="5997743" cy="430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74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3721143-B623-C34C-EDEB-8411FECF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54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74D9E5-167F-B8B3-E5B2-E9B0920BF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-76200"/>
            <a:ext cx="11734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Ventilazione passiva: riscaldamento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7445BB7-1E39-1BF9-C1A7-800083FB54BB}"/>
              </a:ext>
            </a:extLst>
          </p:cNvPr>
          <p:cNvSpPr txBox="1"/>
          <p:nvPr/>
        </p:nvSpPr>
        <p:spPr>
          <a:xfrm>
            <a:off x="228600" y="533400"/>
            <a:ext cx="11734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Distanze minime tra la facciata rivolta a sud di un edificio (ad un piano) e gli altri edifici per sfruttare al meglio il calore del sole </a:t>
            </a:r>
            <a:r>
              <a:rPr lang="it-IT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inverno</a:t>
            </a: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alle latitudini medie italiane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EB6E22B9-FEAA-1CA9-1402-D97E08D73B8D}"/>
              </a:ext>
            </a:extLst>
          </p:cNvPr>
          <p:cNvGrpSpPr/>
          <p:nvPr/>
        </p:nvGrpSpPr>
        <p:grpSpPr>
          <a:xfrm>
            <a:off x="3124200" y="1470025"/>
            <a:ext cx="6748574" cy="5387975"/>
            <a:chOff x="3124200" y="1470025"/>
            <a:chExt cx="6748574" cy="5387975"/>
          </a:xfrm>
        </p:grpSpPr>
        <p:pic>
          <p:nvPicPr>
            <p:cNvPr id="8194" name="Picture 2" descr="Ideal Solar Access for a Building">
              <a:extLst>
                <a:ext uri="{FF2B5EF4-FFF2-40B4-BE49-F238E27FC236}">
                  <a16:creationId xmlns:a16="http://schemas.microsoft.com/office/drawing/2014/main" id="{17A7BAAE-DAF1-3798-60B3-4F8E1992E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200" y="1470025"/>
              <a:ext cx="6748574" cy="5387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1E9A9D6A-F4D5-0033-143F-762A8A98D435}"/>
                </a:ext>
              </a:extLst>
            </p:cNvPr>
            <p:cNvSpPr/>
            <p:nvPr/>
          </p:nvSpPr>
          <p:spPr>
            <a:xfrm>
              <a:off x="5562600" y="3402000"/>
              <a:ext cx="1584000" cy="46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E6B6032-87DA-FB86-CE29-5BE613E5CD8C}"/>
                </a:ext>
              </a:extLst>
            </p:cNvPr>
            <p:cNvSpPr/>
            <p:nvPr/>
          </p:nvSpPr>
          <p:spPr>
            <a:xfrm>
              <a:off x="5257800" y="4104000"/>
              <a:ext cx="2041200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42683346-4E6D-9452-A82A-6BBA0131C9B7}"/>
                </a:ext>
              </a:extLst>
            </p:cNvPr>
            <p:cNvSpPr/>
            <p:nvPr/>
          </p:nvSpPr>
          <p:spPr>
            <a:xfrm>
              <a:off x="5410200" y="4665000"/>
              <a:ext cx="2041200" cy="5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888F4E4E-286A-7761-739A-C77516152CB4}"/>
                </a:ext>
              </a:extLst>
            </p:cNvPr>
            <p:cNvSpPr/>
            <p:nvPr/>
          </p:nvSpPr>
          <p:spPr>
            <a:xfrm>
              <a:off x="4800600" y="5431411"/>
              <a:ext cx="3204000" cy="5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D81E0C6A-DBFD-A9E2-8B0A-D95FDB7EB372}"/>
                </a:ext>
              </a:extLst>
            </p:cNvPr>
            <p:cNvSpPr txBox="1"/>
            <p:nvPr/>
          </p:nvSpPr>
          <p:spPr>
            <a:xfrm>
              <a:off x="5830257" y="3276600"/>
              <a:ext cx="114807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/>
                <a:t>Nessuna</a:t>
              </a:r>
              <a:r>
                <a:rPr lang="en-US" sz="2000" b="1" dirty="0"/>
                <a:t> </a:t>
              </a:r>
            </a:p>
            <a:p>
              <a:r>
                <a:rPr lang="en-US" sz="2000" b="1" dirty="0" err="1"/>
                <a:t>struttura</a:t>
              </a:r>
              <a:endParaRPr lang="en-US" sz="2000" b="1" dirty="0"/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1254586A-E963-FBD4-8C03-3DCA8951405F}"/>
                </a:ext>
              </a:extLst>
            </p:cNvPr>
            <p:cNvSpPr txBox="1"/>
            <p:nvPr/>
          </p:nvSpPr>
          <p:spPr>
            <a:xfrm>
              <a:off x="5797742" y="4024228"/>
              <a:ext cx="12661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/>
                <a:t>Recinzioni</a:t>
              </a:r>
              <a:endParaRPr lang="en-US" sz="2000" b="1" dirty="0"/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87FD215-67EA-28A1-D5AB-2630C35026F3}"/>
                </a:ext>
              </a:extLst>
            </p:cNvPr>
            <p:cNvSpPr txBox="1"/>
            <p:nvPr/>
          </p:nvSpPr>
          <p:spPr>
            <a:xfrm>
              <a:off x="5709288" y="4549914"/>
              <a:ext cx="14430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err="1"/>
                <a:t>Edifici</a:t>
              </a:r>
              <a:r>
                <a:rPr lang="en-US" sz="2000" b="1" dirty="0"/>
                <a:t> </a:t>
              </a:r>
            </a:p>
            <a:p>
              <a:pPr algn="ctr"/>
              <a:r>
                <a:rPr lang="en-US" sz="2000" b="1" dirty="0"/>
                <a:t>ad un piano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27108F7C-C99F-7D65-AF59-7181137ED823}"/>
                </a:ext>
              </a:extLst>
            </p:cNvPr>
            <p:cNvSpPr txBox="1"/>
            <p:nvPr/>
          </p:nvSpPr>
          <p:spPr>
            <a:xfrm>
              <a:off x="5674766" y="5372886"/>
              <a:ext cx="13596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err="1"/>
                <a:t>Edifici</a:t>
              </a:r>
              <a:r>
                <a:rPr lang="en-US" sz="2000" b="1" dirty="0"/>
                <a:t> </a:t>
              </a:r>
            </a:p>
            <a:p>
              <a:pPr algn="ctr"/>
              <a:r>
                <a:rPr lang="en-US" sz="2000" b="1" dirty="0"/>
                <a:t>a due </a:t>
              </a:r>
              <a:r>
                <a:rPr lang="en-US" sz="2000" b="1" dirty="0" err="1"/>
                <a:t>piani</a:t>
              </a:r>
              <a:endParaRPr lang="en-US" sz="2000" b="1" dirty="0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1E9D1A61-749C-19A1-32A5-6A522CA1ECFA}"/>
                </a:ext>
              </a:extLst>
            </p:cNvPr>
            <p:cNvSpPr txBox="1"/>
            <p:nvPr/>
          </p:nvSpPr>
          <p:spPr>
            <a:xfrm>
              <a:off x="3200400" y="6320135"/>
              <a:ext cx="65532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A = 9m;   B = 15m;   C = 35m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32922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52400" y="1600200"/>
            <a:ext cx="73152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T della terra tende ad essere più costante di quella dell’aria, quindi risulta più fredda d’estate e più calda d’inverno: può essere usata per rinfrescare d’estate e per riscaldare d’inverno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alt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Solitamente bisogna arrivare ad </a:t>
            </a:r>
            <a:r>
              <a:rPr lang="it-IT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almeno 1,5-4 m sottoterra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altLang="en-US" sz="1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5400" y="0"/>
            <a:ext cx="9372600" cy="64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3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Ventilazione passiva: geotermia</a:t>
            </a:r>
          </a:p>
        </p:txBody>
      </p:sp>
      <p:grpSp>
        <p:nvGrpSpPr>
          <p:cNvPr id="3" name="Gruppo 2"/>
          <p:cNvGrpSpPr>
            <a:grpSpLocks noChangeAspect="1"/>
          </p:cNvGrpSpPr>
          <p:nvPr/>
        </p:nvGrpSpPr>
        <p:grpSpPr>
          <a:xfrm>
            <a:off x="7584000" y="986999"/>
            <a:ext cx="4608000" cy="3508801"/>
            <a:chOff x="5193009" y="3886200"/>
            <a:chExt cx="3751525" cy="2713869"/>
          </a:xfrm>
        </p:grpSpPr>
        <p:pic>
          <p:nvPicPr>
            <p:cNvPr id="9228" name="Picture 1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" t="2799" r="2047" b="2051"/>
            <a:stretch/>
          </p:blipFill>
          <p:spPr bwMode="auto">
            <a:xfrm>
              <a:off x="5193009" y="3886200"/>
              <a:ext cx="3751525" cy="27138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CasellaDiTesto 1"/>
            <p:cNvSpPr txBox="1"/>
            <p:nvPr/>
          </p:nvSpPr>
          <p:spPr>
            <a:xfrm>
              <a:off x="5300766" y="6221389"/>
              <a:ext cx="502173" cy="2804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13° C</a:t>
              </a:r>
              <a:endParaRPr lang="en-US" sz="1600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7777038" y="4919368"/>
              <a:ext cx="538333" cy="268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35° C</a:t>
              </a:r>
              <a:endParaRPr lang="en-US" sz="1600" dirty="0"/>
            </a:p>
          </p:txBody>
        </p:sp>
      </p:grp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52400" y="44958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Perfetto se integrato con con un camino termico, una torre </a:t>
            </a:r>
            <a:r>
              <a:rPr lang="it-IT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acchiappavento</a:t>
            </a: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e/o raffreddamento evaporativo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altLang="en-US" sz="14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493B2B-339D-44C9-AEBD-F314BE58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55</a:t>
            </a:fld>
            <a:endParaRPr lang="it-IT" altLang="en-US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5C8CD7AB-AF85-457D-9343-4A4151400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838200"/>
            <a:ext cx="7315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66700" lvl="1" indent="-266700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Raffrescamento/riscaldamento passivo geotermico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B279C61-6E97-4CA7-A326-3F4F70CB9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638800"/>
            <a:ext cx="11430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Scambiatori a singola canna (per singole abitazioni o piccoli gruppi di residenze) e a collettore (con più tubi in parallelo, per grandi quantità d’aria)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127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" grpId="0"/>
      <p:bldP spid="1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493B2B-339D-44C9-AEBD-F314BE58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56</a:t>
            </a:fld>
            <a:endParaRPr lang="it-IT" alt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5C8CD7AB-AF85-457D-9343-4A4151400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190" y="609600"/>
            <a:ext cx="795723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sistema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 compone di:</a:t>
            </a:r>
          </a:p>
          <a:p>
            <a:pPr marL="5365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testa di captazione 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 rete di protezione) per l’ingresso dell’aria esterna</a:t>
            </a:r>
          </a:p>
          <a:p>
            <a:pPr marL="5365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condotto interrato orizzontale a pendenza costante 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(per favorire lo scarico della condensa ed evitare formazione di muffe)</a:t>
            </a:r>
          </a:p>
          <a:p>
            <a:pPr marL="5365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pozzetto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il deposito della condensa</a:t>
            </a:r>
          </a:p>
          <a:p>
            <a:pPr marL="5365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sistema di distribuzione dell’aria 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rinfrescata nell’edificio</a:t>
            </a:r>
          </a:p>
          <a:p>
            <a:pPr lvl="1" algn="just"/>
            <a:endParaRPr lang="it-IT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it-IT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F4533D06-3F2F-4F7C-BF44-DFBE51B25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0"/>
            <a:ext cx="9372600" cy="64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3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Ventilazione passiva: geotermia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EA3DF1-8219-449E-98C4-4167A4FA1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276600"/>
            <a:ext cx="115062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 dimensionali</a:t>
            </a: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476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lunghezza minima dei condotti di 10 m</a:t>
            </a:r>
          </a:p>
          <a:p>
            <a:pPr marL="4476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diametro del condotto solitamente da 20 a 30 cm</a:t>
            </a:r>
          </a:p>
          <a:p>
            <a:pPr marL="4476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profondità dei condotti 1,5-4,0 m (maggiore è la profondità, maggiore è la differenza di temperatura)</a:t>
            </a:r>
          </a:p>
          <a:p>
            <a:pPr marL="447675" lvl="1" indent="-268288" algn="just">
              <a:buFont typeface="Courier New" panose="02070309020205020404" pitchFamily="49" charset="0"/>
              <a:buChar char="o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inclinazione condotto interrato 1-2%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altLang="en-US" sz="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condotto interrato può essere disposto parallelamente ai lati del fabbricato (si può sfruttare lo scavo di sbancamento, riducendo i costi)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endParaRPr lang="it-IT" altLang="en-US" sz="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alt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grandi impianti potrebbe essere necessario l’utilizzo di un circolatore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CAB0CEF-51A4-42DD-A642-D838BD875372}"/>
              </a:ext>
            </a:extLst>
          </p:cNvPr>
          <p:cNvGrpSpPr>
            <a:grpSpLocks noChangeAspect="1"/>
          </p:cNvGrpSpPr>
          <p:nvPr/>
        </p:nvGrpSpPr>
        <p:grpSpPr>
          <a:xfrm>
            <a:off x="8257390" y="625200"/>
            <a:ext cx="3782210" cy="2880000"/>
            <a:chOff x="5193009" y="3886200"/>
            <a:chExt cx="3751525" cy="2713869"/>
          </a:xfrm>
        </p:grpSpPr>
        <p:pic>
          <p:nvPicPr>
            <p:cNvPr id="8" name="Picture 12">
              <a:extLst>
                <a:ext uri="{FF2B5EF4-FFF2-40B4-BE49-F238E27FC236}">
                  <a16:creationId xmlns:a16="http://schemas.microsoft.com/office/drawing/2014/main" id="{2BCA980C-2DA9-490A-A01C-81ED8E76C5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" t="2799" r="2047" b="2051"/>
            <a:stretch/>
          </p:blipFill>
          <p:spPr bwMode="auto">
            <a:xfrm>
              <a:off x="5193009" y="3886200"/>
              <a:ext cx="3751525" cy="27138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E1EFD5CF-C6B0-4230-8D2F-199FFA7117E8}"/>
                </a:ext>
              </a:extLst>
            </p:cNvPr>
            <p:cNvSpPr txBox="1"/>
            <p:nvPr/>
          </p:nvSpPr>
          <p:spPr>
            <a:xfrm>
              <a:off x="5300766" y="6221389"/>
              <a:ext cx="502173" cy="2804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13° C</a:t>
              </a:r>
              <a:endParaRPr lang="en-US" sz="1600" dirty="0"/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D162FF2C-B718-42BC-B631-01D2B32C80F3}"/>
                </a:ext>
              </a:extLst>
            </p:cNvPr>
            <p:cNvSpPr txBox="1"/>
            <p:nvPr/>
          </p:nvSpPr>
          <p:spPr>
            <a:xfrm>
              <a:off x="7777038" y="4919368"/>
              <a:ext cx="538333" cy="268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35° C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984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BE14A1E-78C6-D613-AC5F-185390CE6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57</a:t>
            </a:fld>
            <a:endParaRPr lang="it-IT" alt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A79ABC03-4008-0760-6107-A3B10E4B0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58489"/>
            <a:ext cx="8701654" cy="520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0AD8482-18E7-7E4E-5A9D-13F54E292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0"/>
            <a:ext cx="9372600" cy="64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3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Ventilazione passiva: geotermia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D437093-5F16-B888-26A1-3FE5F674CEC3}"/>
              </a:ext>
            </a:extLst>
          </p:cNvPr>
          <p:cNvSpPr txBox="1"/>
          <p:nvPr/>
        </p:nvSpPr>
        <p:spPr>
          <a:xfrm>
            <a:off x="76200" y="802956"/>
            <a:ext cx="12039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Schema di funzionamento di una torre del vento iraniana associata ad un condotto sotterraneo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0598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28600" y="457200"/>
            <a:ext cx="10058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Covoli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(caverne naturali) e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ventidotti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(condotti artificiali) di Costozza, Vicenza (XVI secolo)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7200" y="0"/>
            <a:ext cx="1127616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Font typeface="+mj-lt"/>
              <a:buAutoNum type="arabicPeriod" startAt="3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Ventilazione passiva: geotermia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8B78F62E-D18D-4C9A-B7D8-1E9DD6C3A742}"/>
                  </a:ext>
                </a:extLst>
              </p14:cNvPr>
              <p14:cNvContentPartPr/>
              <p14:nvPr/>
            </p14:nvContentPartPr>
            <p14:xfrm>
              <a:off x="990720" y="2857320"/>
              <a:ext cx="360" cy="36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8B78F62E-D18D-4C9A-B7D8-1E9DD6C3A74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81360" y="2847960"/>
                <a:ext cx="19080" cy="1908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1371F3D-9C9D-44AF-A709-05E8B9DD0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58</a:t>
            </a:fld>
            <a:endParaRPr lang="it-IT" alt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69E3297-13B8-4DD4-A89E-5BD201CD9B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8200" y="909000"/>
            <a:ext cx="3732191" cy="25200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C73C575-22B5-4850-90BA-8585FC4571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911700"/>
            <a:ext cx="4065312" cy="25200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EC2D3CD-6277-430E-9730-C3AA720F78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914400"/>
            <a:ext cx="4572000" cy="2520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153EA094-EBB1-47BA-B446-EB472CB2E2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3429000"/>
            <a:ext cx="7557117" cy="3429000"/>
          </a:xfrm>
          <a:prstGeom prst="rect">
            <a:avLst/>
          </a:prstGeom>
        </p:spPr>
      </p:pic>
      <p:sp>
        <p:nvSpPr>
          <p:cNvPr id="14" name="Rectangle 4">
            <a:extLst>
              <a:ext uri="{FF2B5EF4-FFF2-40B4-BE49-F238E27FC236}">
                <a16:creationId xmlns:a16="http://schemas.microsoft.com/office/drawing/2014/main" id="{6F7EF835-5750-41D4-B27F-0A5CD6583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7116" y="4267200"/>
            <a:ext cx="4406284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sistema, ancora funzionante, permette di mantenere una temperatura interna di 20°C anche quando all’esterno ci sono 31°C!</a:t>
            </a:r>
          </a:p>
        </p:txBody>
      </p:sp>
    </p:spTree>
    <p:extLst>
      <p:ext uri="{BB962C8B-B14F-4D97-AF65-F5344CB8AC3E}">
        <p14:creationId xmlns:p14="http://schemas.microsoft.com/office/powerpoint/2010/main" val="347249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54560" y="1828800"/>
            <a:ext cx="685584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/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RETREAT building (Sanjay Prakash and TERI), Gurgaon (India)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228600" y="304800"/>
            <a:ext cx="7086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Font typeface="+mj-lt"/>
              <a:buAutoNum type="arabicPeriod" startAt="3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Ventilazione passiva: geotermia</a:t>
            </a:r>
          </a:p>
        </p:txBody>
      </p:sp>
      <p:pic>
        <p:nvPicPr>
          <p:cNvPr id="10246" name="Picture 6" descr="http://shift.org.in/img/teri-retreat/3-ful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9" b="9961"/>
          <a:stretch/>
        </p:blipFill>
        <p:spPr bwMode="auto">
          <a:xfrm>
            <a:off x="0" y="3048360"/>
            <a:ext cx="7166551" cy="380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58459" r="46880" b="3950"/>
          <a:stretch/>
        </p:blipFill>
        <p:spPr bwMode="auto">
          <a:xfrm>
            <a:off x="7140924" y="0"/>
            <a:ext cx="5077661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1371F3D-9C9D-44AF-A709-05E8B9DD0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59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488494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00A30-BDB5-D2FF-C4C6-146AB6054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>
            <a:extLst>
              <a:ext uri="{FF2B5EF4-FFF2-40B4-BE49-F238E27FC236}">
                <a16:creationId xmlns:a16="http://schemas.microsoft.com/office/drawing/2014/main" id="{D2B87C09-6446-D8E4-04A5-A6C3E280C2C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11506200" cy="5181600"/>
          </a:xfrm>
        </p:spPr>
        <p:txBody>
          <a:bodyPr>
            <a:noAutofit/>
          </a:bodyPr>
          <a:lstStyle/>
          <a:p>
            <a:pPr algn="just"/>
            <a:r>
              <a:rPr lang="it-IT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EPBD II (2010/31/UE)</a:t>
            </a: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introduce il concetto di nZEB, con requisiti più stringenti per la costruzione di edifici a basso consumo energetico e aggiornamenti periodici dei certificati di prestazione energetica</a:t>
            </a:r>
          </a:p>
          <a:p>
            <a:pPr algn="just"/>
            <a:endParaRPr lang="it-IT" alt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EPBD IV (2024/1275/UE)</a:t>
            </a: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stabilisce una serie di obiettivi e requisiti che consentiranno di riqualificare adeguatamente, entro il 2050, il patrimonio immobiliare europeo, attraverso: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riduzione delle emissioni: nuovi edifici dovranno essere </a:t>
            </a:r>
            <a:r>
              <a:rPr lang="it-IT" alt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ZEmB</a:t>
            </a:r>
            <a:endParaRPr lang="it-IT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miglioramento efficienza energetica, sia degli edifici esistenti che dei nuovi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it-IT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adozione di energia rinnovabile</a:t>
            </a:r>
          </a:p>
          <a:p>
            <a:pPr marL="457200" lvl="1" indent="0" algn="just">
              <a:buNone/>
            </a:pPr>
            <a:endParaRPr lang="it-IT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41EF866-921E-081F-A1B0-4A5879FB1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53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</a:t>
            </a:r>
            <a:r>
              <a:rPr lang="en-US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EPBD (Energy Performance of Buildings Directive)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45F3BBA-D18F-24B7-C899-3075107B9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29711-8223-4211-945F-5E16C8362079}" type="slidenum">
              <a:rPr lang="it-IT" altLang="en-US" smtClean="0"/>
              <a:pPr>
                <a:defRPr/>
              </a:pPr>
              <a:t>6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7823287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52400"/>
            <a:ext cx="12192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Altre tecniche di raffreddamento passivo in interni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524000"/>
            <a:ext cx="9677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indent="-3429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Ombreggiamento</a:t>
            </a:r>
          </a:p>
          <a:p>
            <a:pPr lvl="1" indent="-3429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lvl="1" indent="-3429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Evaporative </a:t>
            </a:r>
            <a:r>
              <a:rPr lang="it-IT" altLang="en-US" dirty="0" err="1">
                <a:solidFill>
                  <a:schemeClr val="bg1"/>
                </a:solidFill>
              </a:rPr>
              <a:t>cooling</a:t>
            </a:r>
            <a:endParaRPr lang="it-IT" altLang="en-US" dirty="0">
              <a:solidFill>
                <a:schemeClr val="bg1"/>
              </a:solidFill>
            </a:endParaRPr>
          </a:p>
          <a:p>
            <a:pPr lvl="1" indent="-3429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lvl="1" indent="-3429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dirty="0">
                <a:solidFill>
                  <a:schemeClr val="bg1"/>
                </a:solidFill>
              </a:rPr>
              <a:t>Greening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it-IT" altLang="en-US" sz="2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3D924BD-1493-4D30-8A60-DA15A6F34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60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18443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8E30E77-5072-4A52-B37F-90DB77CD246D}"/>
              </a:ext>
            </a:extLst>
          </p:cNvPr>
          <p:cNvSpPr/>
          <p:nvPr/>
        </p:nvSpPr>
        <p:spPr>
          <a:xfrm>
            <a:off x="7542000" y="3528000"/>
            <a:ext cx="4680000" cy="338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8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809100"/>
            <a:ext cx="7162800" cy="11721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Sistemi interni (meno efficaci) o esterni</a:t>
            </a:r>
          </a:p>
          <a:p>
            <a:pPr algn="just" eaLnBrk="1" hangingPunct="1">
              <a:defRPr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 climi miti, dovrebbero ridurre l’accumulo di calore nei mesi caldi e favorirlo nei mesi invernali</a:t>
            </a:r>
          </a:p>
        </p:txBody>
      </p:sp>
      <p:pic>
        <p:nvPicPr>
          <p:cNvPr id="39942" name="Picture 11" descr="http://oikos.com/library/solar_site_design/sunp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066" y="3510000"/>
            <a:ext cx="4338820" cy="33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7391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5. Ombreggiamento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76200" y="1981200"/>
            <a:ext cx="7162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 algn="just" eaLnBrk="1" hangingPunct="1">
              <a:defRPr/>
            </a:pP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Orientazione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(emisfero boreale):</a:t>
            </a:r>
          </a:p>
          <a:p>
            <a:pPr marL="360363" lvl="1" indent="96838" algn="just" eaLnBrk="1" hangingPunct="1">
              <a:defRPr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facciate verso nord: disperdono calore</a:t>
            </a:r>
          </a:p>
          <a:p>
            <a:pPr marL="360363" lvl="1" indent="96838" algn="just" eaLnBrk="1" hangingPunct="1">
              <a:defRPr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facciate verso est: guadagnano calore, in particolare la mattina</a:t>
            </a:r>
          </a:p>
          <a:p>
            <a:pPr marL="360363" lvl="1" indent="96838" algn="just" eaLnBrk="1" hangingPunct="1">
              <a:defRPr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facciate verso sud: guadagnano calore </a:t>
            </a:r>
          </a:p>
          <a:p>
            <a:pPr marL="360363" lvl="1" indent="96838" algn="just" eaLnBrk="1" hangingPunct="1">
              <a:defRPr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facciate verso ovest: guadagnano calore, in particolare il          	pomeriggio</a:t>
            </a:r>
          </a:p>
        </p:txBody>
      </p:sp>
      <p:pic>
        <p:nvPicPr>
          <p:cNvPr id="39941" name="Picture 7" descr="http://armacladwindows.com/images/content-images/0484502001262960817-solar%20house%20w%20labels%20-%20Solar%20Tu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00" y="0"/>
            <a:ext cx="4646862" cy="35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82E2AB41-7924-4771-94A3-266FF72A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4191000"/>
            <a:ext cx="3545052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68288" indent="-268288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rgbClr val="FFFF00"/>
                </a:solidFill>
                <a:cs typeface="Times New Roman" panose="02020603050405020304" pitchFamily="18" charset="0"/>
              </a:rPr>
              <a:t>Sfruttare le schermature </a:t>
            </a: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(soprattutto esposte a sud)</a:t>
            </a:r>
            <a:r>
              <a:rPr lang="it-IT" altLang="en-US" sz="2000" dirty="0">
                <a:solidFill>
                  <a:srgbClr val="FFFF00"/>
                </a:solidFill>
                <a:cs typeface="Times New Roman" panose="02020603050405020304" pitchFamily="18" charset="0"/>
              </a:rPr>
              <a:t> per coprire il sole d’estate </a:t>
            </a: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(più alto, in media circa </a:t>
            </a:r>
            <a:r>
              <a:rPr lang="it-IT" altLang="en-US" sz="2000" dirty="0">
                <a:solidFill>
                  <a:srgbClr val="FFFF00"/>
                </a:solidFill>
                <a:cs typeface="Times New Roman" panose="02020603050405020304" pitchFamily="18" charset="0"/>
              </a:rPr>
              <a:t>70°</a:t>
            </a: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sull’orizzontale in Italia) </a:t>
            </a:r>
            <a:r>
              <a:rPr lang="it-IT" altLang="en-US" sz="2000" dirty="0">
                <a:solidFill>
                  <a:srgbClr val="FFFF00"/>
                </a:solidFill>
                <a:cs typeface="Times New Roman" panose="02020603050405020304" pitchFamily="18" charset="0"/>
              </a:rPr>
              <a:t>e lasciarlo entrare d’inverno </a:t>
            </a: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(più basso, in media circa </a:t>
            </a:r>
            <a:r>
              <a:rPr lang="it-IT" altLang="en-US" sz="2000" dirty="0">
                <a:solidFill>
                  <a:srgbClr val="FFFF00"/>
                </a:solidFill>
                <a:cs typeface="Times New Roman" panose="02020603050405020304" pitchFamily="18" charset="0"/>
              </a:rPr>
              <a:t>40°</a:t>
            </a: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E35A57-C558-4229-AD09-87B5606FF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5826-BEB1-4A5D-9E98-F04E5443E66B}" type="slidenum">
              <a:rPr lang="en-US" altLang="en-US" smtClean="0"/>
              <a:pPr/>
              <a:t>61</a:t>
            </a:fld>
            <a:endParaRPr lang="en-US" alt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6638DEAA-DF87-F74B-2CE8-67041ABAF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228" y="3803700"/>
            <a:ext cx="3833547" cy="306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97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80FE89-BCAE-FB45-AB5A-FAF586B81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62</a:t>
            </a:fld>
            <a:endParaRPr lang="it-IT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8FFFA4B-C29C-D419-CCAA-F898DFCDA193}"/>
              </a:ext>
            </a:extLst>
          </p:cNvPr>
          <p:cNvSpPr txBox="1">
            <a:spLocks noChangeArrowheads="1"/>
          </p:cNvSpPr>
          <p:nvPr/>
        </p:nvSpPr>
        <p:spPr>
          <a:xfrm>
            <a:off x="76200" y="761999"/>
            <a:ext cx="11734800" cy="115887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it-IT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Portici</a:t>
            </a:r>
          </a:p>
          <a:p>
            <a:pPr algn="just">
              <a:defRPr/>
            </a:pP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Palazzo </a:t>
            </a:r>
            <a:r>
              <a:rPr lang="it-IT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Vivanet</a:t>
            </a:r>
            <a:r>
              <a:rPr lang="it-IT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(1895), Cagliari, prima applicazione del nuovo regolamento edilizio che prevedeva l’obbligo dei portici in via Roma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177EFDE-6633-2A99-9389-4D76C15E3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Ombreggiamento</a:t>
            </a:r>
          </a:p>
        </p:txBody>
      </p:sp>
      <p:pic>
        <p:nvPicPr>
          <p:cNvPr id="1026" name="Picture 2" descr="Palazzo Vivanet 1900 – Musicamore">
            <a:extLst>
              <a:ext uri="{FF2B5EF4-FFF2-40B4-BE49-F238E27FC236}">
                <a16:creationId xmlns:a16="http://schemas.microsoft.com/office/drawing/2014/main" id="{FC208684-7C1A-DB25-1640-D49776B969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15"/>
          <a:stretch>
            <a:fillRect/>
          </a:stretch>
        </p:blipFill>
        <p:spPr bwMode="auto">
          <a:xfrm>
            <a:off x="43543" y="2057400"/>
            <a:ext cx="7149346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lazzo Vivanet | Cagliari Turismo">
            <a:extLst>
              <a:ext uri="{FF2B5EF4-FFF2-40B4-BE49-F238E27FC236}">
                <a16:creationId xmlns:a16="http://schemas.microsoft.com/office/drawing/2014/main" id="{3ED599CA-1C41-56BD-09DD-D2BAAE0B1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064098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0202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838200"/>
            <a:ext cx="9296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noProof="0" dirty="0">
                <a:solidFill>
                  <a:schemeClr val="bg1"/>
                </a:solidFill>
                <a:cs typeface="Times New Roman" panose="02020603050405020304" pitchFamily="18" charset="0"/>
              </a:rPr>
              <a:t>Casa passiva a </a:t>
            </a:r>
            <a:r>
              <a:rPr lang="it-IT" noProof="0" dirty="0" err="1">
                <a:solidFill>
                  <a:schemeClr val="bg1"/>
                </a:solidFill>
                <a:cs typeface="Times New Roman" panose="02020603050405020304" pitchFamily="18" charset="0"/>
              </a:rPr>
              <a:t>Bessancourt</a:t>
            </a:r>
            <a:r>
              <a:rPr lang="it-IT" noProof="0" dirty="0">
                <a:solidFill>
                  <a:schemeClr val="bg1"/>
                </a:solidFill>
                <a:cs typeface="Times New Roman" panose="02020603050405020304" pitchFamily="18" charset="0"/>
              </a:rPr>
              <a:t> (Francia); </a:t>
            </a:r>
            <a:r>
              <a:rPr lang="it-IT" noProof="0" dirty="0" err="1">
                <a:solidFill>
                  <a:schemeClr val="bg1"/>
                </a:solidFill>
                <a:cs typeface="Times New Roman" panose="02020603050405020304" pitchFamily="18" charset="0"/>
              </a:rPr>
              <a:t>Karawitz</a:t>
            </a:r>
            <a:r>
              <a:rPr lang="it-IT" noProof="0" dirty="0">
                <a:solidFill>
                  <a:schemeClr val="bg1"/>
                </a:solidFill>
                <a:cs typeface="Times New Roman" panose="02020603050405020304" pitchFamily="18" charset="0"/>
              </a:rPr>
              <a:t> Architecture</a:t>
            </a:r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4600" y="9525"/>
            <a:ext cx="95250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Ombreggiamento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1B9966E-B2A9-4819-9663-244B4F8D9B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42" t="40874" r="40808" b="5815"/>
          <a:stretch/>
        </p:blipFill>
        <p:spPr>
          <a:xfrm>
            <a:off x="6248400" y="2758966"/>
            <a:ext cx="5943600" cy="409903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F81A7468-3AE5-4F97-B7F9-40C848A6D9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25" t="15116" r="28750" b="13879"/>
          <a:stretch>
            <a:fillRect/>
          </a:stretch>
        </p:blipFill>
        <p:spPr>
          <a:xfrm>
            <a:off x="0" y="3224179"/>
            <a:ext cx="6248400" cy="3633821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1E9634E-5FD8-4106-B80C-48AF0D7F58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125" t="17442" r="47500" b="3489"/>
          <a:stretch/>
        </p:blipFill>
        <p:spPr>
          <a:xfrm>
            <a:off x="0" y="9525"/>
            <a:ext cx="2450542" cy="3545465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C9319AA-55E6-415D-8A69-B3D18528E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63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2897062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09600"/>
            <a:ext cx="5571904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Eichgut housing, Winterthur (Svizzera); </a:t>
            </a:r>
            <a:r>
              <a:rPr lang="it-IT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Baumschlager-Eberle</a:t>
            </a: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it-IT" altLang="en-US" sz="2000" dirty="0" err="1">
                <a:solidFill>
                  <a:schemeClr val="bg1"/>
                </a:solidFill>
                <a:cs typeface="Times New Roman" panose="02020603050405020304" pitchFamily="18" charset="0"/>
              </a:rPr>
              <a:t>Architekten</a:t>
            </a:r>
            <a:endParaRPr lang="it-IT" altLang="en-US" sz="22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it-IT" altLang="en-US" sz="2200" dirty="0"/>
          </a:p>
        </p:txBody>
      </p:sp>
      <p:pic>
        <p:nvPicPr>
          <p:cNvPr id="4098" name="Picture 2" descr="Immagine correlat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25" t="7517"/>
          <a:stretch/>
        </p:blipFill>
        <p:spPr bwMode="auto">
          <a:xfrm>
            <a:off x="-11723" y="1322196"/>
            <a:ext cx="6939861" cy="55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93F47E5D-58FF-4E17-8236-DD1403F10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6782311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Ombreggiamento</a:t>
            </a:r>
          </a:p>
        </p:txBody>
      </p:sp>
      <p:pic>
        <p:nvPicPr>
          <p:cNvPr id="3074" name="Picture 2" descr="https://insituarchitecture.files.wordpress.com/2011/03/be_eichgut-21.jpg?w=380&amp;h=48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311" y="0"/>
            <a:ext cx="5409689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1307762-2773-4329-902B-74BA13D0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64</a:t>
            </a:fld>
            <a:endParaRPr lang="it-IT" alt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61FDAAC-7DA7-B404-2D49-AA752BAB5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691" y="4457397"/>
            <a:ext cx="2396558" cy="239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679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9E2CF32-544D-BC60-1102-065038D26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65</a:t>
            </a:fld>
            <a:endParaRPr lang="it-IT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3E8BF71-B41F-1CAF-C8CC-93915A0F1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0"/>
            <a:ext cx="11658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Ombreggiamento combinato con tecniche attive</a:t>
            </a:r>
          </a:p>
        </p:txBody>
      </p:sp>
      <p:pic>
        <p:nvPicPr>
          <p:cNvPr id="3074" name="Picture 2" descr="endesa-pavillion-barcellona-c">
            <a:extLst>
              <a:ext uri="{FF2B5EF4-FFF2-40B4-BE49-F238E27FC236}">
                <a16:creationId xmlns:a16="http://schemas.microsoft.com/office/drawing/2014/main" id="{B4CAAF02-328C-41AD-58A1-4C895745D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06" y="3706761"/>
            <a:ext cx="6138000" cy="31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DE0F871-0C14-DA61-02AA-826BDABCA9F3}"/>
              </a:ext>
            </a:extLst>
          </p:cNvPr>
          <p:cNvSpPr txBox="1"/>
          <p:nvPr/>
        </p:nvSpPr>
        <p:spPr>
          <a:xfrm>
            <a:off x="6172200" y="843538"/>
            <a:ext cx="6019800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Endesa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Pavillon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Iaac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Endesa, Barcellona (Spagna)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facciate sono formate da elementi modulari, la cui disposizione favorisce la captazione solare, l’illuminazione, la ventilazione, l’isolamento e l’ombreggiatura.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Struttura in legno che si produce in 3 settimane e si monta in 3 settimane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Edificio autosufficiente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endesa-pavillion-barcellona-c">
            <a:extLst>
              <a:ext uri="{FF2B5EF4-FFF2-40B4-BE49-F238E27FC236}">
                <a16:creationId xmlns:a16="http://schemas.microsoft.com/office/drawing/2014/main" id="{B6997E3A-026F-7761-ECD2-F7369EEF4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6068250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ndesa-pavillion-barcellona-b">
            <a:extLst>
              <a:ext uri="{FF2B5EF4-FFF2-40B4-BE49-F238E27FC236}">
                <a16:creationId xmlns:a16="http://schemas.microsoft.com/office/drawing/2014/main" id="{C8E36FE4-7CCB-8CE9-E0D3-712090FE1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044" y="3706761"/>
            <a:ext cx="6105525" cy="31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2000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17E0A90-7549-2024-7858-9748476E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66</a:t>
            </a:fld>
            <a:endParaRPr lang="it-IT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155872-A8BB-2B1D-DAED-C1E80A57E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-76200"/>
            <a:ext cx="563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Ombreggiamento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5C3055-076F-8539-A961-9AEB05C01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381000"/>
            <a:ext cx="669680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80975" indent="-180975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1900" dirty="0">
                <a:solidFill>
                  <a:schemeClr val="bg1"/>
                </a:solidFill>
                <a:cs typeface="Times New Roman" panose="02020603050405020304" pitchFamily="18" charset="0"/>
              </a:rPr>
              <a:t>Ombreggiamento con tetto ventilato; Francis </a:t>
            </a:r>
            <a:r>
              <a:rPr lang="it-IT" altLang="en-US" sz="1900" dirty="0" err="1">
                <a:solidFill>
                  <a:schemeClr val="bg1"/>
                </a:solidFill>
                <a:cs typeface="Times New Roman" panose="02020603050405020304" pitchFamily="18" charset="0"/>
              </a:rPr>
              <a:t>Kéré</a:t>
            </a:r>
            <a:r>
              <a:rPr lang="it-IT" altLang="en-US" sz="1900" dirty="0">
                <a:solidFill>
                  <a:schemeClr val="bg1"/>
                </a:solidFill>
                <a:cs typeface="Times New Roman" panose="02020603050405020304" pitchFamily="18" charset="0"/>
              </a:rPr>
              <a:t> (Burkina Faso), Premio Pritzker 2022</a:t>
            </a:r>
            <a:endParaRPr lang="it-IT" altLang="en-US" sz="1900" dirty="0"/>
          </a:p>
        </p:txBody>
      </p:sp>
      <p:pic>
        <p:nvPicPr>
          <p:cNvPr id="6148" name="Picture 4" descr="Gando Primary school progetto di Francis Kéré, 2001">
            <a:extLst>
              <a:ext uri="{FF2B5EF4-FFF2-40B4-BE49-F238E27FC236}">
                <a16:creationId xmlns:a16="http://schemas.microsoft.com/office/drawing/2014/main" id="{AAB0CA7B-1D5E-033D-500A-E501588EA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3856"/>
            <a:ext cx="4953000" cy="331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linica chirurgica e centro sanitario di Léo, Burkina Faso, progetto di Francis Kéré ">
            <a:extLst>
              <a:ext uri="{FF2B5EF4-FFF2-40B4-BE49-F238E27FC236}">
                <a16:creationId xmlns:a16="http://schemas.microsoft.com/office/drawing/2014/main" id="{00B3A1B6-A601-6B12-D4F8-F1FB660EA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0"/>
            <a:ext cx="5105400" cy="379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rancis Kéré, Premio Pritzker 2022. Le opere">
            <a:extLst>
              <a:ext uri="{FF2B5EF4-FFF2-40B4-BE49-F238E27FC236}">
                <a16:creationId xmlns:a16="http://schemas.microsoft.com/office/drawing/2014/main" id="{80DC166A-3AFA-F8C6-1D1D-989441596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0073"/>
            <a:ext cx="4953000" cy="31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Lycée Schorge Secondary School, progetto di Francis Kéré ">
            <a:extLst>
              <a:ext uri="{FF2B5EF4-FFF2-40B4-BE49-F238E27FC236}">
                <a16:creationId xmlns:a16="http://schemas.microsoft.com/office/drawing/2014/main" id="{E2AF8194-6239-FABE-6A5B-77BAE201D3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10" r="35924" b="10000"/>
          <a:stretch/>
        </p:blipFill>
        <p:spPr bwMode="auto">
          <a:xfrm>
            <a:off x="5237075" y="3429000"/>
            <a:ext cx="6573925" cy="342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26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32951" y="457200"/>
            <a:ext cx="4920049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1555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Evaporative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abbassare la T sfruttando l’evaporazione dell’acqua (sottrazione di calore entalpico dovuta al passaggio dell’aria attraverso particelle d’acqua)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Tecnica efficace in climi caldi e secchi, perfetta nelle corti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possono usare sia fonti d’acqua esterne artificiali (piscine, fontane, spray, etc.) o naturali (mare, laghi, etc.) che interne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endParaRPr lang="it-IT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76200" y="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4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Evaporative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cooling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31085AA-33BB-4968-9AA2-CCE803A8C9CC}"/>
              </a:ext>
            </a:extLst>
          </p:cNvPr>
          <p:cNvSpPr/>
          <p:nvPr/>
        </p:nvSpPr>
        <p:spPr>
          <a:xfrm>
            <a:off x="4953000" y="-76200"/>
            <a:ext cx="7239000" cy="6934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2" descr="EVAPORATIVE COOLING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394" y="459467"/>
            <a:ext cx="7108606" cy="616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C2E865C-B081-442D-866B-2FCD1D39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67</a:t>
            </a:fld>
            <a:endParaRPr lang="it-IT" alt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E7FCE76-2E1E-F853-A777-34956F086F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808"/>
          <a:stretch>
            <a:fillRect/>
          </a:stretch>
        </p:blipFill>
        <p:spPr>
          <a:xfrm>
            <a:off x="0" y="3661719"/>
            <a:ext cx="2847703" cy="32004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DDB93DB-B533-82E4-319A-9A770EB92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8096" y="4419600"/>
            <a:ext cx="182250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1555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0" algn="just"/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Giardini interni del Palazzo di Alhambra Granada, in Spagna  </a:t>
            </a:r>
          </a:p>
        </p:txBody>
      </p:sp>
    </p:spTree>
    <p:extLst>
      <p:ext uri="{BB962C8B-B14F-4D97-AF65-F5344CB8AC3E}">
        <p14:creationId xmlns:p14="http://schemas.microsoft.com/office/powerpoint/2010/main" val="404705779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BB5CF77-D402-DEEE-745F-AEACC7B3B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68</a:t>
            </a:fld>
            <a:endParaRPr lang="it-IT" alt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AD41C51-A512-6066-726E-DD42E13CF96D}"/>
              </a:ext>
            </a:extLst>
          </p:cNvPr>
          <p:cNvSpPr txBox="1"/>
          <p:nvPr/>
        </p:nvSpPr>
        <p:spPr>
          <a:xfrm>
            <a:off x="152400" y="685800"/>
            <a:ext cx="627841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Trulli pugliesi</a:t>
            </a:r>
            <a:r>
              <a:rPr lang="it-IT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collocazione di serbatoi d’acqua piovana sottopavimento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Sicilia: “</a:t>
            </a:r>
            <a:r>
              <a:rPr lang="it-IT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camere dello scirocco</a:t>
            </a:r>
            <a:r>
              <a:rPr lang="it-IT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, canalette e vasche percorse da acqua di falda che poi scorreva attraverso la stanza o alimentava una fontana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176DB40-94AD-2C8D-BE42-325D13540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76200"/>
            <a:ext cx="632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4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Evaporative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cooling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1EC52E4B-9EF7-DA94-41CF-64F4DD7D5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9" y="3363249"/>
            <a:ext cx="6445275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0F60B76-2C99-0160-1675-0EA10DFCDD85}"/>
              </a:ext>
            </a:extLst>
          </p:cNvPr>
          <p:cNvSpPr txBox="1"/>
          <p:nvPr/>
        </p:nvSpPr>
        <p:spPr>
          <a:xfrm>
            <a:off x="3124200" y="6477000"/>
            <a:ext cx="6097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Camera dello scirocco a Palermo-villa 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Amblesi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Naselli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Camera dello Scirocco Villa Naselli Visite nel sottosuolo del complesso appartenuto agli Alliata di Villafranca - foto Vincenzo Russo - Terradamare">
            <a:extLst>
              <a:ext uri="{FF2B5EF4-FFF2-40B4-BE49-F238E27FC236}">
                <a16:creationId xmlns:a16="http://schemas.microsoft.com/office/drawing/2014/main" id="{6F055BBA-CD63-9EF0-1AB7-785B81ED25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0" b="10439"/>
          <a:stretch/>
        </p:blipFill>
        <p:spPr bwMode="auto">
          <a:xfrm>
            <a:off x="6430818" y="3361670"/>
            <a:ext cx="5837382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Sotto i pavimenti dei trulli spesso si trova una cisterna d'acqua">
            <a:extLst>
              <a:ext uri="{FF2B5EF4-FFF2-40B4-BE49-F238E27FC236}">
                <a16:creationId xmlns:a16="http://schemas.microsoft.com/office/drawing/2014/main" id="{0C932096-2864-EC57-57AD-A89CB9B98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04" y="11668"/>
            <a:ext cx="5700796" cy="288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85B042E-B5FD-342D-95AA-BD5FC8CBE5D1}"/>
              </a:ext>
            </a:extLst>
          </p:cNvPr>
          <p:cNvSpPr txBox="1"/>
          <p:nvPr/>
        </p:nvSpPr>
        <p:spPr>
          <a:xfrm>
            <a:off x="6491204" y="2895600"/>
            <a:ext cx="5700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Schema di funzionamento in un trullo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35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76200" y="609600"/>
            <a:ext cx="7010400" cy="1527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1555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CH2 (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Council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House 2; Design Inc., Australia), Melbourne: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shower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tower, nella facciata sud dell’edificio, 5 tubi in tessuto leggero che percorrono l’edificio per 13 metri in verticale, all’interno dei quali scorre una </a:t>
            </a: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“doccia” d’acqua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inducendo il movimento dell’aria e il raffrescamento per evaporative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endParaRPr lang="it-IT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-1"/>
            <a:ext cx="7391400" cy="593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4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Evaporative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cooling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C2E865C-B081-442D-866B-2FCD1D39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69</a:t>
            </a:fld>
            <a:endParaRPr lang="it-IT" alt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03341A6-DDC1-355B-449F-677307F007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2" t="17455" r="30645"/>
          <a:stretch/>
        </p:blipFill>
        <p:spPr bwMode="auto">
          <a:xfrm>
            <a:off x="0" y="3064262"/>
            <a:ext cx="2604225" cy="378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A8BCA8E-506A-D476-92BD-D39860EB59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866"/>
          <a:stretch/>
        </p:blipFill>
        <p:spPr>
          <a:xfrm>
            <a:off x="4490486" y="3064262"/>
            <a:ext cx="3053314" cy="1804158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7D1DCBD7-BED8-0EC0-F991-D999DEFF3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0"/>
            <a:ext cx="4791651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9718D2A0-69C9-E3EA-E8A7-9C0F11FCE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685" y="4868420"/>
            <a:ext cx="3053315" cy="198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ECEE2D00-3311-146C-DB72-82412B894C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5" t="18338" b="9621"/>
          <a:stretch/>
        </p:blipFill>
        <p:spPr bwMode="auto">
          <a:xfrm>
            <a:off x="7463150" y="4262695"/>
            <a:ext cx="4791651" cy="267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0519289-1730-9654-3684-87AC64C5C3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/>
          <a:stretch/>
        </p:blipFill>
        <p:spPr bwMode="auto">
          <a:xfrm>
            <a:off x="2158513" y="3064262"/>
            <a:ext cx="2406045" cy="379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>
            <a:extLst>
              <a:ext uri="{FF2B5EF4-FFF2-40B4-BE49-F238E27FC236}">
                <a16:creationId xmlns:a16="http://schemas.microsoft.com/office/drawing/2014/main" id="{5425DC42-DC22-2332-1A99-3F620B2E8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289874"/>
            <a:ext cx="7010400" cy="68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1555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L’acqua fresca viene anche utilizzata per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-raffrescare il liquido dei </a:t>
            </a:r>
            <a:r>
              <a:rPr lang="it-IT" altLang="en-US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pannelli radianti a soffitto</a:t>
            </a:r>
          </a:p>
        </p:txBody>
      </p:sp>
    </p:spTree>
    <p:extLst>
      <p:ext uri="{BB962C8B-B14F-4D97-AF65-F5344CB8AC3E}">
        <p14:creationId xmlns:p14="http://schemas.microsoft.com/office/powerpoint/2010/main" val="292872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676400" y="0"/>
            <a:ext cx="8991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Raffreddamento passivo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57200"/>
            <a:ext cx="11658600" cy="1602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Raffreddamento attraverso tecniche non meccaniche, quindi senza consumo di energia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Permette di massimizzare l’efficienza energetica di un edificio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Nelle città con più di 100.000 abitanti, ogni incremento di T di 1°C causa un incremento del consumo elettrico del 2% a causa del raffreddamento artificiale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C0C641C-A1BB-4D5D-B67D-FF359AB4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356350"/>
            <a:ext cx="838200" cy="365125"/>
          </a:xfrm>
        </p:spPr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7</a:t>
            </a:fld>
            <a:endParaRPr lang="it-IT" altLang="en-US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6B665DC8-5417-4101-93A9-F9EB242B6DCC}"/>
              </a:ext>
            </a:extLst>
          </p:cNvPr>
          <p:cNvGrpSpPr/>
          <p:nvPr/>
        </p:nvGrpSpPr>
        <p:grpSpPr>
          <a:xfrm>
            <a:off x="2212176" y="2059958"/>
            <a:ext cx="7920048" cy="4824000"/>
            <a:chOff x="2212176" y="2059958"/>
            <a:chExt cx="7920048" cy="4824000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 rotWithShape="1">
            <a:blip r:embed="rId2"/>
            <a:srcRect t="3700" b="2055"/>
            <a:stretch/>
          </p:blipFill>
          <p:spPr>
            <a:xfrm>
              <a:off x="2212176" y="2059958"/>
              <a:ext cx="7920048" cy="4824000"/>
            </a:xfrm>
            <a:prstGeom prst="rect">
              <a:avLst/>
            </a:prstGeom>
          </p:spPr>
        </p:pic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FF8A2AE1-9337-45FC-8157-8E9D1349D5E5}"/>
                </a:ext>
              </a:extLst>
            </p:cNvPr>
            <p:cNvSpPr txBox="1"/>
            <p:nvPr/>
          </p:nvSpPr>
          <p:spPr>
            <a:xfrm>
              <a:off x="3505200" y="6172200"/>
              <a:ext cx="65274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/>
                <a:t>1961</a:t>
              </a:r>
            </a:p>
            <a:p>
              <a:endParaRPr lang="it-IT" dirty="0"/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9C8A19EA-740A-4F83-9ED8-D0D65AAD0D37}"/>
                </a:ext>
              </a:extLst>
            </p:cNvPr>
            <p:cNvSpPr txBox="1"/>
            <p:nvPr/>
          </p:nvSpPr>
          <p:spPr>
            <a:xfrm>
              <a:off x="4800600" y="6172200"/>
              <a:ext cx="65274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/>
                <a:t>2041</a:t>
              </a:r>
            </a:p>
            <a:p>
              <a:endParaRPr lang="it-IT" dirty="0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EA8B26D0-4CA3-4365-9475-0A3442270960}"/>
                </a:ext>
              </a:extLst>
            </p:cNvPr>
            <p:cNvSpPr txBox="1"/>
            <p:nvPr/>
          </p:nvSpPr>
          <p:spPr>
            <a:xfrm>
              <a:off x="6069551" y="6172200"/>
              <a:ext cx="70564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/>
                <a:t>2091 </a:t>
              </a:r>
            </a:p>
            <a:p>
              <a:pPr algn="ctr"/>
              <a:r>
                <a:rPr lang="it-IT" dirty="0"/>
                <a:t>A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B9476353-4B71-4C2A-B39A-B1DAD8AC136C}"/>
                </a:ext>
              </a:extLst>
            </p:cNvPr>
            <p:cNvSpPr txBox="1"/>
            <p:nvPr/>
          </p:nvSpPr>
          <p:spPr>
            <a:xfrm>
              <a:off x="7388252" y="6172200"/>
              <a:ext cx="81144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/>
                <a:t>2091   </a:t>
              </a:r>
            </a:p>
            <a:p>
              <a:pPr algn="ctr"/>
              <a:r>
                <a:rPr lang="it-IT" dirty="0"/>
                <a:t>B</a:t>
              </a: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1EC3095B-3E6E-43D3-A595-723C3798F8E9}"/>
                </a:ext>
              </a:extLst>
            </p:cNvPr>
            <p:cNvSpPr txBox="1"/>
            <p:nvPr/>
          </p:nvSpPr>
          <p:spPr>
            <a:xfrm>
              <a:off x="8710102" y="6172200"/>
              <a:ext cx="75854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/>
                <a:t>2091  </a:t>
              </a:r>
            </a:p>
            <a:p>
              <a:pPr algn="ctr"/>
              <a:r>
                <a:rPr lang="it-IT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62198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D3F59B5-12C8-F9B0-0401-3D78F430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70</a:t>
            </a:fld>
            <a:endParaRPr lang="it-IT" altLang="it-IT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96365CA-B7EE-82D1-A1CF-74770B6E2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4114801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4. Evaporative </a:t>
            </a:r>
            <a:r>
              <a:rPr lang="it-IT" altLang="en-US" sz="24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cooling</a:t>
            </a:r>
            <a:r>
              <a:rPr lang="it-IT" altLang="en-US" sz="2400" b="1" dirty="0">
                <a:solidFill>
                  <a:srgbClr val="FFCC00"/>
                </a:solidFill>
                <a:latin typeface="Verdana" panose="020B0604030504040204" pitchFamily="34" charset="0"/>
              </a:rPr>
              <a:t>:</a:t>
            </a:r>
          </a:p>
          <a:p>
            <a:pPr algn="ctr">
              <a:spcBef>
                <a:spcPct val="0"/>
              </a:spcBef>
              <a:buNone/>
            </a:pPr>
            <a:r>
              <a:rPr lang="it-IT" altLang="en-US" sz="2600" b="1" dirty="0">
                <a:solidFill>
                  <a:srgbClr val="FFCC00"/>
                </a:solidFill>
                <a:latin typeface="Verdana" panose="020B0604030504040204" pitchFamily="34" charset="0"/>
              </a:rPr>
              <a:t>frigorifero passivo in terracotta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960D6ED-1BE3-1507-9951-0D01FF070D28}"/>
              </a:ext>
            </a:extLst>
          </p:cNvPr>
          <p:cNvSpPr/>
          <p:nvPr/>
        </p:nvSpPr>
        <p:spPr>
          <a:xfrm>
            <a:off x="0" y="1371600"/>
            <a:ext cx="3886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grande vaso all’interno del quale viene inserito un vaso più piccolo, ispirato ai vecchi contenitori utilizzati nell’antico Egitto, per refrigerare cibi e liquidi, e usato ancora oggi nei Paesi in via di sviluppo, dove non c’è elettricità</a:t>
            </a:r>
          </a:p>
        </p:txBody>
      </p:sp>
      <p:pic>
        <p:nvPicPr>
          <p:cNvPr id="1028" name="Picture 4" descr="frigorifero terracotta">
            <a:extLst>
              <a:ext uri="{FF2B5EF4-FFF2-40B4-BE49-F238E27FC236}">
                <a16:creationId xmlns:a16="http://schemas.microsoft.com/office/drawing/2014/main" id="{33288424-EBD3-7CF5-EE51-E7CE71BA2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599" y="0"/>
            <a:ext cx="8153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1A48D7A8-2929-8546-E444-D165E4288824}"/>
              </a:ext>
            </a:extLst>
          </p:cNvPr>
          <p:cNvSpPr/>
          <p:nvPr/>
        </p:nvSpPr>
        <p:spPr>
          <a:xfrm>
            <a:off x="0" y="4159984"/>
            <a:ext cx="3886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 poi coperto con un panno bagnato (ed eventualmente un coperchio) e dopo circa un’ora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riduce la temperatura interna da 5 a 10°C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43C2436A-FA52-7FCE-D46A-41D04FCAB843}"/>
              </a:ext>
            </a:extLst>
          </p:cNvPr>
          <p:cNvSpPr/>
          <p:nvPr/>
        </p:nvSpPr>
        <p:spPr>
          <a:xfrm>
            <a:off x="0" y="592449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Rabboccare l’acqua</a:t>
            </a:r>
          </a:p>
        </p:txBody>
      </p:sp>
    </p:spTree>
    <p:extLst>
      <p:ext uri="{BB962C8B-B14F-4D97-AF65-F5344CB8AC3E}">
        <p14:creationId xmlns:p14="http://schemas.microsoft.com/office/powerpoint/2010/main" val="238807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510C573-1A91-8CCA-29E6-5967D2086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71</a:t>
            </a:fld>
            <a:endParaRPr lang="it-IT" altLang="it-IT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18FB2C-608E-92E6-2FCC-A1161F6B5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600" b="1" dirty="0">
                <a:solidFill>
                  <a:srgbClr val="FFCC00"/>
                </a:solidFill>
                <a:latin typeface="Verdana" panose="020B0604030504040204" pitchFamily="34" charset="0"/>
              </a:rPr>
              <a:t>4. Evaporative </a:t>
            </a:r>
            <a:r>
              <a:rPr lang="it-IT" altLang="en-US" sz="26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cooling</a:t>
            </a:r>
            <a:r>
              <a:rPr lang="it-IT" altLang="en-US" sz="2600" b="1" dirty="0">
                <a:solidFill>
                  <a:srgbClr val="FFCC00"/>
                </a:solidFill>
                <a:latin typeface="Verdana" panose="020B0604030504040204" pitchFamily="34" charset="0"/>
              </a:rPr>
              <a:t>: condizionatore passivo in ceramica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D01E561-4BB7-C9F9-2104-79FF3F8803EE}"/>
              </a:ext>
            </a:extLst>
          </p:cNvPr>
          <p:cNvSpPr/>
          <p:nvPr/>
        </p:nvSpPr>
        <p:spPr>
          <a:xfrm>
            <a:off x="152400" y="511314"/>
            <a:ext cx="1173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 serie di tubi di ceramica pieni d’acqua </a:t>
            </a:r>
            <a:r>
              <a:rPr lang="it-IT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grado di ridurre la temperatura di una stanza di medie dimensioni fino a 10°</a:t>
            </a: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anche in questo caso, bisogna rabboccare l’acqua (circa 1,5 l/d)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99FC580-5DAE-36B6-B1F3-EA1C6AB5C3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9" r="40000" b="38781"/>
          <a:stretch/>
        </p:blipFill>
        <p:spPr bwMode="auto">
          <a:xfrm>
            <a:off x="0" y="1377050"/>
            <a:ext cx="2187261" cy="304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27A33EB-85EE-A0D0-5CEA-C18155071B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r="11209" b="9425"/>
          <a:stretch/>
        </p:blipFill>
        <p:spPr bwMode="auto">
          <a:xfrm>
            <a:off x="2187262" y="1371600"/>
            <a:ext cx="2195044" cy="306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2D6DD59F-D077-2024-6CE4-570A5815FF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6" b="19963"/>
          <a:stretch/>
        </p:blipFill>
        <p:spPr bwMode="auto">
          <a:xfrm>
            <a:off x="-1" y="4343399"/>
            <a:ext cx="4405031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E4573B4F-1B9F-4F0B-3D46-F958F2EC01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2" r="2956"/>
          <a:stretch/>
        </p:blipFill>
        <p:spPr bwMode="auto">
          <a:xfrm>
            <a:off x="4382307" y="1371600"/>
            <a:ext cx="780969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26A01B15-0C49-CC55-E551-D9A54B58B0E8}"/>
              </a:ext>
            </a:extLst>
          </p:cNvPr>
          <p:cNvSpPr/>
          <p:nvPr/>
        </p:nvSpPr>
        <p:spPr>
          <a:xfrm>
            <a:off x="4384800" y="2079486"/>
            <a:ext cx="273676" cy="21547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1920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152400" y="533400"/>
            <a:ext cx="67818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1555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Greening in interni: effetti positivi in termini di salute, benessere e comfort, sia fisico che mentale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Biofilic</a:t>
            </a:r>
            <a:r>
              <a:rPr lang="it-IT" alt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  <a:r>
              <a:rPr lang="it-IT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incorporazione di elementi naturali come acqua, piante e suoni nella progettazione degli edifici, con l'obiettivo di creare un «ambiente naturale» al chiuso, per soddisfare il bisogno, geneticamente determinato, di essere «nella natura»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Migliorare la qualità dell'aria, capacità di filtrare gli inquinanti dall'aria e di aumentare l'umidità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 le 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varietà più efficaci: sansevieria, 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spatifillo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edera inglese, palma da areca, aloe vera</a:t>
            </a:r>
            <a:endParaRPr lang="it-IT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52400" y="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4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Greening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C2E865C-B081-442D-866B-2FCD1D39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72</a:t>
            </a:fld>
            <a:endParaRPr lang="it-IT" alt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4646A82-8BC6-1F19-03BF-F5A77CAF8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2244"/>
            <a:ext cx="6072453" cy="341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reen Interiors Trends From Around The World | ArchDaily">
            <a:extLst>
              <a:ext uri="{FF2B5EF4-FFF2-40B4-BE49-F238E27FC236}">
                <a16:creationId xmlns:a16="http://schemas.microsoft.com/office/drawing/2014/main" id="{99EC7FFC-E9E9-562C-1EC4-D5C56F7C6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684" y="0"/>
            <a:ext cx="5154316" cy="343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8A9AA24D-77ED-9524-F50B-F241E9DE19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7267" y="3436211"/>
            <a:ext cx="6134733" cy="342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1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228600" y="1219200"/>
            <a:ext cx="5562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1555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Rainbow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(Vincent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Callebaut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Architectures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isola di Cebu (Filippine)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altLang="en-US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it-IT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farm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76200" y="0"/>
            <a:ext cx="647700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4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Greening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C2E865C-B081-442D-866B-2FCD1D39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544E5-8A74-4CD4-A7D7-8CDD5E9E70E2}" type="slidenum">
              <a:rPr lang="it-IT" altLang="en-US" smtClean="0"/>
              <a:pPr>
                <a:defRPr/>
              </a:pPr>
              <a:t>73</a:t>
            </a:fld>
            <a:endParaRPr lang="it-IT" alt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E235E5E-C830-6CCC-0363-0A53751AD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4200"/>
            <a:ext cx="6168120" cy="37338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5EBB58A-C379-97F1-89E5-6C7DF4B374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173"/>
          <a:stretch/>
        </p:blipFill>
        <p:spPr>
          <a:xfrm>
            <a:off x="6097867" y="0"/>
            <a:ext cx="6094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32625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C877D81-F027-8D2A-56AF-304C9769C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74</a:t>
            </a:fld>
            <a:endParaRPr lang="it-IT" altLang="en-US"/>
          </a:p>
        </p:txBody>
      </p:sp>
      <p:pic>
        <p:nvPicPr>
          <p:cNvPr id="6146" name="Picture 2" descr="Inverdimento verticale, pareti verdi, inverdimento urbano">
            <a:extLst>
              <a:ext uri="{FF2B5EF4-FFF2-40B4-BE49-F238E27FC236}">
                <a16:creationId xmlns:a16="http://schemas.microsoft.com/office/drawing/2014/main" id="{3D9C6507-ADEB-1CE8-FD1B-729EE756B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642" y="3496443"/>
            <a:ext cx="4925358" cy="336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nverdimento verticale, pareti verdi, inverdimento urbano">
            <a:extLst>
              <a:ext uri="{FF2B5EF4-FFF2-40B4-BE49-F238E27FC236}">
                <a16:creationId xmlns:a16="http://schemas.microsoft.com/office/drawing/2014/main" id="{22FE5759-8D40-1921-6E81-33BABF4D41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3" b="19795"/>
          <a:stretch/>
        </p:blipFill>
        <p:spPr bwMode="auto">
          <a:xfrm>
            <a:off x="685800" y="3882125"/>
            <a:ext cx="6248400" cy="297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nverdimento verticale, pareti verdi, inverdimento urbano">
            <a:extLst>
              <a:ext uri="{FF2B5EF4-FFF2-40B4-BE49-F238E27FC236}">
                <a16:creationId xmlns:a16="http://schemas.microsoft.com/office/drawing/2014/main" id="{1BDCB918-E8FE-7FAA-488B-0325D93F94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84"/>
          <a:stretch/>
        </p:blipFill>
        <p:spPr bwMode="auto">
          <a:xfrm>
            <a:off x="0" y="978674"/>
            <a:ext cx="5050066" cy="29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5F29E398-4FE0-3774-38B1-2A18B078D199}"/>
              </a:ext>
            </a:extLst>
          </p:cNvPr>
          <p:cNvSpPr/>
          <p:nvPr/>
        </p:nvSpPr>
        <p:spPr>
          <a:xfrm>
            <a:off x="1696071" y="551566"/>
            <a:ext cx="47343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green GmbH, Austria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AAF0873-ACC8-D388-73DF-3D37C8FA24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3068" y="-8985"/>
            <a:ext cx="4918931" cy="3689199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12F67829-77DD-CF17-68F8-5AF9CC406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1" y="0"/>
            <a:ext cx="7349267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 startAt="4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Greening</a:t>
            </a:r>
          </a:p>
        </p:txBody>
      </p:sp>
    </p:spTree>
    <p:extLst>
      <p:ext uri="{BB962C8B-B14F-4D97-AF65-F5344CB8AC3E}">
        <p14:creationId xmlns:p14="http://schemas.microsoft.com/office/powerpoint/2010/main" val="366246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3FDCE19-BD49-ABFF-8012-713FEB03B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2B576-A382-469D-B746-95024665603F}" type="slidenum">
              <a:rPr lang="it-IT" altLang="it-IT" smtClean="0"/>
              <a:pPr>
                <a:defRPr/>
              </a:pPr>
              <a:t>75</a:t>
            </a:fld>
            <a:endParaRPr lang="it-IT" alt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3748BB6-DBC6-2607-9A0E-765EDA5E95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496" b="5555"/>
          <a:stretch/>
        </p:blipFill>
        <p:spPr>
          <a:xfrm>
            <a:off x="0" y="533400"/>
            <a:ext cx="12192000" cy="6400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3B0DB4-34C9-519E-F3EE-976654872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600" b="1">
                <a:solidFill>
                  <a:srgbClr val="FFCC00"/>
                </a:solidFill>
                <a:latin typeface="Verdana" panose="020B0604030504040204" pitchFamily="34" charset="0"/>
              </a:rPr>
              <a:t>Integrazione</a:t>
            </a:r>
            <a:r>
              <a:rPr lang="it-IT" altLang="en-US" sz="2600" b="1" dirty="0">
                <a:solidFill>
                  <a:srgbClr val="FFCC00"/>
                </a:solidFill>
                <a:latin typeface="Verdana" panose="020B060403050404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5579429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3282D-1F6C-A2B1-21B3-B26E0E100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E025175-BE37-42AE-1C7B-52C276042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76</a:t>
            </a:fld>
            <a:endParaRPr lang="it-IT" altLang="en-US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277FAAB-EB2D-AE4B-76C1-48E9D0FFB104}"/>
              </a:ext>
            </a:extLst>
          </p:cNvPr>
          <p:cNvSpPr/>
          <p:nvPr/>
        </p:nvSpPr>
        <p:spPr>
          <a:xfrm>
            <a:off x="0" y="762000"/>
            <a:ext cx="61722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Central Park, Sydney (Australia); Jean Nouvel, in collaborazione con il botanico Patrick Blanc e lo studio di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ingegneria Arup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ventilazione naturale, che consente il flusso dell'aria attraverso le aperture laterali, camino termico, podio e cambio di forma, balconi  di forma e dimensione variabile, eliostato (ombreggiamento e riflessione della radiazione solare), greening interno ed esterno, …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D045D72-CA3F-1468-CEBC-0F7394929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0"/>
            <a:ext cx="3581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2050" name="Picture 2" descr="One Central Park / Ateliers Jean Nouvel | ArchDaily">
            <a:extLst>
              <a:ext uri="{FF2B5EF4-FFF2-40B4-BE49-F238E27FC236}">
                <a16:creationId xmlns:a16="http://schemas.microsoft.com/office/drawing/2014/main" id="{E779E80D-252B-D0CE-ECB3-E7ACD4EDF0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7" t="19600" r="31478" b="14800"/>
          <a:stretch>
            <a:fillRect/>
          </a:stretch>
        </p:blipFill>
        <p:spPr bwMode="auto">
          <a:xfrm>
            <a:off x="-27803" y="3263660"/>
            <a:ext cx="3538659" cy="359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 descr="Immagine che contiene schizzo, disegno, Disegno tecnico, edificio&#10;&#10;Il contenuto generato dall'IA potrebbe non essere corretto.">
            <a:extLst>
              <a:ext uri="{FF2B5EF4-FFF2-40B4-BE49-F238E27FC236}">
                <a16:creationId xmlns:a16="http://schemas.microsoft.com/office/drawing/2014/main" id="{5B1258F3-F2DC-D9AA-F841-4D4ABE3B4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156" y="2431215"/>
            <a:ext cx="3805620" cy="442678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3AD52C5-97E8-7E8B-AB36-C5FA0AA62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0855" y="3263660"/>
            <a:ext cx="4888301" cy="3594338"/>
          </a:xfrm>
          <a:prstGeom prst="rect">
            <a:avLst/>
          </a:prstGeom>
        </p:spPr>
      </p:pic>
      <p:pic>
        <p:nvPicPr>
          <p:cNvPr id="2052" name="Picture 4" descr="One Central Park « Landezine International Landscape Award LILA">
            <a:extLst>
              <a:ext uri="{FF2B5EF4-FFF2-40B4-BE49-F238E27FC236}">
                <a16:creationId xmlns:a16="http://schemas.microsoft.com/office/drawing/2014/main" id="{7704D7C1-63EE-7717-EB04-5A4C201A4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804" y="0"/>
            <a:ext cx="5881972" cy="243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79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032B232-89C8-AD51-D9A6-A9E660B9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77</a:t>
            </a:fld>
            <a:endParaRPr lang="it-IT" altLang="en-US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E4003776-7C75-5A49-56FD-C42FD706D8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9"/>
          <a:stretch/>
        </p:blipFill>
        <p:spPr bwMode="auto">
          <a:xfrm>
            <a:off x="0" y="2806483"/>
            <a:ext cx="7467600" cy="406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D3225FA8-01D1-C102-7224-40505253C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466" y="3408820"/>
            <a:ext cx="5245934" cy="349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A9ECC8EF-2182-9D0C-525C-2024695E1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89" y="0"/>
            <a:ext cx="3573069" cy="280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CC1707A8-A1F3-1301-0553-59ADFDA84ECB}"/>
              </a:ext>
            </a:extLst>
          </p:cNvPr>
          <p:cNvSpPr/>
          <p:nvPr/>
        </p:nvSpPr>
        <p:spPr>
          <a:xfrm>
            <a:off x="3519280" y="541030"/>
            <a:ext cx="34827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Nuovo ospedale pediatrico di Tambacounda (Senegal), Manuel Herz 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Architects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Basel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Effetto venturi, doppia pelle permeabile, doppio tetto ventilato, ombreggiamento, corti, greening, forme aerodinamiche…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89DA65B-7024-D8CE-DE96-73F3E4B7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9274" y="0"/>
            <a:ext cx="4102126" cy="49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E47C3E8-0F54-E83B-51A2-5A693E9BD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466" y="0"/>
            <a:ext cx="5093534" cy="339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61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032B232-89C8-AD51-D9A6-A9E660B9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78</a:t>
            </a:fld>
            <a:endParaRPr lang="it-IT" altLang="en-US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C1707A8-A1F3-1301-0553-59ADFDA84ECB}"/>
              </a:ext>
            </a:extLst>
          </p:cNvPr>
          <p:cNvSpPr/>
          <p:nvPr/>
        </p:nvSpPr>
        <p:spPr>
          <a:xfrm>
            <a:off x="6096000" y="533400"/>
            <a:ext cx="5867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Gate Residence (Vincent Callebaut), Il Cairo (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Egitto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Doppia pelle permeabile a rete con greening integrato (luogo di incontro comunitario e in un'area giochi comune con orti, frutteti, piscine e aree sportive), anche nelle 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acchiappavento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(«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citytree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 collegate a turbine eoliche, geotermia, evaporative 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corti aperte, effetto venturi,…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89DA65B-7024-D8CE-DE96-73F3E4B7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550644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04A2EAF-B2DB-3806-EF76-5DA0A5206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28" y="838200"/>
            <a:ext cx="6011811" cy="2503502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FFE0941B-86F9-26BB-9A89-FA21AFA96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278436"/>
            <a:ext cx="6005384" cy="3579564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BC529C7F-3666-65C0-C0EC-72319E0210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1810" y="2593669"/>
            <a:ext cx="6180190" cy="426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11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40BD36D-AD1F-EE02-22D1-CD7262A5C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79</a:t>
            </a:fld>
            <a:endParaRPr lang="it-IT" altLang="en-US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A955EC7-DA18-2DBC-B7C9-7700067106B6}"/>
              </a:ext>
            </a:extLst>
          </p:cNvPr>
          <p:cNvSpPr/>
          <p:nvPr/>
        </p:nvSpPr>
        <p:spPr>
          <a:xfrm>
            <a:off x="228600" y="935829"/>
            <a:ext cx="632460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Singapore, new Marina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Bay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waterfront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giardino botanico, CPG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Consultants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Pte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Ltd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ombreggiamento, evaporative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ventilazione passiva, greening, forme aerodinamiche e guide per incanalamento e smorzamento delle velocità del vento,…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3E60FE1-CC56-1016-FD9B-85A81D2C8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0"/>
            <a:ext cx="3581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C8E29E05-D068-6AD5-B525-6175C93752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" t="9403" b="8210"/>
          <a:stretch/>
        </p:blipFill>
        <p:spPr bwMode="auto">
          <a:xfrm>
            <a:off x="0" y="2728227"/>
            <a:ext cx="7253288" cy="412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EDACF4E9-593F-37DA-8ACE-F6F120CA12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b="9921"/>
          <a:stretch/>
        </p:blipFill>
        <p:spPr bwMode="auto">
          <a:xfrm>
            <a:off x="6834187" y="3571875"/>
            <a:ext cx="5357813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>
            <a:extLst>
              <a:ext uri="{FF2B5EF4-FFF2-40B4-BE49-F238E27FC236}">
                <a16:creationId xmlns:a16="http://schemas.microsoft.com/office/drawing/2014/main" id="{79D5DB67-624D-CEC9-8B38-A7813E628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187" y="0"/>
            <a:ext cx="5357813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69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2AA93D6-628B-45B2-A5CE-25FC386E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8</a:t>
            </a:fld>
            <a:endParaRPr lang="it-IT" alt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6A08C12-A656-44C5-8825-ECAAE54E3F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" t="15116" r="5000" b="12482"/>
          <a:stretch/>
        </p:blipFill>
        <p:spPr>
          <a:xfrm>
            <a:off x="-41860" y="1779650"/>
            <a:ext cx="12233860" cy="507835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7D23F060-7B12-4507-832A-E4355D5B0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0"/>
            <a:ext cx="8991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 eaLnBrk="1" hangingPunct="1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Raffreddamento passivo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977EFCA-8C84-4D48-8287-FFFA01CFB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533400"/>
            <a:ext cx="1188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Proiezione temporale del numero di condizionatori d’aria nel mondo (IEA 2018)</a:t>
            </a:r>
          </a:p>
          <a:p>
            <a:pPr marL="457200" indent="-457200" algn="just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IEA (International Energy Agency): </a:t>
            </a:r>
            <a:r>
              <a:rPr lang="it-IT" altLang="en-US" sz="2200" dirty="0">
                <a:solidFill>
                  <a:srgbClr val="FFFF00"/>
                </a:solidFill>
              </a:rPr>
              <a:t>la ventilazione naturale può ridurre del 40% l’uso dei condizionatori e del 10% il consumo di energia a livello mondiale</a:t>
            </a:r>
          </a:p>
        </p:txBody>
      </p:sp>
      <p:pic>
        <p:nvPicPr>
          <p:cNvPr id="3074" name="Picture 2" descr="Produzione di elettricità: il gas naturale pareggia il carbone - I-Com,  Istituto per la Competitività">
            <a:extLst>
              <a:ext uri="{FF2B5EF4-FFF2-40B4-BE49-F238E27FC236}">
                <a16:creationId xmlns:a16="http://schemas.microsoft.com/office/drawing/2014/main" id="{BA56D193-70FB-4E91-A659-4AC5C77885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59" b="11865"/>
          <a:stretch/>
        </p:blipFill>
        <p:spPr bwMode="auto">
          <a:xfrm>
            <a:off x="76200" y="1905000"/>
            <a:ext cx="19050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6784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032B232-89C8-AD51-D9A6-A9E660B9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80</a:t>
            </a:fld>
            <a:endParaRPr lang="it-IT" altLang="en-US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C1707A8-A1F3-1301-0553-59ADFDA84ECB}"/>
              </a:ext>
            </a:extLst>
          </p:cNvPr>
          <p:cNvSpPr/>
          <p:nvPr/>
        </p:nvSpPr>
        <p:spPr>
          <a:xfrm>
            <a:off x="132361" y="533400"/>
            <a:ext cx="65532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 Teng </a:t>
            </a:r>
            <a:r>
              <a:rPr lang="it-IT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Fong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General Hospital, Singapore (Studio505 Melbourne, CPG Singapore e HOK S. Francisco)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Forme aerodinamiche per incanalare l’aria, ventilazione passiva, orientazione, greening, …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89DA65B-7024-D8CE-DE96-73F3E4B79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6762819" cy="58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2050" name="Picture 2" descr="Greenmark Platinum,Singapore Hospital, natural ventilation, green hospital, natural cooling, vegetated tower,">
            <a:extLst>
              <a:ext uri="{FF2B5EF4-FFF2-40B4-BE49-F238E27FC236}">
                <a16:creationId xmlns:a16="http://schemas.microsoft.com/office/drawing/2014/main" id="{FB312379-CB8E-DA6A-90A7-D169E70F5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560" y="3200400"/>
            <a:ext cx="5506439" cy="367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F836252-F643-E1C9-15E2-5D2560124D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9"/>
          <a:stretch/>
        </p:blipFill>
        <p:spPr bwMode="auto">
          <a:xfrm>
            <a:off x="3208609" y="1502926"/>
            <a:ext cx="3476950" cy="374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7C017E58-8696-3E2E-E69B-DB91DB64B8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3"/>
          <a:stretch/>
        </p:blipFill>
        <p:spPr bwMode="auto">
          <a:xfrm>
            <a:off x="6685561" y="-17566"/>
            <a:ext cx="5506439" cy="321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CD5C862-8803-C852-6813-CD4EEE57F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02" y="2833239"/>
            <a:ext cx="3219809" cy="402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7A17AC4-20AF-CAA9-1ABC-AC34E027A4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53" t="7251" r="4084" b="4156"/>
          <a:stretch/>
        </p:blipFill>
        <p:spPr>
          <a:xfrm>
            <a:off x="2913041" y="4383287"/>
            <a:ext cx="3792559" cy="247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6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8100" y="607874"/>
            <a:ext cx="5067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Carnegie Center for Global </a:t>
            </a:r>
            <a:r>
              <a:rPr lang="it-IT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Ecology</a:t>
            </a:r>
            <a:r>
              <a:rPr lang="it-IT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Stanford (California), USA; EHDD Architecture and </a:t>
            </a:r>
            <a:r>
              <a:rPr lang="it-IT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Rumsey</a:t>
            </a:r>
            <a:r>
              <a:rPr lang="it-IT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Engineers</a:t>
            </a:r>
            <a:r>
              <a:rPr lang="it-IT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(Integral)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Torre </a:t>
            </a:r>
            <a:r>
              <a:rPr lang="it-IT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acchiappavento</a:t>
            </a:r>
            <a:r>
              <a:rPr lang="it-IT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ombreggiamento, ventilazione passiva, evaporative </a:t>
            </a:r>
            <a:r>
              <a:rPr lang="it-IT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it-IT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doppio tetto ventilato, aperture attive,…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F13594B-AAEF-42C5-BB0F-D1B508A2F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-76200"/>
            <a:ext cx="6172200" cy="65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89DDF34-22E3-84AB-BF97-FBFF7A53C6F1}"/>
              </a:ext>
            </a:extLst>
          </p:cNvPr>
          <p:cNvGrpSpPr/>
          <p:nvPr/>
        </p:nvGrpSpPr>
        <p:grpSpPr>
          <a:xfrm>
            <a:off x="5192000" y="0"/>
            <a:ext cx="7000000" cy="2520000"/>
            <a:chOff x="5181600" y="4338000"/>
            <a:chExt cx="7000000" cy="252000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9D8AC240-5C62-47F9-84F5-515DE8D81E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4338000"/>
              <a:ext cx="7000000" cy="25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9A9652D3-98FA-10EF-0D57-0DA45236283A}"/>
                </a:ext>
              </a:extLst>
            </p:cNvPr>
            <p:cNvSpPr txBox="1"/>
            <p:nvPr/>
          </p:nvSpPr>
          <p:spPr>
            <a:xfrm>
              <a:off x="7924800" y="4415135"/>
              <a:ext cx="83820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Venti </a:t>
              </a:r>
              <a:r>
                <a:rPr lang="en-US" sz="800" dirty="0" err="1"/>
                <a:t>prevalenti</a:t>
              </a:r>
              <a:endParaRPr lang="en-US" sz="800" dirty="0"/>
            </a:p>
            <a:p>
              <a:pPr algn="ctr"/>
              <a:r>
                <a:rPr lang="en-US" sz="800" dirty="0"/>
                <a:t>(30°C, 36% RH)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1AF0D34-BA3A-AB52-495A-B77576B31281}"/>
                </a:ext>
              </a:extLst>
            </p:cNvPr>
            <p:cNvSpPr txBox="1"/>
            <p:nvPr/>
          </p:nvSpPr>
          <p:spPr>
            <a:xfrm>
              <a:off x="7924800" y="4919246"/>
              <a:ext cx="67764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400" dirty="0"/>
            </a:p>
            <a:p>
              <a:pPr algn="ctr"/>
              <a:r>
                <a:rPr lang="en-US" sz="800" dirty="0"/>
                <a:t>Spray ring</a:t>
              </a:r>
            </a:p>
            <a:p>
              <a:pPr algn="ctr"/>
              <a:endParaRPr lang="en-US" sz="400" dirty="0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6F381182-DF26-5C29-5414-322A2EECC92B}"/>
                </a:ext>
              </a:extLst>
            </p:cNvPr>
            <p:cNvSpPr txBox="1"/>
            <p:nvPr/>
          </p:nvSpPr>
          <p:spPr>
            <a:xfrm>
              <a:off x="7924800" y="6243935"/>
              <a:ext cx="83820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Aria fresca e </a:t>
              </a:r>
              <a:r>
                <a:rPr lang="en-US" sz="800" dirty="0" err="1"/>
                <a:t>densa</a:t>
              </a:r>
              <a:endParaRPr lang="en-US" sz="800" dirty="0"/>
            </a:p>
            <a:p>
              <a:pPr algn="ctr"/>
              <a:r>
                <a:rPr lang="en-US" sz="800" dirty="0"/>
                <a:t>(15°C, 85% RH)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3E12760B-530D-4D73-BB52-976DAD499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5409"/>
            <a:ext cx="5660312" cy="437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o 12">
            <a:extLst>
              <a:ext uri="{FF2B5EF4-FFF2-40B4-BE49-F238E27FC236}">
                <a16:creationId xmlns:a16="http://schemas.microsoft.com/office/drawing/2014/main" id="{6A218EFC-ABD3-998B-AD2D-4FC683A0934C}"/>
              </a:ext>
            </a:extLst>
          </p:cNvPr>
          <p:cNvGrpSpPr/>
          <p:nvPr/>
        </p:nvGrpSpPr>
        <p:grpSpPr>
          <a:xfrm>
            <a:off x="5660312" y="2485409"/>
            <a:ext cx="6531688" cy="4380193"/>
            <a:chOff x="5660312" y="2485409"/>
            <a:chExt cx="6531688" cy="4380193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69AD6C43-1250-57BA-1EAE-FA00399B0364}"/>
                </a:ext>
              </a:extLst>
            </p:cNvPr>
            <p:cNvSpPr/>
            <p:nvPr/>
          </p:nvSpPr>
          <p:spPr>
            <a:xfrm>
              <a:off x="5660312" y="2520000"/>
              <a:ext cx="6531688" cy="43456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1F964828-9167-40BC-BF13-A74D6C7A3D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400" y="2485409"/>
              <a:ext cx="5486400" cy="4380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17A2AA00-00FC-D4B9-718D-9CD09C2C3E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842" r="75000" b="7132"/>
            <a:stretch>
              <a:fillRect/>
            </a:stretch>
          </p:blipFill>
          <p:spPr bwMode="auto">
            <a:xfrm>
              <a:off x="5676936" y="4419600"/>
              <a:ext cx="1750533" cy="2125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5C36DE41-7A04-4CDE-5EE6-DA26CE2B117F}"/>
                </a:ext>
              </a:extLst>
            </p:cNvPr>
            <p:cNvSpPr/>
            <p:nvPr/>
          </p:nvSpPr>
          <p:spPr>
            <a:xfrm>
              <a:off x="7146177" y="4343400"/>
              <a:ext cx="321423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03D62ECA-B746-0D0A-20CC-181AEE6CFA7D}"/>
                </a:ext>
              </a:extLst>
            </p:cNvPr>
            <p:cNvSpPr/>
            <p:nvPr/>
          </p:nvSpPr>
          <p:spPr>
            <a:xfrm>
              <a:off x="6934201" y="6208157"/>
              <a:ext cx="509892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9DA33143-F580-6F2F-56C2-B07FCCEF29BB}"/>
                </a:ext>
              </a:extLst>
            </p:cNvPr>
            <p:cNvSpPr/>
            <p:nvPr/>
          </p:nvSpPr>
          <p:spPr>
            <a:xfrm>
              <a:off x="7146177" y="5482478"/>
              <a:ext cx="509892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172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806038" y="946403"/>
            <a:ext cx="480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Zion Visitor Centre, Zion National Park, Utah, USA (progetto degli staff del Park Service e del National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Renewable</a:t>
            </a:r>
            <a:r>
              <a:rPr lang="it-IT" sz="2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 Lab): torri </a:t>
            </a:r>
            <a:r>
              <a:rPr lang="it-IT" sz="20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acchiappavento</a:t>
            </a:r>
            <a:r>
              <a:rPr lang="it-IT" sz="2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ombreggiamento, muri di Trombe, aperture attive, evaporative </a:t>
            </a:r>
            <a:r>
              <a:rPr lang="it-IT" sz="2000" noProof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it-IT" sz="2000" noProof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F13594B-AAEF-42C5-BB0F-D1B508A2F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77766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442E353-9EA4-44C5-A602-AEAD5498FF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65"/>
          <a:stretch/>
        </p:blipFill>
        <p:spPr>
          <a:xfrm>
            <a:off x="6591985" y="3583275"/>
            <a:ext cx="5600015" cy="3274726"/>
          </a:xfrm>
          <a:prstGeom prst="rect">
            <a:avLst/>
          </a:prstGeom>
        </p:spPr>
      </p:pic>
      <p:pic>
        <p:nvPicPr>
          <p:cNvPr id="3076" name="Picture 4" descr="Zion National Park Visitor Center Address">
            <a:extLst>
              <a:ext uri="{FF2B5EF4-FFF2-40B4-BE49-F238E27FC236}">
                <a16:creationId xmlns:a16="http://schemas.microsoft.com/office/drawing/2014/main" id="{7859F73B-46D7-4242-8FE3-8323F704D1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"/>
          <a:stretch/>
        </p:blipFill>
        <p:spPr bwMode="auto">
          <a:xfrm>
            <a:off x="0" y="3583274"/>
            <a:ext cx="6788495" cy="327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FFFF08-E559-45F1-A4C3-D977F24B9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82</a:t>
            </a:fld>
            <a:endParaRPr lang="it-IT" altLang="en-US"/>
          </a:p>
        </p:txBody>
      </p:sp>
      <p:pic>
        <p:nvPicPr>
          <p:cNvPr id="2050" name="Picture 2" descr="Trombe Wall at Zion Visitor Center at Zion National Park in Utah. The Trombe Wall is the Lower two Panes of the Lowest Level of Glass">
            <a:extLst>
              <a:ext uri="{FF2B5EF4-FFF2-40B4-BE49-F238E27FC236}">
                <a16:creationId xmlns:a16="http://schemas.microsoft.com/office/drawing/2014/main" id="{983EACB8-0283-7D57-31A3-EDB840D1E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1729"/>
            <a:ext cx="3668726" cy="275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olaripedia | Green Architecture &amp; Building | Projects in Green  Architecture &amp; Building">
            <a:extLst>
              <a:ext uri="{FF2B5EF4-FFF2-40B4-BE49-F238E27FC236}">
                <a16:creationId xmlns:a16="http://schemas.microsoft.com/office/drawing/2014/main" id="{836C65C9-853A-435C-A80F-CFAE89E07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950" y="820966"/>
            <a:ext cx="3448050" cy="275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4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3BC5F7F-FFF7-8A11-1E7A-D0638CFC3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83</a:t>
            </a:fld>
            <a:endParaRPr lang="it-IT" altLang="en-US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8BF1E4E4-CFD2-0D1C-E09D-030E27840160}"/>
              </a:ext>
            </a:extLst>
          </p:cNvPr>
          <p:cNvSpPr/>
          <p:nvPr/>
        </p:nvSpPr>
        <p:spPr>
          <a:xfrm>
            <a:off x="4762972" y="522823"/>
            <a:ext cx="3085627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Hanoi (Vietnam), edificio ad uso misto con pianta di 4,2m×35m, ODDO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Architects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ombreggiamento, ventilazione passiva (corte e pareti permeabili), greening,…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70A289E-BA8C-E4B1-AACA-0FC517534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974" y="1"/>
            <a:ext cx="31237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1026" name="Picture 2" descr="edificio urbano con fachada estrecha">
            <a:extLst>
              <a:ext uri="{FF2B5EF4-FFF2-40B4-BE49-F238E27FC236}">
                <a16:creationId xmlns:a16="http://schemas.microsoft.com/office/drawing/2014/main" id="{CFB0A147-B2D0-973D-805C-3849C90F17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9"/>
          <a:stretch/>
        </p:blipFill>
        <p:spPr bwMode="auto">
          <a:xfrm>
            <a:off x="0" y="3500783"/>
            <a:ext cx="4495800" cy="335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 salon estrecho con plantas y butacas">
            <a:extLst>
              <a:ext uri="{FF2B5EF4-FFF2-40B4-BE49-F238E27FC236}">
                <a16:creationId xmlns:a16="http://schemas.microsoft.com/office/drawing/2014/main" id="{2F0165B5-6D46-C920-9E1B-EE33D94D99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97"/>
          <a:stretch/>
        </p:blipFill>
        <p:spPr bwMode="auto">
          <a:xfrm>
            <a:off x="7886700" y="0"/>
            <a:ext cx="43053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ormitorio con vistas y paredes de madera, estilo nordico">
            <a:extLst>
              <a:ext uri="{FF2B5EF4-FFF2-40B4-BE49-F238E27FC236}">
                <a16:creationId xmlns:a16="http://schemas.microsoft.com/office/drawing/2014/main" id="{7C239033-CF64-97EF-7AE2-F0F03A67BF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8" t="9916" r="28367" b="23047"/>
          <a:stretch/>
        </p:blipFill>
        <p:spPr bwMode="auto">
          <a:xfrm>
            <a:off x="3390900" y="2688428"/>
            <a:ext cx="4686300" cy="416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erraza de casa urbana en hanoi">
            <a:extLst>
              <a:ext uri="{FF2B5EF4-FFF2-40B4-BE49-F238E27FC236}">
                <a16:creationId xmlns:a16="http://schemas.microsoft.com/office/drawing/2014/main" id="{0E0C4B26-0D0E-531C-785F-1A780F6B54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3" t="18147" r="17347"/>
          <a:stretch/>
        </p:blipFill>
        <p:spPr bwMode="auto">
          <a:xfrm>
            <a:off x="0" y="-8467"/>
            <a:ext cx="4762975" cy="353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53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ADC8BF4-FFEE-4AAD-9D84-78ED82D9933D}"/>
              </a:ext>
            </a:extLst>
          </p:cNvPr>
          <p:cNvSpPr/>
          <p:nvPr/>
        </p:nvSpPr>
        <p:spPr>
          <a:xfrm>
            <a:off x="7292340" y="152400"/>
            <a:ext cx="467106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Metrosol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Parasol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Siviglia (Spagna)</a:t>
            </a:r>
            <a:r>
              <a:rPr lang="sv-SE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Jürgen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Mayer H.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ombreggiamento, evaporative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ventilazione passiva, </a:t>
            </a:r>
            <a:r>
              <a:rPr lang="it-IT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greening</a:t>
            </a:r>
            <a:r>
              <a:rPr lang="it-IT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forme aerodinamiche, smorzamento delle velocità del vento,…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1792EF-6008-44C4-B72C-DB6F357B7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29234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Integrazione!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417F7B0-2A80-41E0-A8A7-D2E929FAE9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6" r="-2" b="3036"/>
          <a:stretch/>
        </p:blipFill>
        <p:spPr bwMode="auto">
          <a:xfrm>
            <a:off x="-22859" y="3474000"/>
            <a:ext cx="6364361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ulture Architecture">
            <a:extLst>
              <a:ext uri="{FF2B5EF4-FFF2-40B4-BE49-F238E27FC236}">
                <a16:creationId xmlns:a16="http://schemas.microsoft.com/office/drawing/2014/main" id="{D79CA719-0384-428A-B579-4C9D823C6A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" r="18033"/>
          <a:stretch/>
        </p:blipFill>
        <p:spPr bwMode="auto">
          <a:xfrm>
            <a:off x="6349435" y="1797483"/>
            <a:ext cx="5854215" cy="50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607E40B7-28FA-4C95-910F-E58F5BCF596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" r="587" b="6558"/>
          <a:stretch/>
        </p:blipFill>
        <p:spPr bwMode="auto">
          <a:xfrm>
            <a:off x="-22859" y="1049545"/>
            <a:ext cx="7315199" cy="2455655"/>
          </a:xfrm>
          <a:prstGeom prst="rect">
            <a:avLst/>
          </a:prstGeom>
          <a:noFill/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56EBAED-19E8-4EE1-9C54-C17559F2E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84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039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7987D43-9EBC-4E77-8715-A5F02F93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85</a:t>
            </a:fld>
            <a:endParaRPr lang="it-IT" alt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E098E0A-13EB-4300-9D5D-ED6F76C188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00" t="15116" r="43125" b="1163"/>
          <a:stretch/>
        </p:blipFill>
        <p:spPr>
          <a:xfrm>
            <a:off x="1315348" y="1219200"/>
            <a:ext cx="4233079" cy="5541484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43414D87-8CFA-4F7A-9339-FFD6AABB1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76200"/>
            <a:ext cx="11734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Per approfondire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699BB77-C822-42C1-879B-60534DE8E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575" y="1217266"/>
            <a:ext cx="4329225" cy="5580642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28A2251A-1C6C-412F-BC86-ECFD26F1FA99}"/>
              </a:ext>
            </a:extLst>
          </p:cNvPr>
          <p:cNvSpPr/>
          <p:nvPr/>
        </p:nvSpPr>
        <p:spPr>
          <a:xfrm>
            <a:off x="7620000" y="695980"/>
            <a:ext cx="2500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hlinkClick r:id="rId4"/>
              </a:rPr>
              <a:t>https://nzeb.in/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5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5103DBD-33E0-49D3-A911-FA181C3814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80064-8D1B-46BD-9860-13528394298D}" type="slidenum">
              <a:rPr lang="it-IT" altLang="it-IT" smtClean="0"/>
              <a:pPr>
                <a:defRPr/>
              </a:pPr>
              <a:t>86</a:t>
            </a:fld>
            <a:endParaRPr lang="it-IT" altLang="it-IT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AB0DA2A-6476-44AC-BFD7-6DF6BDECA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36524"/>
            <a:ext cx="100012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Final remarks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6">
                <a:extLst>
                  <a:ext uri="{FF2B5EF4-FFF2-40B4-BE49-F238E27FC236}">
                    <a16:creationId xmlns:a16="http://schemas.microsoft.com/office/drawing/2014/main" id="{D7BC1C53-92A2-4177-B4EE-14903161E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001" y="4191000"/>
                <a:ext cx="11429999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285750" indent="-28575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</a:pPr>
                <a:r>
                  <a:rPr lang="it-IT" altLang="en-US" sz="2800" dirty="0">
                    <a:solidFill>
                      <a:schemeClr val="bg1"/>
                    </a:solidFill>
                    <a:latin typeface="+mn-lt"/>
                  </a:rPr>
                  <a:t>Usate e promuovete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alt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𝐼𝑛𝑡𝑒𝑟𝑎𝑧𝑖𝑜𝑛𝑒</m:t>
                        </m:r>
                      </m:e>
                      <m:sup>
                        <m:r>
                          <a:rPr lang="it-IT" alt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it-IT" altLang="en-US" sz="2800" dirty="0">
                    <a:solidFill>
                      <a:schemeClr val="bg1"/>
                    </a:solidFill>
                    <a:latin typeface="+mn-lt"/>
                  </a:rPr>
                  <a:t>: </a:t>
                </a:r>
              </a:p>
            </p:txBody>
          </p:sp>
        </mc:Choice>
        <mc:Fallback xmlns="">
          <p:sp>
            <p:nvSpPr>
              <p:cNvPr id="5" name="Rectangle 6">
                <a:extLst>
                  <a:ext uri="{FF2B5EF4-FFF2-40B4-BE49-F238E27FC236}">
                    <a16:creationId xmlns:a16="http://schemas.microsoft.com/office/drawing/2014/main" id="{D7BC1C53-92A2-4177-B4EE-14903161E9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001" y="4191000"/>
                <a:ext cx="11429999" cy="523220"/>
              </a:xfrm>
              <a:prstGeom prst="rect">
                <a:avLst/>
              </a:prstGeom>
              <a:blipFill>
                <a:blip r:embed="rId2"/>
                <a:stretch>
                  <a:fillRect l="-1120" t="-12941" b="-341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6">
            <a:extLst>
              <a:ext uri="{FF2B5EF4-FFF2-40B4-BE49-F238E27FC236}">
                <a16:creationId xmlns:a16="http://schemas.microsoft.com/office/drawing/2014/main" id="{52B7EC26-700F-42E9-BCCD-E9577D397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629805"/>
            <a:ext cx="9525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it-IT" altLang="en-US" sz="2400" i="1" dirty="0">
                <a:solidFill>
                  <a:schemeClr val="bg1"/>
                </a:solidFill>
              </a:rPr>
              <a:t>Interazione</a:t>
            </a:r>
            <a:r>
              <a:rPr lang="it-IT" altLang="en-US" sz="2400" dirty="0">
                <a:solidFill>
                  <a:schemeClr val="bg1"/>
                </a:solidFill>
                <a:latin typeface="+mn-lt"/>
              </a:rPr>
              <a:t> tra le varie tecniche e strategie di progettazione microclimatica urbana</a:t>
            </a:r>
          </a:p>
          <a:p>
            <a:pPr algn="just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it-IT" altLang="en-US" sz="2400" i="1" dirty="0">
                <a:solidFill>
                  <a:schemeClr val="bg1"/>
                </a:solidFill>
              </a:rPr>
              <a:t>Interazione</a:t>
            </a:r>
            <a:r>
              <a:rPr lang="it-IT" altLang="en-US" sz="2400" dirty="0">
                <a:solidFill>
                  <a:schemeClr val="bg1"/>
                </a:solidFill>
                <a:latin typeface="+mn-lt"/>
              </a:rPr>
              <a:t> con le varie professionalità</a:t>
            </a:r>
          </a:p>
          <a:p>
            <a:pPr algn="just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it-IT" altLang="en-US" sz="2400" i="1" dirty="0">
                <a:solidFill>
                  <a:schemeClr val="bg1"/>
                </a:solidFill>
              </a:rPr>
              <a:t>Interazione</a:t>
            </a:r>
            <a:r>
              <a:rPr lang="it-IT" altLang="en-US" sz="2400" dirty="0">
                <a:solidFill>
                  <a:schemeClr val="bg1"/>
                </a:solidFill>
                <a:latin typeface="+mn-lt"/>
              </a:rPr>
              <a:t> con </a:t>
            </a:r>
            <a:r>
              <a:rPr lang="it-IT" altLang="en-US" sz="2400">
                <a:solidFill>
                  <a:schemeClr val="bg1"/>
                </a:solidFill>
                <a:latin typeface="+mn-lt"/>
              </a:rPr>
              <a:t>i committenti </a:t>
            </a:r>
            <a:r>
              <a:rPr lang="it-IT" altLang="en-US" sz="2400" dirty="0">
                <a:solidFill>
                  <a:schemeClr val="bg1"/>
                </a:solidFill>
                <a:latin typeface="+mn-lt"/>
              </a:rPr>
              <a:t>e le comunità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3F7E18-6B6E-4146-A3FE-73ACCC6B7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855893"/>
            <a:ext cx="114299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it-IT" altLang="en-US" sz="2800" dirty="0">
                <a:solidFill>
                  <a:schemeClr val="bg1"/>
                </a:solidFill>
                <a:latin typeface="+mn-lt"/>
              </a:rPr>
              <a:t>Necessità di </a:t>
            </a:r>
            <a:r>
              <a:rPr lang="it-IT" altLang="en-US" sz="2800" dirty="0">
                <a:solidFill>
                  <a:srgbClr val="FFFF00"/>
                </a:solidFill>
                <a:latin typeface="+mn-lt"/>
              </a:rPr>
              <a:t>professionisti consapevoli </a:t>
            </a:r>
            <a:r>
              <a:rPr lang="it-IT" altLang="en-US" sz="2800" dirty="0">
                <a:solidFill>
                  <a:schemeClr val="bg1"/>
                </a:solidFill>
                <a:latin typeface="+mn-lt"/>
              </a:rPr>
              <a:t>(nessun software che possa dare una soluzione automatica)</a:t>
            </a:r>
            <a:endParaRPr lang="en-US" alt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AAD637E-108B-4497-A4BB-36E93B700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066800"/>
            <a:ext cx="1142999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it-IT" altLang="en-US" sz="2800" dirty="0">
                <a:solidFill>
                  <a:schemeClr val="bg1"/>
                </a:solidFill>
                <a:latin typeface="+mn-lt"/>
              </a:rPr>
              <a:t>Progettare singoli edifici senza considerare </a:t>
            </a:r>
            <a:r>
              <a:rPr lang="it-IT" altLang="en-US" sz="2800" dirty="0">
                <a:solidFill>
                  <a:srgbClr val="FFFF00"/>
                </a:solidFill>
                <a:latin typeface="+mn-lt"/>
              </a:rPr>
              <a:t>l'ambiente costruito </a:t>
            </a:r>
            <a:r>
              <a:rPr lang="it-IT" altLang="en-US" sz="2800" dirty="0">
                <a:solidFill>
                  <a:schemeClr val="bg1"/>
                </a:solidFill>
                <a:latin typeface="+mn-lt"/>
              </a:rPr>
              <a:t>circostante ridurrà (come minimo) le loro prestazioni, il benessere degli utenti, la qualità dell’aria e favorirà il cambiamento climatico locale</a:t>
            </a:r>
            <a:endParaRPr lang="en-US" alt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7932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6200"/>
            <a:ext cx="10896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14350" indent="-514350" algn="ctr">
              <a:spcBef>
                <a:spcPct val="0"/>
              </a:spcBef>
              <a:buFont typeface="+mj-lt"/>
              <a:buAutoNum type="arabicPeriod"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Raffreddamento e riscaldamento passivo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895600"/>
            <a:ext cx="11734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lnSpc>
                <a:spcPts val="2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Giudicato anche strumento efficace per combattere la vulnerabilità (sia economica che sanitaria) nei paesi emergenti e proteggere la popolazione con basso reddito</a:t>
            </a:r>
          </a:p>
          <a:p>
            <a:pPr marL="457200" indent="-457200" algn="just" eaLnBrk="1" hangingPunct="1">
              <a:lnSpc>
                <a:spcPts val="2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Si assume spesso che </a:t>
            </a:r>
            <a:r>
              <a:rPr lang="it-IT" altLang="en-US" sz="2000" dirty="0">
                <a:solidFill>
                  <a:srgbClr val="FFFF00"/>
                </a:solidFill>
              </a:rPr>
              <a:t>gli utenti siano attivi </a:t>
            </a:r>
            <a:r>
              <a:rPr lang="it-IT" altLang="en-US" sz="2000" dirty="0">
                <a:solidFill>
                  <a:schemeClr val="bg1"/>
                </a:solidFill>
              </a:rPr>
              <a:t>(per es. possano modificare la dimensione delle aperture, aprire/chiudere una finestra o una griglia/veneziana/tenda, etc.)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235450"/>
            <a:ext cx="11734800" cy="25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lnSpc>
                <a:spcPts val="2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Tecniche principali</a:t>
            </a:r>
            <a:r>
              <a:rPr lang="it-IT" altLang="en-US" sz="2000" dirty="0">
                <a:solidFill>
                  <a:schemeClr val="bg1"/>
                </a:solidFill>
              </a:rPr>
              <a:t>:</a:t>
            </a:r>
          </a:p>
          <a:p>
            <a:pPr marL="857250" lvl="1" indent="-457200" algn="just" eaLnBrk="1" hangingPunct="1">
              <a:lnSpc>
                <a:spcPts val="2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ventilazione passiva (naturale) attraverso aperture </a:t>
            </a:r>
            <a:r>
              <a:rPr lang="it-IT" altLang="en-US" sz="2000" dirty="0">
                <a:solidFill>
                  <a:schemeClr val="bg1"/>
                </a:solidFill>
              </a:rPr>
              <a:t>(guidata dal vento o guidata dalla pressione)</a:t>
            </a:r>
          </a:p>
          <a:p>
            <a:pPr marL="857250" lvl="1" indent="-457200" algn="just" eaLnBrk="1" hangingPunct="1">
              <a:lnSpc>
                <a:spcPts val="2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raffreddamento e riscaldamento </a:t>
            </a:r>
            <a:r>
              <a:rPr lang="it-IT" altLang="en-US" sz="2000" dirty="0">
                <a:solidFill>
                  <a:srgbClr val="FFFF00"/>
                </a:solidFill>
              </a:rPr>
              <a:t>geotermico</a:t>
            </a:r>
            <a:r>
              <a:rPr lang="it-IT" altLang="en-US" sz="2000" dirty="0">
                <a:solidFill>
                  <a:schemeClr val="bg1"/>
                </a:solidFill>
              </a:rPr>
              <a:t> (</a:t>
            </a:r>
            <a:r>
              <a:rPr lang="it-IT" altLang="en-US" sz="2000" dirty="0" err="1">
                <a:solidFill>
                  <a:schemeClr val="bg1"/>
                </a:solidFill>
              </a:rPr>
              <a:t>earth</a:t>
            </a:r>
            <a:r>
              <a:rPr lang="it-IT" altLang="en-US" sz="2000" dirty="0">
                <a:solidFill>
                  <a:schemeClr val="bg1"/>
                </a:solidFill>
              </a:rPr>
              <a:t> air </a:t>
            </a:r>
            <a:r>
              <a:rPr lang="it-IT" altLang="en-US" sz="2000" dirty="0" err="1">
                <a:solidFill>
                  <a:schemeClr val="bg1"/>
                </a:solidFill>
              </a:rPr>
              <a:t>tunnels</a:t>
            </a:r>
            <a:r>
              <a:rPr lang="it-IT" altLang="en-US" sz="2000" dirty="0">
                <a:solidFill>
                  <a:schemeClr val="bg1"/>
                </a:solidFill>
              </a:rPr>
              <a:t>: ventilazione passiva attraverso tubazioni che passano dall’esterno all’interno attraverso il terreno, qualche metro sotto il piano di campagna)</a:t>
            </a:r>
          </a:p>
          <a:p>
            <a:pPr marL="857250" lvl="1" indent="-457200" algn="just" eaLnBrk="1" hangingPunct="1">
              <a:lnSpc>
                <a:spcPts val="2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ombreggiamento e/o accumulo diretto di calore</a:t>
            </a:r>
          </a:p>
          <a:p>
            <a:pPr marL="857250" lvl="1" indent="-457200" algn="just" eaLnBrk="1" hangingPunct="1">
              <a:lnSpc>
                <a:spcPts val="2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accumulo indiretto di calore ed effetto serra</a:t>
            </a:r>
          </a:p>
          <a:p>
            <a:pPr marL="857250" lvl="1" indent="-457200" algn="just" eaLnBrk="1" hangingPunct="1">
              <a:lnSpc>
                <a:spcPts val="2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evaporative </a:t>
            </a:r>
            <a:r>
              <a:rPr lang="it-IT" altLang="en-US" sz="2000" dirty="0" err="1">
                <a:solidFill>
                  <a:srgbClr val="FFFF00"/>
                </a:solidFill>
              </a:rPr>
              <a:t>cooling</a:t>
            </a:r>
            <a:r>
              <a:rPr lang="it-IT" altLang="en-US" sz="2000" dirty="0">
                <a:solidFill>
                  <a:srgbClr val="FFFF00"/>
                </a:solidFill>
              </a:rPr>
              <a:t> </a:t>
            </a:r>
            <a:r>
              <a:rPr lang="it-IT" altLang="en-US" sz="2000" dirty="0">
                <a:solidFill>
                  <a:schemeClr val="bg1"/>
                </a:solidFill>
              </a:rPr>
              <a:t>(raffreddamento attraverso l’evaporazione)</a:t>
            </a:r>
          </a:p>
          <a:p>
            <a:pPr marL="857250" lvl="1" indent="-457200" algn="just" eaLnBrk="1" hangingPunct="1">
              <a:lnSpc>
                <a:spcPts val="2000"/>
              </a:lnSpc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greening</a:t>
            </a:r>
          </a:p>
          <a:p>
            <a:pPr marL="457200" indent="-457200" algn="just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it-IT" altLang="en-US" sz="2200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59405C0-8322-4C07-B808-55B36368C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E0798-E235-4305-A757-6FD5C182A6FF}" type="slidenum">
              <a:rPr lang="it-IT" altLang="en-US" smtClean="0"/>
              <a:pPr>
                <a:defRPr/>
              </a:pPr>
              <a:t>9</a:t>
            </a:fld>
            <a:endParaRPr lang="it-IT" alt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BD63F13-F5B5-9EBF-3454-58D8A61C3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62000"/>
            <a:ext cx="11658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algn="just" eaLnBrk="1" hangingPunct="1">
              <a:lnSpc>
                <a:spcPts val="2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Radici in tradizioni costruttive di moltissime culture già diversi secoli orsono: prima dell’avvento dei sistemi di climatizzazione meccanica, si faceva affidamento esclusivamente su tecniche passive per garantire il comfort termico degli occupanti</a:t>
            </a:r>
          </a:p>
          <a:p>
            <a:pPr marL="457200" indent="-457200" algn="just" eaLnBrk="1" hangingPunct="1">
              <a:lnSpc>
                <a:spcPts val="2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Risparmio energetico per edificio che può arrivare fino al 50%, migliora la qualità dell'aria interna, riducendo la concentrazione di inquinanti e migliorando il benessere degli occupanti</a:t>
            </a:r>
            <a:r>
              <a:rPr lang="it-IT" altLang="en-US" sz="2000" dirty="0">
                <a:solidFill>
                  <a:schemeClr val="bg1"/>
                </a:solidFill>
              </a:rPr>
              <a:t>, contribuisce a prevenire problemi di umidità e muffa, prolungando la durata delle strutture e migliorando la sostenibilità complessiva dell'edificio</a:t>
            </a:r>
          </a:p>
        </p:txBody>
      </p:sp>
    </p:spTree>
    <p:extLst>
      <p:ext uri="{BB962C8B-B14F-4D97-AF65-F5344CB8AC3E}">
        <p14:creationId xmlns:p14="http://schemas.microsoft.com/office/powerpoint/2010/main" val="111475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6" grpId="0"/>
    </p:bldLst>
  </p:timing>
</p:sld>
</file>

<file path=ppt/theme/theme1.xml><?xml version="1.0" encoding="utf-8"?>
<a:theme xmlns:a="http://schemas.openxmlformats.org/drawingml/2006/main" name="Struttura predefinita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5017</Words>
  <Application>Microsoft Office PowerPoint</Application>
  <PresentationFormat>Widescreen</PresentationFormat>
  <Paragraphs>484</Paragraphs>
  <Slides>86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86</vt:i4>
      </vt:variant>
    </vt:vector>
  </HeadingPairs>
  <TitlesOfParts>
    <vt:vector size="94" baseType="lpstr">
      <vt:lpstr>Arial</vt:lpstr>
      <vt:lpstr>Calibri</vt:lpstr>
      <vt:lpstr>Calibri Light</vt:lpstr>
      <vt:lpstr>Cambria Math</vt:lpstr>
      <vt:lpstr>Courier New</vt:lpstr>
      <vt:lpstr>Times New Roman</vt:lpstr>
      <vt:lpstr>Verdana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Simone Ferrari</dc:creator>
  <cp:lastModifiedBy>Simone Ferrari</cp:lastModifiedBy>
  <cp:revision>245</cp:revision>
  <dcterms:created xsi:type="dcterms:W3CDTF">2020-12-09T19:48:35Z</dcterms:created>
  <dcterms:modified xsi:type="dcterms:W3CDTF">2025-12-19T14:19:20Z</dcterms:modified>
</cp:coreProperties>
</file>