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328" r:id="rId3"/>
    <p:sldId id="324" r:id="rId4"/>
    <p:sldId id="325" r:id="rId5"/>
    <p:sldId id="329" r:id="rId6"/>
    <p:sldId id="330" r:id="rId7"/>
    <p:sldId id="331" r:id="rId8"/>
    <p:sldId id="332" r:id="rId9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ile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400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7BF1983-7FB9-4A2B-B07C-EE4B839161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47EE77F2-F431-4FA8-B158-6A6FA1E8E2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59823AE-F61C-4C9F-87B8-C861F59B2C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5FA2A-D93F-4E49-885C-AD0F156D4358}" type="datetimeFigureOut">
              <a:rPr lang="it-IT" smtClean="0"/>
              <a:t>19/12/2021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6B8E372-F987-437B-94BD-6231415E5E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D17D466-485D-4D88-8B62-0E67029A96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7E32F-7674-4339-8A36-D3709F0CCBF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450179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D5755BC-D964-4B44-86A7-8AD434E1C6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E3752105-3653-4A7F-B917-F1766726A2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EA2A4FB-D924-4D36-8578-793F7236B7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5FA2A-D93F-4E49-885C-AD0F156D4358}" type="datetimeFigureOut">
              <a:rPr lang="it-IT" smtClean="0"/>
              <a:t>19/12/2021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86F81D7-E7DF-4FB2-B944-0878B9620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F09D40F-9B93-45EA-8D05-8E73CB894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7E32F-7674-4339-8A36-D3709F0CCBF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36871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53ED7309-02FE-45E4-83A6-BA60585921F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53CC83D1-D85E-4671-9DCC-1EA97F027B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1283B09-F68D-4180-BCD9-2395C7F274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5FA2A-D93F-4E49-885C-AD0F156D4358}" type="datetimeFigureOut">
              <a:rPr lang="it-IT" smtClean="0"/>
              <a:t>19/12/2021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962DA4A-7D87-45FE-9402-B6F64D8FCA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987AE53-9BAB-4162-A189-04E201D262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7E32F-7674-4339-8A36-D3709F0CCBF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65397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3EDD41C-85A9-403C-A329-6477E174D0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E431E3C-99FA-4B73-9B3C-3471C2E3E3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CF0E74B-78EE-4059-920A-DE59F93ABD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5FA2A-D93F-4E49-885C-AD0F156D4358}" type="datetimeFigureOut">
              <a:rPr lang="it-IT" smtClean="0"/>
              <a:t>19/12/2021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23508A1-8E56-401C-8DDB-E68AB3D96D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E9432FE-ADA8-4437-A88E-C1D22FFA66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7E32F-7674-4339-8A36-D3709F0CCBF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36996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86C5A79-2C46-4A0F-B762-66F6CAAD19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32AA2DDE-735E-4173-91FF-00807F5055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A7EB15F-5C8A-485E-9984-981778A585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5FA2A-D93F-4E49-885C-AD0F156D4358}" type="datetimeFigureOut">
              <a:rPr lang="it-IT" smtClean="0"/>
              <a:t>19/12/2021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4B20954-118F-49E9-A85C-A414825625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F1B75D7-D87B-4157-9532-F1599894A3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7E32F-7674-4339-8A36-D3709F0CCBF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38109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59D8561-30F4-4628-AD81-66BA4687BD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8A22F0B-834A-4A1F-A3F1-D6A40398D1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67002FF5-D090-4F16-9000-02A85374AD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30BBECC0-F69F-4A85-BD37-7E2ABCB055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5FA2A-D93F-4E49-885C-AD0F156D4358}" type="datetimeFigureOut">
              <a:rPr lang="it-IT" smtClean="0"/>
              <a:t>19/12/2021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AD6B5B40-50B0-46E7-8642-5C36284103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3BD56037-DFB3-4886-AE25-699D79A9FD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7E32F-7674-4339-8A36-D3709F0CCBF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87548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A491C66-7331-4AA7-9FE0-C590D077CB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53FB45ED-0040-41D6-A1CC-A580329FA0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D1E5BD09-A9A0-4484-9D6C-87E8097102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78CEF972-DD66-433B-88A0-DA7E30C55FC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203EAE5A-5138-4A66-9F48-5A9932B507E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FD361201-F545-4AD0-A465-A07A997200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5FA2A-D93F-4E49-885C-AD0F156D4358}" type="datetimeFigureOut">
              <a:rPr lang="it-IT" smtClean="0"/>
              <a:t>19/12/2021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01802F9F-A58F-40C7-BD10-399CAFE3A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FF01D9E7-77F9-4805-A9B5-B79796169C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7E32F-7674-4339-8A36-D3709F0CCBF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00016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EA320A0-F625-40E7-A225-97DBB09411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5B35D738-41E7-4510-86F8-85C6E92A08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5FA2A-D93F-4E49-885C-AD0F156D4358}" type="datetimeFigureOut">
              <a:rPr lang="it-IT" smtClean="0"/>
              <a:t>19/12/2021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5FD4E4F1-BC90-4FBF-8A27-D6965143A8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42F948F2-18F3-4D3B-8884-588D8D44D8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7E32F-7674-4339-8A36-D3709F0CCBF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48593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758753BB-0DE7-4FAF-AFEE-3B935A05D2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5FA2A-D93F-4E49-885C-AD0F156D4358}" type="datetimeFigureOut">
              <a:rPr lang="it-IT" smtClean="0"/>
              <a:t>19/12/2021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5A619AF9-4A7C-49BC-B6D1-4E679956C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FC4A8A8-9DE4-4079-B635-8418D5213D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7E32F-7674-4339-8A36-D3709F0CCBF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205825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B0DE952-1225-4F70-AAAC-D345F02692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D0F2BB3-AB89-44FA-80BD-9E42A82BCD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6ECA1E0-F283-47BE-BE64-1022A0AF82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4F714D4B-4CFD-4DA3-AA2E-498382F49D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5FA2A-D93F-4E49-885C-AD0F156D4358}" type="datetimeFigureOut">
              <a:rPr lang="it-IT" smtClean="0"/>
              <a:t>19/12/2021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758F09F-4392-454F-849B-073ACE2352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6052128-4164-4FA7-9850-26DE0A329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7E32F-7674-4339-8A36-D3709F0CCBF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3000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BE8C18F-72EA-4AB8-AB03-428EEFC642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5DF98EC9-9DC8-4342-857B-DBF4B1538D2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5355069A-6360-4038-8513-6851BDDB09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9660F99-0210-45AE-8E3A-004C0D8974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5FA2A-D93F-4E49-885C-AD0F156D4358}" type="datetimeFigureOut">
              <a:rPr lang="it-IT" smtClean="0"/>
              <a:t>19/12/2021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F9C44567-B107-4A77-9543-F56131749C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42DB7728-91FC-4D13-99C8-EA11C6EB2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7E32F-7674-4339-8A36-D3709F0CCBF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097184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CDD1D29F-C6F5-4491-B0D3-55238C9937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7BE3ABE-A4A4-4F90-A675-BF162E12EE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8DC20E0-2ACF-4C94-B734-88E12B9B06F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A5FA2A-D93F-4E49-885C-AD0F156D4358}" type="datetimeFigureOut">
              <a:rPr lang="it-IT" smtClean="0"/>
              <a:t>19/12/2021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A6A99F1-CF69-4071-BF22-0217FC58EF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2DDE327-2EBE-49C3-9826-D0E007E587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47E32F-7674-4339-8A36-D3709F0CCBF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45017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D571598-CEFD-4A64-B8CB-32275AE4C5F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3200" dirty="0">
                <a:solidFill>
                  <a:schemeClr val="tx2"/>
                </a:solidFill>
                <a:latin typeface="Tahoma" pitchFamily="34" charset="0"/>
              </a:rPr>
              <a:t>Corso di economia aziendale</a:t>
            </a:r>
            <a:br>
              <a:rPr lang="it-IT" sz="3200" dirty="0">
                <a:solidFill>
                  <a:schemeClr val="tx2"/>
                </a:solidFill>
                <a:latin typeface="Tahoma" pitchFamily="34" charset="0"/>
              </a:rPr>
            </a:br>
            <a:r>
              <a:rPr lang="it-IT" sz="3200" dirty="0">
                <a:solidFill>
                  <a:schemeClr val="tx2"/>
                </a:solidFill>
                <a:latin typeface="Tahoma" pitchFamily="34" charset="0"/>
              </a:rPr>
              <a:t>Corso C</a:t>
            </a:r>
            <a:br>
              <a:rPr lang="it-IT" sz="3200" dirty="0">
                <a:solidFill>
                  <a:schemeClr val="tx2"/>
                </a:solidFill>
                <a:latin typeface="Tahoma" pitchFamily="34" charset="0"/>
              </a:rPr>
            </a:br>
            <a:r>
              <a:rPr lang="it-IT" sz="3200" dirty="0">
                <a:solidFill>
                  <a:schemeClr val="tx2"/>
                </a:solidFill>
                <a:latin typeface="Tahoma" pitchFamily="34" charset="0"/>
              </a:rPr>
              <a:t>Corso di laurea in</a:t>
            </a:r>
            <a:br>
              <a:rPr lang="it-IT" sz="3200" dirty="0">
                <a:solidFill>
                  <a:schemeClr val="tx2"/>
                </a:solidFill>
                <a:latin typeface="Tahoma" pitchFamily="34" charset="0"/>
              </a:rPr>
            </a:br>
            <a:r>
              <a:rPr lang="it-IT" sz="3200" dirty="0">
                <a:solidFill>
                  <a:schemeClr val="tx2"/>
                </a:solidFill>
                <a:latin typeface="Tahoma" pitchFamily="34" charset="0"/>
              </a:rPr>
              <a:t> Economia e gestione aziendale</a:t>
            </a:r>
            <a:br>
              <a:rPr lang="it-IT" sz="3200" dirty="0">
                <a:solidFill>
                  <a:schemeClr val="tx2"/>
                </a:solidFill>
                <a:latin typeface="Tahoma" pitchFamily="34" charset="0"/>
              </a:rPr>
            </a:br>
            <a:endParaRPr lang="it-IT" sz="3200" dirty="0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A7F250A8-39E1-4397-AE06-FAA91D15F15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/>
              <a:t>Prof. Patrizio </a:t>
            </a:r>
            <a:r>
              <a:rPr lang="it-IT" dirty="0" err="1"/>
              <a:t>Monfardini</a:t>
            </a:r>
            <a:endParaRPr lang="it-IT" dirty="0"/>
          </a:p>
          <a:p>
            <a:r>
              <a:rPr lang="it-IT" dirty="0"/>
              <a:t>monfardini@unica.it</a:t>
            </a:r>
          </a:p>
        </p:txBody>
      </p:sp>
    </p:spTree>
    <p:extLst>
      <p:ext uri="{BB962C8B-B14F-4D97-AF65-F5344CB8AC3E}">
        <p14:creationId xmlns:p14="http://schemas.microsoft.com/office/powerpoint/2010/main" val="29193606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A9D7C64-D3E5-4BF9-BAD0-97979371D9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Dismissione dei cespiti ammortizzabili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085FE55-BA8F-4E9A-9E0A-62C252D57E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it-IT" dirty="0"/>
              <a:t>a)Valore netto contabile = costo storico - fondo </a:t>
            </a:r>
            <a:r>
              <a:rPr lang="it-IT" dirty="0" err="1"/>
              <a:t>amm</a:t>
            </a:r>
            <a:r>
              <a:rPr lang="it-IT" dirty="0"/>
              <a:t>/to</a:t>
            </a:r>
          </a:p>
          <a:p>
            <a:pPr marL="0" indent="0">
              <a:buNone/>
            </a:pPr>
            <a:r>
              <a:rPr lang="it-IT" dirty="0"/>
              <a:t>b)Valore di realizzo = prezzo di vendita del bene usato</a:t>
            </a:r>
          </a:p>
          <a:p>
            <a:pPr marL="0" indent="0">
              <a:buNone/>
            </a:pPr>
            <a:r>
              <a:rPr lang="it-IT" dirty="0"/>
              <a:t> </a:t>
            </a:r>
          </a:p>
          <a:p>
            <a:r>
              <a:rPr lang="it-IT" dirty="0"/>
              <a:t>Se b&gt;a </a:t>
            </a:r>
            <a:r>
              <a:rPr lang="it-IT" dirty="0">
                <a:sym typeface="Wingdings" panose="05000000000000000000" pitchFamily="2" charset="2"/>
              </a:rPr>
              <a:t></a:t>
            </a:r>
            <a:r>
              <a:rPr lang="it-IT" dirty="0"/>
              <a:t> plusvalenza</a:t>
            </a:r>
          </a:p>
          <a:p>
            <a:r>
              <a:rPr lang="it-IT" dirty="0"/>
              <a:t>Se b&lt;a </a:t>
            </a:r>
            <a:r>
              <a:rPr lang="it-IT" dirty="0">
                <a:sym typeface="Wingdings" panose="05000000000000000000" pitchFamily="2" charset="2"/>
              </a:rPr>
              <a:t></a:t>
            </a:r>
            <a:r>
              <a:rPr lang="it-IT" dirty="0"/>
              <a:t> minusvalenza</a:t>
            </a:r>
          </a:p>
          <a:p>
            <a:pPr marL="0" indent="0">
              <a:buNone/>
            </a:pPr>
            <a:r>
              <a:rPr lang="it-IT" dirty="0"/>
              <a:t>Plusvalenze e minusvalenze </a:t>
            </a:r>
            <a:r>
              <a:rPr lang="it-IT" dirty="0">
                <a:sym typeface="Wingdings" panose="05000000000000000000" pitchFamily="2" charset="2"/>
              </a:rPr>
              <a:t></a:t>
            </a:r>
            <a:r>
              <a:rPr lang="it-IT" dirty="0"/>
              <a:t> conti di reddito non attribuibili direttamente all’attività caratteristica dell’impresa (e soprattutto non di competenza esclusiva dell’esercizio)</a:t>
            </a:r>
          </a:p>
        </p:txBody>
      </p:sp>
    </p:spTree>
    <p:extLst>
      <p:ext uri="{BB962C8B-B14F-4D97-AF65-F5344CB8AC3E}">
        <p14:creationId xmlns:p14="http://schemas.microsoft.com/office/powerpoint/2010/main" val="8898925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B3787C1-2E9C-41D8-95ED-B293C21845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Dismissione dei cespiti ammortizzabili</a:t>
            </a:r>
          </a:p>
        </p:txBody>
      </p:sp>
      <p:graphicFrame>
        <p:nvGraphicFramePr>
          <p:cNvPr id="4" name="Tabella 3">
            <a:extLst>
              <a:ext uri="{FF2B5EF4-FFF2-40B4-BE49-F238E27FC236}">
                <a16:creationId xmlns:a16="http://schemas.microsoft.com/office/drawing/2014/main" id="{E0BE8D09-AE85-491C-A6BC-BD8042A8A4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4787125"/>
              </p:ext>
            </p:extLst>
          </p:nvPr>
        </p:nvGraphicFramePr>
        <p:xfrm>
          <a:off x="4954556" y="4384609"/>
          <a:ext cx="6847448" cy="2108266"/>
        </p:xfrm>
        <a:graphic>
          <a:graphicData uri="http://schemas.openxmlformats.org/drawingml/2006/table">
            <a:tbl>
              <a:tblPr/>
              <a:tblGrid>
                <a:gridCol w="2185728">
                  <a:extLst>
                    <a:ext uri="{9D8B030D-6E8A-4147-A177-3AD203B41FA5}">
                      <a16:colId xmlns:a16="http://schemas.microsoft.com/office/drawing/2014/main" val="1200737162"/>
                    </a:ext>
                  </a:extLst>
                </a:gridCol>
                <a:gridCol w="492486">
                  <a:extLst>
                    <a:ext uri="{9D8B030D-6E8A-4147-A177-3AD203B41FA5}">
                      <a16:colId xmlns:a16="http://schemas.microsoft.com/office/drawing/2014/main" val="3403382617"/>
                    </a:ext>
                  </a:extLst>
                </a:gridCol>
                <a:gridCol w="106406">
                  <a:extLst>
                    <a:ext uri="{9D8B030D-6E8A-4147-A177-3AD203B41FA5}">
                      <a16:colId xmlns:a16="http://schemas.microsoft.com/office/drawing/2014/main" val="4048691681"/>
                    </a:ext>
                  </a:extLst>
                </a:gridCol>
                <a:gridCol w="284707">
                  <a:extLst>
                    <a:ext uri="{9D8B030D-6E8A-4147-A177-3AD203B41FA5}">
                      <a16:colId xmlns:a16="http://schemas.microsoft.com/office/drawing/2014/main" val="1149934338"/>
                    </a:ext>
                  </a:extLst>
                </a:gridCol>
                <a:gridCol w="1546478">
                  <a:extLst>
                    <a:ext uri="{9D8B030D-6E8A-4147-A177-3AD203B41FA5}">
                      <a16:colId xmlns:a16="http://schemas.microsoft.com/office/drawing/2014/main" val="1096576479"/>
                    </a:ext>
                  </a:extLst>
                </a:gridCol>
                <a:gridCol w="1041050">
                  <a:extLst>
                    <a:ext uri="{9D8B030D-6E8A-4147-A177-3AD203B41FA5}">
                      <a16:colId xmlns:a16="http://schemas.microsoft.com/office/drawing/2014/main" val="424442213"/>
                    </a:ext>
                  </a:extLst>
                </a:gridCol>
                <a:gridCol w="1190593">
                  <a:extLst>
                    <a:ext uri="{9D8B030D-6E8A-4147-A177-3AD203B41FA5}">
                      <a16:colId xmlns:a16="http://schemas.microsoft.com/office/drawing/2014/main" val="1202009592"/>
                    </a:ext>
                  </a:extLst>
                </a:gridCol>
              </a:tblGrid>
              <a:tr h="8877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Fondo ammortamento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macchinari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Macchinari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9.000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5981342"/>
                  </a:ext>
                </a:extLst>
              </a:tr>
              <a:tr h="212122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4655261"/>
                  </a:ext>
                </a:extLst>
              </a:tr>
              <a:tr h="212122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4251642"/>
                  </a:ext>
                </a:extLst>
              </a:tr>
              <a:tr h="212122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694566"/>
                  </a:ext>
                </a:extLst>
              </a:tr>
              <a:tr h="212122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Storno del fondo amm.to del cespite ceduto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847394"/>
                  </a:ext>
                </a:extLst>
              </a:tr>
            </a:tbl>
          </a:graphicData>
        </a:graphic>
      </p:graphicFrame>
      <p:graphicFrame>
        <p:nvGraphicFramePr>
          <p:cNvPr id="5" name="Tabella 4">
            <a:extLst>
              <a:ext uri="{FF2B5EF4-FFF2-40B4-BE49-F238E27FC236}">
                <a16:creationId xmlns:a16="http://schemas.microsoft.com/office/drawing/2014/main" id="{6B77DB3E-EACE-462B-8EBB-30F1BD318D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9146114"/>
              </p:ext>
            </p:extLst>
          </p:nvPr>
        </p:nvGraphicFramePr>
        <p:xfrm>
          <a:off x="899014" y="2948647"/>
          <a:ext cx="2947633" cy="142773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85733">
                  <a:extLst>
                    <a:ext uri="{9D8B030D-6E8A-4147-A177-3AD203B41FA5}">
                      <a16:colId xmlns:a16="http://schemas.microsoft.com/office/drawing/2014/main" val="443084176"/>
                    </a:ext>
                  </a:extLst>
                </a:gridCol>
                <a:gridCol w="1461900">
                  <a:extLst>
                    <a:ext uri="{9D8B030D-6E8A-4147-A177-3AD203B41FA5}">
                      <a16:colId xmlns:a16="http://schemas.microsoft.com/office/drawing/2014/main" val="3586770700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Fondo ammortamento macchinari</a:t>
                      </a:r>
                    </a:p>
                  </a:txBody>
                  <a:tcPr marL="44450" marR="4445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5433565"/>
                  </a:ext>
                </a:extLst>
              </a:tr>
              <a:tr h="815340">
                <a:tc>
                  <a:txBody>
                    <a:bodyPr/>
                    <a:lstStyle/>
                    <a:p>
                      <a:pPr marL="18034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9.000</a:t>
                      </a:r>
                    </a:p>
                  </a:txBody>
                  <a:tcPr marL="44450" marR="4445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it-IT" sz="180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9.000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4039169"/>
                  </a:ext>
                </a:extLst>
              </a:tr>
            </a:tbl>
          </a:graphicData>
        </a:graphic>
      </p:graphicFrame>
      <p:graphicFrame>
        <p:nvGraphicFramePr>
          <p:cNvPr id="6" name="Tabella 5">
            <a:extLst>
              <a:ext uri="{FF2B5EF4-FFF2-40B4-BE49-F238E27FC236}">
                <a16:creationId xmlns:a16="http://schemas.microsoft.com/office/drawing/2014/main" id="{D40B96F3-A0B6-4885-AF13-749E95C470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0238274"/>
              </p:ext>
            </p:extLst>
          </p:nvPr>
        </p:nvGraphicFramePr>
        <p:xfrm>
          <a:off x="4760203" y="2948647"/>
          <a:ext cx="2947633" cy="111226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85733">
                  <a:extLst>
                    <a:ext uri="{9D8B030D-6E8A-4147-A177-3AD203B41FA5}">
                      <a16:colId xmlns:a16="http://schemas.microsoft.com/office/drawing/2014/main" val="443084176"/>
                    </a:ext>
                  </a:extLst>
                </a:gridCol>
                <a:gridCol w="1461900">
                  <a:extLst>
                    <a:ext uri="{9D8B030D-6E8A-4147-A177-3AD203B41FA5}">
                      <a16:colId xmlns:a16="http://schemas.microsoft.com/office/drawing/2014/main" val="3586770700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solidFill>
                            <a:schemeClr val="tx1"/>
                          </a:solidFill>
                          <a:effectLst/>
                        </a:rPr>
                        <a:t>Macchinari</a:t>
                      </a:r>
                      <a:endParaRPr lang="it-IT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5433565"/>
                  </a:ext>
                </a:extLst>
              </a:tr>
              <a:tr h="815340">
                <a:tc>
                  <a:txBody>
                    <a:bodyPr/>
                    <a:lstStyle/>
                    <a:p>
                      <a:pPr marL="18034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15.000</a:t>
                      </a:r>
                    </a:p>
                  </a:txBody>
                  <a:tcPr marL="44450" marR="4445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9.000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800" i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4039169"/>
                  </a:ext>
                </a:extLst>
              </a:tr>
            </a:tbl>
          </a:graphicData>
        </a:graphic>
      </p:graphicFrame>
      <p:sp>
        <p:nvSpPr>
          <p:cNvPr id="3" name="Rettangolo 2">
            <a:extLst>
              <a:ext uri="{FF2B5EF4-FFF2-40B4-BE49-F238E27FC236}">
                <a16:creationId xmlns:a16="http://schemas.microsoft.com/office/drawing/2014/main" id="{B0829325-7FCD-4057-94B5-F0347E629F7B}"/>
              </a:ext>
            </a:extLst>
          </p:cNvPr>
          <p:cNvSpPr/>
          <p:nvPr/>
        </p:nvSpPr>
        <p:spPr>
          <a:xfrm>
            <a:off x="899014" y="1424622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it-IT" b="1" dirty="0">
                <a:latin typeface="Arial" panose="020B0604020202020204" pitchFamily="34" charset="0"/>
                <a:ea typeface="Times New Roman" panose="02020603050405020304" pitchFamily="18" charset="0"/>
              </a:rPr>
              <a:t>ESEMPI:</a:t>
            </a:r>
            <a:endParaRPr lang="it-IT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it-IT" b="1" dirty="0">
                <a:latin typeface="Arial" panose="020B0604020202020204" pitchFamily="34" charset="0"/>
                <a:ea typeface="Times New Roman" panose="02020603050405020304" pitchFamily="18" charset="0"/>
              </a:rPr>
              <a:t>Macchinario: costo storico € 15.000</a:t>
            </a:r>
            <a:endParaRPr lang="it-IT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it-IT" b="1" dirty="0">
                <a:latin typeface="Arial" panose="020B0604020202020204" pitchFamily="34" charset="0"/>
                <a:ea typeface="Times New Roman" panose="02020603050405020304" pitchFamily="18" charset="0"/>
              </a:rPr>
              <a:t>Fondo ammortamento: € 9.000</a:t>
            </a:r>
            <a:endParaRPr lang="it-IT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lphaLcParenR"/>
              <a:tabLst>
                <a:tab pos="495300" algn="l"/>
              </a:tabLst>
            </a:pPr>
            <a:r>
              <a:rPr lang="it-IT" b="1" dirty="0">
                <a:latin typeface="Arial" panose="020B0604020202020204" pitchFamily="34" charset="0"/>
                <a:ea typeface="Times New Roman" panose="02020603050405020304" pitchFamily="18" charset="0"/>
              </a:rPr>
              <a:t>Viene rivenduto ad € 5.000 + IVA 22 %</a:t>
            </a:r>
            <a:endParaRPr lang="it-IT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04821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B3787C1-2E9C-41D8-95ED-B293C21845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Dismissione dei cespiti ammortizzabili</a:t>
            </a:r>
          </a:p>
        </p:txBody>
      </p:sp>
      <p:graphicFrame>
        <p:nvGraphicFramePr>
          <p:cNvPr id="4" name="Tabella 3">
            <a:extLst>
              <a:ext uri="{FF2B5EF4-FFF2-40B4-BE49-F238E27FC236}">
                <a16:creationId xmlns:a16="http://schemas.microsoft.com/office/drawing/2014/main" id="{E0BE8D09-AE85-491C-A6BC-BD8042A8A4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8452340"/>
              </p:ext>
            </p:extLst>
          </p:nvPr>
        </p:nvGraphicFramePr>
        <p:xfrm>
          <a:off x="4968768" y="4277274"/>
          <a:ext cx="6833235" cy="1827531"/>
        </p:xfrm>
        <a:graphic>
          <a:graphicData uri="http://schemas.openxmlformats.org/drawingml/2006/table">
            <a:tbl>
              <a:tblPr firstRow="1" firstCol="1" bandRow="1"/>
              <a:tblGrid>
                <a:gridCol w="2559002">
                  <a:extLst>
                    <a:ext uri="{9D8B030D-6E8A-4147-A177-3AD203B41FA5}">
                      <a16:colId xmlns:a16="http://schemas.microsoft.com/office/drawing/2014/main" val="1200737162"/>
                    </a:ext>
                  </a:extLst>
                </a:gridCol>
                <a:gridCol w="451550">
                  <a:extLst>
                    <a:ext uri="{9D8B030D-6E8A-4147-A177-3AD203B41FA5}">
                      <a16:colId xmlns:a16="http://schemas.microsoft.com/office/drawing/2014/main" val="3403382617"/>
                    </a:ext>
                  </a:extLst>
                </a:gridCol>
                <a:gridCol w="1776536">
                  <a:extLst>
                    <a:ext uri="{9D8B030D-6E8A-4147-A177-3AD203B41FA5}">
                      <a16:colId xmlns:a16="http://schemas.microsoft.com/office/drawing/2014/main" val="4048691681"/>
                    </a:ext>
                  </a:extLst>
                </a:gridCol>
                <a:gridCol w="954517">
                  <a:extLst>
                    <a:ext uri="{9D8B030D-6E8A-4147-A177-3AD203B41FA5}">
                      <a16:colId xmlns:a16="http://schemas.microsoft.com/office/drawing/2014/main" val="424442213"/>
                    </a:ext>
                  </a:extLst>
                </a:gridCol>
                <a:gridCol w="1091630">
                  <a:extLst>
                    <a:ext uri="{9D8B030D-6E8A-4147-A177-3AD203B41FA5}">
                      <a16:colId xmlns:a16="http://schemas.microsoft.com/office/drawing/2014/main" val="1202009592"/>
                    </a:ext>
                  </a:extLst>
                </a:gridCol>
              </a:tblGrid>
              <a:tr h="10101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Cliente Zeta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Diversi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Macchinari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Iva a debito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5.000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1.100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6.100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5981342"/>
                  </a:ext>
                </a:extLst>
              </a:tr>
              <a:tr h="241355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694566"/>
                  </a:ext>
                </a:extLst>
              </a:tr>
              <a:tr h="241355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Emissione fattura per cespite ceduto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847394"/>
                  </a:ext>
                </a:extLst>
              </a:tr>
            </a:tbl>
          </a:graphicData>
        </a:graphic>
      </p:graphicFrame>
      <p:graphicFrame>
        <p:nvGraphicFramePr>
          <p:cNvPr id="5" name="Tabella 4">
            <a:extLst>
              <a:ext uri="{FF2B5EF4-FFF2-40B4-BE49-F238E27FC236}">
                <a16:creationId xmlns:a16="http://schemas.microsoft.com/office/drawing/2014/main" id="{6B77DB3E-EACE-462B-8EBB-30F1BD318D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0931839"/>
              </p:ext>
            </p:extLst>
          </p:nvPr>
        </p:nvGraphicFramePr>
        <p:xfrm>
          <a:off x="899014" y="1883244"/>
          <a:ext cx="2947633" cy="111226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85733">
                  <a:extLst>
                    <a:ext uri="{9D8B030D-6E8A-4147-A177-3AD203B41FA5}">
                      <a16:colId xmlns:a16="http://schemas.microsoft.com/office/drawing/2014/main" val="443084176"/>
                    </a:ext>
                  </a:extLst>
                </a:gridCol>
                <a:gridCol w="1461900">
                  <a:extLst>
                    <a:ext uri="{9D8B030D-6E8A-4147-A177-3AD203B41FA5}">
                      <a16:colId xmlns:a16="http://schemas.microsoft.com/office/drawing/2014/main" val="3586770700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Iva a debito</a:t>
                      </a:r>
                    </a:p>
                  </a:txBody>
                  <a:tcPr marL="44450" marR="4445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5433565"/>
                  </a:ext>
                </a:extLst>
              </a:tr>
              <a:tr h="815340">
                <a:tc>
                  <a:txBody>
                    <a:bodyPr/>
                    <a:lstStyle/>
                    <a:p>
                      <a:pPr marL="18034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8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it-IT" sz="180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1.100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4039169"/>
                  </a:ext>
                </a:extLst>
              </a:tr>
            </a:tbl>
          </a:graphicData>
        </a:graphic>
      </p:graphicFrame>
      <p:graphicFrame>
        <p:nvGraphicFramePr>
          <p:cNvPr id="6" name="Tabella 5">
            <a:extLst>
              <a:ext uri="{FF2B5EF4-FFF2-40B4-BE49-F238E27FC236}">
                <a16:creationId xmlns:a16="http://schemas.microsoft.com/office/drawing/2014/main" id="{D40B96F3-A0B6-4885-AF13-749E95C470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3462832"/>
              </p:ext>
            </p:extLst>
          </p:nvPr>
        </p:nvGraphicFramePr>
        <p:xfrm>
          <a:off x="4760203" y="1883244"/>
          <a:ext cx="2947633" cy="111226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85733">
                  <a:extLst>
                    <a:ext uri="{9D8B030D-6E8A-4147-A177-3AD203B41FA5}">
                      <a16:colId xmlns:a16="http://schemas.microsoft.com/office/drawing/2014/main" val="443084176"/>
                    </a:ext>
                  </a:extLst>
                </a:gridCol>
                <a:gridCol w="1461900">
                  <a:extLst>
                    <a:ext uri="{9D8B030D-6E8A-4147-A177-3AD203B41FA5}">
                      <a16:colId xmlns:a16="http://schemas.microsoft.com/office/drawing/2014/main" val="3586770700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solidFill>
                            <a:schemeClr val="tx1"/>
                          </a:solidFill>
                          <a:effectLst/>
                        </a:rPr>
                        <a:t>Macchinari</a:t>
                      </a:r>
                      <a:endParaRPr lang="it-IT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5433565"/>
                  </a:ext>
                </a:extLst>
              </a:tr>
              <a:tr h="815340">
                <a:tc>
                  <a:txBody>
                    <a:bodyPr/>
                    <a:lstStyle/>
                    <a:p>
                      <a:pPr marL="18034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15.000</a:t>
                      </a:r>
                    </a:p>
                  </a:txBody>
                  <a:tcPr marL="44450" marR="4445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9.000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5.000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4039169"/>
                  </a:ext>
                </a:extLst>
              </a:tr>
            </a:tbl>
          </a:graphicData>
        </a:graphic>
      </p:graphicFrame>
      <p:graphicFrame>
        <p:nvGraphicFramePr>
          <p:cNvPr id="7" name="Tabella 6">
            <a:extLst>
              <a:ext uri="{FF2B5EF4-FFF2-40B4-BE49-F238E27FC236}">
                <a16:creationId xmlns:a16="http://schemas.microsoft.com/office/drawing/2014/main" id="{D50E29A3-1BF0-496C-8A65-25E19582DC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84152"/>
              </p:ext>
            </p:extLst>
          </p:nvPr>
        </p:nvGraphicFramePr>
        <p:xfrm>
          <a:off x="8492310" y="1883244"/>
          <a:ext cx="2947633" cy="111226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85733">
                  <a:extLst>
                    <a:ext uri="{9D8B030D-6E8A-4147-A177-3AD203B41FA5}">
                      <a16:colId xmlns:a16="http://schemas.microsoft.com/office/drawing/2014/main" val="443084176"/>
                    </a:ext>
                  </a:extLst>
                </a:gridCol>
                <a:gridCol w="1461900">
                  <a:extLst>
                    <a:ext uri="{9D8B030D-6E8A-4147-A177-3AD203B41FA5}">
                      <a16:colId xmlns:a16="http://schemas.microsoft.com/office/drawing/2014/main" val="3586770700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solidFill>
                            <a:schemeClr val="tx1"/>
                          </a:solidFill>
                          <a:effectLst/>
                        </a:rPr>
                        <a:t>Cliente Zeta</a:t>
                      </a:r>
                      <a:endParaRPr lang="it-IT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5433565"/>
                  </a:ext>
                </a:extLst>
              </a:tr>
              <a:tr h="815340">
                <a:tc>
                  <a:txBody>
                    <a:bodyPr/>
                    <a:lstStyle/>
                    <a:p>
                      <a:pPr marL="180340" marR="0" lvl="0" indent="0" algn="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6.100</a:t>
                      </a:r>
                    </a:p>
                    <a:p>
                      <a:pPr marL="18034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8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800" b="0" i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40391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943904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A3F1FCF-443B-427F-A183-DB24AB5F2A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it-IT" dirty="0"/>
              <a:t>Dismissione dei cespiti ammortizzabili</a:t>
            </a:r>
          </a:p>
        </p:txBody>
      </p:sp>
      <p:graphicFrame>
        <p:nvGraphicFramePr>
          <p:cNvPr id="4" name="Tabella 3">
            <a:extLst>
              <a:ext uri="{FF2B5EF4-FFF2-40B4-BE49-F238E27FC236}">
                <a16:creationId xmlns:a16="http://schemas.microsoft.com/office/drawing/2014/main" id="{11ACF253-ACC9-4C9D-9FAE-982D670BFB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6750785"/>
              </p:ext>
            </p:extLst>
          </p:nvPr>
        </p:nvGraphicFramePr>
        <p:xfrm>
          <a:off x="971976" y="1976554"/>
          <a:ext cx="2947633" cy="12247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85733">
                  <a:extLst>
                    <a:ext uri="{9D8B030D-6E8A-4147-A177-3AD203B41FA5}">
                      <a16:colId xmlns:a16="http://schemas.microsoft.com/office/drawing/2014/main" val="443084176"/>
                    </a:ext>
                  </a:extLst>
                </a:gridCol>
                <a:gridCol w="1461900">
                  <a:extLst>
                    <a:ext uri="{9D8B030D-6E8A-4147-A177-3AD203B41FA5}">
                      <a16:colId xmlns:a16="http://schemas.microsoft.com/office/drawing/2014/main" val="3586770700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solidFill>
                            <a:schemeClr val="tx1"/>
                          </a:solidFill>
                          <a:effectLst/>
                        </a:rPr>
                        <a:t>Macchinari</a:t>
                      </a:r>
                      <a:endParaRPr lang="it-IT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5433565"/>
                  </a:ext>
                </a:extLst>
              </a:tr>
              <a:tr h="815340">
                <a:tc>
                  <a:txBody>
                    <a:bodyPr/>
                    <a:lstStyle/>
                    <a:p>
                      <a:pPr marL="18034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15.000</a:t>
                      </a:r>
                    </a:p>
                    <a:p>
                      <a:pPr marL="18034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8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9.000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5.000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1.000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4039169"/>
                  </a:ext>
                </a:extLst>
              </a:tr>
            </a:tbl>
          </a:graphicData>
        </a:graphic>
      </p:graphicFrame>
      <p:graphicFrame>
        <p:nvGraphicFramePr>
          <p:cNvPr id="5" name="Tabella 4">
            <a:extLst>
              <a:ext uri="{FF2B5EF4-FFF2-40B4-BE49-F238E27FC236}">
                <a16:creationId xmlns:a16="http://schemas.microsoft.com/office/drawing/2014/main" id="{DF2DD77B-FFB8-4FFA-B471-8D5C7719648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6807491"/>
              </p:ext>
            </p:extLst>
          </p:nvPr>
        </p:nvGraphicFramePr>
        <p:xfrm>
          <a:off x="4704083" y="1976554"/>
          <a:ext cx="2947633" cy="111226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85733">
                  <a:extLst>
                    <a:ext uri="{9D8B030D-6E8A-4147-A177-3AD203B41FA5}">
                      <a16:colId xmlns:a16="http://schemas.microsoft.com/office/drawing/2014/main" val="443084176"/>
                    </a:ext>
                  </a:extLst>
                </a:gridCol>
                <a:gridCol w="1461900">
                  <a:extLst>
                    <a:ext uri="{9D8B030D-6E8A-4147-A177-3AD203B41FA5}">
                      <a16:colId xmlns:a16="http://schemas.microsoft.com/office/drawing/2014/main" val="3586770700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solidFill>
                            <a:schemeClr val="tx1"/>
                          </a:solidFill>
                          <a:effectLst/>
                        </a:rPr>
                        <a:t>Minusvalenze da alienazione</a:t>
                      </a:r>
                      <a:endParaRPr lang="it-IT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5433565"/>
                  </a:ext>
                </a:extLst>
              </a:tr>
              <a:tr h="815340">
                <a:tc>
                  <a:txBody>
                    <a:bodyPr/>
                    <a:lstStyle/>
                    <a:p>
                      <a:pPr marL="180340" marR="0" lvl="0" indent="0" algn="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1.000</a:t>
                      </a:r>
                    </a:p>
                    <a:p>
                      <a:pPr marL="18034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8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800" b="0" i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4039169"/>
                  </a:ext>
                </a:extLst>
              </a:tr>
            </a:tbl>
          </a:graphicData>
        </a:graphic>
      </p:graphicFrame>
      <p:graphicFrame>
        <p:nvGraphicFramePr>
          <p:cNvPr id="6" name="Tabella 5">
            <a:extLst>
              <a:ext uri="{FF2B5EF4-FFF2-40B4-BE49-F238E27FC236}">
                <a16:creationId xmlns:a16="http://schemas.microsoft.com/office/drawing/2014/main" id="{D6C14B37-06F6-4220-9E3F-9563373265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6726892"/>
              </p:ext>
            </p:extLst>
          </p:nvPr>
        </p:nvGraphicFramePr>
        <p:xfrm>
          <a:off x="4968768" y="4277274"/>
          <a:ext cx="6833235" cy="1601063"/>
        </p:xfrm>
        <a:graphic>
          <a:graphicData uri="http://schemas.openxmlformats.org/drawingml/2006/table">
            <a:tbl>
              <a:tblPr firstRow="1" firstCol="1" bandRow="1"/>
              <a:tblGrid>
                <a:gridCol w="2559002">
                  <a:extLst>
                    <a:ext uri="{9D8B030D-6E8A-4147-A177-3AD203B41FA5}">
                      <a16:colId xmlns:a16="http://schemas.microsoft.com/office/drawing/2014/main" val="1200737162"/>
                    </a:ext>
                  </a:extLst>
                </a:gridCol>
                <a:gridCol w="451550">
                  <a:extLst>
                    <a:ext uri="{9D8B030D-6E8A-4147-A177-3AD203B41FA5}">
                      <a16:colId xmlns:a16="http://schemas.microsoft.com/office/drawing/2014/main" val="3403382617"/>
                    </a:ext>
                  </a:extLst>
                </a:gridCol>
                <a:gridCol w="1776536">
                  <a:extLst>
                    <a:ext uri="{9D8B030D-6E8A-4147-A177-3AD203B41FA5}">
                      <a16:colId xmlns:a16="http://schemas.microsoft.com/office/drawing/2014/main" val="4048691681"/>
                    </a:ext>
                  </a:extLst>
                </a:gridCol>
                <a:gridCol w="954517">
                  <a:extLst>
                    <a:ext uri="{9D8B030D-6E8A-4147-A177-3AD203B41FA5}">
                      <a16:colId xmlns:a16="http://schemas.microsoft.com/office/drawing/2014/main" val="424442213"/>
                    </a:ext>
                  </a:extLst>
                </a:gridCol>
                <a:gridCol w="1091630">
                  <a:extLst>
                    <a:ext uri="{9D8B030D-6E8A-4147-A177-3AD203B41FA5}">
                      <a16:colId xmlns:a16="http://schemas.microsoft.com/office/drawing/2014/main" val="1202009592"/>
                    </a:ext>
                  </a:extLst>
                </a:gridCol>
              </a:tblGrid>
              <a:tr h="10101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Minusvalenze da alienazione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Macchinari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1.000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5981342"/>
                  </a:ext>
                </a:extLst>
              </a:tr>
              <a:tr h="241355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694566"/>
                  </a:ext>
                </a:extLst>
              </a:tr>
              <a:tr h="241355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Rilevazione minusvalenza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8473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693343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B3787C1-2E9C-41D8-95ED-B293C21845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Dismissione dei cespiti ammortizzabili</a:t>
            </a:r>
          </a:p>
        </p:txBody>
      </p:sp>
      <p:graphicFrame>
        <p:nvGraphicFramePr>
          <p:cNvPr id="4" name="Tabella 3">
            <a:extLst>
              <a:ext uri="{FF2B5EF4-FFF2-40B4-BE49-F238E27FC236}">
                <a16:creationId xmlns:a16="http://schemas.microsoft.com/office/drawing/2014/main" id="{E0BE8D09-AE85-491C-A6BC-BD8042A8A45D}"/>
              </a:ext>
            </a:extLst>
          </p:cNvPr>
          <p:cNvGraphicFramePr>
            <a:graphicFrameLocks noGrp="1"/>
          </p:cNvGraphicFramePr>
          <p:nvPr/>
        </p:nvGraphicFramePr>
        <p:xfrm>
          <a:off x="4954556" y="4384609"/>
          <a:ext cx="6847448" cy="2108266"/>
        </p:xfrm>
        <a:graphic>
          <a:graphicData uri="http://schemas.openxmlformats.org/drawingml/2006/table">
            <a:tbl>
              <a:tblPr/>
              <a:tblGrid>
                <a:gridCol w="2185728">
                  <a:extLst>
                    <a:ext uri="{9D8B030D-6E8A-4147-A177-3AD203B41FA5}">
                      <a16:colId xmlns:a16="http://schemas.microsoft.com/office/drawing/2014/main" val="1200737162"/>
                    </a:ext>
                  </a:extLst>
                </a:gridCol>
                <a:gridCol w="492486">
                  <a:extLst>
                    <a:ext uri="{9D8B030D-6E8A-4147-A177-3AD203B41FA5}">
                      <a16:colId xmlns:a16="http://schemas.microsoft.com/office/drawing/2014/main" val="3403382617"/>
                    </a:ext>
                  </a:extLst>
                </a:gridCol>
                <a:gridCol w="106406">
                  <a:extLst>
                    <a:ext uri="{9D8B030D-6E8A-4147-A177-3AD203B41FA5}">
                      <a16:colId xmlns:a16="http://schemas.microsoft.com/office/drawing/2014/main" val="4048691681"/>
                    </a:ext>
                  </a:extLst>
                </a:gridCol>
                <a:gridCol w="284707">
                  <a:extLst>
                    <a:ext uri="{9D8B030D-6E8A-4147-A177-3AD203B41FA5}">
                      <a16:colId xmlns:a16="http://schemas.microsoft.com/office/drawing/2014/main" val="1149934338"/>
                    </a:ext>
                  </a:extLst>
                </a:gridCol>
                <a:gridCol w="1546478">
                  <a:extLst>
                    <a:ext uri="{9D8B030D-6E8A-4147-A177-3AD203B41FA5}">
                      <a16:colId xmlns:a16="http://schemas.microsoft.com/office/drawing/2014/main" val="1096576479"/>
                    </a:ext>
                  </a:extLst>
                </a:gridCol>
                <a:gridCol w="1041050">
                  <a:extLst>
                    <a:ext uri="{9D8B030D-6E8A-4147-A177-3AD203B41FA5}">
                      <a16:colId xmlns:a16="http://schemas.microsoft.com/office/drawing/2014/main" val="424442213"/>
                    </a:ext>
                  </a:extLst>
                </a:gridCol>
                <a:gridCol w="1190593">
                  <a:extLst>
                    <a:ext uri="{9D8B030D-6E8A-4147-A177-3AD203B41FA5}">
                      <a16:colId xmlns:a16="http://schemas.microsoft.com/office/drawing/2014/main" val="1202009592"/>
                    </a:ext>
                  </a:extLst>
                </a:gridCol>
              </a:tblGrid>
              <a:tr h="8877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Fondo ammortamento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macchinari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Macchinari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9.000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5981342"/>
                  </a:ext>
                </a:extLst>
              </a:tr>
              <a:tr h="212122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4655261"/>
                  </a:ext>
                </a:extLst>
              </a:tr>
              <a:tr h="212122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4251642"/>
                  </a:ext>
                </a:extLst>
              </a:tr>
              <a:tr h="212122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694566"/>
                  </a:ext>
                </a:extLst>
              </a:tr>
              <a:tr h="212122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Storno del fondo amm.to del cespite ceduto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847394"/>
                  </a:ext>
                </a:extLst>
              </a:tr>
            </a:tbl>
          </a:graphicData>
        </a:graphic>
      </p:graphicFrame>
      <p:graphicFrame>
        <p:nvGraphicFramePr>
          <p:cNvPr id="5" name="Tabella 4">
            <a:extLst>
              <a:ext uri="{FF2B5EF4-FFF2-40B4-BE49-F238E27FC236}">
                <a16:creationId xmlns:a16="http://schemas.microsoft.com/office/drawing/2014/main" id="{6B77DB3E-EACE-462B-8EBB-30F1BD318D32}"/>
              </a:ext>
            </a:extLst>
          </p:cNvPr>
          <p:cNvGraphicFramePr>
            <a:graphicFrameLocks noGrp="1"/>
          </p:cNvGraphicFramePr>
          <p:nvPr/>
        </p:nvGraphicFramePr>
        <p:xfrm>
          <a:off x="899014" y="2948647"/>
          <a:ext cx="2947633" cy="142773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85733">
                  <a:extLst>
                    <a:ext uri="{9D8B030D-6E8A-4147-A177-3AD203B41FA5}">
                      <a16:colId xmlns:a16="http://schemas.microsoft.com/office/drawing/2014/main" val="443084176"/>
                    </a:ext>
                  </a:extLst>
                </a:gridCol>
                <a:gridCol w="1461900">
                  <a:extLst>
                    <a:ext uri="{9D8B030D-6E8A-4147-A177-3AD203B41FA5}">
                      <a16:colId xmlns:a16="http://schemas.microsoft.com/office/drawing/2014/main" val="3586770700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Fondo ammortamento macchinari</a:t>
                      </a:r>
                    </a:p>
                  </a:txBody>
                  <a:tcPr marL="44450" marR="4445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5433565"/>
                  </a:ext>
                </a:extLst>
              </a:tr>
              <a:tr h="815340">
                <a:tc>
                  <a:txBody>
                    <a:bodyPr/>
                    <a:lstStyle/>
                    <a:p>
                      <a:pPr marL="18034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9.000</a:t>
                      </a:r>
                    </a:p>
                  </a:txBody>
                  <a:tcPr marL="44450" marR="4445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it-IT" sz="180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9.000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4039169"/>
                  </a:ext>
                </a:extLst>
              </a:tr>
            </a:tbl>
          </a:graphicData>
        </a:graphic>
      </p:graphicFrame>
      <p:graphicFrame>
        <p:nvGraphicFramePr>
          <p:cNvPr id="6" name="Tabella 5">
            <a:extLst>
              <a:ext uri="{FF2B5EF4-FFF2-40B4-BE49-F238E27FC236}">
                <a16:creationId xmlns:a16="http://schemas.microsoft.com/office/drawing/2014/main" id="{D40B96F3-A0B6-4885-AF13-749E95C47062}"/>
              </a:ext>
            </a:extLst>
          </p:cNvPr>
          <p:cNvGraphicFramePr>
            <a:graphicFrameLocks noGrp="1"/>
          </p:cNvGraphicFramePr>
          <p:nvPr/>
        </p:nvGraphicFramePr>
        <p:xfrm>
          <a:off x="4760203" y="2948647"/>
          <a:ext cx="2947633" cy="111226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85733">
                  <a:extLst>
                    <a:ext uri="{9D8B030D-6E8A-4147-A177-3AD203B41FA5}">
                      <a16:colId xmlns:a16="http://schemas.microsoft.com/office/drawing/2014/main" val="443084176"/>
                    </a:ext>
                  </a:extLst>
                </a:gridCol>
                <a:gridCol w="1461900">
                  <a:extLst>
                    <a:ext uri="{9D8B030D-6E8A-4147-A177-3AD203B41FA5}">
                      <a16:colId xmlns:a16="http://schemas.microsoft.com/office/drawing/2014/main" val="3586770700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solidFill>
                            <a:schemeClr val="tx1"/>
                          </a:solidFill>
                          <a:effectLst/>
                        </a:rPr>
                        <a:t>Macchinari</a:t>
                      </a:r>
                      <a:endParaRPr lang="it-IT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5433565"/>
                  </a:ext>
                </a:extLst>
              </a:tr>
              <a:tr h="815340">
                <a:tc>
                  <a:txBody>
                    <a:bodyPr/>
                    <a:lstStyle/>
                    <a:p>
                      <a:pPr marL="18034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15.000</a:t>
                      </a:r>
                    </a:p>
                  </a:txBody>
                  <a:tcPr marL="44450" marR="4445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9.000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800" i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4039169"/>
                  </a:ext>
                </a:extLst>
              </a:tr>
            </a:tbl>
          </a:graphicData>
        </a:graphic>
      </p:graphicFrame>
      <p:sp>
        <p:nvSpPr>
          <p:cNvPr id="3" name="Rettangolo 2">
            <a:extLst>
              <a:ext uri="{FF2B5EF4-FFF2-40B4-BE49-F238E27FC236}">
                <a16:creationId xmlns:a16="http://schemas.microsoft.com/office/drawing/2014/main" id="{B0829325-7FCD-4057-94B5-F0347E629F7B}"/>
              </a:ext>
            </a:extLst>
          </p:cNvPr>
          <p:cNvSpPr/>
          <p:nvPr/>
        </p:nvSpPr>
        <p:spPr>
          <a:xfrm>
            <a:off x="899014" y="1424622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it-IT" b="1" dirty="0">
                <a:latin typeface="Arial" panose="020B0604020202020204" pitchFamily="34" charset="0"/>
                <a:ea typeface="Times New Roman" panose="02020603050405020304" pitchFamily="18" charset="0"/>
              </a:rPr>
              <a:t>ESEMPI:</a:t>
            </a:r>
            <a:endParaRPr lang="it-IT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it-IT" b="1" dirty="0">
                <a:latin typeface="Arial" panose="020B0604020202020204" pitchFamily="34" charset="0"/>
                <a:ea typeface="Times New Roman" panose="02020603050405020304" pitchFamily="18" charset="0"/>
              </a:rPr>
              <a:t>Macchinario: costo storico € 15.000</a:t>
            </a:r>
            <a:endParaRPr lang="it-IT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it-IT" b="1" dirty="0">
                <a:latin typeface="Arial" panose="020B0604020202020204" pitchFamily="34" charset="0"/>
                <a:ea typeface="Times New Roman" panose="02020603050405020304" pitchFamily="18" charset="0"/>
              </a:rPr>
              <a:t>Fondo ammortamento: € 9.000</a:t>
            </a:r>
            <a:endParaRPr lang="it-IT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spcAft>
                <a:spcPts val="0"/>
              </a:spcAft>
              <a:tabLst>
                <a:tab pos="495300" algn="l"/>
              </a:tabLst>
            </a:pPr>
            <a:r>
              <a:rPr lang="it-IT" b="1" dirty="0">
                <a:latin typeface="Arial" panose="020B0604020202020204" pitchFamily="34" charset="0"/>
                <a:ea typeface="Times New Roman" panose="02020603050405020304" pitchFamily="18" charset="0"/>
              </a:rPr>
              <a:t>b) Viene rivenduto ad € 7.000 + IVA 22 %</a:t>
            </a:r>
            <a:endParaRPr lang="it-IT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99921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B3787C1-2E9C-41D8-95ED-B293C21845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Dismissione dei cespiti ammortizzabili</a:t>
            </a:r>
          </a:p>
        </p:txBody>
      </p:sp>
      <p:graphicFrame>
        <p:nvGraphicFramePr>
          <p:cNvPr id="4" name="Tabella 3">
            <a:extLst>
              <a:ext uri="{FF2B5EF4-FFF2-40B4-BE49-F238E27FC236}">
                <a16:creationId xmlns:a16="http://schemas.microsoft.com/office/drawing/2014/main" id="{E0BE8D09-AE85-491C-A6BC-BD8042A8A4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6298026"/>
              </p:ext>
            </p:extLst>
          </p:nvPr>
        </p:nvGraphicFramePr>
        <p:xfrm>
          <a:off x="4968768" y="4277274"/>
          <a:ext cx="6833235" cy="1827531"/>
        </p:xfrm>
        <a:graphic>
          <a:graphicData uri="http://schemas.openxmlformats.org/drawingml/2006/table">
            <a:tbl>
              <a:tblPr firstRow="1" firstCol="1" bandRow="1"/>
              <a:tblGrid>
                <a:gridCol w="2559002">
                  <a:extLst>
                    <a:ext uri="{9D8B030D-6E8A-4147-A177-3AD203B41FA5}">
                      <a16:colId xmlns:a16="http://schemas.microsoft.com/office/drawing/2014/main" val="1200737162"/>
                    </a:ext>
                  </a:extLst>
                </a:gridCol>
                <a:gridCol w="451550">
                  <a:extLst>
                    <a:ext uri="{9D8B030D-6E8A-4147-A177-3AD203B41FA5}">
                      <a16:colId xmlns:a16="http://schemas.microsoft.com/office/drawing/2014/main" val="3403382617"/>
                    </a:ext>
                  </a:extLst>
                </a:gridCol>
                <a:gridCol w="1776536">
                  <a:extLst>
                    <a:ext uri="{9D8B030D-6E8A-4147-A177-3AD203B41FA5}">
                      <a16:colId xmlns:a16="http://schemas.microsoft.com/office/drawing/2014/main" val="4048691681"/>
                    </a:ext>
                  </a:extLst>
                </a:gridCol>
                <a:gridCol w="954517">
                  <a:extLst>
                    <a:ext uri="{9D8B030D-6E8A-4147-A177-3AD203B41FA5}">
                      <a16:colId xmlns:a16="http://schemas.microsoft.com/office/drawing/2014/main" val="424442213"/>
                    </a:ext>
                  </a:extLst>
                </a:gridCol>
                <a:gridCol w="1091630">
                  <a:extLst>
                    <a:ext uri="{9D8B030D-6E8A-4147-A177-3AD203B41FA5}">
                      <a16:colId xmlns:a16="http://schemas.microsoft.com/office/drawing/2014/main" val="1202009592"/>
                    </a:ext>
                  </a:extLst>
                </a:gridCol>
              </a:tblGrid>
              <a:tr h="10101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Cliente Zeta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Diversi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Macchinari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Iva a debito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7.000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1.540</a:t>
                      </a:r>
                      <a:endParaRPr lang="it-IT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8.540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5981342"/>
                  </a:ext>
                </a:extLst>
              </a:tr>
              <a:tr h="241355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694566"/>
                  </a:ext>
                </a:extLst>
              </a:tr>
              <a:tr h="241355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Emissione fattura per cespite ceduto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847394"/>
                  </a:ext>
                </a:extLst>
              </a:tr>
            </a:tbl>
          </a:graphicData>
        </a:graphic>
      </p:graphicFrame>
      <p:graphicFrame>
        <p:nvGraphicFramePr>
          <p:cNvPr id="5" name="Tabella 4">
            <a:extLst>
              <a:ext uri="{FF2B5EF4-FFF2-40B4-BE49-F238E27FC236}">
                <a16:creationId xmlns:a16="http://schemas.microsoft.com/office/drawing/2014/main" id="{6B77DB3E-EACE-462B-8EBB-30F1BD318D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7586873"/>
              </p:ext>
            </p:extLst>
          </p:nvPr>
        </p:nvGraphicFramePr>
        <p:xfrm>
          <a:off x="899014" y="1883244"/>
          <a:ext cx="2947633" cy="111226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85733">
                  <a:extLst>
                    <a:ext uri="{9D8B030D-6E8A-4147-A177-3AD203B41FA5}">
                      <a16:colId xmlns:a16="http://schemas.microsoft.com/office/drawing/2014/main" val="443084176"/>
                    </a:ext>
                  </a:extLst>
                </a:gridCol>
                <a:gridCol w="1461900">
                  <a:extLst>
                    <a:ext uri="{9D8B030D-6E8A-4147-A177-3AD203B41FA5}">
                      <a16:colId xmlns:a16="http://schemas.microsoft.com/office/drawing/2014/main" val="3586770700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Iva a debito</a:t>
                      </a:r>
                    </a:p>
                  </a:txBody>
                  <a:tcPr marL="44450" marR="4445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5433565"/>
                  </a:ext>
                </a:extLst>
              </a:tr>
              <a:tr h="815340">
                <a:tc>
                  <a:txBody>
                    <a:bodyPr/>
                    <a:lstStyle/>
                    <a:p>
                      <a:pPr marL="18034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8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it-IT" sz="180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1.540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4039169"/>
                  </a:ext>
                </a:extLst>
              </a:tr>
            </a:tbl>
          </a:graphicData>
        </a:graphic>
      </p:graphicFrame>
      <p:graphicFrame>
        <p:nvGraphicFramePr>
          <p:cNvPr id="6" name="Tabella 5">
            <a:extLst>
              <a:ext uri="{FF2B5EF4-FFF2-40B4-BE49-F238E27FC236}">
                <a16:creationId xmlns:a16="http://schemas.microsoft.com/office/drawing/2014/main" id="{D40B96F3-A0B6-4885-AF13-749E95C470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1943168"/>
              </p:ext>
            </p:extLst>
          </p:nvPr>
        </p:nvGraphicFramePr>
        <p:xfrm>
          <a:off x="4760203" y="1883244"/>
          <a:ext cx="2947633" cy="111226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85733">
                  <a:extLst>
                    <a:ext uri="{9D8B030D-6E8A-4147-A177-3AD203B41FA5}">
                      <a16:colId xmlns:a16="http://schemas.microsoft.com/office/drawing/2014/main" val="443084176"/>
                    </a:ext>
                  </a:extLst>
                </a:gridCol>
                <a:gridCol w="1461900">
                  <a:extLst>
                    <a:ext uri="{9D8B030D-6E8A-4147-A177-3AD203B41FA5}">
                      <a16:colId xmlns:a16="http://schemas.microsoft.com/office/drawing/2014/main" val="3586770700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solidFill>
                            <a:schemeClr val="tx1"/>
                          </a:solidFill>
                          <a:effectLst/>
                        </a:rPr>
                        <a:t>Macchinari</a:t>
                      </a:r>
                      <a:endParaRPr lang="it-IT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5433565"/>
                  </a:ext>
                </a:extLst>
              </a:tr>
              <a:tr h="815340">
                <a:tc>
                  <a:txBody>
                    <a:bodyPr/>
                    <a:lstStyle/>
                    <a:p>
                      <a:pPr marL="18034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15.000</a:t>
                      </a:r>
                    </a:p>
                  </a:txBody>
                  <a:tcPr marL="44450" marR="4445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9.000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7.000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4039169"/>
                  </a:ext>
                </a:extLst>
              </a:tr>
            </a:tbl>
          </a:graphicData>
        </a:graphic>
      </p:graphicFrame>
      <p:graphicFrame>
        <p:nvGraphicFramePr>
          <p:cNvPr id="7" name="Tabella 6">
            <a:extLst>
              <a:ext uri="{FF2B5EF4-FFF2-40B4-BE49-F238E27FC236}">
                <a16:creationId xmlns:a16="http://schemas.microsoft.com/office/drawing/2014/main" id="{D50E29A3-1BF0-496C-8A65-25E19582DC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7892050"/>
              </p:ext>
            </p:extLst>
          </p:nvPr>
        </p:nvGraphicFramePr>
        <p:xfrm>
          <a:off x="8492310" y="1883244"/>
          <a:ext cx="2947633" cy="111226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85733">
                  <a:extLst>
                    <a:ext uri="{9D8B030D-6E8A-4147-A177-3AD203B41FA5}">
                      <a16:colId xmlns:a16="http://schemas.microsoft.com/office/drawing/2014/main" val="443084176"/>
                    </a:ext>
                  </a:extLst>
                </a:gridCol>
                <a:gridCol w="1461900">
                  <a:extLst>
                    <a:ext uri="{9D8B030D-6E8A-4147-A177-3AD203B41FA5}">
                      <a16:colId xmlns:a16="http://schemas.microsoft.com/office/drawing/2014/main" val="3586770700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solidFill>
                            <a:schemeClr val="tx1"/>
                          </a:solidFill>
                          <a:effectLst/>
                        </a:rPr>
                        <a:t>Cliente Zeta</a:t>
                      </a:r>
                      <a:endParaRPr lang="it-IT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5433565"/>
                  </a:ext>
                </a:extLst>
              </a:tr>
              <a:tr h="815340">
                <a:tc>
                  <a:txBody>
                    <a:bodyPr/>
                    <a:lstStyle/>
                    <a:p>
                      <a:pPr marL="180340" marR="0" lvl="0" indent="0" algn="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8.540</a:t>
                      </a:r>
                    </a:p>
                    <a:p>
                      <a:pPr marL="18034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8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800" b="0" i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40391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42483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A3F1FCF-443B-427F-A183-DB24AB5F2A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it-IT" dirty="0"/>
              <a:t>Dismissione dei cespiti ammortizzabili</a:t>
            </a:r>
          </a:p>
        </p:txBody>
      </p:sp>
      <p:graphicFrame>
        <p:nvGraphicFramePr>
          <p:cNvPr id="4" name="Tabella 3">
            <a:extLst>
              <a:ext uri="{FF2B5EF4-FFF2-40B4-BE49-F238E27FC236}">
                <a16:creationId xmlns:a16="http://schemas.microsoft.com/office/drawing/2014/main" id="{11ACF253-ACC9-4C9D-9FAE-982D670BFB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4418685"/>
              </p:ext>
            </p:extLst>
          </p:nvPr>
        </p:nvGraphicFramePr>
        <p:xfrm>
          <a:off x="971976" y="1976554"/>
          <a:ext cx="2947633" cy="12247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85733">
                  <a:extLst>
                    <a:ext uri="{9D8B030D-6E8A-4147-A177-3AD203B41FA5}">
                      <a16:colId xmlns:a16="http://schemas.microsoft.com/office/drawing/2014/main" val="443084176"/>
                    </a:ext>
                  </a:extLst>
                </a:gridCol>
                <a:gridCol w="1461900">
                  <a:extLst>
                    <a:ext uri="{9D8B030D-6E8A-4147-A177-3AD203B41FA5}">
                      <a16:colId xmlns:a16="http://schemas.microsoft.com/office/drawing/2014/main" val="3586770700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solidFill>
                            <a:schemeClr val="tx1"/>
                          </a:solidFill>
                          <a:effectLst/>
                        </a:rPr>
                        <a:t>Macchinari</a:t>
                      </a:r>
                      <a:endParaRPr lang="it-IT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5433565"/>
                  </a:ext>
                </a:extLst>
              </a:tr>
              <a:tr h="815340">
                <a:tc>
                  <a:txBody>
                    <a:bodyPr/>
                    <a:lstStyle/>
                    <a:p>
                      <a:pPr marL="18034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15.000</a:t>
                      </a:r>
                    </a:p>
                    <a:p>
                      <a:pPr marL="180340" marR="0" lvl="0" indent="0" algn="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1.000</a:t>
                      </a:r>
                    </a:p>
                    <a:p>
                      <a:pPr marL="18034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8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9.000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7.000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4039169"/>
                  </a:ext>
                </a:extLst>
              </a:tr>
            </a:tbl>
          </a:graphicData>
        </a:graphic>
      </p:graphicFrame>
      <p:graphicFrame>
        <p:nvGraphicFramePr>
          <p:cNvPr id="5" name="Tabella 4">
            <a:extLst>
              <a:ext uri="{FF2B5EF4-FFF2-40B4-BE49-F238E27FC236}">
                <a16:creationId xmlns:a16="http://schemas.microsoft.com/office/drawing/2014/main" id="{DF2DD77B-FFB8-4FFA-B471-8D5C7719648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6021291"/>
              </p:ext>
            </p:extLst>
          </p:nvPr>
        </p:nvGraphicFramePr>
        <p:xfrm>
          <a:off x="4704083" y="1976554"/>
          <a:ext cx="2947633" cy="111226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85733">
                  <a:extLst>
                    <a:ext uri="{9D8B030D-6E8A-4147-A177-3AD203B41FA5}">
                      <a16:colId xmlns:a16="http://schemas.microsoft.com/office/drawing/2014/main" val="443084176"/>
                    </a:ext>
                  </a:extLst>
                </a:gridCol>
                <a:gridCol w="1461900">
                  <a:extLst>
                    <a:ext uri="{9D8B030D-6E8A-4147-A177-3AD203B41FA5}">
                      <a16:colId xmlns:a16="http://schemas.microsoft.com/office/drawing/2014/main" val="3586770700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solidFill>
                            <a:schemeClr val="tx1"/>
                          </a:solidFill>
                          <a:effectLst/>
                        </a:rPr>
                        <a:t>Plusvalenza da alienazione</a:t>
                      </a:r>
                      <a:endParaRPr lang="it-IT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5433565"/>
                  </a:ext>
                </a:extLst>
              </a:tr>
              <a:tr h="815340">
                <a:tc>
                  <a:txBody>
                    <a:bodyPr/>
                    <a:lstStyle/>
                    <a:p>
                      <a:pPr marL="18034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8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1.000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800" b="0" i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4039169"/>
                  </a:ext>
                </a:extLst>
              </a:tr>
            </a:tbl>
          </a:graphicData>
        </a:graphic>
      </p:graphicFrame>
      <p:graphicFrame>
        <p:nvGraphicFramePr>
          <p:cNvPr id="6" name="Tabella 5">
            <a:extLst>
              <a:ext uri="{FF2B5EF4-FFF2-40B4-BE49-F238E27FC236}">
                <a16:creationId xmlns:a16="http://schemas.microsoft.com/office/drawing/2014/main" id="{D6C14B37-06F6-4220-9E3F-9563373265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5935353"/>
              </p:ext>
            </p:extLst>
          </p:nvPr>
        </p:nvGraphicFramePr>
        <p:xfrm>
          <a:off x="4968768" y="4277274"/>
          <a:ext cx="6833235" cy="1601063"/>
        </p:xfrm>
        <a:graphic>
          <a:graphicData uri="http://schemas.openxmlformats.org/drawingml/2006/table">
            <a:tbl>
              <a:tblPr firstRow="1" firstCol="1" bandRow="1"/>
              <a:tblGrid>
                <a:gridCol w="2559002">
                  <a:extLst>
                    <a:ext uri="{9D8B030D-6E8A-4147-A177-3AD203B41FA5}">
                      <a16:colId xmlns:a16="http://schemas.microsoft.com/office/drawing/2014/main" val="1200737162"/>
                    </a:ext>
                  </a:extLst>
                </a:gridCol>
                <a:gridCol w="451550">
                  <a:extLst>
                    <a:ext uri="{9D8B030D-6E8A-4147-A177-3AD203B41FA5}">
                      <a16:colId xmlns:a16="http://schemas.microsoft.com/office/drawing/2014/main" val="3403382617"/>
                    </a:ext>
                  </a:extLst>
                </a:gridCol>
                <a:gridCol w="1776536">
                  <a:extLst>
                    <a:ext uri="{9D8B030D-6E8A-4147-A177-3AD203B41FA5}">
                      <a16:colId xmlns:a16="http://schemas.microsoft.com/office/drawing/2014/main" val="4048691681"/>
                    </a:ext>
                  </a:extLst>
                </a:gridCol>
                <a:gridCol w="954517">
                  <a:extLst>
                    <a:ext uri="{9D8B030D-6E8A-4147-A177-3AD203B41FA5}">
                      <a16:colId xmlns:a16="http://schemas.microsoft.com/office/drawing/2014/main" val="424442213"/>
                    </a:ext>
                  </a:extLst>
                </a:gridCol>
                <a:gridCol w="1091630">
                  <a:extLst>
                    <a:ext uri="{9D8B030D-6E8A-4147-A177-3AD203B41FA5}">
                      <a16:colId xmlns:a16="http://schemas.microsoft.com/office/drawing/2014/main" val="1202009592"/>
                    </a:ext>
                  </a:extLst>
                </a:gridCol>
              </a:tblGrid>
              <a:tr h="10101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Macchinari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Plusvalenza da alienazione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1.000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5981342"/>
                  </a:ext>
                </a:extLst>
              </a:tr>
              <a:tr h="241355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694566"/>
                  </a:ext>
                </a:extLst>
              </a:tr>
              <a:tr h="241355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Rilevazione plusvalenza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8473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585529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931</TotalTime>
  <Words>328</Words>
  <Application>Microsoft Office PowerPoint</Application>
  <PresentationFormat>Widescreen</PresentationFormat>
  <Paragraphs>138</Paragraphs>
  <Slides>8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Tahoma</vt:lpstr>
      <vt:lpstr>Times New Roman</vt:lpstr>
      <vt:lpstr>Tema di Office</vt:lpstr>
      <vt:lpstr>Corso di economia aziendale Corso C Corso di laurea in  Economia e gestione aziendale </vt:lpstr>
      <vt:lpstr>Dismissione dei cespiti ammortizzabili</vt:lpstr>
      <vt:lpstr>Dismissione dei cespiti ammortizzabili</vt:lpstr>
      <vt:lpstr>Dismissione dei cespiti ammortizzabili</vt:lpstr>
      <vt:lpstr>Dismissione dei cespiti ammortizzabili</vt:lpstr>
      <vt:lpstr>Dismissione dei cespiti ammortizzabili</vt:lpstr>
      <vt:lpstr>Dismissione dei cespiti ammortizzabili</vt:lpstr>
      <vt:lpstr>Dismissione dei cespiti ammortizzabili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Corso di economia aziendale Corso C Corso di laurea in  Economia e gestione aziendale</dc:title>
  <dc:creator>patrizio</dc:creator>
  <cp:lastModifiedBy>Patrizio Monfardini</cp:lastModifiedBy>
  <cp:revision>72</cp:revision>
  <dcterms:created xsi:type="dcterms:W3CDTF">2019-11-21T08:21:37Z</dcterms:created>
  <dcterms:modified xsi:type="dcterms:W3CDTF">2021-12-19T09:08:41Z</dcterms:modified>
</cp:coreProperties>
</file>