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9"/>
  </p:notesMasterIdLst>
  <p:sldIdLst>
    <p:sldId id="256" r:id="rId5"/>
    <p:sldId id="315" r:id="rId6"/>
    <p:sldId id="258" r:id="rId7"/>
    <p:sldId id="316" r:id="rId8"/>
    <p:sldId id="317" r:id="rId9"/>
    <p:sldId id="318" r:id="rId10"/>
    <p:sldId id="314" r:id="rId11"/>
    <p:sldId id="265" r:id="rId12"/>
    <p:sldId id="266" r:id="rId13"/>
    <p:sldId id="267" r:id="rId14"/>
    <p:sldId id="268" r:id="rId15"/>
    <p:sldId id="262" r:id="rId16"/>
    <p:sldId id="259" r:id="rId17"/>
    <p:sldId id="319" r:id="rId18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19ECD33-EDA3-D5D2-2313-53F25CCC0ED1}" name="Stefania Falchi" initials="SF" userId="S::stefania.falchi@unica.it::cedba839-8164-4d8c-8b9a-6bb66d45fee0" providerId="AD"/>
  <p188:author id="{0B18E567-9960-51C4-E7D6-15E738B7EEC5}" name="Silvio Marcello Pagliara" initials="SP" userId="S::silviom.pagliara@unica.it::76fb39e3-47d6-4eb3-a7c2-fa07a87383f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7F2"/>
    <a:srgbClr val="2035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6A60D5-B0AD-4546-8436-8C716D9D8EEB}" v="5" dt="2025-12-11T13:05:04.4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4"/>
    <p:restoredTop sz="81427"/>
  </p:normalViewPr>
  <p:slideViewPr>
    <p:cSldViewPr snapToGrid="0">
      <p:cViewPr>
        <p:scale>
          <a:sx n="100" d="100"/>
          <a:sy n="100" d="100"/>
        </p:scale>
        <p:origin x="1192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F661A-8101-0242-B533-1F2579350814}" type="datetimeFigureOut">
              <a:rPr lang="en-IT" smtClean="0"/>
              <a:t>11/12/25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1537B-8539-9844-8E73-F8FBFAD658D2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42599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1537B-8539-9844-8E73-F8FBFAD658D2}" type="slidenum">
              <a:rPr lang="en-IT" smtClean="0"/>
              <a:t>1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05680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1537B-8539-9844-8E73-F8FBFAD658D2}" type="slidenum">
              <a:rPr lang="en-IT" smtClean="0"/>
              <a:t>13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724065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54F3C4-AEC4-57AF-D43D-E3F0391355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A5A26C-7C3B-A905-5ED9-2F1E839E6E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7FC98E-CA09-5C57-3F9A-28FABEA0D3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32E3D9-9383-AAB1-CA12-4E57E99319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1537B-8539-9844-8E73-F8FBFAD658D2}" type="slidenum">
              <a:rPr lang="en-IT" smtClean="0"/>
              <a:t>14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264246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Why orchestration now?</a:t>
            </a:r>
          </a:p>
          <a:p>
            <a:r>
              <a:rPr lang="en-GB"/>
              <a:t>AI differs in kind; simultaneous tool/mediator/environment.</a:t>
            </a:r>
          </a:p>
          <a:p>
            <a:r>
              <a:rPr lang="en-GB"/>
              <a:t>Teacher professionalism is pivotal (models, data, limits, affordances, neurodiversity).</a:t>
            </a:r>
          </a:p>
          <a:p>
            <a:r>
              <a:rPr lang="en-GB"/>
              <a:t>Promise (personalisation, accessibility) and risks (bias, opacity, workload, governance).</a:t>
            </a:r>
          </a:p>
          <a:p>
            <a:r>
              <a:rPr lang="en-GB"/>
              <a:t>Non-solutionist stance: align theory, design, evaluation in context.</a:t>
            </a:r>
          </a:p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1537B-8539-9844-8E73-F8FBFAD658D2}" type="slidenum">
              <a:rPr lang="en-IT" smtClean="0"/>
              <a:t>2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595424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≈60s: Link three roles to three design dimensions central to inclusion.</a:t>
            </a:r>
            <a:endParaRPr lang="it-IT"/>
          </a:p>
          <a:p>
            <a:r>
              <a:rPr lang="en-GB"/>
              <a:t>Conceptual framing</a:t>
            </a:r>
            <a:endParaRPr lang="en-GB" sz="1200" b="0" i="0" u="none" strike="noStrike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Tripartition aligned with inclusive design and UDL.</a:t>
            </a:r>
          </a:p>
          <a:p>
            <a:r>
              <a:rPr lang="en-GB"/>
              <a:t>Three roles: Tool, Mediator, Environment (ecosystem).</a:t>
            </a:r>
          </a:p>
          <a:p>
            <a:r>
              <a:rPr lang="en-GB"/>
              <a:t>Design across: Neurocognitive, Technological, Methodological–didactic (UDL).</a:t>
            </a:r>
          </a:p>
          <a:p>
            <a:r>
              <a:rPr lang="en-GB"/>
              <a:t>Teacher as orchestrator; governance/regulation are enabling conditions.</a:t>
            </a:r>
          </a:p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≈60s: Keep focus on learning while embedding ethics and governance.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≈60s: Instrumental case—surface mechanisms, barriers, enablers; thick description.</a:t>
            </a:r>
          </a:p>
          <a:p>
            <a:endParaRPr lang="en-GB"/>
          </a:p>
          <a:p>
            <a:r>
              <a:rPr lang="en-GB"/>
              <a:t>Readiness: UNESCO - DigCompEdu 3.0 interviews; policy/data registers → context profile + priorities.</a:t>
            </a:r>
          </a:p>
          <a:p>
            <a:r>
              <a:rPr lang="en-GB"/>
              <a:t>AI-literacy (~60h): foundations, ethics &amp; DP, co-design, micro-teaching, peer feedback.</a:t>
            </a:r>
          </a:p>
          <a:p>
            <a:r>
              <a:rPr lang="en-GB"/>
              <a:t>Mini-pilots (2–3): accessibility/personalisation + conversational mediation; audit trail.</a:t>
            </a:r>
          </a:p>
          <a:p>
            <a:r>
              <a:rPr lang="en-GB"/>
              <a:t>Integrated analysis: school-facing toolkit (templates, checklists, prompts, reflections).</a:t>
            </a:r>
          </a:p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1537B-8539-9844-8E73-F8FBFAD658D2}" type="slidenum">
              <a:rPr lang="en-IT" smtClean="0"/>
              <a:t>8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14252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Teacher AI-literacy: self-assessment, authentic portfolios, assessor judgements.</a:t>
            </a:r>
          </a:p>
          <a:p>
            <a:r>
              <a:rPr lang="en-GB"/>
              <a:t>Implementation: feasibility, acceptability, appropriateness, fidelity; logs and member checks.</a:t>
            </a:r>
          </a:p>
          <a:p>
            <a:r>
              <a:rPr lang="en-GB"/>
              <a:t>Learner traces: descriptive (engagement, time on task, artefacts, journals).</a:t>
            </a:r>
          </a:p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1537B-8539-9844-8E73-F8FBFAD658D2}" type="slidenum">
              <a:rPr lang="en-IT" smtClean="0"/>
              <a:t>9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811889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Ethics-by-design: minimisation, least-privilege, transparency registers, age-appropriate explainability.</a:t>
            </a:r>
          </a:p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1537B-8539-9844-8E73-F8FBFAD658D2}" type="slidenum">
              <a:rPr lang="en-IT" smtClean="0"/>
              <a:t>10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7843381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Now: orchestration framework + draft measurement toolkit.</a:t>
            </a:r>
          </a:p>
          <a:p>
            <a:r>
              <a:rPr lang="en-GB"/>
              <a:t>Not yet: causal claims (single-case trades external for ecological validity).</a:t>
            </a:r>
          </a:p>
          <a:p>
            <a:r>
              <a:rPr lang="en-GB"/>
              <a:t>Next: replication (multi-case), meta-synthesis, follow-ups; AI literacy scale-up.</a:t>
            </a:r>
          </a:p>
          <a:p>
            <a:r>
              <a:rPr lang="en-GB"/>
              <a:t>Take-home: AI needs orchestration—pedagogy, ethics, governance in the lead.</a:t>
            </a:r>
          </a:p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1537B-8539-9844-8E73-F8FBFAD658D2}" type="slidenum">
              <a:rPr lang="en-IT" smtClean="0"/>
              <a:t>11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6715636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≈55s: Invitation to refine and test under ordinary school constraints.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41D67-70BE-F6B4-2EB5-22A3D8F5AD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691E1D-1D15-0A29-33A5-A60934A056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B4E30A-0E08-20DB-D087-AA6FB2392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9164E-65D8-6A4D-B68B-925F1CE0ABDF}" type="datetimeFigureOut">
              <a:rPr lang="en-IT" smtClean="0"/>
              <a:t>11/12/25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959AA-A29B-D10F-BF9B-EA97ABE2B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87A55-6ABE-2DC1-7C52-8937C7C3B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6A5F-B8D0-8B44-B0A6-D92F652BA36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73623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2679D-514E-3052-CED5-4540E560F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935D98-DDDC-8CBE-30C7-D11C0E8CEA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06F1D-FCFF-305C-36B0-C542A25E6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9164E-65D8-6A4D-B68B-925F1CE0ABDF}" type="datetimeFigureOut">
              <a:rPr lang="en-IT" smtClean="0"/>
              <a:t>11/12/25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E0700-D8D0-FB09-73C4-A16E12C2E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4DE0F0-E250-FE4E-A221-3B9A3CE9D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6A5F-B8D0-8B44-B0A6-D92F652BA36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183220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0ED51A-484A-8656-5168-1A9286CE56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E27892-4B70-CB5A-A6D3-4C2D2236C2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0DA93-41E1-26BF-85FF-970699F9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9164E-65D8-6A4D-B68B-925F1CE0ABDF}" type="datetimeFigureOut">
              <a:rPr lang="en-IT" smtClean="0"/>
              <a:t>11/12/25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FCDBA-C0CB-ADB6-9F27-33BD27860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AC1713-FD9E-B1D3-E2B3-BF0719481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6A5F-B8D0-8B44-B0A6-D92F652BA36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366638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</a:t>
            </a:r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12/11/25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124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 t="81000" r="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957A2-1ABA-C24F-6C4C-D64EF56BF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2AC6CD-8316-8909-AAE0-7B91D58DE5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4044D5-0F8B-FCED-32F2-D41ED6B9E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9164E-65D8-6A4D-B68B-925F1CE0ABDF}" type="datetimeFigureOut">
              <a:rPr lang="en-IT" smtClean="0"/>
              <a:t>11/12/25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7AF25-5E76-A3FD-3BB9-CE2E9E17B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FFCB79-4D83-DA16-4EE6-99446A8C2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6A5F-B8D0-8B44-B0A6-D92F652BA36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759595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5D70B-5371-EAF2-CE85-9F648B853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8839ED-8C9A-6B30-C591-74F26E830A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7C017-C083-EF4E-BD10-50E93E051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9164E-65D8-6A4D-B68B-925F1CE0ABDF}" type="datetimeFigureOut">
              <a:rPr lang="en-IT" smtClean="0"/>
              <a:t>11/12/25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209019-44B1-6F21-3517-67CF8F47D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0DA66C-B87E-C5BC-89B4-9DAF39703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6A5F-B8D0-8B44-B0A6-D92F652BA36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7930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A794D-9E84-5603-652D-CB85308F4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F0F94C-5723-602E-2DFD-B985233FA9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EC1681-82A3-F663-4E26-E678EDF674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D4410A-D358-F0C5-27F4-F3A34DA34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9164E-65D8-6A4D-B68B-925F1CE0ABDF}" type="datetimeFigureOut">
              <a:rPr lang="en-IT" smtClean="0"/>
              <a:t>11/12/25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1AB209-CC87-BCB9-2FD9-DBB1E76A0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D0BB4C-6DE2-BD26-D814-79019059F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6A5F-B8D0-8B44-B0A6-D92F652BA36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89511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37F66-936D-1753-9806-4B30B96E9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ECD15F-C695-4390-6A4E-7910AC69E9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6AEAFC-ACAA-2EC4-B9D7-E4ACB666F5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52750A-34DE-A3F0-39F1-1AF4EA3816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8D9179-34EE-CA8D-6DA1-B9C6C340F6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BD73AE-5744-F113-6CF8-5EAACAAE1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9164E-65D8-6A4D-B68B-925F1CE0ABDF}" type="datetimeFigureOut">
              <a:rPr lang="en-IT" smtClean="0"/>
              <a:t>11/12/25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4C9700-A853-9A98-5297-D13E7066F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A30995-F0E6-3BC6-6F2B-A32DB3809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6A5F-B8D0-8B44-B0A6-D92F652BA36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837133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5AE4D-FFBC-F842-58F9-5E9C6B5AB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EFFA76-BDDA-6CFE-D379-0E4F7C5A0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9164E-65D8-6A4D-B68B-925F1CE0ABDF}" type="datetimeFigureOut">
              <a:rPr lang="en-IT" smtClean="0"/>
              <a:t>11/12/25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F4FDB1-F041-5209-7592-88B1AB725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421B86-54EF-8782-7882-4FAD2E073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6A5F-B8D0-8B44-B0A6-D92F652BA36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407603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23468D-2406-CF24-E496-A388FA2A3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9164E-65D8-6A4D-B68B-925F1CE0ABDF}" type="datetimeFigureOut">
              <a:rPr lang="en-IT" smtClean="0"/>
              <a:t>11/12/25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C3E162-6D60-5EBF-841F-BF35A5421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3BBC7F-6C13-D3AC-3B31-8B94AF78A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6A5F-B8D0-8B44-B0A6-D92F652BA36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860316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DE96E-E00C-6D70-0CB2-9FEB6CCF0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9557B-C9CA-A4E0-56CE-2DFC00C925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45361A-54D8-E735-3C75-D8076E4718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E584B1-CE5A-50AD-8651-B84F7BB3F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9164E-65D8-6A4D-B68B-925F1CE0ABDF}" type="datetimeFigureOut">
              <a:rPr lang="en-IT" smtClean="0"/>
              <a:t>11/12/25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ADCCA2-B776-726E-91F6-8F3E16D52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89EE46-FAFA-9778-8B66-D5BDC8FBC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6A5F-B8D0-8B44-B0A6-D92F652BA36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843634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E998E-4254-67C5-A23C-4FE59B763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E02186-DA1E-AAE5-ECB0-273A685988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9FCBB3-2A8E-FB39-6306-BDE6B161C9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846332-58AC-664C-18AB-FB8BDC1F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9164E-65D8-6A4D-B68B-925F1CE0ABDF}" type="datetimeFigureOut">
              <a:rPr lang="en-IT" smtClean="0"/>
              <a:t>11/12/25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5AB62F-7E1E-93EA-339B-13B9E4BC2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4BB9AA-0851-3E55-E1ED-2036DAE3F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6A5F-B8D0-8B44-B0A6-D92F652BA36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75944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AA877A-5E2E-BDC8-A5C7-1FFBA857D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55C4D8-F723-6677-29DE-2F7E27FC8E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818E9E-F396-48F4-EC12-08E64D65AE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09164E-65D8-6A4D-B68B-925F1CE0ABDF}" type="datetimeFigureOut">
              <a:rPr lang="en-IT" smtClean="0"/>
              <a:t>11/12/25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F9244-C790-6810-CFAC-6A65D1B228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2E416-8339-9B6B-DBBD-A0FFC37F14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966A5F-B8D0-8B44-B0A6-D92F652BA36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528652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>
            <a:extLst>
              <a:ext uri="{FF2B5EF4-FFF2-40B4-BE49-F238E27FC236}">
                <a16:creationId xmlns:a16="http://schemas.microsoft.com/office/drawing/2014/main" id="{E6490DC9-AF98-FD12-2502-B9D0AA350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62402" y="4398552"/>
            <a:ext cx="7163736" cy="1383372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chemeClr val="bg1"/>
                </a:solidFill>
                <a:latin typeface="Söhne"/>
              </a:rPr>
              <a:t>S. M. Pagliara, G. Bonavolontà, A. Mura</a:t>
            </a:r>
          </a:p>
          <a:p>
            <a:r>
              <a:rPr lang="it-IT" dirty="0">
                <a:solidFill>
                  <a:schemeClr val="bg1"/>
                </a:solidFill>
                <a:latin typeface="Söhne"/>
              </a:rPr>
              <a:t>Università di Cagliari</a:t>
            </a:r>
          </a:p>
          <a:p>
            <a:r>
              <a:rPr lang="it-IT" dirty="0">
                <a:solidFill>
                  <a:schemeClr val="bg1"/>
                </a:solidFill>
                <a:latin typeface="Söhne"/>
              </a:rPr>
              <a:t>silviom.pagliara</a:t>
            </a:r>
            <a:r>
              <a:rPr lang="it-IT" dirty="0" err="1">
                <a:solidFill>
                  <a:schemeClr val="bg1"/>
                </a:solidFill>
                <a:latin typeface="Söhne"/>
              </a:rPr>
              <a:t>@unica.it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3" name="Picture 2" descr="A black background with blue and white text&#10;&#10;AI-generated content may be incorrect.">
            <a:extLst>
              <a:ext uri="{FF2B5EF4-FFF2-40B4-BE49-F238E27FC236}">
                <a16:creationId xmlns:a16="http://schemas.microsoft.com/office/drawing/2014/main" id="{7247C3E5-D9CA-7B35-BF9D-17FE0E1A25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9930" y="855319"/>
            <a:ext cx="3462472" cy="174472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D0E2E42-85D5-FBF9-CC51-64631EC919C2}"/>
              </a:ext>
            </a:extLst>
          </p:cNvPr>
          <p:cNvSpPr txBox="1">
            <a:spLocks/>
          </p:cNvSpPr>
          <p:nvPr/>
        </p:nvSpPr>
        <p:spPr>
          <a:xfrm>
            <a:off x="4732796" y="1599095"/>
            <a:ext cx="6993342" cy="235760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dirty="0">
                <a:solidFill>
                  <a:schemeClr val="bg1"/>
                </a:solidFill>
                <a:latin typeface="Söhne"/>
              </a:rPr>
              <a:t>Orchestrating AI </a:t>
            </a:r>
            <a:br>
              <a:rPr lang="it-IT" sz="3600" dirty="0">
                <a:solidFill>
                  <a:schemeClr val="bg1"/>
                </a:solidFill>
                <a:latin typeface="Söhne"/>
              </a:rPr>
            </a:br>
            <a:r>
              <a:rPr lang="it-IT" sz="3600" dirty="0">
                <a:solidFill>
                  <a:schemeClr val="bg1"/>
                </a:solidFill>
                <a:latin typeface="Söhne"/>
              </a:rPr>
              <a:t>as Tool, Mediator, and Environment:</a:t>
            </a:r>
            <a:br>
              <a:rPr lang="it-IT" sz="3600" dirty="0">
                <a:solidFill>
                  <a:schemeClr val="bg1"/>
                </a:solidFill>
                <a:latin typeface="Söhne"/>
              </a:rPr>
            </a:br>
            <a:r>
              <a:rPr lang="it-IT" sz="3600" dirty="0">
                <a:solidFill>
                  <a:schemeClr val="bg1"/>
                </a:solidFill>
                <a:latin typeface="Söhne"/>
              </a:rPr>
              <a:t>Towards Inclusive Learning Ecosystems</a:t>
            </a:r>
            <a:endParaRPr lang="it-IT" sz="2400" dirty="0">
              <a:solidFill>
                <a:schemeClr val="bg1"/>
              </a:solidFill>
              <a:latin typeface="Söhne"/>
            </a:endParaRPr>
          </a:p>
        </p:txBody>
      </p:sp>
    </p:spTree>
    <p:extLst>
      <p:ext uri="{BB962C8B-B14F-4D97-AF65-F5344CB8AC3E}">
        <p14:creationId xmlns:p14="http://schemas.microsoft.com/office/powerpoint/2010/main" val="3105110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26580"/>
            <a:ext cx="12192000" cy="68314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256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26580"/>
            <a:ext cx="12192000" cy="68314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256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7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GB" sz="5000"/>
              <a:t>Contribution &amp; next steps</a:t>
            </a:r>
          </a:p>
        </p:txBody>
      </p:sp>
      <p:sp>
        <p:nvSpPr>
          <p:cNvPr id="19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sX0" fmla="*/ 0 w 3255095"/>
              <a:gd name="csY0" fmla="*/ 0 h 18288"/>
              <a:gd name="csX1" fmla="*/ 618468 w 3255095"/>
              <a:gd name="csY1" fmla="*/ 0 h 18288"/>
              <a:gd name="csX2" fmla="*/ 1269487 w 3255095"/>
              <a:gd name="csY2" fmla="*/ 0 h 18288"/>
              <a:gd name="csX3" fmla="*/ 1953057 w 3255095"/>
              <a:gd name="csY3" fmla="*/ 0 h 18288"/>
              <a:gd name="csX4" fmla="*/ 2636627 w 3255095"/>
              <a:gd name="csY4" fmla="*/ 0 h 18288"/>
              <a:gd name="csX5" fmla="*/ 3255095 w 3255095"/>
              <a:gd name="csY5" fmla="*/ 0 h 18288"/>
              <a:gd name="csX6" fmla="*/ 3255095 w 3255095"/>
              <a:gd name="csY6" fmla="*/ 18288 h 18288"/>
              <a:gd name="csX7" fmla="*/ 2538974 w 3255095"/>
              <a:gd name="csY7" fmla="*/ 18288 h 18288"/>
              <a:gd name="csX8" fmla="*/ 1822853 w 3255095"/>
              <a:gd name="csY8" fmla="*/ 18288 h 18288"/>
              <a:gd name="csX9" fmla="*/ 1171834 w 3255095"/>
              <a:gd name="csY9" fmla="*/ 18288 h 18288"/>
              <a:gd name="csX10" fmla="*/ 0 w 3255095"/>
              <a:gd name="csY10" fmla="*/ 18288 h 18288"/>
              <a:gd name="csX11" fmla="*/ 0 w 3255095"/>
              <a:gd name="csY11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en-GB" sz="2000"/>
              <a:t>Now: orchestration framework + draft measurement toolkit.</a:t>
            </a:r>
          </a:p>
          <a:p>
            <a:r>
              <a:rPr lang="en-GB" sz="2000"/>
              <a:t>Not yet: causal claims (single-case trades external for ecological validity).</a:t>
            </a:r>
          </a:p>
          <a:p>
            <a:r>
              <a:rPr lang="en-GB" sz="2000"/>
              <a:t>Next: replication (multi-case), meta-synthesis, follow-ups; AI literacy scale-up.</a:t>
            </a:r>
          </a:p>
          <a:p>
            <a:r>
              <a:rPr lang="en-GB" sz="2000"/>
              <a:t>Take-home: AI needs orchestration—pedagogy, ethics, governance in the lead.</a:t>
            </a:r>
          </a:p>
        </p:txBody>
      </p:sp>
      <p:pic>
        <p:nvPicPr>
          <p:cNvPr id="5" name="Picture 4" descr="A logo with text on it&#10;&#10;AI-generated content may be incorrect.">
            <a:extLst>
              <a:ext uri="{FF2B5EF4-FFF2-40B4-BE49-F238E27FC236}">
                <a16:creationId xmlns:a16="http://schemas.microsoft.com/office/drawing/2014/main" id="{6D932E9E-94D7-7DAA-2176-25E2576AB5C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395" t="15364" r="12337" b="16392"/>
          <a:stretch>
            <a:fillRect/>
          </a:stretch>
        </p:blipFill>
        <p:spPr>
          <a:xfrm>
            <a:off x="6099048" y="986679"/>
            <a:ext cx="5458968" cy="488464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7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287E0-2C0A-F187-43B1-8C5BADCFB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9594"/>
            <a:ext cx="10515600" cy="686973"/>
          </a:xfrm>
        </p:spPr>
        <p:txBody>
          <a:bodyPr>
            <a:normAutofit/>
          </a:bodyPr>
          <a:lstStyle/>
          <a:p>
            <a:r>
              <a:rPr lang="it-IT" sz="3600" dirty="0"/>
              <a:t>References (excerpt)</a:t>
            </a:r>
            <a:endParaRPr lang="en-IT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193AE1-AF53-BD7B-8305-4FAE533CBC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66567"/>
            <a:ext cx="10515600" cy="435133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it-IT" sz="1400" dirty="0" err="1"/>
              <a:t>Agrusti, F., &amp; Bonavolontà, G. (2021). Intelligenza Artificiale e Educazione: Le percezioni degli studenti del Dipartimento di Scienze dell’Educazione dell’Università Roma Tre sul concetto di Intelligenza Artificiale. Q‐Times Webmagazine, XIII(1), , 130–145.</a:t>
            </a:r>
          </a:p>
          <a:p>
            <a:pPr>
              <a:lnSpc>
                <a:spcPct val="100000"/>
              </a:lnSpc>
            </a:pPr>
            <a:r>
              <a:rPr lang="it-IT" sz="1400" dirty="0" err="1"/>
              <a:t>Bonavolontà, G., Pagliara, S.M., &amp; Mura, A. (2025). Verso un Ecosistema Educativo Universale: una proposta di valorizzazione multifunzionale dell’IA per l’inclusione. Italian Journal of Special Education for Inclusion, XIII, 1, 59‐68. https://doi.org/10.7346/sipes-01-2025-04</a:t>
            </a:r>
          </a:p>
          <a:p>
            <a:pPr>
              <a:lnSpc>
                <a:spcPct val="100000"/>
              </a:lnSpc>
            </a:pPr>
            <a:r>
              <a:rPr lang="it-IT" sz="1400" dirty="0" err="1"/>
              <a:t>Bond, M., Khosravi, H., De Laat, M., Bergdahl, N., Negrea, V., Oxley, E., &amp; Pham, P., et al. (2024). A meta systematic review of artificial intelligence in higher education: A call for increased ethics, collaboration, and rigour. International Journal of Educational Technology in Higher Education, XXI(1): 4.</a:t>
            </a:r>
          </a:p>
          <a:p>
            <a:pPr>
              <a:lnSpc>
                <a:spcPct val="100000"/>
              </a:lnSpc>
            </a:pPr>
            <a:r>
              <a:rPr lang="it-IT" sz="1400" dirty="0" err="1"/>
              <a:t>European Parliament and Council of the European Union, Regulation (EU) 2024/1689 of the European Parliament and of the Council of 13 June 2024 laying down harmonised rules on artificial intelligence and amending Regulations (EC) No 300/2008, (EU) No 167/2013, (EU) No 168/2013, (EU) 2018/858, (EU) 2018/1139 and (EU) 2019/2144 and Directives 2014/90/EU, (EU) 2016/797 and (EU) 2020/1828 (Artificial Intelligence Act), Bruxelles, Oﬃcial Journal of the European Union, L 327, 2024.</a:t>
            </a:r>
          </a:p>
          <a:p>
            <a:pPr>
              <a:lnSpc>
                <a:spcPct val="100000"/>
              </a:lnSpc>
            </a:pPr>
            <a:r>
              <a:rPr lang="it-IT" sz="1400" dirty="0" err="1"/>
              <a:t>Fiorucci, A., &amp; Bevilacqua, A. (2024a). Un matrimonio quasi felice... L’intelligenza artificiale nell’ambito della pedagogia e della didattica speciale: Opportunità e rischi. Italian Journal Of Special Education For Inclusion, XII(2): 73–83.</a:t>
            </a:r>
          </a:p>
          <a:p>
            <a:pPr>
              <a:lnSpc>
                <a:spcPct val="100000"/>
              </a:lnSpc>
            </a:pPr>
            <a:r>
              <a:rPr lang="it-IT" sz="1400" dirty="0" err="1"/>
              <a:t>Mura, A. (2016). Diversità e Inclusione. Diversità e inclusione: percorsi e strumenti, 1a edizione 2016. Milano: Franco Angeli, 2022 (ristampa).</a:t>
            </a:r>
          </a:p>
          <a:p>
            <a:pPr>
              <a:lnSpc>
                <a:spcPct val="100000"/>
              </a:lnSpc>
            </a:pPr>
            <a:r>
              <a:rPr lang="it-IT" sz="1400" dirty="0" err="1"/>
              <a:t>Pagliara, S. M., Bonavolontà, G., Pia, M., Falchi, S., Zurru, A. L., Fenu, G., &amp; Mura, A. (2024). The Integration of Artificial Intelligence in Inclusive Education: A Scoping Review. Information, XV(12): 774.</a:t>
            </a:r>
          </a:p>
          <a:p>
            <a:pPr>
              <a:lnSpc>
                <a:spcPct val="100000"/>
              </a:lnSpc>
            </a:pPr>
            <a:r>
              <a:rPr lang="it-IT" sz="1400" dirty="0" err="1"/>
              <a:t>Ranieri, M. (2024). Intelligenza artificiale a scuola. Una lettura pedagogico‐didattica delle sfide e delle opportunità.</a:t>
            </a:r>
          </a:p>
          <a:p>
            <a:pPr>
              <a:lnSpc>
                <a:spcPct val="100000"/>
              </a:lnSpc>
            </a:pPr>
            <a:r>
              <a:rPr lang="it-IT" sz="1400" dirty="0" err="1"/>
              <a:t>UNESCO (2024). AI competency framework for students, Parigi, UNESCO.</a:t>
            </a:r>
          </a:p>
          <a:p>
            <a:pPr>
              <a:lnSpc>
                <a:spcPct val="100000"/>
              </a:lnSpc>
            </a:pPr>
            <a:r>
              <a:rPr lang="it-IT" sz="1400" dirty="0" err="1"/>
              <a:t>UNESCO (2024). AI competency framework for teachers, Parigi, UNESCO.</a:t>
            </a:r>
          </a:p>
          <a:p>
            <a:pPr>
              <a:lnSpc>
                <a:spcPct val="100000"/>
              </a:lnSpc>
            </a:pPr>
            <a:endParaRPr lang="it-IT" sz="1400" dirty="0" err="1"/>
          </a:p>
        </p:txBody>
      </p:sp>
    </p:spTree>
    <p:extLst>
      <p:ext uri="{BB962C8B-B14F-4D97-AF65-F5344CB8AC3E}">
        <p14:creationId xmlns:p14="http://schemas.microsoft.com/office/powerpoint/2010/main" val="19956332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882B31A-73F7-F39C-D1E3-8034A833BE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03249D29-54A1-5A39-0D91-E2CB16E277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6608" y="1727682"/>
            <a:ext cx="6993342" cy="2357608"/>
          </a:xfrm>
        </p:spPr>
        <p:txBody>
          <a:bodyPr>
            <a:noAutofit/>
          </a:bodyPr>
          <a:lstStyle/>
          <a:p>
            <a:r>
              <a:rPr lang="it-IT" sz="3600" b="0" i="0" u="none" strike="noStrike" dirty="0">
                <a:solidFill>
                  <a:schemeClr val="bg1"/>
                </a:solidFill>
                <a:effectLst/>
                <a:latin typeface="Söhne"/>
              </a:rPr>
              <a:t>Orchestrating AI </a:t>
            </a:r>
            <a:br>
              <a:rPr lang="it-IT" sz="3600" b="0" i="0" u="none" strike="noStrike" dirty="0">
                <a:solidFill>
                  <a:schemeClr val="bg1"/>
                </a:solidFill>
                <a:effectLst/>
                <a:latin typeface="Söhne"/>
              </a:rPr>
            </a:br>
            <a:r>
              <a:rPr lang="it-IT" sz="3600" b="0" i="0" u="none" strike="noStrike" dirty="0">
                <a:solidFill>
                  <a:schemeClr val="bg1"/>
                </a:solidFill>
                <a:effectLst/>
                <a:latin typeface="Söhne"/>
              </a:rPr>
              <a:t>as Tool, Mediator, and Environment:</a:t>
            </a:r>
            <a:br>
              <a:rPr lang="it-IT" sz="3600" b="0" i="0" u="none" strike="noStrike" dirty="0">
                <a:solidFill>
                  <a:schemeClr val="bg1"/>
                </a:solidFill>
                <a:effectLst/>
                <a:latin typeface="Söhne"/>
              </a:rPr>
            </a:br>
            <a:r>
              <a:rPr lang="it-IT" sz="3600" b="0" i="0" u="none" strike="noStrike" dirty="0">
                <a:solidFill>
                  <a:schemeClr val="bg1"/>
                </a:solidFill>
                <a:effectLst/>
                <a:latin typeface="Söhne"/>
              </a:rPr>
              <a:t>Towards Inclusive Learning Ecosystems</a:t>
            </a:r>
            <a:endParaRPr lang="it-IT" sz="2400" b="0" i="0" u="none" strike="noStrike" dirty="0">
              <a:solidFill>
                <a:schemeClr val="bg1"/>
              </a:solidFill>
              <a:effectLst/>
              <a:latin typeface="Söhne"/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896D4B5-BEF9-F27A-6C18-B1B58A4BD2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62402" y="4469990"/>
            <a:ext cx="7163736" cy="1383372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chemeClr val="bg1"/>
                </a:solidFill>
                <a:latin typeface="Söhne"/>
              </a:rPr>
              <a:t>S. M. Pagliara, G. Bonavolontà, A. Mura</a:t>
            </a:r>
          </a:p>
          <a:p>
            <a:r>
              <a:rPr lang="it-IT" dirty="0">
                <a:solidFill>
                  <a:schemeClr val="bg1"/>
                </a:solidFill>
                <a:latin typeface="Söhne"/>
              </a:rPr>
              <a:t>Università di Cagliari</a:t>
            </a:r>
          </a:p>
          <a:p>
            <a:r>
              <a:rPr lang="it-IT" dirty="0">
                <a:solidFill>
                  <a:schemeClr val="bg1"/>
                </a:solidFill>
                <a:latin typeface="Söhne"/>
              </a:rPr>
              <a:t>silviom.pagliara</a:t>
            </a:r>
            <a:r>
              <a:rPr lang="it-IT" dirty="0" err="1">
                <a:solidFill>
                  <a:schemeClr val="bg1"/>
                </a:solidFill>
                <a:latin typeface="Söhne"/>
              </a:rPr>
              <a:t>@unica.it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3" name="Picture 2" descr="A black background with blue and white text&#10;&#10;AI-generated content may be incorrect.">
            <a:extLst>
              <a:ext uri="{FF2B5EF4-FFF2-40B4-BE49-F238E27FC236}">
                <a16:creationId xmlns:a16="http://schemas.microsoft.com/office/drawing/2014/main" id="{6F9E1499-6927-EA78-EF64-B03B32C4A0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9930" y="855319"/>
            <a:ext cx="3462472" cy="174472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075057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1">
            <a:extLst>
              <a:ext uri="{FF2B5EF4-FFF2-40B4-BE49-F238E27FC236}">
                <a16:creationId xmlns:a16="http://schemas.microsoft.com/office/drawing/2014/main" id="{EBDDBEC4-6073-36CA-18B0-357C913A448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13763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1">
            <a:extLst>
              <a:ext uri="{FF2B5EF4-FFF2-40B4-BE49-F238E27FC236}">
                <a16:creationId xmlns:a16="http://schemas.microsoft.com/office/drawing/2014/main" id="{852ADD6C-0894-0EA2-195E-EE8E3DA4BF8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26580"/>
            <a:ext cx="12192000" cy="68314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256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26580"/>
            <a:ext cx="12192000" cy="68314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256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26580"/>
            <a:ext cx="12192000" cy="68314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256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7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Orchestration heuristic (practice)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Neurocognitive: tune scaffolds for self-regulation.</a:t>
            </a:r>
          </a:p>
          <a:p>
            <a:r>
              <a:t>Technological: close reading of affordances + human-in-the-loop.</a:t>
            </a:r>
          </a:p>
          <a:p>
            <a:r>
              <a:t>Methodological–didactic: intentions first; transparent AI roles.</a:t>
            </a:r>
          </a:p>
          <a:p>
            <a:r>
              <a:t>Tool→fit/universalise; Mediator→productive struggle; Environment→governance/transparency.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26580"/>
            <a:ext cx="12192000" cy="68314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256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26580"/>
            <a:ext cx="12192000" cy="68314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256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plate coordinato grafica UniCa ufficiale" id="{7E38ADBD-D7C4-FD4F-81D8-CA53DF909FC8}" vid="{34482A86-DB9F-444E-A681-88D6B6521E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e540fb9-ef74-4108-b9ab-bf722896377b">
      <Terms xmlns="http://schemas.microsoft.com/office/infopath/2007/PartnerControls"/>
    </lcf76f155ced4ddcb4097134ff3c332f>
    <TaxCatchAll xmlns="6f13075d-ee5b-4967-9b1a-ec8dc9c5aa8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12C27F3EC068429D1404CA2F5BE81C" ma:contentTypeVersion="18" ma:contentTypeDescription="Create a new document." ma:contentTypeScope="" ma:versionID="6a6cda7e5c402f173f069bdd4c57ade1">
  <xsd:schema xmlns:xsd="http://www.w3.org/2001/XMLSchema" xmlns:xs="http://www.w3.org/2001/XMLSchema" xmlns:p="http://schemas.microsoft.com/office/2006/metadata/properties" xmlns:ns2="9e540fb9-ef74-4108-b9ab-bf722896377b" xmlns:ns3="6f13075d-ee5b-4967-9b1a-ec8dc9c5aa85" targetNamespace="http://schemas.microsoft.com/office/2006/metadata/properties" ma:root="true" ma:fieldsID="42fd1d7c369bdbd9c4c0dff20d1e0368" ns2:_="" ns3:_="">
    <xsd:import namespace="9e540fb9-ef74-4108-b9ab-bf722896377b"/>
    <xsd:import namespace="6f13075d-ee5b-4967-9b1a-ec8dc9c5aa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540fb9-ef74-4108-b9ab-bf72289637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b6c8680f-d7ab-4ad8-9ea7-de105b99fe8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13075d-ee5b-4967-9b1a-ec8dc9c5aa85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516f55e5-1950-46c4-90c6-df3064d4c3fd}" ma:internalName="TaxCatchAll" ma:showField="CatchAllData" ma:web="6f13075d-ee5b-4967-9b1a-ec8dc9c5aa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0468B5E-7D87-46C5-9E48-CD28E224D1C0}">
  <ds:schemaRefs>
    <ds:schemaRef ds:uri="http://schemas.microsoft.com/office/2006/metadata/properties"/>
    <ds:schemaRef ds:uri="http://purl.org/dc/dcmitype/"/>
    <ds:schemaRef ds:uri="9e540fb9-ef74-4108-b9ab-bf722896377b"/>
    <ds:schemaRef ds:uri="http://schemas.microsoft.com/office/infopath/2007/PartnerControls"/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6f13075d-ee5b-4967-9b1a-ec8dc9c5aa85"/>
  </ds:schemaRefs>
</ds:datastoreItem>
</file>

<file path=customXml/itemProps2.xml><?xml version="1.0" encoding="utf-8"?>
<ds:datastoreItem xmlns:ds="http://schemas.openxmlformats.org/officeDocument/2006/customXml" ds:itemID="{6DAC932F-B662-4A92-9EA5-4B02259953EE}"/>
</file>

<file path=customXml/itemProps3.xml><?xml version="1.0" encoding="utf-8"?>
<ds:datastoreItem xmlns:ds="http://schemas.openxmlformats.org/officeDocument/2006/customXml" ds:itemID="{1CF0FB35-90B6-49D0-B50A-2217E45C159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</TotalTime>
  <Words>985</Words>
  <Application>Microsoft Macintosh PowerPoint</Application>
  <PresentationFormat>Widescreen</PresentationFormat>
  <Paragraphs>64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Aptos</vt:lpstr>
      <vt:lpstr>Aptos Display</vt:lpstr>
      <vt:lpstr>Arial</vt:lpstr>
      <vt:lpstr>Söhne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Orchestration heuristic (practice)</vt:lpstr>
      <vt:lpstr>PowerPoint Presentation</vt:lpstr>
      <vt:lpstr>PowerPoint Presentation</vt:lpstr>
      <vt:lpstr>PowerPoint Presentation</vt:lpstr>
      <vt:lpstr>PowerPoint Presentation</vt:lpstr>
      <vt:lpstr>Contribution &amp; next steps</vt:lpstr>
      <vt:lpstr>References (excerpt)</vt:lpstr>
      <vt:lpstr>Orchestrating AI  as Tool, Mediator, and Environment: Towards Inclusive Learning Ecosystems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Silvio Pagliara</dc:creator>
  <cp:lastModifiedBy>Silvio Pagliara</cp:lastModifiedBy>
  <cp:revision>1</cp:revision>
  <cp:lastPrinted>2025-12-11T11:53:53Z</cp:lastPrinted>
  <dcterms:created xsi:type="dcterms:W3CDTF">2025-12-11T11:10:04Z</dcterms:created>
  <dcterms:modified xsi:type="dcterms:W3CDTF">2025-12-11T13:06:49Z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0x0101005212C27F3EC068429D1404CA2F5BE81C</vt:lpwstr>
  </property>
  <property fmtid="{D5CDD505-2E9C-101B-9397-08002B2CF9AE}" pid="3" name="MediaServiceImageTags">
    <vt:lpwstr/>
  </property>
</Properties>
</file>