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1.xml" ContentType="application/vnd.ms-office.chartstyle+xml"/>
  <Override PartName="/ppt/charts/colors1.xml" ContentType="application/vnd.ms-office.chartcolorstyle+xml"/>
  <Override PartName="/ppt/charts/chart7.xml" ContentType="application/vnd.openxmlformats-officedocument.drawingml.chart+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57"/>
  </p:notesMasterIdLst>
  <p:sldIdLst>
    <p:sldId id="257" r:id="rId4"/>
    <p:sldId id="264" r:id="rId5"/>
    <p:sldId id="283" r:id="rId6"/>
    <p:sldId id="285" r:id="rId7"/>
    <p:sldId id="286" r:id="rId8"/>
    <p:sldId id="287" r:id="rId9"/>
    <p:sldId id="288" r:id="rId10"/>
    <p:sldId id="309" r:id="rId11"/>
    <p:sldId id="311" r:id="rId12"/>
    <p:sldId id="312" r:id="rId13"/>
    <p:sldId id="289" r:id="rId14"/>
    <p:sldId id="307" r:id="rId15"/>
    <p:sldId id="290" r:id="rId16"/>
    <p:sldId id="409" r:id="rId17"/>
    <p:sldId id="293" r:id="rId18"/>
    <p:sldId id="373" r:id="rId19"/>
    <p:sldId id="383" r:id="rId20"/>
    <p:sldId id="382" r:id="rId21"/>
    <p:sldId id="384" r:id="rId22"/>
    <p:sldId id="385" r:id="rId23"/>
    <p:sldId id="387" r:id="rId24"/>
    <p:sldId id="386" r:id="rId25"/>
    <p:sldId id="388" r:id="rId26"/>
    <p:sldId id="389" r:id="rId27"/>
    <p:sldId id="390" r:id="rId28"/>
    <p:sldId id="391" r:id="rId29"/>
    <p:sldId id="392" r:id="rId30"/>
    <p:sldId id="393"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07" r:id="rId45"/>
    <p:sldId id="408" r:id="rId46"/>
    <p:sldId id="375" r:id="rId47"/>
    <p:sldId id="306" r:id="rId48"/>
    <p:sldId id="308" r:id="rId49"/>
    <p:sldId id="298" r:id="rId50"/>
    <p:sldId id="299" r:id="rId51"/>
    <p:sldId id="300" r:id="rId52"/>
    <p:sldId id="301" r:id="rId53"/>
    <p:sldId id="302" r:id="rId54"/>
    <p:sldId id="303" r:id="rId55"/>
    <p:sldId id="284" r:id="rId5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66FF33"/>
    <a:srgbClr val="F87E26"/>
    <a:srgbClr val="25376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110" d="100"/>
          <a:sy n="110" d="100"/>
        </p:scale>
        <p:origin x="555"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tableStyles" Target="tableStyle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C:\Users\ferra\Documents\Toroalvaro\CORSI&amp;CONVEGNI\2024\IDRA_24_Parma\Presentazione_IDRA24\pres_IDRA24_old\grafico_PM10.xlsx" TargetMode="External"/><Relationship Id="rId2" Type="http://schemas.microsoft.com/office/2011/relationships/chartColorStyle" Target="colors1.xml"/><Relationship Id="rId1" Type="http://schemas.microsoft.com/office/2011/relationships/chartStyle" Target="style1.xml"/></Relationships>
</file>

<file path=ppt/charts/_rels/chart7.xml.rels><?xml version="1.0" encoding="UTF-8" standalone="yes"?>
<Relationships xmlns="http://schemas.openxmlformats.org/package/2006/relationships"><Relationship Id="rId1" Type="http://schemas.openxmlformats.org/officeDocument/2006/relationships/oleObject" Target="https://unicadrsi-my.sharepoint.com/personal/a_piras117_studenti_unica_it/Documents/Tesi/Simulazioni/Simulazione%205/Diagrammi%2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73735927637145"/>
          <c:y val="3.8805555555555558E-2"/>
          <c:w val="0.84657345517760696"/>
          <c:h val="0.7820121527777778"/>
        </c:manualLayout>
      </c:layout>
      <c:lineChart>
        <c:grouping val="standard"/>
        <c:varyColors val="0"/>
        <c:ser>
          <c:idx val="0"/>
          <c:order val="0"/>
          <c:tx>
            <c:v>Valori simulazione 5 CFD</c:v>
          </c:tx>
          <c:spPr>
            <a:ln>
              <a:solidFill>
                <a:schemeClr val="accent1"/>
              </a:solidFill>
            </a:ln>
          </c:spPr>
          <c:marker>
            <c:symbol val="square"/>
            <c:size val="5"/>
            <c:spPr>
              <a:ln>
                <a:solidFill>
                  <a:schemeClr val="accent1"/>
                </a:solidFill>
              </a:ln>
            </c:spPr>
          </c:marker>
          <c:val>
            <c:numRef>
              <c:f>'[Diagrammi 5.xlsx]atmosphere 5'!$K$2:$K$24</c:f>
              <c:numCache>
                <c:formatCode>General</c:formatCode>
                <c:ptCount val="23"/>
                <c:pt idx="0">
                  <c:v>11.862</c:v>
                </c:pt>
                <c:pt idx="1">
                  <c:v>11.225</c:v>
                </c:pt>
                <c:pt idx="2">
                  <c:v>10.247999999999999</c:v>
                </c:pt>
                <c:pt idx="3">
                  <c:v>9.7457999999999991</c:v>
                </c:pt>
                <c:pt idx="4">
                  <c:v>9.1222999999999992</c:v>
                </c:pt>
                <c:pt idx="5">
                  <c:v>9.2292000000000005</c:v>
                </c:pt>
                <c:pt idx="6">
                  <c:v>9.0305</c:v>
                </c:pt>
                <c:pt idx="7">
                  <c:v>9.7331000000000003</c:v>
                </c:pt>
                <c:pt idx="8">
                  <c:v>10.81</c:v>
                </c:pt>
                <c:pt idx="9">
                  <c:v>12.013999999999999</c:v>
                </c:pt>
                <c:pt idx="10">
                  <c:v>14.542</c:v>
                </c:pt>
                <c:pt idx="11">
                  <c:v>15.016</c:v>
                </c:pt>
                <c:pt idx="12">
                  <c:v>14.833</c:v>
                </c:pt>
                <c:pt idx="13">
                  <c:v>14.657999999999999</c:v>
                </c:pt>
                <c:pt idx="14">
                  <c:v>14.407999999999999</c:v>
                </c:pt>
                <c:pt idx="15">
                  <c:v>13.946</c:v>
                </c:pt>
                <c:pt idx="16">
                  <c:v>12.657999999999999</c:v>
                </c:pt>
                <c:pt idx="17">
                  <c:v>13.192</c:v>
                </c:pt>
                <c:pt idx="18">
                  <c:v>11.865</c:v>
                </c:pt>
                <c:pt idx="19">
                  <c:v>11.491</c:v>
                </c:pt>
                <c:pt idx="20">
                  <c:v>11.407999999999999</c:v>
                </c:pt>
                <c:pt idx="21">
                  <c:v>10.385999999999999</c:v>
                </c:pt>
                <c:pt idx="22">
                  <c:v>10.452</c:v>
                </c:pt>
              </c:numCache>
            </c:numRef>
          </c:val>
          <c:smooth val="0"/>
          <c:extLst>
            <c:ext xmlns:c16="http://schemas.microsoft.com/office/drawing/2014/chart" uri="{C3380CC4-5D6E-409C-BE32-E72D297353CC}">
              <c16:uniqueId val="{00000000-6AAC-4D62-98F0-97C30E45A9A1}"/>
            </c:ext>
          </c:extLst>
        </c:ser>
        <c:ser>
          <c:idx val="1"/>
          <c:order val="1"/>
          <c:tx>
            <c:v>Valori misurati CENCA1</c:v>
          </c:tx>
          <c:spPr>
            <a:ln w="19050" cap="rnd">
              <a:solidFill>
                <a:schemeClr val="accent2"/>
              </a:solidFill>
              <a:round/>
            </a:ln>
            <a:effectLst/>
          </c:spPr>
          <c:marker>
            <c:symbol val="circle"/>
            <c:size val="5"/>
            <c:spPr>
              <a:solidFill>
                <a:schemeClr val="accent2"/>
              </a:solidFill>
              <a:ln w="9525">
                <a:solidFill>
                  <a:schemeClr val="accent2"/>
                </a:solidFill>
              </a:ln>
              <a:effectLst/>
            </c:spPr>
          </c:marker>
          <c:val>
            <c:numRef>
              <c:f>'[Diagrammi simulazione 2.xlsx]REV_CENCA1_21_DICEMBRE_2021'!$N$8:$N$31</c:f>
              <c:numCache>
                <c:formatCode>0.000</c:formatCode>
                <c:ptCount val="24"/>
                <c:pt idx="0">
                  <c:v>9.9967500000000005</c:v>
                </c:pt>
                <c:pt idx="1">
                  <c:v>10.511900000000001</c:v>
                </c:pt>
                <c:pt idx="2">
                  <c:v>9.7345000000000006</c:v>
                </c:pt>
                <c:pt idx="3">
                  <c:v>9.8068100000000005</c:v>
                </c:pt>
                <c:pt idx="4">
                  <c:v>8.4447799999999997</c:v>
                </c:pt>
                <c:pt idx="5">
                  <c:v>7.1844400000000004</c:v>
                </c:pt>
                <c:pt idx="6">
                  <c:v>6.80152</c:v>
                </c:pt>
                <c:pt idx="7">
                  <c:v>6.8392999999999997</c:v>
                </c:pt>
                <c:pt idx="8">
                  <c:v>7.6576500000000003</c:v>
                </c:pt>
                <c:pt idx="9">
                  <c:v>9.5189900000000005</c:v>
                </c:pt>
                <c:pt idx="10">
                  <c:v>10.822900000000001</c:v>
                </c:pt>
                <c:pt idx="11">
                  <c:v>12.259600000000001</c:v>
                </c:pt>
                <c:pt idx="12">
                  <c:v>14.1806</c:v>
                </c:pt>
                <c:pt idx="13">
                  <c:v>15.2334</c:v>
                </c:pt>
                <c:pt idx="14">
                  <c:v>15.1694</c:v>
                </c:pt>
                <c:pt idx="15">
                  <c:v>14.2454</c:v>
                </c:pt>
                <c:pt idx="16">
                  <c:v>13.327</c:v>
                </c:pt>
                <c:pt idx="17">
                  <c:v>11.589</c:v>
                </c:pt>
                <c:pt idx="18">
                  <c:v>10.1546</c:v>
                </c:pt>
                <c:pt idx="19">
                  <c:v>10.1257</c:v>
                </c:pt>
                <c:pt idx="20">
                  <c:v>10.222300000000001</c:v>
                </c:pt>
                <c:pt idx="21">
                  <c:v>9.5378500000000006</c:v>
                </c:pt>
                <c:pt idx="22">
                  <c:v>8.3580299999999994</c:v>
                </c:pt>
                <c:pt idx="23">
                  <c:v>8.8331999999999997</c:v>
                </c:pt>
              </c:numCache>
            </c:numRef>
          </c:val>
          <c:smooth val="0"/>
          <c:extLst>
            <c:ext xmlns:c16="http://schemas.microsoft.com/office/drawing/2014/chart" uri="{C3380CC4-5D6E-409C-BE32-E72D297353CC}">
              <c16:uniqueId val="{00000001-6AAC-4D62-98F0-97C30E45A9A1}"/>
            </c:ext>
          </c:extLst>
        </c:ser>
        <c:dLbls>
          <c:showLegendKey val="0"/>
          <c:showVal val="0"/>
          <c:showCatName val="0"/>
          <c:showSerName val="0"/>
          <c:showPercent val="0"/>
          <c:showBubbleSize val="0"/>
        </c:dLbls>
        <c:marker val="1"/>
        <c:smooth val="0"/>
        <c:axId val="44119120"/>
        <c:axId val="1"/>
      </c:lineChart>
      <c:catAx>
        <c:axId val="44119120"/>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max val="20"/>
          <c:min val="0"/>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2">
                    <a:lumMod val="10000"/>
                  </a:schemeClr>
                </a:solidFill>
                <a:latin typeface="+mn-lt"/>
                <a:ea typeface="+mn-ea"/>
                <a:cs typeface="+mn-cs"/>
              </a:defRPr>
            </a:pPr>
            <a:endParaRPr lang="it-IT"/>
          </a:p>
        </c:txPr>
        <c:crossAx val="4411912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30751424666958"/>
          <c:y val="3.8805555555555558E-2"/>
          <c:w val="0.86105457892143633"/>
          <c:h val="0.80072746913580251"/>
        </c:manualLayout>
      </c:layout>
      <c:lineChart>
        <c:grouping val="standard"/>
        <c:varyColors val="0"/>
        <c:ser>
          <c:idx val="0"/>
          <c:order val="0"/>
          <c:tx>
            <c:v>Valori simulazione 5 CFD</c:v>
          </c:tx>
          <c:marker>
            <c:symbol val="circle"/>
            <c:size val="5"/>
            <c:spPr>
              <a:solidFill>
                <a:schemeClr val="accent1"/>
              </a:solidFill>
              <a:ln w="9525">
                <a:solidFill>
                  <a:schemeClr val="accent1"/>
                </a:solidFill>
              </a:ln>
              <a:effectLst/>
            </c:spPr>
          </c:marker>
          <c:val>
            <c:numRef>
              <c:f>'[Diagrammi 5.xlsx]atmosphere 5'!$G$2:$G$24</c:f>
              <c:numCache>
                <c:formatCode>General</c:formatCode>
                <c:ptCount val="23"/>
                <c:pt idx="0">
                  <c:v>0.89902000000000004</c:v>
                </c:pt>
                <c:pt idx="1">
                  <c:v>0.28638999999999998</c:v>
                </c:pt>
                <c:pt idx="2">
                  <c:v>0.75185999999999997</c:v>
                </c:pt>
                <c:pt idx="3">
                  <c:v>0.45881</c:v>
                </c:pt>
                <c:pt idx="4">
                  <c:v>0.27135999999999999</c:v>
                </c:pt>
                <c:pt idx="5">
                  <c:v>0.38285000000000002</c:v>
                </c:pt>
                <c:pt idx="6">
                  <c:v>0.31473000000000001</c:v>
                </c:pt>
                <c:pt idx="7">
                  <c:v>0.42562</c:v>
                </c:pt>
                <c:pt idx="8">
                  <c:v>0.63915999999999995</c:v>
                </c:pt>
                <c:pt idx="9">
                  <c:v>0.18223</c:v>
                </c:pt>
                <c:pt idx="10">
                  <c:v>0.58765000000000001</c:v>
                </c:pt>
                <c:pt idx="11">
                  <c:v>1.4475</c:v>
                </c:pt>
                <c:pt idx="12">
                  <c:v>1.6023000000000001</c:v>
                </c:pt>
                <c:pt idx="13">
                  <c:v>0.20336000000000001</c:v>
                </c:pt>
                <c:pt idx="14">
                  <c:v>0.91439000000000004</c:v>
                </c:pt>
                <c:pt idx="15">
                  <c:v>0.23454</c:v>
                </c:pt>
                <c:pt idx="16">
                  <c:v>0.71245000000000003</c:v>
                </c:pt>
                <c:pt idx="17">
                  <c:v>0.83001000000000003</c:v>
                </c:pt>
                <c:pt idx="18">
                  <c:v>0.85963999999999996</c:v>
                </c:pt>
                <c:pt idx="19">
                  <c:v>0.31405</c:v>
                </c:pt>
                <c:pt idx="20">
                  <c:v>0.17535999999999999</c:v>
                </c:pt>
                <c:pt idx="21">
                  <c:v>0.80549000000000004</c:v>
                </c:pt>
                <c:pt idx="22">
                  <c:v>0.84608000000000005</c:v>
                </c:pt>
              </c:numCache>
            </c:numRef>
          </c:val>
          <c:smooth val="0"/>
          <c:extLst>
            <c:ext xmlns:c16="http://schemas.microsoft.com/office/drawing/2014/chart" uri="{C3380CC4-5D6E-409C-BE32-E72D297353CC}">
              <c16:uniqueId val="{00000000-7EA4-499A-A266-B4D8AF301D86}"/>
            </c:ext>
          </c:extLst>
        </c:ser>
        <c:ser>
          <c:idx val="1"/>
          <c:order val="1"/>
          <c:tx>
            <c:v>Valori misurati CENCA1</c:v>
          </c:tx>
          <c:spPr>
            <a:ln w="19050" cap="rnd">
              <a:solidFill>
                <a:schemeClr val="accent2"/>
              </a:solidFill>
              <a:round/>
            </a:ln>
            <a:effectLst/>
          </c:spPr>
          <c:marker>
            <c:symbol val="circle"/>
            <c:size val="5"/>
            <c:spPr>
              <a:solidFill>
                <a:schemeClr val="accent2"/>
              </a:solidFill>
              <a:ln w="9525">
                <a:solidFill>
                  <a:schemeClr val="accent2"/>
                </a:solidFill>
              </a:ln>
              <a:effectLst/>
            </c:spPr>
          </c:marker>
          <c:val>
            <c:numRef>
              <c:f>'[Diagrammi simulazione 2.xlsx]REV_CENCA1_21_DICEMBRE_2021'!$J$8:$J$31</c:f>
              <c:numCache>
                <c:formatCode>0.000</c:formatCode>
                <c:ptCount val="24"/>
                <c:pt idx="0">
                  <c:v>0.94423199999999996</c:v>
                </c:pt>
                <c:pt idx="1">
                  <c:v>0.83044200000000001</c:v>
                </c:pt>
                <c:pt idx="2">
                  <c:v>0.73614900000000005</c:v>
                </c:pt>
                <c:pt idx="3">
                  <c:v>0</c:v>
                </c:pt>
                <c:pt idx="4">
                  <c:v>0.72933199999999998</c:v>
                </c:pt>
                <c:pt idx="5">
                  <c:v>0.63017199999999995</c:v>
                </c:pt>
                <c:pt idx="6">
                  <c:v>0.76431400000000005</c:v>
                </c:pt>
                <c:pt idx="7">
                  <c:v>0.51599700000000004</c:v>
                </c:pt>
                <c:pt idx="8">
                  <c:v>0.54663899999999999</c:v>
                </c:pt>
                <c:pt idx="9">
                  <c:v>0</c:v>
                </c:pt>
                <c:pt idx="10">
                  <c:v>0</c:v>
                </c:pt>
                <c:pt idx="11">
                  <c:v>0.68609299999999995</c:v>
                </c:pt>
                <c:pt idx="12">
                  <c:v>1.2723</c:v>
                </c:pt>
                <c:pt idx="13">
                  <c:v>1.3614200000000001</c:v>
                </c:pt>
                <c:pt idx="14">
                  <c:v>1.81829</c:v>
                </c:pt>
                <c:pt idx="15">
                  <c:v>1.7829900000000001</c:v>
                </c:pt>
                <c:pt idx="16">
                  <c:v>1.2007699999999999</c:v>
                </c:pt>
                <c:pt idx="17">
                  <c:v>0</c:v>
                </c:pt>
                <c:pt idx="18">
                  <c:v>0</c:v>
                </c:pt>
                <c:pt idx="19">
                  <c:v>0</c:v>
                </c:pt>
                <c:pt idx="20">
                  <c:v>0</c:v>
                </c:pt>
                <c:pt idx="21">
                  <c:v>0</c:v>
                </c:pt>
                <c:pt idx="22">
                  <c:v>0</c:v>
                </c:pt>
                <c:pt idx="23">
                  <c:v>0</c:v>
                </c:pt>
              </c:numCache>
            </c:numRef>
          </c:val>
          <c:smooth val="0"/>
          <c:extLst>
            <c:ext xmlns:c16="http://schemas.microsoft.com/office/drawing/2014/chart" uri="{C3380CC4-5D6E-409C-BE32-E72D297353CC}">
              <c16:uniqueId val="{00000001-7EA4-499A-A266-B4D8AF301D86}"/>
            </c:ext>
          </c:extLst>
        </c:ser>
        <c:dLbls>
          <c:showLegendKey val="0"/>
          <c:showVal val="0"/>
          <c:showCatName val="0"/>
          <c:showSerName val="0"/>
          <c:showPercent val="0"/>
          <c:showBubbleSize val="0"/>
        </c:dLbls>
        <c:marker val="1"/>
        <c:smooth val="0"/>
        <c:axId val="44122480"/>
        <c:axId val="1"/>
      </c:lineChart>
      <c:catAx>
        <c:axId val="44122480"/>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2">
                    <a:lumMod val="10000"/>
                  </a:schemeClr>
                </a:solidFill>
                <a:latin typeface="+mn-lt"/>
                <a:ea typeface="+mn-ea"/>
                <a:cs typeface="+mn-cs"/>
              </a:defRPr>
            </a:pPr>
            <a:endParaRPr lang="it-IT"/>
          </a:p>
        </c:txPr>
        <c:crossAx val="4412248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87141090132529"/>
          <c:y val="3.8807549832421941E-2"/>
          <c:w val="0.8731637596403955"/>
          <c:h val="0.78127284575196665"/>
        </c:manualLayout>
      </c:layout>
      <c:lineChart>
        <c:grouping val="standard"/>
        <c:varyColors val="0"/>
        <c:ser>
          <c:idx val="0"/>
          <c:order val="0"/>
          <c:tx>
            <c:v>Valori simulazione 5 CFD</c:v>
          </c:tx>
          <c:spPr>
            <a:ln w="19050" cap="rnd">
              <a:solidFill>
                <a:schemeClr val="accent1"/>
              </a:solidFill>
              <a:round/>
            </a:ln>
            <a:effectLst/>
          </c:spPr>
          <c:marker>
            <c:symbol val="square"/>
            <c:size val="5"/>
            <c:spPr>
              <a:solidFill>
                <a:schemeClr val="accent1"/>
              </a:solidFill>
              <a:ln w="9525">
                <a:solidFill>
                  <a:schemeClr val="accent1"/>
                </a:solidFill>
              </a:ln>
              <a:effectLst/>
            </c:spPr>
          </c:marker>
          <c:val>
            <c:numRef>
              <c:f>'[Diagrammi 5.xlsx]atmosphere 5'!$O$2:$O$24</c:f>
              <c:numCache>
                <c:formatCode>General</c:formatCode>
                <c:ptCount val="23"/>
                <c:pt idx="0">
                  <c:v>75.313999999999993</c:v>
                </c:pt>
                <c:pt idx="1">
                  <c:v>81.677000000000007</c:v>
                </c:pt>
                <c:pt idx="2">
                  <c:v>85.287999999999997</c:v>
                </c:pt>
                <c:pt idx="3">
                  <c:v>86.254000000000005</c:v>
                </c:pt>
                <c:pt idx="4">
                  <c:v>87.337999999999994</c:v>
                </c:pt>
                <c:pt idx="5">
                  <c:v>87.123000000000005</c:v>
                </c:pt>
                <c:pt idx="6">
                  <c:v>87.146000000000001</c:v>
                </c:pt>
                <c:pt idx="7">
                  <c:v>83.784999999999997</c:v>
                </c:pt>
                <c:pt idx="8">
                  <c:v>83.403999999999996</c:v>
                </c:pt>
                <c:pt idx="9">
                  <c:v>81.569999999999993</c:v>
                </c:pt>
                <c:pt idx="10">
                  <c:v>71.081999999999994</c:v>
                </c:pt>
                <c:pt idx="11">
                  <c:v>73.995999999999995</c:v>
                </c:pt>
                <c:pt idx="12">
                  <c:v>72.802999999999997</c:v>
                </c:pt>
                <c:pt idx="13">
                  <c:v>72.275999999999996</c:v>
                </c:pt>
                <c:pt idx="14">
                  <c:v>76.132000000000005</c:v>
                </c:pt>
                <c:pt idx="15">
                  <c:v>76.256</c:v>
                </c:pt>
                <c:pt idx="16">
                  <c:v>79.518000000000001</c:v>
                </c:pt>
                <c:pt idx="17">
                  <c:v>79.242999999999995</c:v>
                </c:pt>
                <c:pt idx="18">
                  <c:v>84.052000000000007</c:v>
                </c:pt>
                <c:pt idx="19">
                  <c:v>85.790999999999997</c:v>
                </c:pt>
                <c:pt idx="20">
                  <c:v>84.156999999999996</c:v>
                </c:pt>
                <c:pt idx="21">
                  <c:v>87.477999999999994</c:v>
                </c:pt>
                <c:pt idx="22">
                  <c:v>84.587999999999994</c:v>
                </c:pt>
              </c:numCache>
            </c:numRef>
          </c:val>
          <c:smooth val="0"/>
          <c:extLst>
            <c:ext xmlns:c16="http://schemas.microsoft.com/office/drawing/2014/chart" uri="{C3380CC4-5D6E-409C-BE32-E72D297353CC}">
              <c16:uniqueId val="{00000000-E8F7-4512-A127-E42572AF8C71}"/>
            </c:ext>
          </c:extLst>
        </c:ser>
        <c:ser>
          <c:idx val="1"/>
          <c:order val="1"/>
          <c:tx>
            <c:v>Valori misurati CENCA1</c:v>
          </c:tx>
          <c:spPr>
            <a:ln w="19050" cap="rnd">
              <a:solidFill>
                <a:schemeClr val="accent2"/>
              </a:solidFill>
              <a:round/>
            </a:ln>
            <a:effectLst/>
          </c:spPr>
          <c:marker>
            <c:symbol val="circle"/>
            <c:size val="5"/>
            <c:spPr>
              <a:solidFill>
                <a:schemeClr val="accent2"/>
              </a:solidFill>
              <a:ln w="9525">
                <a:solidFill>
                  <a:schemeClr val="accent2"/>
                </a:solidFill>
              </a:ln>
              <a:effectLst/>
            </c:spPr>
          </c:marker>
          <c:val>
            <c:numRef>
              <c:f>'[Diagrammi simulazione 2.xlsx]REV_CENCA1_21_DICEMBRE_2021'!$O$8:$O$31</c:f>
              <c:numCache>
                <c:formatCode>0.000</c:formatCode>
                <c:ptCount val="24"/>
                <c:pt idx="0">
                  <c:v>76.264099000000002</c:v>
                </c:pt>
                <c:pt idx="1">
                  <c:v>78.021797000000007</c:v>
                </c:pt>
                <c:pt idx="2">
                  <c:v>80.971198999999999</c:v>
                </c:pt>
                <c:pt idx="3">
                  <c:v>81.519096000000005</c:v>
                </c:pt>
                <c:pt idx="4">
                  <c:v>82.739304000000004</c:v>
                </c:pt>
                <c:pt idx="5">
                  <c:v>83.861801</c:v>
                </c:pt>
                <c:pt idx="6">
                  <c:v>85.321503000000007</c:v>
                </c:pt>
                <c:pt idx="7">
                  <c:v>86.101699999999994</c:v>
                </c:pt>
                <c:pt idx="8">
                  <c:v>86.609900999999994</c:v>
                </c:pt>
                <c:pt idx="9">
                  <c:v>87.336899000000003</c:v>
                </c:pt>
                <c:pt idx="10">
                  <c:v>84.880996999999994</c:v>
                </c:pt>
                <c:pt idx="11">
                  <c:v>78.664703000000003</c:v>
                </c:pt>
                <c:pt idx="12">
                  <c:v>69.422500999999997</c:v>
                </c:pt>
                <c:pt idx="13">
                  <c:v>64.713302999999996</c:v>
                </c:pt>
                <c:pt idx="14">
                  <c:v>65.228104000000002</c:v>
                </c:pt>
                <c:pt idx="15">
                  <c:v>67.072601000000006</c:v>
                </c:pt>
                <c:pt idx="16">
                  <c:v>70.593497999999997</c:v>
                </c:pt>
                <c:pt idx="17">
                  <c:v>75.420897999999994</c:v>
                </c:pt>
                <c:pt idx="18">
                  <c:v>78.474602000000004</c:v>
                </c:pt>
                <c:pt idx="19">
                  <c:v>80.933098000000001</c:v>
                </c:pt>
                <c:pt idx="20">
                  <c:v>83.226601000000002</c:v>
                </c:pt>
                <c:pt idx="21">
                  <c:v>85.105903999999995</c:v>
                </c:pt>
                <c:pt idx="22">
                  <c:v>87.012603999999996</c:v>
                </c:pt>
                <c:pt idx="23">
                  <c:v>87.414398000000006</c:v>
                </c:pt>
              </c:numCache>
            </c:numRef>
          </c:val>
          <c:smooth val="0"/>
          <c:extLst>
            <c:ext xmlns:c16="http://schemas.microsoft.com/office/drawing/2014/chart" uri="{C3380CC4-5D6E-409C-BE32-E72D297353CC}">
              <c16:uniqueId val="{00000001-E8F7-4512-A127-E42572AF8C71}"/>
            </c:ext>
          </c:extLst>
        </c:ser>
        <c:dLbls>
          <c:showLegendKey val="0"/>
          <c:showVal val="0"/>
          <c:showCatName val="0"/>
          <c:showSerName val="0"/>
          <c:showPercent val="0"/>
          <c:showBubbleSize val="0"/>
        </c:dLbls>
        <c:marker val="1"/>
        <c:smooth val="0"/>
        <c:axId val="44110480"/>
        <c:axId val="1"/>
      </c:lineChart>
      <c:catAx>
        <c:axId val="44110480"/>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mn-lt"/>
                <a:ea typeface="+mn-ea"/>
                <a:cs typeface="+mn-cs"/>
              </a:defRPr>
            </a:pPr>
            <a:endParaRPr lang="it-IT"/>
          </a:p>
        </c:txPr>
        <c:crossAx val="4411048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31523943193435"/>
          <c:y val="4.182618450886269E-2"/>
          <c:w val="0.85652051913295579"/>
          <c:h val="0.83751109432012483"/>
        </c:manualLayout>
      </c:layout>
      <c:lineChart>
        <c:grouping val="standard"/>
        <c:varyColors val="0"/>
        <c:ser>
          <c:idx val="0"/>
          <c:order val="0"/>
          <c:tx>
            <c:v>Valori simulazione 5 CFD</c:v>
          </c:tx>
          <c:marker>
            <c:symbol val="square"/>
            <c:size val="5"/>
          </c:marker>
          <c:val>
            <c:numRef>
              <c:f>'[Diagrammi 5.xlsx]pollutant 5'!$T$2:$T$24</c:f>
              <c:numCache>
                <c:formatCode>General</c:formatCode>
                <c:ptCount val="23"/>
                <c:pt idx="0">
                  <c:v>4.7229000000000001</c:v>
                </c:pt>
                <c:pt idx="1">
                  <c:v>3.4607999999999999</c:v>
                </c:pt>
                <c:pt idx="2">
                  <c:v>6.2095000000000002</c:v>
                </c:pt>
                <c:pt idx="3">
                  <c:v>12.786</c:v>
                </c:pt>
                <c:pt idx="4">
                  <c:v>51.115000000000002</c:v>
                </c:pt>
                <c:pt idx="5">
                  <c:v>81.584000000000003</c:v>
                </c:pt>
                <c:pt idx="6">
                  <c:v>108.66</c:v>
                </c:pt>
                <c:pt idx="7">
                  <c:v>104.94</c:v>
                </c:pt>
                <c:pt idx="8">
                  <c:v>40.457999999999998</c:v>
                </c:pt>
                <c:pt idx="9">
                  <c:v>83.183999999999997</c:v>
                </c:pt>
                <c:pt idx="10">
                  <c:v>119.21</c:v>
                </c:pt>
                <c:pt idx="11">
                  <c:v>8.9309999999999992</c:v>
                </c:pt>
                <c:pt idx="12">
                  <c:v>11.067</c:v>
                </c:pt>
                <c:pt idx="13">
                  <c:v>29.077999999999999</c:v>
                </c:pt>
                <c:pt idx="14">
                  <c:v>1.2656000000000001</c:v>
                </c:pt>
                <c:pt idx="15">
                  <c:v>56.006</c:v>
                </c:pt>
                <c:pt idx="16">
                  <c:v>164.26</c:v>
                </c:pt>
                <c:pt idx="17">
                  <c:v>198.72</c:v>
                </c:pt>
                <c:pt idx="18">
                  <c:v>59.645000000000003</c:v>
                </c:pt>
                <c:pt idx="19">
                  <c:v>47.04</c:v>
                </c:pt>
                <c:pt idx="20">
                  <c:v>30.308</c:v>
                </c:pt>
                <c:pt idx="21">
                  <c:v>19.407</c:v>
                </c:pt>
                <c:pt idx="22">
                  <c:v>15.089</c:v>
                </c:pt>
              </c:numCache>
            </c:numRef>
          </c:val>
          <c:smooth val="0"/>
          <c:extLst>
            <c:ext xmlns:c16="http://schemas.microsoft.com/office/drawing/2014/chart" uri="{C3380CC4-5D6E-409C-BE32-E72D297353CC}">
              <c16:uniqueId val="{00000000-7CBE-45A9-844A-B663AF960B03}"/>
            </c:ext>
          </c:extLst>
        </c:ser>
        <c:ser>
          <c:idx val="1"/>
          <c:order val="1"/>
          <c:tx>
            <c:v>Valori misurati CENCA1</c:v>
          </c:tx>
          <c:spPr>
            <a:ln w="19050" cap="rnd">
              <a:solidFill>
                <a:schemeClr val="accent2"/>
              </a:solidFill>
              <a:round/>
            </a:ln>
            <a:effectLst/>
          </c:spPr>
          <c:marker>
            <c:symbol val="circle"/>
            <c:size val="5"/>
          </c:marker>
          <c:val>
            <c:numRef>
              <c:f>'[Diagrammi simulazione 2.xlsx]REV_CENCA1_21_DICEMBRE_2021'!$D$8:$D$31</c:f>
              <c:numCache>
                <c:formatCode>0.000</c:formatCode>
                <c:ptCount val="24"/>
                <c:pt idx="0">
                  <c:v>4.4048280000000002</c:v>
                </c:pt>
                <c:pt idx="1">
                  <c:v>0.59857199999999999</c:v>
                </c:pt>
                <c:pt idx="2">
                  <c:v>3.3225189999999998</c:v>
                </c:pt>
                <c:pt idx="3">
                  <c:v>0.246285</c:v>
                </c:pt>
                <c:pt idx="4">
                  <c:v>0.79515599999999997</c:v>
                </c:pt>
                <c:pt idx="5">
                  <c:v>11.435065</c:v>
                </c:pt>
                <c:pt idx="6">
                  <c:v>53.045259000000001</c:v>
                </c:pt>
                <c:pt idx="7">
                  <c:v>89.429855000000003</c:v>
                </c:pt>
                <c:pt idx="8">
                  <c:v>73.895223999999999</c:v>
                </c:pt>
                <c:pt idx="9">
                  <c:v>117.365139</c:v>
                </c:pt>
                <c:pt idx="10">
                  <c:v>163.47047900000001</c:v>
                </c:pt>
                <c:pt idx="11">
                  <c:v>49.967911999999998</c:v>
                </c:pt>
                <c:pt idx="12">
                  <c:v>31.303065</c:v>
                </c:pt>
                <c:pt idx="13">
                  <c:v>21.767008000000001</c:v>
                </c:pt>
                <c:pt idx="14">
                  <c:v>8.6335300000000004</c:v>
                </c:pt>
                <c:pt idx="15">
                  <c:v>3.8800029999999999</c:v>
                </c:pt>
                <c:pt idx="16">
                  <c:v>2.658118</c:v>
                </c:pt>
                <c:pt idx="17">
                  <c:v>47.94079</c:v>
                </c:pt>
                <c:pt idx="18">
                  <c:v>80.873930999999999</c:v>
                </c:pt>
                <c:pt idx="19">
                  <c:v>143.019677</c:v>
                </c:pt>
                <c:pt idx="20">
                  <c:v>149.94925499999999</c:v>
                </c:pt>
                <c:pt idx="21">
                  <c:v>132.99504200000001</c:v>
                </c:pt>
                <c:pt idx="22">
                  <c:v>94.833972000000003</c:v>
                </c:pt>
                <c:pt idx="23">
                  <c:v>62.593286999999997</c:v>
                </c:pt>
              </c:numCache>
            </c:numRef>
          </c:val>
          <c:smooth val="0"/>
          <c:extLst>
            <c:ext xmlns:c16="http://schemas.microsoft.com/office/drawing/2014/chart" uri="{C3380CC4-5D6E-409C-BE32-E72D297353CC}">
              <c16:uniqueId val="{00000001-7CBE-45A9-844A-B663AF960B03}"/>
            </c:ext>
          </c:extLst>
        </c:ser>
        <c:dLbls>
          <c:showLegendKey val="0"/>
          <c:showVal val="0"/>
          <c:showCatName val="0"/>
          <c:showSerName val="0"/>
          <c:showPercent val="0"/>
          <c:showBubbleSize val="0"/>
        </c:dLbls>
        <c:marker val="1"/>
        <c:smooth val="0"/>
        <c:axId val="702349631"/>
        <c:axId val="1"/>
      </c:lineChart>
      <c:catAx>
        <c:axId val="702349631"/>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max val="280"/>
          <c:min val="0"/>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mn-lt"/>
                <a:ea typeface="+mn-ea"/>
                <a:cs typeface="+mn-cs"/>
              </a:defRPr>
            </a:pPr>
            <a:endParaRPr lang="it-IT"/>
          </a:p>
        </c:txPr>
        <c:crossAx val="702349631"/>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82711398811375E-2"/>
          <c:y val="4.182618450886269E-2"/>
          <c:w val="0.87721095187363429"/>
          <c:h val="0.81029148927036965"/>
        </c:manualLayout>
      </c:layout>
      <c:lineChart>
        <c:grouping val="standard"/>
        <c:varyColors val="0"/>
        <c:ser>
          <c:idx val="0"/>
          <c:order val="0"/>
          <c:tx>
            <c:v>Valori simulazione 5 CFD</c:v>
          </c:tx>
          <c:marker>
            <c:symbol val="square"/>
            <c:size val="5"/>
          </c:marker>
          <c:val>
            <c:numRef>
              <c:f>'[Diagrammi 5.xlsx]pollutant 5'!$Y$2:$Y$24</c:f>
              <c:numCache>
                <c:formatCode>General</c:formatCode>
                <c:ptCount val="23"/>
                <c:pt idx="0">
                  <c:v>2.6118000000000001</c:v>
                </c:pt>
                <c:pt idx="1">
                  <c:v>2.1120000000000001</c:v>
                </c:pt>
                <c:pt idx="2">
                  <c:v>3.1989999999999998</c:v>
                </c:pt>
                <c:pt idx="3">
                  <c:v>5.7832999999999997</c:v>
                </c:pt>
                <c:pt idx="4">
                  <c:v>20.788</c:v>
                </c:pt>
                <c:pt idx="5">
                  <c:v>32.85</c:v>
                </c:pt>
                <c:pt idx="6">
                  <c:v>43.482999999999997</c:v>
                </c:pt>
                <c:pt idx="7">
                  <c:v>41.982999999999997</c:v>
                </c:pt>
                <c:pt idx="8">
                  <c:v>16.552</c:v>
                </c:pt>
                <c:pt idx="9">
                  <c:v>33.268000000000001</c:v>
                </c:pt>
                <c:pt idx="10">
                  <c:v>47.125999999999998</c:v>
                </c:pt>
                <c:pt idx="11">
                  <c:v>4.2190000000000003</c:v>
                </c:pt>
                <c:pt idx="12">
                  <c:v>5.0495000000000001</c:v>
                </c:pt>
                <c:pt idx="13">
                  <c:v>12.157</c:v>
                </c:pt>
                <c:pt idx="14">
                  <c:v>1.2262</c:v>
                </c:pt>
                <c:pt idx="15">
                  <c:v>22.719000000000001</c:v>
                </c:pt>
                <c:pt idx="16">
                  <c:v>65.442999999999998</c:v>
                </c:pt>
                <c:pt idx="17">
                  <c:v>79.016000000000005</c:v>
                </c:pt>
                <c:pt idx="18">
                  <c:v>24.271999999999998</c:v>
                </c:pt>
                <c:pt idx="19">
                  <c:v>19.277000000000001</c:v>
                </c:pt>
                <c:pt idx="20">
                  <c:v>12.667999999999999</c:v>
                </c:pt>
                <c:pt idx="21">
                  <c:v>8.4042999999999992</c:v>
                </c:pt>
                <c:pt idx="22">
                  <c:v>6.6986999999999997</c:v>
                </c:pt>
              </c:numCache>
            </c:numRef>
          </c:val>
          <c:smooth val="0"/>
          <c:extLst>
            <c:ext xmlns:c16="http://schemas.microsoft.com/office/drawing/2014/chart" uri="{C3380CC4-5D6E-409C-BE32-E72D297353CC}">
              <c16:uniqueId val="{00000000-4783-402E-8E80-F4D96DCF184C}"/>
            </c:ext>
          </c:extLst>
        </c:ser>
        <c:ser>
          <c:idx val="1"/>
          <c:order val="1"/>
          <c:tx>
            <c:v>Valori misurati CENCA1</c:v>
          </c:tx>
          <c:spPr>
            <a:ln w="19050" cap="rnd">
              <a:solidFill>
                <a:schemeClr val="accent2"/>
              </a:solidFill>
              <a:round/>
            </a:ln>
            <a:effectLst/>
          </c:spPr>
          <c:marker>
            <c:symbol val="circle"/>
            <c:size val="5"/>
          </c:marker>
          <c:val>
            <c:numRef>
              <c:f>'[Diagrammi simulazione 2.xlsx]REV_CENCA1_21_DICEMBRE_2021'!$E$8:$E$31</c:f>
              <c:numCache>
                <c:formatCode>0.000</c:formatCode>
                <c:ptCount val="24"/>
                <c:pt idx="0">
                  <c:v>34.654998999999997</c:v>
                </c:pt>
                <c:pt idx="1">
                  <c:v>19.592645999999998</c:v>
                </c:pt>
                <c:pt idx="2">
                  <c:v>21.252452999999999</c:v>
                </c:pt>
                <c:pt idx="3">
                  <c:v>12.249897000000001</c:v>
                </c:pt>
                <c:pt idx="4">
                  <c:v>15.643677</c:v>
                </c:pt>
                <c:pt idx="5">
                  <c:v>21.566977999999999</c:v>
                </c:pt>
                <c:pt idx="6">
                  <c:v>38.110363999999997</c:v>
                </c:pt>
                <c:pt idx="7">
                  <c:v>55.197141999999999</c:v>
                </c:pt>
                <c:pt idx="8">
                  <c:v>56.652940000000001</c:v>
                </c:pt>
                <c:pt idx="9">
                  <c:v>74.256913999999995</c:v>
                </c:pt>
                <c:pt idx="10">
                  <c:v>88.231724999999997</c:v>
                </c:pt>
                <c:pt idx="11">
                  <c:v>67.270847000000003</c:v>
                </c:pt>
                <c:pt idx="12">
                  <c:v>50.469532999999998</c:v>
                </c:pt>
                <c:pt idx="13">
                  <c:v>44.849018000000001</c:v>
                </c:pt>
                <c:pt idx="14">
                  <c:v>32.988691000000003</c:v>
                </c:pt>
                <c:pt idx="15">
                  <c:v>27.48997</c:v>
                </c:pt>
                <c:pt idx="16">
                  <c:v>23.609373999999999</c:v>
                </c:pt>
                <c:pt idx="17">
                  <c:v>59.884219999999999</c:v>
                </c:pt>
                <c:pt idx="18">
                  <c:v>71.916051999999993</c:v>
                </c:pt>
                <c:pt idx="19">
                  <c:v>84.466228000000001</c:v>
                </c:pt>
                <c:pt idx="20">
                  <c:v>83.831253000000004</c:v>
                </c:pt>
                <c:pt idx="21">
                  <c:v>75.594936000000004</c:v>
                </c:pt>
                <c:pt idx="22">
                  <c:v>58.324984000000001</c:v>
                </c:pt>
                <c:pt idx="23">
                  <c:v>55.091025999999999</c:v>
                </c:pt>
              </c:numCache>
            </c:numRef>
          </c:val>
          <c:smooth val="0"/>
          <c:extLst>
            <c:ext xmlns:c16="http://schemas.microsoft.com/office/drawing/2014/chart" uri="{C3380CC4-5D6E-409C-BE32-E72D297353CC}">
              <c16:uniqueId val="{00000001-4783-402E-8E80-F4D96DCF184C}"/>
            </c:ext>
          </c:extLst>
        </c:ser>
        <c:dLbls>
          <c:showLegendKey val="0"/>
          <c:showVal val="0"/>
          <c:showCatName val="0"/>
          <c:showSerName val="0"/>
          <c:showPercent val="0"/>
          <c:showBubbleSize val="0"/>
        </c:dLbls>
        <c:marker val="1"/>
        <c:smooth val="0"/>
        <c:axId val="44129680"/>
        <c:axId val="1"/>
      </c:lineChart>
      <c:catAx>
        <c:axId val="44129680"/>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mn-lt"/>
                <a:ea typeface="+mn-ea"/>
                <a:cs typeface="+mn-cs"/>
              </a:defRPr>
            </a:pPr>
            <a:endParaRPr lang="it-IT"/>
          </a:p>
        </c:txPr>
        <c:crossAx val="4412968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136482939632551E-2"/>
          <c:y val="5.0925925925925923E-2"/>
          <c:w val="0.90253018372703409"/>
          <c:h val="0.87875450906045605"/>
        </c:manualLayout>
      </c:layout>
      <c:scatterChart>
        <c:scatterStyle val="lineMarker"/>
        <c:varyColors val="0"/>
        <c:ser>
          <c:idx val="0"/>
          <c:order val="0"/>
          <c:spPr>
            <a:ln w="19050" cap="rnd">
              <a:solidFill>
                <a:schemeClr val="accent1"/>
              </a:solidFill>
              <a:round/>
            </a:ln>
            <a:effectLst/>
          </c:spPr>
          <c:marker>
            <c:symbol val="square"/>
            <c:size val="5"/>
            <c:spPr>
              <a:solidFill>
                <a:schemeClr val="accent1"/>
              </a:solidFill>
              <a:ln w="9525">
                <a:solidFill>
                  <a:schemeClr val="accent1"/>
                </a:solidFill>
              </a:ln>
              <a:effectLst/>
            </c:spPr>
          </c:marker>
          <c:xVal>
            <c:numRef>
              <c:f>Foglio1!$I$4:$I$26</c:f>
              <c:numCache>
                <c:formatCode>General</c:formatCode>
                <c:ptCount val="2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numCache>
            </c:numRef>
          </c:xVal>
          <c:yVal>
            <c:numRef>
              <c:f>Foglio1!$J$4:$J$26</c:f>
              <c:numCache>
                <c:formatCode>General</c:formatCode>
                <c:ptCount val="23"/>
                <c:pt idx="0">
                  <c:v>64.058999999999997</c:v>
                </c:pt>
                <c:pt idx="1">
                  <c:v>63.823999999999998</c:v>
                </c:pt>
                <c:pt idx="2">
                  <c:v>64.310999999999993</c:v>
                </c:pt>
                <c:pt idx="3">
                  <c:v>64.8</c:v>
                </c:pt>
                <c:pt idx="4">
                  <c:v>69.234999999999999</c:v>
                </c:pt>
                <c:pt idx="5">
                  <c:v>72.914999999999992</c:v>
                </c:pt>
                <c:pt idx="6">
                  <c:v>76.040999999999997</c:v>
                </c:pt>
                <c:pt idx="7">
                  <c:v>75.489000000000004</c:v>
                </c:pt>
                <c:pt idx="8">
                  <c:v>68.066000000000003</c:v>
                </c:pt>
                <c:pt idx="9">
                  <c:v>73.054000000000002</c:v>
                </c:pt>
                <c:pt idx="10">
                  <c:v>77.206999999999994</c:v>
                </c:pt>
                <c:pt idx="11">
                  <c:v>64.467999999999989</c:v>
                </c:pt>
                <c:pt idx="12">
                  <c:v>64.712999999999994</c:v>
                </c:pt>
                <c:pt idx="13">
                  <c:v>66.820999999999998</c:v>
                </c:pt>
                <c:pt idx="14">
                  <c:v>63.513999999999996</c:v>
                </c:pt>
                <c:pt idx="15">
                  <c:v>69.853999999999999</c:v>
                </c:pt>
                <c:pt idx="16">
                  <c:v>82.545999999999992</c:v>
                </c:pt>
                <c:pt idx="17">
                  <c:v>86.573999999999998</c:v>
                </c:pt>
                <c:pt idx="18">
                  <c:v>70.39</c:v>
                </c:pt>
                <c:pt idx="19">
                  <c:v>68.813999999999993</c:v>
                </c:pt>
                <c:pt idx="20">
                  <c:v>66.967999999999989</c:v>
                </c:pt>
                <c:pt idx="21">
                  <c:v>65.832999999999998</c:v>
                </c:pt>
                <c:pt idx="22">
                  <c:v>65.295999999999992</c:v>
                </c:pt>
              </c:numCache>
            </c:numRef>
          </c:yVal>
          <c:smooth val="0"/>
          <c:extLst>
            <c:ext xmlns:c16="http://schemas.microsoft.com/office/drawing/2014/chart" uri="{C3380CC4-5D6E-409C-BE32-E72D297353CC}">
              <c16:uniqueId val="{00000000-0BF6-48DB-A085-3E76CB95E813}"/>
            </c:ext>
          </c:extLst>
        </c:ser>
        <c:ser>
          <c:idx val="1"/>
          <c:order val="1"/>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Foglio1!$I$4:$I$26</c:f>
              <c:numCache>
                <c:formatCode>General</c:formatCode>
                <c:ptCount val="2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numCache>
            </c:numRef>
          </c:xVal>
          <c:yVal>
            <c:numRef>
              <c:f>Foglio1!$K$4:$K$26</c:f>
              <c:numCache>
                <c:formatCode>General</c:formatCode>
                <c:ptCount val="23"/>
                <c:pt idx="0">
                  <c:v>57.7</c:v>
                </c:pt>
                <c:pt idx="1">
                  <c:v>57.7</c:v>
                </c:pt>
                <c:pt idx="2">
                  <c:v>57.7</c:v>
                </c:pt>
                <c:pt idx="3">
                  <c:v>57.7</c:v>
                </c:pt>
                <c:pt idx="4">
                  <c:v>57.7</c:v>
                </c:pt>
                <c:pt idx="5">
                  <c:v>57.7</c:v>
                </c:pt>
                <c:pt idx="6">
                  <c:v>57.7</c:v>
                </c:pt>
                <c:pt idx="7">
                  <c:v>57.7</c:v>
                </c:pt>
                <c:pt idx="8">
                  <c:v>57.7</c:v>
                </c:pt>
                <c:pt idx="9">
                  <c:v>57.7</c:v>
                </c:pt>
                <c:pt idx="10">
                  <c:v>57.7</c:v>
                </c:pt>
                <c:pt idx="11">
                  <c:v>57.7</c:v>
                </c:pt>
                <c:pt idx="12">
                  <c:v>57.7</c:v>
                </c:pt>
                <c:pt idx="13">
                  <c:v>57.7</c:v>
                </c:pt>
                <c:pt idx="14">
                  <c:v>57.7</c:v>
                </c:pt>
                <c:pt idx="15">
                  <c:v>57.7</c:v>
                </c:pt>
                <c:pt idx="16">
                  <c:v>57.7</c:v>
                </c:pt>
                <c:pt idx="17">
                  <c:v>57.7</c:v>
                </c:pt>
                <c:pt idx="18">
                  <c:v>57.7</c:v>
                </c:pt>
                <c:pt idx="19">
                  <c:v>57.7</c:v>
                </c:pt>
                <c:pt idx="20">
                  <c:v>57.7</c:v>
                </c:pt>
                <c:pt idx="21">
                  <c:v>57.7</c:v>
                </c:pt>
                <c:pt idx="22">
                  <c:v>57.7</c:v>
                </c:pt>
              </c:numCache>
            </c:numRef>
          </c:yVal>
          <c:smooth val="0"/>
          <c:extLst>
            <c:ext xmlns:c16="http://schemas.microsoft.com/office/drawing/2014/chart" uri="{C3380CC4-5D6E-409C-BE32-E72D297353CC}">
              <c16:uniqueId val="{00000001-0BF6-48DB-A085-3E76CB95E813}"/>
            </c:ext>
          </c:extLst>
        </c:ser>
        <c:dLbls>
          <c:showLegendKey val="0"/>
          <c:showVal val="0"/>
          <c:showCatName val="0"/>
          <c:showSerName val="0"/>
          <c:showPercent val="0"/>
          <c:showBubbleSize val="0"/>
        </c:dLbls>
        <c:axId val="828617040"/>
        <c:axId val="828620400"/>
      </c:scatterChart>
      <c:valAx>
        <c:axId val="828617040"/>
        <c:scaling>
          <c:orientation val="minMax"/>
          <c:max val="24"/>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828620400"/>
        <c:crosses val="autoZero"/>
        <c:crossBetween val="midCat"/>
        <c:majorUnit val="1"/>
      </c:valAx>
      <c:valAx>
        <c:axId val="8286204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82861704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82711398811375E-2"/>
          <c:y val="4.182618450886269E-2"/>
          <c:w val="0.87721095187363429"/>
          <c:h val="0.81029148927036965"/>
        </c:manualLayout>
      </c:layout>
      <c:lineChart>
        <c:grouping val="standard"/>
        <c:varyColors val="0"/>
        <c:ser>
          <c:idx val="0"/>
          <c:order val="0"/>
          <c:tx>
            <c:v>Valori simulazione 5 CFD</c:v>
          </c:tx>
          <c:marker>
            <c:symbol val="square"/>
            <c:size val="5"/>
          </c:marker>
          <c:val>
            <c:numRef>
              <c:f>'[Diagrammi 5.xlsx]pollutant 5'!$Y$2:$Y$24</c:f>
              <c:numCache>
                <c:formatCode>General</c:formatCode>
                <c:ptCount val="23"/>
                <c:pt idx="0">
                  <c:v>2.6118000000000001</c:v>
                </c:pt>
                <c:pt idx="1">
                  <c:v>2.1120000000000001</c:v>
                </c:pt>
                <c:pt idx="2">
                  <c:v>3.1989999999999998</c:v>
                </c:pt>
                <c:pt idx="3">
                  <c:v>5.7832999999999997</c:v>
                </c:pt>
                <c:pt idx="4">
                  <c:v>20.788</c:v>
                </c:pt>
                <c:pt idx="5">
                  <c:v>32.85</c:v>
                </c:pt>
                <c:pt idx="6">
                  <c:v>43.482999999999997</c:v>
                </c:pt>
                <c:pt idx="7">
                  <c:v>41.982999999999997</c:v>
                </c:pt>
                <c:pt idx="8">
                  <c:v>16.552</c:v>
                </c:pt>
                <c:pt idx="9">
                  <c:v>33.268000000000001</c:v>
                </c:pt>
                <c:pt idx="10">
                  <c:v>47.125999999999998</c:v>
                </c:pt>
                <c:pt idx="11">
                  <c:v>4.2190000000000003</c:v>
                </c:pt>
                <c:pt idx="12">
                  <c:v>5.0495000000000001</c:v>
                </c:pt>
                <c:pt idx="13">
                  <c:v>12.157</c:v>
                </c:pt>
                <c:pt idx="14">
                  <c:v>1.2262</c:v>
                </c:pt>
                <c:pt idx="15">
                  <c:v>22.719000000000001</c:v>
                </c:pt>
                <c:pt idx="16">
                  <c:v>65.442999999999998</c:v>
                </c:pt>
                <c:pt idx="17">
                  <c:v>79.016000000000005</c:v>
                </c:pt>
                <c:pt idx="18">
                  <c:v>24.271999999999998</c:v>
                </c:pt>
                <c:pt idx="19">
                  <c:v>19.277000000000001</c:v>
                </c:pt>
                <c:pt idx="20">
                  <c:v>12.667999999999999</c:v>
                </c:pt>
                <c:pt idx="21">
                  <c:v>8.4042999999999992</c:v>
                </c:pt>
                <c:pt idx="22">
                  <c:v>6.6986999999999997</c:v>
                </c:pt>
              </c:numCache>
            </c:numRef>
          </c:val>
          <c:smooth val="0"/>
          <c:extLst>
            <c:ext xmlns:c16="http://schemas.microsoft.com/office/drawing/2014/chart" uri="{C3380CC4-5D6E-409C-BE32-E72D297353CC}">
              <c16:uniqueId val="{00000000-08AD-442B-A696-131C46EE32FE}"/>
            </c:ext>
          </c:extLst>
        </c:ser>
        <c:ser>
          <c:idx val="1"/>
          <c:order val="1"/>
          <c:tx>
            <c:v>Valori misurati CENCA1</c:v>
          </c:tx>
          <c:spPr>
            <a:ln w="19050" cap="rnd">
              <a:solidFill>
                <a:schemeClr val="accent2"/>
              </a:solidFill>
              <a:round/>
            </a:ln>
            <a:effectLst/>
          </c:spPr>
          <c:marker>
            <c:symbol val="circle"/>
            <c:size val="5"/>
          </c:marker>
          <c:val>
            <c:numRef>
              <c:f>'[Diagrammi simulazione 2.xlsx]REV_CENCA1_21_DICEMBRE_2021'!$E$8:$E$31</c:f>
              <c:numCache>
                <c:formatCode>0.000</c:formatCode>
                <c:ptCount val="24"/>
                <c:pt idx="0">
                  <c:v>34.654998999999997</c:v>
                </c:pt>
                <c:pt idx="1">
                  <c:v>19.592645999999998</c:v>
                </c:pt>
                <c:pt idx="2">
                  <c:v>21.252452999999999</c:v>
                </c:pt>
                <c:pt idx="3">
                  <c:v>12.249897000000001</c:v>
                </c:pt>
                <c:pt idx="4">
                  <c:v>15.643677</c:v>
                </c:pt>
                <c:pt idx="5">
                  <c:v>21.566977999999999</c:v>
                </c:pt>
                <c:pt idx="6">
                  <c:v>38.110363999999997</c:v>
                </c:pt>
                <c:pt idx="7">
                  <c:v>55.197141999999999</c:v>
                </c:pt>
                <c:pt idx="8">
                  <c:v>56.652940000000001</c:v>
                </c:pt>
                <c:pt idx="9">
                  <c:v>74.256913999999995</c:v>
                </c:pt>
                <c:pt idx="10">
                  <c:v>88.231724999999997</c:v>
                </c:pt>
                <c:pt idx="11">
                  <c:v>67.270847000000003</c:v>
                </c:pt>
                <c:pt idx="12">
                  <c:v>50.469532999999998</c:v>
                </c:pt>
                <c:pt idx="13">
                  <c:v>44.849018000000001</c:v>
                </c:pt>
                <c:pt idx="14">
                  <c:v>32.988691000000003</c:v>
                </c:pt>
                <c:pt idx="15">
                  <c:v>27.48997</c:v>
                </c:pt>
                <c:pt idx="16">
                  <c:v>23.609373999999999</c:v>
                </c:pt>
                <c:pt idx="17">
                  <c:v>59.884219999999999</c:v>
                </c:pt>
                <c:pt idx="18">
                  <c:v>71.916051999999993</c:v>
                </c:pt>
                <c:pt idx="19">
                  <c:v>84.466228000000001</c:v>
                </c:pt>
                <c:pt idx="20">
                  <c:v>83.831253000000004</c:v>
                </c:pt>
                <c:pt idx="21">
                  <c:v>75.594936000000004</c:v>
                </c:pt>
                <c:pt idx="22">
                  <c:v>58.324984000000001</c:v>
                </c:pt>
                <c:pt idx="23">
                  <c:v>55.091025999999999</c:v>
                </c:pt>
              </c:numCache>
            </c:numRef>
          </c:val>
          <c:smooth val="0"/>
          <c:extLst>
            <c:ext xmlns:c16="http://schemas.microsoft.com/office/drawing/2014/chart" uri="{C3380CC4-5D6E-409C-BE32-E72D297353CC}">
              <c16:uniqueId val="{00000001-08AD-442B-A696-131C46EE32FE}"/>
            </c:ext>
          </c:extLst>
        </c:ser>
        <c:dLbls>
          <c:showLegendKey val="0"/>
          <c:showVal val="0"/>
          <c:showCatName val="0"/>
          <c:showSerName val="0"/>
          <c:showPercent val="0"/>
          <c:showBubbleSize val="0"/>
        </c:dLbls>
        <c:marker val="1"/>
        <c:smooth val="0"/>
        <c:axId val="44129680"/>
        <c:axId val="1"/>
      </c:lineChart>
      <c:catAx>
        <c:axId val="44129680"/>
        <c:scaling>
          <c:orientation val="minMax"/>
        </c:scaling>
        <c:delete val="0"/>
        <c:axPos val="b"/>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mn-lt"/>
                <a:ea typeface="+mn-ea"/>
                <a:cs typeface="+mn-cs"/>
              </a:defRPr>
            </a:pPr>
            <a:endParaRPr lang="it-IT"/>
          </a:p>
        </c:txPr>
        <c:crossAx val="4412968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3E49AA-B4B0-48FB-9880-38D600C03A7C}" type="datetimeFigureOut">
              <a:rPr lang="it-IT" smtClean="0"/>
              <a:t>07/11/2025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6E9A5E-1E7C-4E2D-8748-E5223702DAB7}" type="slidenum">
              <a:rPr lang="it-IT" smtClean="0"/>
              <a:t>‹N›</a:t>
            </a:fld>
            <a:endParaRPr lang="it-IT"/>
          </a:p>
        </p:txBody>
      </p:sp>
    </p:spTree>
    <p:extLst>
      <p:ext uri="{BB962C8B-B14F-4D97-AF65-F5344CB8AC3E}">
        <p14:creationId xmlns:p14="http://schemas.microsoft.com/office/powerpoint/2010/main" val="4261099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664151F-B35D-4B12-803D-33C8808F8202}" type="slidenum">
              <a:rPr lang="it-IT" smtClean="0"/>
              <a:t>2</a:t>
            </a:fld>
            <a:endParaRPr lang="it-IT" dirty="0"/>
          </a:p>
        </p:txBody>
      </p:sp>
    </p:spTree>
    <p:extLst>
      <p:ext uri="{BB962C8B-B14F-4D97-AF65-F5344CB8AC3E}">
        <p14:creationId xmlns:p14="http://schemas.microsoft.com/office/powerpoint/2010/main" val="3994158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it-IT"/>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872722" rtl="0" eaLnBrk="1" fontAlgn="auto" latinLnBrk="0" hangingPunct="1">
              <a:lnSpc>
                <a:spcPct val="100000"/>
              </a:lnSpc>
              <a:spcBef>
                <a:spcPts val="0"/>
              </a:spcBef>
              <a:spcAft>
                <a:spcPts val="0"/>
              </a:spcAft>
              <a:buClrTx/>
              <a:buSzTx/>
              <a:buFontTx/>
              <a:buNone/>
              <a:tabLst/>
              <a:defRPr/>
            </a:pPr>
            <a:fld id="{8731FDDB-74AF-466F-B92E-1346EC410FD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872722"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3846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marL="0" marR="0" lvl="0" indent="0" algn="r" defTabSz="872722" rtl="0" eaLnBrk="1" fontAlgn="auto" latinLnBrk="0" hangingPunct="1">
              <a:lnSpc>
                <a:spcPct val="100000"/>
              </a:lnSpc>
              <a:spcBef>
                <a:spcPts val="0"/>
              </a:spcBef>
              <a:spcAft>
                <a:spcPts val="0"/>
              </a:spcAft>
              <a:buClrTx/>
              <a:buSzTx/>
              <a:buFontTx/>
              <a:buNone/>
              <a:tabLst/>
              <a:defRPr/>
            </a:pPr>
            <a:fld id="{8731FDDB-74AF-466F-B92E-1346EC410FD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872722"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15351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it-IT"/>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872722" rtl="0" eaLnBrk="1" fontAlgn="auto" latinLnBrk="0" hangingPunct="1">
              <a:lnSpc>
                <a:spcPct val="100000"/>
              </a:lnSpc>
              <a:spcBef>
                <a:spcPts val="0"/>
              </a:spcBef>
              <a:spcAft>
                <a:spcPts val="0"/>
              </a:spcAft>
              <a:buClrTx/>
              <a:buSzTx/>
              <a:buFontTx/>
              <a:buNone/>
              <a:tabLst/>
              <a:defRPr/>
            </a:pPr>
            <a:fld id="{8731FDDB-74AF-466F-B92E-1346EC410FD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872722"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3846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r>
              <a:rPr lang="it-IT" dirty="0"/>
              <a:t>Primo fattore di rischio ambientale globale (ONU, 2019)
7 milioni di morti all'anno in tutto il mondo</a:t>
            </a:r>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4151F-B35D-4B12-803D-33C8808F8202}"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it-IT"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158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4151F-B35D-4B12-803D-33C8808F8202}"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it-IT"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6575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4151F-B35D-4B12-803D-33C8808F8202}"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1444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4151F-B35D-4B12-803D-33C8808F8202}"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7391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r>
              <a:rPr lang="it-IT" dirty="0"/>
              <a:t>In conclusione, lo scopo di questo studio è stato quello di indagare, mediante simulazioni numeriche, la capacità del software </a:t>
            </a:r>
            <a:r>
              <a:rPr lang="it-IT" dirty="0" err="1"/>
              <a:t>ENVI-met</a:t>
            </a:r>
            <a:r>
              <a:rPr lang="it-IT" dirty="0"/>
              <a:t>® di riprodurre le concentrazioni degli inquinanti da traffico veicolare e i parametri meteorologici misurati da una specifica stazione, per valutarne l’utilizzo in ambito previsionale. </a:t>
            </a:r>
          </a:p>
          <a:p>
            <a:r>
              <a:rPr lang="it-IT" dirty="0"/>
              <a:t>L’altro obiettivo è stato quello di studiare l’andamento della dispersione degli inquinanti prodotti dal traffico veicolare e la loro distribuzione spaziale e temporale in un’area urbana. </a:t>
            </a:r>
          </a:p>
          <a:p>
            <a:r>
              <a:rPr lang="it-IT" dirty="0"/>
              <a:t>I risultati mostrano una buona corrispondenza con le misurazioni dei parametri atmosferici e risultano promettenti per la concentrazione degli inquinanti. </a:t>
            </a:r>
          </a:p>
          <a:p>
            <a:r>
              <a:rPr lang="it-IT" dirty="0"/>
              <a:t>La distribuzione spaziale (della concentrazione degli inquinanti) ha evidenziato che le zone di maggior concentrazione degli inquinanti sono distanti dalla stazione di monitoraggio della qualità dell’aria (CENCA1) che quindi potrebbe misurare concentrazioni (più basse) non totalmente rappresentative.</a:t>
            </a:r>
          </a:p>
          <a:p>
            <a:r>
              <a:rPr lang="it-IT" dirty="0" err="1"/>
              <a:t>ENVI-met</a:t>
            </a:r>
            <a:r>
              <a:rPr lang="it-IT" dirty="0"/>
              <a:t>® può essere dunque uno strumento prezioso a supporto del posizionamento di stazioni fisse di monitoraggio della qualità dell’aria e della pianificazione di possibili campagne di misurazione. Inoltre, può supportare i decisori nella valutazione delle strategie di abbattimento e nella pianificazione urbana e dei trasporti.</a:t>
            </a:r>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4151F-B35D-4B12-803D-33C8808F8202}"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050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B07AEF-B397-C67D-C7A4-39158DAF422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58C25E53-814F-1C05-EABA-E5B24F4C7E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046B5EF-40DE-4DAA-2830-D1BD0320D3C6}"/>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51DBD1FA-E4C3-38EA-693D-B051F9AF499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827D960-2679-AEBD-F0E3-B18C11C1E192}"/>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344938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C22463-4043-02E9-64DF-C099FA65C31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2108149-4034-6E43-4290-E3EAE25752AF}"/>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14839D1-7042-0E9C-AFD2-314167988ECB}"/>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32984112-A2A0-A112-D814-EB366F1C323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6B4220B-E7FC-15BC-CBB1-E4428FF27998}"/>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1879513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FDB9B5F-7BC9-611B-7B9C-2B2B6A76EE7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3A9DB62-E919-A32B-FCE1-2D4D1AA2072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7F156E0-03FB-0437-4096-35B25EBEAC6F}"/>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8AB158D4-A661-8974-116C-CB323945FCC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7BA2867-B3D2-AE47-78B9-3CCB5A34BBB7}"/>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4242171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7C11D6E-CAEE-1F45-B974-B0CC189F6F03}" type="datetimeFigureOut">
              <a:rPr lang="it-IT" smtClean="0"/>
              <a:t>07/11/2025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270168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7C11D6E-CAEE-1F45-B974-B0CC189F6F03}" type="datetimeFigureOut">
              <a:rPr lang="it-IT" smtClean="0"/>
              <a:t>07/11/2025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3452761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67C11D6E-CAEE-1F45-B974-B0CC189F6F03}" type="datetimeFigureOut">
              <a:rPr lang="it-IT" smtClean="0"/>
              <a:t>07/11/2025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150725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67C11D6E-CAEE-1F45-B974-B0CC189F6F03}" type="datetimeFigureOut">
              <a:rPr lang="it-IT" smtClean="0"/>
              <a:t>07/11/2025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1808856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39789"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1"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67C11D6E-CAEE-1F45-B974-B0CC189F6F03}" type="datetimeFigureOut">
              <a:rPr lang="it-IT" smtClean="0"/>
              <a:t>07/11/2025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2806724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67C11D6E-CAEE-1F45-B974-B0CC189F6F03}" type="datetimeFigureOut">
              <a:rPr lang="it-IT" smtClean="0"/>
              <a:t>07/11/2025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2209971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C11D6E-CAEE-1F45-B974-B0CC189F6F03}" type="datetimeFigureOut">
              <a:rPr lang="it-IT" smtClean="0"/>
              <a:t>07/11/2025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36307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7C11D6E-CAEE-1F45-B974-B0CC189F6F03}" type="datetimeFigureOut">
              <a:rPr lang="it-IT" smtClean="0"/>
              <a:t>07/11/2025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1994556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D81145-4793-94DF-42E6-4B251229CCE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5DDCF3B-0104-732B-7432-8F83B390E2D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33C19E6-8146-8539-5FF9-DFEB2EF09599}"/>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D1AF9DCE-B82B-78F2-9B63-4C8CB7CE617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9DBC3AF-4548-BABF-D5C5-A57238E9BC68}"/>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5332511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7C11D6E-CAEE-1F45-B974-B0CC189F6F03}" type="datetimeFigureOut">
              <a:rPr lang="it-IT" smtClean="0"/>
              <a:t>07/11/2025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27934692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7C11D6E-CAEE-1F45-B974-B0CC189F6F03}" type="datetimeFigureOut">
              <a:rPr lang="it-IT" smtClean="0"/>
              <a:t>07/11/2025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3329390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7C11D6E-CAEE-1F45-B974-B0CC189F6F03}" type="datetimeFigureOut">
              <a:rPr lang="it-IT" smtClean="0"/>
              <a:t>07/11/2025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A4503D1-C812-2947-97D1-448859284991}" type="slidenum">
              <a:rPr lang="it-IT" smtClean="0"/>
              <a:t>‹N›</a:t>
            </a:fld>
            <a:endParaRPr lang="it-IT"/>
          </a:p>
        </p:txBody>
      </p:sp>
    </p:spTree>
    <p:extLst>
      <p:ext uri="{BB962C8B-B14F-4D97-AF65-F5344CB8AC3E}">
        <p14:creationId xmlns:p14="http://schemas.microsoft.com/office/powerpoint/2010/main" val="972077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ver Page_Option 1">
    <p:bg>
      <p:bgRef idx="1001">
        <a:schemeClr val="bg1"/>
      </p:bgRef>
    </p:bg>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1219FDB4-3DCD-4ADD-AF29-DBFB27AFCC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6273074"/>
            <a:ext cx="12176604" cy="584927"/>
          </a:xfrm>
          <a:prstGeom prst="rect">
            <a:avLst/>
          </a:prstGeom>
        </p:spPr>
      </p:pic>
      <p:pic>
        <p:nvPicPr>
          <p:cNvPr id="5" name="Picture 4">
            <a:extLst>
              <a:ext uri="{FF2B5EF4-FFF2-40B4-BE49-F238E27FC236}">
                <a16:creationId xmlns:a16="http://schemas.microsoft.com/office/drawing/2014/main" id="{5BEFBAFF-DA82-1C2C-92D2-4EF711840E3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396" y="0"/>
            <a:ext cx="12192000" cy="3766092"/>
          </a:xfrm>
          <a:prstGeom prst="rect">
            <a:avLst/>
          </a:prstGeom>
        </p:spPr>
      </p:pic>
    </p:spTree>
    <p:extLst>
      <p:ext uri="{BB962C8B-B14F-4D97-AF65-F5344CB8AC3E}">
        <p14:creationId xmlns:p14="http://schemas.microsoft.com/office/powerpoint/2010/main" val="3940448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079">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2B684B-F744-452C-8A7C-0B2843A2E35A}"/>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400" dirty="0"/>
          </a:p>
        </p:txBody>
      </p:sp>
      <p:sp>
        <p:nvSpPr>
          <p:cNvPr id="5" name="Title 5">
            <a:extLst>
              <a:ext uri="{FF2B5EF4-FFF2-40B4-BE49-F238E27FC236}">
                <a16:creationId xmlns:a16="http://schemas.microsoft.com/office/drawing/2014/main" id="{66A2FED6-7D28-45A2-A6A7-63ED0E78F3E3}"/>
              </a:ext>
            </a:extLst>
          </p:cNvPr>
          <p:cNvSpPr>
            <a:spLocks noGrp="1"/>
          </p:cNvSpPr>
          <p:nvPr>
            <p:ph type="title" hasCustomPrompt="1"/>
          </p:nvPr>
        </p:nvSpPr>
        <p:spPr>
          <a:xfrm>
            <a:off x="1016001" y="313716"/>
            <a:ext cx="10140463" cy="370558"/>
          </a:xfrm>
          <a:prstGeom prst="rect">
            <a:avLst/>
          </a:prstGeom>
        </p:spPr>
        <p:txBody>
          <a:bodyPr/>
          <a:lstStyle/>
          <a:p>
            <a:r>
              <a:rPr lang="en-US" dirty="0"/>
              <a:t>Change the style of the title</a:t>
            </a:r>
            <a:endParaRPr lang="en-GB" dirty="0"/>
          </a:p>
        </p:txBody>
      </p:sp>
      <p:sp>
        <p:nvSpPr>
          <p:cNvPr id="6" name="Freeform 6">
            <a:extLst>
              <a:ext uri="{FF2B5EF4-FFF2-40B4-BE49-F238E27FC236}">
                <a16:creationId xmlns:a16="http://schemas.microsoft.com/office/drawing/2014/main" id="{ACBAEB32-9050-4EF8-9885-E637B2008518}"/>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400" smtClean="0">
                <a:solidFill>
                  <a:schemeClr val="accent5"/>
                </a:solidFill>
              </a:rPr>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solidFill>
                <a:schemeClr val="accent5"/>
              </a:solidFill>
            </a:endParaRPr>
          </a:p>
        </p:txBody>
      </p:sp>
    </p:spTree>
    <p:extLst>
      <p:ext uri="{BB962C8B-B14F-4D97-AF65-F5344CB8AC3E}">
        <p14:creationId xmlns:p14="http://schemas.microsoft.com/office/powerpoint/2010/main" val="2044599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35D599F-5FFA-436C-B479-EE131CB864D8}"/>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800" dirty="0"/>
          </a:p>
        </p:txBody>
      </p:sp>
      <p:sp>
        <p:nvSpPr>
          <p:cNvPr id="6" name="Freeform 6">
            <a:extLst>
              <a:ext uri="{FF2B5EF4-FFF2-40B4-BE49-F238E27FC236}">
                <a16:creationId xmlns:a16="http://schemas.microsoft.com/office/drawing/2014/main" id="{B4D437C9-A84A-4AB6-9E59-8D8825DB487C}"/>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200" smtClean="0"/>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p>
        </p:txBody>
      </p:sp>
      <p:sp>
        <p:nvSpPr>
          <p:cNvPr id="7" name="Title 5">
            <a:extLst>
              <a:ext uri="{FF2B5EF4-FFF2-40B4-BE49-F238E27FC236}">
                <a16:creationId xmlns:a16="http://schemas.microsoft.com/office/drawing/2014/main" id="{34875777-C1D5-4DCD-8F63-F2AB1F0CB999}"/>
              </a:ext>
            </a:extLst>
          </p:cNvPr>
          <p:cNvSpPr>
            <a:spLocks noGrp="1"/>
          </p:cNvSpPr>
          <p:nvPr>
            <p:ph type="title" hasCustomPrompt="1"/>
          </p:nvPr>
        </p:nvSpPr>
        <p:spPr>
          <a:xfrm>
            <a:off x="1016001" y="405159"/>
            <a:ext cx="10140463" cy="370558"/>
          </a:xfrm>
          <a:prstGeom prst="rect">
            <a:avLst/>
          </a:prstGeom>
        </p:spPr>
        <p:txBody>
          <a:bodyPr/>
          <a:lstStyle>
            <a:lvl1pPr>
              <a:defRPr lang="en-GB" dirty="0"/>
            </a:lvl1pPr>
          </a:lstStyle>
          <a:p>
            <a:r>
              <a:rPr lang="en-US" dirty="0"/>
              <a:t>Change the style of the title</a:t>
            </a:r>
          </a:p>
        </p:txBody>
      </p:sp>
    </p:spTree>
    <p:extLst>
      <p:ext uri="{BB962C8B-B14F-4D97-AF65-F5344CB8AC3E}">
        <p14:creationId xmlns:p14="http://schemas.microsoft.com/office/powerpoint/2010/main" val="1686469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2503F9C-D27A-4D59-B14C-4A555B79D725}"/>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400" dirty="0"/>
          </a:p>
        </p:txBody>
      </p:sp>
      <p:sp>
        <p:nvSpPr>
          <p:cNvPr id="7" name="Freeform 6">
            <a:extLst>
              <a:ext uri="{FF2B5EF4-FFF2-40B4-BE49-F238E27FC236}">
                <a16:creationId xmlns:a16="http://schemas.microsoft.com/office/drawing/2014/main" id="{BA677F58-03F9-44DD-AC32-D6715B8D391C}"/>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400" smtClean="0">
                <a:solidFill>
                  <a:schemeClr val="accent5"/>
                </a:solidFill>
              </a:rPr>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solidFill>
                <a:schemeClr val="accent5"/>
              </a:solidFill>
            </a:endParaRPr>
          </a:p>
        </p:txBody>
      </p:sp>
      <p:sp>
        <p:nvSpPr>
          <p:cNvPr id="10" name="Title 5">
            <a:extLst>
              <a:ext uri="{FF2B5EF4-FFF2-40B4-BE49-F238E27FC236}">
                <a16:creationId xmlns:a16="http://schemas.microsoft.com/office/drawing/2014/main" id="{282C3EA0-F02C-4C42-B4B9-3038768B3CA1}"/>
              </a:ext>
            </a:extLst>
          </p:cNvPr>
          <p:cNvSpPr>
            <a:spLocks noGrp="1"/>
          </p:cNvSpPr>
          <p:nvPr>
            <p:ph type="title" hasCustomPrompt="1"/>
          </p:nvPr>
        </p:nvSpPr>
        <p:spPr>
          <a:xfrm>
            <a:off x="1016001" y="405159"/>
            <a:ext cx="10140463" cy="370558"/>
          </a:xfrm>
          <a:prstGeom prst="rect">
            <a:avLst/>
          </a:prstGeom>
        </p:spPr>
        <p:txBody>
          <a:bodyPr/>
          <a:lstStyle/>
          <a:p>
            <a:r>
              <a:rPr lang="en-US" dirty="0"/>
              <a:t>Change the style of the title</a:t>
            </a:r>
          </a:p>
        </p:txBody>
      </p:sp>
    </p:spTree>
    <p:extLst>
      <p:ext uri="{BB962C8B-B14F-4D97-AF65-F5344CB8AC3E}">
        <p14:creationId xmlns:p14="http://schemas.microsoft.com/office/powerpoint/2010/main" val="15699248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7AF04-B883-4316-BC94-C5D997F7A857}"/>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800" dirty="0"/>
          </a:p>
        </p:txBody>
      </p:sp>
      <p:sp>
        <p:nvSpPr>
          <p:cNvPr id="10" name="Freeform 6">
            <a:extLst>
              <a:ext uri="{FF2B5EF4-FFF2-40B4-BE49-F238E27FC236}">
                <a16:creationId xmlns:a16="http://schemas.microsoft.com/office/drawing/2014/main" id="{A83F4717-F196-4B5A-9963-DE48176403D5}"/>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200" smtClean="0"/>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p>
        </p:txBody>
      </p:sp>
      <p:sp>
        <p:nvSpPr>
          <p:cNvPr id="11" name="Title 5">
            <a:extLst>
              <a:ext uri="{FF2B5EF4-FFF2-40B4-BE49-F238E27FC236}">
                <a16:creationId xmlns:a16="http://schemas.microsoft.com/office/drawing/2014/main" id="{BA55DC73-8127-4666-BEBD-D14628253090}"/>
              </a:ext>
            </a:extLst>
          </p:cNvPr>
          <p:cNvSpPr>
            <a:spLocks noGrp="1"/>
          </p:cNvSpPr>
          <p:nvPr>
            <p:ph type="title" hasCustomPrompt="1"/>
          </p:nvPr>
        </p:nvSpPr>
        <p:spPr>
          <a:xfrm>
            <a:off x="1016001" y="405159"/>
            <a:ext cx="10140463" cy="370558"/>
          </a:xfrm>
          <a:prstGeom prst="rect">
            <a:avLst/>
          </a:prstGeom>
        </p:spPr>
        <p:txBody>
          <a:bodyPr/>
          <a:lstStyle>
            <a:lvl1pPr>
              <a:defRPr lang="en-GB" dirty="0"/>
            </a:lvl1pPr>
          </a:lstStyle>
          <a:p>
            <a:r>
              <a:rPr lang="en-US" dirty="0"/>
              <a:t>Change the style of the title</a:t>
            </a:r>
          </a:p>
        </p:txBody>
      </p:sp>
    </p:spTree>
    <p:extLst>
      <p:ext uri="{BB962C8B-B14F-4D97-AF65-F5344CB8AC3E}">
        <p14:creationId xmlns:p14="http://schemas.microsoft.com/office/powerpoint/2010/main" val="4129968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ackpage 1">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8374F49-EAE6-4ED8-977C-AD1BE9FE4AAC}"/>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800" dirty="0"/>
          </a:p>
        </p:txBody>
      </p:sp>
      <p:sp>
        <p:nvSpPr>
          <p:cNvPr id="9" name="Freeform 6">
            <a:extLst>
              <a:ext uri="{FF2B5EF4-FFF2-40B4-BE49-F238E27FC236}">
                <a16:creationId xmlns:a16="http://schemas.microsoft.com/office/drawing/2014/main" id="{F892DB27-16BA-4657-AAA3-A63AFBA8E8BC}"/>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200" smtClean="0"/>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p>
        </p:txBody>
      </p:sp>
      <p:sp>
        <p:nvSpPr>
          <p:cNvPr id="10" name="Title 5">
            <a:extLst>
              <a:ext uri="{FF2B5EF4-FFF2-40B4-BE49-F238E27FC236}">
                <a16:creationId xmlns:a16="http://schemas.microsoft.com/office/drawing/2014/main" id="{DB10CDE3-42DD-4DD5-A331-184CD8AC6699}"/>
              </a:ext>
            </a:extLst>
          </p:cNvPr>
          <p:cNvSpPr>
            <a:spLocks noGrp="1"/>
          </p:cNvSpPr>
          <p:nvPr>
            <p:ph type="title" hasCustomPrompt="1"/>
          </p:nvPr>
        </p:nvSpPr>
        <p:spPr>
          <a:xfrm>
            <a:off x="1016001" y="405159"/>
            <a:ext cx="10140463" cy="370558"/>
          </a:xfrm>
          <a:prstGeom prst="rect">
            <a:avLst/>
          </a:prstGeom>
        </p:spPr>
        <p:txBody>
          <a:bodyPr/>
          <a:lstStyle>
            <a:lvl1pPr>
              <a:defRPr lang="en-GB" dirty="0"/>
            </a:lvl1pPr>
          </a:lstStyle>
          <a:p>
            <a:r>
              <a:rPr lang="en-US" dirty="0"/>
              <a:t>Change the style of the title</a:t>
            </a:r>
          </a:p>
        </p:txBody>
      </p:sp>
    </p:spTree>
    <p:extLst>
      <p:ext uri="{BB962C8B-B14F-4D97-AF65-F5344CB8AC3E}">
        <p14:creationId xmlns:p14="http://schemas.microsoft.com/office/powerpoint/2010/main" val="2791432456"/>
      </p:ext>
    </p:extLst>
  </p:cSld>
  <p:clrMapOvr>
    <a:masterClrMapping/>
  </p:clrMapOvr>
  <p:extLst>
    <p:ext uri="{DCECCB84-F9BA-43D5-87BE-67443E8EF086}">
      <p15:sldGuideLst xmlns:p15="http://schemas.microsoft.com/office/powerpoint/2012/main">
        <p15:guide id="1" pos="1079">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ckpage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16001" y="563563"/>
            <a:ext cx="10140463" cy="370558"/>
          </a:xfrm>
          <a:prstGeom prst="rect">
            <a:avLst/>
          </a:prstGeom>
        </p:spPr>
        <p:txBody>
          <a:bodyPr/>
          <a:lstStyle>
            <a:lvl1pPr>
              <a:lnSpc>
                <a:spcPct val="85000"/>
              </a:lnSpc>
              <a:defRPr sz="3600" b="1" baseline="0">
                <a:solidFill>
                  <a:schemeClr val="accent5"/>
                </a:solidFill>
              </a:defRPr>
            </a:lvl1pPr>
          </a:lstStyle>
          <a:p>
            <a:r>
              <a:rPr lang="en-US" dirty="0"/>
              <a:t>Sign off slide</a:t>
            </a:r>
            <a:endParaRPr lang="en-GB" dirty="0"/>
          </a:p>
        </p:txBody>
      </p:sp>
      <p:sp>
        <p:nvSpPr>
          <p:cNvPr id="6" name="Rectangle 5">
            <a:extLst>
              <a:ext uri="{FF2B5EF4-FFF2-40B4-BE49-F238E27FC236}">
                <a16:creationId xmlns:a16="http://schemas.microsoft.com/office/drawing/2014/main" id="{4EC6FFB7-3C1A-4493-9AB6-A1CB3A9E5E9A}"/>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800" dirty="0"/>
          </a:p>
        </p:txBody>
      </p:sp>
      <p:sp>
        <p:nvSpPr>
          <p:cNvPr id="7" name="Title 5">
            <a:extLst>
              <a:ext uri="{FF2B5EF4-FFF2-40B4-BE49-F238E27FC236}">
                <a16:creationId xmlns:a16="http://schemas.microsoft.com/office/drawing/2014/main" id="{CAE25B55-D80A-42B6-8225-026D2735F542}"/>
              </a:ext>
            </a:extLst>
          </p:cNvPr>
          <p:cNvSpPr txBox="1">
            <a:spLocks/>
          </p:cNvSpPr>
          <p:nvPr userDrawn="1"/>
        </p:nvSpPr>
        <p:spPr>
          <a:xfrm>
            <a:off x="1016001" y="405159"/>
            <a:ext cx="10140463" cy="370558"/>
          </a:xfrm>
          <a:prstGeom prst="rect">
            <a:avLst/>
          </a:prstGeom>
        </p:spPr>
        <p:txBody>
          <a:bodyPr/>
          <a:lstStyle>
            <a:lvl1pPr algn="l" defTabSz="872722" rtl="0" eaLnBrk="1" latinLnBrk="0" hangingPunct="1">
              <a:spcBef>
                <a:spcPct val="0"/>
              </a:spcBef>
              <a:buNone/>
              <a:defRPr lang="en-GB" sz="2600" b="0" kern="1200" dirty="0">
                <a:solidFill>
                  <a:schemeClr val="accent5"/>
                </a:solidFill>
                <a:latin typeface="+mj-lt"/>
                <a:ea typeface="+mj-ea"/>
                <a:cs typeface="+mj-cs"/>
              </a:defRPr>
            </a:lvl1pPr>
          </a:lstStyle>
          <a:p>
            <a:r>
              <a:rPr lang="en-US" sz="2600" dirty="0"/>
              <a:t>Change the style of the title</a:t>
            </a:r>
          </a:p>
        </p:txBody>
      </p:sp>
      <p:sp>
        <p:nvSpPr>
          <p:cNvPr id="10" name="Freeform 6">
            <a:extLst>
              <a:ext uri="{FF2B5EF4-FFF2-40B4-BE49-F238E27FC236}">
                <a16:creationId xmlns:a16="http://schemas.microsoft.com/office/drawing/2014/main" id="{6DE820B2-E08F-4009-BB1C-D391E4EBBCF8}"/>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200" smtClean="0"/>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p>
        </p:txBody>
      </p:sp>
    </p:spTree>
    <p:extLst>
      <p:ext uri="{BB962C8B-B14F-4D97-AF65-F5344CB8AC3E}">
        <p14:creationId xmlns:p14="http://schemas.microsoft.com/office/powerpoint/2010/main" val="2579822870"/>
      </p:ext>
    </p:extLst>
  </p:cSld>
  <p:clrMapOvr>
    <a:masterClrMapping/>
  </p:clrMapOvr>
  <p:extLst>
    <p:ext uri="{DCECCB84-F9BA-43D5-87BE-67443E8EF086}">
      <p15:sldGuideLst xmlns:p15="http://schemas.microsoft.com/office/powerpoint/2012/main">
        <p15:guide id="1" pos="107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2BA8DB-606C-EE84-6A58-72E77530158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C328AF9-725D-160E-2784-662CF5068E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43B7131-852A-DDF4-18D6-1D6B05DE71E4}"/>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BC37582E-D9A1-06DD-2704-ED70952852F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EF6B792-C380-3073-60A8-1A2F60FA09CF}"/>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22501552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ection divider 3">
    <p:bg>
      <p:bgPr>
        <a:solidFill>
          <a:schemeClr val="bg2"/>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en-GB" sz="1400" dirty="0" err="1"/>
          </a:p>
        </p:txBody>
      </p:sp>
      <p:sp>
        <p:nvSpPr>
          <p:cNvPr id="16" name="Freeform 6"/>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200" smtClean="0">
                <a:solidFill>
                  <a:schemeClr val="accent5"/>
                </a:solidFill>
              </a:rPr>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a:solidFill>
                <a:schemeClr val="accent5"/>
              </a:solidFill>
            </a:endParaRPr>
          </a:p>
        </p:txBody>
      </p:sp>
      <p:sp>
        <p:nvSpPr>
          <p:cNvPr id="8" name="Rectangle 7">
            <a:extLst>
              <a:ext uri="{FF2B5EF4-FFF2-40B4-BE49-F238E27FC236}">
                <a16:creationId xmlns:a16="http://schemas.microsoft.com/office/drawing/2014/main" id="{C266F130-7FB2-4C3D-B53D-9451A604B7B1}"/>
              </a:ext>
            </a:extLst>
          </p:cNvPr>
          <p:cNvSpPr/>
          <p:nvPr userDrawn="1"/>
        </p:nvSpPr>
        <p:spPr>
          <a:xfrm>
            <a:off x="0" y="-1"/>
            <a:ext cx="12192000" cy="1088967"/>
          </a:xfrm>
          <a:prstGeom prst="rect">
            <a:avLst/>
          </a:prstGeom>
          <a:solidFill>
            <a:srgbClr val="ECEEF1"/>
          </a:solidFill>
          <a:ln>
            <a:noFill/>
          </a:ln>
          <a:effectLst>
            <a:outerShdw blurRad="50800" dist="38100" dir="2700000" algn="tl" rotWithShape="0">
              <a:srgbClr val="8FAE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a:endParaRPr lang="fr-FR" sz="1400" dirty="0"/>
          </a:p>
        </p:txBody>
      </p:sp>
      <p:sp>
        <p:nvSpPr>
          <p:cNvPr id="9" name="Freeform 6">
            <a:extLst>
              <a:ext uri="{FF2B5EF4-FFF2-40B4-BE49-F238E27FC236}">
                <a16:creationId xmlns:a16="http://schemas.microsoft.com/office/drawing/2014/main" id="{9ED68588-67C4-4144-91A3-084C9985E6B0}"/>
              </a:ext>
            </a:extLst>
          </p:cNvPr>
          <p:cNvSpPr>
            <a:spLocks/>
          </p:cNvSpPr>
          <p:nvPr userDrawn="1"/>
        </p:nvSpPr>
        <p:spPr bwMode="auto">
          <a:xfrm>
            <a:off x="11156461" y="-1"/>
            <a:ext cx="427893" cy="482041"/>
          </a:xfrm>
          <a:custGeom>
            <a:avLst/>
            <a:gdLst>
              <a:gd name="T0" fmla="*/ 0 w 120"/>
              <a:gd name="T1" fmla="*/ 0 h 164"/>
              <a:gd name="T2" fmla="*/ 120 w 120"/>
              <a:gd name="T3" fmla="*/ 0 h 164"/>
              <a:gd name="T4" fmla="*/ 120 w 120"/>
              <a:gd name="T5" fmla="*/ 138 h 164"/>
              <a:gd name="T6" fmla="*/ 13 w 120"/>
              <a:gd name="T7" fmla="*/ 164 h 164"/>
              <a:gd name="T8" fmla="*/ 10 w 120"/>
              <a:gd name="T9" fmla="*/ 164 h 164"/>
              <a:gd name="T10" fmla="*/ 0 w 120"/>
              <a:gd name="T11" fmla="*/ 156 h 164"/>
              <a:gd name="T12" fmla="*/ 0 w 12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bg1"/>
          </a:solidFill>
          <a:ln>
            <a:noFill/>
          </a:ln>
        </p:spPr>
        <p:txBody>
          <a:bodyPr vert="horz" wrap="none" lIns="0" tIns="0" rIns="0" bIns="36000" numCol="1" anchor="ctr" anchorCtr="1" compatLnSpc="1">
            <a:prstTxWarp prst="textNoShape">
              <a:avLst/>
            </a:prstTxWarp>
          </a:bodyPr>
          <a:lstStyle/>
          <a:p>
            <a:pPr marL="0" marR="0" indent="0" algn="ctr" defTabSz="872722" rtl="0" eaLnBrk="1" fontAlgn="auto" latinLnBrk="0" hangingPunct="1">
              <a:lnSpc>
                <a:spcPct val="100000"/>
              </a:lnSpc>
              <a:spcBef>
                <a:spcPts val="0"/>
              </a:spcBef>
              <a:spcAft>
                <a:spcPts val="0"/>
              </a:spcAft>
              <a:buClrTx/>
              <a:buSzTx/>
              <a:buFontTx/>
              <a:buNone/>
              <a:tabLst/>
              <a:defRPr/>
            </a:pPr>
            <a:fld id="{12E06541-304F-41DA-A076-D86DB9E81A9C}" type="slidenum">
              <a:rPr lang="en-GB" sz="1400" smtClean="0">
                <a:solidFill>
                  <a:schemeClr val="accent5"/>
                </a:solidFill>
              </a:rPr>
              <a:pPr marL="0" marR="0" indent="0" algn="ctr" defTabSz="872722" rtl="0" eaLnBrk="1" fontAlgn="auto" latinLnBrk="0" hangingPunct="1">
                <a:lnSpc>
                  <a:spcPct val="100000"/>
                </a:lnSpc>
                <a:spcBef>
                  <a:spcPts val="0"/>
                </a:spcBef>
                <a:spcAft>
                  <a:spcPts val="0"/>
                </a:spcAft>
                <a:buClrTx/>
                <a:buSzTx/>
                <a:buFontTx/>
                <a:buNone/>
                <a:tabLst/>
                <a:defRPr/>
              </a:pPr>
              <a:t>‹N›</a:t>
            </a:fld>
            <a:endParaRPr lang="en-GB" sz="1200" dirty="0">
              <a:solidFill>
                <a:schemeClr val="accent5"/>
              </a:solidFill>
            </a:endParaRPr>
          </a:p>
        </p:txBody>
      </p:sp>
      <p:sp>
        <p:nvSpPr>
          <p:cNvPr id="11" name="Title 5">
            <a:extLst>
              <a:ext uri="{FF2B5EF4-FFF2-40B4-BE49-F238E27FC236}">
                <a16:creationId xmlns:a16="http://schemas.microsoft.com/office/drawing/2014/main" id="{3C2E5EB5-C85D-4C05-AE47-B568D2319F31}"/>
              </a:ext>
            </a:extLst>
          </p:cNvPr>
          <p:cNvSpPr>
            <a:spLocks noGrp="1"/>
          </p:cNvSpPr>
          <p:nvPr>
            <p:ph type="title" hasCustomPrompt="1"/>
          </p:nvPr>
        </p:nvSpPr>
        <p:spPr>
          <a:xfrm>
            <a:off x="1016001" y="405159"/>
            <a:ext cx="10140463" cy="370558"/>
          </a:xfrm>
          <a:prstGeom prst="rect">
            <a:avLst/>
          </a:prstGeom>
        </p:spPr>
        <p:txBody>
          <a:bodyPr/>
          <a:lstStyle/>
          <a:p>
            <a:r>
              <a:rPr lang="en-US" dirty="0"/>
              <a:t>Change the style of the title</a:t>
            </a:r>
          </a:p>
        </p:txBody>
      </p:sp>
    </p:spTree>
    <p:extLst>
      <p:ext uri="{BB962C8B-B14F-4D97-AF65-F5344CB8AC3E}">
        <p14:creationId xmlns:p14="http://schemas.microsoft.com/office/powerpoint/2010/main" val="2003272689"/>
      </p:ext>
    </p:extLst>
  </p:cSld>
  <p:clrMapOvr>
    <a:masterClrMapping/>
  </p:clrMapOvr>
  <p:extLst>
    <p:ext uri="{DCECCB84-F9BA-43D5-87BE-67443E8EF086}">
      <p15:sldGuideLst xmlns:p15="http://schemas.microsoft.com/office/powerpoint/2012/main">
        <p15:guide id="1" pos="107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BF6E62-72EF-8DC5-72B9-48049BE9D1E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C3B90AA-6413-C9C5-D854-9CF9400D539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299527C-F4AA-3D7C-9215-3590063A3580}"/>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6A54357-2819-5883-2937-ADCD357C71BE}"/>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6" name="Segnaposto piè di pagina 5">
            <a:extLst>
              <a:ext uri="{FF2B5EF4-FFF2-40B4-BE49-F238E27FC236}">
                <a16:creationId xmlns:a16="http://schemas.microsoft.com/office/drawing/2014/main" id="{D850D409-8A80-D59F-A9B2-DC25EC157D8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3AEF0CD-7137-20FC-F317-3B0A51F27EDA}"/>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3178330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C2CC0F-7372-49DE-3110-1F14B1026C7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3AD89BA-309B-A8D2-15B9-13463AAA28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2AFC05A-2AB2-7FF9-DF5F-515CA7C73E01}"/>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C89879A-5768-AB05-EBFB-134224E013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B28C4FC-921B-7C8E-1A4E-05782774249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D74F9D5F-1DF8-887E-535C-75AFC8B51958}"/>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8" name="Segnaposto piè di pagina 7">
            <a:extLst>
              <a:ext uri="{FF2B5EF4-FFF2-40B4-BE49-F238E27FC236}">
                <a16:creationId xmlns:a16="http://schemas.microsoft.com/office/drawing/2014/main" id="{634E0C63-9887-810B-A24B-60776144A9D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9C9FA749-9619-9F26-3C8A-0372351FC381}"/>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2748964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C2E908-26C9-9CBA-9EBF-5936B0DDA1D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11C555A-7983-1094-7FCA-40681A497DD7}"/>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4" name="Segnaposto piè di pagina 3">
            <a:extLst>
              <a:ext uri="{FF2B5EF4-FFF2-40B4-BE49-F238E27FC236}">
                <a16:creationId xmlns:a16="http://schemas.microsoft.com/office/drawing/2014/main" id="{0FB12D31-7A73-3696-0982-8D78DC9FB76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4114146-7F69-5E90-C506-F3A82D61D2EF}"/>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3016912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8BD839D-49BF-5F65-9C74-A9C0A53F2040}"/>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3" name="Segnaposto piè di pagina 2">
            <a:extLst>
              <a:ext uri="{FF2B5EF4-FFF2-40B4-BE49-F238E27FC236}">
                <a16:creationId xmlns:a16="http://schemas.microsoft.com/office/drawing/2014/main" id="{B0F66EB1-A19C-E582-EDD6-8F71676F29D9}"/>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9CD49F5-2B81-59D2-2953-DFE91B8F03E5}"/>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164732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009D79-1ED4-8838-5A7F-D6CDB3C7FC4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B4D0450-2478-1507-4685-9129623BB0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845A7A9E-4428-F3C8-7A5D-30C31ECE7E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0DF584E-DF81-C12F-10A7-F7F467FB7BFB}"/>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6" name="Segnaposto piè di pagina 5">
            <a:extLst>
              <a:ext uri="{FF2B5EF4-FFF2-40B4-BE49-F238E27FC236}">
                <a16:creationId xmlns:a16="http://schemas.microsoft.com/office/drawing/2014/main" id="{42F02984-4985-628E-50C9-114A0535BDF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D2BF2E0-8DFE-4FF2-FADB-DC0DBF963355}"/>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738074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191B35-33AC-DEE9-D559-CA24F0FA380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015ED83-DDFC-9243-34D1-7058A5B4DE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23820A0-93C7-E167-E18D-BD6D9864DE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0970F2A-F767-1297-AB64-351416D18C7B}"/>
              </a:ext>
            </a:extLst>
          </p:cNvPr>
          <p:cNvSpPr>
            <a:spLocks noGrp="1"/>
          </p:cNvSpPr>
          <p:nvPr>
            <p:ph type="dt" sz="half" idx="10"/>
          </p:nvPr>
        </p:nvSpPr>
        <p:spPr/>
        <p:txBody>
          <a:bodyPr/>
          <a:lstStyle/>
          <a:p>
            <a:fld id="{E2241995-C048-4347-BAB4-1EA2255CF551}" type="datetimeFigureOut">
              <a:rPr lang="it-IT" smtClean="0"/>
              <a:t>07/11/2025</a:t>
            </a:fld>
            <a:endParaRPr lang="it-IT"/>
          </a:p>
        </p:txBody>
      </p:sp>
      <p:sp>
        <p:nvSpPr>
          <p:cNvPr id="6" name="Segnaposto piè di pagina 5">
            <a:extLst>
              <a:ext uri="{FF2B5EF4-FFF2-40B4-BE49-F238E27FC236}">
                <a16:creationId xmlns:a16="http://schemas.microsoft.com/office/drawing/2014/main" id="{BA3F731B-2274-F96A-A715-8A6F72E98BB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6CBDC79-5BFD-08AA-100C-9BBDE5E7EB6A}"/>
              </a:ext>
            </a:extLst>
          </p:cNvPr>
          <p:cNvSpPr>
            <a:spLocks noGrp="1"/>
          </p:cNvSpPr>
          <p:nvPr>
            <p:ph type="sldNum" sz="quarter" idx="12"/>
          </p:nvPr>
        </p:nvSpPr>
        <p:spPr/>
        <p:txBody>
          <a:bodyPr/>
          <a:lstStyle/>
          <a:p>
            <a:fld id="{EE927588-3238-4453-B56A-3AE383891E0C}" type="slidenum">
              <a:rPr lang="it-IT" smtClean="0"/>
              <a:t>‹N›</a:t>
            </a:fld>
            <a:endParaRPr lang="it-IT"/>
          </a:p>
        </p:txBody>
      </p:sp>
    </p:spTree>
    <p:extLst>
      <p:ext uri="{BB962C8B-B14F-4D97-AF65-F5344CB8AC3E}">
        <p14:creationId xmlns:p14="http://schemas.microsoft.com/office/powerpoint/2010/main" val="2543974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96DAC541-7B7A-43D3-8B79-37D633B846F1}">
                <asvg:svgBlip xmlns:asvg="http://schemas.microsoft.com/office/drawing/2016/SVG/main" r:embed="rId14"/>
              </a:ext>
            </a:extLst>
          </a:blip>
          <a:srcRect/>
          <a:stretch>
            <a:fillRect/>
          </a:stretch>
        </a:blip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65ADECE-A025-8CC9-6029-EAC80D63CD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8A4ADFA-91A7-B2B1-C294-E7047DF7C9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505191C-3280-8288-64A8-236900C70A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41995-C048-4347-BAB4-1EA2255CF551}" type="datetimeFigureOut">
              <a:rPr lang="it-IT" smtClean="0"/>
              <a:t>07/11/2025</a:t>
            </a:fld>
            <a:endParaRPr lang="it-IT"/>
          </a:p>
        </p:txBody>
      </p:sp>
      <p:sp>
        <p:nvSpPr>
          <p:cNvPr id="5" name="Segnaposto piè di pagina 4">
            <a:extLst>
              <a:ext uri="{FF2B5EF4-FFF2-40B4-BE49-F238E27FC236}">
                <a16:creationId xmlns:a16="http://schemas.microsoft.com/office/drawing/2014/main" id="{74DB7C75-96F9-D7CF-2DAB-53C027A9D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8A74F28-80A8-CC8D-BB27-799D218A8F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7588-3238-4453-B56A-3AE383891E0C}" type="slidenum">
              <a:rPr lang="it-IT" smtClean="0"/>
              <a:t>‹N›</a:t>
            </a:fld>
            <a:endParaRPr lang="it-IT"/>
          </a:p>
        </p:txBody>
      </p:sp>
    </p:spTree>
    <p:extLst>
      <p:ext uri="{BB962C8B-B14F-4D97-AF65-F5344CB8AC3E}">
        <p14:creationId xmlns:p14="http://schemas.microsoft.com/office/powerpoint/2010/main" val="4039484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11D6E-CAEE-1F45-B974-B0CC189F6F03}" type="datetimeFigureOut">
              <a:rPr lang="it-IT" smtClean="0"/>
              <a:t>07/11/2025</a:t>
            </a:fld>
            <a:endParaRPr lang="it-IT"/>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4503D1-C812-2947-97D1-448859284991}" type="slidenum">
              <a:rPr lang="it-IT" smtClean="0"/>
              <a:t>‹N›</a:t>
            </a:fld>
            <a:endParaRPr lang="it-IT"/>
          </a:p>
        </p:txBody>
      </p:sp>
    </p:spTree>
    <p:extLst>
      <p:ext uri="{BB962C8B-B14F-4D97-AF65-F5344CB8AC3E}">
        <p14:creationId xmlns:p14="http://schemas.microsoft.com/office/powerpoint/2010/main" val="3978558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69761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sldNum="0" hdr="0" dt="0"/>
  <p:txStyles>
    <p:titleStyle>
      <a:lvl1pPr algn="l" defTabSz="872722" rtl="0" eaLnBrk="1" latinLnBrk="0" hangingPunct="1">
        <a:spcBef>
          <a:spcPct val="0"/>
        </a:spcBef>
        <a:buNone/>
        <a:defRPr sz="2600" b="0" kern="1200">
          <a:solidFill>
            <a:schemeClr val="accent5"/>
          </a:solidFill>
          <a:latin typeface="+mj-lt"/>
          <a:ea typeface="+mj-ea"/>
          <a:cs typeface="+mj-cs"/>
        </a:defRPr>
      </a:lvl1pPr>
    </p:titleStyle>
    <p:bodyStyle>
      <a:lvl1pPr marL="0" indent="0" algn="l" defTabSz="872722" rtl="0" eaLnBrk="1" latinLnBrk="0" hangingPunct="1">
        <a:spcBef>
          <a:spcPts val="0"/>
        </a:spcBef>
        <a:spcAft>
          <a:spcPts val="600"/>
        </a:spcAft>
        <a:buClr>
          <a:schemeClr val="tx1"/>
        </a:buClr>
        <a:buFont typeface="Arial" panose="020B0604020202020204" pitchFamily="34" charset="0"/>
        <a:buNone/>
        <a:defRPr sz="1800" b="0" kern="1200">
          <a:solidFill>
            <a:schemeClr val="tx1"/>
          </a:solidFill>
          <a:latin typeface="+mj-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800" kern="1200">
          <a:solidFill>
            <a:schemeClr val="tx1"/>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p:bodyStyle>
    <p:otherStyle>
      <a:defPPr>
        <a:defRPr lang="en-US"/>
      </a:defPPr>
      <a:lvl1pPr marL="0" algn="l" defTabSz="872722" rtl="0" eaLnBrk="1" latinLnBrk="0" hangingPunct="1">
        <a:defRPr sz="1800" kern="1200">
          <a:solidFill>
            <a:schemeClr val="tx1"/>
          </a:solidFill>
          <a:latin typeface="+mn-lt"/>
          <a:ea typeface="+mn-ea"/>
          <a:cs typeface="+mn-cs"/>
        </a:defRPr>
      </a:lvl1pPr>
      <a:lvl2pPr marL="436361" algn="l" defTabSz="872722" rtl="0" eaLnBrk="1" latinLnBrk="0" hangingPunct="1">
        <a:defRPr sz="1800" kern="1200">
          <a:solidFill>
            <a:schemeClr val="tx1"/>
          </a:solidFill>
          <a:latin typeface="+mn-lt"/>
          <a:ea typeface="+mn-ea"/>
          <a:cs typeface="+mn-cs"/>
        </a:defRPr>
      </a:lvl2pPr>
      <a:lvl3pPr marL="872722" algn="l" defTabSz="872722" rtl="0" eaLnBrk="1" latinLnBrk="0" hangingPunct="1">
        <a:defRPr sz="1800" kern="1200">
          <a:solidFill>
            <a:schemeClr val="tx1"/>
          </a:solidFill>
          <a:latin typeface="+mn-lt"/>
          <a:ea typeface="+mn-ea"/>
          <a:cs typeface="+mn-cs"/>
        </a:defRPr>
      </a:lvl3pPr>
      <a:lvl4pPr marL="1309083" algn="l" defTabSz="872722" rtl="0" eaLnBrk="1" latinLnBrk="0" hangingPunct="1">
        <a:defRPr sz="1800" kern="1200">
          <a:solidFill>
            <a:schemeClr val="tx1"/>
          </a:solidFill>
          <a:latin typeface="+mn-lt"/>
          <a:ea typeface="+mn-ea"/>
          <a:cs typeface="+mn-cs"/>
        </a:defRPr>
      </a:lvl4pPr>
      <a:lvl5pPr marL="1745445" algn="l" defTabSz="872722" rtl="0" eaLnBrk="1" latinLnBrk="0" hangingPunct="1">
        <a:defRPr sz="1800" kern="1200">
          <a:solidFill>
            <a:schemeClr val="tx1"/>
          </a:solidFill>
          <a:latin typeface="+mn-lt"/>
          <a:ea typeface="+mn-ea"/>
          <a:cs typeface="+mn-cs"/>
        </a:defRPr>
      </a:lvl5pPr>
      <a:lvl6pPr marL="2181806" algn="l" defTabSz="872722" rtl="0" eaLnBrk="1" latinLnBrk="0" hangingPunct="1">
        <a:defRPr sz="1800" kern="1200">
          <a:solidFill>
            <a:schemeClr val="tx1"/>
          </a:solidFill>
          <a:latin typeface="+mn-lt"/>
          <a:ea typeface="+mn-ea"/>
          <a:cs typeface="+mn-cs"/>
        </a:defRPr>
      </a:lvl6pPr>
      <a:lvl7pPr marL="2618167" algn="l" defTabSz="872722" rtl="0" eaLnBrk="1" latinLnBrk="0" hangingPunct="1">
        <a:defRPr sz="1800" kern="1200">
          <a:solidFill>
            <a:schemeClr val="tx1"/>
          </a:solidFill>
          <a:latin typeface="+mn-lt"/>
          <a:ea typeface="+mn-ea"/>
          <a:cs typeface="+mn-cs"/>
        </a:defRPr>
      </a:lvl7pPr>
      <a:lvl8pPr marL="3054529" algn="l" defTabSz="872722" rtl="0" eaLnBrk="1" latinLnBrk="0" hangingPunct="1">
        <a:defRPr sz="1800" kern="1200">
          <a:solidFill>
            <a:schemeClr val="tx1"/>
          </a:solidFill>
          <a:latin typeface="+mn-lt"/>
          <a:ea typeface="+mn-ea"/>
          <a:cs typeface="+mn-cs"/>
        </a:defRPr>
      </a:lvl8pPr>
      <a:lvl9pPr marL="3490890" algn="l" defTabSz="87272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90">
          <p15:clr>
            <a:srgbClr val="F26B43"/>
          </p15:clr>
        </p15:guide>
        <p15:guide id="2" pos="512">
          <p15:clr>
            <a:srgbClr val="F26B43"/>
          </p15:clr>
        </p15:guide>
        <p15:guide id="4" pos="3219">
          <p15:clr>
            <a:srgbClr val="F26B43"/>
          </p15:clr>
        </p15:guide>
        <p15:guide id="5" pos="3021">
          <p15:clr>
            <a:srgbClr val="F26B43"/>
          </p15:clr>
        </p15:guide>
        <p15:guide id="12" pos="5705">
          <p15:clr>
            <a:srgbClr val="F26B43"/>
          </p15:clr>
        </p15:guide>
        <p15:guide id="14" orient="horz" pos="4020">
          <p15:clr>
            <a:srgbClr val="F26B43"/>
          </p15:clr>
        </p15:guide>
        <p15:guide id="15" orient="horz" pos="57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www.sardegnaambiente.it/arpas/attivita/monitoraggio/" TargetMode="External"/><Relationship Id="rId7" Type="http://schemas.openxmlformats.org/officeDocument/2006/relationships/image" Target="../media/image23.svg"/><Relationship Id="rId2" Type="http://schemas.openxmlformats.org/officeDocument/2006/relationships/hyperlink" Target="https://portal.sardegnasira.it/rete-meteo-climatica-dati-ambientali"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gif"/><Relationship Id="rId4" Type="http://schemas.openxmlformats.org/officeDocument/2006/relationships/hyperlink" Target="https://www.mareografico.it/it/stazioni.html" TargetMode="External"/><Relationship Id="rId9" Type="http://schemas.openxmlformats.org/officeDocument/2006/relationships/image" Target="../media/image25.gif"/></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cittametropolitana.mi.it/Territori_resilienti/adattamento/azioniadattamento.html" TargetMode="Externa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4.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4.xml"/><Relationship Id="rId5" Type="http://schemas.openxmlformats.org/officeDocument/2006/relationships/image" Target="../media/image44.jpeg"/><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jpeg"/><Relationship Id="rId7" Type="http://schemas.openxmlformats.org/officeDocument/2006/relationships/image" Target="../media/image49.png"/><Relationship Id="rId2" Type="http://schemas.openxmlformats.org/officeDocument/2006/relationships/image" Target="../media/image45.jpeg"/><Relationship Id="rId1" Type="http://schemas.openxmlformats.org/officeDocument/2006/relationships/slideLayout" Target="../slideLayouts/slideLayout24.xml"/><Relationship Id="rId6" Type="http://schemas.microsoft.com/office/2007/relationships/hdphoto" Target="../media/hdphoto1.wdp"/><Relationship Id="rId5" Type="http://schemas.openxmlformats.org/officeDocument/2006/relationships/image" Target="../media/image48.png"/><Relationship Id="rId4" Type="http://schemas.openxmlformats.org/officeDocument/2006/relationships/image" Target="../media/image47.jpeg"/><Relationship Id="rId9" Type="http://schemas.openxmlformats.org/officeDocument/2006/relationships/image" Target="../media/image51.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4.xml"/><Relationship Id="rId6" Type="http://schemas.openxmlformats.org/officeDocument/2006/relationships/image" Target="../media/image58.tiff"/><Relationship Id="rId5" Type="http://schemas.openxmlformats.org/officeDocument/2006/relationships/image" Target="../media/image57.tiff"/><Relationship Id="rId4" Type="http://schemas.openxmlformats.org/officeDocument/2006/relationships/image" Target="../media/image56.png"/><Relationship Id="rId9"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2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4.xml"/><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2.png"/><Relationship Id="rId7" Type="http://schemas.microsoft.com/office/2007/relationships/hdphoto" Target="../media/hdphoto2.wdp"/><Relationship Id="rId2" Type="http://schemas.openxmlformats.org/officeDocument/2006/relationships/image" Target="../media/image71.png"/><Relationship Id="rId1" Type="http://schemas.openxmlformats.org/officeDocument/2006/relationships/slideLayout" Target="../slideLayouts/slideLayout24.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7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81.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4.xml"/><Relationship Id="rId5" Type="http://schemas.openxmlformats.org/officeDocument/2006/relationships/image" Target="../media/image85.png"/><Relationship Id="rId4" Type="http://schemas.openxmlformats.org/officeDocument/2006/relationships/image" Target="../media/image84.png"/></Relationships>
</file>

<file path=ppt/slides/_rels/slide3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24.xml"/><Relationship Id="rId5" Type="http://schemas.openxmlformats.org/officeDocument/2006/relationships/image" Target="../media/image89.jpeg"/><Relationship Id="rId4" Type="http://schemas.openxmlformats.org/officeDocument/2006/relationships/image" Target="../media/image88.jpeg"/></Relationships>
</file>

<file path=ppt/slides/_rels/slide3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4.png"/><Relationship Id="rId1" Type="http://schemas.openxmlformats.org/officeDocument/2006/relationships/slideLayout" Target="../slideLayouts/slideLayout24.xml"/><Relationship Id="rId5" Type="http://schemas.openxmlformats.org/officeDocument/2006/relationships/image" Target="../media/image92.jpeg"/><Relationship Id="rId4" Type="http://schemas.openxmlformats.org/officeDocument/2006/relationships/image" Target="../media/image83.png"/></Relationships>
</file>

<file path=ppt/slides/_rels/slide38.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image" Target="../media/image93.jpg"/><Relationship Id="rId1" Type="http://schemas.openxmlformats.org/officeDocument/2006/relationships/slideLayout" Target="../slideLayouts/slideLayout24.xml"/><Relationship Id="rId4" Type="http://schemas.openxmlformats.org/officeDocument/2006/relationships/image" Target="../media/image89.jpeg"/></Relationships>
</file>

<file path=ppt/slides/_rels/slide3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4.xml"/><Relationship Id="rId5" Type="http://schemas.openxmlformats.org/officeDocument/2006/relationships/image" Target="../media/image98.jpeg"/><Relationship Id="rId4" Type="http://schemas.openxmlformats.org/officeDocument/2006/relationships/image" Target="../media/image9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103.jpg"/><Relationship Id="rId1" Type="http://schemas.openxmlformats.org/officeDocument/2006/relationships/slideLayout" Target="../slideLayouts/slideLayout24.xml"/><Relationship Id="rId5" Type="http://schemas.openxmlformats.org/officeDocument/2006/relationships/image" Target="../media/image94.jpg"/><Relationship Id="rId4" Type="http://schemas.openxmlformats.org/officeDocument/2006/relationships/image" Target="../media/image101.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06.emf"/><Relationship Id="rId7" Type="http://schemas.openxmlformats.org/officeDocument/2006/relationships/image" Target="../media/image10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200.PNG"/><Relationship Id="rId10" Type="http://schemas.openxmlformats.org/officeDocument/2006/relationships/image" Target="../media/image240.png"/><Relationship Id="rId4" Type="http://schemas.openxmlformats.org/officeDocument/2006/relationships/image" Target="../media/image107.png"/><Relationship Id="rId9" Type="http://schemas.openxmlformats.org/officeDocument/2006/relationships/image" Target="../media/image110.png"/></Relationships>
</file>

<file path=ppt/slides/_rels/slide4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image" Target="../media/image250.PNG"/><Relationship Id="rId4" Type="http://schemas.openxmlformats.org/officeDocument/2006/relationships/chart" Target="../charts/chart5.xml"/></Relationships>
</file>

<file path=ppt/slides/_rels/slide51.xml.rels><?xml version="1.0" encoding="UTF-8" standalone="yes"?>
<Relationships xmlns="http://schemas.openxmlformats.org/package/2006/relationships"><Relationship Id="rId8" Type="http://schemas.openxmlformats.org/officeDocument/2006/relationships/image" Target="../media/image280.png"/><Relationship Id="rId3" Type="http://schemas.microsoft.com/office/2007/relationships/media" Target="../media/media2.mp4"/><Relationship Id="rId7" Type="http://schemas.openxmlformats.org/officeDocument/2006/relationships/image" Target="../media/image11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11.png"/><Relationship Id="rId11" Type="http://schemas.openxmlformats.org/officeDocument/2006/relationships/chart" Target="../charts/chart7.xml"/><Relationship Id="rId5" Type="http://schemas.openxmlformats.org/officeDocument/2006/relationships/slideLayout" Target="../slideLayouts/slideLayout7.xml"/><Relationship Id="rId10" Type="http://schemas.openxmlformats.org/officeDocument/2006/relationships/image" Target="../media/image114.png"/><Relationship Id="rId4" Type="http://schemas.openxmlformats.org/officeDocument/2006/relationships/video" Target="../media/media2.mp4"/><Relationship Id="rId9" Type="http://schemas.openxmlformats.org/officeDocument/2006/relationships/image" Target="../media/image11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nvi-met.com/"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youtube.com/channel/UCBzM3vjyc-6vHICIqkuD9n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hyperlink" Target="https://www.scopus.com/pages/home#basic" TargetMode="External"/><Relationship Id="rId5" Type="http://schemas.openxmlformats.org/officeDocument/2006/relationships/image" Target="../media/image15.jp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54D5C0A4-F613-9048-BB8D-BEF6E319C83B}"/>
              </a:ext>
            </a:extLst>
          </p:cNvPr>
          <p:cNvSpPr txBox="1">
            <a:spLocks noChangeAspect="1"/>
          </p:cNvSpPr>
          <p:nvPr/>
        </p:nvSpPr>
        <p:spPr>
          <a:xfrm>
            <a:off x="1080832" y="3429000"/>
            <a:ext cx="10030337" cy="2171469"/>
          </a:xfrm>
          <a:prstGeom prst="rect">
            <a:avLst/>
          </a:prstGeom>
        </p:spPr>
        <p:txBody>
          <a:bodyPr vert="horz" lIns="121920" tIns="60960" rIns="121920" bIns="6096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r" defTabSz="914377" rtl="0" eaLnBrk="1" fontAlgn="auto" latinLnBrk="0" hangingPunct="1">
              <a:lnSpc>
                <a:spcPct val="9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rgbClr val="FFC000"/>
              </a:solidFill>
              <a:effectLst/>
              <a:uLnTx/>
              <a:uFillTx/>
              <a:latin typeface="Aptos Display" panose="02110004020202020204"/>
              <a:ea typeface="+mj-ea"/>
              <a:cs typeface="+mj-cs"/>
            </a:endParaRPr>
          </a:p>
          <a:p>
            <a:pPr marL="0" marR="0" lvl="0" indent="0" algn="r" defTabSz="914377"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FFC000"/>
                </a:solidFill>
                <a:effectLst/>
                <a:uLnTx/>
                <a:uFillTx/>
                <a:ea typeface="+mj-ea"/>
                <a:cs typeface="+mj-cs"/>
              </a:rPr>
              <a:t>Introduzione al P.M.U.V.N.E. LAB.</a:t>
            </a:r>
          </a:p>
          <a:p>
            <a:pPr marL="0" marR="0" lvl="0" indent="0" algn="r" defTabSz="914377"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FFC000"/>
                </a:solidFill>
                <a:effectLst/>
                <a:uLnTx/>
                <a:uFillTx/>
                <a:ea typeface="+mj-ea"/>
                <a:cs typeface="+mj-cs"/>
              </a:rPr>
              <a:t>Laboratorio di “</a:t>
            </a:r>
            <a:r>
              <a:rPr kumimoji="0" lang="en-US" sz="3600" b="1" i="0" u="none" strike="noStrike" kern="1200" cap="none" spc="0" normalizeH="0" baseline="0" noProof="0" dirty="0" err="1">
                <a:ln>
                  <a:noFill/>
                </a:ln>
                <a:solidFill>
                  <a:srgbClr val="FFC000"/>
                </a:solidFill>
                <a:effectLst/>
                <a:uLnTx/>
                <a:uFillTx/>
                <a:ea typeface="+mj-ea"/>
                <a:cs typeface="+mj-cs"/>
              </a:rPr>
              <a:t>Progettazione</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Microclimatica</a:t>
            </a:r>
            <a:r>
              <a:rPr kumimoji="0" lang="en-US" sz="3600" b="1" i="0" u="none" strike="noStrike" kern="1200" cap="none" spc="0" normalizeH="0" baseline="0" noProof="0" dirty="0">
                <a:ln>
                  <a:noFill/>
                </a:ln>
                <a:solidFill>
                  <a:srgbClr val="FFC000"/>
                </a:solidFill>
                <a:effectLst/>
                <a:uLnTx/>
                <a:uFillTx/>
                <a:ea typeface="+mj-ea"/>
                <a:cs typeface="+mj-cs"/>
              </a:rPr>
              <a:t> Urbana e </a:t>
            </a:r>
            <a:r>
              <a:rPr kumimoji="0" lang="en-US" sz="3600" b="1" i="0" u="none" strike="noStrike" kern="1200" cap="none" spc="0" normalizeH="0" baseline="0" noProof="0" dirty="0" err="1">
                <a:ln>
                  <a:noFill/>
                </a:ln>
                <a:solidFill>
                  <a:srgbClr val="FFC000"/>
                </a:solidFill>
                <a:effectLst/>
                <a:uLnTx/>
                <a:uFillTx/>
                <a:ea typeface="+mj-ea"/>
                <a:cs typeface="+mj-cs"/>
              </a:rPr>
              <a:t>Ventilazione</a:t>
            </a:r>
            <a:r>
              <a:rPr kumimoji="0" lang="en-US" sz="3600" b="1" i="0" u="none" strike="noStrike" kern="1200" cap="none" spc="0" normalizeH="0" baseline="0" noProof="0" dirty="0">
                <a:ln>
                  <a:noFill/>
                </a:ln>
                <a:solidFill>
                  <a:srgbClr val="FFC000"/>
                </a:solidFill>
                <a:effectLst/>
                <a:uLnTx/>
                <a:uFillTx/>
                <a:ea typeface="+mj-ea"/>
                <a:cs typeface="+mj-cs"/>
              </a:rPr>
              <a:t> Naturale </a:t>
            </a:r>
            <a:r>
              <a:rPr kumimoji="0" lang="en-US" sz="3600" b="1" i="0" u="none" strike="noStrike" kern="1200" cap="none" spc="0" normalizeH="0" baseline="0" noProof="0" dirty="0" err="1">
                <a:ln>
                  <a:noFill/>
                </a:ln>
                <a:solidFill>
                  <a:srgbClr val="FFC000"/>
                </a:solidFill>
                <a:effectLst/>
                <a:uLnTx/>
                <a:uFillTx/>
                <a:ea typeface="+mj-ea"/>
                <a:cs typeface="+mj-cs"/>
              </a:rPr>
              <a:t>degli</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Edifici</a:t>
            </a:r>
            <a:r>
              <a:rPr kumimoji="0" lang="en-US" sz="3600" b="1" i="0" u="none" strike="noStrike" kern="1200" cap="none" spc="0" normalizeH="0" baseline="0" noProof="0" dirty="0">
                <a:ln>
                  <a:noFill/>
                </a:ln>
                <a:solidFill>
                  <a:srgbClr val="FFC000"/>
                </a:solidFill>
                <a:effectLst/>
                <a:uLnTx/>
                <a:uFillTx/>
                <a:ea typeface="+mj-ea"/>
                <a:cs typeface="+mj-cs"/>
              </a:rPr>
              <a:t>”</a:t>
            </a:r>
          </a:p>
        </p:txBody>
      </p:sp>
      <p:sp>
        <p:nvSpPr>
          <p:cNvPr id="5" name="Sottotitolo 2">
            <a:extLst>
              <a:ext uri="{FF2B5EF4-FFF2-40B4-BE49-F238E27FC236}">
                <a16:creationId xmlns:a16="http://schemas.microsoft.com/office/drawing/2014/main" id="{57E705B0-6F38-9C97-7D1F-6022ECDA5AF5}"/>
              </a:ext>
            </a:extLst>
          </p:cNvPr>
          <p:cNvSpPr txBox="1">
            <a:spLocks noChangeAspect="1"/>
          </p:cNvSpPr>
          <p:nvPr/>
        </p:nvSpPr>
        <p:spPr>
          <a:xfrm>
            <a:off x="4815140" y="5600469"/>
            <a:ext cx="6296028" cy="504000"/>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 typeface="Arial" panose="020B0604020202020204" pitchFamily="34" charset="0"/>
              <a:buNone/>
            </a:pPr>
            <a:r>
              <a:rPr lang="it-IT" sz="28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rPr>
              <a:t>Ing. Alessandro Santus</a:t>
            </a:r>
          </a:p>
        </p:txBody>
      </p:sp>
      <p:sp>
        <p:nvSpPr>
          <p:cNvPr id="7" name="CasellaDiTesto 6">
            <a:extLst>
              <a:ext uri="{FF2B5EF4-FFF2-40B4-BE49-F238E27FC236}">
                <a16:creationId xmlns:a16="http://schemas.microsoft.com/office/drawing/2014/main" id="{9CA5A044-A28E-E8B4-ED02-67655347DDEC}"/>
              </a:ext>
            </a:extLst>
          </p:cNvPr>
          <p:cNvSpPr txBox="1"/>
          <p:nvPr/>
        </p:nvSpPr>
        <p:spPr>
          <a:xfrm>
            <a:off x="4260239" y="6104469"/>
            <a:ext cx="6850929" cy="338554"/>
          </a:xfrm>
          <a:prstGeom prst="rect">
            <a:avLst/>
          </a:prstGeom>
          <a:noFill/>
        </p:spPr>
        <p:txBody>
          <a:bodyPr wrap="square">
            <a:spAutoFit/>
          </a:bodyPr>
          <a:lstStyle/>
          <a:p>
            <a:pPr marL="431800" algn="r">
              <a:tabLst>
                <a:tab pos="3060065" algn="ctr"/>
                <a:tab pos="6120130" algn="r"/>
              </a:tabLst>
            </a:pPr>
            <a:r>
              <a:rPr lang="it-IT" sz="16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rPr>
              <a:t>DICAAR - Dipartimento di Ingegneria Civile, Ambientale e Architettura</a:t>
            </a:r>
            <a:endParaRPr lang="it-IT" sz="28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28309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68CDC-6BCE-C372-D216-B8FEA343358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7B0BD60-B41F-6BFE-5869-51F5EB8AD5A3}"/>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     Il software ENVI-met (</a:t>
            </a:r>
            <a:r>
              <a:rPr kumimoji="0" lang="en-US" sz="3600" b="1" i="0" u="none" strike="noStrike" kern="1200" cap="none" spc="0" normalizeH="0" baseline="0" noProof="0" dirty="0" err="1">
                <a:ln>
                  <a:noFill/>
                </a:ln>
                <a:solidFill>
                  <a:srgbClr val="FFC000"/>
                </a:solidFill>
                <a:effectLst/>
                <a:uLnTx/>
                <a:uFillTx/>
                <a:ea typeface="+mj-ea"/>
                <a:cs typeface="+mj-cs"/>
              </a:rPr>
              <a:t>cosa</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dicono</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lui</a:t>
            </a:r>
            <a:r>
              <a:rPr lang="en-US" sz="3600" b="1" dirty="0">
                <a:solidFill>
                  <a:srgbClr val="FFC000"/>
                </a:solidFill>
              </a:rPr>
              <a:t>, </a:t>
            </a:r>
            <a:r>
              <a:rPr kumimoji="0" lang="en-US" sz="3600" b="1" i="0" u="none" strike="noStrike" kern="1200" cap="none" spc="0" normalizeH="0" baseline="0" noProof="0" dirty="0">
                <a:ln>
                  <a:noFill/>
                </a:ln>
                <a:solidFill>
                  <a:srgbClr val="FFC000"/>
                </a:solidFill>
                <a:effectLst/>
                <a:uLnTx/>
                <a:uFillTx/>
                <a:ea typeface="+mj-ea"/>
                <a:cs typeface="+mj-cs"/>
              </a:rPr>
              <a:t>Pt. 3)</a:t>
            </a:r>
            <a:endParaRPr lang="it-IT" sz="3600" dirty="0"/>
          </a:p>
        </p:txBody>
      </p:sp>
      <p:sp>
        <p:nvSpPr>
          <p:cNvPr id="3" name="Segnaposto contenuto 2">
            <a:extLst>
              <a:ext uri="{FF2B5EF4-FFF2-40B4-BE49-F238E27FC236}">
                <a16:creationId xmlns:a16="http://schemas.microsoft.com/office/drawing/2014/main" id="{667A052E-A1B7-B07F-B72C-46BA50BA911D}"/>
              </a:ext>
            </a:extLst>
          </p:cNvPr>
          <p:cNvSpPr>
            <a:spLocks noGrp="1"/>
          </p:cNvSpPr>
          <p:nvPr>
            <p:ph idx="1"/>
          </p:nvPr>
        </p:nvSpPr>
        <p:spPr>
          <a:xfrm>
            <a:off x="838199" y="3933825"/>
            <a:ext cx="10515600" cy="2243138"/>
          </a:xfrm>
        </p:spPr>
        <p:txBody>
          <a:bodyPr>
            <a:noAutofit/>
          </a:bodyPr>
          <a:lstStyle/>
          <a:p>
            <a:pPr algn="just"/>
            <a:r>
              <a:rPr lang="it-IT" sz="2400" dirty="0">
                <a:solidFill>
                  <a:schemeClr val="bg1"/>
                </a:solidFill>
                <a:latin typeface="+mj-lt"/>
                <a:sym typeface="Wingdings" panose="05000000000000000000" pitchFamily="2" charset="2"/>
              </a:rPr>
              <a:t>Analisi scenari di mitigazione dell’isola di calore urbana attraverso l’applicazione di tetti verdi estensivi (scenario 1), facciate verdi (scenario 2) e pareti vegetali (scenario 3) in due aree a Torino e Roma.</a:t>
            </a:r>
            <a:endParaRPr lang="en-US" sz="2400" dirty="0">
              <a:solidFill>
                <a:schemeClr val="bg1"/>
              </a:solidFill>
              <a:latin typeface="+mj-lt"/>
              <a:sym typeface="Wingdings" panose="05000000000000000000" pitchFamily="2" charset="2"/>
            </a:endParaRPr>
          </a:p>
          <a:p>
            <a:pPr algn="just"/>
            <a:r>
              <a:rPr lang="it-IT" sz="2400" dirty="0">
                <a:solidFill>
                  <a:schemeClr val="bg1"/>
                </a:solidFill>
                <a:latin typeface="+mj-lt"/>
              </a:rPr>
              <a:t>Risultati: tecnologie di vegetazione su un singolo edificio hanno un effetto trascurabile sulle temperature locali; un’applicazione estesa può mitigare efficacemente il riscaldamento urbano.</a:t>
            </a:r>
            <a:endParaRPr lang="en-US" sz="2400" dirty="0">
              <a:solidFill>
                <a:schemeClr val="bg1"/>
              </a:solidFill>
              <a:latin typeface="+mj-lt"/>
            </a:endParaRPr>
          </a:p>
        </p:txBody>
      </p:sp>
      <p:graphicFrame>
        <p:nvGraphicFramePr>
          <p:cNvPr id="4" name="Tabella 3">
            <a:extLst>
              <a:ext uri="{FF2B5EF4-FFF2-40B4-BE49-F238E27FC236}">
                <a16:creationId xmlns:a16="http://schemas.microsoft.com/office/drawing/2014/main" id="{767AB567-B15A-84DB-B17E-0324A4175C59}"/>
              </a:ext>
            </a:extLst>
          </p:cNvPr>
          <p:cNvGraphicFramePr>
            <a:graphicFrameLocks noGrp="1"/>
          </p:cNvGraphicFramePr>
          <p:nvPr>
            <p:extLst>
              <p:ext uri="{D42A27DB-BD31-4B8C-83A1-F6EECF244321}">
                <p14:modId xmlns:p14="http://schemas.microsoft.com/office/powerpoint/2010/main" val="1115508605"/>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9/50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5" name="Segnaposto contenuto 2">
            <a:extLst>
              <a:ext uri="{FF2B5EF4-FFF2-40B4-BE49-F238E27FC236}">
                <a16:creationId xmlns:a16="http://schemas.microsoft.com/office/drawing/2014/main" id="{D83C2D14-361E-E981-2898-496DDECE1B0A}"/>
              </a:ext>
            </a:extLst>
          </p:cNvPr>
          <p:cNvSpPr txBox="1">
            <a:spLocks/>
          </p:cNvSpPr>
          <p:nvPr/>
        </p:nvSpPr>
        <p:spPr>
          <a:xfrm>
            <a:off x="6096000" y="1690688"/>
            <a:ext cx="52578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it-IT" sz="2400" dirty="0">
              <a:solidFill>
                <a:schemeClr val="bg1"/>
              </a:solidFill>
              <a:latin typeface="+mj-lt"/>
            </a:endParaRPr>
          </a:p>
        </p:txBody>
      </p:sp>
      <p:pic>
        <p:nvPicPr>
          <p:cNvPr id="8" name="Immagine 7">
            <a:extLst>
              <a:ext uri="{FF2B5EF4-FFF2-40B4-BE49-F238E27FC236}">
                <a16:creationId xmlns:a16="http://schemas.microsoft.com/office/drawing/2014/main" id="{55DE00EB-A169-EEF7-98FE-09E136AD6F2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9783" y="1376031"/>
            <a:ext cx="7200000" cy="2515823"/>
          </a:xfrm>
          <a:prstGeom prst="rect">
            <a:avLst/>
          </a:prstGeom>
        </p:spPr>
      </p:pic>
      <p:pic>
        <p:nvPicPr>
          <p:cNvPr id="16" name="Immagine 15">
            <a:extLst>
              <a:ext uri="{FF2B5EF4-FFF2-40B4-BE49-F238E27FC236}">
                <a16:creationId xmlns:a16="http://schemas.microsoft.com/office/drawing/2014/main" id="{EAD19670-6FAE-BC69-0D09-A8F4FCADF95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62217" y="1375411"/>
            <a:ext cx="4140000" cy="1380823"/>
          </a:xfrm>
          <a:prstGeom prst="rect">
            <a:avLst/>
          </a:prstGeom>
          <a:solidFill>
            <a:schemeClr val="bg1"/>
          </a:solidFill>
        </p:spPr>
      </p:pic>
      <p:pic>
        <p:nvPicPr>
          <p:cNvPr id="7" name="Immagine 6" descr="Immagine che contiene testo, Carattere, bianco, tipografia&#10;&#10;Il contenuto generato dall'IA potrebbe non essere corretto.">
            <a:extLst>
              <a:ext uri="{FF2B5EF4-FFF2-40B4-BE49-F238E27FC236}">
                <a16:creationId xmlns:a16="http://schemas.microsoft.com/office/drawing/2014/main" id="{150A138B-56EB-4871-8FF0-DE868C27BC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2217" y="2756234"/>
            <a:ext cx="4140000" cy="525228"/>
          </a:xfrm>
          <a:prstGeom prst="rect">
            <a:avLst/>
          </a:prstGeom>
        </p:spPr>
      </p:pic>
    </p:spTree>
    <p:extLst>
      <p:ext uri="{BB962C8B-B14F-4D97-AF65-F5344CB8AC3E}">
        <p14:creationId xmlns:p14="http://schemas.microsoft.com/office/powerpoint/2010/main" val="1302307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13865-F001-3C4C-D626-07CB934AB9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3275C9E-6AE6-6F72-D24A-7A8BB427E1FF}"/>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Il software ENVI-met (</a:t>
            </a:r>
            <a:r>
              <a:rPr kumimoji="0" lang="en-US" sz="3600" b="1" i="0" u="none" strike="noStrike" kern="1200" cap="none" spc="0" normalizeH="0" baseline="0" noProof="0" dirty="0" err="1">
                <a:ln>
                  <a:noFill/>
                </a:ln>
                <a:solidFill>
                  <a:srgbClr val="FFC000"/>
                </a:solidFill>
                <a:effectLst/>
                <a:uLnTx/>
                <a:uFillTx/>
                <a:ea typeface="+mj-ea"/>
                <a:cs typeface="+mj-cs"/>
              </a:rPr>
              <a:t>flusso</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lavoro</a:t>
            </a:r>
            <a:r>
              <a:rPr kumimoji="0" lang="en-US" sz="3600" b="1" i="0" u="none" strike="noStrike" kern="1200" cap="none" spc="0" normalizeH="0" baseline="0" noProof="0" dirty="0">
                <a:ln>
                  <a:noFill/>
                </a:ln>
                <a:solidFill>
                  <a:srgbClr val="FFC000"/>
                </a:solidFill>
                <a:effectLst/>
                <a:uLnTx/>
                <a:uFillTx/>
                <a:ea typeface="+mj-ea"/>
                <a:cs typeface="+mj-cs"/>
              </a:rPr>
              <a:t>)</a:t>
            </a:r>
            <a:endParaRPr lang="it-IT" sz="3600" dirty="0"/>
          </a:p>
        </p:txBody>
      </p:sp>
      <p:sp>
        <p:nvSpPr>
          <p:cNvPr id="3" name="Segnaposto contenuto 2">
            <a:extLst>
              <a:ext uri="{FF2B5EF4-FFF2-40B4-BE49-F238E27FC236}">
                <a16:creationId xmlns:a16="http://schemas.microsoft.com/office/drawing/2014/main" id="{8341549F-CA7D-9E77-5E51-014CD606AF63}"/>
              </a:ext>
            </a:extLst>
          </p:cNvPr>
          <p:cNvSpPr>
            <a:spLocks noGrp="1"/>
          </p:cNvSpPr>
          <p:nvPr>
            <p:ph idx="1"/>
          </p:nvPr>
        </p:nvSpPr>
        <p:spPr>
          <a:xfrm>
            <a:off x="838199" y="1484670"/>
            <a:ext cx="3459600" cy="4680000"/>
          </a:xfrm>
        </p:spPr>
        <p:txBody>
          <a:bodyPr>
            <a:noAutofit/>
          </a:bodyPr>
          <a:lstStyle/>
          <a:p>
            <a:pPr marL="0" indent="0" algn="ctr">
              <a:buNone/>
            </a:pPr>
            <a:r>
              <a:rPr lang="it-IT" sz="2400" b="1" dirty="0">
                <a:solidFill>
                  <a:srgbClr val="FFC000"/>
                </a:solidFill>
                <a:latin typeface="+mj-lt"/>
              </a:rPr>
              <a:t>Modellazione</a:t>
            </a:r>
            <a:endParaRPr lang="it-IT" sz="800" dirty="0">
              <a:solidFill>
                <a:srgbClr val="FFC000"/>
              </a:solidFill>
              <a:latin typeface="+mj-lt"/>
            </a:endParaRPr>
          </a:p>
        </p:txBody>
      </p:sp>
      <p:graphicFrame>
        <p:nvGraphicFramePr>
          <p:cNvPr id="4" name="Tabella 3">
            <a:extLst>
              <a:ext uri="{FF2B5EF4-FFF2-40B4-BE49-F238E27FC236}">
                <a16:creationId xmlns:a16="http://schemas.microsoft.com/office/drawing/2014/main" id="{ACFCE187-F5E8-E339-5E30-6C123BAA3D5C}"/>
              </a:ext>
            </a:extLst>
          </p:cNvPr>
          <p:cNvGraphicFramePr>
            <a:graphicFrameLocks noGrp="1"/>
          </p:cNvGraphicFramePr>
          <p:nvPr>
            <p:extLst>
              <p:ext uri="{D42A27DB-BD31-4B8C-83A1-F6EECF244321}">
                <p14:modId xmlns:p14="http://schemas.microsoft.com/office/powerpoint/2010/main" val="1121862331"/>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10/50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11" name="Segnaposto contenuto 2">
            <a:extLst>
              <a:ext uri="{FF2B5EF4-FFF2-40B4-BE49-F238E27FC236}">
                <a16:creationId xmlns:a16="http://schemas.microsoft.com/office/drawing/2014/main" id="{4C7CF4E2-0D5A-8BEC-320E-E3F6E09C0F27}"/>
              </a:ext>
            </a:extLst>
          </p:cNvPr>
          <p:cNvSpPr txBox="1">
            <a:spLocks/>
          </p:cNvSpPr>
          <p:nvPr/>
        </p:nvSpPr>
        <p:spPr>
          <a:xfrm>
            <a:off x="7894200" y="1484670"/>
            <a:ext cx="3459600" cy="46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2400" b="1" dirty="0">
                <a:solidFill>
                  <a:srgbClr val="FFC000"/>
                </a:solidFill>
                <a:latin typeface="+mj-lt"/>
              </a:rPr>
              <a:t>Analisi dei risultati</a:t>
            </a:r>
          </a:p>
        </p:txBody>
      </p:sp>
      <p:pic>
        <p:nvPicPr>
          <p:cNvPr id="6" name="Immagine 5" descr="Immagine che contiene schermata, disegno, design&#10;&#10;Descrizione generata automaticamente">
            <a:extLst>
              <a:ext uri="{FF2B5EF4-FFF2-40B4-BE49-F238E27FC236}">
                <a16:creationId xmlns:a16="http://schemas.microsoft.com/office/drawing/2014/main" id="{B193B8D5-EAC2-78AF-83FA-3F8DEF30C33F}"/>
              </a:ext>
            </a:extLst>
          </p:cNvPr>
          <p:cNvPicPr>
            <a:picLocks noChangeAspect="1"/>
          </p:cNvPicPr>
          <p:nvPr/>
        </p:nvPicPr>
        <p:blipFill>
          <a:blip r:embed="rId2">
            <a:extLst>
              <a:ext uri="{28A0092B-C50C-407E-A947-70E740481C1C}">
                <a14:useLocalDpi xmlns:a14="http://schemas.microsoft.com/office/drawing/2010/main" val="0"/>
              </a:ext>
            </a:extLst>
          </a:blip>
          <a:srcRect b="49144"/>
          <a:stretch/>
        </p:blipFill>
        <p:spPr>
          <a:xfrm>
            <a:off x="1010662" y="2541409"/>
            <a:ext cx="3114675" cy="2451101"/>
          </a:xfrm>
          <a:prstGeom prst="rect">
            <a:avLst/>
          </a:prstGeom>
        </p:spPr>
      </p:pic>
      <p:pic>
        <p:nvPicPr>
          <p:cNvPr id="12" name="Immagine 11" descr="Immagine che contiene Arti creative, Policromia, arte, creatività&#10;&#10;Descrizione generata automaticamente">
            <a:extLst>
              <a:ext uri="{FF2B5EF4-FFF2-40B4-BE49-F238E27FC236}">
                <a16:creationId xmlns:a16="http://schemas.microsoft.com/office/drawing/2014/main" id="{32211702-C8F8-3CBE-11BC-149C092C66FB}"/>
              </a:ext>
            </a:extLst>
          </p:cNvPr>
          <p:cNvPicPr>
            <a:picLocks noChangeAspect="1"/>
          </p:cNvPicPr>
          <p:nvPr/>
        </p:nvPicPr>
        <p:blipFill>
          <a:blip r:embed="rId3">
            <a:extLst>
              <a:ext uri="{28A0092B-C50C-407E-A947-70E740481C1C}">
                <a14:useLocalDpi xmlns:a14="http://schemas.microsoft.com/office/drawing/2010/main" val="0"/>
              </a:ext>
            </a:extLst>
          </a:blip>
          <a:srcRect b="49144"/>
          <a:stretch/>
        </p:blipFill>
        <p:spPr>
          <a:xfrm>
            <a:off x="8047612" y="2541409"/>
            <a:ext cx="3152775" cy="2451101"/>
          </a:xfrm>
          <a:prstGeom prst="rect">
            <a:avLst/>
          </a:prstGeom>
        </p:spPr>
      </p:pic>
      <p:sp>
        <p:nvSpPr>
          <p:cNvPr id="13" name="Segnaposto contenuto 2">
            <a:extLst>
              <a:ext uri="{FF2B5EF4-FFF2-40B4-BE49-F238E27FC236}">
                <a16:creationId xmlns:a16="http://schemas.microsoft.com/office/drawing/2014/main" id="{6268930C-7D28-8E60-EF1A-B511BBE53250}"/>
              </a:ext>
            </a:extLst>
          </p:cNvPr>
          <p:cNvSpPr txBox="1">
            <a:spLocks/>
          </p:cNvSpPr>
          <p:nvPr/>
        </p:nvSpPr>
        <p:spPr>
          <a:xfrm>
            <a:off x="4294202" y="1488312"/>
            <a:ext cx="3599998" cy="46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2400" b="1" dirty="0">
                <a:solidFill>
                  <a:srgbClr val="FFC000"/>
                </a:solidFill>
                <a:latin typeface="+mj-lt"/>
              </a:rPr>
              <a:t>Condizioni al contorno</a:t>
            </a:r>
          </a:p>
          <a:p>
            <a:pPr marL="0" indent="0" algn="ctr">
              <a:buFont typeface="Arial" panose="020B0604020202020204" pitchFamily="34" charset="0"/>
              <a:buNone/>
            </a:pPr>
            <a:endParaRPr lang="it-IT" sz="100" b="1" dirty="0">
              <a:solidFill>
                <a:srgbClr val="FFC000"/>
              </a:solidFill>
              <a:latin typeface="+mj-lt"/>
            </a:endParaRPr>
          </a:p>
          <a:p>
            <a:pPr marL="0" indent="0" algn="ctr">
              <a:buFont typeface="Arial" panose="020B0604020202020204" pitchFamily="34" charset="0"/>
              <a:buNone/>
            </a:pPr>
            <a:r>
              <a:rPr lang="it-IT" sz="2200" b="1" dirty="0">
                <a:solidFill>
                  <a:srgbClr val="FFC000"/>
                </a:solidFill>
                <a:latin typeface="+mj-lt"/>
              </a:rPr>
              <a:t>Generali</a:t>
            </a:r>
          </a:p>
          <a:p>
            <a:pPr marL="0" indent="0" algn="ctr">
              <a:buFont typeface="Arial" panose="020B0604020202020204" pitchFamily="34" charset="0"/>
              <a:buNone/>
            </a:pPr>
            <a:r>
              <a:rPr lang="it-IT" sz="2000" b="1" dirty="0">
                <a:solidFill>
                  <a:schemeClr val="bg1"/>
                </a:solidFill>
                <a:latin typeface="+mj-lt"/>
              </a:rPr>
              <a:t>Data e ora</a:t>
            </a:r>
          </a:p>
          <a:p>
            <a:pPr marL="0" indent="0" algn="ctr">
              <a:buFont typeface="Arial" panose="020B0604020202020204" pitchFamily="34" charset="0"/>
              <a:buNone/>
            </a:pPr>
            <a:endParaRPr lang="it-IT" sz="100" b="1" dirty="0">
              <a:solidFill>
                <a:schemeClr val="bg1"/>
              </a:solidFill>
              <a:latin typeface="+mj-lt"/>
            </a:endParaRPr>
          </a:p>
          <a:p>
            <a:pPr marL="0" indent="0" algn="ctr">
              <a:buFont typeface="Arial" panose="020B0604020202020204" pitchFamily="34" charset="0"/>
              <a:buNone/>
            </a:pPr>
            <a:r>
              <a:rPr lang="it-IT" sz="2200" b="1" dirty="0">
                <a:solidFill>
                  <a:srgbClr val="FFC000"/>
                </a:solidFill>
                <a:latin typeface="+mj-lt"/>
              </a:rPr>
              <a:t>Meteorologiche</a:t>
            </a:r>
          </a:p>
          <a:p>
            <a:pPr marL="0" indent="0" algn="ctr">
              <a:buFont typeface="Arial" panose="020B0604020202020204" pitchFamily="34" charset="0"/>
              <a:buNone/>
            </a:pPr>
            <a:r>
              <a:rPr lang="it-IT" sz="2000" b="1" dirty="0">
                <a:solidFill>
                  <a:schemeClr val="bg1"/>
                </a:solidFill>
                <a:latin typeface="+mj-lt"/>
              </a:rPr>
              <a:t>Temperatura dell’aria</a:t>
            </a:r>
          </a:p>
          <a:p>
            <a:pPr marL="0" indent="0" algn="ctr">
              <a:buFont typeface="Arial" panose="020B0604020202020204" pitchFamily="34" charset="0"/>
              <a:buNone/>
            </a:pPr>
            <a:r>
              <a:rPr lang="it-IT" sz="2000" b="1" dirty="0">
                <a:solidFill>
                  <a:schemeClr val="bg1"/>
                </a:solidFill>
                <a:latin typeface="+mj-lt"/>
              </a:rPr>
              <a:t>Umidità dell’aria</a:t>
            </a:r>
          </a:p>
          <a:p>
            <a:pPr marL="0" indent="0" algn="ctr">
              <a:buFont typeface="Arial" panose="020B0604020202020204" pitchFamily="34" charset="0"/>
              <a:buNone/>
            </a:pPr>
            <a:r>
              <a:rPr lang="it-IT" sz="2000" b="1" dirty="0">
                <a:solidFill>
                  <a:schemeClr val="bg1"/>
                </a:solidFill>
                <a:latin typeface="+mj-lt"/>
              </a:rPr>
              <a:t>Direzione del vento</a:t>
            </a:r>
          </a:p>
          <a:p>
            <a:pPr marL="0" indent="0" algn="ctr">
              <a:buFont typeface="Arial" panose="020B0604020202020204" pitchFamily="34" charset="0"/>
              <a:buNone/>
            </a:pPr>
            <a:r>
              <a:rPr lang="it-IT" sz="2000" b="1" dirty="0">
                <a:solidFill>
                  <a:schemeClr val="bg1"/>
                </a:solidFill>
                <a:latin typeface="+mj-lt"/>
              </a:rPr>
              <a:t>Velocità del vento</a:t>
            </a:r>
          </a:p>
          <a:p>
            <a:pPr marL="0" indent="0" algn="ctr">
              <a:buFont typeface="Arial" panose="020B0604020202020204" pitchFamily="34" charset="0"/>
              <a:buNone/>
            </a:pPr>
            <a:endParaRPr lang="it-IT" sz="100" b="1" dirty="0">
              <a:solidFill>
                <a:schemeClr val="bg1"/>
              </a:solidFill>
              <a:latin typeface="+mj-lt"/>
            </a:endParaRPr>
          </a:p>
          <a:p>
            <a:pPr marL="0" indent="0" algn="ctr">
              <a:buFont typeface="Arial" panose="020B0604020202020204" pitchFamily="34" charset="0"/>
              <a:buNone/>
            </a:pPr>
            <a:r>
              <a:rPr lang="it-IT" sz="2200" b="1" dirty="0">
                <a:solidFill>
                  <a:srgbClr val="FFC000"/>
                </a:solidFill>
                <a:latin typeface="+mj-lt"/>
              </a:rPr>
              <a:t>Opzionali</a:t>
            </a:r>
          </a:p>
          <a:p>
            <a:pPr marL="0" indent="0" algn="ctr">
              <a:buFont typeface="Arial" panose="020B0604020202020204" pitchFamily="34" charset="0"/>
              <a:buNone/>
            </a:pPr>
            <a:r>
              <a:rPr lang="it-IT" sz="2000" b="1" dirty="0">
                <a:solidFill>
                  <a:schemeClr val="bg1"/>
                </a:solidFill>
                <a:latin typeface="+mj-lt"/>
              </a:rPr>
              <a:t>Inquinanti e sorgenti inquinanti</a:t>
            </a:r>
          </a:p>
          <a:p>
            <a:pPr marL="0" indent="0" algn="ctr">
              <a:buFont typeface="Arial" panose="020B0604020202020204" pitchFamily="34" charset="0"/>
              <a:buNone/>
            </a:pPr>
            <a:r>
              <a:rPr lang="it-IT" sz="2000" b="1" dirty="0">
                <a:solidFill>
                  <a:schemeClr val="bg1"/>
                </a:solidFill>
                <a:latin typeface="+mj-lt"/>
              </a:rPr>
              <a:t> </a:t>
            </a:r>
          </a:p>
          <a:p>
            <a:pPr marL="0" indent="0" algn="ctr">
              <a:buFont typeface="Arial" panose="020B0604020202020204" pitchFamily="34" charset="0"/>
              <a:buNone/>
            </a:pPr>
            <a:endParaRPr lang="it-IT" sz="2400" b="1" dirty="0">
              <a:solidFill>
                <a:schemeClr val="bg1"/>
              </a:solidFill>
              <a:latin typeface="+mj-lt"/>
            </a:endParaRPr>
          </a:p>
          <a:p>
            <a:pPr algn="just"/>
            <a:endParaRPr lang="it-IT" sz="800" dirty="0">
              <a:solidFill>
                <a:schemeClr val="bg1"/>
              </a:solidFill>
              <a:latin typeface="+mj-lt"/>
            </a:endParaRPr>
          </a:p>
        </p:txBody>
      </p:sp>
    </p:spTree>
    <p:extLst>
      <p:ext uri="{BB962C8B-B14F-4D97-AF65-F5344CB8AC3E}">
        <p14:creationId xmlns:p14="http://schemas.microsoft.com/office/powerpoint/2010/main" val="11197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7CE3A-E6D9-0DEA-F76E-1196CBF12ED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690A60D-DD33-221C-BB99-62CB191875F0}"/>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Il software ENVI-met (dove </a:t>
            </a:r>
            <a:r>
              <a:rPr kumimoji="0" lang="en-US" sz="3600" b="1" i="0" u="none" strike="noStrike" kern="1200" cap="none" spc="0" normalizeH="0" baseline="0" noProof="0" dirty="0" err="1">
                <a:ln>
                  <a:noFill/>
                </a:ln>
                <a:solidFill>
                  <a:srgbClr val="FFC000"/>
                </a:solidFill>
                <a:effectLst/>
                <a:uLnTx/>
                <a:uFillTx/>
                <a:ea typeface="+mj-ea"/>
                <a:cs typeface="+mj-cs"/>
              </a:rPr>
              <a:t>reperire</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i</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dati</a:t>
            </a:r>
            <a:r>
              <a:rPr kumimoji="0" lang="en-US" sz="3600" b="1" i="0" u="none" strike="noStrike" kern="1200" cap="none" spc="0" normalizeH="0" baseline="0" noProof="0" dirty="0">
                <a:ln>
                  <a:noFill/>
                </a:ln>
                <a:solidFill>
                  <a:srgbClr val="FFC000"/>
                </a:solidFill>
                <a:effectLst/>
                <a:uLnTx/>
                <a:uFillTx/>
                <a:ea typeface="+mj-ea"/>
                <a:cs typeface="+mj-cs"/>
              </a:rPr>
              <a:t>)</a:t>
            </a:r>
            <a:endParaRPr lang="it-IT" sz="3600" dirty="0"/>
          </a:p>
        </p:txBody>
      </p:sp>
      <p:graphicFrame>
        <p:nvGraphicFramePr>
          <p:cNvPr id="4" name="Tabella 3">
            <a:extLst>
              <a:ext uri="{FF2B5EF4-FFF2-40B4-BE49-F238E27FC236}">
                <a16:creationId xmlns:a16="http://schemas.microsoft.com/office/drawing/2014/main" id="{3F4D750C-3D6F-5631-BEF5-337C6B2BB463}"/>
              </a:ext>
            </a:extLst>
          </p:cNvPr>
          <p:cNvGraphicFramePr>
            <a:graphicFrameLocks noGrp="1"/>
          </p:cNvGraphicFramePr>
          <p:nvPr>
            <p:extLst>
              <p:ext uri="{D42A27DB-BD31-4B8C-83A1-F6EECF244321}">
                <p14:modId xmlns:p14="http://schemas.microsoft.com/office/powerpoint/2010/main" val="1076142876"/>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11/50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11" name="Segnaposto contenuto 2">
            <a:extLst>
              <a:ext uri="{FF2B5EF4-FFF2-40B4-BE49-F238E27FC236}">
                <a16:creationId xmlns:a16="http://schemas.microsoft.com/office/drawing/2014/main" id="{F75CC251-B578-895F-25CE-B53890AAC95A}"/>
              </a:ext>
            </a:extLst>
          </p:cNvPr>
          <p:cNvSpPr txBox="1">
            <a:spLocks/>
          </p:cNvSpPr>
          <p:nvPr/>
        </p:nvSpPr>
        <p:spPr>
          <a:xfrm>
            <a:off x="7894200" y="1690688"/>
            <a:ext cx="34596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it-IT" sz="2400" b="1" dirty="0">
              <a:solidFill>
                <a:srgbClr val="FFC000"/>
              </a:solidFill>
              <a:latin typeface="+mj-lt"/>
            </a:endParaRPr>
          </a:p>
        </p:txBody>
      </p:sp>
      <p:sp>
        <p:nvSpPr>
          <p:cNvPr id="5" name="Segnaposto contenuto 2">
            <a:extLst>
              <a:ext uri="{FF2B5EF4-FFF2-40B4-BE49-F238E27FC236}">
                <a16:creationId xmlns:a16="http://schemas.microsoft.com/office/drawing/2014/main" id="{623843E9-04BB-B0A1-BC21-22CB68268AF2}"/>
              </a:ext>
            </a:extLst>
          </p:cNvPr>
          <p:cNvSpPr txBox="1">
            <a:spLocks/>
          </p:cNvSpPr>
          <p:nvPr/>
        </p:nvSpPr>
        <p:spPr>
          <a:xfrm>
            <a:off x="838199" y="1488312"/>
            <a:ext cx="5257801" cy="46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2400" b="1" dirty="0">
                <a:solidFill>
                  <a:srgbClr val="FFC000"/>
                </a:solidFill>
                <a:latin typeface="+mj-lt"/>
              </a:rPr>
              <a:t>Condizioni al contorno</a:t>
            </a:r>
          </a:p>
          <a:p>
            <a:pPr marL="0" indent="0">
              <a:buFont typeface="Arial" panose="020B0604020202020204" pitchFamily="34" charset="0"/>
              <a:buNone/>
            </a:pPr>
            <a:endParaRPr lang="it-IT" sz="100" b="1" dirty="0">
              <a:solidFill>
                <a:srgbClr val="FFC000"/>
              </a:solidFill>
              <a:latin typeface="+mj-lt"/>
            </a:endParaRPr>
          </a:p>
          <a:p>
            <a:pPr marL="0" indent="0">
              <a:buFont typeface="Arial" panose="020B0604020202020204" pitchFamily="34" charset="0"/>
              <a:buNone/>
            </a:pPr>
            <a:r>
              <a:rPr lang="it-IT" sz="2200" b="1" dirty="0">
                <a:solidFill>
                  <a:srgbClr val="FFC000"/>
                </a:solidFill>
                <a:latin typeface="+mj-lt"/>
              </a:rPr>
              <a:t>Generali</a:t>
            </a:r>
          </a:p>
          <a:p>
            <a:pPr marL="0" indent="0">
              <a:buFont typeface="Arial" panose="020B0604020202020204" pitchFamily="34" charset="0"/>
              <a:buNone/>
            </a:pPr>
            <a:r>
              <a:rPr lang="it-IT" sz="2000" b="1" dirty="0">
                <a:solidFill>
                  <a:schemeClr val="bg1"/>
                </a:solidFill>
                <a:latin typeface="+mj-lt"/>
              </a:rPr>
              <a:t>Data e ora</a:t>
            </a:r>
          </a:p>
          <a:p>
            <a:pPr marL="0" indent="0">
              <a:buFont typeface="Arial" panose="020B0604020202020204" pitchFamily="34" charset="0"/>
              <a:buNone/>
            </a:pPr>
            <a:endParaRPr lang="it-IT" sz="100" b="1" dirty="0">
              <a:solidFill>
                <a:schemeClr val="bg1"/>
              </a:solidFill>
              <a:latin typeface="+mj-lt"/>
            </a:endParaRPr>
          </a:p>
          <a:p>
            <a:pPr marL="0" indent="0">
              <a:buFont typeface="Arial" panose="020B0604020202020204" pitchFamily="34" charset="0"/>
              <a:buNone/>
            </a:pPr>
            <a:r>
              <a:rPr lang="it-IT" sz="2200" b="1" dirty="0">
                <a:solidFill>
                  <a:srgbClr val="FFC000"/>
                </a:solidFill>
                <a:latin typeface="+mj-lt"/>
              </a:rPr>
              <a:t>Meteorologiche</a:t>
            </a:r>
          </a:p>
          <a:p>
            <a:pPr marL="0" indent="0">
              <a:buFont typeface="Arial" panose="020B0604020202020204" pitchFamily="34" charset="0"/>
              <a:buNone/>
            </a:pPr>
            <a:r>
              <a:rPr lang="it-IT" sz="2000" b="1" dirty="0">
                <a:solidFill>
                  <a:schemeClr val="bg1"/>
                </a:solidFill>
                <a:latin typeface="+mj-lt"/>
              </a:rPr>
              <a:t>Temperatura dell’aria</a:t>
            </a:r>
          </a:p>
          <a:p>
            <a:pPr marL="0" indent="0">
              <a:buFont typeface="Arial" panose="020B0604020202020204" pitchFamily="34" charset="0"/>
              <a:buNone/>
            </a:pPr>
            <a:r>
              <a:rPr lang="it-IT" sz="2000" b="1" dirty="0">
                <a:solidFill>
                  <a:schemeClr val="bg1"/>
                </a:solidFill>
                <a:latin typeface="+mj-lt"/>
              </a:rPr>
              <a:t>Umidità dell’aria</a:t>
            </a:r>
          </a:p>
          <a:p>
            <a:pPr marL="0" indent="0">
              <a:buFont typeface="Arial" panose="020B0604020202020204" pitchFamily="34" charset="0"/>
              <a:buNone/>
            </a:pPr>
            <a:r>
              <a:rPr lang="it-IT" sz="2000" b="1" dirty="0">
                <a:solidFill>
                  <a:schemeClr val="bg1"/>
                </a:solidFill>
                <a:latin typeface="+mj-lt"/>
              </a:rPr>
              <a:t>Direzione del vento</a:t>
            </a:r>
          </a:p>
          <a:p>
            <a:pPr marL="0" indent="0">
              <a:buFont typeface="Arial" panose="020B0604020202020204" pitchFamily="34" charset="0"/>
              <a:buNone/>
            </a:pPr>
            <a:r>
              <a:rPr lang="it-IT" sz="2000" b="1" dirty="0">
                <a:solidFill>
                  <a:schemeClr val="bg1"/>
                </a:solidFill>
                <a:latin typeface="+mj-lt"/>
              </a:rPr>
              <a:t>Velocità del vento</a:t>
            </a:r>
          </a:p>
          <a:p>
            <a:pPr marL="0" indent="0">
              <a:buFont typeface="Arial" panose="020B0604020202020204" pitchFamily="34" charset="0"/>
              <a:buNone/>
            </a:pPr>
            <a:endParaRPr lang="it-IT" sz="100" b="1" dirty="0">
              <a:solidFill>
                <a:schemeClr val="bg1"/>
              </a:solidFill>
              <a:latin typeface="+mj-lt"/>
            </a:endParaRPr>
          </a:p>
          <a:p>
            <a:pPr marL="0" indent="0">
              <a:buFont typeface="Arial" panose="020B0604020202020204" pitchFamily="34" charset="0"/>
              <a:buNone/>
            </a:pPr>
            <a:r>
              <a:rPr lang="it-IT" sz="2200" b="1" dirty="0">
                <a:solidFill>
                  <a:srgbClr val="FFC000"/>
                </a:solidFill>
                <a:latin typeface="+mj-lt"/>
              </a:rPr>
              <a:t>Opzionali</a:t>
            </a:r>
          </a:p>
          <a:p>
            <a:pPr marL="0" indent="0">
              <a:buFont typeface="Arial" panose="020B0604020202020204" pitchFamily="34" charset="0"/>
              <a:buNone/>
            </a:pPr>
            <a:r>
              <a:rPr lang="it-IT" sz="2000" b="1" dirty="0">
                <a:solidFill>
                  <a:schemeClr val="bg1"/>
                </a:solidFill>
                <a:latin typeface="+mj-lt"/>
              </a:rPr>
              <a:t>Inquinanti e sorgenti inquinanti</a:t>
            </a:r>
          </a:p>
          <a:p>
            <a:pPr marL="0" indent="0" algn="ctr">
              <a:buFont typeface="Arial" panose="020B0604020202020204" pitchFamily="34" charset="0"/>
              <a:buNone/>
            </a:pPr>
            <a:r>
              <a:rPr lang="it-IT" sz="2000" b="1" dirty="0">
                <a:solidFill>
                  <a:schemeClr val="bg1"/>
                </a:solidFill>
                <a:latin typeface="+mj-lt"/>
              </a:rPr>
              <a:t> </a:t>
            </a:r>
          </a:p>
          <a:p>
            <a:pPr marL="0" indent="0" algn="ctr">
              <a:buFont typeface="Arial" panose="020B0604020202020204" pitchFamily="34" charset="0"/>
              <a:buNone/>
            </a:pPr>
            <a:endParaRPr lang="it-IT" sz="2400" b="1" dirty="0">
              <a:solidFill>
                <a:schemeClr val="bg1"/>
              </a:solidFill>
              <a:latin typeface="+mj-lt"/>
            </a:endParaRPr>
          </a:p>
          <a:p>
            <a:pPr algn="just"/>
            <a:endParaRPr lang="it-IT" sz="800" dirty="0">
              <a:solidFill>
                <a:schemeClr val="bg1"/>
              </a:solidFill>
              <a:latin typeface="+mj-lt"/>
            </a:endParaRPr>
          </a:p>
        </p:txBody>
      </p:sp>
      <p:sp>
        <p:nvSpPr>
          <p:cNvPr id="7" name="Segnaposto contenuto 2">
            <a:extLst>
              <a:ext uri="{FF2B5EF4-FFF2-40B4-BE49-F238E27FC236}">
                <a16:creationId xmlns:a16="http://schemas.microsoft.com/office/drawing/2014/main" id="{76E717EF-4785-CE5D-952D-679090C12393}"/>
              </a:ext>
            </a:extLst>
          </p:cNvPr>
          <p:cNvSpPr txBox="1">
            <a:spLocks/>
          </p:cNvSpPr>
          <p:nvPr/>
        </p:nvSpPr>
        <p:spPr>
          <a:xfrm>
            <a:off x="6096000" y="1488312"/>
            <a:ext cx="5257801" cy="46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it-IT" sz="2000" b="1" dirty="0">
              <a:solidFill>
                <a:schemeClr val="bg1"/>
              </a:solidFill>
              <a:latin typeface="+mj-lt"/>
            </a:endParaRPr>
          </a:p>
          <a:p>
            <a:pPr marL="0" indent="0" algn="ctr">
              <a:buFont typeface="Arial" panose="020B0604020202020204" pitchFamily="34" charset="0"/>
              <a:buNone/>
            </a:pPr>
            <a:endParaRPr kumimoji="0" lang="it-IT" sz="100" b="1" i="0" u="none" strike="noStrike" kern="1200" cap="none" spc="0" normalizeH="0" baseline="0" noProof="0" dirty="0">
              <a:ln>
                <a:noFill/>
              </a:ln>
              <a:solidFill>
                <a:srgbClr val="FFC000"/>
              </a:solidFill>
              <a:effectLst/>
              <a:uLnTx/>
              <a:uFillTx/>
              <a:latin typeface="Calibri Light" panose="020F0302020204030204"/>
              <a:ea typeface="+mn-ea"/>
              <a:cs typeface="+mn-cs"/>
            </a:endParaRPr>
          </a:p>
          <a:p>
            <a:pPr marL="0" indent="0" algn="ctr">
              <a:buFont typeface="Arial" panose="020B0604020202020204" pitchFamily="34" charset="0"/>
              <a:buNone/>
            </a:pPr>
            <a:r>
              <a:rPr kumimoji="0" lang="it-IT" sz="2400" b="1" i="0" u="none" strike="noStrike" kern="1200" cap="none" spc="0" normalizeH="0" baseline="0" noProof="0" dirty="0">
                <a:ln>
                  <a:noFill/>
                </a:ln>
                <a:solidFill>
                  <a:srgbClr val="FFC000"/>
                </a:solidFill>
                <a:effectLst/>
                <a:uLnTx/>
                <a:uFillTx/>
                <a:latin typeface="Calibri Light" panose="020F0302020204030204"/>
                <a:ea typeface="+mn-ea"/>
                <a:cs typeface="+mn-cs"/>
              </a:rPr>
              <a:t>Monitoraggio meteorologico:</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hlinkClick r:id="rId2">
                  <a:extLst>
                    <a:ext uri="{A12FA001-AC4F-418D-AE19-62706E023703}">
                      <ahyp:hlinkClr xmlns:ahyp="http://schemas.microsoft.com/office/drawing/2018/hyperlinkcolor" val="tx"/>
                    </a:ext>
                  </a:extLst>
                </a:hlinkClick>
              </a:rPr>
              <a:t>https://portal.sardegnasira.it/rete-meteo-climatica-dati-ambientali</a:t>
            </a:r>
            <a:endPar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100" b="1" i="0" u="none" strike="noStrike" kern="1200" cap="none" spc="0" normalizeH="0" baseline="0" noProof="0" dirty="0">
              <a:ln>
                <a:noFill/>
              </a:ln>
              <a:solidFill>
                <a:srgbClr val="FFC000"/>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1800" b="1" i="0" u="none" strike="noStrike" kern="1200" cap="none" spc="0" normalizeH="0" baseline="0" noProof="0" dirty="0">
              <a:ln>
                <a:noFill/>
              </a:ln>
              <a:solidFill>
                <a:srgbClr val="FFC000"/>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400" b="1" i="0" u="none" strike="noStrike" kern="1200" cap="none" spc="0" normalizeH="0" baseline="0" noProof="0" dirty="0">
                <a:ln>
                  <a:noFill/>
                </a:ln>
                <a:solidFill>
                  <a:srgbClr val="FFC000"/>
                </a:solidFill>
                <a:effectLst/>
                <a:uLnTx/>
                <a:uFillTx/>
                <a:latin typeface="Calibri Light" panose="020F0302020204030204"/>
                <a:ea typeface="+mn-ea"/>
                <a:cs typeface="+mn-cs"/>
              </a:rPr>
              <a:t>Monitoraggio aria:</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hlinkClick r:id="rId3">
                  <a:extLst>
                    <a:ext uri="{A12FA001-AC4F-418D-AE19-62706E023703}">
                      <ahyp:hlinkClr xmlns:ahyp="http://schemas.microsoft.com/office/drawing/2018/hyperlinkcolor" val="tx"/>
                    </a:ext>
                  </a:extLst>
                </a:hlinkClick>
              </a:rPr>
              <a:t>https://www.sardegnaambiente.it/arpas/attivita/monitoraggio/</a:t>
            </a:r>
            <a:endPar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2400" b="0" i="0" u="none" strike="noStrike" kern="1200" cap="none" spc="0" normalizeH="0" baseline="0" noProof="0" dirty="0">
              <a:ln>
                <a:noFill/>
              </a:ln>
              <a:solidFill>
                <a:prstClr val="white"/>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it-IT" sz="2400" b="0" i="0" u="none" strike="noStrike" kern="1200" cap="none" spc="0" normalizeH="0" baseline="0" noProof="0" dirty="0">
              <a:ln>
                <a:noFill/>
              </a:ln>
              <a:solidFill>
                <a:prstClr val="white"/>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2400" dirty="0">
              <a:solidFill>
                <a:prstClr val="white"/>
              </a:solidFill>
              <a:latin typeface="Calibri Light" panose="020F0302020204030204"/>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400" b="1" i="0" u="none" strike="noStrike" kern="1200" cap="none" spc="0" normalizeH="0" baseline="0" noProof="0" dirty="0">
                <a:ln>
                  <a:noFill/>
                </a:ln>
                <a:solidFill>
                  <a:srgbClr val="FFC000"/>
                </a:solidFill>
                <a:effectLst/>
                <a:uLnTx/>
                <a:uFillTx/>
                <a:latin typeface="Calibri Light" panose="020F0302020204030204"/>
                <a:ea typeface="+mn-ea"/>
                <a:cs typeface="+mn-cs"/>
              </a:rPr>
              <a:t> ISPRA – Rete Mareografica  Nazionale:</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hlinkClick r:id="rId4">
                  <a:extLst>
                    <a:ext uri="{A12FA001-AC4F-418D-AE19-62706E023703}">
                      <ahyp:hlinkClr xmlns:ahyp="http://schemas.microsoft.com/office/drawing/2018/hyperlinkcolor" val="tx"/>
                    </a:ext>
                  </a:extLst>
                </a:hlinkClick>
              </a:rPr>
              <a:t>https://www.mareografico.it/it/stazioni.html</a:t>
            </a:r>
            <a:endParaRPr kumimoji="0" lang="it-IT" sz="2000" b="0" i="0" u="none" strike="noStrike" kern="1200" cap="none" spc="0" normalizeH="0" baseline="0" noProof="0" dirty="0">
              <a:ln>
                <a:noFill/>
              </a:ln>
              <a:solidFill>
                <a:schemeClr val="bg1"/>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800" dirty="0">
              <a:solidFill>
                <a:schemeClr val="bg1"/>
              </a:solidFill>
              <a:latin typeface="+mj-lt"/>
            </a:endParaRPr>
          </a:p>
        </p:txBody>
      </p:sp>
      <p:pic>
        <p:nvPicPr>
          <p:cNvPr id="9" name="Immagine 8">
            <a:extLst>
              <a:ext uri="{FF2B5EF4-FFF2-40B4-BE49-F238E27FC236}">
                <a16:creationId xmlns:a16="http://schemas.microsoft.com/office/drawing/2014/main" id="{AE27CC35-9A04-C6F2-C6A3-8A4738AB9B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6100" y="3079672"/>
            <a:ext cx="3656250" cy="468000"/>
          </a:xfrm>
          <a:prstGeom prst="rect">
            <a:avLst/>
          </a:prstGeom>
        </p:spPr>
      </p:pic>
      <p:pic>
        <p:nvPicPr>
          <p:cNvPr id="16" name="Elemento grafico 15">
            <a:extLst>
              <a:ext uri="{FF2B5EF4-FFF2-40B4-BE49-F238E27FC236}">
                <a16:creationId xmlns:a16="http://schemas.microsoft.com/office/drawing/2014/main" id="{9E99FEF8-FA86-DAD4-6A4B-5A0FEF1CD2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167192" y="3079672"/>
            <a:ext cx="385158" cy="468000"/>
          </a:xfrm>
          <a:prstGeom prst="rect">
            <a:avLst/>
          </a:prstGeom>
        </p:spPr>
      </p:pic>
      <p:sp>
        <p:nvSpPr>
          <p:cNvPr id="21" name="Rettangolo 20">
            <a:extLst>
              <a:ext uri="{FF2B5EF4-FFF2-40B4-BE49-F238E27FC236}">
                <a16:creationId xmlns:a16="http://schemas.microsoft.com/office/drawing/2014/main" id="{E1A32F6D-3204-6EEA-CDDD-36D090E714FC}"/>
              </a:ext>
            </a:extLst>
          </p:cNvPr>
          <p:cNvSpPr>
            <a:spLocks/>
          </p:cNvSpPr>
          <p:nvPr/>
        </p:nvSpPr>
        <p:spPr>
          <a:xfrm>
            <a:off x="6894749" y="4661599"/>
            <a:ext cx="3657600" cy="9866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descr="Immagine che contiene testo, Elementi grafici, schermata, grafica&#10;&#10;Descrizione generata automaticamente">
            <a:extLst>
              <a:ext uri="{FF2B5EF4-FFF2-40B4-BE49-F238E27FC236}">
                <a16:creationId xmlns:a16="http://schemas.microsoft.com/office/drawing/2014/main" id="{2A1BA5BB-2C54-40C4-B26C-0C614690ACA5}"/>
              </a:ext>
            </a:extLst>
          </p:cNvPr>
          <p:cNvPicPr>
            <a:picLocks noChangeAspect="1"/>
          </p:cNvPicPr>
          <p:nvPr/>
        </p:nvPicPr>
        <p:blipFill>
          <a:blip r:embed="rId8">
            <a:extLst>
              <a:ext uri="{28A0092B-C50C-407E-A947-70E740481C1C}">
                <a14:useLocalDpi xmlns:a14="http://schemas.microsoft.com/office/drawing/2010/main" val="0"/>
              </a:ext>
            </a:extLst>
          </a:blip>
          <a:srcRect t="22362" b="19849"/>
          <a:stretch/>
        </p:blipFill>
        <p:spPr>
          <a:xfrm>
            <a:off x="6894749" y="4661599"/>
            <a:ext cx="3657600" cy="986671"/>
          </a:xfrm>
          <a:prstGeom prst="rect">
            <a:avLst/>
          </a:prstGeom>
        </p:spPr>
      </p:pic>
      <p:pic>
        <p:nvPicPr>
          <p:cNvPr id="23" name="Immagine 22">
            <a:extLst>
              <a:ext uri="{FF2B5EF4-FFF2-40B4-BE49-F238E27FC236}">
                <a16:creationId xmlns:a16="http://schemas.microsoft.com/office/drawing/2014/main" id="{74E271DA-82CF-4E31-2A50-A108655503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96100" y="1488312"/>
            <a:ext cx="3657600" cy="468173"/>
          </a:xfrm>
          <a:prstGeom prst="rect">
            <a:avLst/>
          </a:prstGeom>
        </p:spPr>
      </p:pic>
      <p:pic>
        <p:nvPicPr>
          <p:cNvPr id="24" name="Elemento grafico 23">
            <a:extLst>
              <a:ext uri="{FF2B5EF4-FFF2-40B4-BE49-F238E27FC236}">
                <a16:creationId xmlns:a16="http://schemas.microsoft.com/office/drawing/2014/main" id="{B91E9B15-494B-6375-AAD2-E30D809149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167192" y="1479661"/>
            <a:ext cx="385158" cy="468000"/>
          </a:xfrm>
          <a:prstGeom prst="rect">
            <a:avLst/>
          </a:prstGeom>
        </p:spPr>
      </p:pic>
    </p:spTree>
    <p:extLst>
      <p:ext uri="{BB962C8B-B14F-4D97-AF65-F5344CB8AC3E}">
        <p14:creationId xmlns:p14="http://schemas.microsoft.com/office/powerpoint/2010/main" val="2368918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64B4A-7BAD-E51F-A301-7A00FE92434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34E2786-DB58-A2C2-9DC2-175200482839}"/>
              </a:ext>
            </a:extLst>
          </p:cNvPr>
          <p:cNvSpPr>
            <a:spLocks noGrp="1"/>
          </p:cNvSpPr>
          <p:nvPr>
            <p:ph type="title"/>
          </p:nvPr>
        </p:nvSpPr>
        <p:spPr/>
        <p:txBody>
          <a:bodyPr>
            <a:normAutofit/>
          </a:bodyPr>
          <a:lstStyle/>
          <a:p>
            <a:pPr algn="ctr"/>
            <a:r>
              <a:rPr kumimoji="0" lang="en-US" sz="3600" b="1" i="0" u="none" strike="noStrike" kern="1200" cap="none" spc="0" normalizeH="0" baseline="0" noProof="0" dirty="0" err="1">
                <a:ln>
                  <a:noFill/>
                </a:ln>
                <a:solidFill>
                  <a:srgbClr val="FFC000"/>
                </a:solidFill>
                <a:effectLst/>
                <a:uLnTx/>
                <a:uFillTx/>
                <a:ea typeface="+mj-ea"/>
                <a:cs typeface="+mj-cs"/>
              </a:rPr>
              <a:t>Strategie</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mitigazione</a:t>
            </a:r>
            <a:endParaRPr lang="it-IT" sz="3600" dirty="0"/>
          </a:p>
        </p:txBody>
      </p:sp>
      <p:graphicFrame>
        <p:nvGraphicFramePr>
          <p:cNvPr id="4" name="Tabella 3">
            <a:extLst>
              <a:ext uri="{FF2B5EF4-FFF2-40B4-BE49-F238E27FC236}">
                <a16:creationId xmlns:a16="http://schemas.microsoft.com/office/drawing/2014/main" id="{25142849-3E76-7174-559A-9F484971F5C4}"/>
              </a:ext>
            </a:extLst>
          </p:cNvPr>
          <p:cNvGraphicFramePr>
            <a:graphicFrameLocks noGrp="1"/>
          </p:cNvGraphicFramePr>
          <p:nvPr>
            <p:extLst>
              <p:ext uri="{D42A27DB-BD31-4B8C-83A1-F6EECF244321}">
                <p14:modId xmlns:p14="http://schemas.microsoft.com/office/powerpoint/2010/main" val="3804821935"/>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12/50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26" name="Segnaposto contenuto 2">
            <a:extLst>
              <a:ext uri="{FF2B5EF4-FFF2-40B4-BE49-F238E27FC236}">
                <a16:creationId xmlns:a16="http://schemas.microsoft.com/office/drawing/2014/main" id="{C367061E-8888-CAA3-8D00-F45B4B7DB5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6601" y="1979571"/>
            <a:ext cx="4578797" cy="4320000"/>
          </a:xfrm>
          <a:prstGeom prst="rect">
            <a:avLst/>
          </a:prstGeom>
          <a:ln>
            <a:noFill/>
          </a:ln>
          <a:effectLst>
            <a:outerShdw blurRad="190500" algn="tl" rotWithShape="0">
              <a:srgbClr val="000000">
                <a:alpha val="70000"/>
              </a:srgbClr>
            </a:outerShdw>
          </a:effectLst>
        </p:spPr>
      </p:pic>
      <p:sp>
        <p:nvSpPr>
          <p:cNvPr id="41" name="Freccia a destra 40">
            <a:extLst>
              <a:ext uri="{FF2B5EF4-FFF2-40B4-BE49-F238E27FC236}">
                <a16:creationId xmlns:a16="http://schemas.microsoft.com/office/drawing/2014/main" id="{CCBCD218-87B9-1DB1-D280-BE3571EB9AE4}"/>
              </a:ext>
            </a:extLst>
          </p:cNvPr>
          <p:cNvSpPr/>
          <p:nvPr/>
        </p:nvSpPr>
        <p:spPr>
          <a:xfrm>
            <a:off x="6428582" y="1451169"/>
            <a:ext cx="978408" cy="484632"/>
          </a:xfrm>
          <a:prstGeom prst="rightArrow">
            <a:avLst/>
          </a:prstGeom>
          <a:solidFill>
            <a:srgbClr val="FF0000"/>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42" name="Freccia a destra 41">
            <a:extLst>
              <a:ext uri="{FF2B5EF4-FFF2-40B4-BE49-F238E27FC236}">
                <a16:creationId xmlns:a16="http://schemas.microsoft.com/office/drawing/2014/main" id="{D838864C-F974-3EBD-15CA-D54828183130}"/>
              </a:ext>
            </a:extLst>
          </p:cNvPr>
          <p:cNvSpPr/>
          <p:nvPr/>
        </p:nvSpPr>
        <p:spPr>
          <a:xfrm flipH="1">
            <a:off x="4940019" y="1450796"/>
            <a:ext cx="978408" cy="484632"/>
          </a:xfrm>
          <a:prstGeom prst="rightArrow">
            <a:avLst/>
          </a:prstGeom>
          <a:solidFill>
            <a:srgbClr val="00B0F0"/>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45" name="CasellaDiTesto 44">
            <a:extLst>
              <a:ext uri="{FF2B5EF4-FFF2-40B4-BE49-F238E27FC236}">
                <a16:creationId xmlns:a16="http://schemas.microsoft.com/office/drawing/2014/main" id="{F725FE34-34B6-7C44-5908-2EF9B97E2E40}"/>
              </a:ext>
            </a:extLst>
          </p:cNvPr>
          <p:cNvSpPr txBox="1"/>
          <p:nvPr/>
        </p:nvSpPr>
        <p:spPr>
          <a:xfrm>
            <a:off x="3803248" y="1520326"/>
            <a:ext cx="978408" cy="461665"/>
          </a:xfrm>
          <a:prstGeom prst="rect">
            <a:avLst/>
          </a:prstGeom>
          <a:noFill/>
        </p:spPr>
        <p:txBody>
          <a:bodyPr wrap="square" rtlCol="0">
            <a:spAutoFit/>
          </a:bodyPr>
          <a:lstStyle/>
          <a:p>
            <a:pPr algn="ctr"/>
            <a:r>
              <a:rPr lang="it-IT" sz="2400" b="1" dirty="0">
                <a:solidFill>
                  <a:srgbClr val="00B0F0"/>
                </a:solidFill>
                <a:latin typeface="+mj-lt"/>
              </a:rPr>
              <a:t>Fresco</a:t>
            </a:r>
          </a:p>
        </p:txBody>
      </p:sp>
      <p:sp>
        <p:nvSpPr>
          <p:cNvPr id="46" name="CasellaDiTesto 45">
            <a:extLst>
              <a:ext uri="{FF2B5EF4-FFF2-40B4-BE49-F238E27FC236}">
                <a16:creationId xmlns:a16="http://schemas.microsoft.com/office/drawing/2014/main" id="{4C04E1CD-5F2B-56F2-C01D-DFCDF5003902}"/>
              </a:ext>
            </a:extLst>
          </p:cNvPr>
          <p:cNvSpPr txBox="1"/>
          <p:nvPr/>
        </p:nvSpPr>
        <p:spPr>
          <a:xfrm>
            <a:off x="7406990" y="1521059"/>
            <a:ext cx="978408" cy="461665"/>
          </a:xfrm>
          <a:prstGeom prst="rect">
            <a:avLst/>
          </a:prstGeom>
          <a:noFill/>
        </p:spPr>
        <p:txBody>
          <a:bodyPr wrap="square" rtlCol="0">
            <a:spAutoFit/>
          </a:bodyPr>
          <a:lstStyle/>
          <a:p>
            <a:pPr algn="ctr"/>
            <a:r>
              <a:rPr lang="it-IT" sz="2400" b="1" dirty="0">
                <a:solidFill>
                  <a:srgbClr val="FF0000"/>
                </a:solidFill>
                <a:latin typeface="+mj-lt"/>
              </a:rPr>
              <a:t>Caldo</a:t>
            </a:r>
          </a:p>
        </p:txBody>
      </p:sp>
    </p:spTree>
    <p:extLst>
      <p:ext uri="{BB962C8B-B14F-4D97-AF65-F5344CB8AC3E}">
        <p14:creationId xmlns:p14="http://schemas.microsoft.com/office/powerpoint/2010/main" val="3555110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B2025-8393-BED9-DD33-4BE33B34596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6E828B5-A919-7B45-4B51-62EEA3E8E8CD}"/>
              </a:ext>
            </a:extLst>
          </p:cNvPr>
          <p:cNvSpPr>
            <a:spLocks noGrp="1"/>
          </p:cNvSpPr>
          <p:nvPr>
            <p:ph type="title"/>
          </p:nvPr>
        </p:nvSpPr>
        <p:spPr/>
        <p:txBody>
          <a:bodyPr>
            <a:normAutofit/>
          </a:bodyPr>
          <a:lstStyle/>
          <a:p>
            <a:pPr algn="ctr"/>
            <a:r>
              <a:rPr kumimoji="0" lang="en-US" sz="3600" b="1" i="0" u="none" strike="noStrike" kern="1200" cap="none" spc="0" normalizeH="0" baseline="0" noProof="0" dirty="0" err="1">
                <a:ln>
                  <a:noFill/>
                </a:ln>
                <a:solidFill>
                  <a:srgbClr val="FFC000"/>
                </a:solidFill>
                <a:effectLst/>
                <a:uLnTx/>
                <a:uFillTx/>
                <a:ea typeface="+mj-ea"/>
                <a:cs typeface="+mj-cs"/>
              </a:rPr>
              <a:t>Strategie</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mitigazione</a:t>
            </a:r>
            <a:endParaRPr lang="it-IT" sz="3600" dirty="0"/>
          </a:p>
        </p:txBody>
      </p:sp>
      <p:graphicFrame>
        <p:nvGraphicFramePr>
          <p:cNvPr id="4" name="Tabella 3">
            <a:extLst>
              <a:ext uri="{FF2B5EF4-FFF2-40B4-BE49-F238E27FC236}">
                <a16:creationId xmlns:a16="http://schemas.microsoft.com/office/drawing/2014/main" id="{088429E4-B6F6-5AD3-904C-37A84EB67460}"/>
              </a:ext>
            </a:extLst>
          </p:cNvPr>
          <p:cNvGraphicFramePr>
            <a:graphicFrameLocks noGrp="1"/>
          </p:cNvGraphicFramePr>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12/50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26" name="Segnaposto contenuto 2">
            <a:extLst>
              <a:ext uri="{FF2B5EF4-FFF2-40B4-BE49-F238E27FC236}">
                <a16:creationId xmlns:a16="http://schemas.microsoft.com/office/drawing/2014/main" id="{8D2F1347-D474-FAB5-4413-580674D23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5560" y="1988840"/>
            <a:ext cx="4578797" cy="4320000"/>
          </a:xfrm>
          <a:prstGeom prst="rect">
            <a:avLst/>
          </a:prstGeom>
          <a:ln>
            <a:noFill/>
          </a:ln>
          <a:effectLst>
            <a:outerShdw blurRad="190500" algn="tl" rotWithShape="0">
              <a:srgbClr val="000000">
                <a:alpha val="70000"/>
              </a:srgbClr>
            </a:outerShdw>
          </a:effectLst>
        </p:spPr>
      </p:pic>
      <p:sp>
        <p:nvSpPr>
          <p:cNvPr id="41" name="Freccia a destra 40">
            <a:extLst>
              <a:ext uri="{FF2B5EF4-FFF2-40B4-BE49-F238E27FC236}">
                <a16:creationId xmlns:a16="http://schemas.microsoft.com/office/drawing/2014/main" id="{DD172FF7-C769-64A6-41CA-37090C2779A4}"/>
              </a:ext>
            </a:extLst>
          </p:cNvPr>
          <p:cNvSpPr/>
          <p:nvPr/>
        </p:nvSpPr>
        <p:spPr>
          <a:xfrm>
            <a:off x="4757541" y="1460438"/>
            <a:ext cx="978408" cy="484632"/>
          </a:xfrm>
          <a:prstGeom prst="rightArrow">
            <a:avLst/>
          </a:prstGeom>
          <a:solidFill>
            <a:srgbClr val="FF0000"/>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42" name="Freccia a destra 41">
            <a:extLst>
              <a:ext uri="{FF2B5EF4-FFF2-40B4-BE49-F238E27FC236}">
                <a16:creationId xmlns:a16="http://schemas.microsoft.com/office/drawing/2014/main" id="{BADAF9BF-C59D-BD22-EC8F-5E3AE725C841}"/>
              </a:ext>
            </a:extLst>
          </p:cNvPr>
          <p:cNvSpPr/>
          <p:nvPr/>
        </p:nvSpPr>
        <p:spPr>
          <a:xfrm flipH="1">
            <a:off x="3268978" y="1460065"/>
            <a:ext cx="978408" cy="484632"/>
          </a:xfrm>
          <a:prstGeom prst="rightArrow">
            <a:avLst/>
          </a:prstGeom>
          <a:solidFill>
            <a:srgbClr val="00B0F0"/>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45" name="CasellaDiTesto 44">
            <a:extLst>
              <a:ext uri="{FF2B5EF4-FFF2-40B4-BE49-F238E27FC236}">
                <a16:creationId xmlns:a16="http://schemas.microsoft.com/office/drawing/2014/main" id="{9A077FF1-ACE7-8F05-87E4-A2998515C832}"/>
              </a:ext>
            </a:extLst>
          </p:cNvPr>
          <p:cNvSpPr txBox="1"/>
          <p:nvPr/>
        </p:nvSpPr>
        <p:spPr>
          <a:xfrm>
            <a:off x="2132207" y="1529595"/>
            <a:ext cx="978408" cy="461665"/>
          </a:xfrm>
          <a:prstGeom prst="rect">
            <a:avLst/>
          </a:prstGeom>
          <a:noFill/>
        </p:spPr>
        <p:txBody>
          <a:bodyPr wrap="square" rtlCol="0">
            <a:spAutoFit/>
          </a:bodyPr>
          <a:lstStyle/>
          <a:p>
            <a:pPr algn="ctr"/>
            <a:r>
              <a:rPr lang="it-IT" sz="2400" b="1" dirty="0">
                <a:solidFill>
                  <a:srgbClr val="00B0F0"/>
                </a:solidFill>
                <a:latin typeface="+mj-lt"/>
              </a:rPr>
              <a:t>Fresco</a:t>
            </a:r>
          </a:p>
        </p:txBody>
      </p:sp>
      <p:sp>
        <p:nvSpPr>
          <p:cNvPr id="46" name="CasellaDiTesto 45">
            <a:extLst>
              <a:ext uri="{FF2B5EF4-FFF2-40B4-BE49-F238E27FC236}">
                <a16:creationId xmlns:a16="http://schemas.microsoft.com/office/drawing/2014/main" id="{4787DC19-1C5B-4E80-28A6-5940C0810EF0}"/>
              </a:ext>
            </a:extLst>
          </p:cNvPr>
          <p:cNvSpPr txBox="1"/>
          <p:nvPr/>
        </p:nvSpPr>
        <p:spPr>
          <a:xfrm>
            <a:off x="5735949" y="1530328"/>
            <a:ext cx="978408" cy="461665"/>
          </a:xfrm>
          <a:prstGeom prst="rect">
            <a:avLst/>
          </a:prstGeom>
          <a:noFill/>
        </p:spPr>
        <p:txBody>
          <a:bodyPr wrap="square" rtlCol="0">
            <a:spAutoFit/>
          </a:bodyPr>
          <a:lstStyle/>
          <a:p>
            <a:pPr algn="ctr"/>
            <a:r>
              <a:rPr lang="it-IT" sz="2400" b="1" dirty="0">
                <a:solidFill>
                  <a:srgbClr val="FF0000"/>
                </a:solidFill>
                <a:latin typeface="+mj-lt"/>
              </a:rPr>
              <a:t>Caldo</a:t>
            </a:r>
          </a:p>
        </p:txBody>
      </p:sp>
      <p:sp>
        <p:nvSpPr>
          <p:cNvPr id="3" name="Segnaposto contenuto 2">
            <a:extLst>
              <a:ext uri="{FF2B5EF4-FFF2-40B4-BE49-F238E27FC236}">
                <a16:creationId xmlns:a16="http://schemas.microsoft.com/office/drawing/2014/main" id="{A4890432-0617-8EDB-3E43-A2F31E342AEE}"/>
              </a:ext>
            </a:extLst>
          </p:cNvPr>
          <p:cNvSpPr txBox="1">
            <a:spLocks/>
          </p:cNvSpPr>
          <p:nvPr/>
        </p:nvSpPr>
        <p:spPr>
          <a:xfrm>
            <a:off x="6775002" y="1690688"/>
            <a:ext cx="4578798"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it-IT" sz="2400" b="1" dirty="0">
              <a:solidFill>
                <a:srgbClr val="FFC000"/>
              </a:solidFill>
              <a:latin typeface="+mj-lt"/>
            </a:endParaRPr>
          </a:p>
          <a:p>
            <a:pPr marL="0" indent="0" algn="ctr">
              <a:buFont typeface="Arial" panose="020B0604020202020204" pitchFamily="34" charset="0"/>
              <a:buNone/>
            </a:pPr>
            <a:endParaRPr lang="it-IT" sz="2400" b="1" dirty="0">
              <a:solidFill>
                <a:srgbClr val="FFC000"/>
              </a:solidFill>
              <a:latin typeface="+mj-lt"/>
            </a:endParaRPr>
          </a:p>
          <a:p>
            <a:pPr marL="0" indent="0" algn="ctr">
              <a:buFont typeface="Arial" panose="020B0604020202020204" pitchFamily="34" charset="0"/>
              <a:buNone/>
            </a:pPr>
            <a:r>
              <a:rPr lang="it-IT" sz="2400" b="1" dirty="0">
                <a:solidFill>
                  <a:srgbClr val="FFC000"/>
                </a:solidFill>
                <a:latin typeface="+mj-lt"/>
              </a:rPr>
              <a:t>Abaco delle azioni di adattamento:</a:t>
            </a:r>
          </a:p>
          <a:p>
            <a:pPr marL="0" indent="0" algn="ctr">
              <a:buFont typeface="Arial" panose="020B0604020202020204" pitchFamily="34" charset="0"/>
              <a:buNone/>
            </a:pPr>
            <a:r>
              <a:rPr lang="it-IT" sz="2000" dirty="0">
                <a:solidFill>
                  <a:schemeClr val="bg1"/>
                </a:solidFill>
                <a:latin typeface="+mj-lt"/>
                <a:hlinkClick r:id="rId3">
                  <a:extLst>
                    <a:ext uri="{A12FA001-AC4F-418D-AE19-62706E023703}">
                      <ahyp:hlinkClr xmlns:ahyp="http://schemas.microsoft.com/office/drawing/2018/hyperlinkcolor" val="tx"/>
                    </a:ext>
                  </a:extLst>
                </a:hlinkClick>
              </a:rPr>
              <a:t>https://www.cittametropolitana.mi.it/Territori_resilienti/adattamento/azioniadattamento.html</a:t>
            </a:r>
            <a:endParaRPr lang="it-IT" sz="2000" dirty="0">
              <a:solidFill>
                <a:schemeClr val="bg1"/>
              </a:solidFill>
              <a:latin typeface="+mj-lt"/>
            </a:endParaRPr>
          </a:p>
          <a:p>
            <a:pPr marL="0" indent="0" algn="ctr">
              <a:buFont typeface="Arial" panose="020B0604020202020204" pitchFamily="34" charset="0"/>
              <a:buNone/>
            </a:pPr>
            <a:endParaRPr lang="it-IT" sz="2000" dirty="0">
              <a:solidFill>
                <a:schemeClr val="bg1"/>
              </a:solidFill>
              <a:latin typeface="+mj-lt"/>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2400" b="1" i="1" u="none" strike="noStrike" kern="1200" cap="none" spc="0" normalizeH="0" baseline="0" noProof="0" dirty="0">
                <a:ln>
                  <a:noFill/>
                </a:ln>
                <a:solidFill>
                  <a:prstClr val="white"/>
                </a:solidFill>
                <a:effectLst/>
                <a:uLnTx/>
                <a:uFillTx/>
                <a:latin typeface="Calibri Light" panose="020F0302020204030204"/>
                <a:ea typeface="+mn-ea"/>
                <a:cs typeface="+mn-cs"/>
              </a:rPr>
              <a:t>«…una serie di strumenti che consentono di trovare le soluzioni di adattamento migliori per affrontare le sfide climatologiche delle città…»</a:t>
            </a:r>
          </a:p>
          <a:p>
            <a:pPr marL="0" indent="0" algn="ctr">
              <a:buFont typeface="Arial" panose="020B0604020202020204" pitchFamily="34" charset="0"/>
              <a:buNone/>
            </a:pPr>
            <a:endParaRPr lang="it-IT" sz="2000" dirty="0">
              <a:solidFill>
                <a:schemeClr val="bg1"/>
              </a:solidFill>
              <a:latin typeface="+mj-lt"/>
            </a:endParaRPr>
          </a:p>
          <a:p>
            <a:pPr marL="0" indent="0" algn="ctr">
              <a:buFont typeface="Arial" panose="020B0604020202020204" pitchFamily="34" charset="0"/>
              <a:buNone/>
            </a:pPr>
            <a:endParaRPr lang="it-IT" sz="2000" dirty="0">
              <a:solidFill>
                <a:schemeClr val="bg1"/>
              </a:solidFill>
              <a:latin typeface="+mj-lt"/>
            </a:endParaRPr>
          </a:p>
          <a:p>
            <a:pPr marL="0" indent="0" algn="ctr">
              <a:buFont typeface="Arial" panose="020B0604020202020204" pitchFamily="34" charset="0"/>
              <a:buNone/>
            </a:pPr>
            <a:endParaRPr lang="it-IT" sz="2400" dirty="0">
              <a:solidFill>
                <a:schemeClr val="bg1"/>
              </a:solidFill>
              <a:latin typeface="+mj-lt"/>
            </a:endParaRPr>
          </a:p>
          <a:p>
            <a:pPr marL="0" indent="0" algn="ctr">
              <a:buFont typeface="Arial" panose="020B0604020202020204" pitchFamily="34" charset="0"/>
              <a:buNone/>
            </a:pPr>
            <a:endParaRPr lang="it-IT" sz="2400" dirty="0">
              <a:solidFill>
                <a:schemeClr val="bg1"/>
              </a:solidFill>
              <a:latin typeface="+mj-lt"/>
            </a:endParaRPr>
          </a:p>
        </p:txBody>
      </p:sp>
    </p:spTree>
    <p:extLst>
      <p:ext uri="{BB962C8B-B14F-4D97-AF65-F5344CB8AC3E}">
        <p14:creationId xmlns:p14="http://schemas.microsoft.com/office/powerpoint/2010/main" val="16157958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A027-C05B-5221-A4B2-C631B1A14C8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798DC15-B647-36B9-0A14-A42F6A2E1635}"/>
              </a:ext>
            </a:extLst>
          </p:cNvPr>
          <p:cNvSpPr>
            <a:spLocks noGrp="1"/>
          </p:cNvSpPr>
          <p:nvPr>
            <p:ph type="title"/>
          </p:nvPr>
        </p:nvSpPr>
        <p:spPr/>
        <p:txBody>
          <a:bodyPr>
            <a:normAutofit/>
          </a:bodyPr>
          <a:lstStyle/>
          <a:p>
            <a:pPr algn="ctr"/>
            <a:r>
              <a:rPr kumimoji="0" lang="en-US" sz="3600" b="1" i="0" u="none" strike="noStrike" kern="1200" cap="none" spc="0" normalizeH="0" baseline="0" noProof="0" dirty="0" err="1">
                <a:ln>
                  <a:noFill/>
                </a:ln>
                <a:solidFill>
                  <a:srgbClr val="FFC000"/>
                </a:solidFill>
                <a:effectLst/>
                <a:uLnTx/>
                <a:uFillTx/>
                <a:ea typeface="+mj-ea"/>
                <a:cs typeface="+mj-cs"/>
              </a:rPr>
              <a:t>Strategie</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mitigazione</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noProof="0" dirty="0">
                <a:ln>
                  <a:noFill/>
                </a:ln>
                <a:solidFill>
                  <a:srgbClr val="FFC000"/>
                </a:solidFill>
                <a:effectLst/>
                <a:uLnTx/>
                <a:uFillTx/>
                <a:ea typeface="+mj-ea"/>
                <a:cs typeface="+mj-cs"/>
              </a:rPr>
              <a:t> </a:t>
            </a:r>
            <a:r>
              <a:rPr kumimoji="0" lang="en-US" sz="3600" b="1" i="0" u="none" strike="noStrike" kern="1200" cap="none" spc="0" normalizeH="0" noProof="0" dirty="0" err="1">
                <a:ln>
                  <a:noFill/>
                </a:ln>
                <a:solidFill>
                  <a:srgbClr val="FFC000"/>
                </a:solidFill>
                <a:effectLst/>
                <a:uLnTx/>
                <a:uFillTx/>
                <a:ea typeface="+mj-ea"/>
                <a:cs typeface="+mj-cs"/>
              </a:rPr>
              <a:t>Risultati</a:t>
            </a:r>
            <a:endParaRPr lang="it-IT" sz="3600" dirty="0"/>
          </a:p>
        </p:txBody>
      </p:sp>
      <p:graphicFrame>
        <p:nvGraphicFramePr>
          <p:cNvPr id="4" name="Tabella 3">
            <a:extLst>
              <a:ext uri="{FF2B5EF4-FFF2-40B4-BE49-F238E27FC236}">
                <a16:creationId xmlns:a16="http://schemas.microsoft.com/office/drawing/2014/main" id="{E7636B4A-BED3-1316-A267-BACCC3ED0660}"/>
              </a:ext>
            </a:extLst>
          </p:cNvPr>
          <p:cNvGraphicFramePr>
            <a:graphicFrameLocks noGrp="1"/>
          </p:cNvGraphicFramePr>
          <p:nvPr>
            <p:extLst>
              <p:ext uri="{D42A27DB-BD31-4B8C-83A1-F6EECF244321}">
                <p14:modId xmlns:p14="http://schemas.microsoft.com/office/powerpoint/2010/main" val="3432172500"/>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13/50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14" name="Segnaposto contenuto 2">
            <a:extLst>
              <a:ext uri="{FF2B5EF4-FFF2-40B4-BE49-F238E27FC236}">
                <a16:creationId xmlns:a16="http://schemas.microsoft.com/office/drawing/2014/main" id="{727012D4-69F1-CB74-282B-612451C8A5FA}"/>
              </a:ext>
            </a:extLst>
          </p:cNvPr>
          <p:cNvSpPr>
            <a:spLocks noGrp="1"/>
          </p:cNvSpPr>
          <p:nvPr>
            <p:ph idx="1"/>
          </p:nvPr>
        </p:nvSpPr>
        <p:spPr>
          <a:xfrm>
            <a:off x="838201" y="1690688"/>
            <a:ext cx="2520000" cy="4486275"/>
          </a:xfrm>
        </p:spPr>
        <p:txBody>
          <a:bodyPr>
            <a:noAutofit/>
          </a:bodyPr>
          <a:lstStyle/>
          <a:p>
            <a:pPr marL="0" indent="0" algn="ctr">
              <a:buNone/>
            </a:pPr>
            <a:r>
              <a:rPr lang="it-IT" sz="2400" b="1" dirty="0">
                <a:solidFill>
                  <a:srgbClr val="FFC000"/>
                </a:solidFill>
                <a:latin typeface="+mj-lt"/>
              </a:rPr>
              <a:t>Modellazione</a:t>
            </a:r>
            <a:endParaRPr lang="it-IT" sz="800" dirty="0">
              <a:solidFill>
                <a:srgbClr val="FFC000"/>
              </a:solidFill>
              <a:latin typeface="+mj-lt"/>
            </a:endParaRPr>
          </a:p>
        </p:txBody>
      </p:sp>
      <p:sp>
        <p:nvSpPr>
          <p:cNvPr id="15" name="Segnaposto contenuto 2">
            <a:extLst>
              <a:ext uri="{FF2B5EF4-FFF2-40B4-BE49-F238E27FC236}">
                <a16:creationId xmlns:a16="http://schemas.microsoft.com/office/drawing/2014/main" id="{4C2524E4-07F4-824A-D185-C66FDFA016C9}"/>
              </a:ext>
            </a:extLst>
          </p:cNvPr>
          <p:cNvSpPr txBox="1">
            <a:spLocks/>
          </p:cNvSpPr>
          <p:nvPr/>
        </p:nvSpPr>
        <p:spPr>
          <a:xfrm>
            <a:off x="6922664" y="1690687"/>
            <a:ext cx="28800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2400" b="1" dirty="0">
                <a:solidFill>
                  <a:srgbClr val="FFC000"/>
                </a:solidFill>
                <a:latin typeface="+mj-lt"/>
              </a:rPr>
              <a:t>Analisi dei risultati</a:t>
            </a:r>
          </a:p>
        </p:txBody>
      </p:sp>
      <p:sp>
        <p:nvSpPr>
          <p:cNvPr id="3" name="Segnaposto contenuto 2">
            <a:extLst>
              <a:ext uri="{FF2B5EF4-FFF2-40B4-BE49-F238E27FC236}">
                <a16:creationId xmlns:a16="http://schemas.microsoft.com/office/drawing/2014/main" id="{AD17936E-B1B4-5004-2D23-1A163D6C6B09}"/>
              </a:ext>
            </a:extLst>
          </p:cNvPr>
          <p:cNvSpPr txBox="1">
            <a:spLocks/>
          </p:cNvSpPr>
          <p:nvPr/>
        </p:nvSpPr>
        <p:spPr>
          <a:xfrm>
            <a:off x="3358200" y="1690688"/>
            <a:ext cx="3564466"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2400" b="1" dirty="0">
                <a:solidFill>
                  <a:srgbClr val="FFC000"/>
                </a:solidFill>
                <a:latin typeface="+mj-lt"/>
              </a:rPr>
              <a:t>Variante</a:t>
            </a:r>
          </a:p>
          <a:p>
            <a:pPr marL="0" indent="0" algn="ctr">
              <a:buFont typeface="Arial" panose="020B0604020202020204" pitchFamily="34" charset="0"/>
              <a:buNone/>
            </a:pPr>
            <a:endParaRPr lang="it-IT" sz="100" b="1" dirty="0">
              <a:solidFill>
                <a:srgbClr val="FFC000"/>
              </a:solidFill>
              <a:latin typeface="+mj-lt"/>
            </a:endParaRPr>
          </a:p>
          <a:p>
            <a:pPr marL="0" indent="0" algn="ctr">
              <a:buFont typeface="Arial" panose="020B0604020202020204" pitchFamily="34" charset="0"/>
              <a:buNone/>
            </a:pPr>
            <a:endParaRPr lang="it-IT" sz="2400" b="1" dirty="0">
              <a:solidFill>
                <a:schemeClr val="bg1"/>
              </a:solidFill>
              <a:latin typeface="+mj-lt"/>
            </a:endParaRPr>
          </a:p>
          <a:p>
            <a:pPr algn="just"/>
            <a:endParaRPr lang="it-IT" sz="800" dirty="0">
              <a:solidFill>
                <a:schemeClr val="bg1"/>
              </a:solidFill>
              <a:latin typeface="+mj-lt"/>
            </a:endParaRPr>
          </a:p>
        </p:txBody>
      </p:sp>
      <p:pic>
        <p:nvPicPr>
          <p:cNvPr id="6" name="Segnaposto contenuto 18">
            <a:extLst>
              <a:ext uri="{FF2B5EF4-FFF2-40B4-BE49-F238E27FC236}">
                <a16:creationId xmlns:a16="http://schemas.microsoft.com/office/drawing/2014/main" id="{4F23C946-0A1E-B6FC-8ACD-7853F78EF2F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58970" y="2474913"/>
            <a:ext cx="2478461" cy="1440000"/>
          </a:xfrm>
          <a:prstGeom prst="roundRect">
            <a:avLst>
              <a:gd name="adj" fmla="val 8594"/>
            </a:avLst>
          </a:prstGeom>
          <a:solidFill>
            <a:srgbClr val="FFFFFF">
              <a:shade val="85000"/>
            </a:srgbClr>
          </a:solidFill>
          <a:ln>
            <a:noFill/>
          </a:ln>
          <a:effectLst/>
        </p:spPr>
      </p:pic>
      <p:pic>
        <p:nvPicPr>
          <p:cNvPr id="9" name="Segnaposto contenuto 18">
            <a:extLst>
              <a:ext uri="{FF2B5EF4-FFF2-40B4-BE49-F238E27FC236}">
                <a16:creationId xmlns:a16="http://schemas.microsoft.com/office/drawing/2014/main" id="{38426A03-EB21-7E7F-38CB-8DD21AA525B4}"/>
              </a:ext>
            </a:extLst>
          </p:cNvPr>
          <p:cNvPicPr>
            <a:picLocks noChangeAspect="1"/>
          </p:cNvPicPr>
          <p:nvPr/>
        </p:nvPicPr>
        <p:blipFill rotWithShape="1">
          <a:blip r:embed="rId3">
            <a:extLst>
              <a:ext uri="{28A0092B-C50C-407E-A947-70E740481C1C}">
                <a14:useLocalDpi xmlns:a14="http://schemas.microsoft.com/office/drawing/2010/main" val="0"/>
              </a:ext>
            </a:extLst>
          </a:blip>
          <a:srcRect l="26225" t="35490" r="11189" b="36036"/>
          <a:stretch/>
        </p:blipFill>
        <p:spPr>
          <a:xfrm>
            <a:off x="6985406" y="2474913"/>
            <a:ext cx="2761234" cy="1440000"/>
          </a:xfrm>
          <a:prstGeom prst="roundRect">
            <a:avLst>
              <a:gd name="adj" fmla="val 8594"/>
            </a:avLst>
          </a:prstGeom>
          <a:solidFill>
            <a:srgbClr val="FFFFFF">
              <a:shade val="85000"/>
            </a:srgbClr>
          </a:solidFill>
          <a:ln>
            <a:noFill/>
          </a:ln>
          <a:effectLst/>
        </p:spPr>
      </p:pic>
      <p:pic>
        <p:nvPicPr>
          <p:cNvPr id="10" name="Segnaposto contenuto 18">
            <a:extLst>
              <a:ext uri="{FF2B5EF4-FFF2-40B4-BE49-F238E27FC236}">
                <a16:creationId xmlns:a16="http://schemas.microsoft.com/office/drawing/2014/main" id="{1DE6B2AD-5868-8824-6F87-A02FA3DA4C2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11718" y="4230190"/>
            <a:ext cx="2363732" cy="1440000"/>
          </a:xfrm>
          <a:prstGeom prst="roundRect">
            <a:avLst>
              <a:gd name="adj" fmla="val 8594"/>
            </a:avLst>
          </a:prstGeom>
          <a:solidFill>
            <a:srgbClr val="FFFFFF">
              <a:shade val="85000"/>
            </a:srgbClr>
          </a:solidFill>
          <a:ln>
            <a:noFill/>
          </a:ln>
          <a:effectLst/>
        </p:spPr>
      </p:pic>
      <p:pic>
        <p:nvPicPr>
          <p:cNvPr id="12" name="Segnaposto contenuto 11">
            <a:extLst>
              <a:ext uri="{FF2B5EF4-FFF2-40B4-BE49-F238E27FC236}">
                <a16:creationId xmlns:a16="http://schemas.microsoft.com/office/drawing/2014/main" id="{922AF4EE-D1BC-6978-8853-A8EB01E7C4F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860433" y="4230190"/>
            <a:ext cx="2559999" cy="1440000"/>
          </a:xfrm>
          <a:prstGeom prst="roundRect">
            <a:avLst>
              <a:gd name="adj" fmla="val 8594"/>
            </a:avLst>
          </a:prstGeom>
          <a:solidFill>
            <a:srgbClr val="FFFFFF">
              <a:shade val="85000"/>
            </a:srgbClr>
          </a:solidFill>
          <a:ln>
            <a:noFill/>
          </a:ln>
          <a:effectLst/>
        </p:spPr>
      </p:pic>
      <p:pic>
        <p:nvPicPr>
          <p:cNvPr id="13" name="Segnaposto contenuto 18">
            <a:extLst>
              <a:ext uri="{FF2B5EF4-FFF2-40B4-BE49-F238E27FC236}">
                <a16:creationId xmlns:a16="http://schemas.microsoft.com/office/drawing/2014/main" id="{C87B4AF9-14B0-2B77-9F01-73822E7DED36}"/>
              </a:ext>
            </a:extLst>
          </p:cNvPr>
          <p:cNvPicPr>
            <a:picLocks noChangeAspect="1"/>
          </p:cNvPicPr>
          <p:nvPr/>
        </p:nvPicPr>
        <p:blipFill rotWithShape="1">
          <a:blip r:embed="rId6">
            <a:extLst>
              <a:ext uri="{28A0092B-C50C-407E-A947-70E740481C1C}">
                <a14:useLocalDpi xmlns:a14="http://schemas.microsoft.com/office/drawing/2010/main" val="0"/>
              </a:ext>
            </a:extLst>
          </a:blip>
          <a:srcRect l="20313" t="33705" r="8322" b="35479"/>
          <a:stretch/>
        </p:blipFill>
        <p:spPr>
          <a:xfrm>
            <a:off x="6976441" y="4230190"/>
            <a:ext cx="2761233" cy="1440000"/>
          </a:xfrm>
          <a:prstGeom prst="roundRect">
            <a:avLst>
              <a:gd name="adj" fmla="val 8594"/>
            </a:avLst>
          </a:prstGeom>
          <a:solidFill>
            <a:srgbClr val="FFFFFF">
              <a:shade val="85000"/>
            </a:srgbClr>
          </a:solidFill>
          <a:ln>
            <a:noFill/>
          </a:ln>
          <a:effectLst/>
        </p:spPr>
      </p:pic>
      <p:pic>
        <p:nvPicPr>
          <p:cNvPr id="18" name="Immagine 17">
            <a:extLst>
              <a:ext uri="{FF2B5EF4-FFF2-40B4-BE49-F238E27FC236}">
                <a16:creationId xmlns:a16="http://schemas.microsoft.com/office/drawing/2014/main" id="{F2C9468E-E3B5-617B-9D8B-61C7978E61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93046" y="2868458"/>
            <a:ext cx="1260753" cy="2446012"/>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62100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par>
                                <p:cTn id="13" presetID="2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2087169" y="3751384"/>
            <a:ext cx="8017662" cy="692524"/>
          </a:xfrm>
          <a:prstGeom prst="rect">
            <a:avLst/>
          </a:prstGeom>
        </p:spPr>
        <p:txBody>
          <a:bodyPr/>
          <a:lstStyle/>
          <a:p>
            <a:pPr algn="ctr"/>
            <a:r>
              <a:rPr lang="en-US" sz="2400" dirty="0">
                <a:solidFill>
                  <a:schemeClr val="accent1"/>
                </a:solidFill>
              </a:rPr>
              <a:t>Comparative studies for the assessment of past and present microclimate </a:t>
            </a:r>
            <a:r>
              <a:rPr lang="en-US" sz="2400" dirty="0" err="1">
                <a:solidFill>
                  <a:schemeClr val="accent1"/>
                </a:solidFill>
              </a:rPr>
              <a:t>behaviour</a:t>
            </a:r>
            <a:r>
              <a:rPr lang="en-US" sz="2400" dirty="0">
                <a:solidFill>
                  <a:schemeClr val="accent1"/>
                </a:solidFill>
              </a:rPr>
              <a:t> in response to climate change for the historic </a:t>
            </a:r>
            <a:r>
              <a:rPr lang="en-US" sz="2400" dirty="0" err="1">
                <a:solidFill>
                  <a:schemeClr val="accent1"/>
                </a:solidFill>
              </a:rPr>
              <a:t>centre</a:t>
            </a:r>
            <a:r>
              <a:rPr lang="en-US" sz="2400" dirty="0">
                <a:solidFill>
                  <a:schemeClr val="accent1"/>
                </a:solidFill>
              </a:rPr>
              <a:t> of the old village of </a:t>
            </a:r>
            <a:r>
              <a:rPr lang="en-US" sz="2400" dirty="0" err="1">
                <a:solidFill>
                  <a:schemeClr val="accent1"/>
                </a:solidFill>
              </a:rPr>
              <a:t>Osidda</a:t>
            </a:r>
            <a:r>
              <a:rPr lang="en-US" sz="2400" dirty="0">
                <a:solidFill>
                  <a:schemeClr val="accent1"/>
                </a:solidFill>
              </a:rPr>
              <a:t> in Sardinia (Italy)</a:t>
            </a:r>
            <a:br>
              <a:rPr lang="en-US" sz="2400" dirty="0">
                <a:solidFill>
                  <a:schemeClr val="accent1"/>
                </a:solidFill>
              </a:rPr>
            </a:br>
            <a:br>
              <a:rPr lang="en-US" sz="2400" dirty="0">
                <a:solidFill>
                  <a:schemeClr val="accent1"/>
                </a:solidFill>
              </a:rPr>
            </a:br>
            <a:br>
              <a:rPr lang="en-US" sz="2400" dirty="0">
                <a:solidFill>
                  <a:schemeClr val="accent1"/>
                </a:solidFill>
              </a:rPr>
            </a:br>
            <a:endParaRPr lang="en-US" sz="2400" dirty="0">
              <a:solidFill>
                <a:schemeClr val="accent1"/>
              </a:solidFill>
            </a:endParaRPr>
          </a:p>
        </p:txBody>
      </p:sp>
      <p:sp>
        <p:nvSpPr>
          <p:cNvPr id="7" name="Text Placeholder 6"/>
          <p:cNvSpPr>
            <a:spLocks noGrp="1"/>
          </p:cNvSpPr>
          <p:nvPr>
            <p:ph type="body" sz="quarter" idx="4294967295"/>
          </p:nvPr>
        </p:nvSpPr>
        <p:spPr>
          <a:xfrm>
            <a:off x="1714259" y="5076426"/>
            <a:ext cx="9077809" cy="1158689"/>
          </a:xfrm>
          <a:prstGeom prst="rect">
            <a:avLst/>
          </a:prstGeom>
        </p:spPr>
        <p:txBody>
          <a:bodyPr/>
          <a:lstStyle/>
          <a:p>
            <a:pPr algn="ctr"/>
            <a:r>
              <a:rPr lang="en-US" dirty="0">
                <a:solidFill>
                  <a:schemeClr val="tx1">
                    <a:lumMod val="50000"/>
                  </a:schemeClr>
                </a:solidFill>
              </a:rPr>
              <a:t>G. Cherchi (1), S. Ferrari (2), D. R. Fiorino (3), V. N. </a:t>
            </a:r>
            <a:r>
              <a:rPr lang="en-US" dirty="0" err="1">
                <a:solidFill>
                  <a:schemeClr val="tx1">
                    <a:lumMod val="50000"/>
                  </a:schemeClr>
                </a:solidFill>
              </a:rPr>
              <a:t>Pracchi</a:t>
            </a:r>
            <a:r>
              <a:rPr lang="en-US" dirty="0">
                <a:solidFill>
                  <a:schemeClr val="tx1">
                    <a:lumMod val="50000"/>
                  </a:schemeClr>
                </a:solidFill>
              </a:rPr>
              <a:t> (4), A. Santus (5)</a:t>
            </a:r>
            <a:br>
              <a:rPr lang="en-US" dirty="0">
                <a:solidFill>
                  <a:schemeClr val="tx1">
                    <a:lumMod val="50000"/>
                  </a:schemeClr>
                </a:solidFill>
              </a:rPr>
            </a:br>
            <a:r>
              <a:rPr lang="en-US" sz="1600" dirty="0">
                <a:solidFill>
                  <a:schemeClr val="tx1">
                    <a:lumMod val="50000"/>
                  </a:schemeClr>
                </a:solidFill>
              </a:rPr>
              <a:t>1. Faculty of Science of Antiquity, Sapienza University of Rome, Italy</a:t>
            </a:r>
            <a:br>
              <a:rPr lang="en-US" sz="1600" dirty="0">
                <a:solidFill>
                  <a:schemeClr val="tx1">
                    <a:lumMod val="50000"/>
                  </a:schemeClr>
                </a:solidFill>
              </a:rPr>
            </a:br>
            <a:r>
              <a:rPr lang="en-US" sz="1600" dirty="0">
                <a:solidFill>
                  <a:schemeClr val="tx1">
                    <a:lumMod val="50000"/>
                  </a:schemeClr>
                </a:solidFill>
              </a:rPr>
              <a:t>2, 3, 5. Department of Civil and Environmental Engineering and Architecture, University of Cagliari, Italy</a:t>
            </a:r>
            <a:br>
              <a:rPr lang="en-US" sz="1600" dirty="0">
                <a:solidFill>
                  <a:schemeClr val="tx1">
                    <a:lumMod val="50000"/>
                  </a:schemeClr>
                </a:solidFill>
              </a:rPr>
            </a:br>
            <a:r>
              <a:rPr lang="en-US" sz="1600" dirty="0">
                <a:solidFill>
                  <a:schemeClr val="tx1">
                    <a:lumMod val="50000"/>
                  </a:schemeClr>
                </a:solidFill>
              </a:rPr>
              <a:t>4. Department of Architecture, Construction Engineering and Built Environment, </a:t>
            </a:r>
            <a:r>
              <a:rPr lang="en-US" sz="1600" dirty="0" err="1">
                <a:solidFill>
                  <a:schemeClr val="tx1">
                    <a:lumMod val="50000"/>
                  </a:schemeClr>
                </a:solidFill>
              </a:rPr>
              <a:t>Politecnico</a:t>
            </a:r>
            <a:r>
              <a:rPr lang="en-US" sz="1600" dirty="0">
                <a:solidFill>
                  <a:schemeClr val="tx1">
                    <a:lumMod val="50000"/>
                  </a:schemeClr>
                </a:solidFill>
              </a:rPr>
              <a:t> di Milano, Italy</a:t>
            </a:r>
            <a:br>
              <a:rPr lang="en-US" sz="1600" dirty="0">
                <a:solidFill>
                  <a:schemeClr val="tx1">
                    <a:lumMod val="50000"/>
                  </a:schemeClr>
                </a:solidFill>
              </a:rPr>
            </a:br>
            <a:endParaRPr lang="en-US" sz="1600" dirty="0">
              <a:solidFill>
                <a:schemeClr val="tx1">
                  <a:lumMod val="50000"/>
                </a:schemeClr>
              </a:solidFill>
            </a:endParaRPr>
          </a:p>
        </p:txBody>
      </p:sp>
      <p:sp>
        <p:nvSpPr>
          <p:cNvPr id="3" name="CasellaDiTesto 2">
            <a:extLst>
              <a:ext uri="{FF2B5EF4-FFF2-40B4-BE49-F238E27FC236}">
                <a16:creationId xmlns:a16="http://schemas.microsoft.com/office/drawing/2014/main" id="{5D462CB2-F85B-823A-839F-B207E72A0FCB}"/>
              </a:ext>
            </a:extLst>
          </p:cNvPr>
          <p:cNvSpPr txBox="1"/>
          <p:nvPr/>
        </p:nvSpPr>
        <p:spPr>
          <a:xfrm>
            <a:off x="0" y="6309320"/>
            <a:ext cx="12192000" cy="369332"/>
          </a:xfrm>
          <a:prstGeom prst="rect">
            <a:avLst/>
          </a:prstGeom>
          <a:noFill/>
        </p:spPr>
        <p:txBody>
          <a:bodyPr wrap="square">
            <a:spAutoFit/>
          </a:bodyPr>
          <a:lstStyle/>
          <a:p>
            <a:pPr algn="r"/>
            <a:r>
              <a:rPr lang="it-IT" sz="1800" b="1" i="1" kern="1200" dirty="0">
                <a:ln>
                  <a:solidFill>
                    <a:schemeClr val="tx1"/>
                  </a:solidFill>
                </a:ln>
                <a:solidFill>
                  <a:srgbClr val="000000"/>
                </a:solidFill>
                <a:latin typeface="+mn-lt"/>
                <a:ea typeface="+mn-ea"/>
                <a:cs typeface="+mn-cs"/>
              </a:rPr>
              <a:t> </a:t>
            </a:r>
            <a:r>
              <a:rPr lang="it-IT" i="1" dirty="0">
                <a:ln>
                  <a:solidFill>
                    <a:schemeClr val="tx1"/>
                  </a:solidFill>
                </a:ln>
              </a:rPr>
              <a:t>14/50</a:t>
            </a:r>
          </a:p>
        </p:txBody>
      </p:sp>
    </p:spTree>
    <p:extLst>
      <p:ext uri="{BB962C8B-B14F-4D97-AF65-F5344CB8AC3E}">
        <p14:creationId xmlns:p14="http://schemas.microsoft.com/office/powerpoint/2010/main" val="3305390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102F6-86D6-0115-5908-CA9DE28DC3C5}"/>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EAE5C199-25CF-0673-08C7-38B240BFBE1A}"/>
              </a:ext>
            </a:extLst>
          </p:cNvPr>
          <p:cNvGrpSpPr/>
          <p:nvPr/>
        </p:nvGrpSpPr>
        <p:grpSpPr>
          <a:xfrm>
            <a:off x="9241176" y="349"/>
            <a:ext cx="877990" cy="1012482"/>
            <a:chOff x="8653933" y="349"/>
            <a:chExt cx="1592510" cy="1012482"/>
          </a:xfrm>
          <a:solidFill>
            <a:srgbClr val="00B050"/>
          </a:solidFill>
        </p:grpSpPr>
        <p:sp>
          <p:nvSpPr>
            <p:cNvPr id="5" name="Rectangle 3">
              <a:extLst>
                <a:ext uri="{FF2B5EF4-FFF2-40B4-BE49-F238E27FC236}">
                  <a16:creationId xmlns:a16="http://schemas.microsoft.com/office/drawing/2014/main" id="{AE9B456B-4857-C905-37EB-BA3957806E2C}"/>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6" name="Text Placeholder 6">
              <a:extLst>
                <a:ext uri="{FF2B5EF4-FFF2-40B4-BE49-F238E27FC236}">
                  <a16:creationId xmlns:a16="http://schemas.microsoft.com/office/drawing/2014/main" id="{55CD2E58-5660-EEFB-3DDE-5490B79FF00F}"/>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testo, cielo, schermata, casa&#10;&#10;Il contenuto generato dall'IA potrebbe non essere corretto.">
            <a:extLst>
              <a:ext uri="{FF2B5EF4-FFF2-40B4-BE49-F238E27FC236}">
                <a16:creationId xmlns:a16="http://schemas.microsoft.com/office/drawing/2014/main" id="{FA4992AA-CFA2-F349-92D8-3BBD65EFDB45}"/>
              </a:ext>
            </a:extLst>
          </p:cNvPr>
          <p:cNvPicPr>
            <a:picLocks noChangeAspect="1"/>
          </p:cNvPicPr>
          <p:nvPr/>
        </p:nvPicPr>
        <p:blipFill>
          <a:blip r:embed="rId3" cstate="print">
            <a:extLst>
              <a:ext uri="{28A0092B-C50C-407E-A947-70E740481C1C}">
                <a14:useLocalDpi xmlns:a14="http://schemas.microsoft.com/office/drawing/2010/main" val="0"/>
              </a:ext>
            </a:extLst>
          </a:blip>
          <a:srcRect t="20373"/>
          <a:stretch>
            <a:fillRect/>
          </a:stretch>
        </p:blipFill>
        <p:spPr>
          <a:xfrm>
            <a:off x="1143000" y="2421102"/>
            <a:ext cx="9906000" cy="4436898"/>
          </a:xfrm>
          <a:prstGeom prst="rect">
            <a:avLst/>
          </a:prstGeom>
        </p:spPr>
      </p:pic>
      <p:sp>
        <p:nvSpPr>
          <p:cNvPr id="11" name="Title 10">
            <a:extLst>
              <a:ext uri="{FF2B5EF4-FFF2-40B4-BE49-F238E27FC236}">
                <a16:creationId xmlns:a16="http://schemas.microsoft.com/office/drawing/2014/main" id="{DABB4C5B-BAB2-0BC1-B4D1-21FEBCDBFBB4}"/>
              </a:ext>
            </a:extLst>
          </p:cNvPr>
          <p:cNvSpPr>
            <a:spLocks noGrp="1"/>
          </p:cNvSpPr>
          <p:nvPr>
            <p:ph type="title"/>
          </p:nvPr>
        </p:nvSpPr>
        <p:spPr>
          <a:xfrm>
            <a:off x="5123400" y="2967538"/>
            <a:ext cx="1945200" cy="370558"/>
          </a:xfrm>
        </p:spPr>
        <p:txBody>
          <a:bodyPr/>
          <a:lstStyle/>
          <a:p>
            <a:pPr algn="ctr"/>
            <a:r>
              <a:rPr lang="en-GB" dirty="0"/>
              <a:t>Introduction</a:t>
            </a:r>
          </a:p>
        </p:txBody>
      </p:sp>
      <p:sp>
        <p:nvSpPr>
          <p:cNvPr id="3" name="CasellaDiTesto 2">
            <a:extLst>
              <a:ext uri="{FF2B5EF4-FFF2-40B4-BE49-F238E27FC236}">
                <a16:creationId xmlns:a16="http://schemas.microsoft.com/office/drawing/2014/main" id="{7773C6FA-80BB-E3BB-3EC1-75BFE3C99EC9}"/>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15/50</a:t>
            </a:r>
          </a:p>
        </p:txBody>
      </p:sp>
    </p:spTree>
    <p:extLst>
      <p:ext uri="{BB962C8B-B14F-4D97-AF65-F5344CB8AC3E}">
        <p14:creationId xmlns:p14="http://schemas.microsoft.com/office/powerpoint/2010/main" val="4273286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a:t>Aim and objectives</a:t>
            </a:r>
          </a:p>
        </p:txBody>
      </p:sp>
      <p:sp>
        <p:nvSpPr>
          <p:cNvPr id="6" name="Text Placeholder 6">
            <a:extLst>
              <a:ext uri="{FF2B5EF4-FFF2-40B4-BE49-F238E27FC236}">
                <a16:creationId xmlns:a16="http://schemas.microsoft.com/office/drawing/2014/main" id="{802A268D-2053-4928-B52B-3F092C3382C9}"/>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45FE76FA-C202-4C0B-BA03-E39B9FBDC658}"/>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802A268D-2053-4928-B52B-3F092C3382C9}"/>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BDFD6697-DF1F-881E-7579-8F58E4A5EE7A}"/>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0AD5163B-2EF2-964D-D997-B20E67A7FAC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09DFD414-A215-989F-279E-ED1E390D8D53}"/>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12" name="Rettangolo 11">
            <a:extLst>
              <a:ext uri="{FF2B5EF4-FFF2-40B4-BE49-F238E27FC236}">
                <a16:creationId xmlns:a16="http://schemas.microsoft.com/office/drawing/2014/main" id="{8AC69D4C-F38B-9FF9-D03A-771B41B0B176}"/>
              </a:ext>
            </a:extLst>
          </p:cNvPr>
          <p:cNvSpPr/>
          <p:nvPr/>
        </p:nvSpPr>
        <p:spPr>
          <a:xfrm>
            <a:off x="3493656" y="3527618"/>
            <a:ext cx="1684250" cy="214152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Generate past and present settlement models with different detail scale</a:t>
            </a:r>
            <a:endPar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3" name="Rettangolo 12">
            <a:extLst>
              <a:ext uri="{FF2B5EF4-FFF2-40B4-BE49-F238E27FC236}">
                <a16:creationId xmlns:a16="http://schemas.microsoft.com/office/drawing/2014/main" id="{46C2355D-789E-B4A4-D2B1-FCAB75D5F5DA}"/>
              </a:ext>
            </a:extLst>
          </p:cNvPr>
          <p:cNvSpPr/>
          <p:nvPr/>
        </p:nvSpPr>
        <p:spPr>
          <a:xfrm>
            <a:off x="5342251" y="3527618"/>
            <a:ext cx="1684251" cy="214152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Assess past and present microclimatic conditions through simulations for selected scenarios and quantify comfort with indices and thresholds</a:t>
            </a:r>
            <a:endPar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4" name="Rettangolo 13">
            <a:extLst>
              <a:ext uri="{FF2B5EF4-FFF2-40B4-BE49-F238E27FC236}">
                <a16:creationId xmlns:a16="http://schemas.microsoft.com/office/drawing/2014/main" id="{30EFFE33-F863-45C8-F04B-71E926E563EE}"/>
              </a:ext>
            </a:extLst>
          </p:cNvPr>
          <p:cNvSpPr/>
          <p:nvPr/>
        </p:nvSpPr>
        <p:spPr>
          <a:xfrm>
            <a:off x="7190846" y="3527617"/>
            <a:ext cx="1684249" cy="2141526"/>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Compare simulations and identify the most influential elements on thermo-hygrometric comfort</a:t>
            </a:r>
            <a:endPar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5" name="Rettangolo 14">
            <a:extLst>
              <a:ext uri="{FF2B5EF4-FFF2-40B4-BE49-F238E27FC236}">
                <a16:creationId xmlns:a16="http://schemas.microsoft.com/office/drawing/2014/main" id="{C3D5F865-9171-920D-E18F-3523E4E46AE9}"/>
              </a:ext>
            </a:extLst>
          </p:cNvPr>
          <p:cNvSpPr/>
          <p:nvPr/>
        </p:nvSpPr>
        <p:spPr>
          <a:xfrm>
            <a:off x="1645061" y="3527618"/>
            <a:ext cx="1684250" cy="214152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Gather built heritage data at macro-scale, settlement scale and architectural scale for an in-depth understanding of the context and its historical evolution</a:t>
            </a:r>
            <a:endPar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Rettangolo 15">
            <a:extLst>
              <a:ext uri="{FF2B5EF4-FFF2-40B4-BE49-F238E27FC236}">
                <a16:creationId xmlns:a16="http://schemas.microsoft.com/office/drawing/2014/main" id="{F18F9921-507A-0704-DFDA-418E408EC57E}"/>
              </a:ext>
            </a:extLst>
          </p:cNvPr>
          <p:cNvSpPr/>
          <p:nvPr/>
        </p:nvSpPr>
        <p:spPr>
          <a:xfrm>
            <a:off x="1645059" y="1711758"/>
            <a:ext cx="9078512" cy="679205"/>
          </a:xfrm>
          <a:prstGeom prst="rect">
            <a:avLst/>
          </a:prstGeom>
          <a:solidFill>
            <a:srgbClr val="FDF9FA"/>
          </a:solidFill>
          <a:ln w="28575">
            <a:solidFill>
              <a:srgbClr val="82243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Develop a transdisciplinary protocol for climate-aware conservation strategies and interventions </a:t>
            </a:r>
          </a:p>
          <a:p>
            <a:pPr algn="ctr" defTabSz="872722"/>
            <a:r>
              <a:rPr lang="en-US" sz="13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in historic urban environments in Mediterranean climates</a:t>
            </a:r>
            <a:endParaRPr lang="en-IE" sz="13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Rettangolo 16">
            <a:extLst>
              <a:ext uri="{FF2B5EF4-FFF2-40B4-BE49-F238E27FC236}">
                <a16:creationId xmlns:a16="http://schemas.microsoft.com/office/drawing/2014/main" id="{F1627329-38AB-BBF4-F8E3-F9F8E8F64706}"/>
              </a:ext>
            </a:extLst>
          </p:cNvPr>
          <p:cNvSpPr/>
          <p:nvPr/>
        </p:nvSpPr>
        <p:spPr>
          <a:xfrm>
            <a:off x="1645061" y="2738324"/>
            <a:ext cx="1684251" cy="679205"/>
          </a:xfrm>
          <a:prstGeom prst="rect">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Build a georeferenced knowledge base</a:t>
            </a:r>
            <a:endParaRPr lang="en-IE"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8" name="Rettangolo 17">
            <a:extLst>
              <a:ext uri="{FF2B5EF4-FFF2-40B4-BE49-F238E27FC236}">
                <a16:creationId xmlns:a16="http://schemas.microsoft.com/office/drawing/2014/main" id="{AA811475-4263-98C3-A52E-EC689AD97A7D}"/>
              </a:ext>
            </a:extLst>
          </p:cNvPr>
          <p:cNvSpPr/>
          <p:nvPr/>
        </p:nvSpPr>
        <p:spPr>
          <a:xfrm>
            <a:off x="3493657" y="2734485"/>
            <a:ext cx="1684251" cy="679205"/>
          </a:xfrm>
          <a:prstGeom prst="rect">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Develop digital models and scenario set-up</a:t>
            </a:r>
            <a:endParaRPr lang="en-IE"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9" name="Rettangolo 18">
            <a:extLst>
              <a:ext uri="{FF2B5EF4-FFF2-40B4-BE49-F238E27FC236}">
                <a16:creationId xmlns:a16="http://schemas.microsoft.com/office/drawing/2014/main" id="{3C509601-3DD1-FACE-6960-C830B8E8C1F8}"/>
              </a:ext>
            </a:extLst>
          </p:cNvPr>
          <p:cNvSpPr/>
          <p:nvPr/>
        </p:nvSpPr>
        <p:spPr>
          <a:xfrm>
            <a:off x="5342252" y="2734484"/>
            <a:ext cx="1684251" cy="677375"/>
          </a:xfrm>
          <a:prstGeom prst="rect">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Assess outdoor thermal comfort</a:t>
            </a:r>
            <a:endParaRPr lang="en-IE"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0" name="Rettangolo 19">
            <a:extLst>
              <a:ext uri="{FF2B5EF4-FFF2-40B4-BE49-F238E27FC236}">
                <a16:creationId xmlns:a16="http://schemas.microsoft.com/office/drawing/2014/main" id="{AEAA391F-34E8-7BF6-763A-BD24790789F5}"/>
              </a:ext>
            </a:extLst>
          </p:cNvPr>
          <p:cNvSpPr/>
          <p:nvPr/>
        </p:nvSpPr>
        <p:spPr>
          <a:xfrm>
            <a:off x="7190848" y="2732656"/>
            <a:ext cx="1684251" cy="679205"/>
          </a:xfrm>
          <a:prstGeom prst="rect">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Compare scenarios and evaluate key factors</a:t>
            </a:r>
            <a:endParaRPr lang="en-IE" sz="130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1" name="Rettangolo 20">
            <a:extLst>
              <a:ext uri="{FF2B5EF4-FFF2-40B4-BE49-F238E27FC236}">
                <a16:creationId xmlns:a16="http://schemas.microsoft.com/office/drawing/2014/main" id="{A03E2196-69E2-3EE7-B024-3C44DF38200C}"/>
              </a:ext>
            </a:extLst>
          </p:cNvPr>
          <p:cNvSpPr/>
          <p:nvPr/>
        </p:nvSpPr>
        <p:spPr>
          <a:xfrm>
            <a:off x="9039321" y="3527616"/>
            <a:ext cx="1684250" cy="2141526"/>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Identify general strategies to enhance </a:t>
            </a:r>
          </a:p>
          <a:p>
            <a:pPr algn="ctr" defTabSz="872722"/>
            <a:r>
              <a:rPr lang="en-IE"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thermo-hygrometric outdoor comfort in historic urban environments</a:t>
            </a:r>
          </a:p>
        </p:txBody>
      </p:sp>
      <p:sp>
        <p:nvSpPr>
          <p:cNvPr id="22" name="Rettangolo 21">
            <a:extLst>
              <a:ext uri="{FF2B5EF4-FFF2-40B4-BE49-F238E27FC236}">
                <a16:creationId xmlns:a16="http://schemas.microsoft.com/office/drawing/2014/main" id="{1702F971-A1C5-C98D-2C59-0A5775C81C79}"/>
              </a:ext>
            </a:extLst>
          </p:cNvPr>
          <p:cNvSpPr/>
          <p:nvPr/>
        </p:nvSpPr>
        <p:spPr>
          <a:xfrm>
            <a:off x="9039443" y="2732655"/>
            <a:ext cx="1684251" cy="677375"/>
          </a:xfrm>
          <a:prstGeom prst="rect">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US" sz="1270" b="1" dirty="0" err="1">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Synthesise</a:t>
            </a:r>
            <a:r>
              <a:rPr lang="en-US" sz="127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rPr>
              <a:t> results and identify general strategies</a:t>
            </a:r>
            <a:endParaRPr lang="en-IE" sz="1270" b="1" dirty="0">
              <a:solidFill>
                <a:srgbClr val="FFFFFF"/>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CasellaDiTesto 1">
            <a:extLst>
              <a:ext uri="{FF2B5EF4-FFF2-40B4-BE49-F238E27FC236}">
                <a16:creationId xmlns:a16="http://schemas.microsoft.com/office/drawing/2014/main" id="{36D025CA-DEF2-30DC-6010-F27E8626044E}"/>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16/50</a:t>
            </a:r>
          </a:p>
        </p:txBody>
      </p:sp>
    </p:spTree>
    <p:extLst>
      <p:ext uri="{BB962C8B-B14F-4D97-AF65-F5344CB8AC3E}">
        <p14:creationId xmlns:p14="http://schemas.microsoft.com/office/powerpoint/2010/main" val="805440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80A81-3A77-749B-FA55-B2D42FAF401E}"/>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80941A19-A093-3779-E00D-6E06CADAFA07}"/>
              </a:ext>
            </a:extLst>
          </p:cNvPr>
          <p:cNvSpPr>
            <a:spLocks noGrp="1"/>
          </p:cNvSpPr>
          <p:nvPr>
            <p:ph type="title"/>
          </p:nvPr>
        </p:nvSpPr>
        <p:spPr/>
        <p:txBody>
          <a:bodyPr/>
          <a:lstStyle/>
          <a:p>
            <a:r>
              <a:rPr lang="en-GB" dirty="0"/>
              <a:t>Original contribution</a:t>
            </a:r>
          </a:p>
        </p:txBody>
      </p:sp>
      <p:sp>
        <p:nvSpPr>
          <p:cNvPr id="6" name="Text Placeholder 6">
            <a:extLst>
              <a:ext uri="{FF2B5EF4-FFF2-40B4-BE49-F238E27FC236}">
                <a16:creationId xmlns:a16="http://schemas.microsoft.com/office/drawing/2014/main" id="{9AE291D0-0026-5F0D-1C48-7CD89FFD15DC}"/>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9100C19D-BBD7-1367-300A-BBCB09A6C7AB}"/>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D22CBA26-A280-244E-78D5-0F1FAD48361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EE62E2DE-E7C5-1BD7-8256-E8261EA9F36D}"/>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CD3C9624-1468-E504-F7EC-F07722093C05}"/>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E408D27C-4E07-0E6C-F894-6DBF1763E35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1D42CF69-FB10-D276-34F1-DD408B8036F6}"/>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27" name="Rettangolo 26">
            <a:extLst>
              <a:ext uri="{FF2B5EF4-FFF2-40B4-BE49-F238E27FC236}">
                <a16:creationId xmlns:a16="http://schemas.microsoft.com/office/drawing/2014/main" id="{873792AE-EB86-11F1-A0CE-5B893F1EE82F}"/>
              </a:ext>
            </a:extLst>
          </p:cNvPr>
          <p:cNvSpPr/>
          <p:nvPr/>
        </p:nvSpPr>
        <p:spPr>
          <a:xfrm>
            <a:off x="2411449" y="3005073"/>
            <a:ext cx="2102149" cy="2141524"/>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IE" sz="1300" dirty="0">
                <a:solidFill>
                  <a:srgbClr val="7E7F82"/>
                </a:solidFill>
                <a:latin typeface="Calibri Light" panose="020F0302020204030204" pitchFamily="34" charset="0"/>
                <a:ea typeface="Calibri Light" panose="020F0302020204030204" pitchFamily="34" charset="0"/>
                <a:cs typeface="Calibri Light" panose="020F0302020204030204" pitchFamily="34" charset="0"/>
              </a:rPr>
              <a:t>Create new literature for interactions between built heritage and microclimate in historic urban environments in Mediterranean climate</a:t>
            </a:r>
          </a:p>
        </p:txBody>
      </p:sp>
      <p:sp>
        <p:nvSpPr>
          <p:cNvPr id="28" name="Ovale 27">
            <a:extLst>
              <a:ext uri="{FF2B5EF4-FFF2-40B4-BE49-F238E27FC236}">
                <a16:creationId xmlns:a16="http://schemas.microsoft.com/office/drawing/2014/main" id="{997B2BD9-381A-026E-0181-DE8076C84C71}"/>
              </a:ext>
            </a:extLst>
          </p:cNvPr>
          <p:cNvSpPr/>
          <p:nvPr/>
        </p:nvSpPr>
        <p:spPr>
          <a:xfrm>
            <a:off x="2961515" y="2355418"/>
            <a:ext cx="1031444" cy="1031444"/>
          </a:xfrm>
          <a:prstGeom prst="ellipse">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a:solidFill>
                <a:srgbClr val="FFFFFF"/>
              </a:solidFill>
              <a:latin typeface="Calibri Light"/>
            </a:endParaRPr>
          </a:p>
        </p:txBody>
      </p:sp>
      <p:pic>
        <p:nvPicPr>
          <p:cNvPr id="29" name="Immagine 28" descr="Immagine che contiene logo, schizzo, nero, simbolo&#10;&#10;Descrizione generata automaticamente">
            <a:extLst>
              <a:ext uri="{FF2B5EF4-FFF2-40B4-BE49-F238E27FC236}">
                <a16:creationId xmlns:a16="http://schemas.microsoft.com/office/drawing/2014/main" id="{9F080699-E294-C9A6-1349-1819F060DF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8074" y="1585977"/>
            <a:ext cx="2744475" cy="2489858"/>
          </a:xfrm>
          <a:prstGeom prst="rect">
            <a:avLst/>
          </a:prstGeom>
        </p:spPr>
      </p:pic>
      <p:sp>
        <p:nvSpPr>
          <p:cNvPr id="30" name="Rettangolo 29">
            <a:extLst>
              <a:ext uri="{FF2B5EF4-FFF2-40B4-BE49-F238E27FC236}">
                <a16:creationId xmlns:a16="http://schemas.microsoft.com/office/drawing/2014/main" id="{62E09ACB-4021-1CD5-A3EF-69CB3B4DDCEA}"/>
              </a:ext>
            </a:extLst>
          </p:cNvPr>
          <p:cNvSpPr/>
          <p:nvPr/>
        </p:nvSpPr>
        <p:spPr>
          <a:xfrm>
            <a:off x="5044926" y="3010560"/>
            <a:ext cx="2102149" cy="214152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IE" sz="1300" dirty="0">
                <a:solidFill>
                  <a:srgbClr val="7E7F82"/>
                </a:solidFill>
                <a:latin typeface="Calibri Light" panose="020F0302020204030204" pitchFamily="34" charset="0"/>
                <a:ea typeface="Calibri Light" panose="020F0302020204030204" pitchFamily="34" charset="0"/>
                <a:cs typeface="Calibri Light" panose="020F0302020204030204" pitchFamily="34" charset="0"/>
              </a:rPr>
              <a:t>Assess the importance of urban scale analysis prior to the development of sustainable interventions in historic settlements</a:t>
            </a:r>
          </a:p>
        </p:txBody>
      </p:sp>
      <p:sp>
        <p:nvSpPr>
          <p:cNvPr id="31" name="Ovale 30">
            <a:extLst>
              <a:ext uri="{FF2B5EF4-FFF2-40B4-BE49-F238E27FC236}">
                <a16:creationId xmlns:a16="http://schemas.microsoft.com/office/drawing/2014/main" id="{B481AFC8-991A-39D7-158B-B618E07C3B14}"/>
              </a:ext>
            </a:extLst>
          </p:cNvPr>
          <p:cNvSpPr/>
          <p:nvPr/>
        </p:nvSpPr>
        <p:spPr>
          <a:xfrm>
            <a:off x="5591832" y="2373222"/>
            <a:ext cx="1031444" cy="1031444"/>
          </a:xfrm>
          <a:prstGeom prst="ellipse">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a:solidFill>
                <a:srgbClr val="FFFFFF"/>
              </a:solidFill>
              <a:latin typeface="Calibri Light"/>
            </a:endParaRPr>
          </a:p>
        </p:txBody>
      </p:sp>
      <p:pic>
        <p:nvPicPr>
          <p:cNvPr id="32" name="Immagine 31" descr="Immagine che contiene arte, oscurità, nero, bianco e nero&#10;&#10;Descrizione generata automaticamente">
            <a:extLst>
              <a:ext uri="{FF2B5EF4-FFF2-40B4-BE49-F238E27FC236}">
                <a16:creationId xmlns:a16="http://schemas.microsoft.com/office/drawing/2014/main" id="{11B068DF-577F-2392-1EAF-22945B6B07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4387" y="1314037"/>
            <a:ext cx="3383224" cy="3069347"/>
          </a:xfrm>
          <a:prstGeom prst="rect">
            <a:avLst/>
          </a:prstGeom>
        </p:spPr>
      </p:pic>
      <p:sp>
        <p:nvSpPr>
          <p:cNvPr id="33" name="Rettangolo 32">
            <a:extLst>
              <a:ext uri="{FF2B5EF4-FFF2-40B4-BE49-F238E27FC236}">
                <a16:creationId xmlns:a16="http://schemas.microsoft.com/office/drawing/2014/main" id="{04F03DBC-550C-0C55-81DA-49B59AB18534}"/>
              </a:ext>
            </a:extLst>
          </p:cNvPr>
          <p:cNvSpPr/>
          <p:nvPr/>
        </p:nvSpPr>
        <p:spPr>
          <a:xfrm>
            <a:off x="7701512" y="3012390"/>
            <a:ext cx="2102149" cy="214152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r>
              <a:rPr lang="en-IE" sz="1300" dirty="0">
                <a:solidFill>
                  <a:srgbClr val="7E7F82"/>
                </a:solidFill>
                <a:latin typeface="Calibri Light" panose="020F0302020204030204" pitchFamily="34" charset="0"/>
                <a:ea typeface="Calibri Light" panose="020F0302020204030204" pitchFamily="34" charset="0"/>
                <a:cs typeface="Calibri Light" panose="020F0302020204030204" pitchFamily="34" charset="0"/>
              </a:rPr>
              <a:t>Test and validate tools and methods to assess the impacts of climate change in historic urban environments</a:t>
            </a:r>
          </a:p>
        </p:txBody>
      </p:sp>
      <p:sp>
        <p:nvSpPr>
          <p:cNvPr id="34" name="Ovale 33">
            <a:extLst>
              <a:ext uri="{FF2B5EF4-FFF2-40B4-BE49-F238E27FC236}">
                <a16:creationId xmlns:a16="http://schemas.microsoft.com/office/drawing/2014/main" id="{A93167E6-F5F4-817C-C37E-880F5CE95927}"/>
              </a:ext>
            </a:extLst>
          </p:cNvPr>
          <p:cNvSpPr/>
          <p:nvPr/>
        </p:nvSpPr>
        <p:spPr>
          <a:xfrm>
            <a:off x="8229900" y="2424405"/>
            <a:ext cx="1031444" cy="1031444"/>
          </a:xfrm>
          <a:prstGeom prst="ellipse">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a:solidFill>
                <a:srgbClr val="FFFFFF"/>
              </a:solidFill>
              <a:latin typeface="Calibri Light"/>
            </a:endParaRPr>
          </a:p>
        </p:txBody>
      </p:sp>
      <p:pic>
        <p:nvPicPr>
          <p:cNvPr id="35" name="Immagine 34" descr="Immagine che contiene Elementi grafici, logo, simbolo, schermata&#10;&#10;Descrizione generata automaticamente">
            <a:extLst>
              <a:ext uri="{FF2B5EF4-FFF2-40B4-BE49-F238E27FC236}">
                <a16:creationId xmlns:a16="http://schemas.microsoft.com/office/drawing/2014/main" id="{9BCBCC8F-0E90-5AC8-4829-3294AF2ED238}"/>
              </a:ext>
            </a:extLst>
          </p:cNvPr>
          <p:cNvPicPr>
            <a:picLocks noChangeAspect="1"/>
          </p:cNvPicPr>
          <p:nvPr/>
        </p:nvPicPr>
        <p:blipFill>
          <a:blip r:embed="rId4" cstate="print">
            <a:extLst>
              <a:ext uri="{28A0092B-C50C-407E-A947-70E740481C1C}">
                <a14:useLocalDpi xmlns:a14="http://schemas.microsoft.com/office/drawing/2010/main" val="0"/>
              </a:ext>
            </a:extLst>
          </a:blip>
          <a:srcRect r="26209" b="17906"/>
          <a:stretch/>
        </p:blipFill>
        <p:spPr>
          <a:xfrm>
            <a:off x="7316757" y="1552704"/>
            <a:ext cx="2121780" cy="2141525"/>
          </a:xfrm>
          <a:prstGeom prst="rect">
            <a:avLst/>
          </a:prstGeom>
        </p:spPr>
      </p:pic>
      <p:sp>
        <p:nvSpPr>
          <p:cNvPr id="2" name="CasellaDiTesto 1">
            <a:extLst>
              <a:ext uri="{FF2B5EF4-FFF2-40B4-BE49-F238E27FC236}">
                <a16:creationId xmlns:a16="http://schemas.microsoft.com/office/drawing/2014/main" id="{FD1B8F10-BA0E-200C-B562-01B8CBC6B772}"/>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17/50</a:t>
            </a:r>
          </a:p>
        </p:txBody>
      </p:sp>
    </p:spTree>
    <p:extLst>
      <p:ext uri="{BB962C8B-B14F-4D97-AF65-F5344CB8AC3E}">
        <p14:creationId xmlns:p14="http://schemas.microsoft.com/office/powerpoint/2010/main" val="3984699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8">
            <a:extLst>
              <a:ext uri="{FF2B5EF4-FFF2-40B4-BE49-F238E27FC236}">
                <a16:creationId xmlns:a16="http://schemas.microsoft.com/office/drawing/2014/main" id="{FB4EB117-35CF-40F9-B9FF-30653CB0EA40}"/>
              </a:ext>
            </a:extLst>
          </p:cNvPr>
          <p:cNvGraphicFramePr>
            <a:graphicFrameLocks noGrp="1"/>
          </p:cNvGraphicFramePr>
          <p:nvPr>
            <p:extLst>
              <p:ext uri="{D42A27DB-BD31-4B8C-83A1-F6EECF244321}">
                <p14:modId xmlns:p14="http://schemas.microsoft.com/office/powerpoint/2010/main" val="2999596172"/>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1/50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2" name="Titolo 1">
            <a:extLst>
              <a:ext uri="{FF2B5EF4-FFF2-40B4-BE49-F238E27FC236}">
                <a16:creationId xmlns:a16="http://schemas.microsoft.com/office/drawing/2014/main" id="{D84CF173-148C-76ED-FADE-4AACE3671A5C}"/>
              </a:ext>
            </a:extLst>
          </p:cNvPr>
          <p:cNvSpPr>
            <a:spLocks noGrp="1"/>
          </p:cNvSpPr>
          <p:nvPr>
            <p:ph type="title"/>
          </p:nvPr>
        </p:nvSpPr>
        <p:spPr/>
        <p:txBody>
          <a:bodyPr>
            <a:normAutofit fontScale="90000"/>
          </a:bodyPr>
          <a:lstStyle/>
          <a:p>
            <a:pPr marL="0" marR="0" lvl="0" indent="0" algn="ctr" defTabSz="914377" rtl="0" eaLnBrk="1" fontAlgn="auto" latinLnBrk="0" hangingPunct="1">
              <a:lnSpc>
                <a:spcPct val="90000"/>
              </a:lnSpc>
              <a:spcBef>
                <a:spcPct val="0"/>
              </a:spcBef>
              <a:spcAft>
                <a:spcPts val="0"/>
              </a:spcAft>
              <a:tabLst/>
              <a:defRPr/>
            </a:pPr>
            <a:br>
              <a:rPr kumimoji="0" lang="en-US" sz="3600" b="1" i="0" u="none" strike="noStrike" kern="1200" cap="none" spc="0" normalizeH="0" baseline="0" noProof="0" dirty="0">
                <a:ln>
                  <a:noFill/>
                </a:ln>
                <a:solidFill>
                  <a:srgbClr val="FFC000"/>
                </a:solidFill>
                <a:effectLst/>
                <a:uLnTx/>
                <a:uFillTx/>
                <a:ea typeface="+mj-ea"/>
                <a:cs typeface="+mj-cs"/>
              </a:rPr>
            </a:br>
            <a:r>
              <a:rPr kumimoji="0" lang="en-US" sz="4000" b="1" i="0" u="none" strike="noStrike" kern="1200" cap="none" spc="0" normalizeH="0" baseline="0" noProof="0" dirty="0">
                <a:ln>
                  <a:noFill/>
                </a:ln>
                <a:solidFill>
                  <a:srgbClr val="FFC000"/>
                </a:solidFill>
                <a:effectLst/>
                <a:uLnTx/>
                <a:uFillTx/>
                <a:ea typeface="+mj-ea"/>
                <a:cs typeface="+mj-cs"/>
              </a:rPr>
              <a:t>Calendario </a:t>
            </a:r>
            <a:r>
              <a:rPr kumimoji="0" lang="en-US" sz="4000" b="1" i="0" u="none" strike="noStrike" kern="1200" cap="none" spc="0" normalizeH="0" baseline="0" noProof="0" dirty="0" err="1">
                <a:ln>
                  <a:noFill/>
                </a:ln>
                <a:solidFill>
                  <a:srgbClr val="FFC000"/>
                </a:solidFill>
                <a:effectLst/>
                <a:uLnTx/>
                <a:uFillTx/>
                <a:ea typeface="+mj-ea"/>
                <a:cs typeface="+mj-cs"/>
              </a:rPr>
              <a:t>didattico</a:t>
            </a:r>
            <a:br>
              <a:rPr kumimoji="0" lang="en-US" sz="4000" b="1" i="0" u="none" strike="noStrike" kern="1200" cap="none" spc="0" normalizeH="0" baseline="0" noProof="0" dirty="0">
                <a:ln>
                  <a:noFill/>
                </a:ln>
                <a:solidFill>
                  <a:srgbClr val="FFC000"/>
                </a:solidFill>
                <a:effectLst/>
                <a:uLnTx/>
                <a:uFillTx/>
                <a:ea typeface="+mj-ea"/>
                <a:cs typeface="+mj-cs"/>
              </a:rPr>
            </a:br>
            <a:r>
              <a:rPr lang="en-US" sz="700" b="1" dirty="0">
                <a:solidFill>
                  <a:srgbClr val="FFC000"/>
                </a:solidFill>
              </a:rPr>
              <a:t>.</a:t>
            </a:r>
            <a:br>
              <a:rPr kumimoji="0" lang="en-US" sz="4400" b="1" i="0" u="none" strike="noStrike" kern="1200" cap="none" spc="0" normalizeH="0" baseline="0" noProof="0" dirty="0">
                <a:ln>
                  <a:noFill/>
                </a:ln>
                <a:solidFill>
                  <a:srgbClr val="FFC000"/>
                </a:solidFill>
                <a:effectLst/>
                <a:uLnTx/>
                <a:uFillTx/>
                <a:ea typeface="+mj-ea"/>
                <a:cs typeface="+mj-cs"/>
              </a:rPr>
            </a:br>
            <a:r>
              <a:rPr kumimoji="0" lang="en-US" sz="3100" b="1" i="0" u="none" strike="noStrike" kern="1200" cap="none" spc="0" normalizeH="0" baseline="0" noProof="0" dirty="0">
                <a:ln>
                  <a:noFill/>
                </a:ln>
                <a:solidFill>
                  <a:schemeClr val="bg1"/>
                </a:solidFill>
                <a:effectLst/>
                <a:uLnTx/>
                <a:uFillTx/>
                <a:ea typeface="+mj-ea"/>
                <a:cs typeface="+mj-cs"/>
              </a:rPr>
              <a:t>L</a:t>
            </a:r>
            <a:r>
              <a:rPr lang="en-US" sz="3100" b="1" dirty="0">
                <a:solidFill>
                  <a:schemeClr val="bg1"/>
                </a:solidFill>
              </a:rPr>
              <a:t>e </a:t>
            </a:r>
            <a:r>
              <a:rPr lang="en-US" sz="3100" b="1" dirty="0" err="1">
                <a:solidFill>
                  <a:schemeClr val="bg1"/>
                </a:solidFill>
              </a:rPr>
              <a:t>lezioni</a:t>
            </a:r>
            <a:r>
              <a:rPr lang="en-US" sz="3100" b="1" dirty="0">
                <a:solidFill>
                  <a:schemeClr val="bg1"/>
                </a:solidFill>
              </a:rPr>
              <a:t> </a:t>
            </a:r>
            <a:r>
              <a:rPr lang="en-US" sz="3100" b="1" dirty="0" err="1">
                <a:solidFill>
                  <a:schemeClr val="bg1"/>
                </a:solidFill>
              </a:rPr>
              <a:t>si</a:t>
            </a:r>
            <a:r>
              <a:rPr lang="en-US" sz="3100" b="1" dirty="0">
                <a:solidFill>
                  <a:schemeClr val="bg1"/>
                </a:solidFill>
              </a:rPr>
              <a:t> </a:t>
            </a:r>
            <a:r>
              <a:rPr lang="en-US" sz="3100" b="1" dirty="0" err="1">
                <a:solidFill>
                  <a:schemeClr val="bg1"/>
                </a:solidFill>
              </a:rPr>
              <a:t>svolgeranno</a:t>
            </a:r>
            <a:r>
              <a:rPr lang="en-US" sz="3100" b="1" dirty="0">
                <a:solidFill>
                  <a:schemeClr val="bg1"/>
                </a:solidFill>
              </a:rPr>
              <a:t> </a:t>
            </a:r>
            <a:r>
              <a:rPr lang="en-US" sz="3100" b="1" dirty="0" err="1">
                <a:solidFill>
                  <a:schemeClr val="bg1"/>
                </a:solidFill>
              </a:rPr>
              <a:t>nell’aula</a:t>
            </a:r>
            <a:r>
              <a:rPr lang="en-US" sz="3100" b="1" dirty="0">
                <a:solidFill>
                  <a:schemeClr val="bg1"/>
                </a:solidFill>
              </a:rPr>
              <a:t> “G_2B - Aula </a:t>
            </a:r>
            <a:r>
              <a:rPr lang="en-US" sz="3100" b="1" dirty="0" err="1">
                <a:solidFill>
                  <a:schemeClr val="bg1"/>
                </a:solidFill>
              </a:rPr>
              <a:t>Idraulica</a:t>
            </a:r>
            <a:r>
              <a:rPr lang="en-US" sz="3100" b="1" dirty="0">
                <a:solidFill>
                  <a:schemeClr val="bg1"/>
                </a:solidFill>
              </a:rPr>
              <a:t> B” (</a:t>
            </a:r>
            <a:r>
              <a:rPr lang="en-US" sz="3100" b="1" dirty="0" err="1">
                <a:solidFill>
                  <a:schemeClr val="bg1"/>
                </a:solidFill>
              </a:rPr>
              <a:t>edificio</a:t>
            </a:r>
            <a:r>
              <a:rPr lang="en-US" sz="3100" b="1" dirty="0">
                <a:solidFill>
                  <a:schemeClr val="bg1"/>
                </a:solidFill>
              </a:rPr>
              <a:t> G) </a:t>
            </a:r>
            <a:endParaRPr lang="it-IT" sz="3100" dirty="0">
              <a:solidFill>
                <a:schemeClr val="bg1"/>
              </a:solidFill>
            </a:endParaRPr>
          </a:p>
        </p:txBody>
      </p:sp>
      <p:sp>
        <p:nvSpPr>
          <p:cNvPr id="3" name="Segnaposto contenuto 2">
            <a:extLst>
              <a:ext uri="{FF2B5EF4-FFF2-40B4-BE49-F238E27FC236}">
                <a16:creationId xmlns:a16="http://schemas.microsoft.com/office/drawing/2014/main" id="{A97FF842-71AF-FACA-0FB8-0FD7A5E23751}"/>
              </a:ext>
            </a:extLst>
          </p:cNvPr>
          <p:cNvSpPr>
            <a:spLocks noGrp="1"/>
          </p:cNvSpPr>
          <p:nvPr>
            <p:ph idx="1"/>
          </p:nvPr>
        </p:nvSpPr>
        <p:spPr>
          <a:xfrm>
            <a:off x="838200" y="1690688"/>
            <a:ext cx="10515600" cy="4486275"/>
          </a:xfrm>
        </p:spPr>
        <p:txBody>
          <a:bodyPr>
            <a:noAutofit/>
          </a:bodyPr>
          <a:lstStyle/>
          <a:p>
            <a:endParaRPr lang="it-IT" sz="600" b="1" dirty="0">
              <a:solidFill>
                <a:schemeClr val="bg1"/>
              </a:solidFill>
              <a:latin typeface="+mj-lt"/>
            </a:endParaRPr>
          </a:p>
          <a:p>
            <a:r>
              <a:rPr lang="it-IT" b="1" strike="sngStrike" dirty="0">
                <a:solidFill>
                  <a:schemeClr val="bg1"/>
                </a:solidFill>
                <a:latin typeface="+mj-lt"/>
              </a:rPr>
              <a:t>mercoledì 29 ottobre 2025</a:t>
            </a:r>
            <a:r>
              <a:rPr lang="it-IT" strike="sngStrike" dirty="0">
                <a:solidFill>
                  <a:schemeClr val="bg1"/>
                </a:solidFill>
                <a:latin typeface="+mj-lt"/>
              </a:rPr>
              <a:t>: 8:30 – 11:30</a:t>
            </a:r>
            <a:r>
              <a:rPr lang="it-IT" dirty="0">
                <a:solidFill>
                  <a:schemeClr val="bg1"/>
                </a:solidFill>
                <a:latin typeface="+mj-lt"/>
              </a:rPr>
              <a:t> </a:t>
            </a:r>
            <a:r>
              <a:rPr lang="it-IT" dirty="0">
                <a:solidFill>
                  <a:schemeClr val="bg1"/>
                </a:solidFill>
                <a:latin typeface="+mj-lt"/>
                <a:sym typeface="Wingdings" panose="05000000000000000000" pitchFamily="2" charset="2"/>
              </a:rPr>
              <a:t></a:t>
            </a:r>
            <a:endParaRPr lang="it-IT" strike="sngStrike" dirty="0">
              <a:solidFill>
                <a:schemeClr val="bg1"/>
              </a:solidFill>
              <a:latin typeface="+mj-lt"/>
            </a:endParaRPr>
          </a:p>
          <a:p>
            <a:endParaRPr lang="it-IT" sz="600" dirty="0">
              <a:solidFill>
                <a:schemeClr val="bg1"/>
              </a:solidFill>
              <a:latin typeface="+mj-lt"/>
            </a:endParaRPr>
          </a:p>
          <a:p>
            <a:r>
              <a:rPr lang="it-IT" b="1" dirty="0">
                <a:solidFill>
                  <a:schemeClr val="bg1"/>
                </a:solidFill>
                <a:latin typeface="+mj-lt"/>
              </a:rPr>
              <a:t>mercoledì 5 novembre 2025</a:t>
            </a:r>
            <a:r>
              <a:rPr lang="it-IT" dirty="0">
                <a:solidFill>
                  <a:schemeClr val="bg1"/>
                </a:solidFill>
                <a:latin typeface="+mj-lt"/>
              </a:rPr>
              <a:t>: 8:30 – 11:30 </a:t>
            </a:r>
          </a:p>
          <a:p>
            <a:endParaRPr lang="it-IT" sz="600" dirty="0">
              <a:solidFill>
                <a:schemeClr val="bg1"/>
              </a:solidFill>
              <a:latin typeface="+mj-lt"/>
            </a:endParaRPr>
          </a:p>
          <a:p>
            <a:r>
              <a:rPr lang="it-IT" b="1" dirty="0">
                <a:solidFill>
                  <a:schemeClr val="bg1"/>
                </a:solidFill>
                <a:latin typeface="+mj-lt"/>
              </a:rPr>
              <a:t>mercoledì 19 novembre 2025</a:t>
            </a:r>
            <a:r>
              <a:rPr lang="it-IT" dirty="0">
                <a:solidFill>
                  <a:schemeClr val="bg1"/>
                </a:solidFill>
                <a:latin typeface="+mj-lt"/>
              </a:rPr>
              <a:t>: 8:30 – 11:30 </a:t>
            </a:r>
          </a:p>
          <a:p>
            <a:endParaRPr lang="it-IT" sz="600" dirty="0">
              <a:solidFill>
                <a:schemeClr val="bg1"/>
              </a:solidFill>
              <a:latin typeface="+mj-lt"/>
            </a:endParaRPr>
          </a:p>
          <a:p>
            <a:r>
              <a:rPr lang="it-IT" b="1" dirty="0">
                <a:solidFill>
                  <a:schemeClr val="bg1"/>
                </a:solidFill>
                <a:latin typeface="+mj-lt"/>
              </a:rPr>
              <a:t>mercoledì 26 novembre 2025</a:t>
            </a:r>
            <a:r>
              <a:rPr lang="it-IT" dirty="0">
                <a:solidFill>
                  <a:schemeClr val="bg1"/>
                </a:solidFill>
                <a:latin typeface="+mj-lt"/>
              </a:rPr>
              <a:t>: 8:30 – 11:30 </a:t>
            </a:r>
          </a:p>
          <a:p>
            <a:endParaRPr lang="it-IT" sz="600" dirty="0">
              <a:solidFill>
                <a:schemeClr val="bg1"/>
              </a:solidFill>
              <a:latin typeface="+mj-lt"/>
            </a:endParaRPr>
          </a:p>
          <a:p>
            <a:r>
              <a:rPr lang="it-IT" b="1" dirty="0">
                <a:solidFill>
                  <a:schemeClr val="bg1"/>
                </a:solidFill>
                <a:latin typeface="+mj-lt"/>
              </a:rPr>
              <a:t>mercoledì 10 dicembre 2025</a:t>
            </a:r>
            <a:r>
              <a:rPr lang="it-IT" dirty="0">
                <a:solidFill>
                  <a:schemeClr val="bg1"/>
                </a:solidFill>
                <a:latin typeface="+mj-lt"/>
              </a:rPr>
              <a:t>: 8:30 – 11:30 </a:t>
            </a:r>
          </a:p>
          <a:p>
            <a:endParaRPr lang="it-IT" sz="600" dirty="0">
              <a:solidFill>
                <a:schemeClr val="bg1"/>
              </a:solidFill>
              <a:latin typeface="+mj-lt"/>
            </a:endParaRPr>
          </a:p>
          <a:p>
            <a:r>
              <a:rPr lang="it-IT" b="1" dirty="0">
                <a:solidFill>
                  <a:schemeClr val="bg1"/>
                </a:solidFill>
                <a:latin typeface="+mj-lt"/>
              </a:rPr>
              <a:t>mercoledì 17 dicembre 2025</a:t>
            </a:r>
            <a:r>
              <a:rPr lang="it-IT" dirty="0">
                <a:solidFill>
                  <a:schemeClr val="bg1"/>
                </a:solidFill>
                <a:latin typeface="+mj-lt"/>
              </a:rPr>
              <a:t>: 8:30 – 11:30 </a:t>
            </a:r>
          </a:p>
        </p:txBody>
      </p:sp>
      <p:sp>
        <p:nvSpPr>
          <p:cNvPr id="5" name="Segnaposto contenuto 2">
            <a:extLst>
              <a:ext uri="{FF2B5EF4-FFF2-40B4-BE49-F238E27FC236}">
                <a16:creationId xmlns:a16="http://schemas.microsoft.com/office/drawing/2014/main" id="{C1CF1376-5AFB-EDFB-39D5-EBF6A575C37A}"/>
              </a:ext>
            </a:extLst>
          </p:cNvPr>
          <p:cNvSpPr txBox="1">
            <a:spLocks/>
          </p:cNvSpPr>
          <p:nvPr/>
        </p:nvSpPr>
        <p:spPr>
          <a:xfrm>
            <a:off x="7392144" y="1690688"/>
            <a:ext cx="3961656"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b="1" dirty="0">
                <a:solidFill>
                  <a:srgbClr val="FFC000"/>
                </a:solidFill>
                <a:latin typeface="+mj-lt"/>
              </a:rPr>
              <a:t>lunedì 17 novembre 2025: 15:00 – 18:00 (recupero)</a:t>
            </a: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ctr">
              <a:buFont typeface="Arial" panose="020B0604020202020204" pitchFamily="34" charset="0"/>
              <a:buNone/>
            </a:pPr>
            <a:endParaRPr lang="it-IT" sz="2400" dirty="0">
              <a:solidFill>
                <a:schemeClr val="bg1"/>
              </a:solidFill>
              <a:latin typeface="+mj-lt"/>
            </a:endParaRPr>
          </a:p>
        </p:txBody>
      </p:sp>
    </p:spTree>
    <p:extLst>
      <p:ext uri="{BB962C8B-B14F-4D97-AF65-F5344CB8AC3E}">
        <p14:creationId xmlns:p14="http://schemas.microsoft.com/office/powerpoint/2010/main" val="1892748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A23E7-B634-BB33-8A3C-F3523D731026}"/>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0CD2E71E-E681-1F7F-9E7D-56B33EACD5C1}"/>
              </a:ext>
            </a:extLst>
          </p:cNvPr>
          <p:cNvSpPr>
            <a:spLocks noGrp="1"/>
          </p:cNvSpPr>
          <p:nvPr>
            <p:ph type="title"/>
          </p:nvPr>
        </p:nvSpPr>
        <p:spPr/>
        <p:txBody>
          <a:bodyPr/>
          <a:lstStyle/>
          <a:p>
            <a:r>
              <a:rPr lang="en-GB" dirty="0"/>
              <a:t>Workflow chart</a:t>
            </a:r>
          </a:p>
        </p:txBody>
      </p:sp>
      <p:sp>
        <p:nvSpPr>
          <p:cNvPr id="6" name="Text Placeholder 6">
            <a:extLst>
              <a:ext uri="{FF2B5EF4-FFF2-40B4-BE49-F238E27FC236}">
                <a16:creationId xmlns:a16="http://schemas.microsoft.com/office/drawing/2014/main" id="{A448C37F-1368-B5E7-D15C-5590E6BC2128}"/>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B6462A61-6DC1-35BF-7AD5-DD3052AAD102}"/>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FA039C59-EDB9-DB13-C39F-AEBAAF239316}"/>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7416A7A8-5B22-B69B-4635-FC5EC34F8E92}"/>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1C7CAFF9-F30C-4215-87A9-AC18A382FCFC}"/>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16EAE59F-20BE-5B15-C1A1-545345D15271}"/>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F13DDFF1-3358-A38A-F894-C74F2CAD6BD5}"/>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testo, schermata, diagramma, Carattere&#10;&#10;Il contenuto generato dall'IA potrebbe non essere corretto.">
            <a:extLst>
              <a:ext uri="{FF2B5EF4-FFF2-40B4-BE49-F238E27FC236}">
                <a16:creationId xmlns:a16="http://schemas.microsoft.com/office/drawing/2014/main" id="{89407F99-4141-85E8-A76A-1DF30E399932}"/>
              </a:ext>
            </a:extLst>
          </p:cNvPr>
          <p:cNvPicPr>
            <a:picLocks noChangeAspect="1"/>
          </p:cNvPicPr>
          <p:nvPr/>
        </p:nvPicPr>
        <p:blipFill>
          <a:blip r:embed="rId2" cstate="print">
            <a:extLst>
              <a:ext uri="{28A0092B-C50C-407E-A947-70E740481C1C}">
                <a14:useLocalDpi xmlns:a14="http://schemas.microsoft.com/office/drawing/2010/main" val="0"/>
              </a:ext>
            </a:extLst>
          </a:blip>
          <a:srcRect l="5826" t="1145" r="6074" b="3446"/>
          <a:stretch>
            <a:fillRect/>
          </a:stretch>
        </p:blipFill>
        <p:spPr>
          <a:xfrm>
            <a:off x="1712089" y="1166023"/>
            <a:ext cx="8767822" cy="5626772"/>
          </a:xfrm>
          <a:prstGeom prst="rect">
            <a:avLst/>
          </a:prstGeom>
        </p:spPr>
      </p:pic>
      <p:sp>
        <p:nvSpPr>
          <p:cNvPr id="9" name="CasellaDiTesto 8">
            <a:extLst>
              <a:ext uri="{FF2B5EF4-FFF2-40B4-BE49-F238E27FC236}">
                <a16:creationId xmlns:a16="http://schemas.microsoft.com/office/drawing/2014/main" id="{98CF6BC2-7117-D974-3435-55269FFAAA07}"/>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18/50</a:t>
            </a:r>
          </a:p>
        </p:txBody>
      </p:sp>
    </p:spTree>
    <p:extLst>
      <p:ext uri="{BB962C8B-B14F-4D97-AF65-F5344CB8AC3E}">
        <p14:creationId xmlns:p14="http://schemas.microsoft.com/office/powerpoint/2010/main" val="587074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B1095-4C4B-B2CA-B062-489ED18EB1ED}"/>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1F84F7D-F5AF-FE01-D649-7F1E1BB976C2}"/>
              </a:ext>
            </a:extLst>
          </p:cNvPr>
          <p:cNvSpPr>
            <a:spLocks noGrp="1"/>
          </p:cNvSpPr>
          <p:nvPr>
            <p:ph type="title"/>
          </p:nvPr>
        </p:nvSpPr>
        <p:spPr/>
        <p:txBody>
          <a:bodyPr/>
          <a:lstStyle/>
          <a:p>
            <a:r>
              <a:rPr lang="en-GB" dirty="0"/>
              <a:t>Case study</a:t>
            </a:r>
          </a:p>
        </p:txBody>
      </p:sp>
      <p:sp>
        <p:nvSpPr>
          <p:cNvPr id="6" name="Text Placeholder 6">
            <a:extLst>
              <a:ext uri="{FF2B5EF4-FFF2-40B4-BE49-F238E27FC236}">
                <a16:creationId xmlns:a16="http://schemas.microsoft.com/office/drawing/2014/main" id="{D5F57881-A3AF-33F8-AAEC-EEB80C28EC02}"/>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ECBB9AEA-2463-0855-10E2-06855DADF0C1}"/>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DA0B2040-CF39-207A-FB10-D9D5B800530F}"/>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4787FBB4-DF80-45C0-C1AC-3113985B46A5}"/>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B3376FC3-0B8E-D9BB-CBCE-5C88E6146887}"/>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80E84E0E-C474-BCD0-AF90-77F2AEBB1459}"/>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2E9BB6AC-0F39-86FB-6439-2CC0CE958D5F}"/>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a:extLst>
              <a:ext uri="{FF2B5EF4-FFF2-40B4-BE49-F238E27FC236}">
                <a16:creationId xmlns:a16="http://schemas.microsoft.com/office/drawing/2014/main" id="{EAF386A4-7142-777C-1C4B-BEEB0EC26E6A}"/>
              </a:ext>
            </a:extLst>
          </p:cNvPr>
          <p:cNvPicPr>
            <a:picLocks noChangeAspect="1"/>
          </p:cNvPicPr>
          <p:nvPr/>
        </p:nvPicPr>
        <p:blipFill>
          <a:blip r:embed="rId2" cstate="print">
            <a:extLst>
              <a:ext uri="{28A0092B-C50C-407E-A947-70E740481C1C}">
                <a14:useLocalDpi xmlns:a14="http://schemas.microsoft.com/office/drawing/2010/main" val="0"/>
              </a:ext>
            </a:extLst>
          </a:blip>
          <a:srcRect l="2882" t="6844" r="51" b="2667"/>
          <a:stretch>
            <a:fillRect/>
          </a:stretch>
        </p:blipFill>
        <p:spPr>
          <a:xfrm>
            <a:off x="1143000" y="1117488"/>
            <a:ext cx="9906001" cy="5740513"/>
          </a:xfrm>
          <a:prstGeom prst="rect">
            <a:avLst/>
          </a:prstGeom>
        </p:spPr>
      </p:pic>
      <p:sp>
        <p:nvSpPr>
          <p:cNvPr id="12" name="CasellaDiTesto 11">
            <a:extLst>
              <a:ext uri="{FF2B5EF4-FFF2-40B4-BE49-F238E27FC236}">
                <a16:creationId xmlns:a16="http://schemas.microsoft.com/office/drawing/2014/main" id="{CA4EC1E3-12A1-6C7F-85DB-FB82A7A11A38}"/>
              </a:ext>
            </a:extLst>
          </p:cNvPr>
          <p:cNvSpPr txBox="1"/>
          <p:nvPr/>
        </p:nvSpPr>
        <p:spPr>
          <a:xfrm>
            <a:off x="2496423" y="1439698"/>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Pattada</a:t>
            </a:r>
          </a:p>
        </p:txBody>
      </p:sp>
      <p:sp>
        <p:nvSpPr>
          <p:cNvPr id="13" name="CasellaDiTesto 12">
            <a:extLst>
              <a:ext uri="{FF2B5EF4-FFF2-40B4-BE49-F238E27FC236}">
                <a16:creationId xmlns:a16="http://schemas.microsoft.com/office/drawing/2014/main" id="{1FF9250E-87D8-F194-751F-62E7DA25AFC0}"/>
              </a:ext>
            </a:extLst>
          </p:cNvPr>
          <p:cNvSpPr txBox="1"/>
          <p:nvPr/>
        </p:nvSpPr>
        <p:spPr>
          <a:xfrm>
            <a:off x="7085707" y="1561593"/>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Buddusò</a:t>
            </a:r>
          </a:p>
        </p:txBody>
      </p:sp>
      <p:sp>
        <p:nvSpPr>
          <p:cNvPr id="14" name="CasellaDiTesto 13">
            <a:extLst>
              <a:ext uri="{FF2B5EF4-FFF2-40B4-BE49-F238E27FC236}">
                <a16:creationId xmlns:a16="http://schemas.microsoft.com/office/drawing/2014/main" id="{B3DC081F-E5C4-DF18-45BE-764399A07B65}"/>
              </a:ext>
            </a:extLst>
          </p:cNvPr>
          <p:cNvSpPr txBox="1"/>
          <p:nvPr/>
        </p:nvSpPr>
        <p:spPr>
          <a:xfrm>
            <a:off x="5779243" y="3773754"/>
            <a:ext cx="2004365" cy="307777"/>
          </a:xfrm>
          <a:prstGeom prst="rect">
            <a:avLst/>
          </a:prstGeom>
          <a:noFill/>
        </p:spPr>
        <p:txBody>
          <a:bodyPr wrap="square" rtlCol="0">
            <a:spAutoFit/>
          </a:bodyPr>
          <a:lstStyle/>
          <a:p>
            <a:pPr defTabSz="872722"/>
            <a:r>
              <a:rPr lang="it-IT" sz="1400" b="1" i="1" dirty="0">
                <a:solidFill>
                  <a:srgbClr val="822434"/>
                </a:solidFill>
                <a:latin typeface="Roboto" panose="02000000000000000000" pitchFamily="2" charset="0"/>
                <a:ea typeface="Roboto" panose="02000000000000000000" pitchFamily="2" charset="0"/>
              </a:rPr>
              <a:t>Osidda</a:t>
            </a:r>
          </a:p>
        </p:txBody>
      </p:sp>
      <p:sp>
        <p:nvSpPr>
          <p:cNvPr id="15" name="CasellaDiTesto 14">
            <a:extLst>
              <a:ext uri="{FF2B5EF4-FFF2-40B4-BE49-F238E27FC236}">
                <a16:creationId xmlns:a16="http://schemas.microsoft.com/office/drawing/2014/main" id="{F00717CB-AD08-207C-B51E-B12C4CD47BB4}"/>
              </a:ext>
            </a:extLst>
          </p:cNvPr>
          <p:cNvSpPr txBox="1"/>
          <p:nvPr/>
        </p:nvSpPr>
        <p:spPr>
          <a:xfrm>
            <a:off x="4570620" y="5936961"/>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Nule</a:t>
            </a:r>
          </a:p>
        </p:txBody>
      </p:sp>
      <p:sp>
        <p:nvSpPr>
          <p:cNvPr id="16" name="CasellaDiTesto 15">
            <a:extLst>
              <a:ext uri="{FF2B5EF4-FFF2-40B4-BE49-F238E27FC236}">
                <a16:creationId xmlns:a16="http://schemas.microsoft.com/office/drawing/2014/main" id="{C35C92BC-E5DE-6F6B-5653-818E839CA7ED}"/>
              </a:ext>
            </a:extLst>
          </p:cNvPr>
          <p:cNvSpPr txBox="1"/>
          <p:nvPr/>
        </p:nvSpPr>
        <p:spPr>
          <a:xfrm>
            <a:off x="3251098" y="6524440"/>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Benetutti</a:t>
            </a:r>
          </a:p>
        </p:txBody>
      </p:sp>
      <p:sp>
        <p:nvSpPr>
          <p:cNvPr id="17" name="CasellaDiTesto 16">
            <a:extLst>
              <a:ext uri="{FF2B5EF4-FFF2-40B4-BE49-F238E27FC236}">
                <a16:creationId xmlns:a16="http://schemas.microsoft.com/office/drawing/2014/main" id="{F5F5A797-78AB-356C-9B15-232A79E2B9DA}"/>
              </a:ext>
            </a:extLst>
          </p:cNvPr>
          <p:cNvSpPr txBox="1"/>
          <p:nvPr/>
        </p:nvSpPr>
        <p:spPr>
          <a:xfrm>
            <a:off x="1143001" y="6213960"/>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Bultei</a:t>
            </a:r>
          </a:p>
        </p:txBody>
      </p:sp>
      <p:pic>
        <p:nvPicPr>
          <p:cNvPr id="20" name="Immagine 19" descr="Immagine che contiene testo, mappa&#10;&#10;Descrizione generata automaticamente con attendibilità media">
            <a:extLst>
              <a:ext uri="{FF2B5EF4-FFF2-40B4-BE49-F238E27FC236}">
                <a16:creationId xmlns:a16="http://schemas.microsoft.com/office/drawing/2014/main" id="{2EE9825E-DAF3-4574-D4BD-AF2AF2F730DA}"/>
              </a:ext>
            </a:extLst>
          </p:cNvPr>
          <p:cNvPicPr>
            <a:picLocks noChangeAspect="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l="30790" t="-1280" r="31862" b="1280"/>
          <a:stretch/>
        </p:blipFill>
        <p:spPr>
          <a:xfrm>
            <a:off x="9090072" y="1153829"/>
            <a:ext cx="1465217" cy="2619925"/>
          </a:xfrm>
          <a:prstGeom prst="rect">
            <a:avLst/>
          </a:prstGeom>
        </p:spPr>
      </p:pic>
      <p:sp>
        <p:nvSpPr>
          <p:cNvPr id="21" name="Ovale 20">
            <a:extLst>
              <a:ext uri="{FF2B5EF4-FFF2-40B4-BE49-F238E27FC236}">
                <a16:creationId xmlns:a16="http://schemas.microsoft.com/office/drawing/2014/main" id="{7553A373-87B6-A992-7E89-91348E636605}"/>
              </a:ext>
            </a:extLst>
          </p:cNvPr>
          <p:cNvSpPr/>
          <p:nvPr/>
        </p:nvSpPr>
        <p:spPr>
          <a:xfrm>
            <a:off x="13549667" y="889552"/>
            <a:ext cx="100496" cy="100496"/>
          </a:xfrm>
          <a:prstGeom prst="ellipse">
            <a:avLst/>
          </a:prstGeom>
          <a:solidFill>
            <a:srgbClr val="8224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dirty="0">
              <a:solidFill>
                <a:srgbClr val="FFFFFF"/>
              </a:solidFill>
              <a:latin typeface="Calibri Light"/>
            </a:endParaRPr>
          </a:p>
        </p:txBody>
      </p:sp>
      <p:sp>
        <p:nvSpPr>
          <p:cNvPr id="23" name="Ovale 22">
            <a:extLst>
              <a:ext uri="{FF2B5EF4-FFF2-40B4-BE49-F238E27FC236}">
                <a16:creationId xmlns:a16="http://schemas.microsoft.com/office/drawing/2014/main" id="{56205EDB-1459-2263-7FEE-C2E2605557C9}"/>
              </a:ext>
            </a:extLst>
          </p:cNvPr>
          <p:cNvSpPr/>
          <p:nvPr/>
        </p:nvSpPr>
        <p:spPr>
          <a:xfrm>
            <a:off x="9959813" y="1931113"/>
            <a:ext cx="102465" cy="102465"/>
          </a:xfrm>
          <a:prstGeom prst="ellipse">
            <a:avLst/>
          </a:prstGeom>
          <a:solidFill>
            <a:srgbClr val="822434"/>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a:solidFill>
                <a:srgbClr val="FFFFFF"/>
              </a:solidFill>
              <a:latin typeface="Calibri Light"/>
            </a:endParaRPr>
          </a:p>
        </p:txBody>
      </p:sp>
      <p:sp>
        <p:nvSpPr>
          <p:cNvPr id="25" name="CasellaDiTesto 24">
            <a:extLst>
              <a:ext uri="{FF2B5EF4-FFF2-40B4-BE49-F238E27FC236}">
                <a16:creationId xmlns:a16="http://schemas.microsoft.com/office/drawing/2014/main" id="{44D91B4F-6963-F4F2-2F29-FA20BA0E8701}"/>
              </a:ext>
            </a:extLst>
          </p:cNvPr>
          <p:cNvSpPr txBox="1"/>
          <p:nvPr/>
        </p:nvSpPr>
        <p:spPr>
          <a:xfrm>
            <a:off x="10319454" y="5312590"/>
            <a:ext cx="2004365" cy="276999"/>
          </a:xfrm>
          <a:prstGeom prst="rect">
            <a:avLst/>
          </a:prstGeom>
          <a:noFill/>
        </p:spPr>
        <p:txBody>
          <a:bodyPr wrap="square" rtlCol="0">
            <a:spAutoFit/>
          </a:bodyPr>
          <a:lstStyle/>
          <a:p>
            <a:pPr defTabSz="872722"/>
            <a:r>
              <a:rPr lang="it-IT" sz="1200" i="1" dirty="0">
                <a:solidFill>
                  <a:srgbClr val="822434"/>
                </a:solidFill>
                <a:latin typeface="Roboto" panose="02000000000000000000" pitchFamily="2" charset="0"/>
                <a:ea typeface="Roboto" panose="02000000000000000000" pitchFamily="2" charset="0"/>
              </a:rPr>
              <a:t>Bitti</a:t>
            </a:r>
          </a:p>
        </p:txBody>
      </p:sp>
      <p:sp>
        <p:nvSpPr>
          <p:cNvPr id="9" name="CasellaDiTesto 8">
            <a:extLst>
              <a:ext uri="{FF2B5EF4-FFF2-40B4-BE49-F238E27FC236}">
                <a16:creationId xmlns:a16="http://schemas.microsoft.com/office/drawing/2014/main" id="{AE213D68-FF05-C089-2038-295003ED6668}"/>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19/50</a:t>
            </a:r>
          </a:p>
        </p:txBody>
      </p:sp>
    </p:spTree>
    <p:extLst>
      <p:ext uri="{BB962C8B-B14F-4D97-AF65-F5344CB8AC3E}">
        <p14:creationId xmlns:p14="http://schemas.microsoft.com/office/powerpoint/2010/main" val="640421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1F616-6A60-85D4-6D01-444B096020D2}"/>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76D3ADED-8853-EF9C-9D93-DA44EA7A64BE}"/>
              </a:ext>
            </a:extLst>
          </p:cNvPr>
          <p:cNvSpPr>
            <a:spLocks noGrp="1"/>
          </p:cNvSpPr>
          <p:nvPr>
            <p:ph type="title"/>
          </p:nvPr>
        </p:nvSpPr>
        <p:spPr/>
        <p:txBody>
          <a:bodyPr/>
          <a:lstStyle/>
          <a:p>
            <a:r>
              <a:rPr lang="en-GB" dirty="0"/>
              <a:t>Case study</a:t>
            </a:r>
          </a:p>
        </p:txBody>
      </p:sp>
      <p:sp>
        <p:nvSpPr>
          <p:cNvPr id="6" name="Text Placeholder 6">
            <a:extLst>
              <a:ext uri="{FF2B5EF4-FFF2-40B4-BE49-F238E27FC236}">
                <a16:creationId xmlns:a16="http://schemas.microsoft.com/office/drawing/2014/main" id="{82EEA1F1-DA87-768B-F0D2-5859E5AD36F5}"/>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ECBABDCB-2B05-CDE8-020B-5A8739F8C932}"/>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80C9A467-15ED-4748-2A90-D50D94759837}"/>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C3483578-06FA-BE01-94AE-97E50391E806}"/>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1470F993-1E63-14DE-556A-B6EAD4AABB1B}"/>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C521374A-1274-BBBB-F654-BE0E4081B46C}"/>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E6B60F3C-8119-F7F1-8BE3-799FF2024C2D}"/>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cielo, edificio, casa, aria aperta&#10;&#10;Il contenuto generato dall'IA potrebbe non essere corretto.">
            <a:extLst>
              <a:ext uri="{FF2B5EF4-FFF2-40B4-BE49-F238E27FC236}">
                <a16:creationId xmlns:a16="http://schemas.microsoft.com/office/drawing/2014/main" id="{214506AC-BAD5-5A52-85ED-2E6D35244A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118017"/>
            <a:ext cx="9906000" cy="3730312"/>
          </a:xfrm>
          <a:prstGeom prst="rect">
            <a:avLst/>
          </a:prstGeom>
        </p:spPr>
      </p:pic>
      <p:sp>
        <p:nvSpPr>
          <p:cNvPr id="2" name="CasellaDiTesto 1">
            <a:extLst>
              <a:ext uri="{FF2B5EF4-FFF2-40B4-BE49-F238E27FC236}">
                <a16:creationId xmlns:a16="http://schemas.microsoft.com/office/drawing/2014/main" id="{1E2BCFAE-D3D7-1DB1-341E-1152FC3F4B3D}"/>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rPr>
              <a:t>20</a:t>
            </a:r>
            <a:r>
              <a:rPr lang="it-IT" i="1" dirty="0">
                <a:ln>
                  <a:solidFill>
                    <a:schemeClr val="tx1"/>
                  </a:solidFill>
                </a:ln>
                <a:solidFill>
                  <a:srgbClr val="000000"/>
                </a:solidFill>
              </a:rPr>
              <a:t>/50</a:t>
            </a:r>
          </a:p>
        </p:txBody>
      </p:sp>
    </p:spTree>
    <p:extLst>
      <p:ext uri="{BB962C8B-B14F-4D97-AF65-F5344CB8AC3E}">
        <p14:creationId xmlns:p14="http://schemas.microsoft.com/office/powerpoint/2010/main" val="611849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62666-46F0-3144-5CB9-39060B349C0B}"/>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658FED55-7189-9339-7ED3-38540F08A96B}"/>
              </a:ext>
            </a:extLst>
          </p:cNvPr>
          <p:cNvSpPr>
            <a:spLocks noGrp="1"/>
          </p:cNvSpPr>
          <p:nvPr>
            <p:ph type="title"/>
          </p:nvPr>
        </p:nvSpPr>
        <p:spPr/>
        <p:txBody>
          <a:bodyPr/>
          <a:lstStyle/>
          <a:p>
            <a:r>
              <a:rPr lang="en-GB" dirty="0"/>
              <a:t>Case study</a:t>
            </a:r>
          </a:p>
        </p:txBody>
      </p:sp>
      <p:sp>
        <p:nvSpPr>
          <p:cNvPr id="6" name="Text Placeholder 6">
            <a:extLst>
              <a:ext uri="{FF2B5EF4-FFF2-40B4-BE49-F238E27FC236}">
                <a16:creationId xmlns:a16="http://schemas.microsoft.com/office/drawing/2014/main" id="{A3BB5C4A-C286-C1A2-04F0-EB27C22BE434}"/>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10669FBB-ECE9-1E2D-D485-8F1B1DE19399}"/>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4C2D5249-53F5-333F-AA40-4A8F8A5B952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84D743D4-5A8D-F7B5-13F5-33CF1332DCB5}"/>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C606A386-3A77-E90A-2284-3A82DE9919E2}"/>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3523EA69-EABD-7038-B73A-E80FDEB3B349}"/>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E35CED05-5E22-1D11-A005-E2D5486E2DC1}"/>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cielo, aria aperta, Rovine, castello&#10;&#10;Il contenuto generato dall'IA potrebbe non essere corretto.">
            <a:extLst>
              <a:ext uri="{FF2B5EF4-FFF2-40B4-BE49-F238E27FC236}">
                <a16:creationId xmlns:a16="http://schemas.microsoft.com/office/drawing/2014/main" id="{D2130358-A25E-98AF-8FC3-BD293F932E72}"/>
              </a:ext>
            </a:extLst>
          </p:cNvPr>
          <p:cNvPicPr>
            <a:picLocks noChangeAspect="1"/>
          </p:cNvPicPr>
          <p:nvPr/>
        </p:nvPicPr>
        <p:blipFill>
          <a:blip r:embed="rId2" cstate="print">
            <a:extLst>
              <a:ext uri="{28A0092B-C50C-407E-A947-70E740481C1C}">
                <a14:useLocalDpi xmlns:a14="http://schemas.microsoft.com/office/drawing/2010/main" val="0"/>
              </a:ext>
            </a:extLst>
          </a:blip>
          <a:srcRect b="1765"/>
          <a:stretch>
            <a:fillRect/>
          </a:stretch>
        </p:blipFill>
        <p:spPr>
          <a:xfrm rot="5400000">
            <a:off x="548476" y="2504798"/>
            <a:ext cx="3445498" cy="2256449"/>
          </a:xfrm>
          <a:prstGeom prst="rect">
            <a:avLst/>
          </a:prstGeom>
        </p:spPr>
      </p:pic>
      <p:pic>
        <p:nvPicPr>
          <p:cNvPr id="12" name="Immagine 11" descr="Immagine che contiene aria aperta, pianta, cielo, muro&#10;&#10;Il contenuto generato dall'IA potrebbe non essere corretto.">
            <a:extLst>
              <a:ext uri="{FF2B5EF4-FFF2-40B4-BE49-F238E27FC236}">
                <a16:creationId xmlns:a16="http://schemas.microsoft.com/office/drawing/2014/main" id="{1B897338-C247-1420-516F-8B8D86FBF8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97409" y="2484522"/>
            <a:ext cx="3445498" cy="2296998"/>
          </a:xfrm>
          <a:prstGeom prst="rect">
            <a:avLst/>
          </a:prstGeom>
        </p:spPr>
      </p:pic>
      <p:pic>
        <p:nvPicPr>
          <p:cNvPr id="13" name="Immagine 12" descr="Immagine che contiene aria aperta, casa, finestra, cielo&#10;&#10;Il contenuto generato dall'IA potrebbe non essere corretto.">
            <a:extLst>
              <a:ext uri="{FF2B5EF4-FFF2-40B4-BE49-F238E27FC236}">
                <a16:creationId xmlns:a16="http://schemas.microsoft.com/office/drawing/2014/main" id="{12C31922-1EFE-6437-0328-64BC161723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608543" y="2484522"/>
            <a:ext cx="3445498" cy="2296998"/>
          </a:xfrm>
          <a:prstGeom prst="rect">
            <a:avLst/>
          </a:prstGeom>
        </p:spPr>
      </p:pic>
      <p:pic>
        <p:nvPicPr>
          <p:cNvPr id="14" name="Immagine 13" descr="Immagine che contiene aria aperta, edificio, cielo, nuvola&#10;&#10;Il contenuto generato dall'IA potrebbe non essere corretto.">
            <a:extLst>
              <a:ext uri="{FF2B5EF4-FFF2-40B4-BE49-F238E27FC236}">
                <a16:creationId xmlns:a16="http://schemas.microsoft.com/office/drawing/2014/main" id="{B7D07350-0EBF-4DD4-F35D-5AD8DA9DE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8177751" y="2484523"/>
            <a:ext cx="3445498" cy="2296999"/>
          </a:xfrm>
          <a:prstGeom prst="rect">
            <a:avLst/>
          </a:prstGeom>
        </p:spPr>
      </p:pic>
      <p:sp>
        <p:nvSpPr>
          <p:cNvPr id="9" name="CasellaDiTesto 8">
            <a:extLst>
              <a:ext uri="{FF2B5EF4-FFF2-40B4-BE49-F238E27FC236}">
                <a16:creationId xmlns:a16="http://schemas.microsoft.com/office/drawing/2014/main" id="{9E955AAC-571B-8222-DD5E-5A74237CB100}"/>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21/50</a:t>
            </a:r>
          </a:p>
        </p:txBody>
      </p:sp>
    </p:spTree>
    <p:extLst>
      <p:ext uri="{BB962C8B-B14F-4D97-AF65-F5344CB8AC3E}">
        <p14:creationId xmlns:p14="http://schemas.microsoft.com/office/powerpoint/2010/main" val="3758056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C4D05-AFBA-7E80-5970-922102EA0B07}"/>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551067AC-50A8-E094-13EC-7ECC90B01329}"/>
              </a:ext>
            </a:extLst>
          </p:cNvPr>
          <p:cNvSpPr>
            <a:spLocks noGrp="1"/>
          </p:cNvSpPr>
          <p:nvPr>
            <p:ph type="title"/>
          </p:nvPr>
        </p:nvSpPr>
        <p:spPr/>
        <p:txBody>
          <a:bodyPr/>
          <a:lstStyle/>
          <a:p>
            <a:r>
              <a:rPr lang="en-GB" dirty="0"/>
              <a:t>Data gathering</a:t>
            </a:r>
          </a:p>
        </p:txBody>
      </p:sp>
      <p:sp>
        <p:nvSpPr>
          <p:cNvPr id="6" name="Text Placeholder 6">
            <a:extLst>
              <a:ext uri="{FF2B5EF4-FFF2-40B4-BE49-F238E27FC236}">
                <a16:creationId xmlns:a16="http://schemas.microsoft.com/office/drawing/2014/main" id="{8BFA131F-06C4-E903-5C42-29CF9BD9B40A}"/>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1CE07BB8-46A6-C5EE-D22F-327A0D419B57}"/>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20892BCA-1ED9-42FD-B069-85B812592A9F}"/>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1D49589E-D731-3CBF-A098-3CE7AD4346FA}"/>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AEF16ACC-788D-5133-A7A1-0A7321C47BB3}"/>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4C240894-AF07-A1BC-03E5-91B148994849}"/>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C4646A51-595E-C2EA-96B7-6F4ACB202008}"/>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aria aperta, edificio, cielo, casa&#10;&#10;Descrizione generata automaticamente">
            <a:extLst>
              <a:ext uri="{FF2B5EF4-FFF2-40B4-BE49-F238E27FC236}">
                <a16:creationId xmlns:a16="http://schemas.microsoft.com/office/drawing/2014/main" id="{ED6848EA-D534-6A27-008C-AC48A56026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73" t="889" r="45437" b="889"/>
          <a:stretch/>
        </p:blipFill>
        <p:spPr>
          <a:xfrm>
            <a:off x="7059882" y="2115951"/>
            <a:ext cx="1830897" cy="2639636"/>
          </a:xfrm>
          <a:prstGeom prst="rect">
            <a:avLst/>
          </a:prstGeom>
          <a:ln w="3175">
            <a:solidFill>
              <a:schemeClr val="tx1">
                <a:lumMod val="50000"/>
                <a:lumOff val="50000"/>
              </a:schemeClr>
            </a:solidFill>
          </a:ln>
        </p:spPr>
      </p:pic>
      <p:pic>
        <p:nvPicPr>
          <p:cNvPr id="15" name="Immagine 14" descr="Immagine che contiene testo, lettera, Carattere, documento&#10;&#10;Descrizione generata automaticamente">
            <a:extLst>
              <a:ext uri="{FF2B5EF4-FFF2-40B4-BE49-F238E27FC236}">
                <a16:creationId xmlns:a16="http://schemas.microsoft.com/office/drawing/2014/main" id="{F6E6CD15-991E-D7AD-648C-75F3AFDE67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587" r="1489" b="14151"/>
          <a:stretch/>
        </p:blipFill>
        <p:spPr>
          <a:xfrm>
            <a:off x="5145085" y="2115951"/>
            <a:ext cx="1830897" cy="2639636"/>
          </a:xfrm>
          <a:prstGeom prst="rect">
            <a:avLst/>
          </a:prstGeom>
          <a:ln w="3175">
            <a:solidFill>
              <a:schemeClr val="tx1">
                <a:lumMod val="50000"/>
                <a:lumOff val="50000"/>
              </a:schemeClr>
            </a:solidFill>
          </a:ln>
        </p:spPr>
      </p:pic>
      <p:pic>
        <p:nvPicPr>
          <p:cNvPr id="16" name="Immagine 15" descr="Immagine che contiene testo, mappa&#10;&#10;Descrizione generata automaticamente">
            <a:extLst>
              <a:ext uri="{FF2B5EF4-FFF2-40B4-BE49-F238E27FC236}">
                <a16:creationId xmlns:a16="http://schemas.microsoft.com/office/drawing/2014/main" id="{4C1E9598-CB50-57E8-252D-D810C50076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322" r="25960"/>
          <a:stretch/>
        </p:blipFill>
        <p:spPr>
          <a:xfrm>
            <a:off x="3230288" y="2115951"/>
            <a:ext cx="1830897" cy="2639636"/>
          </a:xfrm>
          <a:prstGeom prst="rect">
            <a:avLst/>
          </a:prstGeom>
          <a:ln w="3175">
            <a:solidFill>
              <a:schemeClr val="tx1">
                <a:lumMod val="50000"/>
                <a:lumOff val="50000"/>
              </a:schemeClr>
            </a:solidFill>
          </a:ln>
        </p:spPr>
      </p:pic>
      <p:pic>
        <p:nvPicPr>
          <p:cNvPr id="17" name="Immagine 16">
            <a:extLst>
              <a:ext uri="{FF2B5EF4-FFF2-40B4-BE49-F238E27FC236}">
                <a16:creationId xmlns:a16="http://schemas.microsoft.com/office/drawing/2014/main" id="{0AA2CAB6-5F17-58EF-2CEE-D77F2077145C}"/>
              </a:ext>
            </a:extLst>
          </p:cNvPr>
          <p:cNvPicPr>
            <a:picLocks noChangeAspect="1"/>
          </p:cNvPicPr>
          <p:nvPr/>
        </p:nvPicPr>
        <p:blipFill rotWithShape="1">
          <a:blip r:embed="rId5" cstate="print">
            <a:alphaModFix amt="85000"/>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val="0"/>
              </a:ext>
            </a:extLst>
          </a:blip>
          <a:srcRect l="17095" r="36668"/>
          <a:stretch/>
        </p:blipFill>
        <p:spPr>
          <a:xfrm>
            <a:off x="1340801" y="2115951"/>
            <a:ext cx="1830897" cy="2639636"/>
          </a:xfrm>
          <a:prstGeom prst="rect">
            <a:avLst/>
          </a:prstGeom>
          <a:ln w="3175">
            <a:solidFill>
              <a:schemeClr val="tx1">
                <a:lumMod val="50000"/>
                <a:lumOff val="50000"/>
              </a:schemeClr>
            </a:solidFill>
          </a:ln>
        </p:spPr>
      </p:pic>
      <p:sp>
        <p:nvSpPr>
          <p:cNvPr id="18" name="CasellaDiTesto 17">
            <a:extLst>
              <a:ext uri="{FF2B5EF4-FFF2-40B4-BE49-F238E27FC236}">
                <a16:creationId xmlns:a16="http://schemas.microsoft.com/office/drawing/2014/main" id="{7A86BF2C-3020-8989-7AAF-2D1BEEC41A72}"/>
              </a:ext>
            </a:extLst>
          </p:cNvPr>
          <p:cNvSpPr txBox="1"/>
          <p:nvPr/>
        </p:nvSpPr>
        <p:spPr>
          <a:xfrm>
            <a:off x="1340801" y="4885014"/>
            <a:ext cx="1040489"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Site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visits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9" name="CasellaDiTesto 18">
            <a:extLst>
              <a:ext uri="{FF2B5EF4-FFF2-40B4-BE49-F238E27FC236}">
                <a16:creationId xmlns:a16="http://schemas.microsoft.com/office/drawing/2014/main" id="{4C4CC022-AE43-F218-FBD2-ECC739676409}"/>
              </a:ext>
            </a:extLst>
          </p:cNvPr>
          <p:cNvSpPr txBox="1"/>
          <p:nvPr/>
        </p:nvSpPr>
        <p:spPr>
          <a:xfrm>
            <a:off x="3230288" y="4863954"/>
            <a:ext cx="1830897"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Historic</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Cadastral</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Maps</a:t>
            </a:r>
          </a:p>
        </p:txBody>
      </p:sp>
      <p:sp>
        <p:nvSpPr>
          <p:cNvPr id="20" name="CasellaDiTesto 19">
            <a:extLst>
              <a:ext uri="{FF2B5EF4-FFF2-40B4-BE49-F238E27FC236}">
                <a16:creationId xmlns:a16="http://schemas.microsoft.com/office/drawing/2014/main" id="{371F16FE-E05A-91AC-AEB4-ACCDE6A9FBF1}"/>
              </a:ext>
            </a:extLst>
          </p:cNvPr>
          <p:cNvSpPr txBox="1"/>
          <p:nvPr/>
        </p:nvSpPr>
        <p:spPr>
          <a:xfrm>
            <a:off x="5145084" y="4858605"/>
            <a:ext cx="2129146"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Bibliography</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1" name="CasellaDiTesto 20">
            <a:extLst>
              <a:ext uri="{FF2B5EF4-FFF2-40B4-BE49-F238E27FC236}">
                <a16:creationId xmlns:a16="http://schemas.microsoft.com/office/drawing/2014/main" id="{E948C6A9-56F2-6BDB-8EFF-D2639BEDF33A}"/>
              </a:ext>
            </a:extLst>
          </p:cNvPr>
          <p:cNvSpPr txBox="1"/>
          <p:nvPr/>
        </p:nvSpPr>
        <p:spPr>
          <a:xfrm>
            <a:off x="7059881" y="4853875"/>
            <a:ext cx="2129146"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Historic</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Photos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2" name="Immagine 21" descr="Immagine che contiene testo, schermata&#10;&#10;Descrizione generata automaticamente">
            <a:extLst>
              <a:ext uri="{FF2B5EF4-FFF2-40B4-BE49-F238E27FC236}">
                <a16:creationId xmlns:a16="http://schemas.microsoft.com/office/drawing/2014/main" id="{711D2F45-2D51-475C-42B1-959DADAFA784}"/>
              </a:ext>
            </a:extLst>
          </p:cNvPr>
          <p:cNvPicPr>
            <a:picLocks noChangeAspect="1"/>
          </p:cNvPicPr>
          <p:nvPr/>
        </p:nvPicPr>
        <p:blipFill>
          <a:blip r:embed="rId7" cstate="print">
            <a:extLst>
              <a:ext uri="{28A0092B-C50C-407E-A947-70E740481C1C}">
                <a14:useLocalDpi xmlns:a14="http://schemas.microsoft.com/office/drawing/2010/main" val="0"/>
              </a:ext>
            </a:extLst>
          </a:blip>
          <a:srcRect l="4110" t="10849" r="63947" b="71239"/>
          <a:stretch/>
        </p:blipFill>
        <p:spPr>
          <a:xfrm>
            <a:off x="9061117" y="2190873"/>
            <a:ext cx="1688997" cy="835002"/>
          </a:xfrm>
          <a:prstGeom prst="rect">
            <a:avLst/>
          </a:prstGeom>
          <a:ln w="3175">
            <a:solidFill>
              <a:schemeClr val="tx1">
                <a:lumMod val="50000"/>
                <a:lumOff val="50000"/>
              </a:schemeClr>
            </a:solidFill>
          </a:ln>
        </p:spPr>
      </p:pic>
      <p:sp>
        <p:nvSpPr>
          <p:cNvPr id="23" name="Rettangolo 22">
            <a:extLst>
              <a:ext uri="{FF2B5EF4-FFF2-40B4-BE49-F238E27FC236}">
                <a16:creationId xmlns:a16="http://schemas.microsoft.com/office/drawing/2014/main" id="{204E755C-9967-798A-72E3-F9E96E452888}"/>
              </a:ext>
            </a:extLst>
          </p:cNvPr>
          <p:cNvSpPr/>
          <p:nvPr/>
        </p:nvSpPr>
        <p:spPr>
          <a:xfrm>
            <a:off x="8974678" y="2115951"/>
            <a:ext cx="1830898" cy="2639636"/>
          </a:xfrm>
          <a:prstGeom prst="rect">
            <a:avLst/>
          </a:prstGeom>
          <a:noFill/>
          <a:ln w="31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72722"/>
            <a:endParaRPr lang="it-IT">
              <a:solidFill>
                <a:srgbClr val="FFFFFF"/>
              </a:solidFill>
              <a:latin typeface="Calibri Light"/>
            </a:endParaRPr>
          </a:p>
        </p:txBody>
      </p:sp>
      <p:pic>
        <p:nvPicPr>
          <p:cNvPr id="24" name="Immagine 23" descr="Immagine che contiene testo, schermata&#10;&#10;Descrizione generata automaticamente">
            <a:extLst>
              <a:ext uri="{FF2B5EF4-FFF2-40B4-BE49-F238E27FC236}">
                <a16:creationId xmlns:a16="http://schemas.microsoft.com/office/drawing/2014/main" id="{8D3C395B-A86A-38CA-7651-3B98D8D0BAA6}"/>
              </a:ext>
            </a:extLst>
          </p:cNvPr>
          <p:cNvPicPr>
            <a:picLocks noChangeAspect="1"/>
          </p:cNvPicPr>
          <p:nvPr/>
        </p:nvPicPr>
        <p:blipFill>
          <a:blip r:embed="rId8" cstate="print">
            <a:extLst>
              <a:ext uri="{28A0092B-C50C-407E-A947-70E740481C1C}">
                <a14:useLocalDpi xmlns:a14="http://schemas.microsoft.com/office/drawing/2010/main" val="0"/>
              </a:ext>
            </a:extLst>
          </a:blip>
          <a:srcRect l="15484" t="73555" r="43205" b="6006"/>
          <a:stretch/>
        </p:blipFill>
        <p:spPr>
          <a:xfrm>
            <a:off x="9090973" y="3928420"/>
            <a:ext cx="1640139" cy="767095"/>
          </a:xfrm>
          <a:prstGeom prst="rect">
            <a:avLst/>
          </a:prstGeom>
          <a:ln w="3175">
            <a:solidFill>
              <a:schemeClr val="tx1">
                <a:lumMod val="50000"/>
                <a:lumOff val="50000"/>
              </a:schemeClr>
            </a:solidFill>
          </a:ln>
        </p:spPr>
      </p:pic>
      <p:pic>
        <p:nvPicPr>
          <p:cNvPr id="25" name="Immagine 24" descr="Immagine che contiene testo, schermata&#10;&#10;Descrizione generata automaticamente">
            <a:extLst>
              <a:ext uri="{FF2B5EF4-FFF2-40B4-BE49-F238E27FC236}">
                <a16:creationId xmlns:a16="http://schemas.microsoft.com/office/drawing/2014/main" id="{6BB7A010-5AD0-E939-9098-32DB8C3320C5}"/>
              </a:ext>
            </a:extLst>
          </p:cNvPr>
          <p:cNvPicPr>
            <a:picLocks noChangeAspect="1"/>
          </p:cNvPicPr>
          <p:nvPr/>
        </p:nvPicPr>
        <p:blipFill>
          <a:blip r:embed="rId9" cstate="print">
            <a:biLevel thresh="75000"/>
            <a:extLst>
              <a:ext uri="{28A0092B-C50C-407E-A947-70E740481C1C}">
                <a14:useLocalDpi xmlns:a14="http://schemas.microsoft.com/office/drawing/2010/main" val="0"/>
              </a:ext>
            </a:extLst>
          </a:blip>
          <a:srcRect l="62190" t="30843" r="2685" b="56268"/>
          <a:stretch/>
        </p:blipFill>
        <p:spPr>
          <a:xfrm>
            <a:off x="9061118" y="3266510"/>
            <a:ext cx="1688997" cy="601836"/>
          </a:xfrm>
          <a:prstGeom prst="rect">
            <a:avLst/>
          </a:prstGeom>
          <a:ln w="3175">
            <a:solidFill>
              <a:schemeClr val="tx1">
                <a:lumMod val="50000"/>
                <a:lumOff val="50000"/>
              </a:schemeClr>
            </a:solidFill>
          </a:ln>
        </p:spPr>
      </p:pic>
      <p:sp>
        <p:nvSpPr>
          <p:cNvPr id="26" name="CasellaDiTesto 25">
            <a:extLst>
              <a:ext uri="{FF2B5EF4-FFF2-40B4-BE49-F238E27FC236}">
                <a16:creationId xmlns:a16="http://schemas.microsoft.com/office/drawing/2014/main" id="{3D33C7A9-5DBC-8584-A396-BA2D765FB183}"/>
              </a:ext>
            </a:extLst>
          </p:cNvPr>
          <p:cNvSpPr txBox="1"/>
          <p:nvPr/>
        </p:nvSpPr>
        <p:spPr>
          <a:xfrm>
            <a:off x="8890778" y="4865047"/>
            <a:ext cx="1895930" cy="492443"/>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Urban Plans </a:t>
            </a:r>
          </a:p>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and Satellite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Photos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CasellaDiTesto 1">
            <a:extLst>
              <a:ext uri="{FF2B5EF4-FFF2-40B4-BE49-F238E27FC236}">
                <a16:creationId xmlns:a16="http://schemas.microsoft.com/office/drawing/2014/main" id="{4FFBE7D1-E143-71C2-707F-01A49E234FB5}"/>
              </a:ext>
            </a:extLst>
          </p:cNvPr>
          <p:cNvSpPr txBox="1"/>
          <p:nvPr/>
        </p:nvSpPr>
        <p:spPr>
          <a:xfrm>
            <a:off x="1966" y="6488668"/>
            <a:ext cx="12192000" cy="369332"/>
          </a:xfrm>
          <a:prstGeom prst="rect">
            <a:avLst/>
          </a:prstGeom>
          <a:noFill/>
        </p:spPr>
        <p:txBody>
          <a:bodyPr wrap="square">
            <a:spAutoFit/>
          </a:bodyPr>
          <a:lstStyle/>
          <a:p>
            <a:pPr algn="r"/>
            <a:r>
              <a:rPr lang="it-IT" i="1" dirty="0">
                <a:ln>
                  <a:solidFill>
                    <a:schemeClr val="tx1"/>
                  </a:solidFill>
                </a:ln>
                <a:solidFill>
                  <a:srgbClr val="000000"/>
                </a:solidFill>
              </a:rPr>
              <a:t>22/50</a:t>
            </a:r>
          </a:p>
        </p:txBody>
      </p:sp>
    </p:spTree>
    <p:extLst>
      <p:ext uri="{BB962C8B-B14F-4D97-AF65-F5344CB8AC3E}">
        <p14:creationId xmlns:p14="http://schemas.microsoft.com/office/powerpoint/2010/main" val="3731535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89129-1CC3-69B9-694E-E1397B75A20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8A891667-E2B9-EFDB-8AED-1246E83F08B8}"/>
              </a:ext>
            </a:extLst>
          </p:cNvPr>
          <p:cNvSpPr>
            <a:spLocks noGrp="1"/>
          </p:cNvSpPr>
          <p:nvPr>
            <p:ph type="title"/>
          </p:nvPr>
        </p:nvSpPr>
        <p:spPr/>
        <p:txBody>
          <a:bodyPr/>
          <a:lstStyle/>
          <a:p>
            <a:r>
              <a:rPr lang="en-GB" dirty="0"/>
              <a:t>GIS 2D Database | State of use</a:t>
            </a:r>
          </a:p>
        </p:txBody>
      </p:sp>
      <p:sp>
        <p:nvSpPr>
          <p:cNvPr id="6" name="Text Placeholder 6">
            <a:extLst>
              <a:ext uri="{FF2B5EF4-FFF2-40B4-BE49-F238E27FC236}">
                <a16:creationId xmlns:a16="http://schemas.microsoft.com/office/drawing/2014/main" id="{86D9498B-4DCB-95C4-1580-863A1C1BAA87}"/>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0566157E-9137-1895-066A-A9E54644E66F}"/>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053591F7-72DD-3C60-5C41-EFF7B52703AB}"/>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1918A987-4266-9D29-C757-A4D4CEBCD783}"/>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C99A67B7-09E4-02CC-9DE4-8C65E5C56E5F}"/>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E2905A89-A1BD-A329-2AF8-85AB7618FB85}"/>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912B3450-270B-BFD4-C748-BE7E79E163F3}"/>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testo, mappa&#10;&#10;Il contenuto generato dall'IA potrebbe non essere corretto.">
            <a:extLst>
              <a:ext uri="{FF2B5EF4-FFF2-40B4-BE49-F238E27FC236}">
                <a16:creationId xmlns:a16="http://schemas.microsoft.com/office/drawing/2014/main" id="{91039213-5517-FD4C-0756-A6B0FC1988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5782" y="1068135"/>
            <a:ext cx="8188448" cy="5789865"/>
          </a:xfrm>
          <a:prstGeom prst="rect">
            <a:avLst/>
          </a:prstGeom>
        </p:spPr>
      </p:pic>
      <p:pic>
        <p:nvPicPr>
          <p:cNvPr id="15" name="Immagine 14" descr="Immagine che contiene testo, schermata, design&#10;&#10;Il contenuto generato dall'IA potrebbe non essere corretto.">
            <a:extLst>
              <a:ext uri="{FF2B5EF4-FFF2-40B4-BE49-F238E27FC236}">
                <a16:creationId xmlns:a16="http://schemas.microsoft.com/office/drawing/2014/main" id="{21579983-5A8F-2109-B334-0943921085F4}"/>
              </a:ext>
            </a:extLst>
          </p:cNvPr>
          <p:cNvPicPr>
            <a:picLocks noChangeAspect="1"/>
          </p:cNvPicPr>
          <p:nvPr/>
        </p:nvPicPr>
        <p:blipFill>
          <a:blip r:embed="rId3" cstate="print">
            <a:extLst>
              <a:ext uri="{28A0092B-C50C-407E-A947-70E740481C1C}">
                <a14:useLocalDpi xmlns:a14="http://schemas.microsoft.com/office/drawing/2010/main" val="0"/>
              </a:ext>
            </a:extLst>
          </a:blip>
          <a:srcRect l="1461" t="79842" r="95691" b="2148"/>
          <a:stretch>
            <a:fillRect/>
          </a:stretch>
        </p:blipFill>
        <p:spPr>
          <a:xfrm>
            <a:off x="9306730" y="4457790"/>
            <a:ext cx="409630" cy="1831289"/>
          </a:xfrm>
          <a:prstGeom prst="rect">
            <a:avLst/>
          </a:prstGeom>
        </p:spPr>
      </p:pic>
      <p:sp>
        <p:nvSpPr>
          <p:cNvPr id="16" name="CasellaDiTesto 15">
            <a:extLst>
              <a:ext uri="{FF2B5EF4-FFF2-40B4-BE49-F238E27FC236}">
                <a16:creationId xmlns:a16="http://schemas.microsoft.com/office/drawing/2014/main" id="{951BD506-FC9F-FBDB-1E60-1657A8C52B16}"/>
              </a:ext>
            </a:extLst>
          </p:cNvPr>
          <p:cNvSpPr txBox="1"/>
          <p:nvPr/>
        </p:nvSpPr>
        <p:spPr>
          <a:xfrm>
            <a:off x="9627753" y="4520962"/>
            <a:ext cx="598241"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In use</a:t>
            </a:r>
          </a:p>
        </p:txBody>
      </p:sp>
      <p:sp>
        <p:nvSpPr>
          <p:cNvPr id="17" name="CasellaDiTesto 16">
            <a:extLst>
              <a:ext uri="{FF2B5EF4-FFF2-40B4-BE49-F238E27FC236}">
                <a16:creationId xmlns:a16="http://schemas.microsoft.com/office/drawing/2014/main" id="{6AFD311A-5FD4-4E29-8141-84BB3AC0F1C3}"/>
              </a:ext>
            </a:extLst>
          </p:cNvPr>
          <p:cNvSpPr txBox="1"/>
          <p:nvPr/>
        </p:nvSpPr>
        <p:spPr>
          <a:xfrm>
            <a:off x="9627752" y="4894449"/>
            <a:ext cx="1492716"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Occasionally</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in use</a:t>
            </a:r>
          </a:p>
        </p:txBody>
      </p:sp>
      <p:sp>
        <p:nvSpPr>
          <p:cNvPr id="18" name="CasellaDiTesto 17">
            <a:extLst>
              <a:ext uri="{FF2B5EF4-FFF2-40B4-BE49-F238E27FC236}">
                <a16:creationId xmlns:a16="http://schemas.microsoft.com/office/drawing/2014/main" id="{F2791C5B-7F0F-520A-4F86-D5D987CD454B}"/>
              </a:ext>
            </a:extLst>
          </p:cNvPr>
          <p:cNvSpPr txBox="1"/>
          <p:nvPr/>
        </p:nvSpPr>
        <p:spPr>
          <a:xfrm>
            <a:off x="9627753" y="5256240"/>
            <a:ext cx="902811"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in use</a:t>
            </a:r>
          </a:p>
        </p:txBody>
      </p:sp>
      <p:sp>
        <p:nvSpPr>
          <p:cNvPr id="19" name="CasellaDiTesto 18">
            <a:extLst>
              <a:ext uri="{FF2B5EF4-FFF2-40B4-BE49-F238E27FC236}">
                <a16:creationId xmlns:a16="http://schemas.microsoft.com/office/drawing/2014/main" id="{393E0047-D1AB-9D50-0FD3-B5747C0E7022}"/>
              </a:ext>
            </a:extLst>
          </p:cNvPr>
          <p:cNvSpPr txBox="1"/>
          <p:nvPr/>
        </p:nvSpPr>
        <p:spPr>
          <a:xfrm>
            <a:off x="9642499" y="5600633"/>
            <a:ext cx="1204176"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detectable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0" name="CasellaDiTesto 19">
            <a:extLst>
              <a:ext uri="{FF2B5EF4-FFF2-40B4-BE49-F238E27FC236}">
                <a16:creationId xmlns:a16="http://schemas.microsoft.com/office/drawing/2014/main" id="{F999A511-3490-9667-92DC-046577B91FB3}"/>
              </a:ext>
            </a:extLst>
          </p:cNvPr>
          <p:cNvSpPr txBox="1"/>
          <p:nvPr/>
        </p:nvSpPr>
        <p:spPr>
          <a:xfrm>
            <a:off x="9632646" y="5949911"/>
            <a:ext cx="1398327" cy="692497"/>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Obliterated</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buildings (no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longer</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existing</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t>
            </a:r>
          </a:p>
        </p:txBody>
      </p:sp>
      <p:sp>
        <p:nvSpPr>
          <p:cNvPr id="2" name="CasellaDiTesto 1">
            <a:extLst>
              <a:ext uri="{FF2B5EF4-FFF2-40B4-BE49-F238E27FC236}">
                <a16:creationId xmlns:a16="http://schemas.microsoft.com/office/drawing/2014/main" id="{D365BC45-4333-6D76-13ED-42030BC4505E}"/>
              </a:ext>
            </a:extLst>
          </p:cNvPr>
          <p:cNvSpPr txBox="1"/>
          <p:nvPr/>
        </p:nvSpPr>
        <p:spPr>
          <a:xfrm>
            <a:off x="0" y="6485950"/>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23/50</a:t>
            </a:r>
          </a:p>
        </p:txBody>
      </p:sp>
    </p:spTree>
    <p:extLst>
      <p:ext uri="{BB962C8B-B14F-4D97-AF65-F5344CB8AC3E}">
        <p14:creationId xmlns:p14="http://schemas.microsoft.com/office/powerpoint/2010/main" val="2727168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8E7575-DE1A-A1C4-013B-866418F8BF7C}"/>
            </a:ext>
          </a:extLst>
        </p:cNvPr>
        <p:cNvGrpSpPr/>
        <p:nvPr/>
      </p:nvGrpSpPr>
      <p:grpSpPr>
        <a:xfrm>
          <a:off x="0" y="0"/>
          <a:ext cx="0" cy="0"/>
          <a:chOff x="0" y="0"/>
          <a:chExt cx="0" cy="0"/>
        </a:xfrm>
      </p:grpSpPr>
      <p:sp>
        <p:nvSpPr>
          <p:cNvPr id="12" name="CasellaDiTesto 11">
            <a:extLst>
              <a:ext uri="{FF2B5EF4-FFF2-40B4-BE49-F238E27FC236}">
                <a16:creationId xmlns:a16="http://schemas.microsoft.com/office/drawing/2014/main" id="{84DE791C-6D33-7477-2875-56ACD46D14A2}"/>
              </a:ext>
            </a:extLst>
          </p:cNvPr>
          <p:cNvSpPr txBox="1"/>
          <p:nvPr/>
        </p:nvSpPr>
        <p:spPr>
          <a:xfrm>
            <a:off x="10495644" y="1591238"/>
            <a:ext cx="553357"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MT1</a:t>
            </a:r>
          </a:p>
        </p:txBody>
      </p:sp>
      <p:pic>
        <p:nvPicPr>
          <p:cNvPr id="21" name="Immagine 20" descr="Immagine che contiene testo, schermata, design&#10;&#10;Il contenuto generato dall'IA potrebbe non essere corretto.">
            <a:extLst>
              <a:ext uri="{FF2B5EF4-FFF2-40B4-BE49-F238E27FC236}">
                <a16:creationId xmlns:a16="http://schemas.microsoft.com/office/drawing/2014/main" id="{0FC7A1F7-BF2D-743A-9449-F7F110F04C6F}"/>
              </a:ext>
            </a:extLst>
          </p:cNvPr>
          <p:cNvPicPr>
            <a:picLocks noChangeAspect="1"/>
          </p:cNvPicPr>
          <p:nvPr/>
        </p:nvPicPr>
        <p:blipFill>
          <a:blip r:embed="rId2" cstate="print">
            <a:extLst>
              <a:ext uri="{28A0092B-C50C-407E-A947-70E740481C1C}">
                <a14:useLocalDpi xmlns:a14="http://schemas.microsoft.com/office/drawing/2010/main" val="0"/>
              </a:ext>
            </a:extLst>
          </a:blip>
          <a:srcRect l="78152" t="71536" r="18306" b="25198"/>
          <a:stretch>
            <a:fillRect/>
          </a:stretch>
        </p:blipFill>
        <p:spPr>
          <a:xfrm>
            <a:off x="10064892" y="1591239"/>
            <a:ext cx="499233" cy="325503"/>
          </a:xfrm>
          <a:prstGeom prst="rect">
            <a:avLst/>
          </a:prstGeom>
        </p:spPr>
      </p:pic>
      <p:pic>
        <p:nvPicPr>
          <p:cNvPr id="2" name="Immagine 1" descr="Immagine che contiene testo, mappa&#10;&#10;Il contenuto generato dall'IA potrebbe non essere corretto.">
            <a:extLst>
              <a:ext uri="{FF2B5EF4-FFF2-40B4-BE49-F238E27FC236}">
                <a16:creationId xmlns:a16="http://schemas.microsoft.com/office/drawing/2014/main" id="{BAB3D7AF-0E89-D76C-C31E-ADD612E773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1068135"/>
            <a:ext cx="8188448" cy="5789865"/>
          </a:xfrm>
          <a:prstGeom prst="rect">
            <a:avLst/>
          </a:prstGeom>
        </p:spPr>
      </p:pic>
      <p:sp>
        <p:nvSpPr>
          <p:cNvPr id="11" name="Title 10">
            <a:extLst>
              <a:ext uri="{FF2B5EF4-FFF2-40B4-BE49-F238E27FC236}">
                <a16:creationId xmlns:a16="http://schemas.microsoft.com/office/drawing/2014/main" id="{B564A488-39E5-3469-4F0E-81DE4CD5F649}"/>
              </a:ext>
            </a:extLst>
          </p:cNvPr>
          <p:cNvSpPr>
            <a:spLocks noGrp="1"/>
          </p:cNvSpPr>
          <p:nvPr>
            <p:ph type="title"/>
          </p:nvPr>
        </p:nvSpPr>
        <p:spPr>
          <a:xfrm>
            <a:off x="1968501" y="156926"/>
            <a:ext cx="7194508" cy="370558"/>
          </a:xfrm>
        </p:spPr>
        <p:txBody>
          <a:bodyPr/>
          <a:lstStyle/>
          <a:p>
            <a:r>
              <a:rPr lang="en-GB" dirty="0"/>
              <a:t>GIS 2D Database | Traditional constructive techniques</a:t>
            </a:r>
            <a:br>
              <a:rPr lang="en-GB" dirty="0"/>
            </a:br>
            <a:endParaRPr lang="en-GB" dirty="0"/>
          </a:p>
        </p:txBody>
      </p:sp>
      <p:sp>
        <p:nvSpPr>
          <p:cNvPr id="6" name="Text Placeholder 6">
            <a:extLst>
              <a:ext uri="{FF2B5EF4-FFF2-40B4-BE49-F238E27FC236}">
                <a16:creationId xmlns:a16="http://schemas.microsoft.com/office/drawing/2014/main" id="{9CAB5123-C844-F312-41CA-EF0753F7D081}"/>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174A6D64-263C-7E97-A044-4242EA049AA8}"/>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F8A5097D-33F2-F831-BA75-FD33E8A40056}"/>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32A051C5-0691-AAE0-A646-A7982E2C81F0}"/>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8578CC17-C1BB-98B4-A702-13B38148AD34}"/>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40677A3F-C6A5-F114-B608-FD3B6B6E5C43}"/>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1728B62A-D889-94F9-F6E1-3ABAE6D51E50}"/>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13" name="Immagine 12" descr="Immagine che contiene testo, schermata, design&#10;&#10;Il contenuto generato dall'IA potrebbe non essere corretto.">
            <a:extLst>
              <a:ext uri="{FF2B5EF4-FFF2-40B4-BE49-F238E27FC236}">
                <a16:creationId xmlns:a16="http://schemas.microsoft.com/office/drawing/2014/main" id="{84FAE465-E3F3-0C2C-C3F3-1B29CCA6E552}"/>
              </a:ext>
            </a:extLst>
          </p:cNvPr>
          <p:cNvPicPr>
            <a:picLocks noChangeAspect="1"/>
          </p:cNvPicPr>
          <p:nvPr/>
        </p:nvPicPr>
        <p:blipFill>
          <a:blip r:embed="rId4" cstate="print">
            <a:extLst>
              <a:ext uri="{28A0092B-C50C-407E-A947-70E740481C1C}">
                <a14:useLocalDpi xmlns:a14="http://schemas.microsoft.com/office/drawing/2010/main" val="0"/>
              </a:ext>
            </a:extLst>
          </a:blip>
          <a:srcRect l="78513" t="82633" r="18228" b="14635"/>
          <a:stretch>
            <a:fillRect/>
          </a:stretch>
        </p:blipFill>
        <p:spPr>
          <a:xfrm>
            <a:off x="9307145" y="4058228"/>
            <a:ext cx="459433" cy="272331"/>
          </a:xfrm>
          <a:prstGeom prst="rect">
            <a:avLst/>
          </a:prstGeom>
        </p:spPr>
      </p:pic>
      <p:pic>
        <p:nvPicPr>
          <p:cNvPr id="14" name="Immagine 13" descr="Immagine che contiene mappa, testo, atlante&#10;&#10;Il contenuto generato dall'IA potrebbe non essere corretto.">
            <a:extLst>
              <a:ext uri="{FF2B5EF4-FFF2-40B4-BE49-F238E27FC236}">
                <a16:creationId xmlns:a16="http://schemas.microsoft.com/office/drawing/2014/main" id="{DE6964FD-E6B6-8EF6-11AD-115F3DB944F7}"/>
              </a:ext>
            </a:extLst>
          </p:cNvPr>
          <p:cNvPicPr>
            <a:picLocks noChangeAspect="1"/>
          </p:cNvPicPr>
          <p:nvPr/>
        </p:nvPicPr>
        <p:blipFill>
          <a:blip r:embed="rId5" cstate="print">
            <a:extLst>
              <a:ext uri="{28A0092B-C50C-407E-A947-70E740481C1C}">
                <a14:useLocalDpi xmlns:a14="http://schemas.microsoft.com/office/drawing/2010/main" val="0"/>
              </a:ext>
            </a:extLst>
          </a:blip>
          <a:srcRect l="1435" t="88115" r="90252" b="1"/>
          <a:stretch>
            <a:fillRect/>
          </a:stretch>
        </p:blipFill>
        <p:spPr>
          <a:xfrm>
            <a:off x="9229766" y="1072950"/>
            <a:ext cx="934828" cy="928305"/>
          </a:xfrm>
          <a:prstGeom prst="rect">
            <a:avLst/>
          </a:prstGeom>
        </p:spPr>
      </p:pic>
      <p:pic>
        <p:nvPicPr>
          <p:cNvPr id="22" name="Immagine 21" descr="Immagine che contiene mappa, testo, atlante&#10;&#10;Il contenuto generato dall'IA potrebbe non essere corretto.">
            <a:extLst>
              <a:ext uri="{FF2B5EF4-FFF2-40B4-BE49-F238E27FC236}">
                <a16:creationId xmlns:a16="http://schemas.microsoft.com/office/drawing/2014/main" id="{268133B8-5163-4BD8-606E-E7CC25B7148C}"/>
              </a:ext>
            </a:extLst>
          </p:cNvPr>
          <p:cNvPicPr>
            <a:picLocks noChangeAspect="1"/>
          </p:cNvPicPr>
          <p:nvPr/>
        </p:nvPicPr>
        <p:blipFill>
          <a:blip r:embed="rId6" cstate="print">
            <a:extLst>
              <a:ext uri="{28A0092B-C50C-407E-A947-70E740481C1C}">
                <a14:useLocalDpi xmlns:a14="http://schemas.microsoft.com/office/drawing/2010/main" val="0"/>
              </a:ext>
            </a:extLst>
          </a:blip>
          <a:srcRect l="20707" t="88115" r="71749" b="1"/>
          <a:stretch>
            <a:fillRect/>
          </a:stretch>
        </p:blipFill>
        <p:spPr>
          <a:xfrm>
            <a:off x="9316330" y="1989365"/>
            <a:ext cx="848265" cy="928305"/>
          </a:xfrm>
          <a:prstGeom prst="rect">
            <a:avLst/>
          </a:prstGeom>
        </p:spPr>
      </p:pic>
      <p:pic>
        <p:nvPicPr>
          <p:cNvPr id="23" name="Immagine 22" descr="Immagine che contiene testo, schermata, design&#10;&#10;Il contenuto generato dall'IA potrebbe non essere corretto.">
            <a:extLst>
              <a:ext uri="{FF2B5EF4-FFF2-40B4-BE49-F238E27FC236}">
                <a16:creationId xmlns:a16="http://schemas.microsoft.com/office/drawing/2014/main" id="{DB333097-10A0-172A-0529-D9CEACB871DE}"/>
              </a:ext>
            </a:extLst>
          </p:cNvPr>
          <p:cNvPicPr>
            <a:picLocks noChangeAspect="1"/>
          </p:cNvPicPr>
          <p:nvPr/>
        </p:nvPicPr>
        <p:blipFill>
          <a:blip r:embed="rId7" cstate="print">
            <a:extLst>
              <a:ext uri="{28A0092B-C50C-407E-A947-70E740481C1C}">
                <a14:useLocalDpi xmlns:a14="http://schemas.microsoft.com/office/drawing/2010/main" val="0"/>
              </a:ext>
            </a:extLst>
          </a:blip>
          <a:srcRect l="78547" t="74961" r="18632" b="22119"/>
          <a:stretch>
            <a:fillRect/>
          </a:stretch>
        </p:blipFill>
        <p:spPr>
          <a:xfrm>
            <a:off x="10119167" y="2521384"/>
            <a:ext cx="397565" cy="291026"/>
          </a:xfrm>
          <a:prstGeom prst="rect">
            <a:avLst/>
          </a:prstGeom>
        </p:spPr>
      </p:pic>
      <p:pic>
        <p:nvPicPr>
          <p:cNvPr id="24" name="Immagine 23" descr="Immagine che contiene mappa, testo, atlante&#10;&#10;Il contenuto generato dall'IA potrebbe non essere corretto.">
            <a:extLst>
              <a:ext uri="{FF2B5EF4-FFF2-40B4-BE49-F238E27FC236}">
                <a16:creationId xmlns:a16="http://schemas.microsoft.com/office/drawing/2014/main" id="{292DB306-FE1A-0505-DEAD-B313EF8B3294}"/>
              </a:ext>
            </a:extLst>
          </p:cNvPr>
          <p:cNvPicPr>
            <a:picLocks noChangeAspect="1"/>
          </p:cNvPicPr>
          <p:nvPr/>
        </p:nvPicPr>
        <p:blipFill>
          <a:blip r:embed="rId6" cstate="print">
            <a:extLst>
              <a:ext uri="{28A0092B-C50C-407E-A947-70E740481C1C}">
                <a14:useLocalDpi xmlns:a14="http://schemas.microsoft.com/office/drawing/2010/main" val="0"/>
              </a:ext>
            </a:extLst>
          </a:blip>
          <a:srcRect l="39106" t="88115" r="53350" b="1"/>
          <a:stretch>
            <a:fillRect/>
          </a:stretch>
        </p:blipFill>
        <p:spPr>
          <a:xfrm>
            <a:off x="9329590" y="2889384"/>
            <a:ext cx="848265" cy="928305"/>
          </a:xfrm>
          <a:prstGeom prst="rect">
            <a:avLst/>
          </a:prstGeom>
        </p:spPr>
      </p:pic>
      <p:pic>
        <p:nvPicPr>
          <p:cNvPr id="25" name="Immagine 24" descr="Immagine che contiene testo, schermata, design&#10;&#10;Il contenuto generato dall'IA potrebbe non essere corretto.">
            <a:extLst>
              <a:ext uri="{FF2B5EF4-FFF2-40B4-BE49-F238E27FC236}">
                <a16:creationId xmlns:a16="http://schemas.microsoft.com/office/drawing/2014/main" id="{B9DFC19C-774A-560E-77F9-75FE386B3020}"/>
              </a:ext>
            </a:extLst>
          </p:cNvPr>
          <p:cNvPicPr>
            <a:picLocks noChangeAspect="1"/>
          </p:cNvPicPr>
          <p:nvPr/>
        </p:nvPicPr>
        <p:blipFill>
          <a:blip r:embed="rId7" cstate="print">
            <a:extLst>
              <a:ext uri="{28A0092B-C50C-407E-A947-70E740481C1C}">
                <a14:useLocalDpi xmlns:a14="http://schemas.microsoft.com/office/drawing/2010/main" val="0"/>
              </a:ext>
            </a:extLst>
          </a:blip>
          <a:srcRect l="78321" t="79109" r="18306" b="17939"/>
          <a:stretch>
            <a:fillRect/>
          </a:stretch>
        </p:blipFill>
        <p:spPr>
          <a:xfrm>
            <a:off x="10119167" y="3508150"/>
            <a:ext cx="475379" cy="294198"/>
          </a:xfrm>
          <a:prstGeom prst="rect">
            <a:avLst/>
          </a:prstGeom>
        </p:spPr>
      </p:pic>
      <p:sp>
        <p:nvSpPr>
          <p:cNvPr id="26" name="CasellaDiTesto 25">
            <a:extLst>
              <a:ext uri="{FF2B5EF4-FFF2-40B4-BE49-F238E27FC236}">
                <a16:creationId xmlns:a16="http://schemas.microsoft.com/office/drawing/2014/main" id="{CA60831F-36DD-5B88-691E-14B1BC39B351}"/>
              </a:ext>
            </a:extLst>
          </p:cNvPr>
          <p:cNvSpPr txBox="1"/>
          <p:nvPr/>
        </p:nvSpPr>
        <p:spPr>
          <a:xfrm>
            <a:off x="9644147" y="4012023"/>
            <a:ext cx="1279958" cy="692497"/>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detectable</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traditional</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technique</a:t>
            </a:r>
          </a:p>
        </p:txBody>
      </p:sp>
      <p:pic>
        <p:nvPicPr>
          <p:cNvPr id="27" name="Immagine 26" descr="Immagine che contiene testo, schermata, design&#10;&#10;Il contenuto generato dall'IA potrebbe non essere corretto.">
            <a:extLst>
              <a:ext uri="{FF2B5EF4-FFF2-40B4-BE49-F238E27FC236}">
                <a16:creationId xmlns:a16="http://schemas.microsoft.com/office/drawing/2014/main" id="{17A591D2-3BE7-09C1-19BB-5C0A2DFC9673}"/>
              </a:ext>
            </a:extLst>
          </p:cNvPr>
          <p:cNvPicPr>
            <a:picLocks noChangeAspect="1"/>
          </p:cNvPicPr>
          <p:nvPr/>
        </p:nvPicPr>
        <p:blipFill>
          <a:blip r:embed="rId8" cstate="print">
            <a:extLst>
              <a:ext uri="{28A0092B-C50C-407E-A947-70E740481C1C}">
                <a14:useLocalDpi xmlns:a14="http://schemas.microsoft.com/office/drawing/2010/main" val="0"/>
              </a:ext>
            </a:extLst>
          </a:blip>
          <a:srcRect l="78414" t="85465" r="18497" b="7757"/>
          <a:stretch>
            <a:fillRect/>
          </a:stretch>
        </p:blipFill>
        <p:spPr>
          <a:xfrm>
            <a:off x="9307144" y="4653000"/>
            <a:ext cx="435580" cy="675559"/>
          </a:xfrm>
          <a:prstGeom prst="rect">
            <a:avLst/>
          </a:prstGeom>
        </p:spPr>
      </p:pic>
      <p:sp>
        <p:nvSpPr>
          <p:cNvPr id="28" name="CasellaDiTesto 27">
            <a:extLst>
              <a:ext uri="{FF2B5EF4-FFF2-40B4-BE49-F238E27FC236}">
                <a16:creationId xmlns:a16="http://schemas.microsoft.com/office/drawing/2014/main" id="{17826831-A303-F653-43AA-F13ECA4EEA9E}"/>
              </a:ext>
            </a:extLst>
          </p:cNvPr>
          <p:cNvSpPr txBox="1"/>
          <p:nvPr/>
        </p:nvSpPr>
        <p:spPr>
          <a:xfrm>
            <a:off x="9644146" y="4692627"/>
            <a:ext cx="1467881"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Modern</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technique</a:t>
            </a:r>
          </a:p>
        </p:txBody>
      </p:sp>
      <p:sp>
        <p:nvSpPr>
          <p:cNvPr id="29" name="CasellaDiTesto 28">
            <a:extLst>
              <a:ext uri="{FF2B5EF4-FFF2-40B4-BE49-F238E27FC236}">
                <a16:creationId xmlns:a16="http://schemas.microsoft.com/office/drawing/2014/main" id="{51DC77B0-260F-4D5D-16E0-A2F536C199EB}"/>
              </a:ext>
            </a:extLst>
          </p:cNvPr>
          <p:cNvSpPr txBox="1"/>
          <p:nvPr/>
        </p:nvSpPr>
        <p:spPr>
          <a:xfrm>
            <a:off x="9651400" y="5048849"/>
            <a:ext cx="1325846" cy="692497"/>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Mixed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modern-traditional</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technique</a:t>
            </a:r>
          </a:p>
        </p:txBody>
      </p:sp>
      <p:pic>
        <p:nvPicPr>
          <p:cNvPr id="30" name="Immagine 29" descr="Immagine che contiene testo, schermata, design&#10;&#10;Il contenuto generato dall'IA potrebbe non essere corretto.">
            <a:extLst>
              <a:ext uri="{FF2B5EF4-FFF2-40B4-BE49-F238E27FC236}">
                <a16:creationId xmlns:a16="http://schemas.microsoft.com/office/drawing/2014/main" id="{3D668F19-F77A-9865-B19C-DC8566DA1CD0}"/>
              </a:ext>
            </a:extLst>
          </p:cNvPr>
          <p:cNvPicPr>
            <a:picLocks noChangeAspect="1"/>
          </p:cNvPicPr>
          <p:nvPr/>
        </p:nvPicPr>
        <p:blipFill>
          <a:blip r:embed="rId9" cstate="print">
            <a:extLst>
              <a:ext uri="{28A0092B-C50C-407E-A947-70E740481C1C}">
                <a14:useLocalDpi xmlns:a14="http://schemas.microsoft.com/office/drawing/2010/main" val="0"/>
              </a:ext>
            </a:extLst>
          </a:blip>
          <a:srcRect l="78513" t="92898" r="18596"/>
          <a:stretch>
            <a:fillRect/>
          </a:stretch>
        </p:blipFill>
        <p:spPr>
          <a:xfrm>
            <a:off x="9322873" y="5810619"/>
            <a:ext cx="407631" cy="707876"/>
          </a:xfrm>
          <a:prstGeom prst="rect">
            <a:avLst/>
          </a:prstGeom>
        </p:spPr>
      </p:pic>
      <p:sp>
        <p:nvSpPr>
          <p:cNvPr id="31" name="CasellaDiTesto 30">
            <a:extLst>
              <a:ext uri="{FF2B5EF4-FFF2-40B4-BE49-F238E27FC236}">
                <a16:creationId xmlns:a16="http://schemas.microsoft.com/office/drawing/2014/main" id="{0DBB0923-3B3E-EBEA-1D1B-AC55410F6791}"/>
              </a:ext>
            </a:extLst>
          </p:cNvPr>
          <p:cNvSpPr txBox="1"/>
          <p:nvPr/>
        </p:nvSpPr>
        <p:spPr>
          <a:xfrm>
            <a:off x="9643428" y="5834474"/>
            <a:ext cx="2168051"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detectable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CasellaDiTesto 31">
            <a:extLst>
              <a:ext uri="{FF2B5EF4-FFF2-40B4-BE49-F238E27FC236}">
                <a16:creationId xmlns:a16="http://schemas.microsoft.com/office/drawing/2014/main" id="{62BD03A3-9DEE-DB95-CD64-A4BD6E6064A6}"/>
              </a:ext>
            </a:extLst>
          </p:cNvPr>
          <p:cNvSpPr txBox="1"/>
          <p:nvPr/>
        </p:nvSpPr>
        <p:spPr>
          <a:xfrm>
            <a:off x="9651401" y="6176484"/>
            <a:ext cx="2168051" cy="292388"/>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Other</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3" name="CasellaDiTesto 32">
            <a:extLst>
              <a:ext uri="{FF2B5EF4-FFF2-40B4-BE49-F238E27FC236}">
                <a16:creationId xmlns:a16="http://schemas.microsoft.com/office/drawing/2014/main" id="{5D43A5E9-B5C6-AD60-245C-0ED46E038783}"/>
              </a:ext>
            </a:extLst>
          </p:cNvPr>
          <p:cNvSpPr txBox="1"/>
          <p:nvPr/>
        </p:nvSpPr>
        <p:spPr>
          <a:xfrm>
            <a:off x="10495644" y="2553591"/>
            <a:ext cx="553357"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MT2</a:t>
            </a:r>
          </a:p>
        </p:txBody>
      </p:sp>
      <p:sp>
        <p:nvSpPr>
          <p:cNvPr id="34" name="CasellaDiTesto 33">
            <a:extLst>
              <a:ext uri="{FF2B5EF4-FFF2-40B4-BE49-F238E27FC236}">
                <a16:creationId xmlns:a16="http://schemas.microsoft.com/office/drawing/2014/main" id="{6EA1FCCE-4015-E0C9-CF24-DC8A40F836E5}"/>
              </a:ext>
            </a:extLst>
          </p:cNvPr>
          <p:cNvSpPr txBox="1"/>
          <p:nvPr/>
        </p:nvSpPr>
        <p:spPr>
          <a:xfrm>
            <a:off x="10494498" y="3487086"/>
            <a:ext cx="553357"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MT3</a:t>
            </a:r>
          </a:p>
        </p:txBody>
      </p:sp>
      <p:sp>
        <p:nvSpPr>
          <p:cNvPr id="9" name="CasellaDiTesto 8">
            <a:extLst>
              <a:ext uri="{FF2B5EF4-FFF2-40B4-BE49-F238E27FC236}">
                <a16:creationId xmlns:a16="http://schemas.microsoft.com/office/drawing/2014/main" id="{58CE6D77-9236-5C44-3F5F-B12C74DA4246}"/>
              </a:ext>
            </a:extLst>
          </p:cNvPr>
          <p:cNvSpPr txBox="1"/>
          <p:nvPr/>
        </p:nvSpPr>
        <p:spPr>
          <a:xfrm>
            <a:off x="-2007" y="6485022"/>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24/50</a:t>
            </a:r>
          </a:p>
        </p:txBody>
      </p:sp>
    </p:spTree>
    <p:extLst>
      <p:ext uri="{BB962C8B-B14F-4D97-AF65-F5344CB8AC3E}">
        <p14:creationId xmlns:p14="http://schemas.microsoft.com/office/powerpoint/2010/main" val="2405995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1FA3D-C925-4CB8-B25E-378756C1BBD4}"/>
            </a:ext>
          </a:extLst>
        </p:cNvPr>
        <p:cNvGrpSpPr/>
        <p:nvPr/>
      </p:nvGrpSpPr>
      <p:grpSpPr>
        <a:xfrm>
          <a:off x="0" y="0"/>
          <a:ext cx="0" cy="0"/>
          <a:chOff x="0" y="0"/>
          <a:chExt cx="0" cy="0"/>
        </a:xfrm>
      </p:grpSpPr>
      <p:pic>
        <p:nvPicPr>
          <p:cNvPr id="2" name="Immagine 1" descr="Immagine che contiene testo, mappa&#10;&#10;Il contenuto generato dall'IA potrebbe non essere corretto.">
            <a:extLst>
              <a:ext uri="{FF2B5EF4-FFF2-40B4-BE49-F238E27FC236}">
                <a16:creationId xmlns:a16="http://schemas.microsoft.com/office/drawing/2014/main" id="{85C9AB40-E267-3480-5DF5-D67A9E441D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068135"/>
            <a:ext cx="8188448" cy="5789865"/>
          </a:xfrm>
          <a:prstGeom prst="rect">
            <a:avLst/>
          </a:prstGeom>
        </p:spPr>
      </p:pic>
      <p:sp>
        <p:nvSpPr>
          <p:cNvPr id="6" name="Text Placeholder 6">
            <a:extLst>
              <a:ext uri="{FF2B5EF4-FFF2-40B4-BE49-F238E27FC236}">
                <a16:creationId xmlns:a16="http://schemas.microsoft.com/office/drawing/2014/main" id="{2C889E4D-0FE4-51E4-62FB-4B9C8FEBC4E3}"/>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EE943525-595D-F687-2AB2-A71B845E015A}"/>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317042AC-F843-97F7-29C1-F51BF6396153}"/>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D39FCEA8-510F-CCAD-D014-7EDDDA59CBE3}"/>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8CEA5981-7247-7C79-67C0-E9868ADDAAA4}"/>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F4386005-579F-8AB0-8B6C-E92A9CD4C37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96D55E23-2DA1-AEB1-3037-9FAA2FACFFBF}"/>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12" name="Immagine 11" descr="Immagine che contiene testo, schermata, Carattere, design&#10;&#10;Il contenuto generato dall'IA potrebbe non essere corretto.">
            <a:extLst>
              <a:ext uri="{FF2B5EF4-FFF2-40B4-BE49-F238E27FC236}">
                <a16:creationId xmlns:a16="http://schemas.microsoft.com/office/drawing/2014/main" id="{569D8A5D-68BA-B768-F21E-DBE3D64D29A7}"/>
              </a:ext>
            </a:extLst>
          </p:cNvPr>
          <p:cNvPicPr>
            <a:picLocks noChangeAspect="1"/>
          </p:cNvPicPr>
          <p:nvPr/>
        </p:nvPicPr>
        <p:blipFill>
          <a:blip r:embed="rId3" cstate="print">
            <a:extLst>
              <a:ext uri="{28A0092B-C50C-407E-A947-70E740481C1C}">
                <a14:useLocalDpi xmlns:a14="http://schemas.microsoft.com/office/drawing/2010/main" val="0"/>
              </a:ext>
            </a:extLst>
          </a:blip>
          <a:srcRect l="2164" t="64464" r="94734" b="28628"/>
          <a:stretch>
            <a:fillRect/>
          </a:stretch>
        </p:blipFill>
        <p:spPr>
          <a:xfrm>
            <a:off x="9212406" y="1293181"/>
            <a:ext cx="430143" cy="677108"/>
          </a:xfrm>
          <a:prstGeom prst="rect">
            <a:avLst/>
          </a:prstGeom>
        </p:spPr>
      </p:pic>
      <p:sp>
        <p:nvSpPr>
          <p:cNvPr id="13" name="CasellaDiTesto 12">
            <a:extLst>
              <a:ext uri="{FF2B5EF4-FFF2-40B4-BE49-F238E27FC236}">
                <a16:creationId xmlns:a16="http://schemas.microsoft.com/office/drawing/2014/main" id="{A3631304-C5AC-4A10-6D46-8F512D161F6F}"/>
              </a:ext>
            </a:extLst>
          </p:cNvPr>
          <p:cNvSpPr txBox="1"/>
          <p:nvPr/>
        </p:nvSpPr>
        <p:spPr>
          <a:xfrm>
            <a:off x="9629477" y="1298756"/>
            <a:ext cx="1427827" cy="307777"/>
          </a:xfrm>
          <a:prstGeom prst="rect">
            <a:avLst/>
          </a:prstGeom>
          <a:noFill/>
        </p:spPr>
        <p:txBody>
          <a:bodyPr wrap="non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0 – BU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Destroyed</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4" name="CasellaDiTesto 13">
            <a:extLst>
              <a:ext uri="{FF2B5EF4-FFF2-40B4-BE49-F238E27FC236}">
                <a16:creationId xmlns:a16="http://schemas.microsoft.com/office/drawing/2014/main" id="{FE08CC98-24D4-7315-9B63-422F0D8D3263}"/>
              </a:ext>
            </a:extLst>
          </p:cNvPr>
          <p:cNvSpPr txBox="1"/>
          <p:nvPr/>
        </p:nvSpPr>
        <p:spPr>
          <a:xfrm>
            <a:off x="9631126" y="1666332"/>
            <a:ext cx="1825893" cy="738664"/>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1 – </a:t>
            </a:r>
            <a:r>
              <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Presence of original masonry traces</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p>
        </p:txBody>
      </p:sp>
      <p:sp>
        <p:nvSpPr>
          <p:cNvPr id="21" name="CasellaDiTesto 20">
            <a:extLst>
              <a:ext uri="{FF2B5EF4-FFF2-40B4-BE49-F238E27FC236}">
                <a16:creationId xmlns:a16="http://schemas.microsoft.com/office/drawing/2014/main" id="{36843705-5ABD-2F46-8097-84A451B9CA4B}"/>
              </a:ext>
            </a:extLst>
          </p:cNvPr>
          <p:cNvSpPr txBox="1"/>
          <p:nvPr/>
        </p:nvSpPr>
        <p:spPr>
          <a:xfrm>
            <a:off x="9631126" y="2312629"/>
            <a:ext cx="1364019" cy="738664"/>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2 – Major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substitutions</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or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transformations</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2" name="Immagine 21" descr="Immagine che contiene testo, schermata, Carattere, design&#10;&#10;Il contenuto generato dall'IA potrebbe non essere corretto.">
            <a:extLst>
              <a:ext uri="{FF2B5EF4-FFF2-40B4-BE49-F238E27FC236}">
                <a16:creationId xmlns:a16="http://schemas.microsoft.com/office/drawing/2014/main" id="{AAA3A1FF-D3CD-CC70-0976-4628A5C10346}"/>
              </a:ext>
            </a:extLst>
          </p:cNvPr>
          <p:cNvPicPr>
            <a:picLocks noChangeAspect="1"/>
          </p:cNvPicPr>
          <p:nvPr/>
        </p:nvPicPr>
        <p:blipFill>
          <a:blip r:embed="rId4" cstate="print">
            <a:extLst>
              <a:ext uri="{28A0092B-C50C-407E-A947-70E740481C1C}">
                <a14:useLocalDpi xmlns:a14="http://schemas.microsoft.com/office/drawing/2010/main" val="0"/>
              </a:ext>
            </a:extLst>
          </a:blip>
          <a:srcRect l="2163" t="71972" r="94829" b="24918"/>
          <a:stretch>
            <a:fillRect/>
          </a:stretch>
        </p:blipFill>
        <p:spPr>
          <a:xfrm>
            <a:off x="9212406" y="2345558"/>
            <a:ext cx="417071" cy="304796"/>
          </a:xfrm>
          <a:prstGeom prst="rect">
            <a:avLst/>
          </a:prstGeom>
        </p:spPr>
      </p:pic>
      <p:pic>
        <p:nvPicPr>
          <p:cNvPr id="23" name="Immagine 22" descr="Immagine che contiene testo, schermata, Carattere, design&#10;&#10;Il contenuto generato dall'IA potrebbe non essere corretto.">
            <a:extLst>
              <a:ext uri="{FF2B5EF4-FFF2-40B4-BE49-F238E27FC236}">
                <a16:creationId xmlns:a16="http://schemas.microsoft.com/office/drawing/2014/main" id="{3D8D4E05-2A58-04B5-3078-D524F278FDD3}"/>
              </a:ext>
            </a:extLst>
          </p:cNvPr>
          <p:cNvPicPr>
            <a:picLocks noChangeAspect="1"/>
          </p:cNvPicPr>
          <p:nvPr/>
        </p:nvPicPr>
        <p:blipFill>
          <a:blip r:embed="rId5" cstate="print">
            <a:extLst>
              <a:ext uri="{28A0092B-C50C-407E-A947-70E740481C1C}">
                <a14:useLocalDpi xmlns:a14="http://schemas.microsoft.com/office/drawing/2010/main" val="0"/>
              </a:ext>
            </a:extLst>
          </a:blip>
          <a:srcRect l="2069" t="75764" r="94870" b="21126"/>
          <a:stretch>
            <a:fillRect/>
          </a:stretch>
        </p:blipFill>
        <p:spPr>
          <a:xfrm>
            <a:off x="9205148" y="3040705"/>
            <a:ext cx="424328" cy="304797"/>
          </a:xfrm>
          <a:prstGeom prst="rect">
            <a:avLst/>
          </a:prstGeom>
        </p:spPr>
      </p:pic>
      <p:sp>
        <p:nvSpPr>
          <p:cNvPr id="24" name="CasellaDiTesto 23">
            <a:extLst>
              <a:ext uri="{FF2B5EF4-FFF2-40B4-BE49-F238E27FC236}">
                <a16:creationId xmlns:a16="http://schemas.microsoft.com/office/drawing/2014/main" id="{B43BF65A-BC0D-E612-5BD4-A41B644A97FC}"/>
              </a:ext>
            </a:extLst>
          </p:cNvPr>
          <p:cNvSpPr txBox="1"/>
          <p:nvPr/>
        </p:nvSpPr>
        <p:spPr>
          <a:xfrm>
            <a:off x="9642548" y="2982648"/>
            <a:ext cx="1406452" cy="738664"/>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3 – Minor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substitutions</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or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transformations</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5" name="Immagine 24" descr="Immagine che contiene testo, schermata, Carattere, design&#10;&#10;Il contenuto generato dall'IA potrebbe non essere corretto.">
            <a:extLst>
              <a:ext uri="{FF2B5EF4-FFF2-40B4-BE49-F238E27FC236}">
                <a16:creationId xmlns:a16="http://schemas.microsoft.com/office/drawing/2014/main" id="{C5CA3094-FB84-785E-3C46-83C5F0E8E97C}"/>
              </a:ext>
            </a:extLst>
          </p:cNvPr>
          <p:cNvPicPr>
            <a:picLocks noChangeAspect="1"/>
          </p:cNvPicPr>
          <p:nvPr/>
        </p:nvPicPr>
        <p:blipFill>
          <a:blip r:embed="rId6" cstate="print">
            <a:extLst>
              <a:ext uri="{28A0092B-C50C-407E-A947-70E740481C1C}">
                <a14:useLocalDpi xmlns:a14="http://schemas.microsoft.com/office/drawing/2010/main" val="0"/>
              </a:ext>
            </a:extLst>
          </a:blip>
          <a:srcRect l="2095" t="78719" r="94923" b="18171"/>
          <a:stretch>
            <a:fillRect/>
          </a:stretch>
        </p:blipFill>
        <p:spPr>
          <a:xfrm>
            <a:off x="9212405" y="3657362"/>
            <a:ext cx="413442" cy="304797"/>
          </a:xfrm>
          <a:prstGeom prst="rect">
            <a:avLst/>
          </a:prstGeom>
        </p:spPr>
      </p:pic>
      <p:sp>
        <p:nvSpPr>
          <p:cNvPr id="26" name="CasellaDiTesto 25">
            <a:extLst>
              <a:ext uri="{FF2B5EF4-FFF2-40B4-BE49-F238E27FC236}">
                <a16:creationId xmlns:a16="http://schemas.microsoft.com/office/drawing/2014/main" id="{19F9FF03-0B16-BACF-45BF-FAA16F2B54B8}"/>
              </a:ext>
            </a:extLst>
          </p:cNvPr>
          <p:cNvSpPr txBox="1"/>
          <p:nvPr/>
        </p:nvSpPr>
        <p:spPr>
          <a:xfrm>
            <a:off x="9642549" y="3662045"/>
            <a:ext cx="1414755" cy="1169551"/>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4 – M</a:t>
            </a:r>
            <a:r>
              <a:rPr lang="en-US"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inor</a:t>
            </a:r>
            <a:r>
              <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replacements and historically stratified transformations</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7" name="Immagine 26" descr="Immagine che contiene testo, schermata, Carattere, design&#10;&#10;Il contenuto generato dall'IA potrebbe non essere corretto.">
            <a:extLst>
              <a:ext uri="{FF2B5EF4-FFF2-40B4-BE49-F238E27FC236}">
                <a16:creationId xmlns:a16="http://schemas.microsoft.com/office/drawing/2014/main" id="{197224A3-3C34-9929-5348-74C05304372A}"/>
              </a:ext>
            </a:extLst>
          </p:cNvPr>
          <p:cNvPicPr>
            <a:picLocks noChangeAspect="1"/>
          </p:cNvPicPr>
          <p:nvPr/>
        </p:nvPicPr>
        <p:blipFill>
          <a:blip r:embed="rId6" cstate="print">
            <a:extLst>
              <a:ext uri="{28A0092B-C50C-407E-A947-70E740481C1C}">
                <a14:useLocalDpi xmlns:a14="http://schemas.microsoft.com/office/drawing/2010/main" val="0"/>
              </a:ext>
            </a:extLst>
          </a:blip>
          <a:srcRect l="2069" t="82799" r="94969" b="14091"/>
          <a:stretch>
            <a:fillRect/>
          </a:stretch>
        </p:blipFill>
        <p:spPr>
          <a:xfrm>
            <a:off x="9215313" y="4799854"/>
            <a:ext cx="410535" cy="304798"/>
          </a:xfrm>
          <a:prstGeom prst="rect">
            <a:avLst/>
          </a:prstGeom>
        </p:spPr>
      </p:pic>
      <p:sp>
        <p:nvSpPr>
          <p:cNvPr id="28" name="CasellaDiTesto 27">
            <a:extLst>
              <a:ext uri="{FF2B5EF4-FFF2-40B4-BE49-F238E27FC236}">
                <a16:creationId xmlns:a16="http://schemas.microsoft.com/office/drawing/2014/main" id="{83085140-7267-5147-7EC4-67F7D75DB6D8}"/>
              </a:ext>
            </a:extLst>
          </p:cNvPr>
          <p:cNvSpPr txBox="1"/>
          <p:nvPr/>
        </p:nvSpPr>
        <p:spPr>
          <a:xfrm>
            <a:off x="9642549" y="4744105"/>
            <a:ext cx="1414755" cy="954107"/>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5 – No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transformations</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ordinary</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maintenance</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9" name="Immagine 28" descr="Immagine che contiene testo, schermata, Carattere, design&#10;&#10;Il contenuto generato dall'IA potrebbe non essere corretto.">
            <a:extLst>
              <a:ext uri="{FF2B5EF4-FFF2-40B4-BE49-F238E27FC236}">
                <a16:creationId xmlns:a16="http://schemas.microsoft.com/office/drawing/2014/main" id="{1A5EE09E-6AF5-741E-3DDA-9129C83FA87A}"/>
              </a:ext>
            </a:extLst>
          </p:cNvPr>
          <p:cNvPicPr>
            <a:picLocks noChangeAspect="1"/>
          </p:cNvPicPr>
          <p:nvPr/>
        </p:nvPicPr>
        <p:blipFill>
          <a:blip r:embed="rId7" cstate="print">
            <a:extLst>
              <a:ext uri="{28A0092B-C50C-407E-A947-70E740481C1C}">
                <a14:useLocalDpi xmlns:a14="http://schemas.microsoft.com/office/drawing/2010/main" val="0"/>
              </a:ext>
            </a:extLst>
          </a:blip>
          <a:srcRect l="2069" t="86116" r="94828" b="7365"/>
          <a:stretch>
            <a:fillRect/>
          </a:stretch>
        </p:blipFill>
        <p:spPr>
          <a:xfrm>
            <a:off x="9220928" y="5634931"/>
            <a:ext cx="430143" cy="639040"/>
          </a:xfrm>
          <a:prstGeom prst="rect">
            <a:avLst/>
          </a:prstGeom>
        </p:spPr>
      </p:pic>
      <p:sp>
        <p:nvSpPr>
          <p:cNvPr id="30" name="CasellaDiTesto 29">
            <a:extLst>
              <a:ext uri="{FF2B5EF4-FFF2-40B4-BE49-F238E27FC236}">
                <a16:creationId xmlns:a16="http://schemas.microsoft.com/office/drawing/2014/main" id="{66D238FB-C355-1E39-E3F3-9D0A0B77FBE9}"/>
              </a:ext>
            </a:extLst>
          </p:cNvPr>
          <p:cNvSpPr txBox="1"/>
          <p:nvPr/>
        </p:nvSpPr>
        <p:spPr>
          <a:xfrm>
            <a:off x="9642548" y="5627675"/>
            <a:ext cx="2017980" cy="307777"/>
          </a:xfrm>
          <a:prstGeom prst="rect">
            <a:avLst/>
          </a:prstGeom>
          <a:noFill/>
        </p:spPr>
        <p:txBody>
          <a:bodyPr wrap="square" rtlCol="0">
            <a:spAutoFit/>
          </a:bodyPr>
          <a:lstStyle/>
          <a:p>
            <a:pPr defTabSz="872722"/>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detectable</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1" name="CasellaDiTesto 30">
            <a:extLst>
              <a:ext uri="{FF2B5EF4-FFF2-40B4-BE49-F238E27FC236}">
                <a16:creationId xmlns:a16="http://schemas.microsoft.com/office/drawing/2014/main" id="{0CE2EF66-D779-DC5D-76B1-31D33DB1D631}"/>
              </a:ext>
            </a:extLst>
          </p:cNvPr>
          <p:cNvSpPr txBox="1"/>
          <p:nvPr/>
        </p:nvSpPr>
        <p:spPr>
          <a:xfrm>
            <a:off x="9643706" y="5978911"/>
            <a:ext cx="2017980" cy="523220"/>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Replacement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construction</a:t>
            </a:r>
            <a:endPar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2" name="CasellaDiTesto 31">
            <a:extLst>
              <a:ext uri="{FF2B5EF4-FFF2-40B4-BE49-F238E27FC236}">
                <a16:creationId xmlns:a16="http://schemas.microsoft.com/office/drawing/2014/main" id="{F303EFFC-3DCF-AC1F-76CB-60C44206F2BF}"/>
              </a:ext>
            </a:extLst>
          </p:cNvPr>
          <p:cNvSpPr txBox="1"/>
          <p:nvPr/>
        </p:nvSpPr>
        <p:spPr>
          <a:xfrm>
            <a:off x="9599146" y="6506833"/>
            <a:ext cx="201798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Modern</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building</a:t>
            </a:r>
          </a:p>
        </p:txBody>
      </p:sp>
      <p:pic>
        <p:nvPicPr>
          <p:cNvPr id="33" name="Immagine 32" descr="Immagine che contiene testo, schermata, Carattere, design&#10;&#10;Il contenuto generato dall'IA potrebbe non essere corretto.">
            <a:extLst>
              <a:ext uri="{FF2B5EF4-FFF2-40B4-BE49-F238E27FC236}">
                <a16:creationId xmlns:a16="http://schemas.microsoft.com/office/drawing/2014/main" id="{EFCB230D-7E93-CF1A-2142-1332288C6A7F}"/>
              </a:ext>
            </a:extLst>
          </p:cNvPr>
          <p:cNvPicPr>
            <a:picLocks noChangeAspect="1"/>
          </p:cNvPicPr>
          <p:nvPr/>
        </p:nvPicPr>
        <p:blipFill>
          <a:blip r:embed="rId7" cstate="print">
            <a:extLst>
              <a:ext uri="{28A0092B-C50C-407E-A947-70E740481C1C}">
                <a14:useLocalDpi xmlns:a14="http://schemas.microsoft.com/office/drawing/2010/main" val="0"/>
              </a:ext>
            </a:extLst>
          </a:blip>
          <a:srcRect l="2426" t="93669" r="94870" b="3652"/>
          <a:stretch>
            <a:fillRect/>
          </a:stretch>
        </p:blipFill>
        <p:spPr>
          <a:xfrm>
            <a:off x="9279162" y="6575436"/>
            <a:ext cx="374932" cy="262626"/>
          </a:xfrm>
          <a:prstGeom prst="rect">
            <a:avLst/>
          </a:prstGeom>
        </p:spPr>
      </p:pic>
      <p:sp>
        <p:nvSpPr>
          <p:cNvPr id="36" name="Title 10">
            <a:extLst>
              <a:ext uri="{FF2B5EF4-FFF2-40B4-BE49-F238E27FC236}">
                <a16:creationId xmlns:a16="http://schemas.microsoft.com/office/drawing/2014/main" id="{FE8EB7E9-65FE-8BFA-E571-8815B6B3A43B}"/>
              </a:ext>
            </a:extLst>
          </p:cNvPr>
          <p:cNvSpPr>
            <a:spLocks noGrp="1"/>
          </p:cNvSpPr>
          <p:nvPr>
            <p:ph type="title"/>
          </p:nvPr>
        </p:nvSpPr>
        <p:spPr>
          <a:xfrm>
            <a:off x="1968501" y="156926"/>
            <a:ext cx="7194508" cy="370558"/>
          </a:xfrm>
        </p:spPr>
        <p:txBody>
          <a:bodyPr/>
          <a:lstStyle/>
          <a:p>
            <a:r>
              <a:rPr lang="en-GB" dirty="0"/>
              <a:t>GIS 2D Database | </a:t>
            </a:r>
            <a:r>
              <a:rPr lang="en-US" dirty="0"/>
              <a:t>Degree of transformation of the original building fabric - Authenticity</a:t>
            </a:r>
            <a:br>
              <a:rPr lang="en-US" dirty="0"/>
            </a:br>
            <a:br>
              <a:rPr lang="en-GB" dirty="0"/>
            </a:br>
            <a:endParaRPr lang="en-GB" dirty="0"/>
          </a:p>
        </p:txBody>
      </p:sp>
      <p:sp>
        <p:nvSpPr>
          <p:cNvPr id="9" name="CasellaDiTesto 8">
            <a:extLst>
              <a:ext uri="{FF2B5EF4-FFF2-40B4-BE49-F238E27FC236}">
                <a16:creationId xmlns:a16="http://schemas.microsoft.com/office/drawing/2014/main" id="{7802FD13-0801-EA66-DDFC-5C270CBBD3C9}"/>
              </a:ext>
            </a:extLst>
          </p:cNvPr>
          <p:cNvSpPr txBox="1"/>
          <p:nvPr/>
        </p:nvSpPr>
        <p:spPr>
          <a:xfrm>
            <a:off x="0" y="6486414"/>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25/50</a:t>
            </a:r>
          </a:p>
        </p:txBody>
      </p:sp>
    </p:spTree>
    <p:extLst>
      <p:ext uri="{BB962C8B-B14F-4D97-AF65-F5344CB8AC3E}">
        <p14:creationId xmlns:p14="http://schemas.microsoft.com/office/powerpoint/2010/main" val="29443831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8B79D-086D-F8FA-89D0-772B02B6ED38}"/>
            </a:ext>
          </a:extLst>
        </p:cNvPr>
        <p:cNvGrpSpPr/>
        <p:nvPr/>
      </p:nvGrpSpPr>
      <p:grpSpPr>
        <a:xfrm>
          <a:off x="0" y="0"/>
          <a:ext cx="0" cy="0"/>
          <a:chOff x="0" y="0"/>
          <a:chExt cx="0" cy="0"/>
        </a:xfrm>
      </p:grpSpPr>
      <p:pic>
        <p:nvPicPr>
          <p:cNvPr id="22" name="Immagine 21" descr="Immagine che contiene testo, mappa&#10;&#10;Il contenuto generato dall'IA potrebbe non essere corretto.">
            <a:extLst>
              <a:ext uri="{FF2B5EF4-FFF2-40B4-BE49-F238E27FC236}">
                <a16:creationId xmlns:a16="http://schemas.microsoft.com/office/drawing/2014/main" id="{B15C657B-4930-B043-2301-54956D4A854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068135"/>
            <a:ext cx="8188448" cy="5789865"/>
          </a:xfrm>
          <a:prstGeom prst="rect">
            <a:avLst/>
          </a:prstGeom>
        </p:spPr>
      </p:pic>
      <p:sp>
        <p:nvSpPr>
          <p:cNvPr id="6" name="Text Placeholder 6">
            <a:extLst>
              <a:ext uri="{FF2B5EF4-FFF2-40B4-BE49-F238E27FC236}">
                <a16:creationId xmlns:a16="http://schemas.microsoft.com/office/drawing/2014/main" id="{C423472F-1648-B6F9-5E57-FE417A36803C}"/>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D74C045F-55E8-A124-40AD-FC66DF83E28E}"/>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33238B85-EBBF-6367-1F80-72F2065B082E}"/>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2EF2F2C5-CC94-85D0-3AEE-0B8FDEA38336}"/>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28C27C96-D901-80F9-54C9-28C9AF17295C}"/>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D3008807-3A5C-4F85-EE0B-EC96F15C02E7}"/>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4CD4D8D9-180D-E352-8AB0-14AB0FBB0D9B}"/>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21" name="Titolo 20">
            <a:extLst>
              <a:ext uri="{FF2B5EF4-FFF2-40B4-BE49-F238E27FC236}">
                <a16:creationId xmlns:a16="http://schemas.microsoft.com/office/drawing/2014/main" id="{0CAA9D54-8E30-49DA-94A9-5B0EF71F8742}"/>
              </a:ext>
            </a:extLst>
          </p:cNvPr>
          <p:cNvSpPr>
            <a:spLocks noGrp="1"/>
          </p:cNvSpPr>
          <p:nvPr>
            <p:ph type="title"/>
          </p:nvPr>
        </p:nvSpPr>
        <p:spPr/>
        <p:txBody>
          <a:bodyPr/>
          <a:lstStyle/>
          <a:p>
            <a:r>
              <a:rPr lang="it-IT" dirty="0"/>
              <a:t>GIS 2D Database | State of </a:t>
            </a:r>
            <a:r>
              <a:rPr lang="it-IT" dirty="0" err="1"/>
              <a:t>conservation</a:t>
            </a:r>
            <a:br>
              <a:rPr lang="it-IT" dirty="0"/>
            </a:br>
            <a:endParaRPr lang="it-IT" dirty="0"/>
          </a:p>
        </p:txBody>
      </p:sp>
      <p:pic>
        <p:nvPicPr>
          <p:cNvPr id="23" name="Immagine 22" descr="Immagine che contiene testo, schermata, Carattere, design&#10;&#10;Il contenuto generato dall'IA potrebbe non essere corretto.">
            <a:extLst>
              <a:ext uri="{FF2B5EF4-FFF2-40B4-BE49-F238E27FC236}">
                <a16:creationId xmlns:a16="http://schemas.microsoft.com/office/drawing/2014/main" id="{2F8ABD4A-E286-DB61-667F-52361F7A83FD}"/>
              </a:ext>
            </a:extLst>
          </p:cNvPr>
          <p:cNvPicPr>
            <a:picLocks noChangeAspect="1"/>
          </p:cNvPicPr>
          <p:nvPr/>
        </p:nvPicPr>
        <p:blipFill>
          <a:blip r:embed="rId3" cstate="print">
            <a:extLst>
              <a:ext uri="{28A0092B-C50C-407E-A947-70E740481C1C}">
                <a14:useLocalDpi xmlns:a14="http://schemas.microsoft.com/office/drawing/2010/main" val="0"/>
              </a:ext>
            </a:extLst>
          </a:blip>
          <a:srcRect l="2397" t="47885" r="94619" b="30227"/>
          <a:stretch>
            <a:fillRect/>
          </a:stretch>
        </p:blipFill>
        <p:spPr>
          <a:xfrm>
            <a:off x="9238459" y="1308254"/>
            <a:ext cx="417069" cy="2163453"/>
          </a:xfrm>
          <a:prstGeom prst="rect">
            <a:avLst/>
          </a:prstGeom>
        </p:spPr>
      </p:pic>
      <p:sp>
        <p:nvSpPr>
          <p:cNvPr id="24" name="CasellaDiTesto 23">
            <a:extLst>
              <a:ext uri="{FF2B5EF4-FFF2-40B4-BE49-F238E27FC236}">
                <a16:creationId xmlns:a16="http://schemas.microsoft.com/office/drawing/2014/main" id="{F671B13D-83FF-61D6-6BC6-D3B5DA0A42EB}"/>
              </a:ext>
            </a:extLst>
          </p:cNvPr>
          <p:cNvSpPr txBox="1"/>
          <p:nvPr/>
        </p:nvSpPr>
        <p:spPr>
          <a:xfrm>
            <a:off x="9600527" y="1319291"/>
            <a:ext cx="696024" cy="292388"/>
          </a:xfrm>
          <a:prstGeom prst="rect">
            <a:avLst/>
          </a:prstGeom>
          <a:noFill/>
        </p:spPr>
        <p:txBody>
          <a:bodyPr wrap="non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0 -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Ruin</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CasellaDiTesto 24">
            <a:extLst>
              <a:ext uri="{FF2B5EF4-FFF2-40B4-BE49-F238E27FC236}">
                <a16:creationId xmlns:a16="http://schemas.microsoft.com/office/drawing/2014/main" id="{45E0823C-C7A5-DF04-B147-D1C72358E90D}"/>
              </a:ext>
            </a:extLst>
          </p:cNvPr>
          <p:cNvSpPr txBox="1"/>
          <p:nvPr/>
        </p:nvSpPr>
        <p:spPr>
          <a:xfrm>
            <a:off x="9602177" y="1686869"/>
            <a:ext cx="1391824" cy="492443"/>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1 – Medium/High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level</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of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decay</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6" name="CasellaDiTesto 25">
            <a:extLst>
              <a:ext uri="{FF2B5EF4-FFF2-40B4-BE49-F238E27FC236}">
                <a16:creationId xmlns:a16="http://schemas.microsoft.com/office/drawing/2014/main" id="{4C8AEAA8-8104-B1A2-5409-43896CC2FF88}"/>
              </a:ext>
            </a:extLst>
          </p:cNvPr>
          <p:cNvSpPr txBox="1"/>
          <p:nvPr/>
        </p:nvSpPr>
        <p:spPr>
          <a:xfrm>
            <a:off x="9602177" y="2227239"/>
            <a:ext cx="1391824" cy="692497"/>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2 – Advanced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degradation</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caused</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by water</a:t>
            </a:r>
          </a:p>
        </p:txBody>
      </p:sp>
      <p:sp>
        <p:nvSpPr>
          <p:cNvPr id="27" name="CasellaDiTesto 26">
            <a:extLst>
              <a:ext uri="{FF2B5EF4-FFF2-40B4-BE49-F238E27FC236}">
                <a16:creationId xmlns:a16="http://schemas.microsoft.com/office/drawing/2014/main" id="{949CDF1E-A55C-12EC-8A85-932F70413E93}"/>
              </a:ext>
            </a:extLst>
          </p:cNvPr>
          <p:cNvSpPr txBox="1"/>
          <p:nvPr/>
        </p:nvSpPr>
        <p:spPr>
          <a:xfrm>
            <a:off x="9600527" y="2988964"/>
            <a:ext cx="1470246" cy="1292662"/>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3 – Low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level</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of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surface</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degradation</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and/or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additions</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of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compatible</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materials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8" name="Immagine 27" descr="Immagine che contiene testo, schermata, Carattere, design&#10;&#10;Il contenuto generato dall'IA potrebbe non essere corretto.">
            <a:extLst>
              <a:ext uri="{FF2B5EF4-FFF2-40B4-BE49-F238E27FC236}">
                <a16:creationId xmlns:a16="http://schemas.microsoft.com/office/drawing/2014/main" id="{A5B68993-E0F3-8991-C8E4-D86B13408B96}"/>
              </a:ext>
            </a:extLst>
          </p:cNvPr>
          <p:cNvPicPr>
            <a:picLocks noChangeAspect="1"/>
          </p:cNvPicPr>
          <p:nvPr/>
        </p:nvPicPr>
        <p:blipFill>
          <a:blip r:embed="rId4" cstate="print">
            <a:extLst>
              <a:ext uri="{28A0092B-C50C-407E-A947-70E740481C1C}">
                <a14:useLocalDpi xmlns:a14="http://schemas.microsoft.com/office/drawing/2010/main" val="0"/>
              </a:ext>
            </a:extLst>
          </a:blip>
          <a:srcRect l="2555" t="71852" r="94460" b="22376"/>
          <a:stretch>
            <a:fillRect/>
          </a:stretch>
        </p:blipFill>
        <p:spPr>
          <a:xfrm>
            <a:off x="9279163" y="4232978"/>
            <a:ext cx="417069" cy="570564"/>
          </a:xfrm>
          <a:prstGeom prst="rect">
            <a:avLst/>
          </a:prstGeom>
        </p:spPr>
      </p:pic>
      <p:sp>
        <p:nvSpPr>
          <p:cNvPr id="29" name="CasellaDiTesto 28">
            <a:extLst>
              <a:ext uri="{FF2B5EF4-FFF2-40B4-BE49-F238E27FC236}">
                <a16:creationId xmlns:a16="http://schemas.microsoft.com/office/drawing/2014/main" id="{84A32020-D374-B07F-5C01-F62A67A3E77F}"/>
              </a:ext>
            </a:extLst>
          </p:cNvPr>
          <p:cNvSpPr txBox="1"/>
          <p:nvPr/>
        </p:nvSpPr>
        <p:spPr>
          <a:xfrm>
            <a:off x="9600528" y="4322610"/>
            <a:ext cx="1393473" cy="492443"/>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4 – Small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degradation</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areas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30" name="Immagine 29" descr="Immagine che contiene testo, schermata, Carattere, design&#10;&#10;Il contenuto generato dall'IA potrebbe non essere corretto.">
            <a:extLst>
              <a:ext uri="{FF2B5EF4-FFF2-40B4-BE49-F238E27FC236}">
                <a16:creationId xmlns:a16="http://schemas.microsoft.com/office/drawing/2014/main" id="{C0AB9FDA-5B9B-6AC7-3739-4D16C1E82E4B}"/>
              </a:ext>
            </a:extLst>
          </p:cNvPr>
          <p:cNvPicPr>
            <a:picLocks noChangeAspect="1"/>
          </p:cNvPicPr>
          <p:nvPr/>
        </p:nvPicPr>
        <p:blipFill>
          <a:blip r:embed="rId4" cstate="print">
            <a:extLst>
              <a:ext uri="{28A0092B-C50C-407E-A947-70E740481C1C}">
                <a14:useLocalDpi xmlns:a14="http://schemas.microsoft.com/office/drawing/2010/main" val="0"/>
              </a:ext>
            </a:extLst>
          </a:blip>
          <a:srcRect l="2555" t="81025" r="94751" b="2535"/>
          <a:stretch>
            <a:fillRect/>
          </a:stretch>
        </p:blipFill>
        <p:spPr>
          <a:xfrm>
            <a:off x="9279162" y="4840109"/>
            <a:ext cx="376366" cy="1625073"/>
          </a:xfrm>
          <a:prstGeom prst="rect">
            <a:avLst/>
          </a:prstGeom>
        </p:spPr>
      </p:pic>
      <p:sp>
        <p:nvSpPr>
          <p:cNvPr id="31" name="CasellaDiTesto 30">
            <a:extLst>
              <a:ext uri="{FF2B5EF4-FFF2-40B4-BE49-F238E27FC236}">
                <a16:creationId xmlns:a16="http://schemas.microsoft.com/office/drawing/2014/main" id="{2640ADDB-B6D1-6BDB-B323-48275761E607}"/>
              </a:ext>
            </a:extLst>
          </p:cNvPr>
          <p:cNvSpPr txBox="1"/>
          <p:nvPr/>
        </p:nvSpPr>
        <p:spPr>
          <a:xfrm>
            <a:off x="9600527" y="4826288"/>
            <a:ext cx="1325868" cy="492443"/>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5 –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Elements</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of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interference</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p>
        </p:txBody>
      </p:sp>
      <p:sp>
        <p:nvSpPr>
          <p:cNvPr id="32" name="CasellaDiTesto 31">
            <a:extLst>
              <a:ext uri="{FF2B5EF4-FFF2-40B4-BE49-F238E27FC236}">
                <a16:creationId xmlns:a16="http://schemas.microsoft.com/office/drawing/2014/main" id="{B71F9D6E-0BBF-34F7-E849-A493B042FC09}"/>
              </a:ext>
            </a:extLst>
          </p:cNvPr>
          <p:cNvSpPr txBox="1"/>
          <p:nvPr/>
        </p:nvSpPr>
        <p:spPr>
          <a:xfrm>
            <a:off x="9610823" y="5357290"/>
            <a:ext cx="2168051"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6 – No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degradation</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3" name="CasellaDiTesto 32">
            <a:extLst>
              <a:ext uri="{FF2B5EF4-FFF2-40B4-BE49-F238E27FC236}">
                <a16:creationId xmlns:a16="http://schemas.microsoft.com/office/drawing/2014/main" id="{63FFD2F9-0491-F98E-F6D1-6B6D2B3ACF28}"/>
              </a:ext>
            </a:extLst>
          </p:cNvPr>
          <p:cNvSpPr txBox="1"/>
          <p:nvPr/>
        </p:nvSpPr>
        <p:spPr>
          <a:xfrm>
            <a:off x="9610823" y="5711272"/>
            <a:ext cx="2168051" cy="292388"/>
          </a:xfrm>
          <a:prstGeom prst="rect">
            <a:avLst/>
          </a:prstGeom>
          <a:noFill/>
        </p:spPr>
        <p:txBody>
          <a:bodyPr wrap="square" rtlCol="0">
            <a:spAutoFit/>
          </a:bodyPr>
          <a:lstStyle/>
          <a:p>
            <a:pPr defTabSz="872722"/>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Not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detectable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4" name="CasellaDiTesto 33">
            <a:extLst>
              <a:ext uri="{FF2B5EF4-FFF2-40B4-BE49-F238E27FC236}">
                <a16:creationId xmlns:a16="http://schemas.microsoft.com/office/drawing/2014/main" id="{0164EFF4-EEBF-2986-B2BB-F62FE27175FB}"/>
              </a:ext>
            </a:extLst>
          </p:cNvPr>
          <p:cNvSpPr txBox="1"/>
          <p:nvPr/>
        </p:nvSpPr>
        <p:spPr>
          <a:xfrm>
            <a:off x="9610823" y="6065255"/>
            <a:ext cx="1383178" cy="692497"/>
          </a:xfrm>
          <a:prstGeom prst="rect">
            <a:avLst/>
          </a:prstGeom>
          <a:noFill/>
        </p:spPr>
        <p:txBody>
          <a:bodyPr wrap="square" rtlCol="0">
            <a:spAutoFit/>
          </a:bodyPr>
          <a:lstStyle/>
          <a:p>
            <a:pPr defTabSz="872722"/>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Obliterated</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buildings (no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longer</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a:t>
            </a:r>
            <a:r>
              <a:rPr lang="it-IT"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existing</a:t>
            </a:r>
            <a:r>
              <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a:t>
            </a:r>
          </a:p>
        </p:txBody>
      </p:sp>
      <p:sp>
        <p:nvSpPr>
          <p:cNvPr id="2" name="CasellaDiTesto 1">
            <a:extLst>
              <a:ext uri="{FF2B5EF4-FFF2-40B4-BE49-F238E27FC236}">
                <a16:creationId xmlns:a16="http://schemas.microsoft.com/office/drawing/2014/main" id="{E2B5F7CC-4D76-619D-7FF0-FF315A4C10BE}"/>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26/50</a:t>
            </a:r>
          </a:p>
        </p:txBody>
      </p:sp>
    </p:spTree>
    <p:extLst>
      <p:ext uri="{BB962C8B-B14F-4D97-AF65-F5344CB8AC3E}">
        <p14:creationId xmlns:p14="http://schemas.microsoft.com/office/powerpoint/2010/main" val="1089848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75287-2648-80C7-39D4-6DD821B1018C}"/>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1F454ADD-EA99-FEB4-4A30-46F2C9AA8E3B}"/>
              </a:ext>
            </a:extLst>
          </p:cNvPr>
          <p:cNvSpPr>
            <a:spLocks noGrp="1"/>
          </p:cNvSpPr>
          <p:nvPr>
            <p:ph type="title"/>
          </p:nvPr>
        </p:nvSpPr>
        <p:spPr/>
        <p:txBody>
          <a:bodyPr/>
          <a:lstStyle/>
          <a:p>
            <a:r>
              <a:rPr lang="en-GB" dirty="0"/>
              <a:t>Urban Stratigraphic Analysis</a:t>
            </a:r>
          </a:p>
        </p:txBody>
      </p:sp>
      <p:sp>
        <p:nvSpPr>
          <p:cNvPr id="6" name="Text Placeholder 6">
            <a:extLst>
              <a:ext uri="{FF2B5EF4-FFF2-40B4-BE49-F238E27FC236}">
                <a16:creationId xmlns:a16="http://schemas.microsoft.com/office/drawing/2014/main" id="{990D4333-92B1-21BB-565B-40F03C121C91}"/>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198D01A7-A584-54B0-648F-136C91DA7558}"/>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F8ECD6D9-0AC6-202D-1DFB-319D67AE0350}"/>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68A05DCE-078E-0058-5577-5C88943EBF78}"/>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512688CA-CF1A-7B41-7713-55FA1D443D5A}"/>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0E1FF3E7-26CE-B706-B1E3-5AF77143784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F1A924D2-A32E-21DF-B0CE-94A30543F9C3}"/>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a:extLst>
              <a:ext uri="{FF2B5EF4-FFF2-40B4-BE49-F238E27FC236}">
                <a16:creationId xmlns:a16="http://schemas.microsoft.com/office/drawing/2014/main" id="{8A8E127A-8CCB-F572-0FF4-BCC2FF9FC5B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56112" y="1412876"/>
            <a:ext cx="2339545" cy="1404025"/>
          </a:xfrm>
          <a:prstGeom prst="rect">
            <a:avLst/>
          </a:prstGeom>
        </p:spPr>
      </p:pic>
      <p:sp>
        <p:nvSpPr>
          <p:cNvPr id="15" name="CasellaDiTesto 14">
            <a:extLst>
              <a:ext uri="{FF2B5EF4-FFF2-40B4-BE49-F238E27FC236}">
                <a16:creationId xmlns:a16="http://schemas.microsoft.com/office/drawing/2014/main" id="{97EAD27A-F25F-6FF1-DDB5-6591B7A324E5}"/>
              </a:ext>
            </a:extLst>
          </p:cNvPr>
          <p:cNvSpPr txBox="1"/>
          <p:nvPr/>
        </p:nvSpPr>
        <p:spPr>
          <a:xfrm>
            <a:off x="3220841" y="1577365"/>
            <a:ext cx="621555" cy="292388"/>
          </a:xfrm>
          <a:prstGeom prst="rect">
            <a:avLst/>
          </a:prstGeom>
          <a:noFill/>
        </p:spPr>
        <p:txBody>
          <a:bodyPr wrap="square" rtlCol="0">
            <a:spAutoFit/>
          </a:bodyPr>
          <a:lstStyle/>
          <a:p>
            <a:pPr algn="r" defTabSz="872722"/>
            <a:r>
              <a:rPr lang="en-IE" sz="1300" b="1" dirty="0">
                <a:solidFill>
                  <a:srgbClr val="58595B">
                    <a:lumMod val="50000"/>
                    <a:lumOff val="50000"/>
                  </a:srgbClr>
                </a:solidFill>
                <a:latin typeface="Calibri Light" panose="020F0302020204030204" pitchFamily="34" charset="0"/>
                <a:ea typeface="Calibri Light" panose="020F0302020204030204" pitchFamily="34" charset="0"/>
                <a:cs typeface="Calibri Light" panose="020F0302020204030204" pitchFamily="34" charset="0"/>
              </a:rPr>
              <a:t>1848</a:t>
            </a:r>
          </a:p>
        </p:txBody>
      </p:sp>
      <p:pic>
        <p:nvPicPr>
          <p:cNvPr id="16" name="Immagine 15">
            <a:extLst>
              <a:ext uri="{FF2B5EF4-FFF2-40B4-BE49-F238E27FC236}">
                <a16:creationId xmlns:a16="http://schemas.microsoft.com/office/drawing/2014/main" id="{97A58843-1A5D-D6DE-6C00-C7D037C901B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18847" y="1436481"/>
            <a:ext cx="2992476" cy="2135783"/>
          </a:xfrm>
          <a:prstGeom prst="rect">
            <a:avLst/>
          </a:prstGeom>
        </p:spPr>
      </p:pic>
      <p:pic>
        <p:nvPicPr>
          <p:cNvPr id="17" name="Immagine 16">
            <a:extLst>
              <a:ext uri="{FF2B5EF4-FFF2-40B4-BE49-F238E27FC236}">
                <a16:creationId xmlns:a16="http://schemas.microsoft.com/office/drawing/2014/main" id="{C13FDE5C-D2BA-0EA1-2A86-BB9FCE50B19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279396" y="3424412"/>
            <a:ext cx="2992476" cy="2135783"/>
          </a:xfrm>
          <a:prstGeom prst="rect">
            <a:avLst/>
          </a:prstGeom>
        </p:spPr>
      </p:pic>
      <p:pic>
        <p:nvPicPr>
          <p:cNvPr id="18" name="Immagine 17" descr="Immagine che contiene testo, mappa&#10;&#10;Descrizione generata automaticamente">
            <a:extLst>
              <a:ext uri="{FF2B5EF4-FFF2-40B4-BE49-F238E27FC236}">
                <a16:creationId xmlns:a16="http://schemas.microsoft.com/office/drawing/2014/main" id="{584C1CC8-E9E4-C180-4B2C-AF4ABC04101F}"/>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t="6443" b="4361"/>
          <a:stretch/>
        </p:blipFill>
        <p:spPr>
          <a:xfrm>
            <a:off x="4397538" y="3543964"/>
            <a:ext cx="5836413" cy="3346450"/>
          </a:xfrm>
          <a:prstGeom prst="rect">
            <a:avLst/>
          </a:prstGeom>
        </p:spPr>
      </p:pic>
      <p:sp>
        <p:nvSpPr>
          <p:cNvPr id="19" name="CasellaDiTesto 18">
            <a:extLst>
              <a:ext uri="{FF2B5EF4-FFF2-40B4-BE49-F238E27FC236}">
                <a16:creationId xmlns:a16="http://schemas.microsoft.com/office/drawing/2014/main" id="{1A3FB98A-2BD0-9E88-2488-121A2F8A8C3B}"/>
              </a:ext>
            </a:extLst>
          </p:cNvPr>
          <p:cNvSpPr txBox="1"/>
          <p:nvPr/>
        </p:nvSpPr>
        <p:spPr>
          <a:xfrm>
            <a:off x="6908354" y="1577365"/>
            <a:ext cx="621555" cy="292388"/>
          </a:xfrm>
          <a:prstGeom prst="rect">
            <a:avLst/>
          </a:prstGeom>
          <a:noFill/>
        </p:spPr>
        <p:txBody>
          <a:bodyPr wrap="square" rtlCol="0">
            <a:spAutoFit/>
          </a:bodyPr>
          <a:lstStyle/>
          <a:p>
            <a:pPr algn="r" defTabSz="872722"/>
            <a:r>
              <a:rPr lang="en-IE" sz="1300" b="1" dirty="0">
                <a:solidFill>
                  <a:srgbClr val="58595B">
                    <a:lumMod val="50000"/>
                    <a:lumOff val="50000"/>
                  </a:srgbClr>
                </a:solidFill>
                <a:latin typeface="Calibri Light" panose="020F0302020204030204" pitchFamily="34" charset="0"/>
                <a:ea typeface="Calibri Light" panose="020F0302020204030204" pitchFamily="34" charset="0"/>
                <a:cs typeface="Calibri Light" panose="020F0302020204030204" pitchFamily="34" charset="0"/>
              </a:rPr>
              <a:t>1939</a:t>
            </a:r>
          </a:p>
        </p:txBody>
      </p:sp>
      <p:sp>
        <p:nvSpPr>
          <p:cNvPr id="20" name="CasellaDiTesto 19">
            <a:extLst>
              <a:ext uri="{FF2B5EF4-FFF2-40B4-BE49-F238E27FC236}">
                <a16:creationId xmlns:a16="http://schemas.microsoft.com/office/drawing/2014/main" id="{A1AE0426-1AEE-F671-A006-E150AE97A117}"/>
              </a:ext>
            </a:extLst>
          </p:cNvPr>
          <p:cNvSpPr txBox="1"/>
          <p:nvPr/>
        </p:nvSpPr>
        <p:spPr>
          <a:xfrm>
            <a:off x="3326464" y="3611254"/>
            <a:ext cx="621555" cy="292388"/>
          </a:xfrm>
          <a:prstGeom prst="rect">
            <a:avLst/>
          </a:prstGeom>
          <a:noFill/>
        </p:spPr>
        <p:txBody>
          <a:bodyPr wrap="square" rtlCol="0">
            <a:spAutoFit/>
          </a:bodyPr>
          <a:lstStyle/>
          <a:p>
            <a:pPr algn="r" defTabSz="872722"/>
            <a:r>
              <a:rPr lang="en-IE" sz="1300" b="1" dirty="0">
                <a:solidFill>
                  <a:srgbClr val="58595B">
                    <a:lumMod val="50000"/>
                    <a:lumOff val="50000"/>
                  </a:srgbClr>
                </a:solidFill>
                <a:latin typeface="Calibri Light" panose="020F0302020204030204" pitchFamily="34" charset="0"/>
                <a:ea typeface="Calibri Light" panose="020F0302020204030204" pitchFamily="34" charset="0"/>
                <a:cs typeface="Calibri Light" panose="020F0302020204030204" pitchFamily="34" charset="0"/>
              </a:rPr>
              <a:t>1960</a:t>
            </a:r>
          </a:p>
        </p:txBody>
      </p:sp>
      <p:sp>
        <p:nvSpPr>
          <p:cNvPr id="21" name="CasellaDiTesto 20">
            <a:extLst>
              <a:ext uri="{FF2B5EF4-FFF2-40B4-BE49-F238E27FC236}">
                <a16:creationId xmlns:a16="http://schemas.microsoft.com/office/drawing/2014/main" id="{CA338687-6A14-53EB-771B-9D963F388866}"/>
              </a:ext>
            </a:extLst>
          </p:cNvPr>
          <p:cNvSpPr txBox="1"/>
          <p:nvPr/>
        </p:nvSpPr>
        <p:spPr>
          <a:xfrm>
            <a:off x="6914395" y="3611253"/>
            <a:ext cx="621555" cy="292388"/>
          </a:xfrm>
          <a:prstGeom prst="rect">
            <a:avLst/>
          </a:prstGeom>
          <a:noFill/>
        </p:spPr>
        <p:txBody>
          <a:bodyPr wrap="square" rtlCol="0">
            <a:spAutoFit/>
          </a:bodyPr>
          <a:lstStyle/>
          <a:p>
            <a:pPr algn="r" defTabSz="872722"/>
            <a:r>
              <a:rPr lang="en-IE" sz="1300" b="1" dirty="0">
                <a:solidFill>
                  <a:srgbClr val="58595B">
                    <a:lumMod val="50000"/>
                    <a:lumOff val="50000"/>
                  </a:srgbClr>
                </a:solidFill>
                <a:latin typeface="Calibri Light" panose="020F0302020204030204" pitchFamily="34" charset="0"/>
                <a:ea typeface="Calibri Light" panose="020F0302020204030204" pitchFamily="34" charset="0"/>
                <a:cs typeface="Calibri Light" panose="020F0302020204030204" pitchFamily="34" charset="0"/>
              </a:rPr>
              <a:t>2024</a:t>
            </a:r>
          </a:p>
        </p:txBody>
      </p:sp>
      <p:pic>
        <p:nvPicPr>
          <p:cNvPr id="22" name="Immagine 21" descr="Immagine che contiene edificio, aria aperta, finestra, Muro in pietra&#10;&#10;Il contenuto generato dall'IA potrebbe non essere corretto.">
            <a:extLst>
              <a:ext uri="{FF2B5EF4-FFF2-40B4-BE49-F238E27FC236}">
                <a16:creationId xmlns:a16="http://schemas.microsoft.com/office/drawing/2014/main" id="{4FF4BD22-1EC7-3267-C8C1-C12BE119211E}"/>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l="44483" t="17903" r="15318" b="21801"/>
          <a:stretch>
            <a:fillRect/>
          </a:stretch>
        </p:blipFill>
        <p:spPr>
          <a:xfrm>
            <a:off x="9157200" y="1186189"/>
            <a:ext cx="1755405" cy="1755405"/>
          </a:xfrm>
          <a:prstGeom prst="ellipse">
            <a:avLst/>
          </a:prstGeom>
        </p:spPr>
      </p:pic>
      <p:pic>
        <p:nvPicPr>
          <p:cNvPr id="23" name="Immagine 22" descr="Immagine che contiene aria aperta, edificio, cielo, finestra&#10;&#10;Il contenuto generato dall'IA potrebbe non essere corretto.">
            <a:extLst>
              <a:ext uri="{FF2B5EF4-FFF2-40B4-BE49-F238E27FC236}">
                <a16:creationId xmlns:a16="http://schemas.microsoft.com/office/drawing/2014/main" id="{43A2E38F-D458-3BFF-7AF4-DD6CFFC217D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044" r="27290"/>
          <a:stretch>
            <a:fillRect/>
          </a:stretch>
        </p:blipFill>
        <p:spPr>
          <a:xfrm>
            <a:off x="7605912" y="1691728"/>
            <a:ext cx="1900030" cy="1900030"/>
          </a:xfrm>
          <a:prstGeom prst="ellipse">
            <a:avLst/>
          </a:prstGeom>
        </p:spPr>
      </p:pic>
      <p:pic>
        <p:nvPicPr>
          <p:cNvPr id="24" name="Immagine 23" descr="Immagine che contiene aria aperta, edificio, cielo, pietra&#10;&#10;Il contenuto generato dall'IA potrebbe non essere corretto.">
            <a:extLst>
              <a:ext uri="{FF2B5EF4-FFF2-40B4-BE49-F238E27FC236}">
                <a16:creationId xmlns:a16="http://schemas.microsoft.com/office/drawing/2014/main" id="{85FF634E-7105-7CAA-0EA1-887EB4D8ADE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3411" r="-77"/>
          <a:stretch>
            <a:fillRect/>
          </a:stretch>
        </p:blipFill>
        <p:spPr>
          <a:xfrm>
            <a:off x="9157200" y="3023959"/>
            <a:ext cx="1755405" cy="1755405"/>
          </a:xfrm>
          <a:prstGeom prst="ellipse">
            <a:avLst/>
          </a:prstGeom>
        </p:spPr>
      </p:pic>
      <p:sp>
        <p:nvSpPr>
          <p:cNvPr id="2" name="CasellaDiTesto 1">
            <a:extLst>
              <a:ext uri="{FF2B5EF4-FFF2-40B4-BE49-F238E27FC236}">
                <a16:creationId xmlns:a16="http://schemas.microsoft.com/office/drawing/2014/main" id="{2FAFCC27-FA97-4569-2FEB-7FC9D12BD3EC}"/>
              </a:ext>
            </a:extLst>
          </p:cNvPr>
          <p:cNvSpPr txBox="1"/>
          <p:nvPr/>
        </p:nvSpPr>
        <p:spPr>
          <a:xfrm>
            <a:off x="0" y="6493392"/>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27/50</a:t>
            </a:r>
          </a:p>
        </p:txBody>
      </p:sp>
    </p:spTree>
    <p:extLst>
      <p:ext uri="{BB962C8B-B14F-4D97-AF65-F5344CB8AC3E}">
        <p14:creationId xmlns:p14="http://schemas.microsoft.com/office/powerpoint/2010/main" val="3072901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771DA6-A7B9-EB74-0AE7-D3FF4DF92C19}"/>
              </a:ext>
            </a:extLst>
          </p:cNvPr>
          <p:cNvSpPr>
            <a:spLocks noGrp="1"/>
          </p:cNvSpPr>
          <p:nvPr>
            <p:ph type="title"/>
          </p:nvPr>
        </p:nvSpPr>
        <p:spPr/>
        <p:txBody>
          <a:bodyPr>
            <a:normAutofit/>
          </a:bodyPr>
          <a:lstStyle/>
          <a:p>
            <a:pPr algn="ctr"/>
            <a:r>
              <a:rPr kumimoji="0" lang="en-US" sz="3600" b="1" i="0" u="none" strike="noStrike" kern="1200" cap="none" spc="0" normalizeH="0" baseline="0" noProof="0" dirty="0" err="1">
                <a:ln>
                  <a:noFill/>
                </a:ln>
                <a:solidFill>
                  <a:srgbClr val="FFC000"/>
                </a:solidFill>
                <a:effectLst/>
                <a:uLnTx/>
                <a:uFillTx/>
                <a:ea typeface="+mj-ea"/>
                <a:cs typeface="+mj-cs"/>
              </a:rPr>
              <a:t>Obiettivi</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formativi</a:t>
            </a:r>
            <a:endParaRPr lang="it-IT" sz="3600" dirty="0"/>
          </a:p>
        </p:txBody>
      </p:sp>
      <p:sp>
        <p:nvSpPr>
          <p:cNvPr id="3" name="Segnaposto contenuto 2">
            <a:extLst>
              <a:ext uri="{FF2B5EF4-FFF2-40B4-BE49-F238E27FC236}">
                <a16:creationId xmlns:a16="http://schemas.microsoft.com/office/drawing/2014/main" id="{1384241F-E212-F0A9-5EE5-F959FCCA1E75}"/>
              </a:ext>
            </a:extLst>
          </p:cNvPr>
          <p:cNvSpPr>
            <a:spLocks noGrp="1"/>
          </p:cNvSpPr>
          <p:nvPr>
            <p:ph idx="1"/>
          </p:nvPr>
        </p:nvSpPr>
        <p:spPr>
          <a:xfrm>
            <a:off x="838200" y="1690688"/>
            <a:ext cx="10515600" cy="4486275"/>
          </a:xfrm>
        </p:spPr>
        <p:txBody>
          <a:bodyPr>
            <a:normAutofit fontScale="92500" lnSpcReduction="20000"/>
          </a:bodyPr>
          <a:lstStyle/>
          <a:p>
            <a:pPr marL="0" indent="0" algn="just">
              <a:buNone/>
            </a:pPr>
            <a:r>
              <a:rPr lang="it-IT" b="0" i="0" dirty="0">
                <a:solidFill>
                  <a:schemeClr val="bg1"/>
                </a:solidFill>
                <a:effectLst/>
                <a:latin typeface="+mj-lt"/>
              </a:rPr>
              <a:t>Il Corso fornisce le competenze necessarie per conoscere e saper utilizzare le strategie progettuali della </a:t>
            </a:r>
            <a:r>
              <a:rPr lang="it-IT" b="1" i="0" dirty="0">
                <a:solidFill>
                  <a:srgbClr val="FFC000"/>
                </a:solidFill>
                <a:effectLst/>
                <a:latin typeface="+mj-lt"/>
              </a:rPr>
              <a:t>Progettazione Microclimatica Urbana e della Ventilazione Naturale degli Edifici</a:t>
            </a:r>
            <a:r>
              <a:rPr lang="it-IT" b="0" i="0" dirty="0">
                <a:solidFill>
                  <a:schemeClr val="bg1"/>
                </a:solidFill>
                <a:effectLst/>
                <a:latin typeface="+mj-lt"/>
              </a:rPr>
              <a:t> e per avere la capacità di comprensione della fenomenologia </a:t>
            </a:r>
            <a:r>
              <a:rPr lang="it-IT" i="0" dirty="0">
                <a:solidFill>
                  <a:schemeClr val="bg1"/>
                </a:solidFill>
                <a:effectLst/>
                <a:latin typeface="+mj-lt"/>
              </a:rPr>
              <a:t>dell’</a:t>
            </a:r>
            <a:r>
              <a:rPr lang="it-IT" b="1" i="0" dirty="0">
                <a:solidFill>
                  <a:srgbClr val="FFC000"/>
                </a:solidFill>
                <a:effectLst/>
                <a:latin typeface="+mj-lt"/>
              </a:rPr>
              <a:t>interazione dei flussi d’aria con l’ambiente costruito</a:t>
            </a:r>
            <a:r>
              <a:rPr lang="it-IT" b="0" i="0" dirty="0">
                <a:solidFill>
                  <a:schemeClr val="bg1"/>
                </a:solidFill>
                <a:effectLst/>
                <a:latin typeface="+mj-lt"/>
              </a:rPr>
              <a:t>; in particolare:</a:t>
            </a:r>
          </a:p>
          <a:p>
            <a:pPr marL="514350" indent="-514350" algn="just">
              <a:buAutoNum type="arabicPeriod"/>
            </a:pPr>
            <a:r>
              <a:rPr lang="it-IT" b="0" i="0" dirty="0">
                <a:solidFill>
                  <a:schemeClr val="bg1"/>
                </a:solidFill>
                <a:effectLst/>
                <a:latin typeface="+mj-lt"/>
              </a:rPr>
              <a:t>come </a:t>
            </a:r>
            <a:r>
              <a:rPr lang="it-IT" i="0" dirty="0">
                <a:solidFill>
                  <a:schemeClr val="bg1"/>
                </a:solidFill>
                <a:effectLst/>
                <a:latin typeface="+mj-lt"/>
              </a:rPr>
              <a:t>progettare e pianificare utilizzando </a:t>
            </a:r>
            <a:r>
              <a:rPr lang="it-IT" b="1" i="0" dirty="0">
                <a:solidFill>
                  <a:srgbClr val="FFC000"/>
                </a:solidFill>
                <a:effectLst/>
                <a:latin typeface="+mj-lt"/>
              </a:rPr>
              <a:t>la forma degli edifici e la loro disposizione </a:t>
            </a:r>
            <a:r>
              <a:rPr lang="it-IT" i="0" dirty="0">
                <a:solidFill>
                  <a:schemeClr val="bg1"/>
                </a:solidFill>
                <a:effectLst/>
                <a:latin typeface="+mj-lt"/>
              </a:rPr>
              <a:t>per ottimizzare il comfort, la qualità dell’aria e la vivibilità in esterni, mitigare il fenomeno dell’isola di calore urbana e migliorare l’efficienza energetica degli edifici e degli ambienti costruiti;</a:t>
            </a:r>
          </a:p>
          <a:p>
            <a:pPr marL="514350" indent="-514350" algn="just">
              <a:buAutoNum type="arabicPeriod"/>
            </a:pPr>
            <a:r>
              <a:rPr lang="it-IT" b="0" i="0" dirty="0">
                <a:solidFill>
                  <a:schemeClr val="bg1"/>
                </a:solidFill>
                <a:effectLst/>
                <a:latin typeface="+mj-lt"/>
              </a:rPr>
              <a:t>come posizionare le </a:t>
            </a:r>
            <a:r>
              <a:rPr lang="it-IT" b="1" i="0" dirty="0">
                <a:solidFill>
                  <a:srgbClr val="FFC000"/>
                </a:solidFill>
                <a:effectLst/>
                <a:latin typeface="+mj-lt"/>
              </a:rPr>
              <a:t>fonti inquinanti</a:t>
            </a:r>
            <a:r>
              <a:rPr lang="it-IT" b="0" i="0" dirty="0">
                <a:solidFill>
                  <a:schemeClr val="bg1"/>
                </a:solidFill>
                <a:effectLst/>
                <a:latin typeface="+mj-lt"/>
              </a:rPr>
              <a:t> per ridurre l’inquinamento in ambito urbano;</a:t>
            </a:r>
          </a:p>
          <a:p>
            <a:pPr marL="514350" indent="-514350" algn="just">
              <a:buAutoNum type="arabicPeriod"/>
            </a:pPr>
            <a:r>
              <a:rPr lang="it-IT" b="0" i="0" dirty="0">
                <a:solidFill>
                  <a:schemeClr val="bg1"/>
                </a:solidFill>
                <a:effectLst/>
                <a:latin typeface="+mj-lt"/>
              </a:rPr>
              <a:t>come utilizzare la </a:t>
            </a:r>
            <a:r>
              <a:rPr lang="it-IT" b="1" i="0" dirty="0">
                <a:solidFill>
                  <a:srgbClr val="FFC000"/>
                </a:solidFill>
                <a:effectLst/>
                <a:latin typeface="+mj-lt"/>
              </a:rPr>
              <a:t>ventilazione naturale</a:t>
            </a:r>
            <a:r>
              <a:rPr lang="it-IT" b="0" i="0" dirty="0">
                <a:solidFill>
                  <a:schemeClr val="bg1"/>
                </a:solidFill>
                <a:effectLst/>
                <a:latin typeface="+mj-lt"/>
              </a:rPr>
              <a:t> (o passiva) degli edifici e delle altre tecniche di mitigazione per migliorare il comfort interno e l’efficienza energetica degli edifici.</a:t>
            </a:r>
            <a:endParaRPr lang="it-IT" dirty="0">
              <a:solidFill>
                <a:schemeClr val="bg1"/>
              </a:solidFill>
              <a:latin typeface="+mj-lt"/>
            </a:endParaRPr>
          </a:p>
        </p:txBody>
      </p:sp>
      <p:graphicFrame>
        <p:nvGraphicFramePr>
          <p:cNvPr id="4" name="Tabella 3">
            <a:extLst>
              <a:ext uri="{FF2B5EF4-FFF2-40B4-BE49-F238E27FC236}">
                <a16:creationId xmlns:a16="http://schemas.microsoft.com/office/drawing/2014/main" id="{D97D0B66-4114-979D-A3C2-EF2DF49EC55B}"/>
              </a:ext>
            </a:extLst>
          </p:cNvPr>
          <p:cNvGraphicFramePr>
            <a:graphicFrameLocks noGrp="1"/>
          </p:cNvGraphicFramePr>
          <p:nvPr>
            <p:extLst>
              <p:ext uri="{D42A27DB-BD31-4B8C-83A1-F6EECF244321}">
                <p14:modId xmlns:p14="http://schemas.microsoft.com/office/powerpoint/2010/main" val="823681669"/>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2/50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Tree>
    <p:extLst>
      <p:ext uri="{BB962C8B-B14F-4D97-AF65-F5344CB8AC3E}">
        <p14:creationId xmlns:p14="http://schemas.microsoft.com/office/powerpoint/2010/main" val="1585318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D82FA-683F-ECAE-DFEA-779FEFC2268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2E35F365-2624-F2E9-9909-1AFCA1487092}"/>
              </a:ext>
            </a:extLst>
          </p:cNvPr>
          <p:cNvSpPr>
            <a:spLocks noGrp="1"/>
          </p:cNvSpPr>
          <p:nvPr>
            <p:ph type="title"/>
          </p:nvPr>
        </p:nvSpPr>
        <p:spPr/>
        <p:txBody>
          <a:bodyPr/>
          <a:lstStyle/>
          <a:p>
            <a:r>
              <a:rPr lang="en-GB" dirty="0"/>
              <a:t>Urban Stratigraphic Analysis</a:t>
            </a:r>
          </a:p>
        </p:txBody>
      </p:sp>
      <p:sp>
        <p:nvSpPr>
          <p:cNvPr id="6" name="Text Placeholder 6">
            <a:extLst>
              <a:ext uri="{FF2B5EF4-FFF2-40B4-BE49-F238E27FC236}">
                <a16:creationId xmlns:a16="http://schemas.microsoft.com/office/drawing/2014/main" id="{8C01B9EC-57F3-2721-86EE-ADDC7949EDAA}"/>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9031FE47-AE3B-2F0F-44A5-2620EE17AC70}"/>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3BFB6F4F-AD3E-4C39-AB74-972B8E436075}"/>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8D402237-729D-BC8C-5CF5-F5720EA2EC37}"/>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7DE4C3A1-17CE-0757-18AA-52FEFC1DE7E7}"/>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087DC69E-CAF2-8504-0FD5-2A9F82268925}"/>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473094CB-989E-B26D-E6D8-A0B8265645A4}"/>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testo, schermata&#10;&#10;Il contenuto generato dall'IA potrebbe non essere corretto.">
            <a:extLst>
              <a:ext uri="{FF2B5EF4-FFF2-40B4-BE49-F238E27FC236}">
                <a16:creationId xmlns:a16="http://schemas.microsoft.com/office/drawing/2014/main" id="{1B6C89DB-552A-45EC-C608-FE8D1021CA6E}"/>
              </a:ext>
            </a:extLst>
          </p:cNvPr>
          <p:cNvPicPr>
            <a:picLocks noChangeAspect="1"/>
          </p:cNvPicPr>
          <p:nvPr/>
        </p:nvPicPr>
        <p:blipFill>
          <a:blip r:embed="rId2" cstate="print">
            <a:extLst>
              <a:ext uri="{28A0092B-C50C-407E-A947-70E740481C1C}">
                <a14:useLocalDpi xmlns:a14="http://schemas.microsoft.com/office/drawing/2010/main" val="0"/>
              </a:ext>
            </a:extLst>
          </a:blip>
          <a:srcRect l="4206" t="15155" r="2014" b="2329"/>
          <a:stretch>
            <a:fillRect/>
          </a:stretch>
        </p:blipFill>
        <p:spPr>
          <a:xfrm>
            <a:off x="1292621" y="1233989"/>
            <a:ext cx="8772271" cy="5457926"/>
          </a:xfrm>
          <a:prstGeom prst="rect">
            <a:avLst/>
          </a:prstGeom>
        </p:spPr>
      </p:pic>
      <p:pic>
        <p:nvPicPr>
          <p:cNvPr id="12" name="Immagine 11" descr="Immagine che contiene testo, schermata&#10;&#10;Il contenuto generato dall'IA potrebbe non essere corretto.">
            <a:extLst>
              <a:ext uri="{FF2B5EF4-FFF2-40B4-BE49-F238E27FC236}">
                <a16:creationId xmlns:a16="http://schemas.microsoft.com/office/drawing/2014/main" id="{8405F145-95BD-DCBC-F4DC-A1B81F384CB5}"/>
              </a:ext>
            </a:extLst>
          </p:cNvPr>
          <p:cNvPicPr>
            <a:picLocks noChangeAspect="1"/>
          </p:cNvPicPr>
          <p:nvPr/>
        </p:nvPicPr>
        <p:blipFill>
          <a:blip r:embed="rId2" cstate="print">
            <a:extLst>
              <a:ext uri="{28A0092B-C50C-407E-A947-70E740481C1C}">
                <a14:useLocalDpi xmlns:a14="http://schemas.microsoft.com/office/drawing/2010/main" val="0"/>
              </a:ext>
            </a:extLst>
          </a:blip>
          <a:srcRect l="76461" t="7432" r="2014" b="75661"/>
          <a:stretch>
            <a:fillRect/>
          </a:stretch>
        </p:blipFill>
        <p:spPr>
          <a:xfrm>
            <a:off x="9008759" y="1120674"/>
            <a:ext cx="2013473" cy="1118319"/>
          </a:xfrm>
          <a:prstGeom prst="rect">
            <a:avLst/>
          </a:prstGeom>
        </p:spPr>
      </p:pic>
      <p:sp>
        <p:nvSpPr>
          <p:cNvPr id="13" name="Rettangolo 12">
            <a:extLst>
              <a:ext uri="{FF2B5EF4-FFF2-40B4-BE49-F238E27FC236}">
                <a16:creationId xmlns:a16="http://schemas.microsoft.com/office/drawing/2014/main" id="{7D7623D0-1DD3-3561-E561-5246F854FD15}"/>
              </a:ext>
            </a:extLst>
          </p:cNvPr>
          <p:cNvSpPr/>
          <p:nvPr/>
        </p:nvSpPr>
        <p:spPr>
          <a:xfrm>
            <a:off x="7894436" y="1233989"/>
            <a:ext cx="1114323" cy="37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9" name="CasellaDiTesto 8">
            <a:extLst>
              <a:ext uri="{FF2B5EF4-FFF2-40B4-BE49-F238E27FC236}">
                <a16:creationId xmlns:a16="http://schemas.microsoft.com/office/drawing/2014/main" id="{F4002012-BE36-C2B2-3B8A-014E36DF2007}"/>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28/50</a:t>
            </a:r>
          </a:p>
        </p:txBody>
      </p:sp>
    </p:spTree>
    <p:extLst>
      <p:ext uri="{BB962C8B-B14F-4D97-AF65-F5344CB8AC3E}">
        <p14:creationId xmlns:p14="http://schemas.microsoft.com/office/powerpoint/2010/main" val="230293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93C92-EE12-7A1F-3DBE-F3A3C63408D4}"/>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848B16DC-D685-0FD4-CC59-D3F84BD9D3AA}"/>
              </a:ext>
            </a:extLst>
          </p:cNvPr>
          <p:cNvSpPr>
            <a:spLocks noGrp="1"/>
          </p:cNvSpPr>
          <p:nvPr>
            <p:ph type="title"/>
          </p:nvPr>
        </p:nvSpPr>
        <p:spPr/>
        <p:txBody>
          <a:bodyPr/>
          <a:lstStyle/>
          <a:p>
            <a:r>
              <a:rPr lang="en-GB" dirty="0"/>
              <a:t>Urban Stratigraphic Analysis</a:t>
            </a:r>
          </a:p>
        </p:txBody>
      </p:sp>
      <p:sp>
        <p:nvSpPr>
          <p:cNvPr id="6" name="Text Placeholder 6">
            <a:extLst>
              <a:ext uri="{FF2B5EF4-FFF2-40B4-BE49-F238E27FC236}">
                <a16:creationId xmlns:a16="http://schemas.microsoft.com/office/drawing/2014/main" id="{35B442DB-7DE1-B746-2C07-4CE5F4DACD57}"/>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B4DB9B39-BB48-6C5C-4092-FE247AE76AA3}"/>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A57BE359-15D2-61A4-9E1A-C0A54DD6AAC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EB3DBB11-B5FA-0E7C-1921-9745F6036D13}"/>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0CA91987-843F-6306-043F-0D68C552ECEA}"/>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A5723BA3-AE1E-42D0-1385-B28F87CC416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299FDFFD-00D9-6C40-C9EF-F77096707368}"/>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schermata&#10;&#10;Il contenuto generato dall'IA potrebbe non essere corretto.">
            <a:extLst>
              <a:ext uri="{FF2B5EF4-FFF2-40B4-BE49-F238E27FC236}">
                <a16:creationId xmlns:a16="http://schemas.microsoft.com/office/drawing/2014/main" id="{59C4BB62-03E0-0E4A-DB80-044B7EE17A6C}"/>
              </a:ext>
            </a:extLst>
          </p:cNvPr>
          <p:cNvPicPr>
            <a:picLocks noChangeAspect="1"/>
          </p:cNvPicPr>
          <p:nvPr/>
        </p:nvPicPr>
        <p:blipFill>
          <a:blip r:embed="rId2" cstate="print">
            <a:extLst>
              <a:ext uri="{28A0092B-C50C-407E-A947-70E740481C1C}">
                <a14:useLocalDpi xmlns:a14="http://schemas.microsoft.com/office/drawing/2010/main" val="0"/>
              </a:ext>
            </a:extLst>
          </a:blip>
          <a:srcRect t="2442"/>
          <a:stretch>
            <a:fillRect/>
          </a:stretch>
        </p:blipFill>
        <p:spPr>
          <a:xfrm>
            <a:off x="1329430" y="1126735"/>
            <a:ext cx="9533140" cy="5731265"/>
          </a:xfrm>
          <a:prstGeom prst="rect">
            <a:avLst/>
          </a:prstGeom>
        </p:spPr>
      </p:pic>
      <p:sp>
        <p:nvSpPr>
          <p:cNvPr id="2" name="CasellaDiTesto 1">
            <a:extLst>
              <a:ext uri="{FF2B5EF4-FFF2-40B4-BE49-F238E27FC236}">
                <a16:creationId xmlns:a16="http://schemas.microsoft.com/office/drawing/2014/main" id="{586ED557-5014-195A-A7ED-5E30F2653EA8}"/>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29/50</a:t>
            </a:r>
          </a:p>
        </p:txBody>
      </p:sp>
    </p:spTree>
    <p:extLst>
      <p:ext uri="{BB962C8B-B14F-4D97-AF65-F5344CB8AC3E}">
        <p14:creationId xmlns:p14="http://schemas.microsoft.com/office/powerpoint/2010/main" val="16199316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69852-EB65-4C93-4AE7-54901B5DB734}"/>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F76548AE-9DAA-779B-3728-CAC6CEEC1E13}"/>
              </a:ext>
            </a:extLst>
          </p:cNvPr>
          <p:cNvSpPr>
            <a:spLocks noGrp="1"/>
          </p:cNvSpPr>
          <p:nvPr>
            <p:ph type="title"/>
          </p:nvPr>
        </p:nvSpPr>
        <p:spPr/>
        <p:txBody>
          <a:bodyPr/>
          <a:lstStyle/>
          <a:p>
            <a:r>
              <a:rPr lang="en-GB" dirty="0"/>
              <a:t>2024 3D model</a:t>
            </a:r>
          </a:p>
        </p:txBody>
      </p:sp>
      <p:sp>
        <p:nvSpPr>
          <p:cNvPr id="6" name="Text Placeholder 6">
            <a:extLst>
              <a:ext uri="{FF2B5EF4-FFF2-40B4-BE49-F238E27FC236}">
                <a16:creationId xmlns:a16="http://schemas.microsoft.com/office/drawing/2014/main" id="{D3CC3771-1C51-F12F-8272-06B7FB454E7F}"/>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2E1E101D-A836-649D-BB71-2838E642F660}"/>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1F83CD80-E185-1387-F93A-3A74DD4E3EEF}"/>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4D49E4FE-69D4-53D1-CDE0-809FD69C5E61}"/>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A7912CDD-9FA5-57D1-78A1-864C3B529490}"/>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84682A7A-50CC-D331-1FE9-70271A07A65B}"/>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278799E6-EC97-194D-01B2-9836DF459210}"/>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mappa, testo&#10;&#10;Il contenuto generato dall'IA potrebbe non essere corretto.">
            <a:extLst>
              <a:ext uri="{FF2B5EF4-FFF2-40B4-BE49-F238E27FC236}">
                <a16:creationId xmlns:a16="http://schemas.microsoft.com/office/drawing/2014/main" id="{D6508AD7-2F77-F761-5748-5C312C313EF2}"/>
              </a:ext>
            </a:extLst>
          </p:cNvPr>
          <p:cNvPicPr>
            <a:picLocks noChangeAspect="1"/>
          </p:cNvPicPr>
          <p:nvPr/>
        </p:nvPicPr>
        <p:blipFill>
          <a:blip r:embed="rId2" cstate="print">
            <a:extLst>
              <a:ext uri="{28A0092B-C50C-407E-A947-70E740481C1C}">
                <a14:useLocalDpi xmlns:a14="http://schemas.microsoft.com/office/drawing/2010/main" val="0"/>
              </a:ext>
            </a:extLst>
          </a:blip>
          <a:srcRect r="570"/>
          <a:stretch>
            <a:fillRect/>
          </a:stretch>
        </p:blipFill>
        <p:spPr>
          <a:xfrm>
            <a:off x="1161460" y="2636912"/>
            <a:ext cx="9849544" cy="2796085"/>
          </a:xfrm>
          <a:prstGeom prst="rect">
            <a:avLst/>
          </a:prstGeom>
        </p:spPr>
      </p:pic>
      <p:sp>
        <p:nvSpPr>
          <p:cNvPr id="9" name="CasellaDiTesto 8">
            <a:extLst>
              <a:ext uri="{FF2B5EF4-FFF2-40B4-BE49-F238E27FC236}">
                <a16:creationId xmlns:a16="http://schemas.microsoft.com/office/drawing/2014/main" id="{5BC3F39A-6094-09EB-6DF3-AFC1162E6417}"/>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30/50</a:t>
            </a:r>
          </a:p>
        </p:txBody>
      </p:sp>
    </p:spTree>
    <p:extLst>
      <p:ext uri="{BB962C8B-B14F-4D97-AF65-F5344CB8AC3E}">
        <p14:creationId xmlns:p14="http://schemas.microsoft.com/office/powerpoint/2010/main" val="40151800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C5626-888B-FA2E-01DD-C93FF65B4AD1}"/>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3DC96CA8-0CD1-6B32-D2A4-2545BD08FA77}"/>
              </a:ext>
            </a:extLst>
          </p:cNvPr>
          <p:cNvSpPr>
            <a:spLocks noGrp="1"/>
          </p:cNvSpPr>
          <p:nvPr>
            <p:ph type="title"/>
          </p:nvPr>
        </p:nvSpPr>
        <p:spPr/>
        <p:txBody>
          <a:bodyPr/>
          <a:lstStyle/>
          <a:p>
            <a:r>
              <a:rPr lang="en-GB" dirty="0"/>
              <a:t>1940 3D model</a:t>
            </a:r>
          </a:p>
        </p:txBody>
      </p:sp>
      <p:sp>
        <p:nvSpPr>
          <p:cNvPr id="6" name="Text Placeholder 6">
            <a:extLst>
              <a:ext uri="{FF2B5EF4-FFF2-40B4-BE49-F238E27FC236}">
                <a16:creationId xmlns:a16="http://schemas.microsoft.com/office/drawing/2014/main" id="{067A6813-B5EE-725D-9EEF-AAE162DA9B8A}"/>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0690E959-F512-EBB0-20A0-7A77745BBC34}"/>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84D08969-C704-0C5E-D024-426F572BAC3D}"/>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945AAA25-800F-FB43-632A-242B08148DD0}"/>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84017320-0B0D-B2B8-4862-0B8C75FA730F}"/>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A03F25DC-6C63-4888-29C3-DF99F2393FA3}"/>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4A65998C-A41C-94D5-4DC2-A7B6DDA46B20}"/>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13" name="Immagine 12" descr="Immagine che contiene testo, mappa&#10;&#10;Il contenuto generato dall'IA potrebbe non essere corretto.">
            <a:extLst>
              <a:ext uri="{FF2B5EF4-FFF2-40B4-BE49-F238E27FC236}">
                <a16:creationId xmlns:a16="http://schemas.microsoft.com/office/drawing/2014/main" id="{0C68F5C6-B9CF-663A-2C89-DFEB9C27CC07}"/>
              </a:ext>
            </a:extLst>
          </p:cNvPr>
          <p:cNvPicPr>
            <a:picLocks noChangeAspect="1"/>
          </p:cNvPicPr>
          <p:nvPr/>
        </p:nvPicPr>
        <p:blipFill>
          <a:blip r:embed="rId2" cstate="print">
            <a:extLst>
              <a:ext uri="{28A0092B-C50C-407E-A947-70E740481C1C}">
                <a14:useLocalDpi xmlns:a14="http://schemas.microsoft.com/office/drawing/2010/main" val="0"/>
              </a:ext>
            </a:extLst>
          </a:blip>
          <a:srcRect r="1297"/>
          <a:stretch>
            <a:fillRect/>
          </a:stretch>
        </p:blipFill>
        <p:spPr>
          <a:xfrm>
            <a:off x="1197464" y="1437846"/>
            <a:ext cx="9777536" cy="5316627"/>
          </a:xfrm>
          <a:prstGeom prst="rect">
            <a:avLst/>
          </a:prstGeom>
          <a:ln>
            <a:noFill/>
          </a:ln>
        </p:spPr>
      </p:pic>
      <p:pic>
        <p:nvPicPr>
          <p:cNvPr id="14" name="Immagine 13" descr="Immagine che contiene mappa, testo&#10;&#10;Il contenuto generato dall'IA potrebbe non essere corretto.">
            <a:extLst>
              <a:ext uri="{FF2B5EF4-FFF2-40B4-BE49-F238E27FC236}">
                <a16:creationId xmlns:a16="http://schemas.microsoft.com/office/drawing/2014/main" id="{B10E78A5-6DDA-B250-6182-E18F7350B256}"/>
              </a:ext>
            </a:extLst>
          </p:cNvPr>
          <p:cNvPicPr>
            <a:picLocks noChangeAspect="1"/>
          </p:cNvPicPr>
          <p:nvPr/>
        </p:nvPicPr>
        <p:blipFill>
          <a:blip r:embed="rId3" cstate="print">
            <a:extLst>
              <a:ext uri="{28A0092B-C50C-407E-A947-70E740481C1C}">
                <a14:useLocalDpi xmlns:a14="http://schemas.microsoft.com/office/drawing/2010/main" val="0"/>
              </a:ext>
            </a:extLst>
          </a:blip>
          <a:srcRect r="93060" b="72824"/>
          <a:stretch>
            <a:fillRect/>
          </a:stretch>
        </p:blipFill>
        <p:spPr>
          <a:xfrm>
            <a:off x="1143001" y="2485229"/>
            <a:ext cx="687519" cy="759861"/>
          </a:xfrm>
          <a:prstGeom prst="rect">
            <a:avLst/>
          </a:prstGeom>
        </p:spPr>
      </p:pic>
      <p:sp>
        <p:nvSpPr>
          <p:cNvPr id="2" name="CasellaDiTesto 1">
            <a:extLst>
              <a:ext uri="{FF2B5EF4-FFF2-40B4-BE49-F238E27FC236}">
                <a16:creationId xmlns:a16="http://schemas.microsoft.com/office/drawing/2014/main" id="{F1956ED5-43D6-41A5-8C9F-7997539251A4}"/>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sz="1800" i="1" kern="1200" dirty="0">
                <a:ln>
                  <a:solidFill>
                    <a:schemeClr val="tx1"/>
                  </a:solidFill>
                </a:ln>
                <a:solidFill>
                  <a:srgbClr val="000000"/>
                </a:solidFill>
                <a:latin typeface="+mn-lt"/>
                <a:ea typeface="+mn-ea"/>
                <a:cs typeface="+mn-cs"/>
              </a:rPr>
              <a:t>31</a:t>
            </a:r>
            <a:r>
              <a:rPr lang="it-IT" i="1" dirty="0">
                <a:ln>
                  <a:solidFill>
                    <a:schemeClr val="tx1"/>
                  </a:solidFill>
                </a:ln>
                <a:solidFill>
                  <a:srgbClr val="000000"/>
                </a:solidFill>
              </a:rPr>
              <a:t>/50</a:t>
            </a:r>
          </a:p>
        </p:txBody>
      </p:sp>
    </p:spTree>
    <p:extLst>
      <p:ext uri="{BB962C8B-B14F-4D97-AF65-F5344CB8AC3E}">
        <p14:creationId xmlns:p14="http://schemas.microsoft.com/office/powerpoint/2010/main" val="9482380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ABFA3-4696-D330-0E8C-94DD2AF71C22}"/>
            </a:ext>
          </a:extLst>
        </p:cNvPr>
        <p:cNvGrpSpPr/>
        <p:nvPr/>
      </p:nvGrpSpPr>
      <p:grpSpPr>
        <a:xfrm>
          <a:off x="0" y="0"/>
          <a:ext cx="0" cy="0"/>
          <a:chOff x="0" y="0"/>
          <a:chExt cx="0" cy="0"/>
        </a:xfrm>
      </p:grpSpPr>
      <p:pic>
        <p:nvPicPr>
          <p:cNvPr id="31" name="Immagine 30" descr="Immagine che contiene testo, schermata, design&#10;&#10;Il contenuto generato dall'IA potrebbe non essere corretto.">
            <a:extLst>
              <a:ext uri="{FF2B5EF4-FFF2-40B4-BE49-F238E27FC236}">
                <a16:creationId xmlns:a16="http://schemas.microsoft.com/office/drawing/2014/main" id="{CD91F75D-6C16-C3F0-8910-F695356789FC}"/>
              </a:ext>
            </a:extLst>
          </p:cNvPr>
          <p:cNvPicPr>
            <a:picLocks noChangeAspect="1"/>
          </p:cNvPicPr>
          <p:nvPr/>
        </p:nvPicPr>
        <p:blipFill>
          <a:blip r:embed="rId2" cstate="print">
            <a:alphaModFix/>
            <a:extLst>
              <a:ext uri="{28A0092B-C50C-407E-A947-70E740481C1C}">
                <a14:useLocalDpi xmlns:a14="http://schemas.microsoft.com/office/drawing/2010/main" val="0"/>
              </a:ext>
            </a:extLst>
          </a:blip>
          <a:srcRect l="11270" t="29713" r="31876" b="42863"/>
          <a:stretch>
            <a:fillRect/>
          </a:stretch>
        </p:blipFill>
        <p:spPr>
          <a:xfrm>
            <a:off x="6132513" y="4310203"/>
            <a:ext cx="4553248" cy="1590618"/>
          </a:xfrm>
          <a:prstGeom prst="rect">
            <a:avLst/>
          </a:prstGeom>
        </p:spPr>
      </p:pic>
      <p:pic>
        <p:nvPicPr>
          <p:cNvPr id="28" name="Immagine 27" descr="Immagine che contiene testo, schermata&#10;&#10;Il contenuto generato dall'IA potrebbe non essere corretto.">
            <a:extLst>
              <a:ext uri="{FF2B5EF4-FFF2-40B4-BE49-F238E27FC236}">
                <a16:creationId xmlns:a16="http://schemas.microsoft.com/office/drawing/2014/main" id="{5C81AA23-E507-F9C9-AE14-9D587A9A430B}"/>
              </a:ext>
            </a:extLst>
          </p:cNvPr>
          <p:cNvPicPr>
            <a:picLocks noChangeAspect="1"/>
          </p:cNvPicPr>
          <p:nvPr/>
        </p:nvPicPr>
        <p:blipFill>
          <a:blip r:embed="rId3" cstate="print">
            <a:alphaModFix/>
            <a:extLst>
              <a:ext uri="{28A0092B-C50C-407E-A947-70E740481C1C}">
                <a14:useLocalDpi xmlns:a14="http://schemas.microsoft.com/office/drawing/2010/main" val="0"/>
              </a:ext>
            </a:extLst>
          </a:blip>
          <a:srcRect l="10305" t="28662" r="30128" b="41715"/>
          <a:stretch>
            <a:fillRect/>
          </a:stretch>
        </p:blipFill>
        <p:spPr>
          <a:xfrm>
            <a:off x="6132513" y="1796154"/>
            <a:ext cx="4635064" cy="1669360"/>
          </a:xfrm>
          <a:prstGeom prst="rect">
            <a:avLst/>
          </a:prstGeom>
        </p:spPr>
      </p:pic>
      <p:pic>
        <p:nvPicPr>
          <p:cNvPr id="24" name="Immagine 23" descr="Immagine che contiene testo, schermata, Software per la grafica, Software multimediale&#10;&#10;Il contenuto generato dall'IA potrebbe non essere corretto.">
            <a:extLst>
              <a:ext uri="{FF2B5EF4-FFF2-40B4-BE49-F238E27FC236}">
                <a16:creationId xmlns:a16="http://schemas.microsoft.com/office/drawing/2014/main" id="{06FC7117-EE68-1379-73EB-6D64EB21CC1F}"/>
              </a:ext>
            </a:extLst>
          </p:cNvPr>
          <p:cNvPicPr>
            <a:picLocks noChangeAspect="1"/>
          </p:cNvPicPr>
          <p:nvPr/>
        </p:nvPicPr>
        <p:blipFill>
          <a:blip r:embed="rId4" cstate="print">
            <a:alphaModFix/>
            <a:extLst>
              <a:ext uri="{28A0092B-C50C-407E-A947-70E740481C1C}">
                <a14:useLocalDpi xmlns:a14="http://schemas.microsoft.com/office/drawing/2010/main" val="0"/>
              </a:ext>
            </a:extLst>
          </a:blip>
          <a:srcRect l="12525" t="30007" r="34471" b="43200"/>
          <a:stretch>
            <a:fillRect/>
          </a:stretch>
        </p:blipFill>
        <p:spPr>
          <a:xfrm>
            <a:off x="1593739" y="4310202"/>
            <a:ext cx="4345098" cy="1590618"/>
          </a:xfrm>
          <a:prstGeom prst="rect">
            <a:avLst/>
          </a:prstGeom>
        </p:spPr>
      </p:pic>
      <p:pic>
        <p:nvPicPr>
          <p:cNvPr id="21" name="Immagine 20" descr="Immagine che contiene testo, schermata&#10;&#10;Il contenuto generato dall'IA potrebbe non essere corretto.">
            <a:extLst>
              <a:ext uri="{FF2B5EF4-FFF2-40B4-BE49-F238E27FC236}">
                <a16:creationId xmlns:a16="http://schemas.microsoft.com/office/drawing/2014/main" id="{996CA9AE-1647-92BC-4D44-8F47456F47CE}"/>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l="10260" t="29435" r="32128" b="41243"/>
          <a:stretch>
            <a:fillRect/>
          </a:stretch>
        </p:blipFill>
        <p:spPr>
          <a:xfrm>
            <a:off x="1593739" y="1844676"/>
            <a:ext cx="4345098" cy="1639003"/>
          </a:xfrm>
          <a:prstGeom prst="rect">
            <a:avLst/>
          </a:prstGeom>
        </p:spPr>
      </p:pic>
      <p:sp>
        <p:nvSpPr>
          <p:cNvPr id="11" name="Title 10">
            <a:extLst>
              <a:ext uri="{FF2B5EF4-FFF2-40B4-BE49-F238E27FC236}">
                <a16:creationId xmlns:a16="http://schemas.microsoft.com/office/drawing/2014/main" id="{605636EA-20AA-CFE7-B8F5-8D49B50401D2}"/>
              </a:ext>
            </a:extLst>
          </p:cNvPr>
          <p:cNvSpPr>
            <a:spLocks noGrp="1"/>
          </p:cNvSpPr>
          <p:nvPr>
            <p:ph type="title"/>
          </p:nvPr>
        </p:nvSpPr>
        <p:spPr/>
        <p:txBody>
          <a:bodyPr/>
          <a:lstStyle/>
          <a:p>
            <a:r>
              <a:rPr lang="en-GB" dirty="0"/>
              <a:t>Comparative Analysis | PMV</a:t>
            </a:r>
          </a:p>
        </p:txBody>
      </p:sp>
      <p:sp>
        <p:nvSpPr>
          <p:cNvPr id="6" name="Text Placeholder 6">
            <a:extLst>
              <a:ext uri="{FF2B5EF4-FFF2-40B4-BE49-F238E27FC236}">
                <a16:creationId xmlns:a16="http://schemas.microsoft.com/office/drawing/2014/main" id="{C1FFB602-6EFB-F414-C838-18B4B49D51D8}"/>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F6ABEBBB-DCFB-AEA8-FDDA-6C08F915A125}"/>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B91FD316-4148-66A2-C4F7-53E737694194}"/>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2474AEC9-A856-A1A9-C746-6B37BFE7CDAF}"/>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3838DE61-6F08-5E35-5475-F989959CD068}"/>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4FD85B16-19B6-FCB4-1F6B-05B953FE24E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D99D5EFB-95F3-D541-8F4C-7C953E555380}"/>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15" name="CasellaDiTesto 14">
            <a:extLst>
              <a:ext uri="{FF2B5EF4-FFF2-40B4-BE49-F238E27FC236}">
                <a16:creationId xmlns:a16="http://schemas.microsoft.com/office/drawing/2014/main" id="{B156384B-E6D8-0672-3FD5-B0C631387B8F}"/>
              </a:ext>
            </a:extLst>
          </p:cNvPr>
          <p:cNvSpPr txBox="1"/>
          <p:nvPr/>
        </p:nvSpPr>
        <p:spPr>
          <a:xfrm>
            <a:off x="6044197" y="1473544"/>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CasellaDiTesto 15">
            <a:extLst>
              <a:ext uri="{FF2B5EF4-FFF2-40B4-BE49-F238E27FC236}">
                <a16:creationId xmlns:a16="http://schemas.microsoft.com/office/drawing/2014/main" id="{D57F9C65-09D0-9894-F8A0-D93EC19C37CF}"/>
              </a:ext>
            </a:extLst>
          </p:cNvPr>
          <p:cNvSpPr txBox="1"/>
          <p:nvPr/>
        </p:nvSpPr>
        <p:spPr>
          <a:xfrm>
            <a:off x="6044197" y="3959535"/>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CasellaDiTesto 16">
            <a:extLst>
              <a:ext uri="{FF2B5EF4-FFF2-40B4-BE49-F238E27FC236}">
                <a16:creationId xmlns:a16="http://schemas.microsoft.com/office/drawing/2014/main" id="{D5BA53B6-5562-F81F-754B-EAD209877028}"/>
              </a:ext>
            </a:extLst>
          </p:cNvPr>
          <p:cNvSpPr txBox="1"/>
          <p:nvPr/>
        </p:nvSpPr>
        <p:spPr>
          <a:xfrm>
            <a:off x="1534071" y="1473544"/>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8" name="CasellaDiTesto 17">
            <a:extLst>
              <a:ext uri="{FF2B5EF4-FFF2-40B4-BE49-F238E27FC236}">
                <a16:creationId xmlns:a16="http://schemas.microsoft.com/office/drawing/2014/main" id="{A3437021-1D58-3151-6CF3-6B1CB5BD5948}"/>
              </a:ext>
            </a:extLst>
          </p:cNvPr>
          <p:cNvSpPr txBox="1"/>
          <p:nvPr/>
        </p:nvSpPr>
        <p:spPr>
          <a:xfrm>
            <a:off x="1534072" y="3959535"/>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2" name="Gruppo 1">
            <a:extLst>
              <a:ext uri="{FF2B5EF4-FFF2-40B4-BE49-F238E27FC236}">
                <a16:creationId xmlns:a16="http://schemas.microsoft.com/office/drawing/2014/main" id="{B3B9AD73-F854-3F55-845A-28A74282E56D}"/>
              </a:ext>
            </a:extLst>
          </p:cNvPr>
          <p:cNvGrpSpPr/>
          <p:nvPr/>
        </p:nvGrpSpPr>
        <p:grpSpPr>
          <a:xfrm>
            <a:off x="446447" y="3078898"/>
            <a:ext cx="893949" cy="1761273"/>
            <a:chOff x="1143768" y="5105512"/>
            <a:chExt cx="893949" cy="1761273"/>
          </a:xfrm>
        </p:grpSpPr>
        <p:pic>
          <p:nvPicPr>
            <p:cNvPr id="25" name="Immagine 24" descr="Immagine che contiene testo, schermata, Software per la grafica, Software multimediale&#10;&#10;Il contenuto generato dall'IA potrebbe non essere corretto.">
              <a:extLst>
                <a:ext uri="{FF2B5EF4-FFF2-40B4-BE49-F238E27FC236}">
                  <a16:creationId xmlns:a16="http://schemas.microsoft.com/office/drawing/2014/main" id="{CB0B23FE-2D7C-C229-4D54-72BDCE0299EB}"/>
                </a:ext>
              </a:extLst>
            </p:cNvPr>
            <p:cNvPicPr>
              <a:picLocks noChangeAspect="1"/>
            </p:cNvPicPr>
            <p:nvPr/>
          </p:nvPicPr>
          <p:blipFill>
            <a:blip r:embed="rId4" cstate="print">
              <a:extLst>
                <a:ext uri="{28A0092B-C50C-407E-A947-70E740481C1C}">
                  <a14:useLocalDpi xmlns:a14="http://schemas.microsoft.com/office/drawing/2010/main" val="0"/>
                </a:ext>
              </a:extLst>
            </a:blip>
            <a:srcRect l="74182" t="30057" r="15134" b="42116"/>
            <a:stretch>
              <a:fillRect/>
            </a:stretch>
          </p:blipFill>
          <p:spPr>
            <a:xfrm>
              <a:off x="1143768" y="5117590"/>
              <a:ext cx="893949" cy="1686110"/>
            </a:xfrm>
            <a:prstGeom prst="rect">
              <a:avLst/>
            </a:prstGeom>
          </p:spPr>
        </p:pic>
        <p:sp>
          <p:nvSpPr>
            <p:cNvPr id="19" name="Rettangolo 18">
              <a:extLst>
                <a:ext uri="{FF2B5EF4-FFF2-40B4-BE49-F238E27FC236}">
                  <a16:creationId xmlns:a16="http://schemas.microsoft.com/office/drawing/2014/main" id="{00CA24C1-352C-04A6-246A-932A6D99B01C}"/>
                </a:ext>
              </a:extLst>
            </p:cNvPr>
            <p:cNvSpPr/>
            <p:nvPr/>
          </p:nvSpPr>
          <p:spPr>
            <a:xfrm>
              <a:off x="1145686" y="5105512"/>
              <a:ext cx="878281" cy="17612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grpSp>
      <p:sp>
        <p:nvSpPr>
          <p:cNvPr id="22" name="Rettangolo 21">
            <a:extLst>
              <a:ext uri="{FF2B5EF4-FFF2-40B4-BE49-F238E27FC236}">
                <a16:creationId xmlns:a16="http://schemas.microsoft.com/office/drawing/2014/main" id="{9AE5F0CA-0BD6-DFB4-9520-EA0C4C7BD669}"/>
              </a:ext>
            </a:extLst>
          </p:cNvPr>
          <p:cNvSpPr/>
          <p:nvPr/>
        </p:nvSpPr>
        <p:spPr>
          <a:xfrm>
            <a:off x="4443090" y="2523194"/>
            <a:ext cx="460638" cy="281882"/>
          </a:xfrm>
          <a:prstGeom prst="rect">
            <a:avLst/>
          </a:prstGeom>
          <a:noFill/>
          <a:ln w="28575">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26" name="Rettangolo 25">
            <a:extLst>
              <a:ext uri="{FF2B5EF4-FFF2-40B4-BE49-F238E27FC236}">
                <a16:creationId xmlns:a16="http://schemas.microsoft.com/office/drawing/2014/main" id="{B758C3B5-61CB-8605-11EA-C5AD529BEBCD}"/>
              </a:ext>
            </a:extLst>
          </p:cNvPr>
          <p:cNvSpPr/>
          <p:nvPr/>
        </p:nvSpPr>
        <p:spPr>
          <a:xfrm>
            <a:off x="4443090" y="4983290"/>
            <a:ext cx="460638" cy="281882"/>
          </a:xfrm>
          <a:prstGeom prst="rect">
            <a:avLst/>
          </a:prstGeom>
          <a:noFill/>
          <a:ln w="28575">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29" name="Rettangolo 28">
            <a:extLst>
              <a:ext uri="{FF2B5EF4-FFF2-40B4-BE49-F238E27FC236}">
                <a16:creationId xmlns:a16="http://schemas.microsoft.com/office/drawing/2014/main" id="{C8725A72-3C5E-9E9E-B4A6-C086DAEBBA87}"/>
              </a:ext>
            </a:extLst>
          </p:cNvPr>
          <p:cNvSpPr/>
          <p:nvPr/>
        </p:nvSpPr>
        <p:spPr>
          <a:xfrm>
            <a:off x="9055718" y="2521903"/>
            <a:ext cx="460638" cy="281882"/>
          </a:xfrm>
          <a:prstGeom prst="rect">
            <a:avLst/>
          </a:prstGeom>
          <a:noFill/>
          <a:ln w="28575">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32" name="Rettangolo 31">
            <a:extLst>
              <a:ext uri="{FF2B5EF4-FFF2-40B4-BE49-F238E27FC236}">
                <a16:creationId xmlns:a16="http://schemas.microsoft.com/office/drawing/2014/main" id="{9272B0DE-38FD-396A-B3F9-DF112EA45C33}"/>
              </a:ext>
            </a:extLst>
          </p:cNvPr>
          <p:cNvSpPr/>
          <p:nvPr/>
        </p:nvSpPr>
        <p:spPr>
          <a:xfrm>
            <a:off x="9055718" y="4983290"/>
            <a:ext cx="460638" cy="281882"/>
          </a:xfrm>
          <a:prstGeom prst="rect">
            <a:avLst/>
          </a:prstGeom>
          <a:noFill/>
          <a:ln w="28575">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9" name="CasellaDiTesto 8">
            <a:extLst>
              <a:ext uri="{FF2B5EF4-FFF2-40B4-BE49-F238E27FC236}">
                <a16:creationId xmlns:a16="http://schemas.microsoft.com/office/drawing/2014/main" id="{D6700D26-E483-01D2-1263-6319F75E2894}"/>
              </a:ext>
            </a:extLst>
          </p:cNvPr>
          <p:cNvSpPr txBox="1"/>
          <p:nvPr/>
        </p:nvSpPr>
        <p:spPr>
          <a:xfrm>
            <a:off x="-9768"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32/50</a:t>
            </a:r>
          </a:p>
        </p:txBody>
      </p:sp>
    </p:spTree>
    <p:extLst>
      <p:ext uri="{BB962C8B-B14F-4D97-AF65-F5344CB8AC3E}">
        <p14:creationId xmlns:p14="http://schemas.microsoft.com/office/powerpoint/2010/main" val="1330175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0598B-6808-F6F3-686E-38426B07308F}"/>
            </a:ext>
          </a:extLst>
        </p:cNvPr>
        <p:cNvGrpSpPr/>
        <p:nvPr/>
      </p:nvGrpSpPr>
      <p:grpSpPr>
        <a:xfrm>
          <a:off x="0" y="0"/>
          <a:ext cx="0" cy="0"/>
          <a:chOff x="0" y="0"/>
          <a:chExt cx="0" cy="0"/>
        </a:xfrm>
      </p:grpSpPr>
      <p:pic>
        <p:nvPicPr>
          <p:cNvPr id="21" name="Immagine 20" descr="Immagine che contiene testo, schermata, grafica&#10;&#10;Il contenuto generato dall'IA potrebbe non essere corretto.">
            <a:extLst>
              <a:ext uri="{FF2B5EF4-FFF2-40B4-BE49-F238E27FC236}">
                <a16:creationId xmlns:a16="http://schemas.microsoft.com/office/drawing/2014/main" id="{8F7819C3-EA48-C2DE-20CA-3B5C974F9536}"/>
              </a:ext>
            </a:extLst>
          </p:cNvPr>
          <p:cNvPicPr>
            <a:picLocks noChangeAspect="1"/>
          </p:cNvPicPr>
          <p:nvPr/>
        </p:nvPicPr>
        <p:blipFill>
          <a:blip r:embed="rId2" cstate="print">
            <a:alphaModFix/>
            <a:extLst>
              <a:ext uri="{28A0092B-C50C-407E-A947-70E740481C1C}">
                <a14:useLocalDpi xmlns:a14="http://schemas.microsoft.com/office/drawing/2010/main" val="0"/>
              </a:ext>
            </a:extLst>
          </a:blip>
          <a:srcRect l="18054" t="8288" r="26113" b="56250"/>
          <a:stretch>
            <a:fillRect/>
          </a:stretch>
        </p:blipFill>
        <p:spPr>
          <a:xfrm>
            <a:off x="6132513" y="1858425"/>
            <a:ext cx="4508294" cy="1610642"/>
          </a:xfrm>
          <a:prstGeom prst="rect">
            <a:avLst/>
          </a:prstGeom>
        </p:spPr>
      </p:pic>
      <p:pic>
        <p:nvPicPr>
          <p:cNvPr id="20" name="Immagine 19">
            <a:extLst>
              <a:ext uri="{FF2B5EF4-FFF2-40B4-BE49-F238E27FC236}">
                <a16:creationId xmlns:a16="http://schemas.microsoft.com/office/drawing/2014/main" id="{0ECDA17F-53E9-5420-E39E-68A71A44274E}"/>
              </a:ext>
            </a:extLst>
          </p:cNvPr>
          <p:cNvPicPr>
            <a:picLocks noChangeAspect="1"/>
          </p:cNvPicPr>
          <p:nvPr/>
        </p:nvPicPr>
        <p:blipFill>
          <a:blip r:embed="rId3" cstate="print">
            <a:alphaModFix/>
            <a:extLst>
              <a:ext uri="{28A0092B-C50C-407E-A947-70E740481C1C}">
                <a14:useLocalDpi xmlns:a14="http://schemas.microsoft.com/office/drawing/2010/main" val="0"/>
              </a:ext>
            </a:extLst>
          </a:blip>
          <a:srcRect l="10902" t="29603" r="32498" b="42249"/>
          <a:stretch>
            <a:fillRect/>
          </a:stretch>
        </p:blipFill>
        <p:spPr>
          <a:xfrm>
            <a:off x="6132514" y="4301172"/>
            <a:ext cx="4508291" cy="1623809"/>
          </a:xfrm>
          <a:prstGeom prst="rect">
            <a:avLst/>
          </a:prstGeom>
        </p:spPr>
      </p:pic>
      <p:pic>
        <p:nvPicPr>
          <p:cNvPr id="22" name="Immagine 21" descr="Immagine che contiene testo, schermata&#10;&#10;Il contenuto generato dall'IA potrebbe non essere corretto.">
            <a:extLst>
              <a:ext uri="{FF2B5EF4-FFF2-40B4-BE49-F238E27FC236}">
                <a16:creationId xmlns:a16="http://schemas.microsoft.com/office/drawing/2014/main" id="{AB6475EC-F2A2-BC67-D31A-FC29E18D801A}"/>
              </a:ext>
            </a:extLst>
          </p:cNvPr>
          <p:cNvPicPr>
            <a:picLocks noChangeAspect="1"/>
          </p:cNvPicPr>
          <p:nvPr/>
        </p:nvPicPr>
        <p:blipFill>
          <a:blip r:embed="rId4" cstate="print">
            <a:extLst>
              <a:ext uri="{28A0092B-C50C-407E-A947-70E740481C1C}">
                <a14:useLocalDpi xmlns:a14="http://schemas.microsoft.com/office/drawing/2010/main" val="0"/>
              </a:ext>
            </a:extLst>
          </a:blip>
          <a:srcRect l="17769" t="52423" r="27353" b="11117"/>
          <a:stretch>
            <a:fillRect/>
          </a:stretch>
        </p:blipFill>
        <p:spPr>
          <a:xfrm>
            <a:off x="1631378" y="4301173"/>
            <a:ext cx="4345098" cy="1623809"/>
          </a:xfrm>
          <a:prstGeom prst="rect">
            <a:avLst/>
          </a:prstGeom>
        </p:spPr>
      </p:pic>
      <p:pic>
        <p:nvPicPr>
          <p:cNvPr id="23" name="Immagine 22" descr="Immagine che contiene testo, schermata&#10;&#10;Il contenuto generato dall'IA potrebbe non essere corretto.">
            <a:extLst>
              <a:ext uri="{FF2B5EF4-FFF2-40B4-BE49-F238E27FC236}">
                <a16:creationId xmlns:a16="http://schemas.microsoft.com/office/drawing/2014/main" id="{05153974-23C1-FC9D-452F-2365D54BD6CD}"/>
              </a:ext>
            </a:extLst>
          </p:cNvPr>
          <p:cNvPicPr>
            <a:picLocks noChangeAspect="1"/>
          </p:cNvPicPr>
          <p:nvPr/>
        </p:nvPicPr>
        <p:blipFill>
          <a:blip r:embed="rId4" cstate="print">
            <a:extLst>
              <a:ext uri="{28A0092B-C50C-407E-A947-70E740481C1C}">
                <a14:useLocalDpi xmlns:a14="http://schemas.microsoft.com/office/drawing/2010/main" val="0"/>
              </a:ext>
            </a:extLst>
          </a:blip>
          <a:srcRect l="18244" t="7979" r="26878" b="55561"/>
          <a:stretch>
            <a:fillRect/>
          </a:stretch>
        </p:blipFill>
        <p:spPr>
          <a:xfrm>
            <a:off x="1631379" y="1858993"/>
            <a:ext cx="4345098" cy="1623809"/>
          </a:xfrm>
          <a:prstGeom prst="rect">
            <a:avLst/>
          </a:prstGeom>
        </p:spPr>
      </p:pic>
      <p:sp>
        <p:nvSpPr>
          <p:cNvPr id="11" name="Title 10">
            <a:extLst>
              <a:ext uri="{FF2B5EF4-FFF2-40B4-BE49-F238E27FC236}">
                <a16:creationId xmlns:a16="http://schemas.microsoft.com/office/drawing/2014/main" id="{1BC70F35-3AEC-DC3E-6FAE-7B755CC6B480}"/>
              </a:ext>
            </a:extLst>
          </p:cNvPr>
          <p:cNvSpPr>
            <a:spLocks noGrp="1"/>
          </p:cNvSpPr>
          <p:nvPr>
            <p:ph type="title"/>
          </p:nvPr>
        </p:nvSpPr>
        <p:spPr/>
        <p:txBody>
          <a:bodyPr/>
          <a:lstStyle/>
          <a:p>
            <a:r>
              <a:rPr lang="en-GB" dirty="0"/>
              <a:t>Comparative Analysis | Rr</a:t>
            </a:r>
          </a:p>
        </p:txBody>
      </p:sp>
      <p:sp>
        <p:nvSpPr>
          <p:cNvPr id="6" name="Text Placeholder 6">
            <a:extLst>
              <a:ext uri="{FF2B5EF4-FFF2-40B4-BE49-F238E27FC236}">
                <a16:creationId xmlns:a16="http://schemas.microsoft.com/office/drawing/2014/main" id="{84977C50-0581-85C9-DA3C-25D7ADC8A3DE}"/>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82BD4729-6A0A-93B1-47AC-37674E975F73}"/>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841943CA-9419-05E7-0AB7-6586F8D5DC4E}"/>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8008F0A0-E268-A46F-85B7-AE34148CE603}"/>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484068A1-F60B-48DB-14C2-4B8BDAC3BDF8}"/>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650C757D-B043-4D58-870D-9119F86FD321}"/>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C0071C77-5BB1-923E-FDA8-194A1AAA7DBA}"/>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15" name="CasellaDiTesto 14">
            <a:extLst>
              <a:ext uri="{FF2B5EF4-FFF2-40B4-BE49-F238E27FC236}">
                <a16:creationId xmlns:a16="http://schemas.microsoft.com/office/drawing/2014/main" id="{958097C6-299C-EBC8-1AAC-45D102529434}"/>
              </a:ext>
            </a:extLst>
          </p:cNvPr>
          <p:cNvSpPr txBox="1"/>
          <p:nvPr/>
        </p:nvSpPr>
        <p:spPr>
          <a:xfrm>
            <a:off x="6044197" y="1473544"/>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CasellaDiTesto 15">
            <a:extLst>
              <a:ext uri="{FF2B5EF4-FFF2-40B4-BE49-F238E27FC236}">
                <a16:creationId xmlns:a16="http://schemas.microsoft.com/office/drawing/2014/main" id="{99A95502-75E2-D850-9871-47E818C2B1CD}"/>
              </a:ext>
            </a:extLst>
          </p:cNvPr>
          <p:cNvSpPr txBox="1"/>
          <p:nvPr/>
        </p:nvSpPr>
        <p:spPr>
          <a:xfrm>
            <a:off x="6044197" y="3959535"/>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CasellaDiTesto 16">
            <a:extLst>
              <a:ext uri="{FF2B5EF4-FFF2-40B4-BE49-F238E27FC236}">
                <a16:creationId xmlns:a16="http://schemas.microsoft.com/office/drawing/2014/main" id="{4FF700A5-82A9-46E4-6D79-F522E6546587}"/>
              </a:ext>
            </a:extLst>
          </p:cNvPr>
          <p:cNvSpPr txBox="1"/>
          <p:nvPr/>
        </p:nvSpPr>
        <p:spPr>
          <a:xfrm>
            <a:off x="1534071" y="1473544"/>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8" name="CasellaDiTesto 17">
            <a:extLst>
              <a:ext uri="{FF2B5EF4-FFF2-40B4-BE49-F238E27FC236}">
                <a16:creationId xmlns:a16="http://schemas.microsoft.com/office/drawing/2014/main" id="{BB2973A6-B858-E21D-5042-B332BB569E32}"/>
              </a:ext>
            </a:extLst>
          </p:cNvPr>
          <p:cNvSpPr txBox="1"/>
          <p:nvPr/>
        </p:nvSpPr>
        <p:spPr>
          <a:xfrm>
            <a:off x="1534072" y="3959535"/>
            <a:ext cx="3314900"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 name="Gruppo 8">
            <a:extLst>
              <a:ext uri="{FF2B5EF4-FFF2-40B4-BE49-F238E27FC236}">
                <a16:creationId xmlns:a16="http://schemas.microsoft.com/office/drawing/2014/main" id="{D9BEDC84-5B70-DA1D-FA66-4687F4390B69}"/>
              </a:ext>
            </a:extLst>
          </p:cNvPr>
          <p:cNvGrpSpPr/>
          <p:nvPr/>
        </p:nvGrpSpPr>
        <p:grpSpPr>
          <a:xfrm>
            <a:off x="154251" y="3119341"/>
            <a:ext cx="1223783" cy="1680388"/>
            <a:chOff x="1143000" y="5186397"/>
            <a:chExt cx="1223783" cy="1680388"/>
          </a:xfrm>
        </p:grpSpPr>
        <p:pic>
          <p:nvPicPr>
            <p:cNvPr id="24" name="Immagine 23" descr="Immagine che contiene testo, schermata&#10;&#10;Il contenuto generato dall'IA potrebbe non essere corretto.">
              <a:extLst>
                <a:ext uri="{FF2B5EF4-FFF2-40B4-BE49-F238E27FC236}">
                  <a16:creationId xmlns:a16="http://schemas.microsoft.com/office/drawing/2014/main" id="{5B7CC776-37B8-221C-5811-A6AD583E869B}"/>
                </a:ext>
              </a:extLst>
            </p:cNvPr>
            <p:cNvPicPr>
              <a:picLocks noChangeAspect="1"/>
            </p:cNvPicPr>
            <p:nvPr/>
          </p:nvPicPr>
          <p:blipFill>
            <a:blip r:embed="rId5" cstate="print">
              <a:extLst>
                <a:ext uri="{28A0092B-C50C-407E-A947-70E740481C1C}">
                  <a14:useLocalDpi xmlns:a14="http://schemas.microsoft.com/office/drawing/2010/main" val="0"/>
                </a:ext>
              </a:extLst>
            </a:blip>
            <a:srcRect l="81695" t="52872" r="3031" b="10604"/>
            <a:stretch>
              <a:fillRect/>
            </a:stretch>
          </p:blipFill>
          <p:spPr>
            <a:xfrm>
              <a:off x="1143000" y="5186397"/>
              <a:ext cx="1223783" cy="1646013"/>
            </a:xfrm>
            <a:prstGeom prst="rect">
              <a:avLst/>
            </a:prstGeom>
          </p:spPr>
        </p:pic>
        <p:sp>
          <p:nvSpPr>
            <p:cNvPr id="19" name="Rettangolo 18">
              <a:extLst>
                <a:ext uri="{FF2B5EF4-FFF2-40B4-BE49-F238E27FC236}">
                  <a16:creationId xmlns:a16="http://schemas.microsoft.com/office/drawing/2014/main" id="{EA1F7A8D-0037-EB5A-2F3F-CB581648C677}"/>
                </a:ext>
              </a:extLst>
            </p:cNvPr>
            <p:cNvSpPr/>
            <p:nvPr/>
          </p:nvSpPr>
          <p:spPr>
            <a:xfrm>
              <a:off x="1145686" y="5186397"/>
              <a:ext cx="1221097" cy="1680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grpSp>
      <p:sp>
        <p:nvSpPr>
          <p:cNvPr id="2" name="Rettangolo 1">
            <a:extLst>
              <a:ext uri="{FF2B5EF4-FFF2-40B4-BE49-F238E27FC236}">
                <a16:creationId xmlns:a16="http://schemas.microsoft.com/office/drawing/2014/main" id="{6FBDC65B-BB02-6CF7-EDD9-155D4C233557}"/>
              </a:ext>
            </a:extLst>
          </p:cNvPr>
          <p:cNvSpPr/>
          <p:nvPr/>
        </p:nvSpPr>
        <p:spPr>
          <a:xfrm>
            <a:off x="9055718" y="4983290"/>
            <a:ext cx="460638" cy="281882"/>
          </a:xfrm>
          <a:prstGeom prst="rect">
            <a:avLst/>
          </a:prstGeom>
          <a:noFill/>
          <a:ln w="28575">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12" name="CasellaDiTesto 11">
            <a:extLst>
              <a:ext uri="{FF2B5EF4-FFF2-40B4-BE49-F238E27FC236}">
                <a16:creationId xmlns:a16="http://schemas.microsoft.com/office/drawing/2014/main" id="{2048C73E-0DA0-78D4-5384-D3B1B131D69E}"/>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33/50</a:t>
            </a:r>
          </a:p>
        </p:txBody>
      </p:sp>
    </p:spTree>
    <p:extLst>
      <p:ext uri="{BB962C8B-B14F-4D97-AF65-F5344CB8AC3E}">
        <p14:creationId xmlns:p14="http://schemas.microsoft.com/office/powerpoint/2010/main" val="18673832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480EE-BF3C-38D9-C2F2-B0E8810BC885}"/>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77D83681-34D2-6DC8-518A-5D8CA4D42652}"/>
              </a:ext>
            </a:extLst>
          </p:cNvPr>
          <p:cNvSpPr>
            <a:spLocks noGrp="1"/>
          </p:cNvSpPr>
          <p:nvPr>
            <p:ph type="title"/>
          </p:nvPr>
        </p:nvSpPr>
        <p:spPr/>
        <p:txBody>
          <a:bodyPr/>
          <a:lstStyle/>
          <a:p>
            <a:r>
              <a:rPr lang="en-GB" dirty="0"/>
              <a:t>Comparative Analysis | </a:t>
            </a:r>
            <a:r>
              <a:rPr lang="en-GB" dirty="0" err="1"/>
              <a:t>Bonapace</a:t>
            </a:r>
            <a:r>
              <a:rPr lang="en-GB" dirty="0"/>
              <a:t> Square</a:t>
            </a:r>
          </a:p>
        </p:txBody>
      </p:sp>
      <p:sp>
        <p:nvSpPr>
          <p:cNvPr id="6" name="Text Placeholder 6">
            <a:extLst>
              <a:ext uri="{FF2B5EF4-FFF2-40B4-BE49-F238E27FC236}">
                <a16:creationId xmlns:a16="http://schemas.microsoft.com/office/drawing/2014/main" id="{1943F2EE-AA67-AD59-E993-60BD1CF08ACD}"/>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41642388-E421-C153-7D0D-CE939CB1152D}"/>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FB936DFA-BF4A-DCDA-DFD2-D36B5D0A0397}"/>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DF50FDEB-D168-6990-C167-9A14AED5ED68}"/>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8239D90B-C33A-C3B8-DC19-D9FDC2C29D53}"/>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DB7535EB-B733-756D-5CDF-4CBC4050867D}"/>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2639FE0E-E18C-D707-28A3-86A2B115F083}"/>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aria aperta, casa, automobile, finestra&#10;&#10;Il contenuto generato dall'IA potrebbe non essere corretto.">
            <a:extLst>
              <a:ext uri="{FF2B5EF4-FFF2-40B4-BE49-F238E27FC236}">
                <a16:creationId xmlns:a16="http://schemas.microsoft.com/office/drawing/2014/main" id="{6B8DF553-080F-E0C9-863C-5A20393DEA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4556" y="1782802"/>
            <a:ext cx="6624757" cy="4416505"/>
          </a:xfrm>
          <a:prstGeom prst="rect">
            <a:avLst/>
          </a:prstGeom>
        </p:spPr>
      </p:pic>
      <p:pic>
        <p:nvPicPr>
          <p:cNvPr id="9" name="Immagine 8" descr="Immagine che contiene aria aperta, edificio, cielo, nuvola&#10;&#10;Il contenuto generato dall'IA potrebbe non essere corretto.">
            <a:extLst>
              <a:ext uri="{FF2B5EF4-FFF2-40B4-BE49-F238E27FC236}">
                <a16:creationId xmlns:a16="http://schemas.microsoft.com/office/drawing/2014/main" id="{93C365AC-E838-A41E-86BE-386A17BDAF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4811" y="2518885"/>
            <a:ext cx="4416505" cy="2944337"/>
          </a:xfrm>
          <a:prstGeom prst="rect">
            <a:avLst/>
          </a:prstGeom>
        </p:spPr>
      </p:pic>
      <p:sp>
        <p:nvSpPr>
          <p:cNvPr id="12" name="CasellaDiTesto 11">
            <a:extLst>
              <a:ext uri="{FF2B5EF4-FFF2-40B4-BE49-F238E27FC236}">
                <a16:creationId xmlns:a16="http://schemas.microsoft.com/office/drawing/2014/main" id="{3B919444-B718-FA0D-580D-48CAB592F9BC}"/>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34/50</a:t>
            </a:r>
          </a:p>
        </p:txBody>
      </p:sp>
    </p:spTree>
    <p:extLst>
      <p:ext uri="{BB962C8B-B14F-4D97-AF65-F5344CB8AC3E}">
        <p14:creationId xmlns:p14="http://schemas.microsoft.com/office/powerpoint/2010/main" val="2349296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E99E4-6D92-22FD-E1C9-5179A58A7C89}"/>
            </a:ext>
          </a:extLst>
        </p:cNvPr>
        <p:cNvGrpSpPr/>
        <p:nvPr/>
      </p:nvGrpSpPr>
      <p:grpSpPr>
        <a:xfrm>
          <a:off x="0" y="0"/>
          <a:ext cx="0" cy="0"/>
          <a:chOff x="0" y="0"/>
          <a:chExt cx="0" cy="0"/>
        </a:xfrm>
      </p:grpSpPr>
      <p:pic>
        <p:nvPicPr>
          <p:cNvPr id="31" name="Immagine 30" descr="Immagine che contiene testo, schermata, Software per la grafica, Software multimediale&#10;&#10;Il contenuto generato dall'IA potrebbe non essere corretto.">
            <a:extLst>
              <a:ext uri="{FF2B5EF4-FFF2-40B4-BE49-F238E27FC236}">
                <a16:creationId xmlns:a16="http://schemas.microsoft.com/office/drawing/2014/main" id="{A068EF4B-4356-DB3B-FB21-8B6D8DFB33E9}"/>
              </a:ext>
            </a:extLst>
          </p:cNvPr>
          <p:cNvPicPr>
            <a:picLocks noChangeAspect="1"/>
          </p:cNvPicPr>
          <p:nvPr/>
        </p:nvPicPr>
        <p:blipFill>
          <a:blip r:embed="rId2">
            <a:alphaModFix/>
            <a:extLst>
              <a:ext uri="{28A0092B-C50C-407E-A947-70E740481C1C}">
                <a14:useLocalDpi xmlns:a14="http://schemas.microsoft.com/office/drawing/2010/main" val="0"/>
              </a:ext>
            </a:extLst>
          </a:blip>
          <a:srcRect l="47276" t="41436" r="46950" b="54216"/>
          <a:stretch>
            <a:fillRect/>
          </a:stretch>
        </p:blipFill>
        <p:spPr>
          <a:xfrm>
            <a:off x="7784041" y="2469437"/>
            <a:ext cx="3061036" cy="1669427"/>
          </a:xfrm>
          <a:prstGeom prst="rect">
            <a:avLst/>
          </a:prstGeom>
        </p:spPr>
      </p:pic>
      <p:pic>
        <p:nvPicPr>
          <p:cNvPr id="28" name="Immagine 27" descr="Immagine che contiene testo, schermata, design&#10;&#10;Il contenuto generato dall'IA potrebbe non essere corretto.">
            <a:extLst>
              <a:ext uri="{FF2B5EF4-FFF2-40B4-BE49-F238E27FC236}">
                <a16:creationId xmlns:a16="http://schemas.microsoft.com/office/drawing/2014/main" id="{E4FA26D3-0BAA-A1C3-7299-000E0368EB5C}"/>
              </a:ext>
            </a:extLst>
          </p:cNvPr>
          <p:cNvPicPr>
            <a:picLocks noChangeAspect="1"/>
          </p:cNvPicPr>
          <p:nvPr/>
        </p:nvPicPr>
        <p:blipFill>
          <a:blip r:embed="rId3">
            <a:alphaModFix/>
            <a:extLst>
              <a:ext uri="{28A0092B-C50C-407E-A947-70E740481C1C}">
                <a14:useLocalDpi xmlns:a14="http://schemas.microsoft.com/office/drawing/2010/main" val="0"/>
              </a:ext>
            </a:extLst>
          </a:blip>
          <a:srcRect l="47695" t="41575" r="46189" b="53877"/>
          <a:stretch>
            <a:fillRect/>
          </a:stretch>
        </p:blipFill>
        <p:spPr>
          <a:xfrm>
            <a:off x="4561516" y="2490139"/>
            <a:ext cx="3061036" cy="1648724"/>
          </a:xfrm>
          <a:prstGeom prst="rect">
            <a:avLst/>
          </a:prstGeom>
        </p:spPr>
      </p:pic>
      <p:pic>
        <p:nvPicPr>
          <p:cNvPr id="20" name="Immagine 19" descr="Immagine che contiene testo, schermata&#10;&#10;Il contenuto generato dall'IA potrebbe non essere corretto.">
            <a:extLst>
              <a:ext uri="{FF2B5EF4-FFF2-40B4-BE49-F238E27FC236}">
                <a16:creationId xmlns:a16="http://schemas.microsoft.com/office/drawing/2014/main" id="{47887A1E-5C78-C64D-4CBB-3647A999D74D}"/>
              </a:ext>
            </a:extLst>
          </p:cNvPr>
          <p:cNvPicPr>
            <a:picLocks noChangeAspect="1"/>
          </p:cNvPicPr>
          <p:nvPr/>
        </p:nvPicPr>
        <p:blipFill>
          <a:blip r:embed="rId4">
            <a:alphaModFix/>
            <a:extLst>
              <a:ext uri="{28A0092B-C50C-407E-A947-70E740481C1C}">
                <a14:useLocalDpi xmlns:a14="http://schemas.microsoft.com/office/drawing/2010/main" val="0"/>
              </a:ext>
            </a:extLst>
          </a:blip>
          <a:srcRect l="48219" t="41809" r="45971" b="53935"/>
          <a:stretch>
            <a:fillRect/>
          </a:stretch>
        </p:blipFill>
        <p:spPr>
          <a:xfrm>
            <a:off x="1343379" y="2492375"/>
            <a:ext cx="3064580" cy="1626067"/>
          </a:xfrm>
          <a:prstGeom prst="rect">
            <a:avLst/>
          </a:prstGeom>
        </p:spPr>
      </p:pic>
      <p:sp>
        <p:nvSpPr>
          <p:cNvPr id="27" name="Rettangolo 26">
            <a:extLst>
              <a:ext uri="{FF2B5EF4-FFF2-40B4-BE49-F238E27FC236}">
                <a16:creationId xmlns:a16="http://schemas.microsoft.com/office/drawing/2014/main" id="{82296E1A-5710-71F9-2245-E31ADAB125C1}"/>
              </a:ext>
            </a:extLst>
          </p:cNvPr>
          <p:cNvSpPr/>
          <p:nvPr/>
        </p:nvSpPr>
        <p:spPr>
          <a:xfrm>
            <a:off x="1143000" y="-7246"/>
            <a:ext cx="877990" cy="1761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11" name="Title 10">
            <a:extLst>
              <a:ext uri="{FF2B5EF4-FFF2-40B4-BE49-F238E27FC236}">
                <a16:creationId xmlns:a16="http://schemas.microsoft.com/office/drawing/2014/main" id="{808B7D18-A0D4-540F-8975-ABC6E6847CF7}"/>
              </a:ext>
            </a:extLst>
          </p:cNvPr>
          <p:cNvSpPr>
            <a:spLocks noGrp="1"/>
          </p:cNvSpPr>
          <p:nvPr>
            <p:ph type="title"/>
          </p:nvPr>
        </p:nvSpPr>
        <p:spPr>
          <a:xfrm>
            <a:off x="2127109" y="313716"/>
            <a:ext cx="8239126" cy="370558"/>
          </a:xfrm>
        </p:spPr>
        <p:txBody>
          <a:bodyPr/>
          <a:lstStyle/>
          <a:p>
            <a:r>
              <a:rPr lang="en-GB" dirty="0"/>
              <a:t>Comparative Analysis | </a:t>
            </a:r>
            <a:r>
              <a:rPr lang="en-GB" dirty="0" err="1"/>
              <a:t>Bonapace</a:t>
            </a:r>
            <a:r>
              <a:rPr lang="en-GB" dirty="0"/>
              <a:t> Square PMV</a:t>
            </a:r>
          </a:p>
        </p:txBody>
      </p:sp>
      <p:sp>
        <p:nvSpPr>
          <p:cNvPr id="6" name="Text Placeholder 6">
            <a:extLst>
              <a:ext uri="{FF2B5EF4-FFF2-40B4-BE49-F238E27FC236}">
                <a16:creationId xmlns:a16="http://schemas.microsoft.com/office/drawing/2014/main" id="{C81EBB98-62C9-13F5-7D65-77870EED4AC3}"/>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F8C816E4-8DEC-1469-E209-FD3B0D7CDAC8}"/>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620DC448-244F-C973-6102-4994D8DDB6F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4C8E8DE7-0F40-3D02-CEF8-265FAF07DC02}"/>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02BB8DF7-9507-AEC9-0AFF-23C2C4AAD43D}"/>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3E69A82F-921F-1CDB-69C0-D31E54ED5073}"/>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41DEE7C4-B902-517E-C4B2-A2F4605C9A71}"/>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15" name="CasellaDiTesto 14">
            <a:extLst>
              <a:ext uri="{FF2B5EF4-FFF2-40B4-BE49-F238E27FC236}">
                <a16:creationId xmlns:a16="http://schemas.microsoft.com/office/drawing/2014/main" id="{533CDD13-725B-2BC5-3E90-CB725F56345E}"/>
              </a:ext>
            </a:extLst>
          </p:cNvPr>
          <p:cNvSpPr txBox="1"/>
          <p:nvPr/>
        </p:nvSpPr>
        <p:spPr>
          <a:xfrm>
            <a:off x="4501836" y="2047638"/>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CasellaDiTesto 15">
            <a:extLst>
              <a:ext uri="{FF2B5EF4-FFF2-40B4-BE49-F238E27FC236}">
                <a16:creationId xmlns:a16="http://schemas.microsoft.com/office/drawing/2014/main" id="{A59A5214-BECE-E333-F375-8FB275F0F43C}"/>
              </a:ext>
            </a:extLst>
          </p:cNvPr>
          <p:cNvSpPr txBox="1"/>
          <p:nvPr/>
        </p:nvSpPr>
        <p:spPr>
          <a:xfrm>
            <a:off x="1343380" y="2047638"/>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CasellaDiTesto 16">
            <a:extLst>
              <a:ext uri="{FF2B5EF4-FFF2-40B4-BE49-F238E27FC236}">
                <a16:creationId xmlns:a16="http://schemas.microsoft.com/office/drawing/2014/main" id="{F937894C-8CDB-D1AD-F280-AC64B570EAF0}"/>
              </a:ext>
            </a:extLst>
          </p:cNvPr>
          <p:cNvSpPr txBox="1"/>
          <p:nvPr/>
        </p:nvSpPr>
        <p:spPr>
          <a:xfrm>
            <a:off x="7729041" y="2054015"/>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graphicFrame>
        <p:nvGraphicFramePr>
          <p:cNvPr id="18" name="Tabella 17">
            <a:extLst>
              <a:ext uri="{FF2B5EF4-FFF2-40B4-BE49-F238E27FC236}">
                <a16:creationId xmlns:a16="http://schemas.microsoft.com/office/drawing/2014/main" id="{FFF17F5C-C5F8-4558-8686-D3BFF2F04369}"/>
              </a:ext>
            </a:extLst>
          </p:cNvPr>
          <p:cNvGraphicFramePr>
            <a:graphicFrameLocks noGrp="1"/>
          </p:cNvGraphicFramePr>
          <p:nvPr/>
        </p:nvGraphicFramePr>
        <p:xfrm>
          <a:off x="1902748" y="4367861"/>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grpSp>
        <p:nvGrpSpPr>
          <p:cNvPr id="9" name="Gruppo 8">
            <a:extLst>
              <a:ext uri="{FF2B5EF4-FFF2-40B4-BE49-F238E27FC236}">
                <a16:creationId xmlns:a16="http://schemas.microsoft.com/office/drawing/2014/main" id="{7BC50224-361E-7DB1-EB18-BCF018932B0B}"/>
              </a:ext>
            </a:extLst>
          </p:cNvPr>
          <p:cNvGrpSpPr/>
          <p:nvPr/>
        </p:nvGrpSpPr>
        <p:grpSpPr>
          <a:xfrm>
            <a:off x="308067" y="2423513"/>
            <a:ext cx="878281" cy="1761273"/>
            <a:chOff x="1143001" y="-7246"/>
            <a:chExt cx="878281" cy="1761273"/>
          </a:xfrm>
        </p:grpSpPr>
        <p:pic>
          <p:nvPicPr>
            <p:cNvPr id="22" name="Immagine 21" descr="Immagine che contiene testo, Software per la grafica, Software multimediale, schermata&#10;&#10;Il contenuto generato dall'IA potrebbe non essere corretto.">
              <a:extLst>
                <a:ext uri="{FF2B5EF4-FFF2-40B4-BE49-F238E27FC236}">
                  <a16:creationId xmlns:a16="http://schemas.microsoft.com/office/drawing/2014/main" id="{410E0835-1DBD-7699-93A0-D35CA710546D}"/>
                </a:ext>
              </a:extLst>
            </p:cNvPr>
            <p:cNvPicPr>
              <a:picLocks noChangeAspect="1"/>
            </p:cNvPicPr>
            <p:nvPr/>
          </p:nvPicPr>
          <p:blipFill>
            <a:blip r:embed="rId5" cstate="print">
              <a:extLst>
                <a:ext uri="{28A0092B-C50C-407E-A947-70E740481C1C}">
                  <a14:useLocalDpi xmlns:a14="http://schemas.microsoft.com/office/drawing/2010/main" val="0"/>
                </a:ext>
              </a:extLst>
            </a:blip>
            <a:srcRect l="80360" t="6115" r="9620" b="55303"/>
            <a:stretch>
              <a:fillRect/>
            </a:stretch>
          </p:blipFill>
          <p:spPr>
            <a:xfrm>
              <a:off x="1239139" y="-7246"/>
              <a:ext cx="782142" cy="1694078"/>
            </a:xfrm>
            <a:prstGeom prst="rect">
              <a:avLst/>
            </a:prstGeom>
          </p:spPr>
        </p:pic>
        <p:sp>
          <p:nvSpPr>
            <p:cNvPr id="23" name="Rettangolo 22">
              <a:extLst>
                <a:ext uri="{FF2B5EF4-FFF2-40B4-BE49-F238E27FC236}">
                  <a16:creationId xmlns:a16="http://schemas.microsoft.com/office/drawing/2014/main" id="{6A02E531-7A3E-43A1-E982-4F9AA7625329}"/>
                </a:ext>
              </a:extLst>
            </p:cNvPr>
            <p:cNvSpPr/>
            <p:nvPr/>
          </p:nvSpPr>
          <p:spPr>
            <a:xfrm>
              <a:off x="1143001" y="-7246"/>
              <a:ext cx="878281" cy="17612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grpSp>
      <p:graphicFrame>
        <p:nvGraphicFramePr>
          <p:cNvPr id="24" name="Tabella 23">
            <a:extLst>
              <a:ext uri="{FF2B5EF4-FFF2-40B4-BE49-F238E27FC236}">
                <a16:creationId xmlns:a16="http://schemas.microsoft.com/office/drawing/2014/main" id="{EEF23CC4-1452-AE50-01B0-809456794260}"/>
              </a:ext>
            </a:extLst>
          </p:cNvPr>
          <p:cNvGraphicFramePr>
            <a:graphicFrameLocks noGrp="1"/>
          </p:cNvGraphicFramePr>
          <p:nvPr/>
        </p:nvGraphicFramePr>
        <p:xfrm>
          <a:off x="5036269" y="4367861"/>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400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graphicFrame>
        <p:nvGraphicFramePr>
          <p:cNvPr id="26" name="Tabella 25">
            <a:extLst>
              <a:ext uri="{FF2B5EF4-FFF2-40B4-BE49-F238E27FC236}">
                <a16:creationId xmlns:a16="http://schemas.microsoft.com/office/drawing/2014/main" id="{D2A2F2BB-812D-3952-DF14-182C4C45585B}"/>
              </a:ext>
            </a:extLst>
          </p:cNvPr>
          <p:cNvGraphicFramePr>
            <a:graphicFrameLocks noGrp="1"/>
          </p:cNvGraphicFramePr>
          <p:nvPr/>
        </p:nvGraphicFramePr>
        <p:xfrm>
          <a:off x="8343410" y="4388564"/>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sp>
        <p:nvSpPr>
          <p:cNvPr id="21" name="Rettangolo 20">
            <a:extLst>
              <a:ext uri="{FF2B5EF4-FFF2-40B4-BE49-F238E27FC236}">
                <a16:creationId xmlns:a16="http://schemas.microsoft.com/office/drawing/2014/main" id="{E966F8D9-7507-1C82-9C0A-B97BEAA61791}"/>
              </a:ext>
            </a:extLst>
          </p:cNvPr>
          <p:cNvSpPr/>
          <p:nvPr/>
        </p:nvSpPr>
        <p:spPr>
          <a:xfrm>
            <a:off x="1343379" y="2492375"/>
            <a:ext cx="3064580" cy="1646489"/>
          </a:xfrm>
          <a:prstGeom prst="rect">
            <a:avLst/>
          </a:prstGeom>
          <a:noFill/>
          <a:ln w="76200">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29" name="Rettangolo 28">
            <a:extLst>
              <a:ext uri="{FF2B5EF4-FFF2-40B4-BE49-F238E27FC236}">
                <a16:creationId xmlns:a16="http://schemas.microsoft.com/office/drawing/2014/main" id="{446DAD5B-C071-FAF3-0D1A-500A30DBE11F}"/>
              </a:ext>
            </a:extLst>
          </p:cNvPr>
          <p:cNvSpPr/>
          <p:nvPr/>
        </p:nvSpPr>
        <p:spPr>
          <a:xfrm>
            <a:off x="4557972" y="2492376"/>
            <a:ext cx="3064580" cy="1646489"/>
          </a:xfrm>
          <a:prstGeom prst="rect">
            <a:avLst/>
          </a:prstGeom>
          <a:noFill/>
          <a:ln w="76200">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32" name="Rettangolo 31">
            <a:extLst>
              <a:ext uri="{FF2B5EF4-FFF2-40B4-BE49-F238E27FC236}">
                <a16:creationId xmlns:a16="http://schemas.microsoft.com/office/drawing/2014/main" id="{7FCB336D-8F0B-2E45-2A83-2CB9521B23EB}"/>
              </a:ext>
            </a:extLst>
          </p:cNvPr>
          <p:cNvSpPr/>
          <p:nvPr/>
        </p:nvSpPr>
        <p:spPr>
          <a:xfrm>
            <a:off x="7780497" y="2492376"/>
            <a:ext cx="3064580" cy="1646489"/>
          </a:xfrm>
          <a:prstGeom prst="rect">
            <a:avLst/>
          </a:prstGeom>
          <a:noFill/>
          <a:ln w="76200">
            <a:solidFill>
              <a:srgbClr val="FF5A0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2" name="CasellaDiTesto 1">
            <a:extLst>
              <a:ext uri="{FF2B5EF4-FFF2-40B4-BE49-F238E27FC236}">
                <a16:creationId xmlns:a16="http://schemas.microsoft.com/office/drawing/2014/main" id="{219A57B3-B495-91CF-8FF7-EF07DF924E35}"/>
              </a:ext>
            </a:extLst>
          </p:cNvPr>
          <p:cNvSpPr txBox="1"/>
          <p:nvPr/>
        </p:nvSpPr>
        <p:spPr>
          <a:xfrm>
            <a:off x="4154459" y="1523868"/>
            <a:ext cx="3871607" cy="338554"/>
          </a:xfrm>
          <a:prstGeom prst="rect">
            <a:avLst/>
          </a:prstGeom>
          <a:noFill/>
        </p:spPr>
        <p:txBody>
          <a:bodyPr wrap="square" rtlCol="0">
            <a:spAutoFit/>
          </a:bodyPr>
          <a:lstStyle/>
          <a:p>
            <a:pPr algn="ctr" defTabSz="872722"/>
            <a:r>
              <a:rPr lang="it-IT" sz="16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Comfort range PMV: ± 3  </a:t>
            </a:r>
            <a:endParaRPr lang="en-US" sz="16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2" name="CasellaDiTesto 11">
            <a:extLst>
              <a:ext uri="{FF2B5EF4-FFF2-40B4-BE49-F238E27FC236}">
                <a16:creationId xmlns:a16="http://schemas.microsoft.com/office/drawing/2014/main" id="{F21F9DF3-49C5-8BFE-6423-C173DB930595}"/>
              </a:ext>
            </a:extLst>
          </p:cNvPr>
          <p:cNvSpPr txBox="1"/>
          <p:nvPr/>
        </p:nvSpPr>
        <p:spPr>
          <a:xfrm>
            <a:off x="6295"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35/50</a:t>
            </a:r>
          </a:p>
        </p:txBody>
      </p:sp>
    </p:spTree>
    <p:extLst>
      <p:ext uri="{BB962C8B-B14F-4D97-AF65-F5344CB8AC3E}">
        <p14:creationId xmlns:p14="http://schemas.microsoft.com/office/powerpoint/2010/main" val="8203320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A0906-0050-0CE8-0CAF-7F14D0930E62}"/>
            </a:ext>
          </a:extLst>
        </p:cNvPr>
        <p:cNvGrpSpPr/>
        <p:nvPr/>
      </p:nvGrpSpPr>
      <p:grpSpPr>
        <a:xfrm>
          <a:off x="0" y="0"/>
          <a:ext cx="0" cy="0"/>
          <a:chOff x="0" y="0"/>
          <a:chExt cx="0" cy="0"/>
        </a:xfrm>
      </p:grpSpPr>
      <p:pic>
        <p:nvPicPr>
          <p:cNvPr id="19" name="Immagine 18">
            <a:extLst>
              <a:ext uri="{FF2B5EF4-FFF2-40B4-BE49-F238E27FC236}">
                <a16:creationId xmlns:a16="http://schemas.microsoft.com/office/drawing/2014/main" id="{D555BC55-8955-7C84-7210-758457021181}"/>
              </a:ext>
            </a:extLst>
          </p:cNvPr>
          <p:cNvPicPr>
            <a:picLocks noChangeAspect="1"/>
          </p:cNvPicPr>
          <p:nvPr/>
        </p:nvPicPr>
        <p:blipFill>
          <a:blip r:embed="rId2">
            <a:extLst>
              <a:ext uri="{28A0092B-C50C-407E-A947-70E740481C1C}">
                <a14:useLocalDpi xmlns:a14="http://schemas.microsoft.com/office/drawing/2010/main" val="0"/>
              </a:ext>
            </a:extLst>
          </a:blip>
          <a:srcRect l="54246" t="23069" r="39867" b="70977"/>
          <a:stretch>
            <a:fillRect/>
          </a:stretch>
        </p:blipFill>
        <p:spPr>
          <a:xfrm>
            <a:off x="1343379" y="2443960"/>
            <a:ext cx="3064580" cy="1743512"/>
          </a:xfrm>
          <a:prstGeom prst="rect">
            <a:avLst/>
          </a:prstGeom>
        </p:spPr>
      </p:pic>
      <p:pic>
        <p:nvPicPr>
          <p:cNvPr id="9" name="Immagine 8">
            <a:extLst>
              <a:ext uri="{FF2B5EF4-FFF2-40B4-BE49-F238E27FC236}">
                <a16:creationId xmlns:a16="http://schemas.microsoft.com/office/drawing/2014/main" id="{640E3457-20F3-E2BC-E6D6-D8ADED8621FC}"/>
              </a:ext>
            </a:extLst>
          </p:cNvPr>
          <p:cNvPicPr>
            <a:picLocks noChangeAspect="1"/>
          </p:cNvPicPr>
          <p:nvPr/>
        </p:nvPicPr>
        <p:blipFill>
          <a:blip r:embed="rId2">
            <a:extLst>
              <a:ext uri="{28A0092B-C50C-407E-A947-70E740481C1C}">
                <a14:useLocalDpi xmlns:a14="http://schemas.microsoft.com/office/drawing/2010/main" val="0"/>
              </a:ext>
            </a:extLst>
          </a:blip>
          <a:srcRect l="53777" t="67803" r="40336" b="26243"/>
          <a:stretch>
            <a:fillRect/>
          </a:stretch>
        </p:blipFill>
        <p:spPr>
          <a:xfrm>
            <a:off x="4558698" y="2441109"/>
            <a:ext cx="3069592" cy="1746364"/>
          </a:xfrm>
          <a:prstGeom prst="rect">
            <a:avLst/>
          </a:prstGeom>
        </p:spPr>
      </p:pic>
      <p:pic>
        <p:nvPicPr>
          <p:cNvPr id="28" name="Immagine 27" descr="Immagine che contiene testo, schermata&#10;&#10;Il contenuto generato dall'IA potrebbe non essere corretto.">
            <a:extLst>
              <a:ext uri="{FF2B5EF4-FFF2-40B4-BE49-F238E27FC236}">
                <a16:creationId xmlns:a16="http://schemas.microsoft.com/office/drawing/2014/main" id="{FC783AC5-1A0F-64EB-4E1C-00D8562BFE96}"/>
              </a:ext>
            </a:extLst>
          </p:cNvPr>
          <p:cNvPicPr>
            <a:picLocks noChangeAspect="1"/>
          </p:cNvPicPr>
          <p:nvPr/>
        </p:nvPicPr>
        <p:blipFill>
          <a:blip r:embed="rId3">
            <a:extLst>
              <a:ext uri="{28A0092B-C50C-407E-A947-70E740481C1C}">
                <a14:useLocalDpi xmlns:a14="http://schemas.microsoft.com/office/drawing/2010/main" val="0"/>
              </a:ext>
            </a:extLst>
          </a:blip>
          <a:srcRect l="53777" t="67803" r="40276" b="26173"/>
          <a:stretch>
            <a:fillRect/>
          </a:stretch>
        </p:blipFill>
        <p:spPr>
          <a:xfrm>
            <a:off x="7784041" y="2441110"/>
            <a:ext cx="3064580" cy="1746363"/>
          </a:xfrm>
          <a:prstGeom prst="rect">
            <a:avLst/>
          </a:prstGeom>
        </p:spPr>
      </p:pic>
      <p:sp>
        <p:nvSpPr>
          <p:cNvPr id="27" name="Rettangolo 26">
            <a:extLst>
              <a:ext uri="{FF2B5EF4-FFF2-40B4-BE49-F238E27FC236}">
                <a16:creationId xmlns:a16="http://schemas.microsoft.com/office/drawing/2014/main" id="{1E78877B-89C2-ADF6-4678-E7215F58B7E3}"/>
              </a:ext>
            </a:extLst>
          </p:cNvPr>
          <p:cNvSpPr/>
          <p:nvPr/>
        </p:nvSpPr>
        <p:spPr>
          <a:xfrm>
            <a:off x="1143000" y="-7246"/>
            <a:ext cx="877990" cy="1761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sp>
        <p:nvSpPr>
          <p:cNvPr id="11" name="Title 10">
            <a:extLst>
              <a:ext uri="{FF2B5EF4-FFF2-40B4-BE49-F238E27FC236}">
                <a16:creationId xmlns:a16="http://schemas.microsoft.com/office/drawing/2014/main" id="{C1E7F322-52FC-E23B-75D1-36AE8FDF1333}"/>
              </a:ext>
            </a:extLst>
          </p:cNvPr>
          <p:cNvSpPr>
            <a:spLocks noGrp="1"/>
          </p:cNvSpPr>
          <p:nvPr>
            <p:ph type="title"/>
          </p:nvPr>
        </p:nvSpPr>
        <p:spPr>
          <a:xfrm>
            <a:off x="2462922" y="313716"/>
            <a:ext cx="8239126" cy="370558"/>
          </a:xfrm>
        </p:spPr>
        <p:txBody>
          <a:bodyPr/>
          <a:lstStyle/>
          <a:p>
            <a:r>
              <a:rPr lang="en-GB" dirty="0"/>
              <a:t>Comparative Analysis | </a:t>
            </a:r>
            <a:r>
              <a:rPr lang="en-GB" dirty="0" err="1"/>
              <a:t>Bonapace</a:t>
            </a:r>
            <a:r>
              <a:rPr lang="en-GB" dirty="0"/>
              <a:t> Square Rr</a:t>
            </a:r>
          </a:p>
        </p:txBody>
      </p:sp>
      <p:sp>
        <p:nvSpPr>
          <p:cNvPr id="6" name="Text Placeholder 6">
            <a:extLst>
              <a:ext uri="{FF2B5EF4-FFF2-40B4-BE49-F238E27FC236}">
                <a16:creationId xmlns:a16="http://schemas.microsoft.com/office/drawing/2014/main" id="{2A41DAF4-844C-D73A-273A-9BCD6AA48B35}"/>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2A8AC3DB-F9F1-3573-CB10-9EF716A43E18}"/>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52750A9A-A3B8-B103-1D8C-2A3A1A66F84A}"/>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BD61121A-AC19-FB61-B4BA-C353128ABDDD}"/>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FDE3208C-B4CF-C13C-417A-36D8290E1C60}"/>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90B4F408-E654-C683-7998-4B5740F0F95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7D99621E-A005-3C0D-78AB-D1EF3FDE40D4}"/>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15" name="CasellaDiTesto 14">
            <a:extLst>
              <a:ext uri="{FF2B5EF4-FFF2-40B4-BE49-F238E27FC236}">
                <a16:creationId xmlns:a16="http://schemas.microsoft.com/office/drawing/2014/main" id="{5CB40E7D-8EFD-8D62-8ACD-34314F4234CD}"/>
              </a:ext>
            </a:extLst>
          </p:cNvPr>
          <p:cNvSpPr txBox="1"/>
          <p:nvPr/>
        </p:nvSpPr>
        <p:spPr>
          <a:xfrm>
            <a:off x="4563711" y="2047638"/>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6" name="CasellaDiTesto 15">
            <a:extLst>
              <a:ext uri="{FF2B5EF4-FFF2-40B4-BE49-F238E27FC236}">
                <a16:creationId xmlns:a16="http://schemas.microsoft.com/office/drawing/2014/main" id="{38852F86-501C-6B51-1BFE-968C8FA53743}"/>
              </a:ext>
            </a:extLst>
          </p:cNvPr>
          <p:cNvSpPr txBox="1"/>
          <p:nvPr/>
        </p:nvSpPr>
        <p:spPr>
          <a:xfrm>
            <a:off x="1343380" y="2047638"/>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1939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CasellaDiTesto 16">
            <a:extLst>
              <a:ext uri="{FF2B5EF4-FFF2-40B4-BE49-F238E27FC236}">
                <a16:creationId xmlns:a16="http://schemas.microsoft.com/office/drawing/2014/main" id="{BD218F7D-58B1-F219-1D1E-45CBA6C772AB}"/>
              </a:ext>
            </a:extLst>
          </p:cNvPr>
          <p:cNvSpPr txBox="1"/>
          <p:nvPr/>
        </p:nvSpPr>
        <p:spPr>
          <a:xfrm>
            <a:off x="7784042" y="2047638"/>
            <a:ext cx="3871607" cy="307777"/>
          </a:xfrm>
          <a:prstGeom prst="rect">
            <a:avLst/>
          </a:prstGeom>
          <a:noFill/>
        </p:spPr>
        <p:txBody>
          <a:bodyPr wrap="square" rtlCol="0">
            <a:spAutoFit/>
          </a:bodyPr>
          <a:lstStyle/>
          <a:p>
            <a:pPr defTabSz="872722"/>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Settlement</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2024 | </a:t>
            </a:r>
            <a:r>
              <a:rPr lang="it-IT" sz="14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Climate</a:t>
            </a:r>
            <a:r>
              <a:rPr lang="it-IT"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1940</a:t>
            </a:r>
            <a:endParaRPr lang="en-US" sz="14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graphicFrame>
        <p:nvGraphicFramePr>
          <p:cNvPr id="18" name="Tabella 17">
            <a:extLst>
              <a:ext uri="{FF2B5EF4-FFF2-40B4-BE49-F238E27FC236}">
                <a16:creationId xmlns:a16="http://schemas.microsoft.com/office/drawing/2014/main" id="{2D7B6F59-5C56-F569-8282-34ED2EFCA3E8}"/>
              </a:ext>
            </a:extLst>
          </p:cNvPr>
          <p:cNvGraphicFramePr>
            <a:graphicFrameLocks noGrp="1"/>
          </p:cNvGraphicFramePr>
          <p:nvPr/>
        </p:nvGraphicFramePr>
        <p:xfrm>
          <a:off x="1902748" y="4367861"/>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graphicFrame>
        <p:nvGraphicFramePr>
          <p:cNvPr id="24" name="Tabella 23">
            <a:extLst>
              <a:ext uri="{FF2B5EF4-FFF2-40B4-BE49-F238E27FC236}">
                <a16:creationId xmlns:a16="http://schemas.microsoft.com/office/drawing/2014/main" id="{E738DD9A-E534-EC7A-B8AE-C6F3E5C48F58}"/>
              </a:ext>
            </a:extLst>
          </p:cNvPr>
          <p:cNvGraphicFramePr>
            <a:graphicFrameLocks noGrp="1"/>
          </p:cNvGraphicFramePr>
          <p:nvPr/>
        </p:nvGraphicFramePr>
        <p:xfrm>
          <a:off x="5098144" y="4367861"/>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400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graphicFrame>
        <p:nvGraphicFramePr>
          <p:cNvPr id="26" name="Tabella 25">
            <a:extLst>
              <a:ext uri="{FF2B5EF4-FFF2-40B4-BE49-F238E27FC236}">
                <a16:creationId xmlns:a16="http://schemas.microsoft.com/office/drawing/2014/main" id="{3597388E-4BC1-78B0-C958-AB6B480BFAE3}"/>
              </a:ext>
            </a:extLst>
          </p:cNvPr>
          <p:cNvGraphicFramePr>
            <a:graphicFrameLocks noGrp="1"/>
          </p:cNvGraphicFramePr>
          <p:nvPr/>
        </p:nvGraphicFramePr>
        <p:xfrm>
          <a:off x="8343410" y="4388564"/>
          <a:ext cx="1945842" cy="1524000"/>
        </p:xfrm>
        <a:graphic>
          <a:graphicData uri="http://schemas.openxmlformats.org/drawingml/2006/table">
            <a:tbl>
              <a:tblPr firstRow="1" bandRow="1">
                <a:tableStyleId>{073A0DAA-6AF3-43AB-8588-CEC1D06C72B9}</a:tableStyleId>
              </a:tblPr>
              <a:tblGrid>
                <a:gridCol w="1190171">
                  <a:extLst>
                    <a:ext uri="{9D8B030D-6E8A-4147-A177-3AD203B41FA5}">
                      <a16:colId xmlns:a16="http://schemas.microsoft.com/office/drawing/2014/main" val="2948836381"/>
                    </a:ext>
                  </a:extLst>
                </a:gridCol>
                <a:gridCol w="755671">
                  <a:extLst>
                    <a:ext uri="{9D8B030D-6E8A-4147-A177-3AD203B41FA5}">
                      <a16:colId xmlns:a16="http://schemas.microsoft.com/office/drawing/2014/main" val="1016279536"/>
                    </a:ext>
                  </a:extLst>
                </a:gridCol>
              </a:tblGrid>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PMV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4449271"/>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 air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86767"/>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22,5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2903182"/>
                  </a:ext>
                </a:extLst>
              </a:tr>
              <a:tr h="292173">
                <a:tc>
                  <a:txBody>
                    <a:bodyPr/>
                    <a:lstStyle/>
                    <a:p>
                      <a:pPr algn="ctr"/>
                      <a:r>
                        <a:rPr lang="it-IT" sz="1400" b="1"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Rr</a:t>
                      </a: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(W/m2)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382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0158693"/>
                  </a:ext>
                </a:extLst>
              </a:tr>
              <a:tr h="292173">
                <a:tc>
                  <a:txBody>
                    <a:bodyPr/>
                    <a:lstStyle/>
                    <a:p>
                      <a:pPr algn="ctr"/>
                      <a:r>
                        <a:rPr lang="it-IT" sz="1400" b="1"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V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sz="1400" b="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5600381"/>
                  </a:ext>
                </a:extLst>
              </a:tr>
            </a:tbl>
          </a:graphicData>
        </a:graphic>
      </p:graphicFrame>
      <p:grpSp>
        <p:nvGrpSpPr>
          <p:cNvPr id="12" name="Gruppo 11">
            <a:extLst>
              <a:ext uri="{FF2B5EF4-FFF2-40B4-BE49-F238E27FC236}">
                <a16:creationId xmlns:a16="http://schemas.microsoft.com/office/drawing/2014/main" id="{62F183DD-7CA7-1274-6B22-80563C49305B}"/>
              </a:ext>
            </a:extLst>
          </p:cNvPr>
          <p:cNvGrpSpPr/>
          <p:nvPr/>
        </p:nvGrpSpPr>
        <p:grpSpPr>
          <a:xfrm>
            <a:off x="47328" y="2433654"/>
            <a:ext cx="1223783" cy="1761273"/>
            <a:chOff x="1143001" y="-7246"/>
            <a:chExt cx="1223783" cy="1761273"/>
          </a:xfrm>
        </p:grpSpPr>
        <p:pic>
          <p:nvPicPr>
            <p:cNvPr id="2" name="Immagine 1" descr="Immagine che contiene testo, schermata&#10;&#10;Il contenuto generato dall'IA potrebbe non essere corretto.">
              <a:extLst>
                <a:ext uri="{FF2B5EF4-FFF2-40B4-BE49-F238E27FC236}">
                  <a16:creationId xmlns:a16="http://schemas.microsoft.com/office/drawing/2014/main" id="{9A88B83E-AE61-F877-ABD4-BF29E21796B1}"/>
                </a:ext>
              </a:extLst>
            </p:cNvPr>
            <p:cNvPicPr>
              <a:picLocks noChangeAspect="1"/>
            </p:cNvPicPr>
            <p:nvPr/>
          </p:nvPicPr>
          <p:blipFill>
            <a:blip r:embed="rId4" cstate="print">
              <a:extLst>
                <a:ext uri="{28A0092B-C50C-407E-A947-70E740481C1C}">
                  <a14:useLocalDpi xmlns:a14="http://schemas.microsoft.com/office/drawing/2010/main" val="0"/>
                </a:ext>
              </a:extLst>
            </a:blip>
            <a:srcRect l="81695" t="52872" r="3031" b="10604"/>
            <a:stretch>
              <a:fillRect/>
            </a:stretch>
          </p:blipFill>
          <p:spPr>
            <a:xfrm>
              <a:off x="1143001" y="40820"/>
              <a:ext cx="1223783" cy="1646013"/>
            </a:xfrm>
            <a:prstGeom prst="rect">
              <a:avLst/>
            </a:prstGeom>
          </p:spPr>
        </p:pic>
        <p:sp>
          <p:nvSpPr>
            <p:cNvPr id="23" name="Rettangolo 22">
              <a:extLst>
                <a:ext uri="{FF2B5EF4-FFF2-40B4-BE49-F238E27FC236}">
                  <a16:creationId xmlns:a16="http://schemas.microsoft.com/office/drawing/2014/main" id="{CD3744F4-0349-CF5D-5372-640930AC646F}"/>
                </a:ext>
              </a:extLst>
            </p:cNvPr>
            <p:cNvSpPr/>
            <p:nvPr/>
          </p:nvSpPr>
          <p:spPr>
            <a:xfrm>
              <a:off x="1143001" y="-7246"/>
              <a:ext cx="1223783" cy="17612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it-IT" sz="1400" dirty="0" err="1">
                <a:solidFill>
                  <a:srgbClr val="FFFFFF"/>
                </a:solidFill>
                <a:latin typeface="Calibri Light"/>
              </a:endParaRPr>
            </a:p>
          </p:txBody>
        </p:sp>
      </p:grpSp>
      <p:sp>
        <p:nvSpPr>
          <p:cNvPr id="14" name="CasellaDiTesto 13">
            <a:extLst>
              <a:ext uri="{FF2B5EF4-FFF2-40B4-BE49-F238E27FC236}">
                <a16:creationId xmlns:a16="http://schemas.microsoft.com/office/drawing/2014/main" id="{3F4445A6-A760-8C16-FF39-727C5FC44E74}"/>
              </a:ext>
            </a:extLst>
          </p:cNvPr>
          <p:cNvSpPr txBox="1"/>
          <p:nvPr/>
        </p:nvSpPr>
        <p:spPr>
          <a:xfrm>
            <a:off x="2979674" y="1333057"/>
            <a:ext cx="6227640" cy="584775"/>
          </a:xfrm>
          <a:prstGeom prst="rect">
            <a:avLst/>
          </a:prstGeom>
          <a:noFill/>
        </p:spPr>
        <p:txBody>
          <a:bodyPr wrap="square" rtlCol="0">
            <a:spAutoFit/>
          </a:bodyPr>
          <a:lstStyle/>
          <a:p>
            <a:pPr algn="ctr" defTabSz="872722"/>
            <a:r>
              <a:rPr lang="en-US" sz="1600" b="1"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Reference value: 1,360 W/m2 = i.e., the energy transported by solar radiation to the ground at noon at the equator</a:t>
            </a:r>
          </a:p>
        </p:txBody>
      </p:sp>
      <p:sp>
        <p:nvSpPr>
          <p:cNvPr id="13" name="CasellaDiTesto 12">
            <a:extLst>
              <a:ext uri="{FF2B5EF4-FFF2-40B4-BE49-F238E27FC236}">
                <a16:creationId xmlns:a16="http://schemas.microsoft.com/office/drawing/2014/main" id="{39FF0830-ABAC-F2F9-6932-2B9FB591B7A4}"/>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36/50</a:t>
            </a:r>
          </a:p>
        </p:txBody>
      </p:sp>
    </p:spTree>
    <p:extLst>
      <p:ext uri="{BB962C8B-B14F-4D97-AF65-F5344CB8AC3E}">
        <p14:creationId xmlns:p14="http://schemas.microsoft.com/office/powerpoint/2010/main" val="984261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2CD35-6692-579D-AC73-27E18774DDFD}"/>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2B5AB6C-5AB3-070C-29C5-B33C1CEDD940}"/>
              </a:ext>
            </a:extLst>
          </p:cNvPr>
          <p:cNvSpPr>
            <a:spLocks noGrp="1"/>
          </p:cNvSpPr>
          <p:nvPr>
            <p:ph type="title"/>
          </p:nvPr>
        </p:nvSpPr>
        <p:spPr/>
        <p:txBody>
          <a:bodyPr/>
          <a:lstStyle/>
          <a:p>
            <a:r>
              <a:rPr lang="en-GB" dirty="0"/>
              <a:t>Applied Outcomes</a:t>
            </a:r>
          </a:p>
        </p:txBody>
      </p:sp>
      <p:sp>
        <p:nvSpPr>
          <p:cNvPr id="6" name="Text Placeholder 6">
            <a:extLst>
              <a:ext uri="{FF2B5EF4-FFF2-40B4-BE49-F238E27FC236}">
                <a16:creationId xmlns:a16="http://schemas.microsoft.com/office/drawing/2014/main" id="{D96CE5E4-B2B1-51B0-93A9-7B4519AC5D34}"/>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DA2964BA-FC67-9C1B-0A95-A0FA4CA0EC5E}"/>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58FE3752-7963-94C5-D469-FE6420B7CC3B}"/>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4D034C3E-3C22-E55A-6E49-DC403F7A64AE}"/>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082148F8-7E26-676B-B310-C525D306EA39}"/>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2E64E709-CC3C-1122-DD21-5D89953684F3}"/>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8B38BCAF-5553-4041-05C0-348C1EFB6A73}"/>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12" name="Immagine 11" descr="Immagine che contiene schermata&#10;&#10;Il contenuto generato dall'IA potrebbe non essere corretto.">
            <a:extLst>
              <a:ext uri="{FF2B5EF4-FFF2-40B4-BE49-F238E27FC236}">
                <a16:creationId xmlns:a16="http://schemas.microsoft.com/office/drawing/2014/main" id="{CDC81C8D-E507-7BEA-55E8-8D601A216C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6076" y="1412876"/>
            <a:ext cx="6017146" cy="5183129"/>
          </a:xfrm>
          <a:prstGeom prst="rect">
            <a:avLst/>
          </a:prstGeom>
        </p:spPr>
      </p:pic>
      <p:pic>
        <p:nvPicPr>
          <p:cNvPr id="13" name="Immagine 12" descr="Immagine che contiene aria aperta, edificio, cielo, nuvola&#10;&#10;Il contenuto generato dall'IA potrebbe non essere corretto.">
            <a:extLst>
              <a:ext uri="{FF2B5EF4-FFF2-40B4-BE49-F238E27FC236}">
                <a16:creationId xmlns:a16="http://schemas.microsoft.com/office/drawing/2014/main" id="{27D8012C-A448-7A11-8C6B-E77A41DCCA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4380" y="3146114"/>
            <a:ext cx="2581397" cy="1720931"/>
          </a:xfrm>
          <a:prstGeom prst="rect">
            <a:avLst/>
          </a:prstGeom>
          <a:ln w="38100">
            <a:solidFill>
              <a:schemeClr val="tx2">
                <a:lumMod val="75000"/>
                <a:lumOff val="25000"/>
              </a:schemeClr>
            </a:solidFill>
          </a:ln>
        </p:spPr>
      </p:pic>
      <p:pic>
        <p:nvPicPr>
          <p:cNvPr id="14" name="Immagine 13" descr="Immagine che contiene aria aperta, cielo, nuvola, finestra&#10;&#10;Il contenuto generato dall'IA potrebbe non essere corretto.">
            <a:extLst>
              <a:ext uri="{FF2B5EF4-FFF2-40B4-BE49-F238E27FC236}">
                <a16:creationId xmlns:a16="http://schemas.microsoft.com/office/drawing/2014/main" id="{C4F55AB4-DAF1-B474-0B40-CA0E2707DE15}"/>
              </a:ext>
            </a:extLst>
          </p:cNvPr>
          <p:cNvPicPr>
            <a:picLocks noChangeAspect="1"/>
          </p:cNvPicPr>
          <p:nvPr/>
        </p:nvPicPr>
        <p:blipFill>
          <a:blip r:embed="rId4" cstate="print">
            <a:extLst>
              <a:ext uri="{28A0092B-C50C-407E-A947-70E740481C1C}">
                <a14:useLocalDpi xmlns:a14="http://schemas.microsoft.com/office/drawing/2010/main" val="0"/>
              </a:ext>
            </a:extLst>
          </a:blip>
          <a:srcRect b="7096"/>
          <a:stretch>
            <a:fillRect/>
          </a:stretch>
        </p:blipFill>
        <p:spPr>
          <a:xfrm>
            <a:off x="8034379" y="1450002"/>
            <a:ext cx="2581397" cy="1598807"/>
          </a:xfrm>
          <a:prstGeom prst="rect">
            <a:avLst/>
          </a:prstGeom>
          <a:ln w="38100">
            <a:solidFill>
              <a:srgbClr val="FFE389"/>
            </a:solidFill>
          </a:ln>
        </p:spPr>
      </p:pic>
      <p:pic>
        <p:nvPicPr>
          <p:cNvPr id="15" name="Immagine 14" descr="Immagine che contiene aria aperta, edificio, cielo, Rovine&#10;&#10;Il contenuto generato dall'IA potrebbe non essere corretto.">
            <a:extLst>
              <a:ext uri="{FF2B5EF4-FFF2-40B4-BE49-F238E27FC236}">
                <a16:creationId xmlns:a16="http://schemas.microsoft.com/office/drawing/2014/main" id="{D028CC57-3301-ADAF-3630-A3A4DF714E7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8034379" y="4964349"/>
            <a:ext cx="2581398" cy="1720932"/>
          </a:xfrm>
          <a:prstGeom prst="rect">
            <a:avLst/>
          </a:prstGeom>
          <a:ln w="38100">
            <a:solidFill>
              <a:srgbClr val="A60A0A"/>
            </a:solidFill>
          </a:ln>
        </p:spPr>
      </p:pic>
      <p:sp>
        <p:nvSpPr>
          <p:cNvPr id="16" name="CasellaDiTesto 15">
            <a:extLst>
              <a:ext uri="{FF2B5EF4-FFF2-40B4-BE49-F238E27FC236}">
                <a16:creationId xmlns:a16="http://schemas.microsoft.com/office/drawing/2014/main" id="{B78F55D7-21F5-46AA-5EC9-1C1DF79272F2}"/>
              </a:ext>
            </a:extLst>
          </p:cNvPr>
          <p:cNvSpPr txBox="1"/>
          <p:nvPr/>
        </p:nvSpPr>
        <p:spPr>
          <a:xfrm rot="16200000">
            <a:off x="6556738" y="3540544"/>
            <a:ext cx="2602915" cy="292388"/>
          </a:xfrm>
          <a:prstGeom prst="rect">
            <a:avLst/>
          </a:prstGeom>
          <a:noFill/>
        </p:spPr>
        <p:txBody>
          <a:bodyPr wrap="square" rtlCol="0">
            <a:spAutoFit/>
          </a:bodyPr>
          <a:lstStyle/>
          <a:p>
            <a:pPr defTabSz="872722"/>
            <a:r>
              <a:rPr lang="en-US"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Bonapace</a:t>
            </a: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Square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7" name="CasellaDiTesto 16">
            <a:extLst>
              <a:ext uri="{FF2B5EF4-FFF2-40B4-BE49-F238E27FC236}">
                <a16:creationId xmlns:a16="http://schemas.microsoft.com/office/drawing/2014/main" id="{3F2D4E7A-F84E-53A9-591A-7507620DADBB}"/>
              </a:ext>
            </a:extLst>
          </p:cNvPr>
          <p:cNvSpPr txBox="1"/>
          <p:nvPr/>
        </p:nvSpPr>
        <p:spPr>
          <a:xfrm rot="16200000">
            <a:off x="6556738" y="1733816"/>
            <a:ext cx="2602915" cy="292388"/>
          </a:xfrm>
          <a:prstGeom prst="rect">
            <a:avLst/>
          </a:prstGeom>
          <a:noFill/>
        </p:spPr>
        <p:txBody>
          <a:bodyPr wrap="square" rtlCol="0">
            <a:spAutoFit/>
          </a:bodyPr>
          <a:lstStyle/>
          <a:p>
            <a:pPr defTabSz="872722"/>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Dei </a:t>
            </a:r>
            <a:r>
              <a:rPr lang="en-US"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Caduti</a:t>
            </a: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Square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8" name="CasellaDiTesto 17">
            <a:extLst>
              <a:ext uri="{FF2B5EF4-FFF2-40B4-BE49-F238E27FC236}">
                <a16:creationId xmlns:a16="http://schemas.microsoft.com/office/drawing/2014/main" id="{FAFD4471-7245-86ED-A25C-12F04802C2B1}"/>
              </a:ext>
            </a:extLst>
          </p:cNvPr>
          <p:cNvSpPr txBox="1"/>
          <p:nvPr/>
        </p:nvSpPr>
        <p:spPr>
          <a:xfrm rot="16200000">
            <a:off x="6601561" y="5347272"/>
            <a:ext cx="2602915" cy="292388"/>
          </a:xfrm>
          <a:prstGeom prst="rect">
            <a:avLst/>
          </a:prstGeom>
          <a:noFill/>
        </p:spPr>
        <p:txBody>
          <a:bodyPr wrap="square" rtlCol="0">
            <a:spAutoFit/>
          </a:bodyPr>
          <a:lstStyle/>
          <a:p>
            <a:pPr defTabSz="872722"/>
            <a:r>
              <a:rPr lang="en-US" sz="1300" dirty="0" err="1">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Delogu</a:t>
            </a: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 Square</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 name="CasellaDiTesto 1">
            <a:extLst>
              <a:ext uri="{FF2B5EF4-FFF2-40B4-BE49-F238E27FC236}">
                <a16:creationId xmlns:a16="http://schemas.microsoft.com/office/drawing/2014/main" id="{91D6EE72-710F-A6DB-038D-947E16B1546A}"/>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37/50</a:t>
            </a:r>
          </a:p>
        </p:txBody>
      </p:sp>
    </p:spTree>
    <p:extLst>
      <p:ext uri="{BB962C8B-B14F-4D97-AF65-F5344CB8AC3E}">
        <p14:creationId xmlns:p14="http://schemas.microsoft.com/office/powerpoint/2010/main" val="393462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7D0AE-DD93-25F3-7685-8511A7FDCB1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94EF7D5-8257-C767-4F6C-AFA6AE7FB62E}"/>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Parole </a:t>
            </a:r>
            <a:r>
              <a:rPr kumimoji="0" lang="en-US" sz="3600" b="1" i="0" u="none" strike="noStrike" kern="1200" cap="none" spc="0" normalizeH="0" baseline="0" noProof="0" dirty="0" err="1">
                <a:ln>
                  <a:noFill/>
                </a:ln>
                <a:solidFill>
                  <a:srgbClr val="FFC000"/>
                </a:solidFill>
                <a:effectLst/>
                <a:uLnTx/>
                <a:uFillTx/>
                <a:ea typeface="+mj-ea"/>
                <a:cs typeface="+mj-cs"/>
              </a:rPr>
              <a:t>chiave</a:t>
            </a:r>
            <a:endParaRPr lang="it-IT" sz="3600" dirty="0"/>
          </a:p>
        </p:txBody>
      </p:sp>
      <p:sp>
        <p:nvSpPr>
          <p:cNvPr id="3" name="Segnaposto contenuto 2">
            <a:extLst>
              <a:ext uri="{FF2B5EF4-FFF2-40B4-BE49-F238E27FC236}">
                <a16:creationId xmlns:a16="http://schemas.microsoft.com/office/drawing/2014/main" id="{9C49FA80-EE31-76C6-0556-6EFAE2B018CF}"/>
              </a:ext>
            </a:extLst>
          </p:cNvPr>
          <p:cNvSpPr>
            <a:spLocks noGrp="1"/>
          </p:cNvSpPr>
          <p:nvPr>
            <p:ph idx="1"/>
          </p:nvPr>
        </p:nvSpPr>
        <p:spPr>
          <a:xfrm>
            <a:off x="838200" y="1690688"/>
            <a:ext cx="10515600" cy="4486275"/>
          </a:xfrm>
        </p:spPr>
        <p:txBody>
          <a:bodyPr>
            <a:normAutofit lnSpcReduction="10000"/>
          </a:bodyPr>
          <a:lstStyle/>
          <a:p>
            <a:pPr marL="0" indent="0" algn="just">
              <a:buNone/>
            </a:pPr>
            <a:r>
              <a:rPr lang="it-IT" sz="2600" b="1" dirty="0">
                <a:solidFill>
                  <a:schemeClr val="bg1"/>
                </a:solidFill>
                <a:latin typeface="+mj-lt"/>
              </a:rPr>
              <a:t>#</a:t>
            </a:r>
            <a:r>
              <a:rPr lang="it-IT" sz="2600" b="1" dirty="0">
                <a:solidFill>
                  <a:srgbClr val="FFC000"/>
                </a:solidFill>
                <a:latin typeface="+mj-lt"/>
              </a:rPr>
              <a:t>progettazione </a:t>
            </a:r>
            <a:r>
              <a:rPr lang="it-IT" sz="2600" b="1" dirty="0">
                <a:solidFill>
                  <a:schemeClr val="bg1"/>
                </a:solidFill>
                <a:latin typeface="+mj-lt"/>
              </a:rPr>
              <a:t>#</a:t>
            </a:r>
            <a:r>
              <a:rPr lang="it-IT" sz="2600" b="1" dirty="0">
                <a:solidFill>
                  <a:srgbClr val="FFC000"/>
                </a:solidFill>
                <a:latin typeface="+mj-lt"/>
              </a:rPr>
              <a:t>microclimatica </a:t>
            </a:r>
            <a:r>
              <a:rPr lang="it-IT" sz="2600" b="1" dirty="0">
                <a:solidFill>
                  <a:schemeClr val="bg1"/>
                </a:solidFill>
                <a:latin typeface="+mj-lt"/>
              </a:rPr>
              <a:t>#</a:t>
            </a:r>
            <a:r>
              <a:rPr lang="it-IT" sz="2600" b="1" dirty="0">
                <a:solidFill>
                  <a:srgbClr val="FFC000"/>
                </a:solidFill>
                <a:latin typeface="+mj-lt"/>
              </a:rPr>
              <a:t>urbana</a:t>
            </a:r>
          </a:p>
          <a:p>
            <a:pPr marL="0" indent="0" algn="just">
              <a:buNone/>
            </a:pPr>
            <a:r>
              <a:rPr lang="it-IT" sz="2600" b="1" dirty="0">
                <a:solidFill>
                  <a:schemeClr val="bg1"/>
                </a:solidFill>
                <a:latin typeface="+mj-lt"/>
              </a:rPr>
              <a:t>#</a:t>
            </a:r>
            <a:r>
              <a:rPr lang="it-IT" sz="2600" b="1" dirty="0">
                <a:solidFill>
                  <a:srgbClr val="FFC000"/>
                </a:solidFill>
                <a:latin typeface="+mj-lt"/>
              </a:rPr>
              <a:t>forma </a:t>
            </a:r>
            <a:r>
              <a:rPr lang="it-IT" sz="2600" b="1" dirty="0">
                <a:solidFill>
                  <a:schemeClr val="bg1"/>
                </a:solidFill>
                <a:latin typeface="+mj-lt"/>
              </a:rPr>
              <a:t>#</a:t>
            </a:r>
            <a:r>
              <a:rPr lang="it-IT" sz="2600" b="1" dirty="0">
                <a:solidFill>
                  <a:srgbClr val="FFC000"/>
                </a:solidFill>
                <a:latin typeface="+mj-lt"/>
              </a:rPr>
              <a:t>urbana</a:t>
            </a:r>
          </a:p>
          <a:p>
            <a:pPr marL="0" indent="0" algn="just">
              <a:buNone/>
            </a:pPr>
            <a:r>
              <a:rPr lang="it-IT" sz="2600" b="1" dirty="0">
                <a:solidFill>
                  <a:schemeClr val="bg1"/>
                </a:solidFill>
                <a:latin typeface="+mj-lt"/>
              </a:rPr>
              <a:t>#</a:t>
            </a:r>
            <a:r>
              <a:rPr lang="it-IT" sz="2600" b="1" dirty="0">
                <a:solidFill>
                  <a:srgbClr val="FFC000"/>
                </a:solidFill>
                <a:latin typeface="+mj-lt"/>
              </a:rPr>
              <a:t>sviluppo </a:t>
            </a:r>
            <a:r>
              <a:rPr lang="it-IT" sz="2600" b="1" dirty="0">
                <a:solidFill>
                  <a:schemeClr val="bg1"/>
                </a:solidFill>
                <a:latin typeface="+mj-lt"/>
              </a:rPr>
              <a:t>#</a:t>
            </a:r>
            <a:r>
              <a:rPr lang="it-IT" sz="2600" b="1" dirty="0">
                <a:solidFill>
                  <a:srgbClr val="FFC000"/>
                </a:solidFill>
                <a:latin typeface="+mj-lt"/>
              </a:rPr>
              <a:t>sostenibile</a:t>
            </a:r>
          </a:p>
          <a:p>
            <a:pPr marL="0" indent="0" algn="just">
              <a:buNone/>
            </a:pPr>
            <a:r>
              <a:rPr lang="it-IT" sz="2600" b="1" dirty="0">
                <a:solidFill>
                  <a:schemeClr val="bg1"/>
                </a:solidFill>
                <a:latin typeface="+mj-lt"/>
              </a:rPr>
              <a:t>#</a:t>
            </a:r>
            <a:r>
              <a:rPr lang="it-IT" sz="2600" b="1" dirty="0">
                <a:solidFill>
                  <a:srgbClr val="FFC000"/>
                </a:solidFill>
                <a:latin typeface="+mj-lt"/>
              </a:rPr>
              <a:t>comfort </a:t>
            </a:r>
            <a:r>
              <a:rPr lang="it-IT" sz="2600" b="1" dirty="0">
                <a:solidFill>
                  <a:schemeClr val="bg1"/>
                </a:solidFill>
                <a:latin typeface="+mj-lt"/>
              </a:rPr>
              <a:t>#</a:t>
            </a:r>
            <a:r>
              <a:rPr lang="it-IT" sz="2600" b="1" dirty="0">
                <a:solidFill>
                  <a:srgbClr val="FFC000"/>
                </a:solidFill>
                <a:latin typeface="+mj-lt"/>
              </a:rPr>
              <a:t>interno </a:t>
            </a:r>
            <a:r>
              <a:rPr lang="it-IT" sz="2600" b="1" dirty="0">
                <a:solidFill>
                  <a:schemeClr val="bg1"/>
                </a:solidFill>
                <a:latin typeface="+mj-lt"/>
              </a:rPr>
              <a:t>#</a:t>
            </a:r>
            <a:r>
              <a:rPr lang="it-IT" sz="2600" b="1" dirty="0">
                <a:solidFill>
                  <a:srgbClr val="FFC000"/>
                </a:solidFill>
                <a:latin typeface="+mj-lt"/>
              </a:rPr>
              <a:t>esterno</a:t>
            </a:r>
          </a:p>
          <a:p>
            <a:pPr marL="0" indent="0" algn="just">
              <a:buNone/>
            </a:pPr>
            <a:r>
              <a:rPr lang="it-IT" sz="2600" b="1" dirty="0">
                <a:solidFill>
                  <a:schemeClr val="bg1"/>
                </a:solidFill>
                <a:latin typeface="+mj-lt"/>
              </a:rPr>
              <a:t>#</a:t>
            </a:r>
            <a:r>
              <a:rPr lang="it-IT" sz="2600" b="1" dirty="0">
                <a:solidFill>
                  <a:srgbClr val="FFC000"/>
                </a:solidFill>
                <a:latin typeface="+mj-lt"/>
              </a:rPr>
              <a:t>dispersione </a:t>
            </a:r>
            <a:r>
              <a:rPr lang="it-IT" sz="2600" b="1" dirty="0">
                <a:solidFill>
                  <a:schemeClr val="bg1"/>
                </a:solidFill>
                <a:latin typeface="+mj-lt"/>
              </a:rPr>
              <a:t>#</a:t>
            </a:r>
            <a:r>
              <a:rPr lang="it-IT" sz="2600" b="1" dirty="0">
                <a:solidFill>
                  <a:srgbClr val="FFC000"/>
                </a:solidFill>
                <a:latin typeface="+mj-lt"/>
              </a:rPr>
              <a:t>inquinanti</a:t>
            </a:r>
          </a:p>
          <a:p>
            <a:pPr marL="0" indent="0" algn="just">
              <a:buNone/>
            </a:pPr>
            <a:r>
              <a:rPr lang="it-IT" sz="2600" b="1" dirty="0">
                <a:solidFill>
                  <a:schemeClr val="bg1"/>
                </a:solidFill>
                <a:latin typeface="+mj-lt"/>
              </a:rPr>
              <a:t>#</a:t>
            </a:r>
            <a:r>
              <a:rPr lang="it-IT" sz="2600" b="1" dirty="0">
                <a:solidFill>
                  <a:srgbClr val="FFC000"/>
                </a:solidFill>
                <a:latin typeface="+mj-lt"/>
              </a:rPr>
              <a:t>qualità </a:t>
            </a:r>
            <a:r>
              <a:rPr lang="it-IT" sz="2600" b="1" dirty="0">
                <a:solidFill>
                  <a:schemeClr val="bg1"/>
                </a:solidFill>
                <a:latin typeface="+mj-lt"/>
              </a:rPr>
              <a:t>#</a:t>
            </a:r>
            <a:r>
              <a:rPr lang="it-IT" sz="2600" b="1" dirty="0">
                <a:solidFill>
                  <a:srgbClr val="FFC000"/>
                </a:solidFill>
                <a:latin typeface="+mj-lt"/>
              </a:rPr>
              <a:t>aria</a:t>
            </a:r>
          </a:p>
          <a:p>
            <a:pPr marL="0" indent="0" algn="just">
              <a:buNone/>
            </a:pPr>
            <a:r>
              <a:rPr lang="it-IT" sz="2600" b="1" dirty="0">
                <a:solidFill>
                  <a:schemeClr val="bg1"/>
                </a:solidFill>
                <a:latin typeface="+mj-lt"/>
              </a:rPr>
              <a:t>#</a:t>
            </a:r>
            <a:r>
              <a:rPr lang="it-IT" sz="2600" b="1" dirty="0">
                <a:solidFill>
                  <a:srgbClr val="FFC000"/>
                </a:solidFill>
                <a:latin typeface="+mj-lt"/>
              </a:rPr>
              <a:t>efficienza </a:t>
            </a:r>
            <a:r>
              <a:rPr lang="it-IT" sz="2600" b="1" dirty="0">
                <a:solidFill>
                  <a:schemeClr val="bg1"/>
                </a:solidFill>
                <a:latin typeface="+mj-lt"/>
              </a:rPr>
              <a:t>#</a:t>
            </a:r>
            <a:r>
              <a:rPr lang="it-IT" sz="2600" b="1" dirty="0">
                <a:solidFill>
                  <a:srgbClr val="FFC000"/>
                </a:solidFill>
                <a:latin typeface="+mj-lt"/>
              </a:rPr>
              <a:t>energetica </a:t>
            </a:r>
            <a:r>
              <a:rPr lang="it-IT" sz="2600" b="1" dirty="0">
                <a:solidFill>
                  <a:schemeClr val="bg1"/>
                </a:solidFill>
                <a:latin typeface="+mj-lt"/>
              </a:rPr>
              <a:t>#</a:t>
            </a:r>
            <a:r>
              <a:rPr lang="it-IT" sz="2600" b="1" dirty="0">
                <a:solidFill>
                  <a:srgbClr val="FFC000"/>
                </a:solidFill>
                <a:latin typeface="+mj-lt"/>
              </a:rPr>
              <a:t>edifici</a:t>
            </a:r>
          </a:p>
          <a:p>
            <a:pPr marL="0" indent="0" algn="just">
              <a:buNone/>
            </a:pPr>
            <a:r>
              <a:rPr lang="it-IT" sz="2600" b="1" dirty="0">
                <a:solidFill>
                  <a:schemeClr val="bg1"/>
                </a:solidFill>
                <a:latin typeface="+mj-lt"/>
              </a:rPr>
              <a:t>#</a:t>
            </a:r>
            <a:r>
              <a:rPr lang="it-IT" sz="2600" b="1" dirty="0">
                <a:solidFill>
                  <a:srgbClr val="FFC000"/>
                </a:solidFill>
                <a:latin typeface="+mj-lt"/>
              </a:rPr>
              <a:t>ingegneria</a:t>
            </a:r>
          </a:p>
          <a:p>
            <a:pPr marL="0" indent="0" algn="just">
              <a:buNone/>
            </a:pPr>
            <a:r>
              <a:rPr lang="it-IT" sz="2600" b="1" dirty="0">
                <a:solidFill>
                  <a:schemeClr val="bg1"/>
                </a:solidFill>
                <a:latin typeface="+mj-lt"/>
              </a:rPr>
              <a:t>#</a:t>
            </a:r>
            <a:r>
              <a:rPr lang="it-IT" sz="2600" b="1" dirty="0">
                <a:solidFill>
                  <a:srgbClr val="FFC000"/>
                </a:solidFill>
                <a:latin typeface="+mj-lt"/>
              </a:rPr>
              <a:t>architettura</a:t>
            </a:r>
          </a:p>
          <a:p>
            <a:pPr marL="0" indent="0" algn="just">
              <a:buNone/>
            </a:pPr>
            <a:r>
              <a:rPr lang="it-IT" sz="2600" b="1" dirty="0">
                <a:solidFill>
                  <a:schemeClr val="bg1"/>
                </a:solidFill>
                <a:latin typeface="+mj-lt"/>
              </a:rPr>
              <a:t>#</a:t>
            </a:r>
            <a:r>
              <a:rPr lang="it-IT" sz="2600" b="1" dirty="0">
                <a:solidFill>
                  <a:srgbClr val="FFC000"/>
                </a:solidFill>
                <a:latin typeface="+mj-lt"/>
              </a:rPr>
              <a:t>fluidodinamica</a:t>
            </a:r>
          </a:p>
          <a:p>
            <a:pPr marL="0" indent="0" algn="just">
              <a:buNone/>
            </a:pPr>
            <a:endParaRPr lang="it-IT" sz="2600" b="1" dirty="0">
              <a:solidFill>
                <a:srgbClr val="FFC000"/>
              </a:solidFill>
              <a:latin typeface="+mj-lt"/>
            </a:endParaRPr>
          </a:p>
          <a:p>
            <a:pPr marL="0" indent="0" algn="just">
              <a:buNone/>
            </a:pPr>
            <a:endParaRPr lang="it-IT" dirty="0">
              <a:solidFill>
                <a:schemeClr val="bg1"/>
              </a:solidFill>
              <a:latin typeface="+mj-lt"/>
            </a:endParaRPr>
          </a:p>
        </p:txBody>
      </p:sp>
      <p:graphicFrame>
        <p:nvGraphicFramePr>
          <p:cNvPr id="4" name="Tabella 3">
            <a:extLst>
              <a:ext uri="{FF2B5EF4-FFF2-40B4-BE49-F238E27FC236}">
                <a16:creationId xmlns:a16="http://schemas.microsoft.com/office/drawing/2014/main" id="{1604AEFC-E16E-3890-3BA7-84B8BD4C6D16}"/>
              </a:ext>
            </a:extLst>
          </p:cNvPr>
          <p:cNvGraphicFramePr>
            <a:graphicFrameLocks noGrp="1"/>
          </p:cNvGraphicFramePr>
          <p:nvPr>
            <p:extLst>
              <p:ext uri="{D42A27DB-BD31-4B8C-83A1-F6EECF244321}">
                <p14:modId xmlns:p14="http://schemas.microsoft.com/office/powerpoint/2010/main" val="327863592"/>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3/50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Tree>
    <p:extLst>
      <p:ext uri="{BB962C8B-B14F-4D97-AF65-F5344CB8AC3E}">
        <p14:creationId xmlns:p14="http://schemas.microsoft.com/office/powerpoint/2010/main" val="23139387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8C86F-7AF7-D939-69B8-3EA7D4BC595C}"/>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DB9C2932-4C73-BDD8-1751-B13DA5F68F7B}"/>
              </a:ext>
            </a:extLst>
          </p:cNvPr>
          <p:cNvSpPr>
            <a:spLocks noGrp="1"/>
          </p:cNvSpPr>
          <p:nvPr>
            <p:ph type="title"/>
          </p:nvPr>
        </p:nvSpPr>
        <p:spPr/>
        <p:txBody>
          <a:bodyPr/>
          <a:lstStyle/>
          <a:p>
            <a:r>
              <a:rPr lang="en-GB" dirty="0"/>
              <a:t>Applied Outcomes (</a:t>
            </a:r>
            <a:r>
              <a:rPr lang="en-GB" dirty="0" err="1"/>
              <a:t>dei</a:t>
            </a:r>
            <a:r>
              <a:rPr lang="en-GB" dirty="0"/>
              <a:t> </a:t>
            </a:r>
            <a:r>
              <a:rPr lang="en-GB" dirty="0" err="1"/>
              <a:t>Caduti</a:t>
            </a:r>
            <a:r>
              <a:rPr lang="en-GB" dirty="0"/>
              <a:t> – </a:t>
            </a:r>
            <a:r>
              <a:rPr lang="en-GB" dirty="0" err="1"/>
              <a:t>Bonapace</a:t>
            </a:r>
            <a:r>
              <a:rPr lang="en-GB" dirty="0"/>
              <a:t> – Delogu Squares)  </a:t>
            </a:r>
          </a:p>
        </p:txBody>
      </p:sp>
      <p:sp>
        <p:nvSpPr>
          <p:cNvPr id="6" name="Text Placeholder 6">
            <a:extLst>
              <a:ext uri="{FF2B5EF4-FFF2-40B4-BE49-F238E27FC236}">
                <a16:creationId xmlns:a16="http://schemas.microsoft.com/office/drawing/2014/main" id="{B315B889-1B00-EC9F-CA2E-5D1C26D4424B}"/>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18C7C8B5-C920-5F90-0A69-978BBF596EE4}"/>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07CE15E8-ED70-57E6-8E5A-B1816CD82164}"/>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B7E1569E-3416-341E-27CC-3A568E825894}"/>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6AD09B5E-C764-B3B3-367B-2DA8C6C328F5}"/>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7E56600B-7F76-D8B4-BF62-FB66F6EABB96}"/>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0D84A79F-DC74-FF46-72C8-961CE647B6E4}"/>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2" name="Immagine 1" descr="Immagine che contiene mappa, Aerofotogrammetria, Urbanistica, Vista aerea&#10;&#10;Il contenuto generato dall'IA potrebbe non essere corretto.">
            <a:extLst>
              <a:ext uri="{FF2B5EF4-FFF2-40B4-BE49-F238E27FC236}">
                <a16:creationId xmlns:a16="http://schemas.microsoft.com/office/drawing/2014/main" id="{E0D1DA0F-CC05-A06E-6F9D-7BBC6E2F62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1933" y="1103569"/>
            <a:ext cx="8148134" cy="5761360"/>
          </a:xfrm>
          <a:prstGeom prst="rect">
            <a:avLst/>
          </a:prstGeom>
        </p:spPr>
      </p:pic>
      <p:sp>
        <p:nvSpPr>
          <p:cNvPr id="9" name="CasellaDiTesto 8">
            <a:extLst>
              <a:ext uri="{FF2B5EF4-FFF2-40B4-BE49-F238E27FC236}">
                <a16:creationId xmlns:a16="http://schemas.microsoft.com/office/drawing/2014/main" id="{B52511AD-54F3-6423-9D3F-A0F56374B78D}"/>
              </a:ext>
            </a:extLst>
          </p:cNvPr>
          <p:cNvSpPr txBox="1"/>
          <p:nvPr/>
        </p:nvSpPr>
        <p:spPr>
          <a:xfrm>
            <a:off x="0" y="6488319"/>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38/50</a:t>
            </a:r>
          </a:p>
        </p:txBody>
      </p:sp>
    </p:spTree>
    <p:extLst>
      <p:ext uri="{BB962C8B-B14F-4D97-AF65-F5344CB8AC3E}">
        <p14:creationId xmlns:p14="http://schemas.microsoft.com/office/powerpoint/2010/main" val="1024842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D410B-A8F2-5826-E0BB-A800ACDB1B25}"/>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F87F2506-3E3A-E74B-A06A-444DDD40101B}"/>
              </a:ext>
            </a:extLst>
          </p:cNvPr>
          <p:cNvSpPr>
            <a:spLocks noGrp="1"/>
          </p:cNvSpPr>
          <p:nvPr>
            <p:ph type="title"/>
          </p:nvPr>
        </p:nvSpPr>
        <p:spPr/>
        <p:txBody>
          <a:bodyPr/>
          <a:lstStyle/>
          <a:p>
            <a:r>
              <a:rPr lang="en-GB" dirty="0"/>
              <a:t>Applied Outcomes</a:t>
            </a:r>
          </a:p>
        </p:txBody>
      </p:sp>
      <p:sp>
        <p:nvSpPr>
          <p:cNvPr id="6" name="Text Placeholder 6">
            <a:extLst>
              <a:ext uri="{FF2B5EF4-FFF2-40B4-BE49-F238E27FC236}">
                <a16:creationId xmlns:a16="http://schemas.microsoft.com/office/drawing/2014/main" id="{2689EBEC-0E22-DC8D-E6D9-54C2DC3D4CF8}"/>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BFFF9C57-F1B9-DCE8-6B39-5B9B8524D1CC}"/>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89119FB2-A6F3-188C-00AB-86B5138D1DD4}"/>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C5BFEC1C-AA51-8077-97C5-1AB79D7F94E9}"/>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CAA4676C-8934-03A8-151C-ECE6F37F7303}"/>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93BB5E39-95E7-B2D0-3F88-1CD86231AD44}"/>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C7A41F98-495B-83D7-493C-E21E2933ABFA}"/>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aria aperta, cielo, finestra, edificio&#10;&#10;Il contenuto generato dall'IA potrebbe non essere corretto.">
            <a:extLst>
              <a:ext uri="{FF2B5EF4-FFF2-40B4-BE49-F238E27FC236}">
                <a16:creationId xmlns:a16="http://schemas.microsoft.com/office/drawing/2014/main" id="{B40A3BB5-0EF8-6422-D38D-62A0B942C3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4316" y="1114152"/>
            <a:ext cx="8603316" cy="5769098"/>
          </a:xfrm>
          <a:prstGeom prst="rect">
            <a:avLst/>
          </a:prstGeom>
        </p:spPr>
      </p:pic>
      <p:sp>
        <p:nvSpPr>
          <p:cNvPr id="2" name="CasellaDiTesto 1">
            <a:extLst>
              <a:ext uri="{FF2B5EF4-FFF2-40B4-BE49-F238E27FC236}">
                <a16:creationId xmlns:a16="http://schemas.microsoft.com/office/drawing/2014/main" id="{8589BA66-0D56-4D92-4C78-FE410099E89A}"/>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39/50</a:t>
            </a:r>
          </a:p>
        </p:txBody>
      </p:sp>
    </p:spTree>
    <p:extLst>
      <p:ext uri="{BB962C8B-B14F-4D97-AF65-F5344CB8AC3E}">
        <p14:creationId xmlns:p14="http://schemas.microsoft.com/office/powerpoint/2010/main" val="26097135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2E991-26D4-865D-5B6E-91E2D01C21E0}"/>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3E4AEDC8-C177-81E9-B720-68BB51974B24}"/>
              </a:ext>
            </a:extLst>
          </p:cNvPr>
          <p:cNvSpPr>
            <a:spLocks noGrp="1"/>
          </p:cNvSpPr>
          <p:nvPr>
            <p:ph type="title"/>
          </p:nvPr>
        </p:nvSpPr>
        <p:spPr/>
        <p:txBody>
          <a:bodyPr/>
          <a:lstStyle/>
          <a:p>
            <a:r>
              <a:rPr lang="en-GB" dirty="0"/>
              <a:t>Applied Outcomes</a:t>
            </a:r>
            <a:br>
              <a:rPr lang="en-GB" dirty="0"/>
            </a:br>
            <a:br>
              <a:rPr lang="en-GB" dirty="0"/>
            </a:br>
            <a:r>
              <a:rPr lang="en-GB" dirty="0">
                <a:solidFill>
                  <a:srgbClr val="000000"/>
                </a:solidFill>
                <a:highlight>
                  <a:srgbClr val="FF0000"/>
                </a:highlight>
              </a:rPr>
              <a:t>Delogu Square</a:t>
            </a:r>
            <a:br>
              <a:rPr lang="en-GB" dirty="0"/>
            </a:br>
            <a:r>
              <a:rPr lang="en-GB" dirty="0" err="1">
                <a:solidFill>
                  <a:srgbClr val="000000"/>
                </a:solidFill>
                <a:highlight>
                  <a:srgbClr val="00FF00"/>
                </a:highlight>
              </a:rPr>
              <a:t>Bonapace</a:t>
            </a:r>
            <a:r>
              <a:rPr lang="en-GB" dirty="0">
                <a:solidFill>
                  <a:srgbClr val="000000"/>
                </a:solidFill>
                <a:highlight>
                  <a:srgbClr val="00FF00"/>
                </a:highlight>
              </a:rPr>
              <a:t> Square</a:t>
            </a:r>
            <a:br>
              <a:rPr lang="en-GB" dirty="0"/>
            </a:br>
            <a:r>
              <a:rPr kumimoji="0" lang="en-GB" sz="2600" b="0" i="0" u="none" strike="noStrike" kern="1200" cap="none" spc="0" normalizeH="0" baseline="0" noProof="0" dirty="0">
                <a:ln>
                  <a:noFill/>
                </a:ln>
                <a:solidFill>
                  <a:srgbClr val="000000"/>
                </a:solidFill>
                <a:effectLst/>
                <a:highlight>
                  <a:srgbClr val="FFFF00"/>
                </a:highlight>
                <a:uLnTx/>
                <a:uFillTx/>
                <a:latin typeface="Calibri"/>
                <a:ea typeface="+mj-ea"/>
                <a:cs typeface="+mj-cs"/>
              </a:rPr>
              <a:t>Dei </a:t>
            </a:r>
            <a:r>
              <a:rPr kumimoji="0" lang="en-GB" sz="2600" b="0" i="0" u="none" strike="noStrike" kern="1200" cap="none" spc="0" normalizeH="0" baseline="0" noProof="0" dirty="0" err="1">
                <a:ln>
                  <a:noFill/>
                </a:ln>
                <a:solidFill>
                  <a:srgbClr val="000000"/>
                </a:solidFill>
                <a:effectLst/>
                <a:highlight>
                  <a:srgbClr val="FFFF00"/>
                </a:highlight>
                <a:uLnTx/>
                <a:uFillTx/>
                <a:latin typeface="Calibri"/>
                <a:ea typeface="+mj-ea"/>
                <a:cs typeface="+mj-cs"/>
              </a:rPr>
              <a:t>Caduti</a:t>
            </a:r>
            <a:r>
              <a:rPr kumimoji="0" lang="en-GB" sz="2600" b="0" i="0" u="none" strike="noStrike" kern="1200" cap="none" spc="0" normalizeH="0" baseline="0" noProof="0" dirty="0">
                <a:ln>
                  <a:noFill/>
                </a:ln>
                <a:solidFill>
                  <a:srgbClr val="000000"/>
                </a:solidFill>
                <a:effectLst/>
                <a:highlight>
                  <a:srgbClr val="FFFF00"/>
                </a:highlight>
                <a:uLnTx/>
                <a:uFillTx/>
                <a:latin typeface="Calibri"/>
                <a:ea typeface="+mj-ea"/>
                <a:cs typeface="+mj-cs"/>
              </a:rPr>
              <a:t> Square</a:t>
            </a:r>
            <a:br>
              <a:rPr kumimoji="0" lang="en-GB" sz="2600" b="0" i="0" u="none" strike="noStrike" kern="1200" cap="none" spc="0" normalizeH="0" baseline="0" noProof="0" dirty="0">
                <a:ln>
                  <a:noFill/>
                </a:ln>
                <a:solidFill>
                  <a:srgbClr val="608BA3"/>
                </a:solidFill>
                <a:effectLst/>
                <a:uLnTx/>
                <a:uFillTx/>
                <a:latin typeface="Calibri"/>
                <a:ea typeface="+mj-ea"/>
                <a:cs typeface="+mj-cs"/>
              </a:rPr>
            </a:br>
            <a:endParaRPr lang="en-GB" dirty="0"/>
          </a:p>
        </p:txBody>
      </p:sp>
      <p:sp>
        <p:nvSpPr>
          <p:cNvPr id="6" name="Text Placeholder 6">
            <a:extLst>
              <a:ext uri="{FF2B5EF4-FFF2-40B4-BE49-F238E27FC236}">
                <a16:creationId xmlns:a16="http://schemas.microsoft.com/office/drawing/2014/main" id="{BBDCF11E-5200-6518-979F-DF0F20239878}"/>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A14528BF-B68A-101A-FD7C-B390F8AAC5EA}"/>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93172B65-2D6D-9617-0D07-AB308E86DF3B}"/>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BE10CB9A-FDEF-73FF-5248-1883C4562169}"/>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C2053658-B671-D0F6-F28A-C576D50E9ABC}"/>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DA77F8FC-4F8C-585C-C902-B59F577AAA8D}"/>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9BEC4A9B-28FE-30C2-EB7C-4B3C56678D19}"/>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pic>
        <p:nvPicPr>
          <p:cNvPr id="9" name="Immagine 8" descr="Immagine che contiene schermata, testo, collage&#10;&#10;Il contenuto generato dall'IA potrebbe non essere corretto.">
            <a:extLst>
              <a:ext uri="{FF2B5EF4-FFF2-40B4-BE49-F238E27FC236}">
                <a16:creationId xmlns:a16="http://schemas.microsoft.com/office/drawing/2014/main" id="{C5A25D9B-EA3B-0A83-55B4-AD36AF3076EF}"/>
              </a:ext>
            </a:extLst>
          </p:cNvPr>
          <p:cNvPicPr>
            <a:picLocks noChangeAspect="1"/>
          </p:cNvPicPr>
          <p:nvPr/>
        </p:nvPicPr>
        <p:blipFill>
          <a:blip r:embed="rId2" cstate="print">
            <a:extLst>
              <a:ext uri="{28A0092B-C50C-407E-A947-70E740481C1C}">
                <a14:useLocalDpi xmlns:a14="http://schemas.microsoft.com/office/drawing/2010/main" val="0"/>
              </a:ext>
            </a:extLst>
          </a:blip>
          <a:srcRect t="57995"/>
          <a:stretch>
            <a:fillRect/>
          </a:stretch>
        </p:blipFill>
        <p:spPr>
          <a:xfrm>
            <a:off x="6127460" y="2565943"/>
            <a:ext cx="4903992" cy="3836067"/>
          </a:xfrm>
          <a:prstGeom prst="rect">
            <a:avLst/>
          </a:prstGeom>
        </p:spPr>
      </p:pic>
      <p:pic>
        <p:nvPicPr>
          <p:cNvPr id="12" name="Immagine 11" descr="Immagine che contiene schermata, testo, collage&#10;&#10;Il contenuto generato dall'IA potrebbe non essere corretto.">
            <a:extLst>
              <a:ext uri="{FF2B5EF4-FFF2-40B4-BE49-F238E27FC236}">
                <a16:creationId xmlns:a16="http://schemas.microsoft.com/office/drawing/2014/main" id="{274AB9D5-CC7C-D3DA-AA74-4A29E83B6DF6}"/>
              </a:ext>
            </a:extLst>
          </p:cNvPr>
          <p:cNvPicPr>
            <a:picLocks noChangeAspect="1"/>
          </p:cNvPicPr>
          <p:nvPr/>
        </p:nvPicPr>
        <p:blipFill>
          <a:blip r:embed="rId2" cstate="print">
            <a:extLst>
              <a:ext uri="{28A0092B-C50C-407E-A947-70E740481C1C}">
                <a14:useLocalDpi xmlns:a14="http://schemas.microsoft.com/office/drawing/2010/main" val="0"/>
              </a:ext>
            </a:extLst>
          </a:blip>
          <a:srcRect t="18770" b="41770"/>
          <a:stretch>
            <a:fillRect/>
          </a:stretch>
        </p:blipFill>
        <p:spPr>
          <a:xfrm>
            <a:off x="1223468" y="2565943"/>
            <a:ext cx="4903992" cy="3603647"/>
          </a:xfrm>
          <a:prstGeom prst="rect">
            <a:avLst/>
          </a:prstGeom>
        </p:spPr>
      </p:pic>
      <p:pic>
        <p:nvPicPr>
          <p:cNvPr id="13" name="Immagine 12" descr="Immagine che contiene schermata, testo, collage&#10;&#10;Il contenuto generato dall'IA potrebbe non essere corretto.">
            <a:extLst>
              <a:ext uri="{FF2B5EF4-FFF2-40B4-BE49-F238E27FC236}">
                <a16:creationId xmlns:a16="http://schemas.microsoft.com/office/drawing/2014/main" id="{110D6EB4-FBA7-4D2C-4516-418D96061AB3}"/>
              </a:ext>
            </a:extLst>
          </p:cNvPr>
          <p:cNvPicPr>
            <a:picLocks noChangeAspect="1"/>
          </p:cNvPicPr>
          <p:nvPr/>
        </p:nvPicPr>
        <p:blipFill>
          <a:blip r:embed="rId3" cstate="print">
            <a:extLst>
              <a:ext uri="{28A0092B-C50C-407E-A947-70E740481C1C}">
                <a14:useLocalDpi xmlns:a14="http://schemas.microsoft.com/office/drawing/2010/main" val="0"/>
              </a:ext>
            </a:extLst>
          </a:blip>
          <a:srcRect r="27496" b="80989"/>
          <a:stretch>
            <a:fillRect/>
          </a:stretch>
        </p:blipFill>
        <p:spPr>
          <a:xfrm>
            <a:off x="3675464" y="721501"/>
            <a:ext cx="3600000" cy="1757784"/>
          </a:xfrm>
          <a:prstGeom prst="rect">
            <a:avLst/>
          </a:prstGeom>
        </p:spPr>
      </p:pic>
      <p:sp>
        <p:nvSpPr>
          <p:cNvPr id="2" name="CasellaDiTesto 1">
            <a:extLst>
              <a:ext uri="{FF2B5EF4-FFF2-40B4-BE49-F238E27FC236}">
                <a16:creationId xmlns:a16="http://schemas.microsoft.com/office/drawing/2014/main" id="{59311599-31D7-9B57-8927-7532553AFD40}"/>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40/50</a:t>
            </a:r>
          </a:p>
        </p:txBody>
      </p:sp>
    </p:spTree>
    <p:extLst>
      <p:ext uri="{BB962C8B-B14F-4D97-AF65-F5344CB8AC3E}">
        <p14:creationId xmlns:p14="http://schemas.microsoft.com/office/powerpoint/2010/main" val="8188175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18C97-76AF-FC55-902C-3D21E520D6D3}"/>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450F7390-4251-A244-A883-7EEDF165D98F}"/>
              </a:ext>
            </a:extLst>
          </p:cNvPr>
          <p:cNvSpPr>
            <a:spLocks noGrp="1"/>
          </p:cNvSpPr>
          <p:nvPr>
            <p:ph type="title"/>
          </p:nvPr>
        </p:nvSpPr>
        <p:spPr/>
        <p:txBody>
          <a:bodyPr/>
          <a:lstStyle/>
          <a:p>
            <a:r>
              <a:rPr lang="en-US" dirty="0"/>
              <a:t>Conclusion and possible further research</a:t>
            </a:r>
          </a:p>
        </p:txBody>
      </p:sp>
      <p:sp>
        <p:nvSpPr>
          <p:cNvPr id="6" name="Text Placeholder 6">
            <a:extLst>
              <a:ext uri="{FF2B5EF4-FFF2-40B4-BE49-F238E27FC236}">
                <a16:creationId xmlns:a16="http://schemas.microsoft.com/office/drawing/2014/main" id="{B13D0C41-D001-ED1A-82C6-FD3108897DFD}"/>
              </a:ext>
            </a:extLst>
          </p:cNvPr>
          <p:cNvSpPr txBox="1">
            <a:spLocks/>
          </p:cNvSpPr>
          <p:nvPr/>
        </p:nvSpPr>
        <p:spPr>
          <a:xfrm>
            <a:off x="9258537" y="301555"/>
            <a:ext cx="785729" cy="276999"/>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err="1">
                <a:solidFill>
                  <a:srgbClr val="ECEDF1"/>
                </a:solidFill>
                <a:latin typeface="Calibri Light"/>
              </a:rPr>
              <a:t>Plery</a:t>
            </a:r>
            <a:endParaRPr lang="en-GB" sz="1800" b="1" dirty="0">
              <a:solidFill>
                <a:srgbClr val="ECEDF1"/>
              </a:solidFill>
              <a:latin typeface="Calibri Light"/>
            </a:endParaRPr>
          </a:p>
        </p:txBody>
      </p:sp>
      <p:grpSp>
        <p:nvGrpSpPr>
          <p:cNvPr id="7" name="Group 6">
            <a:extLst>
              <a:ext uri="{FF2B5EF4-FFF2-40B4-BE49-F238E27FC236}">
                <a16:creationId xmlns:a16="http://schemas.microsoft.com/office/drawing/2014/main" id="{6F8EAD9A-FBB3-C95F-748C-3B79E40D890A}"/>
              </a:ext>
            </a:extLst>
          </p:cNvPr>
          <p:cNvGrpSpPr/>
          <p:nvPr/>
        </p:nvGrpSpPr>
        <p:grpSpPr>
          <a:xfrm>
            <a:off x="9212405" y="-7246"/>
            <a:ext cx="877990" cy="1012482"/>
            <a:chOff x="8653933" y="349"/>
            <a:chExt cx="1592510" cy="1012482"/>
          </a:xfrm>
          <a:solidFill>
            <a:srgbClr val="00B050"/>
          </a:solidFill>
        </p:grpSpPr>
        <p:sp>
          <p:nvSpPr>
            <p:cNvPr id="8" name="Rectangle 3">
              <a:extLst>
                <a:ext uri="{FF2B5EF4-FFF2-40B4-BE49-F238E27FC236}">
                  <a16:creationId xmlns:a16="http://schemas.microsoft.com/office/drawing/2014/main" id="{389A1742-5041-0CCC-CB06-FFEB22578912}"/>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10" name="Text Placeholder 6">
              <a:extLst>
                <a:ext uri="{FF2B5EF4-FFF2-40B4-BE49-F238E27FC236}">
                  <a16:creationId xmlns:a16="http://schemas.microsoft.com/office/drawing/2014/main" id="{5AB352CA-0E2B-CFE7-C794-703EAB4DA217}"/>
                </a:ext>
              </a:extLst>
            </p:cNvPr>
            <p:cNvSpPr txBox="1">
              <a:spLocks/>
            </p:cNvSpPr>
            <p:nvPr/>
          </p:nvSpPr>
          <p:spPr>
            <a:xfrm>
              <a:off x="8685423" y="301554"/>
              <a:ext cx="1425166" cy="276999"/>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endParaRPr lang="en-GB" sz="1800" b="1" dirty="0">
                <a:solidFill>
                  <a:srgbClr val="ECEDF1"/>
                </a:solidFill>
                <a:latin typeface="Calibri Light"/>
              </a:endParaRPr>
            </a:p>
          </p:txBody>
        </p:sp>
      </p:grpSp>
      <p:grpSp>
        <p:nvGrpSpPr>
          <p:cNvPr id="3" name="Group 3">
            <a:extLst>
              <a:ext uri="{FF2B5EF4-FFF2-40B4-BE49-F238E27FC236}">
                <a16:creationId xmlns:a16="http://schemas.microsoft.com/office/drawing/2014/main" id="{52D2991F-6D9D-23B2-EEB9-F5AC4249F6D6}"/>
              </a:ext>
            </a:extLst>
          </p:cNvPr>
          <p:cNvGrpSpPr/>
          <p:nvPr/>
        </p:nvGrpSpPr>
        <p:grpSpPr>
          <a:xfrm>
            <a:off x="9241176" y="349"/>
            <a:ext cx="877990" cy="1012482"/>
            <a:chOff x="8653933" y="349"/>
            <a:chExt cx="1592510" cy="1012482"/>
          </a:xfrm>
          <a:solidFill>
            <a:srgbClr val="00B050"/>
          </a:solidFill>
        </p:grpSpPr>
        <p:sp>
          <p:nvSpPr>
            <p:cNvPr id="4" name="Rectangle 3">
              <a:extLst>
                <a:ext uri="{FF2B5EF4-FFF2-40B4-BE49-F238E27FC236}">
                  <a16:creationId xmlns:a16="http://schemas.microsoft.com/office/drawing/2014/main" id="{B3512E31-5083-E300-49B3-B7D7D7E3C249}"/>
                </a:ext>
              </a:extLst>
            </p:cNvPr>
            <p:cNvSpPr/>
            <p:nvPr/>
          </p:nvSpPr>
          <p:spPr>
            <a:xfrm>
              <a:off x="8653933" y="349"/>
              <a:ext cx="1592510" cy="1012482"/>
            </a:xfrm>
            <a:custGeom>
              <a:avLst/>
              <a:gdLst>
                <a:gd name="connsiteX0" fmla="*/ 0 w 9371400"/>
                <a:gd name="connsiteY0" fmla="*/ 0 h 5980114"/>
                <a:gd name="connsiteX1" fmla="*/ 9371400 w 9371400"/>
                <a:gd name="connsiteY1" fmla="*/ 0 h 5980114"/>
                <a:gd name="connsiteX2" fmla="*/ 9371400 w 9371400"/>
                <a:gd name="connsiteY2" fmla="*/ 5980114 h 5980114"/>
                <a:gd name="connsiteX3" fmla="*/ 0 w 9371400"/>
                <a:gd name="connsiteY3" fmla="*/ 5980114 h 5980114"/>
                <a:gd name="connsiteX4" fmla="*/ 0 w 9371400"/>
                <a:gd name="connsiteY4" fmla="*/ 0 h 5980114"/>
                <a:gd name="connsiteX0" fmla="*/ 0 w 9371400"/>
                <a:gd name="connsiteY0" fmla="*/ 0 h 5980114"/>
                <a:gd name="connsiteX1" fmla="*/ 9371400 w 9371400"/>
                <a:gd name="connsiteY1" fmla="*/ 0 h 5980114"/>
                <a:gd name="connsiteX2" fmla="*/ 9371400 w 9371400"/>
                <a:gd name="connsiteY2" fmla="*/ 59801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980114"/>
                <a:gd name="connsiteX1" fmla="*/ 9371400 w 9371400"/>
                <a:gd name="connsiteY1" fmla="*/ 0 h 5980114"/>
                <a:gd name="connsiteX2" fmla="*/ 9371400 w 9371400"/>
                <a:gd name="connsiteY2" fmla="*/ 3503614 h 5980114"/>
                <a:gd name="connsiteX3" fmla="*/ 1990725 w 9371400"/>
                <a:gd name="connsiteY3" fmla="*/ 5591176 h 5980114"/>
                <a:gd name="connsiteX4" fmla="*/ 0 w 9371400"/>
                <a:gd name="connsiteY4" fmla="*/ 5980114 h 5980114"/>
                <a:gd name="connsiteX5" fmla="*/ 0 w 9371400"/>
                <a:gd name="connsiteY5" fmla="*/ 0 h 5980114"/>
                <a:gd name="connsiteX0" fmla="*/ 0 w 9371400"/>
                <a:gd name="connsiteY0" fmla="*/ 0 h 5591176"/>
                <a:gd name="connsiteX1" fmla="*/ 9371400 w 9371400"/>
                <a:gd name="connsiteY1" fmla="*/ 0 h 5591176"/>
                <a:gd name="connsiteX2" fmla="*/ 9371400 w 9371400"/>
                <a:gd name="connsiteY2" fmla="*/ 3503614 h 5591176"/>
                <a:gd name="connsiteX3" fmla="*/ 1990725 w 9371400"/>
                <a:gd name="connsiteY3" fmla="*/ 5591176 h 5591176"/>
                <a:gd name="connsiteX4" fmla="*/ 0 w 9371400"/>
                <a:gd name="connsiteY4" fmla="*/ 5370514 h 5591176"/>
                <a:gd name="connsiteX5" fmla="*/ 0 w 9371400"/>
                <a:gd name="connsiteY5" fmla="*/ 0 h 5591176"/>
                <a:gd name="connsiteX0" fmla="*/ 0 w 9371400"/>
                <a:gd name="connsiteY0" fmla="*/ 0 h 5924551"/>
                <a:gd name="connsiteX1" fmla="*/ 9371400 w 9371400"/>
                <a:gd name="connsiteY1" fmla="*/ 0 h 5924551"/>
                <a:gd name="connsiteX2" fmla="*/ 9371400 w 9371400"/>
                <a:gd name="connsiteY2" fmla="*/ 3503614 h 5924551"/>
                <a:gd name="connsiteX3" fmla="*/ 400050 w 9371400"/>
                <a:gd name="connsiteY3" fmla="*/ 5924551 h 5924551"/>
                <a:gd name="connsiteX4" fmla="*/ 0 w 9371400"/>
                <a:gd name="connsiteY4" fmla="*/ 5370514 h 5924551"/>
                <a:gd name="connsiteX5" fmla="*/ 0 w 9371400"/>
                <a:gd name="connsiteY5" fmla="*/ 0 h 5924551"/>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939084"/>
                <a:gd name="connsiteX1" fmla="*/ 9371400 w 9371400"/>
                <a:gd name="connsiteY1" fmla="*/ 0 h 5939084"/>
                <a:gd name="connsiteX2" fmla="*/ 9371400 w 9371400"/>
                <a:gd name="connsiteY2" fmla="*/ 3503614 h 5939084"/>
                <a:gd name="connsiteX3" fmla="*/ 400050 w 9371400"/>
                <a:gd name="connsiteY3" fmla="*/ 5924551 h 5939084"/>
                <a:gd name="connsiteX4" fmla="*/ 0 w 9371400"/>
                <a:gd name="connsiteY4" fmla="*/ 5370514 h 5939084"/>
                <a:gd name="connsiteX5" fmla="*/ 0 w 9371400"/>
                <a:gd name="connsiteY5" fmla="*/ 0 h 5939084"/>
                <a:gd name="connsiteX0" fmla="*/ 0 w 9371400"/>
                <a:gd name="connsiteY0" fmla="*/ 0 h 5833330"/>
                <a:gd name="connsiteX1" fmla="*/ 9371400 w 9371400"/>
                <a:gd name="connsiteY1" fmla="*/ 0 h 5833330"/>
                <a:gd name="connsiteX2" fmla="*/ 9371400 w 9371400"/>
                <a:gd name="connsiteY2" fmla="*/ 3503614 h 5833330"/>
                <a:gd name="connsiteX3" fmla="*/ 240030 w 9371400"/>
                <a:gd name="connsiteY3" fmla="*/ 5817871 h 5833330"/>
                <a:gd name="connsiteX4" fmla="*/ 0 w 9371400"/>
                <a:gd name="connsiteY4" fmla="*/ 5370514 h 5833330"/>
                <a:gd name="connsiteX5" fmla="*/ 0 w 9371400"/>
                <a:gd name="connsiteY5" fmla="*/ 0 h 5833330"/>
                <a:gd name="connsiteX0" fmla="*/ 0 w 9371400"/>
                <a:gd name="connsiteY0" fmla="*/ 0 h 5826460"/>
                <a:gd name="connsiteX1" fmla="*/ 9371400 w 9371400"/>
                <a:gd name="connsiteY1" fmla="*/ 0 h 5826460"/>
                <a:gd name="connsiteX2" fmla="*/ 9371400 w 9371400"/>
                <a:gd name="connsiteY2" fmla="*/ 3503614 h 5826460"/>
                <a:gd name="connsiteX3" fmla="*/ 240030 w 9371400"/>
                <a:gd name="connsiteY3" fmla="*/ 5817871 h 5826460"/>
                <a:gd name="connsiteX4" fmla="*/ 0 w 9371400"/>
                <a:gd name="connsiteY4" fmla="*/ 5370514 h 5826460"/>
                <a:gd name="connsiteX5" fmla="*/ 0 w 9371400"/>
                <a:gd name="connsiteY5" fmla="*/ 0 h 5826460"/>
                <a:gd name="connsiteX0" fmla="*/ 0 w 9371400"/>
                <a:gd name="connsiteY0" fmla="*/ 0 h 5894683"/>
                <a:gd name="connsiteX1" fmla="*/ 9371400 w 9371400"/>
                <a:gd name="connsiteY1" fmla="*/ 0 h 5894683"/>
                <a:gd name="connsiteX2" fmla="*/ 9371400 w 9371400"/>
                <a:gd name="connsiteY2" fmla="*/ 3503614 h 5894683"/>
                <a:gd name="connsiteX3" fmla="*/ 323850 w 9371400"/>
                <a:gd name="connsiteY3" fmla="*/ 5886451 h 5894683"/>
                <a:gd name="connsiteX4" fmla="*/ 0 w 9371400"/>
                <a:gd name="connsiteY4" fmla="*/ 5370514 h 5894683"/>
                <a:gd name="connsiteX5" fmla="*/ 0 w 9371400"/>
                <a:gd name="connsiteY5" fmla="*/ 0 h 5894683"/>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38392"/>
                <a:gd name="connsiteX1" fmla="*/ 9371400 w 9371400"/>
                <a:gd name="connsiteY1" fmla="*/ 0 h 5938392"/>
                <a:gd name="connsiteX2" fmla="*/ 9371400 w 9371400"/>
                <a:gd name="connsiteY2" fmla="*/ 3503614 h 5938392"/>
                <a:gd name="connsiteX3" fmla="*/ 323850 w 9371400"/>
                <a:gd name="connsiteY3" fmla="*/ 5886451 h 5938392"/>
                <a:gd name="connsiteX4" fmla="*/ 0 w 9371400"/>
                <a:gd name="connsiteY4" fmla="*/ 5370514 h 5938392"/>
                <a:gd name="connsiteX5" fmla="*/ 0 w 9371400"/>
                <a:gd name="connsiteY5" fmla="*/ 0 h 5938392"/>
                <a:gd name="connsiteX0" fmla="*/ 0 w 9371400"/>
                <a:gd name="connsiteY0" fmla="*/ 0 h 5903101"/>
                <a:gd name="connsiteX1" fmla="*/ 9371400 w 9371400"/>
                <a:gd name="connsiteY1" fmla="*/ 0 h 5903101"/>
                <a:gd name="connsiteX2" fmla="*/ 9371400 w 9371400"/>
                <a:gd name="connsiteY2" fmla="*/ 3503614 h 5903101"/>
                <a:gd name="connsiteX3" fmla="*/ 323850 w 9371400"/>
                <a:gd name="connsiteY3" fmla="*/ 5886451 h 5903101"/>
                <a:gd name="connsiteX4" fmla="*/ 0 w 9371400"/>
                <a:gd name="connsiteY4" fmla="*/ 5370514 h 5903101"/>
                <a:gd name="connsiteX5" fmla="*/ 0 w 9371400"/>
                <a:gd name="connsiteY5" fmla="*/ 0 h 5903101"/>
                <a:gd name="connsiteX0" fmla="*/ 0 w 9371400"/>
                <a:gd name="connsiteY0" fmla="*/ 0 h 5956929"/>
                <a:gd name="connsiteX1" fmla="*/ 9371400 w 9371400"/>
                <a:gd name="connsiteY1" fmla="*/ 0 h 5956929"/>
                <a:gd name="connsiteX2" fmla="*/ 9371400 w 9371400"/>
                <a:gd name="connsiteY2" fmla="*/ 3503614 h 5956929"/>
                <a:gd name="connsiteX3" fmla="*/ 323850 w 9371400"/>
                <a:gd name="connsiteY3" fmla="*/ 5886451 h 5956929"/>
                <a:gd name="connsiteX4" fmla="*/ 0 w 9371400"/>
                <a:gd name="connsiteY4" fmla="*/ 5370514 h 5956929"/>
                <a:gd name="connsiteX5" fmla="*/ 0 w 9371400"/>
                <a:gd name="connsiteY5" fmla="*/ 0 h 5956929"/>
                <a:gd name="connsiteX0" fmla="*/ 0 w 9371400"/>
                <a:gd name="connsiteY0" fmla="*/ 0 h 5944045"/>
                <a:gd name="connsiteX1" fmla="*/ 9371400 w 9371400"/>
                <a:gd name="connsiteY1" fmla="*/ 0 h 5944045"/>
                <a:gd name="connsiteX2" fmla="*/ 9371400 w 9371400"/>
                <a:gd name="connsiteY2" fmla="*/ 3503614 h 5944045"/>
                <a:gd name="connsiteX3" fmla="*/ 323850 w 9371400"/>
                <a:gd name="connsiteY3" fmla="*/ 5886451 h 5944045"/>
                <a:gd name="connsiteX4" fmla="*/ 0 w 9371400"/>
                <a:gd name="connsiteY4" fmla="*/ 5370514 h 5944045"/>
                <a:gd name="connsiteX5" fmla="*/ 0 w 9371400"/>
                <a:gd name="connsiteY5" fmla="*/ 0 h 5944045"/>
                <a:gd name="connsiteX0" fmla="*/ 0 w 9371400"/>
                <a:gd name="connsiteY0" fmla="*/ 0 h 5869516"/>
                <a:gd name="connsiteX1" fmla="*/ 9371400 w 9371400"/>
                <a:gd name="connsiteY1" fmla="*/ 0 h 5869516"/>
                <a:gd name="connsiteX2" fmla="*/ 9371400 w 9371400"/>
                <a:gd name="connsiteY2" fmla="*/ 3503614 h 5869516"/>
                <a:gd name="connsiteX3" fmla="*/ 234950 w 9371400"/>
                <a:gd name="connsiteY3" fmla="*/ 5810251 h 5869516"/>
                <a:gd name="connsiteX4" fmla="*/ 0 w 9371400"/>
                <a:gd name="connsiteY4" fmla="*/ 5370514 h 5869516"/>
                <a:gd name="connsiteX5" fmla="*/ 0 w 9371400"/>
                <a:gd name="connsiteY5" fmla="*/ 0 h 5869516"/>
                <a:gd name="connsiteX0" fmla="*/ 0 w 9371400"/>
                <a:gd name="connsiteY0" fmla="*/ 0 h 5839290"/>
                <a:gd name="connsiteX1" fmla="*/ 9371400 w 9371400"/>
                <a:gd name="connsiteY1" fmla="*/ 0 h 5839290"/>
                <a:gd name="connsiteX2" fmla="*/ 9371400 w 9371400"/>
                <a:gd name="connsiteY2" fmla="*/ 3503614 h 5839290"/>
                <a:gd name="connsiteX3" fmla="*/ 234950 w 9371400"/>
                <a:gd name="connsiteY3" fmla="*/ 5810251 h 5839290"/>
                <a:gd name="connsiteX4" fmla="*/ 0 w 9371400"/>
                <a:gd name="connsiteY4" fmla="*/ 5370514 h 5839290"/>
                <a:gd name="connsiteX5" fmla="*/ 0 w 9371400"/>
                <a:gd name="connsiteY5" fmla="*/ 0 h 5839290"/>
                <a:gd name="connsiteX0" fmla="*/ 81267 w 9452667"/>
                <a:gd name="connsiteY0" fmla="*/ 0 h 6117953"/>
                <a:gd name="connsiteX1" fmla="*/ 9452667 w 9452667"/>
                <a:gd name="connsiteY1" fmla="*/ 0 h 6117953"/>
                <a:gd name="connsiteX2" fmla="*/ 9452667 w 9452667"/>
                <a:gd name="connsiteY2" fmla="*/ 3503614 h 6117953"/>
                <a:gd name="connsiteX3" fmla="*/ 790880 w 9452667"/>
                <a:gd name="connsiteY3" fmla="*/ 5962650 h 6117953"/>
                <a:gd name="connsiteX4" fmla="*/ 316217 w 9452667"/>
                <a:gd name="connsiteY4" fmla="*/ 5810251 h 6117953"/>
                <a:gd name="connsiteX5" fmla="*/ 81267 w 9452667"/>
                <a:gd name="connsiteY5" fmla="*/ 5370514 h 6117953"/>
                <a:gd name="connsiteX6" fmla="*/ 81267 w 9452667"/>
                <a:gd name="connsiteY6" fmla="*/ 0 h 6117953"/>
                <a:gd name="connsiteX0" fmla="*/ 0 w 9371400"/>
                <a:gd name="connsiteY0" fmla="*/ 0 h 5965597"/>
                <a:gd name="connsiteX1" fmla="*/ 9371400 w 9371400"/>
                <a:gd name="connsiteY1" fmla="*/ 0 h 5965597"/>
                <a:gd name="connsiteX2" fmla="*/ 9371400 w 9371400"/>
                <a:gd name="connsiteY2" fmla="*/ 3503614 h 5965597"/>
                <a:gd name="connsiteX3" fmla="*/ 709613 w 9371400"/>
                <a:gd name="connsiteY3" fmla="*/ 5962650 h 5965597"/>
                <a:gd name="connsiteX4" fmla="*/ 234950 w 9371400"/>
                <a:gd name="connsiteY4" fmla="*/ 5810251 h 5965597"/>
                <a:gd name="connsiteX5" fmla="*/ 0 w 9371400"/>
                <a:gd name="connsiteY5" fmla="*/ 5370514 h 5965597"/>
                <a:gd name="connsiteX6" fmla="*/ 0 w 9371400"/>
                <a:gd name="connsiteY6" fmla="*/ 0 h 5965597"/>
                <a:gd name="connsiteX0" fmla="*/ 0 w 9371400"/>
                <a:gd name="connsiteY0" fmla="*/ 0 h 5965024"/>
                <a:gd name="connsiteX1" fmla="*/ 9371400 w 9371400"/>
                <a:gd name="connsiteY1" fmla="*/ 0 h 5965024"/>
                <a:gd name="connsiteX2" fmla="*/ 9371400 w 9371400"/>
                <a:gd name="connsiteY2" fmla="*/ 3503614 h 5965024"/>
                <a:gd name="connsiteX3" fmla="*/ 709613 w 9371400"/>
                <a:gd name="connsiteY3" fmla="*/ 5962650 h 5965024"/>
                <a:gd name="connsiteX4" fmla="*/ 203200 w 9371400"/>
                <a:gd name="connsiteY4" fmla="*/ 5788026 h 5965024"/>
                <a:gd name="connsiteX5" fmla="*/ 0 w 9371400"/>
                <a:gd name="connsiteY5" fmla="*/ 5370514 h 5965024"/>
                <a:gd name="connsiteX6" fmla="*/ 0 w 9371400"/>
                <a:gd name="connsiteY6" fmla="*/ 0 h 5965024"/>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65393"/>
                <a:gd name="connsiteX1" fmla="*/ 9371400 w 9371400"/>
                <a:gd name="connsiteY1" fmla="*/ 0 h 5965393"/>
                <a:gd name="connsiteX2" fmla="*/ 9371400 w 9371400"/>
                <a:gd name="connsiteY2" fmla="*/ 3503614 h 5965393"/>
                <a:gd name="connsiteX3" fmla="*/ 709613 w 9371400"/>
                <a:gd name="connsiteY3" fmla="*/ 5962650 h 5965393"/>
                <a:gd name="connsiteX4" fmla="*/ 203200 w 9371400"/>
                <a:gd name="connsiteY4" fmla="*/ 5788026 h 5965393"/>
                <a:gd name="connsiteX5" fmla="*/ 0 w 9371400"/>
                <a:gd name="connsiteY5" fmla="*/ 5370514 h 5965393"/>
                <a:gd name="connsiteX6" fmla="*/ 0 w 9371400"/>
                <a:gd name="connsiteY6" fmla="*/ 0 h 5965393"/>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791"/>
                <a:gd name="connsiteX1" fmla="*/ 9371400 w 9371400"/>
                <a:gd name="connsiteY1" fmla="*/ 0 h 5958791"/>
                <a:gd name="connsiteX2" fmla="*/ 9371400 w 9371400"/>
                <a:gd name="connsiteY2" fmla="*/ 3503614 h 5958791"/>
                <a:gd name="connsiteX3" fmla="*/ 642938 w 9371400"/>
                <a:gd name="connsiteY3" fmla="*/ 5956300 h 5958791"/>
                <a:gd name="connsiteX4" fmla="*/ 203200 w 9371400"/>
                <a:gd name="connsiteY4" fmla="*/ 5788026 h 5958791"/>
                <a:gd name="connsiteX5" fmla="*/ 0 w 9371400"/>
                <a:gd name="connsiteY5" fmla="*/ 5370514 h 5958791"/>
                <a:gd name="connsiteX6" fmla="*/ 0 w 9371400"/>
                <a:gd name="connsiteY6" fmla="*/ 0 h 5958791"/>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58980"/>
                <a:gd name="connsiteX1" fmla="*/ 9371400 w 9371400"/>
                <a:gd name="connsiteY1" fmla="*/ 0 h 5958980"/>
                <a:gd name="connsiteX2" fmla="*/ 9371400 w 9371400"/>
                <a:gd name="connsiteY2" fmla="*/ 3503614 h 5958980"/>
                <a:gd name="connsiteX3" fmla="*/ 642938 w 9371400"/>
                <a:gd name="connsiteY3" fmla="*/ 5956300 h 5958980"/>
                <a:gd name="connsiteX4" fmla="*/ 203200 w 9371400"/>
                <a:gd name="connsiteY4" fmla="*/ 5788026 h 5958980"/>
                <a:gd name="connsiteX5" fmla="*/ 0 w 9371400"/>
                <a:gd name="connsiteY5" fmla="*/ 5322889 h 5958980"/>
                <a:gd name="connsiteX6" fmla="*/ 0 w 9371400"/>
                <a:gd name="connsiteY6" fmla="*/ 0 h 5958980"/>
                <a:gd name="connsiteX0" fmla="*/ 0 w 9371400"/>
                <a:gd name="connsiteY0" fmla="*/ 0 h 5949683"/>
                <a:gd name="connsiteX1" fmla="*/ 9371400 w 9371400"/>
                <a:gd name="connsiteY1" fmla="*/ 0 h 5949683"/>
                <a:gd name="connsiteX2" fmla="*/ 9371400 w 9371400"/>
                <a:gd name="connsiteY2" fmla="*/ 3503614 h 5949683"/>
                <a:gd name="connsiteX3" fmla="*/ 735807 w 9371400"/>
                <a:gd name="connsiteY3" fmla="*/ 5946775 h 5949683"/>
                <a:gd name="connsiteX4" fmla="*/ 203200 w 9371400"/>
                <a:gd name="connsiteY4" fmla="*/ 5788026 h 5949683"/>
                <a:gd name="connsiteX5" fmla="*/ 0 w 9371400"/>
                <a:gd name="connsiteY5" fmla="*/ 5322889 h 5949683"/>
                <a:gd name="connsiteX6" fmla="*/ 0 w 9371400"/>
                <a:gd name="connsiteY6" fmla="*/ 0 h 5949683"/>
                <a:gd name="connsiteX0" fmla="*/ 0 w 9371400"/>
                <a:gd name="connsiteY0" fmla="*/ 0 h 5954326"/>
                <a:gd name="connsiteX1" fmla="*/ 9371400 w 9371400"/>
                <a:gd name="connsiteY1" fmla="*/ 0 h 5954326"/>
                <a:gd name="connsiteX2" fmla="*/ 9371400 w 9371400"/>
                <a:gd name="connsiteY2" fmla="*/ 3503614 h 5954326"/>
                <a:gd name="connsiteX3" fmla="*/ 638176 w 9371400"/>
                <a:gd name="connsiteY3" fmla="*/ 5951537 h 5954326"/>
                <a:gd name="connsiteX4" fmla="*/ 203200 w 9371400"/>
                <a:gd name="connsiteY4" fmla="*/ 5788026 h 5954326"/>
                <a:gd name="connsiteX5" fmla="*/ 0 w 9371400"/>
                <a:gd name="connsiteY5" fmla="*/ 5322889 h 5954326"/>
                <a:gd name="connsiteX6" fmla="*/ 0 w 9371400"/>
                <a:gd name="connsiteY6" fmla="*/ 0 h 5954326"/>
                <a:gd name="connsiteX0" fmla="*/ 0 w 9371400"/>
                <a:gd name="connsiteY0" fmla="*/ 0 h 5960329"/>
                <a:gd name="connsiteX1" fmla="*/ 9371400 w 9371400"/>
                <a:gd name="connsiteY1" fmla="*/ 0 h 5960329"/>
                <a:gd name="connsiteX2" fmla="*/ 9371400 w 9371400"/>
                <a:gd name="connsiteY2" fmla="*/ 3503614 h 5960329"/>
                <a:gd name="connsiteX3" fmla="*/ 773906 w 9371400"/>
                <a:gd name="connsiteY3" fmla="*/ 5936455 h 5960329"/>
                <a:gd name="connsiteX4" fmla="*/ 638176 w 9371400"/>
                <a:gd name="connsiteY4" fmla="*/ 5951537 h 5960329"/>
                <a:gd name="connsiteX5" fmla="*/ 203200 w 9371400"/>
                <a:gd name="connsiteY5" fmla="*/ 5788026 h 5960329"/>
                <a:gd name="connsiteX6" fmla="*/ 0 w 9371400"/>
                <a:gd name="connsiteY6" fmla="*/ 5322889 h 5960329"/>
                <a:gd name="connsiteX7" fmla="*/ 0 w 9371400"/>
                <a:gd name="connsiteY7" fmla="*/ 0 h 5960329"/>
                <a:gd name="connsiteX0" fmla="*/ 0 w 9371400"/>
                <a:gd name="connsiteY0" fmla="*/ 0 h 5962334"/>
                <a:gd name="connsiteX1" fmla="*/ 9371400 w 9371400"/>
                <a:gd name="connsiteY1" fmla="*/ 0 h 5962334"/>
                <a:gd name="connsiteX2" fmla="*/ 9371400 w 9371400"/>
                <a:gd name="connsiteY2" fmla="*/ 3503614 h 5962334"/>
                <a:gd name="connsiteX3" fmla="*/ 773906 w 9371400"/>
                <a:gd name="connsiteY3" fmla="*/ 5936455 h 5962334"/>
                <a:gd name="connsiteX4" fmla="*/ 535782 w 9371400"/>
                <a:gd name="connsiteY4" fmla="*/ 5953918 h 5962334"/>
                <a:gd name="connsiteX5" fmla="*/ 203200 w 9371400"/>
                <a:gd name="connsiteY5" fmla="*/ 5788026 h 5962334"/>
                <a:gd name="connsiteX6" fmla="*/ 0 w 9371400"/>
                <a:gd name="connsiteY6" fmla="*/ 5322889 h 5962334"/>
                <a:gd name="connsiteX7" fmla="*/ 0 w 9371400"/>
                <a:gd name="connsiteY7" fmla="*/ 0 h 5962334"/>
                <a:gd name="connsiteX0" fmla="*/ 0 w 9371400"/>
                <a:gd name="connsiteY0" fmla="*/ 0 h 5960358"/>
                <a:gd name="connsiteX1" fmla="*/ 9371400 w 9371400"/>
                <a:gd name="connsiteY1" fmla="*/ 0 h 5960358"/>
                <a:gd name="connsiteX2" fmla="*/ 9371400 w 9371400"/>
                <a:gd name="connsiteY2" fmla="*/ 3503614 h 5960358"/>
                <a:gd name="connsiteX3" fmla="*/ 773906 w 9371400"/>
                <a:gd name="connsiteY3" fmla="*/ 5936455 h 5960358"/>
                <a:gd name="connsiteX4" fmla="*/ 535782 w 9371400"/>
                <a:gd name="connsiteY4" fmla="*/ 5953918 h 5960358"/>
                <a:gd name="connsiteX5" fmla="*/ 203200 w 9371400"/>
                <a:gd name="connsiteY5" fmla="*/ 5788026 h 5960358"/>
                <a:gd name="connsiteX6" fmla="*/ 0 w 9371400"/>
                <a:gd name="connsiteY6" fmla="*/ 5322889 h 5960358"/>
                <a:gd name="connsiteX7" fmla="*/ 0 w 9371400"/>
                <a:gd name="connsiteY7" fmla="*/ 0 h 5960358"/>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62002"/>
                <a:gd name="connsiteX1" fmla="*/ 9371400 w 9371400"/>
                <a:gd name="connsiteY1" fmla="*/ 0 h 5962002"/>
                <a:gd name="connsiteX2" fmla="*/ 9371400 w 9371400"/>
                <a:gd name="connsiteY2" fmla="*/ 3503614 h 5962002"/>
                <a:gd name="connsiteX3" fmla="*/ 773906 w 9371400"/>
                <a:gd name="connsiteY3" fmla="*/ 5936455 h 5962002"/>
                <a:gd name="connsiteX4" fmla="*/ 535782 w 9371400"/>
                <a:gd name="connsiteY4" fmla="*/ 5953918 h 5962002"/>
                <a:gd name="connsiteX5" fmla="*/ 198438 w 9371400"/>
                <a:gd name="connsiteY5" fmla="*/ 5792788 h 5962002"/>
                <a:gd name="connsiteX6" fmla="*/ 0 w 9371400"/>
                <a:gd name="connsiteY6" fmla="*/ 5322889 h 5962002"/>
                <a:gd name="connsiteX7" fmla="*/ 0 w 9371400"/>
                <a:gd name="connsiteY7" fmla="*/ 0 h 5962002"/>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 name="connsiteX0" fmla="*/ 0 w 9371400"/>
                <a:gd name="connsiteY0" fmla="*/ 0 h 5958126"/>
                <a:gd name="connsiteX1" fmla="*/ 9371400 w 9371400"/>
                <a:gd name="connsiteY1" fmla="*/ 0 h 5958126"/>
                <a:gd name="connsiteX2" fmla="*/ 9371400 w 9371400"/>
                <a:gd name="connsiteY2" fmla="*/ 3503614 h 5958126"/>
                <a:gd name="connsiteX3" fmla="*/ 773906 w 9371400"/>
                <a:gd name="connsiteY3" fmla="*/ 5936455 h 5958126"/>
                <a:gd name="connsiteX4" fmla="*/ 535782 w 9371400"/>
                <a:gd name="connsiteY4" fmla="*/ 5953918 h 5958126"/>
                <a:gd name="connsiteX5" fmla="*/ 198438 w 9371400"/>
                <a:gd name="connsiteY5" fmla="*/ 5792788 h 5958126"/>
                <a:gd name="connsiteX6" fmla="*/ 0 w 9371400"/>
                <a:gd name="connsiteY6" fmla="*/ 5322889 h 5958126"/>
                <a:gd name="connsiteX7" fmla="*/ 0 w 9371400"/>
                <a:gd name="connsiteY7" fmla="*/ 0 h 595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lumMod val="25000"/>
              </a:schemeClr>
            </a:solidFill>
            <a:ln w="6350">
              <a:solidFill>
                <a:schemeClr val="accent4">
                  <a:lumMod val="10000"/>
                </a:schemeClr>
              </a:solidFill>
            </a:ln>
            <a:effectLst>
              <a:outerShdw blurRad="508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1"/>
            <a:lstStyle/>
            <a:p>
              <a:pPr algn="ctr" defTabSz="872722"/>
              <a:endParaRPr lang="en-GB" sz="1400" dirty="0" err="1">
                <a:solidFill>
                  <a:srgbClr val="FFFFFF"/>
                </a:solidFill>
                <a:latin typeface="Calibri Light"/>
              </a:endParaRPr>
            </a:p>
          </p:txBody>
        </p:sp>
        <p:sp>
          <p:nvSpPr>
            <p:cNvPr id="5" name="Text Placeholder 6">
              <a:extLst>
                <a:ext uri="{FF2B5EF4-FFF2-40B4-BE49-F238E27FC236}">
                  <a16:creationId xmlns:a16="http://schemas.microsoft.com/office/drawing/2014/main" id="{5F3AC46D-91A4-A9D1-E2FA-CAF714E1CF67}"/>
                </a:ext>
              </a:extLst>
            </p:cNvPr>
            <p:cNvSpPr txBox="1">
              <a:spLocks/>
            </p:cNvSpPr>
            <p:nvPr/>
          </p:nvSpPr>
          <p:spPr>
            <a:xfrm>
              <a:off x="8722833" y="65206"/>
              <a:ext cx="1425166" cy="553998"/>
            </a:xfrm>
            <a:prstGeom prst="rect">
              <a:avLst/>
            </a:prstGeom>
            <a:solidFill>
              <a:schemeClr val="accent4">
                <a:lumMod val="25000"/>
              </a:schemeClr>
            </a:solidFill>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lgn="ctr">
                <a:spcAft>
                  <a:spcPts val="0"/>
                </a:spcAft>
                <a:buClr>
                  <a:srgbClr val="58595B"/>
                </a:buClr>
              </a:pPr>
              <a:r>
                <a:rPr lang="en-US" sz="1800" b="1" dirty="0">
                  <a:solidFill>
                    <a:srgbClr val="ECEDF1"/>
                  </a:solidFill>
                  <a:latin typeface="Calibri Light"/>
                </a:rPr>
                <a:t>Session 2</a:t>
              </a:r>
              <a:endParaRPr lang="en-GB" sz="1800" b="1" dirty="0">
                <a:solidFill>
                  <a:srgbClr val="ECEDF1"/>
                </a:solidFill>
                <a:latin typeface="Calibri Light"/>
              </a:endParaRPr>
            </a:p>
          </p:txBody>
        </p:sp>
      </p:grpSp>
      <p:sp>
        <p:nvSpPr>
          <p:cNvPr id="2" name="CasellaDiTesto 1">
            <a:extLst>
              <a:ext uri="{FF2B5EF4-FFF2-40B4-BE49-F238E27FC236}">
                <a16:creationId xmlns:a16="http://schemas.microsoft.com/office/drawing/2014/main" id="{1E953457-C477-BDA5-BB04-74F8B2FF426B}"/>
              </a:ext>
            </a:extLst>
          </p:cNvPr>
          <p:cNvSpPr txBox="1"/>
          <p:nvPr/>
        </p:nvSpPr>
        <p:spPr>
          <a:xfrm>
            <a:off x="1503317" y="1659080"/>
            <a:ext cx="5184606" cy="4262449"/>
          </a:xfrm>
          <a:prstGeom prst="rect">
            <a:avLst/>
          </a:prstGeom>
          <a:noFill/>
        </p:spPr>
        <p:txBody>
          <a:bodyPr wrap="square" rtlCol="0">
            <a:spAutoFit/>
          </a:bodyPr>
          <a:lstStyle/>
          <a:p>
            <a:pPr marL="285750" indent="-285750" defTabSz="872722">
              <a:lnSpc>
                <a:spcPct val="150000"/>
              </a:lnSpc>
              <a:buFont typeface="Arial" panose="020B0604020202020204" pitchFamily="34" charset="0"/>
              <a:buChar char="•"/>
            </a:pP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The use of the integrated methodology for urban scale assessment is effective to constitute a basis for interventions that want to balance cultural heritage conservation and microclimate mitigation</a:t>
            </a:r>
          </a:p>
          <a:p>
            <a:pPr marL="285750" indent="-285750" defTabSz="872722">
              <a:lnSpc>
                <a:spcPct val="150000"/>
              </a:lnSpc>
              <a:buFont typeface="Arial" panose="020B0604020202020204" pitchFamily="34" charset="0"/>
              <a:buChar char="•"/>
            </a:pP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GIS mapping is and effective method to integrate inter-disciplinary knowledge and assess vulnerabilities and opportunities</a:t>
            </a:r>
          </a:p>
          <a:p>
            <a:pPr marL="285750" indent="-285750" defTabSz="872722">
              <a:lnSpc>
                <a:spcPct val="150000"/>
              </a:lnSpc>
              <a:buFont typeface="Arial" panose="020B0604020202020204" pitchFamily="34" charset="0"/>
              <a:buChar char="•"/>
            </a:pP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Numerical simulations are an effective assessment method, more accurate than others, to identify dominant microclimatic factors and develop mitigative strategies accordingly </a:t>
            </a:r>
          </a:p>
          <a:p>
            <a:pPr marL="285750" indent="-285750" defTabSz="872722">
              <a:lnSpc>
                <a:spcPct val="150000"/>
              </a:lnSpc>
              <a:buFont typeface="Arial" panose="020B0604020202020204" pitchFamily="34" charset="0"/>
              <a:buChar char="•"/>
            </a:pP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The methodology can be used to constitute a knowledge basis to support governance and decisions within the urban environment</a:t>
            </a:r>
          </a:p>
          <a:p>
            <a:pPr marL="285750" indent="-285750" defTabSz="872722">
              <a:lnSpc>
                <a:spcPct val="150000"/>
              </a:lnSpc>
              <a:buFont typeface="Arial" panose="020B0604020202020204" pitchFamily="34" charset="0"/>
              <a:buChar char="•"/>
            </a:pPr>
            <a:r>
              <a:rPr lang="en-US"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rPr>
              <a:t>Further research can focus on the interaction between microclimate and energy consumption, the functioning on simulations as decision-making and monitoring tool, and the interaction between microclimate mitigation and smaller scale refurbishment or retrofit interventions</a:t>
            </a:r>
            <a:endParaRPr lang="it-IT" sz="1300" dirty="0">
              <a:solidFill>
                <a:srgbClr val="58595B"/>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4" name="Immagine 13" descr="Immagine che contiene testo, schermata&#10;&#10;Il contenuto generato dall'IA potrebbe non essere corretto.">
            <a:extLst>
              <a:ext uri="{FF2B5EF4-FFF2-40B4-BE49-F238E27FC236}">
                <a16:creationId xmlns:a16="http://schemas.microsoft.com/office/drawing/2014/main" id="{78A3D56F-538B-1C70-2088-0AC101252E7B}"/>
              </a:ext>
            </a:extLst>
          </p:cNvPr>
          <p:cNvPicPr>
            <a:picLocks noChangeAspect="1"/>
          </p:cNvPicPr>
          <p:nvPr/>
        </p:nvPicPr>
        <p:blipFill>
          <a:blip r:embed="rId2">
            <a:alphaModFix amt="70000"/>
            <a:extLst>
              <a:ext uri="{28A0092B-C50C-407E-A947-70E740481C1C}">
                <a14:useLocalDpi xmlns:a14="http://schemas.microsoft.com/office/drawing/2010/main" val="0"/>
              </a:ext>
            </a:extLst>
          </a:blip>
          <a:srcRect l="34154" t="13243" r="52679" b="71616"/>
          <a:stretch>
            <a:fillRect/>
          </a:stretch>
        </p:blipFill>
        <p:spPr>
          <a:xfrm>
            <a:off x="8729388" y="1121779"/>
            <a:ext cx="2319612" cy="1500476"/>
          </a:xfrm>
          <a:prstGeom prst="rect">
            <a:avLst/>
          </a:prstGeom>
        </p:spPr>
      </p:pic>
      <p:pic>
        <p:nvPicPr>
          <p:cNvPr id="15" name="Immagine 14">
            <a:extLst>
              <a:ext uri="{FF2B5EF4-FFF2-40B4-BE49-F238E27FC236}">
                <a16:creationId xmlns:a16="http://schemas.microsoft.com/office/drawing/2014/main" id="{AE422181-FAB0-9723-6759-08E1A9426DDC}"/>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l="33387" t="25852" r="46809" b="64956"/>
          <a:stretch>
            <a:fillRect/>
          </a:stretch>
        </p:blipFill>
        <p:spPr>
          <a:xfrm>
            <a:off x="7410269" y="2731204"/>
            <a:ext cx="3638995" cy="950153"/>
          </a:xfrm>
          <a:prstGeom prst="rect">
            <a:avLst/>
          </a:prstGeom>
        </p:spPr>
      </p:pic>
      <p:pic>
        <p:nvPicPr>
          <p:cNvPr id="16" name="Immagine 15" descr="Immagine che contiene schermata, testo, collage&#10;&#10;Il contenuto generato dall'IA potrebbe non essere corretto.">
            <a:extLst>
              <a:ext uri="{FF2B5EF4-FFF2-40B4-BE49-F238E27FC236}">
                <a16:creationId xmlns:a16="http://schemas.microsoft.com/office/drawing/2014/main" id="{367EFBB9-D5FC-3904-DEC8-36A0AE63F00E}"/>
              </a:ext>
            </a:extLst>
          </p:cNvPr>
          <p:cNvPicPr>
            <a:picLocks noChangeAspect="1"/>
          </p:cNvPicPr>
          <p:nvPr/>
        </p:nvPicPr>
        <p:blipFill>
          <a:blip r:embed="rId4">
            <a:alphaModFix amt="70000"/>
            <a:extLst>
              <a:ext uri="{28A0092B-C50C-407E-A947-70E740481C1C}">
                <a14:useLocalDpi xmlns:a14="http://schemas.microsoft.com/office/drawing/2010/main" val="0"/>
              </a:ext>
            </a:extLst>
          </a:blip>
          <a:srcRect l="34398" t="21503" r="39734" b="65000"/>
          <a:stretch>
            <a:fillRect/>
          </a:stretch>
        </p:blipFill>
        <p:spPr>
          <a:xfrm>
            <a:off x="7917375" y="3790305"/>
            <a:ext cx="1762797" cy="1712833"/>
          </a:xfrm>
          <a:prstGeom prst="rect">
            <a:avLst/>
          </a:prstGeom>
        </p:spPr>
      </p:pic>
      <p:pic>
        <p:nvPicPr>
          <p:cNvPr id="17" name="Immagine 16" descr="Immagine che contiene testo, schermata&#10;&#10;Il contenuto generato dall'IA potrebbe non essere corretto.">
            <a:extLst>
              <a:ext uri="{FF2B5EF4-FFF2-40B4-BE49-F238E27FC236}">
                <a16:creationId xmlns:a16="http://schemas.microsoft.com/office/drawing/2014/main" id="{91CAE86F-B1A6-2DCC-166C-88A5114257AC}"/>
              </a:ext>
            </a:extLst>
          </p:cNvPr>
          <p:cNvPicPr>
            <a:picLocks noChangeAspect="1"/>
          </p:cNvPicPr>
          <p:nvPr/>
        </p:nvPicPr>
        <p:blipFill>
          <a:blip r:embed="rId5">
            <a:alphaModFix amt="70000"/>
            <a:extLst>
              <a:ext uri="{28A0092B-C50C-407E-A947-70E740481C1C}">
                <a14:useLocalDpi xmlns:a14="http://schemas.microsoft.com/office/drawing/2010/main" val="0"/>
              </a:ext>
            </a:extLst>
          </a:blip>
          <a:srcRect l="68066" t="12276" r="28647" b="60924"/>
          <a:stretch>
            <a:fillRect/>
          </a:stretch>
        </p:blipFill>
        <p:spPr>
          <a:xfrm>
            <a:off x="9799764" y="4258422"/>
            <a:ext cx="565209" cy="2592415"/>
          </a:xfrm>
          <a:prstGeom prst="rect">
            <a:avLst/>
          </a:prstGeom>
        </p:spPr>
      </p:pic>
      <p:sp>
        <p:nvSpPr>
          <p:cNvPr id="9" name="CasellaDiTesto 8">
            <a:extLst>
              <a:ext uri="{FF2B5EF4-FFF2-40B4-BE49-F238E27FC236}">
                <a16:creationId xmlns:a16="http://schemas.microsoft.com/office/drawing/2014/main" id="{A497D1F0-6B21-A4C7-414B-99DC390B6DD8}"/>
              </a:ext>
            </a:extLst>
          </p:cNvPr>
          <p:cNvSpPr txBox="1"/>
          <p:nvPr/>
        </p:nvSpPr>
        <p:spPr>
          <a:xfrm>
            <a:off x="0" y="6488668"/>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41/50</a:t>
            </a:r>
          </a:p>
        </p:txBody>
      </p:sp>
    </p:spTree>
    <p:extLst>
      <p:ext uri="{BB962C8B-B14F-4D97-AF65-F5344CB8AC3E}">
        <p14:creationId xmlns:p14="http://schemas.microsoft.com/office/powerpoint/2010/main" val="20913574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2676084" y="4096675"/>
            <a:ext cx="5861689" cy="943326"/>
          </a:xfrm>
          <a:prstGeom prst="rect">
            <a:avLst/>
          </a:prstGeom>
        </p:spPr>
        <p:txBody>
          <a:bodyPr/>
          <a:lstStyle/>
          <a:p>
            <a:r>
              <a:rPr lang="en-US" sz="2400" dirty="0"/>
              <a:t>Thank you!</a:t>
            </a:r>
          </a:p>
        </p:txBody>
      </p:sp>
      <p:sp>
        <p:nvSpPr>
          <p:cNvPr id="14" name="Text Placeholder 6"/>
          <p:cNvSpPr>
            <a:spLocks noGrp="1"/>
          </p:cNvSpPr>
          <p:nvPr>
            <p:ph type="body" sz="quarter" idx="4294967295"/>
          </p:nvPr>
        </p:nvSpPr>
        <p:spPr>
          <a:xfrm>
            <a:off x="2676084" y="4455227"/>
            <a:ext cx="7902155" cy="1169551"/>
          </a:xfrm>
          <a:prstGeom prst="rect">
            <a:avLst/>
          </a:prstGeom>
        </p:spPr>
        <p:txBody>
          <a:bodyPr/>
          <a:lstStyle/>
          <a:p>
            <a:r>
              <a:rPr lang="en-US" dirty="0"/>
              <a:t>Giulia Cherchi</a:t>
            </a:r>
            <a:br>
              <a:rPr lang="en-US" dirty="0">
                <a:solidFill>
                  <a:schemeClr val="bg1">
                    <a:lumMod val="85000"/>
                  </a:schemeClr>
                </a:solidFill>
              </a:rPr>
            </a:br>
            <a:r>
              <a:rPr lang="en-US" dirty="0"/>
              <a:t>giulia.cherchi@uniroma1.it</a:t>
            </a:r>
            <a:br>
              <a:rPr lang="en-US" dirty="0">
                <a:solidFill>
                  <a:schemeClr val="bg1">
                    <a:lumMod val="85000"/>
                  </a:schemeClr>
                </a:solidFill>
              </a:rPr>
            </a:br>
            <a:endParaRPr lang="en-US" sz="1600" dirty="0">
              <a:solidFill>
                <a:schemeClr val="bg1">
                  <a:lumMod val="85000"/>
                </a:schemeClr>
              </a:solidFill>
            </a:endParaRPr>
          </a:p>
        </p:txBody>
      </p:sp>
      <p:sp>
        <p:nvSpPr>
          <p:cNvPr id="18" name="Text Placeholder 6"/>
          <p:cNvSpPr txBox="1">
            <a:spLocks/>
          </p:cNvSpPr>
          <p:nvPr/>
        </p:nvSpPr>
        <p:spPr>
          <a:xfrm>
            <a:off x="2676084" y="5624778"/>
            <a:ext cx="7484323" cy="492443"/>
          </a:xfrm>
          <a:prstGeom prst="rect">
            <a:avLst/>
          </a:prstGeom>
        </p:spPr>
        <p:txBody>
          <a:bodyPr vert="horz" wrap="square" lIns="0" tIns="0" rIns="0" bIns="0" rtlCol="0">
            <a:spAutoFit/>
          </a:bodyPr>
          <a:lstStyle>
            <a:lvl1pPr marL="0" indent="0" algn="l" defTabSz="872722" rtl="0" eaLnBrk="1" latinLnBrk="0" hangingPunct="1">
              <a:spcBef>
                <a:spcPts val="0"/>
              </a:spcBef>
              <a:spcAft>
                <a:spcPts val="600"/>
              </a:spcAft>
              <a:buClr>
                <a:schemeClr val="tx1"/>
              </a:buClr>
              <a:buFont typeface="Arial" panose="020B0604020202020204" pitchFamily="34" charset="0"/>
              <a:buNone/>
              <a:defRPr sz="2000" b="0" kern="1200">
                <a:solidFill>
                  <a:schemeClr val="accent2"/>
                </a:solidFill>
                <a:latin typeface="+mn-lt"/>
                <a:ea typeface="+mn-ea"/>
                <a:cs typeface="+mn-cs"/>
              </a:defRPr>
            </a:lvl1pPr>
            <a:lvl2pPr marL="0" indent="0" algn="l" defTabSz="872722" rtl="0" eaLnBrk="1" latinLnBrk="0" hangingPunct="1">
              <a:spcBef>
                <a:spcPts val="0"/>
              </a:spcBef>
              <a:spcAft>
                <a:spcPts val="600"/>
              </a:spcAft>
              <a:buClr>
                <a:schemeClr val="tx1"/>
              </a:buClr>
              <a:buFont typeface="Arial" panose="020B0604020202020204" pitchFamily="34" charset="0"/>
              <a:buNone/>
              <a:defRPr sz="1600" kern="1200">
                <a:solidFill>
                  <a:schemeClr val="accent2"/>
                </a:solidFill>
                <a:latin typeface="+mn-lt"/>
                <a:ea typeface="+mn-ea"/>
                <a:cs typeface="+mn-cs"/>
              </a:defRPr>
            </a:lvl2pPr>
            <a:lvl3pPr marL="222250" indent="-222250" algn="l" defTabSz="872722" rtl="0" eaLnBrk="1" latinLnBrk="0" hangingPunct="1">
              <a:spcBef>
                <a:spcPts val="0"/>
              </a:spcBef>
              <a:spcAft>
                <a:spcPts val="600"/>
              </a:spcAft>
              <a:buClr>
                <a:srgbClr val="608BA3"/>
              </a:buClr>
              <a:buFont typeface="Calibri" panose="020F0502020204030204" pitchFamily="34" charset="0"/>
              <a:buChar char="•"/>
              <a:defRPr sz="1800" kern="1200">
                <a:solidFill>
                  <a:schemeClr val="tx1"/>
                </a:solidFill>
                <a:latin typeface="+mn-lt"/>
                <a:ea typeface="+mn-ea"/>
                <a:cs typeface="+mn-cs"/>
              </a:defRPr>
            </a:lvl3pPr>
            <a:lvl4pPr marL="457200" indent="-22860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4pPr>
            <a:lvl5pPr marL="714375" indent="-234950"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5pPr>
            <a:lvl6pPr marL="936625" indent="-214313" algn="l" defTabSz="872722" rtl="0" eaLnBrk="1" latinLnBrk="0" hangingPunct="1">
              <a:spcBef>
                <a:spcPts val="0"/>
              </a:spcBef>
              <a:spcAft>
                <a:spcPts val="600"/>
              </a:spcAft>
              <a:buClr>
                <a:schemeClr val="tx2"/>
              </a:buClr>
              <a:buFont typeface="Calibri" panose="020F0502020204030204" pitchFamily="34" charset="0"/>
              <a:buChar char="−"/>
              <a:defRPr sz="1800" kern="1200">
                <a:solidFill>
                  <a:schemeClr val="tx1"/>
                </a:solidFill>
                <a:latin typeface="+mn-lt"/>
                <a:ea typeface="+mn-ea"/>
                <a:cs typeface="+mn-cs"/>
              </a:defRPr>
            </a:lvl6pPr>
            <a:lvl7pPr marL="0" indent="0" algn="l" defTabSz="872722" rtl="0" eaLnBrk="1" latinLnBrk="0" hangingPunct="1">
              <a:spcBef>
                <a:spcPts val="0"/>
              </a:spcBef>
              <a:spcAft>
                <a:spcPts val="600"/>
              </a:spcAft>
              <a:buClr>
                <a:schemeClr val="tx1"/>
              </a:buClr>
              <a:buFontTx/>
              <a:buNone/>
              <a:defRPr sz="1800" kern="1200">
                <a:solidFill>
                  <a:schemeClr val="tx1"/>
                </a:solidFill>
                <a:latin typeface="+mn-lt"/>
                <a:ea typeface="+mn-ea"/>
                <a:cs typeface="+mn-cs"/>
              </a:defRPr>
            </a:lvl7pPr>
            <a:lvl8pPr marL="209550" indent="-209550" algn="l" defTabSz="872722" rtl="0" eaLnBrk="1" latinLnBrk="0" hangingPunct="1">
              <a:spcBef>
                <a:spcPts val="0"/>
              </a:spcBef>
              <a:spcAft>
                <a:spcPts val="600"/>
              </a:spcAft>
              <a:buClr>
                <a:schemeClr val="tx1"/>
              </a:buClr>
              <a:buFont typeface="+mj-lt"/>
              <a:buAutoNum type="arabicPeriod"/>
              <a:defRPr sz="1800" kern="1200" baseline="0">
                <a:solidFill>
                  <a:schemeClr val="tx1"/>
                </a:solidFill>
                <a:latin typeface="+mn-lt"/>
                <a:ea typeface="+mn-ea"/>
                <a:cs typeface="+mn-cs"/>
              </a:defRPr>
            </a:lvl8pPr>
            <a:lvl9pPr marL="473075" indent="-236538" algn="l" defTabSz="872722" rtl="0" eaLnBrk="1" latinLnBrk="0" hangingPunct="1">
              <a:spcBef>
                <a:spcPts val="0"/>
              </a:spcBef>
              <a:spcAft>
                <a:spcPts val="600"/>
              </a:spcAft>
              <a:buClr>
                <a:schemeClr val="tx1"/>
              </a:buClr>
              <a:buFont typeface="+mj-lt"/>
              <a:buAutoNum type="alphaLcPeriod"/>
              <a:defRPr sz="1800" kern="1200" baseline="0">
                <a:solidFill>
                  <a:schemeClr val="tx1"/>
                </a:solidFill>
                <a:latin typeface="+mn-lt"/>
                <a:ea typeface="+mn-ea"/>
                <a:cs typeface="+mn-cs"/>
              </a:defRPr>
            </a:lvl9pPr>
          </a:lstStyle>
          <a:p>
            <a:pPr>
              <a:buClr>
                <a:srgbClr val="58595B"/>
              </a:buClr>
            </a:pPr>
            <a:r>
              <a:rPr lang="en-US" sz="1600" dirty="0">
                <a:solidFill>
                  <a:srgbClr val="3C9CD7"/>
                </a:solidFill>
                <a:latin typeface="Calibri Light"/>
              </a:rPr>
              <a:t>Simone Ferrari, Donatella Rita Fiorino (Università </a:t>
            </a:r>
            <a:r>
              <a:rPr lang="en-US" sz="1600" dirty="0" err="1">
                <a:solidFill>
                  <a:srgbClr val="3C9CD7"/>
                </a:solidFill>
                <a:latin typeface="Calibri Light"/>
              </a:rPr>
              <a:t>degli</a:t>
            </a:r>
            <a:r>
              <a:rPr lang="en-US" sz="1600" dirty="0">
                <a:solidFill>
                  <a:srgbClr val="3C9CD7"/>
                </a:solidFill>
                <a:latin typeface="Calibri Light"/>
              </a:rPr>
              <a:t> Studi di Cagliari), Valeria Natalina </a:t>
            </a:r>
            <a:r>
              <a:rPr lang="en-US" sz="1600" dirty="0" err="1">
                <a:solidFill>
                  <a:srgbClr val="3C9CD7"/>
                </a:solidFill>
                <a:latin typeface="Calibri Light"/>
              </a:rPr>
              <a:t>Pracchi</a:t>
            </a:r>
            <a:r>
              <a:rPr lang="en-US" sz="1600" dirty="0">
                <a:solidFill>
                  <a:srgbClr val="3C9CD7"/>
                </a:solidFill>
                <a:latin typeface="Calibri Light"/>
              </a:rPr>
              <a:t> (</a:t>
            </a:r>
            <a:r>
              <a:rPr lang="en-US" sz="1600" dirty="0" err="1">
                <a:solidFill>
                  <a:srgbClr val="3C9CD7"/>
                </a:solidFill>
                <a:latin typeface="Calibri Light"/>
              </a:rPr>
              <a:t>Politecnico</a:t>
            </a:r>
            <a:r>
              <a:rPr lang="en-US" sz="1600" dirty="0">
                <a:solidFill>
                  <a:srgbClr val="3C9CD7"/>
                </a:solidFill>
                <a:latin typeface="Calibri Light"/>
              </a:rPr>
              <a:t> di Milano), Alessandro Santus (Università </a:t>
            </a:r>
            <a:r>
              <a:rPr lang="en-US" sz="1600" dirty="0" err="1">
                <a:solidFill>
                  <a:srgbClr val="3C9CD7"/>
                </a:solidFill>
                <a:latin typeface="Calibri Light"/>
              </a:rPr>
              <a:t>degli</a:t>
            </a:r>
            <a:r>
              <a:rPr lang="en-US" sz="1600" dirty="0">
                <a:solidFill>
                  <a:srgbClr val="3C9CD7"/>
                </a:solidFill>
                <a:latin typeface="Calibri Light"/>
              </a:rPr>
              <a:t> Studi di Cagliari)</a:t>
            </a:r>
            <a:endParaRPr lang="en-US" sz="1600" dirty="0">
              <a:solidFill>
                <a:srgbClr val="FFFFFF">
                  <a:lumMod val="65000"/>
                </a:srgbClr>
              </a:solidFill>
              <a:latin typeface="Calibri Light"/>
            </a:endParaRPr>
          </a:p>
        </p:txBody>
      </p:sp>
      <p:sp>
        <p:nvSpPr>
          <p:cNvPr id="2" name="CasellaDiTesto 1">
            <a:extLst>
              <a:ext uri="{FF2B5EF4-FFF2-40B4-BE49-F238E27FC236}">
                <a16:creationId xmlns:a16="http://schemas.microsoft.com/office/drawing/2014/main" id="{7F4F34CA-054D-6107-E275-6C2F2A046223}"/>
              </a:ext>
            </a:extLst>
          </p:cNvPr>
          <p:cNvSpPr txBox="1"/>
          <p:nvPr/>
        </p:nvSpPr>
        <p:spPr>
          <a:xfrm>
            <a:off x="0" y="6309320"/>
            <a:ext cx="12192000" cy="369332"/>
          </a:xfrm>
          <a:prstGeom prst="rect">
            <a:avLst/>
          </a:prstGeom>
          <a:noFill/>
        </p:spPr>
        <p:txBody>
          <a:bodyPr wrap="square">
            <a:spAutoFit/>
          </a:bodyPr>
          <a:lstStyle/>
          <a:p>
            <a:pPr algn="r"/>
            <a:r>
              <a:rPr lang="it-IT" sz="1800" b="1" i="1" kern="1200" dirty="0">
                <a:ln>
                  <a:solidFill>
                    <a:schemeClr val="tx1"/>
                  </a:solidFill>
                </a:ln>
                <a:solidFill>
                  <a:schemeClr val="tx1"/>
                </a:solidFill>
                <a:latin typeface="+mn-lt"/>
                <a:ea typeface="+mn-ea"/>
                <a:cs typeface="+mn-cs"/>
              </a:rPr>
              <a:t> </a:t>
            </a:r>
            <a:r>
              <a:rPr lang="it-IT" i="1" dirty="0">
                <a:ln>
                  <a:solidFill>
                    <a:schemeClr val="tx1"/>
                  </a:solidFill>
                </a:ln>
                <a:solidFill>
                  <a:srgbClr val="000000"/>
                </a:solidFill>
              </a:rPr>
              <a:t>42/50</a:t>
            </a:r>
          </a:p>
        </p:txBody>
      </p:sp>
    </p:spTree>
    <p:extLst>
      <p:ext uri="{BB962C8B-B14F-4D97-AF65-F5344CB8AC3E}">
        <p14:creationId xmlns:p14="http://schemas.microsoft.com/office/powerpoint/2010/main" val="20349506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1CCF601-6B24-E284-8672-4924C263233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FA81B9C-5A4E-22B4-0D84-B105718A857E}"/>
              </a:ext>
            </a:extLst>
          </p:cNvPr>
          <p:cNvSpPr>
            <a:spLocks noGrp="1"/>
          </p:cNvSpPr>
          <p:nvPr>
            <p:ph type="title"/>
          </p:nvPr>
        </p:nvSpPr>
        <p:spPr>
          <a:xfrm>
            <a:off x="1080830" y="414977"/>
            <a:ext cx="10030337" cy="2760485"/>
          </a:xfrm>
        </p:spPr>
        <p:txBody>
          <a:bodyPr>
            <a:no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Caso di studio: Cagliari, via </a:t>
            </a:r>
            <a:r>
              <a:rPr kumimoji="0" lang="en-US" sz="3600" b="1" i="0" u="none" strike="noStrike" kern="1200" cap="none" spc="0" normalizeH="0" baseline="0" noProof="0" dirty="0" err="1">
                <a:ln>
                  <a:noFill/>
                </a:ln>
                <a:solidFill>
                  <a:srgbClr val="FFC000"/>
                </a:solidFill>
                <a:effectLst/>
                <a:uLnTx/>
                <a:uFillTx/>
                <a:ea typeface="+mj-ea"/>
                <a:cs typeface="+mj-cs"/>
              </a:rPr>
              <a:t>Cadello</a:t>
            </a:r>
            <a:br>
              <a:rPr kumimoji="0" lang="en-US" sz="3600" b="1" i="0" u="none" strike="noStrike" kern="1200" cap="none" spc="0" normalizeH="0" baseline="0" noProof="0" dirty="0">
                <a:ln>
                  <a:noFill/>
                </a:ln>
                <a:solidFill>
                  <a:srgbClr val="FFC000"/>
                </a:solidFill>
                <a:effectLst/>
                <a:uLnTx/>
                <a:uFillTx/>
                <a:ea typeface="+mj-ea"/>
                <a:cs typeface="+mj-cs"/>
              </a:rPr>
            </a:br>
            <a:r>
              <a:rPr kumimoji="0" lang="en-US" sz="3200" b="1" i="0" u="none" strike="noStrike" kern="1200" cap="none" spc="0" normalizeH="0" baseline="0" noProof="0" dirty="0">
                <a:ln>
                  <a:noFill/>
                </a:ln>
                <a:solidFill>
                  <a:srgbClr val="FFC000"/>
                </a:solidFill>
                <a:effectLst/>
                <a:uLnTx/>
                <a:uFillTx/>
                <a:ea typeface="+mj-ea"/>
                <a:cs typeface="+mj-cs"/>
              </a:rPr>
              <a:t>Un </a:t>
            </a:r>
            <a:r>
              <a:rPr kumimoji="0" lang="en-US" sz="3200" b="1" i="0" u="none" strike="noStrike" kern="1200" cap="none" spc="0" normalizeH="0" baseline="0" noProof="0" dirty="0" err="1">
                <a:ln>
                  <a:noFill/>
                </a:ln>
                <a:solidFill>
                  <a:srgbClr val="FFC000"/>
                </a:solidFill>
                <a:effectLst/>
                <a:uLnTx/>
                <a:uFillTx/>
                <a:ea typeface="+mj-ea"/>
                <a:cs typeface="+mj-cs"/>
              </a:rPr>
              <a:t>approccio</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preliminare</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allo</a:t>
            </a:r>
            <a:r>
              <a:rPr kumimoji="0" lang="en-US" sz="3200" b="1" i="0" u="none" strike="noStrike" kern="1200" cap="none" spc="0" normalizeH="0" baseline="0" noProof="0" dirty="0">
                <a:ln>
                  <a:noFill/>
                </a:ln>
                <a:solidFill>
                  <a:srgbClr val="FFC000"/>
                </a:solidFill>
                <a:effectLst/>
                <a:uLnTx/>
                <a:uFillTx/>
                <a:ea typeface="+mj-ea"/>
                <a:cs typeface="+mj-cs"/>
              </a:rPr>
              <a:t> studio </a:t>
            </a:r>
            <a:r>
              <a:rPr kumimoji="0" lang="en-US" sz="3200" b="1" i="0" u="none" strike="noStrike" kern="1200" cap="none" spc="0" normalizeH="0" baseline="0" noProof="0" dirty="0" err="1">
                <a:ln>
                  <a:noFill/>
                </a:ln>
                <a:solidFill>
                  <a:srgbClr val="FFC000"/>
                </a:solidFill>
                <a:effectLst/>
                <a:uLnTx/>
                <a:uFillTx/>
                <a:ea typeface="+mj-ea"/>
                <a:cs typeface="+mj-cs"/>
              </a:rPr>
              <a:t>della</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dispersione</a:t>
            </a:r>
            <a:r>
              <a:rPr kumimoji="0" lang="en-US" sz="3200" b="1" i="0" u="none" strike="noStrike" kern="1200" cap="none" spc="0" normalizeH="0" baseline="0" noProof="0" dirty="0">
                <a:ln>
                  <a:noFill/>
                </a:ln>
                <a:solidFill>
                  <a:srgbClr val="FFC000"/>
                </a:solidFill>
                <a:effectLst/>
                <a:uLnTx/>
                <a:uFillTx/>
                <a:ea typeface="+mj-ea"/>
                <a:cs typeface="+mj-cs"/>
              </a:rPr>
              <a:t> di </a:t>
            </a:r>
            <a:r>
              <a:rPr kumimoji="0" lang="en-US" sz="3200" b="1" i="0" u="none" strike="noStrike" kern="1200" cap="none" spc="0" normalizeH="0" baseline="0" noProof="0" dirty="0" err="1">
                <a:ln>
                  <a:noFill/>
                </a:ln>
                <a:solidFill>
                  <a:srgbClr val="FFC000"/>
                </a:solidFill>
                <a:effectLst/>
                <a:uLnTx/>
                <a:uFillTx/>
                <a:ea typeface="+mj-ea"/>
                <a:cs typeface="+mj-cs"/>
              </a:rPr>
              <a:t>inquinanti</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legati</a:t>
            </a:r>
            <a:r>
              <a:rPr kumimoji="0" lang="en-US" sz="3200" b="1" i="0" u="none" strike="noStrike" kern="1200" cap="none" spc="0" normalizeH="0" baseline="0" noProof="0" dirty="0">
                <a:ln>
                  <a:noFill/>
                </a:ln>
                <a:solidFill>
                  <a:srgbClr val="FFC000"/>
                </a:solidFill>
                <a:effectLst/>
                <a:uLnTx/>
                <a:uFillTx/>
                <a:ea typeface="+mj-ea"/>
                <a:cs typeface="+mj-cs"/>
              </a:rPr>
              <a:t> al </a:t>
            </a:r>
            <a:r>
              <a:rPr kumimoji="0" lang="en-US" sz="3200" b="1" i="0" u="none" strike="noStrike" kern="1200" cap="none" spc="0" normalizeH="0" baseline="0" noProof="0" dirty="0" err="1">
                <a:ln>
                  <a:noFill/>
                </a:ln>
                <a:solidFill>
                  <a:srgbClr val="FFC000"/>
                </a:solidFill>
                <a:effectLst/>
                <a:uLnTx/>
                <a:uFillTx/>
                <a:ea typeface="+mj-ea"/>
                <a:cs typeface="+mj-cs"/>
              </a:rPr>
              <a:t>traffico</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veicolare</a:t>
            </a:r>
            <a:r>
              <a:rPr kumimoji="0" lang="en-US" sz="3200" b="1" i="0" u="none" strike="noStrike" kern="1200" cap="none" spc="0" normalizeH="0" baseline="0" noProof="0" dirty="0">
                <a:ln>
                  <a:noFill/>
                </a:ln>
                <a:solidFill>
                  <a:srgbClr val="FFC000"/>
                </a:solidFill>
                <a:effectLst/>
                <a:uLnTx/>
                <a:uFillTx/>
                <a:ea typeface="+mj-ea"/>
                <a:cs typeface="+mj-cs"/>
              </a:rPr>
              <a:t> (TRAP) </a:t>
            </a:r>
            <a:r>
              <a:rPr kumimoji="0" lang="en-US" sz="3200" b="1" i="0" u="none" strike="noStrike" kern="1200" cap="none" spc="0" normalizeH="0" baseline="0" noProof="0" dirty="0" err="1">
                <a:ln>
                  <a:noFill/>
                </a:ln>
                <a:solidFill>
                  <a:srgbClr val="FFC000"/>
                </a:solidFill>
                <a:effectLst/>
                <a:uLnTx/>
                <a:uFillTx/>
                <a:ea typeface="+mj-ea"/>
                <a:cs typeface="+mj-cs"/>
              </a:rPr>
              <a:t>nelle</a:t>
            </a:r>
            <a:r>
              <a:rPr kumimoji="0" lang="en-US" sz="3200" b="1" i="0" u="none" strike="noStrike" kern="1200" cap="none" spc="0" normalizeH="0" baseline="0" noProof="0" dirty="0">
                <a:ln>
                  <a:noFill/>
                </a:ln>
                <a:solidFill>
                  <a:srgbClr val="FFC000"/>
                </a:solidFill>
                <a:effectLst/>
                <a:uLnTx/>
                <a:uFillTx/>
                <a:ea typeface="+mj-ea"/>
                <a:cs typeface="+mj-cs"/>
              </a:rPr>
              <a:t> </a:t>
            </a:r>
            <a:r>
              <a:rPr kumimoji="0" lang="en-US" sz="3200" b="1" i="0" u="none" strike="noStrike" kern="1200" cap="none" spc="0" normalizeH="0" baseline="0" noProof="0" dirty="0" err="1">
                <a:ln>
                  <a:noFill/>
                </a:ln>
                <a:solidFill>
                  <a:srgbClr val="FFC000"/>
                </a:solidFill>
                <a:effectLst/>
                <a:uLnTx/>
                <a:uFillTx/>
                <a:ea typeface="+mj-ea"/>
                <a:cs typeface="+mj-cs"/>
              </a:rPr>
              <a:t>aree</a:t>
            </a:r>
            <a:r>
              <a:rPr kumimoji="0" lang="en-US" sz="3200" b="1" i="0" u="none" strike="noStrike" kern="1200" cap="none" spc="0" normalizeH="0" baseline="0" noProof="0" dirty="0">
                <a:ln>
                  <a:noFill/>
                </a:ln>
                <a:solidFill>
                  <a:srgbClr val="FFC000"/>
                </a:solidFill>
                <a:effectLst/>
                <a:uLnTx/>
                <a:uFillTx/>
                <a:ea typeface="+mj-ea"/>
                <a:cs typeface="+mj-cs"/>
              </a:rPr>
              <a:t> urbane </a:t>
            </a:r>
            <a:r>
              <a:rPr kumimoji="0" lang="en-US" sz="3200" b="1" i="0" u="none" strike="noStrike" kern="1200" cap="none" spc="0" normalizeH="0" baseline="0" noProof="0" dirty="0" err="1">
                <a:ln>
                  <a:noFill/>
                </a:ln>
                <a:solidFill>
                  <a:srgbClr val="FFC000"/>
                </a:solidFill>
                <a:effectLst/>
                <a:uLnTx/>
                <a:uFillTx/>
                <a:ea typeface="+mj-ea"/>
                <a:cs typeface="+mj-cs"/>
              </a:rPr>
              <a:t>utilizzando</a:t>
            </a:r>
            <a:r>
              <a:rPr kumimoji="0" lang="en-US" sz="3200" b="1" i="0" u="none" strike="noStrike" kern="1200" cap="none" spc="0" normalizeH="0" baseline="0" noProof="0" dirty="0">
                <a:ln>
                  <a:noFill/>
                </a:ln>
                <a:solidFill>
                  <a:srgbClr val="FFC000"/>
                </a:solidFill>
                <a:effectLst/>
                <a:uLnTx/>
                <a:uFillTx/>
                <a:ea typeface="+mj-ea"/>
                <a:cs typeface="+mj-cs"/>
              </a:rPr>
              <a:t> un software </a:t>
            </a:r>
            <a:r>
              <a:rPr kumimoji="0" lang="en-US" sz="3200" b="1" i="0" u="none" strike="noStrike" kern="1200" cap="none" spc="0" normalizeH="0" baseline="0" noProof="0" dirty="0" err="1">
                <a:ln>
                  <a:noFill/>
                </a:ln>
                <a:solidFill>
                  <a:srgbClr val="FFC000"/>
                </a:solidFill>
                <a:effectLst/>
                <a:uLnTx/>
                <a:uFillTx/>
                <a:ea typeface="+mj-ea"/>
                <a:cs typeface="+mj-cs"/>
              </a:rPr>
              <a:t>numerico</a:t>
            </a:r>
            <a:endParaRPr lang="it-IT" sz="3200" dirty="0"/>
          </a:p>
        </p:txBody>
      </p:sp>
      <p:graphicFrame>
        <p:nvGraphicFramePr>
          <p:cNvPr id="4" name="Tabella 3">
            <a:extLst>
              <a:ext uri="{FF2B5EF4-FFF2-40B4-BE49-F238E27FC236}">
                <a16:creationId xmlns:a16="http://schemas.microsoft.com/office/drawing/2014/main" id="{F83389DD-6FB9-CA5B-2DDE-CEF7F5EBD54A}"/>
              </a:ext>
            </a:extLst>
          </p:cNvPr>
          <p:cNvGraphicFramePr>
            <a:graphicFrameLocks noGrp="1"/>
          </p:cNvGraphicFramePr>
          <p:nvPr>
            <p:extLst>
              <p:ext uri="{D42A27DB-BD31-4B8C-83A1-F6EECF244321}">
                <p14:modId xmlns:p14="http://schemas.microsoft.com/office/powerpoint/2010/main" val="2995775433"/>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43/50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Tree>
    <p:extLst>
      <p:ext uri="{BB962C8B-B14F-4D97-AF65-F5344CB8AC3E}">
        <p14:creationId xmlns:p14="http://schemas.microsoft.com/office/powerpoint/2010/main" val="21124400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11D80603-C8B5-233A-2336-FFB9759655B6}"/>
            </a:ext>
          </a:extLst>
        </p:cNvPr>
        <p:cNvGrpSpPr/>
        <p:nvPr/>
      </p:nvGrpSpPr>
      <p:grpSpPr>
        <a:xfrm>
          <a:off x="0" y="0"/>
          <a:ext cx="0" cy="0"/>
          <a:chOff x="0" y="0"/>
          <a:chExt cx="0" cy="0"/>
        </a:xfrm>
      </p:grpSpPr>
      <p:sp>
        <p:nvSpPr>
          <p:cNvPr id="3" name="Titolo 1">
            <a:extLst>
              <a:ext uri="{FF2B5EF4-FFF2-40B4-BE49-F238E27FC236}">
                <a16:creationId xmlns:a16="http://schemas.microsoft.com/office/drawing/2014/main" id="{477075B3-EA00-EEBC-65DE-CCBF0995B26B}"/>
              </a:ext>
            </a:extLst>
          </p:cNvPr>
          <p:cNvSpPr txBox="1">
            <a:spLocks noChangeAspect="1"/>
          </p:cNvSpPr>
          <p:nvPr/>
        </p:nvSpPr>
        <p:spPr>
          <a:xfrm>
            <a:off x="1080832" y="3429000"/>
            <a:ext cx="10030337" cy="2171469"/>
          </a:xfrm>
          <a:prstGeom prst="rect">
            <a:avLst/>
          </a:prstGeom>
        </p:spPr>
        <p:txBody>
          <a:bodyPr vert="horz" lIns="121920" tIns="60960" rIns="121920" bIns="6096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r" defTabSz="914377" rtl="0" eaLnBrk="1" fontAlgn="auto" latinLnBrk="0" hangingPunct="1">
              <a:lnSpc>
                <a:spcPct val="9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rgbClr val="FFC000"/>
              </a:solidFill>
              <a:effectLst/>
              <a:uLnTx/>
              <a:uFillTx/>
              <a:latin typeface="Aptos Display" panose="02110004020202020204"/>
              <a:ea typeface="+mj-ea"/>
              <a:cs typeface="+mj-cs"/>
            </a:endParaRPr>
          </a:p>
          <a:p>
            <a:pPr algn="r" defTabSz="914377"/>
            <a:r>
              <a:rPr lang="en-US" sz="3600" b="1" dirty="0">
                <a:solidFill>
                  <a:srgbClr val="FFC000"/>
                </a:solidFill>
                <a:latin typeface="Calibri Light" panose="020F0302020204030204"/>
              </a:rPr>
              <a:t>Validation of a numerical software for the simulation of the pollutant dispersion from traffic in a real case: some preliminary results</a:t>
            </a:r>
          </a:p>
        </p:txBody>
      </p:sp>
      <p:sp>
        <p:nvSpPr>
          <p:cNvPr id="5" name="Sottotitolo 2">
            <a:extLst>
              <a:ext uri="{FF2B5EF4-FFF2-40B4-BE49-F238E27FC236}">
                <a16:creationId xmlns:a16="http://schemas.microsoft.com/office/drawing/2014/main" id="{01BBB1CA-02BF-0770-5A5B-6449AA7B78D9}"/>
              </a:ext>
            </a:extLst>
          </p:cNvPr>
          <p:cNvSpPr txBox="1">
            <a:spLocks noChangeAspect="1"/>
          </p:cNvSpPr>
          <p:nvPr/>
        </p:nvSpPr>
        <p:spPr>
          <a:xfrm>
            <a:off x="1080831" y="5600469"/>
            <a:ext cx="10030337" cy="504000"/>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it-IT" sz="2800" dirty="0">
                <a:solidFill>
                  <a:schemeClr val="bg1"/>
                </a:solidFill>
                <a:latin typeface="+mj-lt"/>
              </a:rPr>
              <a:t>Alessandro Santus, Luca Tendas and Simone Ferrari</a:t>
            </a:r>
          </a:p>
        </p:txBody>
      </p:sp>
      <p:sp>
        <p:nvSpPr>
          <p:cNvPr id="7" name="CasellaDiTesto 6">
            <a:extLst>
              <a:ext uri="{FF2B5EF4-FFF2-40B4-BE49-F238E27FC236}">
                <a16:creationId xmlns:a16="http://schemas.microsoft.com/office/drawing/2014/main" id="{B298910C-88D3-5FF3-2D6C-74BF4687F40D}"/>
              </a:ext>
            </a:extLst>
          </p:cNvPr>
          <p:cNvSpPr txBox="1"/>
          <p:nvPr/>
        </p:nvSpPr>
        <p:spPr>
          <a:xfrm>
            <a:off x="1080831" y="6104469"/>
            <a:ext cx="10030337" cy="338554"/>
          </a:xfrm>
          <a:prstGeom prst="rect">
            <a:avLst/>
          </a:prstGeom>
          <a:noFill/>
        </p:spPr>
        <p:txBody>
          <a:bodyPr wrap="square">
            <a:spAutoFit/>
          </a:bodyPr>
          <a:lstStyle/>
          <a:p>
            <a:pPr marL="431800" algn="r">
              <a:tabLst>
                <a:tab pos="3060065" algn="ctr"/>
                <a:tab pos="6120130" algn="r"/>
              </a:tabLst>
            </a:pPr>
            <a:r>
              <a:rPr lang="it-IT" sz="16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rPr>
              <a:t>DICAAR - Dipartimento di Ingegneria Civile, Ambientale e Architettura</a:t>
            </a:r>
            <a:endParaRPr lang="it-IT" sz="28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endParaRPr>
          </a:p>
        </p:txBody>
      </p:sp>
      <p:graphicFrame>
        <p:nvGraphicFramePr>
          <p:cNvPr id="4" name="Tabella 3">
            <a:extLst>
              <a:ext uri="{FF2B5EF4-FFF2-40B4-BE49-F238E27FC236}">
                <a16:creationId xmlns:a16="http://schemas.microsoft.com/office/drawing/2014/main" id="{2F277C26-1B24-7A3E-AD1D-AA30976924BB}"/>
              </a:ext>
            </a:extLst>
          </p:cNvPr>
          <p:cNvGraphicFramePr>
            <a:graphicFrameLocks noGrp="1"/>
          </p:cNvGraphicFramePr>
          <p:nvPr>
            <p:extLst>
              <p:ext uri="{D42A27DB-BD31-4B8C-83A1-F6EECF244321}">
                <p14:modId xmlns:p14="http://schemas.microsoft.com/office/powerpoint/2010/main" val="3574903985"/>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44/50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Tree>
    <p:extLst>
      <p:ext uri="{BB962C8B-B14F-4D97-AF65-F5344CB8AC3E}">
        <p14:creationId xmlns:p14="http://schemas.microsoft.com/office/powerpoint/2010/main" val="252778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C5CB8A-B903-40D2-9F71-B62353428CA4}"/>
              </a:ext>
            </a:extLst>
          </p:cNvPr>
          <p:cNvSpPr>
            <a:spLocks noGrp="1"/>
          </p:cNvSpPr>
          <p:nvPr>
            <p:ph type="title"/>
          </p:nvPr>
        </p:nvSpPr>
        <p:spPr>
          <a:xfrm>
            <a:off x="838200" y="257452"/>
            <a:ext cx="10515600" cy="782617"/>
          </a:xfrm>
        </p:spPr>
        <p:txBody>
          <a:bodyPr>
            <a:normAutofit/>
          </a:bodyPr>
          <a:lstStyle/>
          <a:p>
            <a:pPr algn="ctr"/>
            <a:r>
              <a:rPr lang="it-IT" b="1" dirty="0">
                <a:solidFill>
                  <a:srgbClr val="FFC000"/>
                </a:solidFill>
              </a:rPr>
              <a:t>Background e obiettivi</a:t>
            </a:r>
          </a:p>
        </p:txBody>
      </p:sp>
      <p:sp>
        <p:nvSpPr>
          <p:cNvPr id="6" name="CasellaDiTesto 5">
            <a:extLst>
              <a:ext uri="{FF2B5EF4-FFF2-40B4-BE49-F238E27FC236}">
                <a16:creationId xmlns:a16="http://schemas.microsoft.com/office/drawing/2014/main" id="{9AFF98E8-7861-4631-9449-5B6EBB90D09B}"/>
              </a:ext>
            </a:extLst>
          </p:cNvPr>
          <p:cNvSpPr txBox="1"/>
          <p:nvPr/>
        </p:nvSpPr>
        <p:spPr>
          <a:xfrm>
            <a:off x="5482703" y="1049972"/>
            <a:ext cx="6300567" cy="246221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FFC000"/>
                </a:solidFill>
                <a:effectLst/>
                <a:uLnTx/>
                <a:uFillTx/>
                <a:latin typeface="Calibri" panose="020F0502020204030204"/>
                <a:ea typeface="+mn-ea"/>
                <a:cs typeface="+mn-cs"/>
              </a:rPr>
              <a:t>Inquinamento atmosferico</a:t>
            </a:r>
            <a:endParaRPr kumimoji="0" lang="it-IT" sz="2000" b="0" i="0" u="none" strike="noStrike" kern="1200" cap="none" spc="0" normalizeH="0" baseline="0" noProof="0" dirty="0">
              <a:ln>
                <a:noFill/>
              </a:ln>
              <a:solidFill>
                <a:srgbClr val="FFC00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85738" lvl="0" indent="-185738" algn="just">
              <a:buFont typeface="Arial" panose="020B0604020202020204" pitchFamily="34" charset="0"/>
              <a:buChar char="•"/>
              <a:defRPr/>
            </a:pPr>
            <a:r>
              <a:rPr lang="it-IT" dirty="0">
                <a:solidFill>
                  <a:prstClr val="white"/>
                </a:solidFill>
              </a:rPr>
              <a:t>Primo fattore di rischio ambientale globale (</a:t>
            </a:r>
            <a:r>
              <a:rPr lang="it-IT" i="1" dirty="0">
                <a:solidFill>
                  <a:prstClr val="white"/>
                </a:solidFill>
              </a:rPr>
              <a:t>ONU, 2019</a:t>
            </a:r>
            <a:r>
              <a:rPr lang="it-IT" dirty="0">
                <a:solidFill>
                  <a:prstClr val="white"/>
                </a:solidFill>
              </a:rPr>
              <a:t>)
7 milioni di morti all'anno in tutto il mondo (</a:t>
            </a:r>
            <a:r>
              <a:rPr lang="it-IT" i="1" dirty="0">
                <a:solidFill>
                  <a:prstClr val="white"/>
                </a:solidFill>
              </a:rPr>
              <a:t>WHO, 2021</a:t>
            </a:r>
            <a:r>
              <a:rPr lang="it-IT" dirty="0">
                <a:solidFill>
                  <a:prstClr val="white"/>
                </a:solidFill>
              </a:rPr>
              <a:t>)</a:t>
            </a:r>
          </a:p>
          <a:p>
            <a:pPr marL="185738" lvl="0" indent="-185738" algn="just">
              <a:buFont typeface="Arial" panose="020B0604020202020204" pitchFamily="34" charset="0"/>
              <a:buChar char="•"/>
              <a:defRPr/>
            </a:pPr>
            <a:r>
              <a:rPr lang="it-IT" dirty="0">
                <a:solidFill>
                  <a:srgbClr val="FFFF00"/>
                </a:solidFill>
              </a:rPr>
              <a:t>Ambiente urbano: </a:t>
            </a:r>
          </a:p>
          <a:p>
            <a:pPr marL="465137" lvl="1" indent="-285750" algn="just">
              <a:buFont typeface="Courier New" panose="02070309020205020404" pitchFamily="49" charset="0"/>
              <a:buChar char="o"/>
              <a:defRPr/>
            </a:pPr>
            <a:r>
              <a:rPr lang="it-IT" dirty="0">
                <a:solidFill>
                  <a:srgbClr val="FFFF00"/>
                </a:solidFill>
              </a:rPr>
              <a:t>prevalenza dell'inquinamento atmosferico legato al traffico veicolare</a:t>
            </a:r>
            <a:r>
              <a:rPr kumimoji="0" lang="it-IT" b="0" i="0" u="none" strike="noStrike" kern="1200" cap="none" spc="0" normalizeH="0" baseline="0" noProof="0" dirty="0">
                <a:ln>
                  <a:noFill/>
                </a:ln>
                <a:solidFill>
                  <a:srgbClr val="FFFF00"/>
                </a:solidFill>
                <a:effectLst/>
                <a:uLnTx/>
                <a:uFillTx/>
                <a:latin typeface="Calibri" panose="020F0502020204030204"/>
                <a:ea typeface="+mn-ea"/>
                <a:cs typeface="+mn-cs"/>
              </a:rPr>
              <a:t> (TRAP); </a:t>
            </a:r>
          </a:p>
          <a:p>
            <a:pPr marL="465137" lvl="1" indent="-285750" algn="just">
              <a:buFont typeface="Courier New" panose="02070309020205020404" pitchFamily="49" charset="0"/>
              <a:buChar char="o"/>
              <a:defRPr/>
            </a:pPr>
            <a:r>
              <a:rPr lang="it-IT" dirty="0">
                <a:solidFill>
                  <a:srgbClr val="FFFF00"/>
                </a:solidFill>
              </a:rPr>
              <a:t>accumulo di sostanze inquinanti dovuto all'ambiente costruito</a:t>
            </a:r>
            <a:endParaRPr kumimoji="0" lang="it-IT" b="0"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pic>
        <p:nvPicPr>
          <p:cNvPr id="7" name="Immagine 6">
            <a:extLst>
              <a:ext uri="{FF2B5EF4-FFF2-40B4-BE49-F238E27FC236}">
                <a16:creationId xmlns:a16="http://schemas.microsoft.com/office/drawing/2014/main" id="{C37FFCC3-7F1E-4A53-8BEA-F81DC7FC64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730" y="1331659"/>
            <a:ext cx="5073973" cy="5073973"/>
          </a:xfrm>
          <a:prstGeom prst="rect">
            <a:avLst/>
          </a:prstGeom>
          <a:ln w="6350">
            <a:solidFill>
              <a:schemeClr val="tx1"/>
            </a:solidFill>
          </a:ln>
        </p:spPr>
      </p:pic>
      <p:graphicFrame>
        <p:nvGraphicFramePr>
          <p:cNvPr id="9" name="Tabella 8">
            <a:extLst>
              <a:ext uri="{FF2B5EF4-FFF2-40B4-BE49-F238E27FC236}">
                <a16:creationId xmlns:a16="http://schemas.microsoft.com/office/drawing/2014/main" id="{FB4EB117-35CF-40F9-B9FF-30653CB0EA40}"/>
              </a:ext>
            </a:extLst>
          </p:cNvPr>
          <p:cNvGraphicFramePr>
            <a:graphicFrameLocks noGrp="1"/>
          </p:cNvGraphicFramePr>
          <p:nvPr>
            <p:extLst>
              <p:ext uri="{D42A27DB-BD31-4B8C-83A1-F6EECF244321}">
                <p14:modId xmlns:p14="http://schemas.microsoft.com/office/powerpoint/2010/main" val="3232822985"/>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45/50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3" name="CasellaDiTesto 2">
            <a:extLst>
              <a:ext uri="{FF2B5EF4-FFF2-40B4-BE49-F238E27FC236}">
                <a16:creationId xmlns:a16="http://schemas.microsoft.com/office/drawing/2014/main" id="{2A82A53B-747B-1D92-12E9-3D1700580158}"/>
              </a:ext>
            </a:extLst>
          </p:cNvPr>
          <p:cNvSpPr txBox="1"/>
          <p:nvPr/>
        </p:nvSpPr>
        <p:spPr>
          <a:xfrm>
            <a:off x="5482703" y="3390401"/>
            <a:ext cx="6300567" cy="646331"/>
          </a:xfrm>
          <a:prstGeom prst="rect">
            <a:avLst/>
          </a:prstGeom>
          <a:noFill/>
          <a:ln>
            <a:noFill/>
          </a:ln>
        </p:spPr>
        <p:txBody>
          <a:bodyPr wrap="square" rtlCol="0">
            <a:spAutoFit/>
          </a:bodyPr>
          <a:lstStyle/>
          <a:p>
            <a:pPr marL="185738" lvl="0" indent="-185738" algn="just">
              <a:buFont typeface="Arial" panose="020B0604020202020204" pitchFamily="34" charset="0"/>
              <a:buChar char="•"/>
              <a:defRPr/>
            </a:pPr>
            <a:r>
              <a:rPr lang="it-IT" dirty="0">
                <a:solidFill>
                  <a:prstClr val="white"/>
                </a:solidFill>
              </a:rPr>
              <a:t>Envi-met tra i software più diffusi per la progettazione microclimatica urbana (</a:t>
            </a:r>
            <a:r>
              <a:rPr lang="it-IT" i="1" dirty="0">
                <a:solidFill>
                  <a:prstClr val="white"/>
                </a:solidFill>
              </a:rPr>
              <a:t>Fabbri &amp; Costanzo, </a:t>
            </a:r>
            <a:r>
              <a:rPr lang="it-IT" i="1" dirty="0" err="1">
                <a:solidFill>
                  <a:prstClr val="white"/>
                </a:solidFill>
              </a:rPr>
              <a:t>Sust</a:t>
            </a:r>
            <a:r>
              <a:rPr lang="it-IT" i="1" dirty="0">
                <a:solidFill>
                  <a:prstClr val="white"/>
                </a:solidFill>
              </a:rPr>
              <a:t>. Cit. </a:t>
            </a:r>
            <a:r>
              <a:rPr lang="it-IT" i="1" dirty="0" err="1">
                <a:solidFill>
                  <a:prstClr val="white"/>
                </a:solidFill>
              </a:rPr>
              <a:t>Soc</a:t>
            </a:r>
            <a:r>
              <a:rPr lang="it-IT" i="1" dirty="0">
                <a:solidFill>
                  <a:prstClr val="white"/>
                </a:solidFill>
              </a:rPr>
              <a:t>., 2020</a:t>
            </a:r>
            <a:r>
              <a:rPr lang="it-IT" dirty="0">
                <a:solidFill>
                  <a:prstClr val="white"/>
                </a:solidFill>
              </a:rPr>
              <a:t>) </a:t>
            </a:r>
            <a:endParaRPr kumimoji="0" lang="it-IT" sz="1800" b="0"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10" name="Segnaposto contenuto 4">
            <a:extLst>
              <a:ext uri="{FF2B5EF4-FFF2-40B4-BE49-F238E27FC236}">
                <a16:creationId xmlns:a16="http://schemas.microsoft.com/office/drawing/2014/main" id="{542A45BC-1010-8FBD-A5C4-F95D1D615BF2}"/>
              </a:ext>
            </a:extLst>
          </p:cNvPr>
          <p:cNvSpPr>
            <a:spLocks noGrp="1"/>
          </p:cNvSpPr>
          <p:nvPr>
            <p:ph idx="1"/>
          </p:nvPr>
        </p:nvSpPr>
        <p:spPr>
          <a:xfrm>
            <a:off x="5482704" y="3996681"/>
            <a:ext cx="6300566" cy="1552024"/>
          </a:xfrm>
        </p:spPr>
        <p:txBody>
          <a:bodyPr>
            <a:noAutofit/>
          </a:bodyPr>
          <a:lstStyle/>
          <a:p>
            <a:pPr marL="0" indent="0" algn="just">
              <a:buNone/>
              <a:tabLst>
                <a:tab pos="457200" algn="l"/>
              </a:tabLst>
            </a:pPr>
            <a:r>
              <a:rPr kumimoji="0" lang="it-IT" sz="2000" b="1" i="0" u="none" strike="noStrike" kern="1200" cap="none" spc="0" normalizeH="0" baseline="0" noProof="0" dirty="0">
                <a:ln>
                  <a:noFill/>
                </a:ln>
                <a:solidFill>
                  <a:srgbClr val="FFC000"/>
                </a:solidFill>
                <a:effectLst/>
                <a:uLnTx/>
                <a:uFillTx/>
                <a:latin typeface="Calibri" panose="020F0502020204030204"/>
              </a:rPr>
              <a:t>Obiettivi</a:t>
            </a:r>
            <a:endParaRPr lang="it-IT" sz="2000" dirty="0">
              <a:solidFill>
                <a:prstClr val="white"/>
              </a:solidFill>
            </a:endParaRPr>
          </a:p>
          <a:p>
            <a:pPr marL="185738" lvl="0" indent="-185738" algn="just">
              <a:tabLst>
                <a:tab pos="457200" algn="l"/>
              </a:tabLst>
            </a:pPr>
            <a:r>
              <a:rPr lang="it-IT" sz="1800" dirty="0">
                <a:solidFill>
                  <a:prstClr val="white"/>
                </a:solidFill>
              </a:rPr>
              <a:t>Indagare la </a:t>
            </a:r>
            <a:r>
              <a:rPr lang="it-IT" sz="1800" dirty="0">
                <a:solidFill>
                  <a:srgbClr val="FFFF00"/>
                </a:solidFill>
              </a:rPr>
              <a:t>capacità di riprodurre i valori misurati</a:t>
            </a:r>
            <a:r>
              <a:rPr lang="it-IT" sz="1800" dirty="0">
                <a:solidFill>
                  <a:prstClr val="white"/>
                </a:solidFill>
              </a:rPr>
              <a:t>:</a:t>
            </a:r>
          </a:p>
          <a:p>
            <a:pPr marL="444500" lvl="1" indent="-258763" algn="just">
              <a:buFont typeface="+mj-lt"/>
              <a:buAutoNum type="arabicPeriod"/>
              <a:tabLst>
                <a:tab pos="457200" algn="l"/>
              </a:tabLst>
            </a:pPr>
            <a:r>
              <a:rPr lang="it-IT" sz="1800" dirty="0">
                <a:solidFill>
                  <a:prstClr val="white"/>
                </a:solidFill>
              </a:rPr>
              <a:t>di concentrazione di inquinanti provenienti dal traffico veicolare (TRAP)</a:t>
            </a:r>
          </a:p>
          <a:p>
            <a:pPr marL="444500" lvl="1" indent="-258763" algn="just">
              <a:buFont typeface="+mj-lt"/>
              <a:buAutoNum type="arabicPeriod"/>
              <a:tabLst>
                <a:tab pos="457200" algn="l"/>
              </a:tabLst>
            </a:pPr>
            <a:r>
              <a:rPr lang="it-IT" sz="1800" dirty="0">
                <a:solidFill>
                  <a:prstClr val="white"/>
                </a:solidFill>
              </a:rPr>
              <a:t>dei parametri meteorologici</a:t>
            </a:r>
          </a:p>
        </p:txBody>
      </p:sp>
      <p:sp>
        <p:nvSpPr>
          <p:cNvPr id="11" name="CasellaDiTesto 10">
            <a:extLst>
              <a:ext uri="{FF2B5EF4-FFF2-40B4-BE49-F238E27FC236}">
                <a16:creationId xmlns:a16="http://schemas.microsoft.com/office/drawing/2014/main" id="{418EB3CD-14FC-B865-6527-A0CD97E5C02B}"/>
              </a:ext>
            </a:extLst>
          </p:cNvPr>
          <p:cNvSpPr txBox="1"/>
          <p:nvPr/>
        </p:nvSpPr>
        <p:spPr>
          <a:xfrm>
            <a:off x="5486819" y="5521797"/>
            <a:ext cx="6300567" cy="923330"/>
          </a:xfrm>
          <a:prstGeom prst="rect">
            <a:avLst/>
          </a:prstGeom>
          <a:noFill/>
          <a:ln>
            <a:noFill/>
          </a:ln>
        </p:spPr>
        <p:txBody>
          <a:bodyPr wrap="square" rtlCol="0">
            <a:spAutoFit/>
          </a:bodyPr>
          <a:lstStyle/>
          <a:p>
            <a:pPr marL="185738" lvl="0" indent="-185738" algn="just">
              <a:buFont typeface="Arial" panose="020B0604020202020204" pitchFamily="34" charset="0"/>
              <a:buChar char="•"/>
              <a:defRPr/>
            </a:pPr>
            <a:r>
              <a:rPr lang="it-IT" dirty="0">
                <a:solidFill>
                  <a:prstClr val="white"/>
                </a:solidFill>
              </a:rPr>
              <a:t>Indagare </a:t>
            </a:r>
            <a:r>
              <a:rPr lang="it-IT" dirty="0">
                <a:solidFill>
                  <a:srgbClr val="FFFF00"/>
                </a:solidFill>
              </a:rPr>
              <a:t>l'andamento della dispersione spazio-temporale dei TRAP in un caso reale</a:t>
            </a:r>
            <a:r>
              <a:rPr lang="it-IT" dirty="0">
                <a:solidFill>
                  <a:prstClr val="white"/>
                </a:solidFill>
              </a:rPr>
              <a:t>, anche rispetto al posizionamento delle stazioni di monitoraggio</a:t>
            </a:r>
          </a:p>
        </p:txBody>
      </p:sp>
    </p:spTree>
    <p:extLst>
      <p:ext uri="{BB962C8B-B14F-4D97-AF65-F5344CB8AC3E}">
        <p14:creationId xmlns:p14="http://schemas.microsoft.com/office/powerpoint/2010/main" val="301021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10"/>
                                        <p:tgtEl>
                                          <p:spTgt spid="10">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10"/>
                                        <p:tgtEl>
                                          <p:spTgt spid="10">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fade">
                                      <p:cBhvr>
                                        <p:cTn id="18" dur="10"/>
                                        <p:tgtEl>
                                          <p:spTgt spid="10">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animEffect transition="in" filter="fade">
                                      <p:cBhvr>
                                        <p:cTn id="21" dur="10"/>
                                        <p:tgtEl>
                                          <p:spTgt spid="10">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uiExpand="1" build="p"/>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78989EE5-F881-E34A-FFD2-19341C83CD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544" t="8218" r="8381" b="5350"/>
          <a:stretch/>
        </p:blipFill>
        <p:spPr bwMode="auto">
          <a:xfrm>
            <a:off x="208830" y="945189"/>
            <a:ext cx="3396012" cy="2575039"/>
          </a:xfrm>
          <a:prstGeom prst="rect">
            <a:avLst/>
          </a:prstGeom>
          <a:noFill/>
          <a:ln>
            <a:noFill/>
          </a:ln>
          <a:extLst>
            <a:ext uri="{53640926-AAD7-44D8-BBD7-CCE9431645EC}">
              <a14:shadowObscured xmlns:a14="http://schemas.microsoft.com/office/drawing/2010/main"/>
            </a:ext>
          </a:extLst>
        </p:spPr>
      </p:pic>
      <p:sp>
        <p:nvSpPr>
          <p:cNvPr id="2" name="Titolo 1">
            <a:extLst>
              <a:ext uri="{FF2B5EF4-FFF2-40B4-BE49-F238E27FC236}">
                <a16:creationId xmlns:a16="http://schemas.microsoft.com/office/drawing/2014/main" id="{B9C5CB8A-B903-40D2-9F71-B62353428CA4}"/>
              </a:ext>
            </a:extLst>
          </p:cNvPr>
          <p:cNvSpPr>
            <a:spLocks noGrp="1"/>
          </p:cNvSpPr>
          <p:nvPr>
            <p:ph type="title"/>
          </p:nvPr>
        </p:nvSpPr>
        <p:spPr>
          <a:xfrm>
            <a:off x="296562" y="301841"/>
            <a:ext cx="11590638" cy="755434"/>
          </a:xfrm>
        </p:spPr>
        <p:txBody>
          <a:bodyPr>
            <a:normAutofit/>
          </a:bodyPr>
          <a:lstStyle/>
          <a:p>
            <a:pPr algn="ctr"/>
            <a:r>
              <a:rPr lang="it-IT" b="1" dirty="0">
                <a:solidFill>
                  <a:srgbClr val="FFC000"/>
                </a:solidFill>
              </a:rPr>
              <a:t>Localizzazione e dati input (meteorologici)</a:t>
            </a:r>
          </a:p>
        </p:txBody>
      </p:sp>
      <p:grpSp>
        <p:nvGrpSpPr>
          <p:cNvPr id="22" name="Gruppo 21">
            <a:extLst>
              <a:ext uri="{FF2B5EF4-FFF2-40B4-BE49-F238E27FC236}">
                <a16:creationId xmlns:a16="http://schemas.microsoft.com/office/drawing/2014/main" id="{39F139A8-0725-33AB-A930-D899D751458A}"/>
              </a:ext>
            </a:extLst>
          </p:cNvPr>
          <p:cNvGrpSpPr/>
          <p:nvPr/>
        </p:nvGrpSpPr>
        <p:grpSpPr>
          <a:xfrm>
            <a:off x="1553992" y="936253"/>
            <a:ext cx="7170556" cy="2700392"/>
            <a:chOff x="1469912" y="936253"/>
            <a:chExt cx="7170556" cy="2700392"/>
          </a:xfrm>
        </p:grpSpPr>
        <p:pic>
          <p:nvPicPr>
            <p:cNvPr id="16" name="Immagine 15" descr="Immagine che contiene mappa&#10;&#10;Descrizione generata automaticamente">
              <a:extLst>
                <a:ext uri="{FF2B5EF4-FFF2-40B4-BE49-F238E27FC236}">
                  <a16:creationId xmlns:a16="http://schemas.microsoft.com/office/drawing/2014/main" id="{E2C70991-4124-4AD7-A79A-48E89CF383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6430" y="936253"/>
              <a:ext cx="4807595" cy="2700392"/>
            </a:xfrm>
            <a:prstGeom prst="rect">
              <a:avLst/>
            </a:prstGeom>
            <a:ln>
              <a:solidFill>
                <a:schemeClr val="tx1"/>
              </a:solidFill>
            </a:ln>
          </p:spPr>
        </p:pic>
        <p:sp>
          <p:nvSpPr>
            <p:cNvPr id="9" name="Freccia in su 8">
              <a:extLst>
                <a:ext uri="{FF2B5EF4-FFF2-40B4-BE49-F238E27FC236}">
                  <a16:creationId xmlns:a16="http://schemas.microsoft.com/office/drawing/2014/main" id="{209AB179-19EE-F4F7-DB52-BD12C0AF380A}"/>
                </a:ext>
              </a:extLst>
            </p:cNvPr>
            <p:cNvSpPr/>
            <p:nvPr/>
          </p:nvSpPr>
          <p:spPr>
            <a:xfrm rot="5400000">
              <a:off x="2727055" y="558123"/>
              <a:ext cx="254150" cy="2768435"/>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F9382EFE-A412-B394-7F1C-D7B7FA9617EF}"/>
                    </a:ext>
                  </a:extLst>
                </p:cNvPr>
                <p:cNvSpPr txBox="1"/>
                <p:nvPr/>
              </p:nvSpPr>
              <p:spPr>
                <a:xfrm rot="19616707">
                  <a:off x="3697941" y="2975089"/>
                  <a:ext cx="1480790" cy="523220"/>
                </a:xfrm>
                <a:prstGeom prst="rect">
                  <a:avLst/>
                </a:prstGeom>
                <a:solidFill>
                  <a:srgbClr val="FF0000"/>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1">
                      <a:ln>
                        <a:noFill/>
                      </a:ln>
                      <a:solidFill>
                        <a:prstClr val="white"/>
                      </a:solidFill>
                      <a:effectLst/>
                      <a:uLnTx/>
                      <a:uFillTx/>
                      <a:latin typeface="Calibri" panose="020F0502020204030204"/>
                      <a:ea typeface="+mn-ea"/>
                      <a:cs typeface="+mn-cs"/>
                    </a:rPr>
                    <a:t>Area </a:t>
                  </a:r>
                  <a:r>
                    <a:rPr lang="it-IT" sz="1400" noProof="1">
                      <a:solidFill>
                        <a:prstClr val="white"/>
                      </a:solidFill>
                      <a:latin typeface="Calibri" panose="020F0502020204030204"/>
                    </a:rPr>
                    <a:t>m</a:t>
                  </a:r>
                  <a:r>
                    <a:rPr kumimoji="0" lang="it-IT" sz="1400" b="0" i="0" u="none" strike="noStrike" kern="1200" cap="none" spc="0" normalizeH="0" baseline="0" noProof="1">
                      <a:ln>
                        <a:noFill/>
                      </a:ln>
                      <a:solidFill>
                        <a:prstClr val="white"/>
                      </a:solidFill>
                      <a:effectLst/>
                      <a:uLnTx/>
                      <a:uFillTx/>
                      <a:latin typeface="Calibri" panose="020F0502020204030204"/>
                      <a:ea typeface="+mn-ea"/>
                      <a:cs typeface="+mn-cs"/>
                    </a:rPr>
                    <a:t>odellata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1">
                      <a:ln>
                        <a:noFill/>
                      </a:ln>
                      <a:solidFill>
                        <a:prstClr val="white"/>
                      </a:solidFill>
                      <a:effectLst/>
                      <a:uLnTx/>
                      <a:uFillTx/>
                      <a:latin typeface="Calibri" panose="020F0502020204030204"/>
                      <a:ea typeface="+mn-ea"/>
                      <a:cs typeface="+mn-cs"/>
                    </a:rPr>
                    <a:t>(426×720×90)</a:t>
                  </a:r>
                  <a:r>
                    <a:rPr kumimoji="0" lang="it-IT" sz="1400" b="0" u="none" strike="noStrike" kern="1200" cap="none" spc="0" normalizeH="0" baseline="0" noProof="1">
                      <a:ln>
                        <a:noFill/>
                      </a:ln>
                      <a:solidFill>
                        <a:prstClr val="white"/>
                      </a:solidFill>
                      <a:effectLst/>
                      <a:uLnTx/>
                      <a:uFillTx/>
                      <a:ea typeface="+mn-ea"/>
                      <a:cs typeface="+mn-cs"/>
                    </a:rPr>
                    <a:t> </a:t>
                  </a:r>
                  <a14:m>
                    <m:oMath xmlns:m="http://schemas.openxmlformats.org/officeDocument/2006/math">
                      <m:sSup>
                        <m:sSupPr>
                          <m:ctrlPr>
                            <a:rPr kumimoji="0" lang="it-IT" sz="1400" b="0" i="1" u="none" strike="noStrike" kern="1200" cap="none" spc="0" normalizeH="0" baseline="0" noProof="1" smtClean="0">
                              <a:ln>
                                <a:noFill/>
                              </a:ln>
                              <a:solidFill>
                                <a:prstClr val="white"/>
                              </a:solidFill>
                              <a:effectLst/>
                              <a:uLnTx/>
                              <a:uFillTx/>
                              <a:latin typeface="Cambria Math" panose="02040503050406030204" pitchFamily="18" charset="0"/>
                              <a:ea typeface="+mn-ea"/>
                              <a:cs typeface="+mn-cs"/>
                            </a:rPr>
                          </m:ctrlPr>
                        </m:sSupPr>
                        <m:e>
                          <m:r>
                            <a:rPr kumimoji="0" lang="it-IT" sz="1400" b="0" i="1" u="none" strike="noStrike" kern="1200" cap="none" spc="0" normalizeH="0" baseline="0" noProof="1" smtClean="0">
                              <a:ln>
                                <a:noFill/>
                              </a:ln>
                              <a:solidFill>
                                <a:prstClr val="white"/>
                              </a:solidFill>
                              <a:effectLst/>
                              <a:uLnTx/>
                              <a:uFillTx/>
                              <a:latin typeface="Cambria Math" panose="02040503050406030204" pitchFamily="18" charset="0"/>
                              <a:ea typeface="+mn-ea"/>
                              <a:cs typeface="+mn-cs"/>
                            </a:rPr>
                            <m:t>𝑚</m:t>
                          </m:r>
                        </m:e>
                        <m:sup>
                          <m:r>
                            <a:rPr kumimoji="0" lang="it-IT" sz="1400" b="0" i="1" u="none" strike="noStrike" kern="1200" cap="none" spc="0" normalizeH="0" baseline="0" noProof="1" smtClean="0">
                              <a:ln>
                                <a:noFill/>
                              </a:ln>
                              <a:solidFill>
                                <a:prstClr val="white"/>
                              </a:solidFill>
                              <a:effectLst/>
                              <a:uLnTx/>
                              <a:uFillTx/>
                              <a:latin typeface="Cambria Math" panose="02040503050406030204" pitchFamily="18" charset="0"/>
                              <a:ea typeface="+mn-ea"/>
                              <a:cs typeface="+mn-cs"/>
                            </a:rPr>
                            <m:t>3</m:t>
                          </m:r>
                        </m:sup>
                      </m:sSup>
                    </m:oMath>
                  </a14:m>
                  <a:endParaRPr kumimoji="0" lang="it-IT" sz="1400" b="0" i="0" u="none" strike="noStrike" kern="1200" cap="none" spc="0" normalizeH="0" baseline="0" noProof="1">
                    <a:ln>
                      <a:noFill/>
                    </a:ln>
                    <a:solidFill>
                      <a:prstClr val="white"/>
                    </a:solidFill>
                    <a:effectLst/>
                    <a:uLnTx/>
                    <a:uFillTx/>
                    <a:latin typeface="Calibri" panose="020F0502020204030204"/>
                    <a:ea typeface="+mn-ea"/>
                    <a:cs typeface="+mn-cs"/>
                  </a:endParaRPr>
                </a:p>
              </p:txBody>
            </p:sp>
          </mc:Choice>
          <mc:Fallback xmlns="">
            <p:sp>
              <p:nvSpPr>
                <p:cNvPr id="10" name="CasellaDiTesto 9">
                  <a:extLst>
                    <a:ext uri="{FF2B5EF4-FFF2-40B4-BE49-F238E27FC236}">
                      <a16:creationId xmlns:a16="http://schemas.microsoft.com/office/drawing/2014/main" id="{F9382EFE-A412-B394-7F1C-D7B7FA9617EF}"/>
                    </a:ext>
                  </a:extLst>
                </p:cNvPr>
                <p:cNvSpPr txBox="1">
                  <a:spLocks noRot="1" noChangeAspect="1" noMove="1" noResize="1" noEditPoints="1" noAdjustHandles="1" noChangeArrowheads="1" noChangeShapeType="1" noTextEdit="1"/>
                </p:cNvSpPr>
                <p:nvPr/>
              </p:nvSpPr>
              <p:spPr>
                <a:xfrm rot="19616707">
                  <a:off x="3697941" y="2975089"/>
                  <a:ext cx="1480790" cy="523220"/>
                </a:xfrm>
                <a:prstGeom prst="rect">
                  <a:avLst/>
                </a:prstGeom>
                <a:blipFill>
                  <a:blip r:embed="rId5"/>
                  <a:stretch>
                    <a:fillRect b="-4369"/>
                  </a:stretch>
                </a:blipFill>
              </p:spPr>
              <p:txBody>
                <a:bodyPr/>
                <a:lstStyle/>
                <a:p>
                  <a:r>
                    <a:rPr lang="it-IT">
                      <a:noFill/>
                    </a:rPr>
                    <a:t> </a:t>
                  </a:r>
                </a:p>
              </p:txBody>
            </p:sp>
          </mc:Fallback>
        </mc:AlternateContent>
        <p:sp>
          <p:nvSpPr>
            <p:cNvPr id="11" name="CasellaDiTesto 10">
              <a:extLst>
                <a:ext uri="{FF2B5EF4-FFF2-40B4-BE49-F238E27FC236}">
                  <a16:creationId xmlns:a16="http://schemas.microsoft.com/office/drawing/2014/main" id="{C3508705-DC7B-4574-70B2-B75327ED53EE}"/>
                </a:ext>
              </a:extLst>
            </p:cNvPr>
            <p:cNvSpPr txBox="1"/>
            <p:nvPr/>
          </p:nvSpPr>
          <p:spPr>
            <a:xfrm rot="19585665">
              <a:off x="6110341" y="2472559"/>
              <a:ext cx="2530127" cy="738664"/>
            </a:xfrm>
            <a:prstGeom prst="rect">
              <a:avLst/>
            </a:prstGeom>
            <a:solidFill>
              <a:srgbClr val="F87E2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dirty="0">
                  <a:ln>
                    <a:noFill/>
                  </a:ln>
                  <a:solidFill>
                    <a:prstClr val="black"/>
                  </a:solidFill>
                  <a:effectLst/>
                  <a:uLnTx/>
                  <a:uFillTx/>
                  <a:latin typeface="Calibri" panose="020F0502020204030204"/>
                  <a:ea typeface="+mn-ea"/>
                  <a:cs typeface="+mn-cs"/>
                </a:rPr>
                <a:t>Stazione di monitoraggio della qualità dell’aria e meteorologica CENCA1 (ARPAS)</a:t>
              </a:r>
            </a:p>
          </p:txBody>
        </p:sp>
      </p:grpSp>
      <p:graphicFrame>
        <p:nvGraphicFramePr>
          <p:cNvPr id="14" name="Tabella 13">
            <a:extLst>
              <a:ext uri="{FF2B5EF4-FFF2-40B4-BE49-F238E27FC236}">
                <a16:creationId xmlns:a16="http://schemas.microsoft.com/office/drawing/2014/main" id="{BB6E810E-91F2-5980-00CB-14F320BEC6AB}"/>
              </a:ext>
            </a:extLst>
          </p:cNvPr>
          <p:cNvGraphicFramePr>
            <a:graphicFrameLocks noGrp="1"/>
          </p:cNvGraphicFramePr>
          <p:nvPr>
            <p:extLst>
              <p:ext uri="{D42A27DB-BD31-4B8C-83A1-F6EECF244321}">
                <p14:modId xmlns:p14="http://schemas.microsoft.com/office/powerpoint/2010/main" val="3415578338"/>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46/50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grpSp>
        <p:nvGrpSpPr>
          <p:cNvPr id="26" name="Gruppo 25">
            <a:extLst>
              <a:ext uri="{FF2B5EF4-FFF2-40B4-BE49-F238E27FC236}">
                <a16:creationId xmlns:a16="http://schemas.microsoft.com/office/drawing/2014/main" id="{D5B01B8C-6051-98CE-8272-BEF5EDB3A06A}"/>
              </a:ext>
            </a:extLst>
          </p:cNvPr>
          <p:cNvGrpSpPr/>
          <p:nvPr/>
        </p:nvGrpSpPr>
        <p:grpSpPr>
          <a:xfrm>
            <a:off x="115610" y="2657611"/>
            <a:ext cx="3520761" cy="820577"/>
            <a:chOff x="31530" y="2657611"/>
            <a:chExt cx="3520761" cy="820577"/>
          </a:xfrm>
        </p:grpSpPr>
        <p:sp>
          <p:nvSpPr>
            <p:cNvPr id="4" name="Segno di moltiplicazione 3">
              <a:extLst>
                <a:ext uri="{FF2B5EF4-FFF2-40B4-BE49-F238E27FC236}">
                  <a16:creationId xmlns:a16="http://schemas.microsoft.com/office/drawing/2014/main" id="{4EAC870C-22C6-73AA-C940-C1F1F3FCC4A1}"/>
                </a:ext>
              </a:extLst>
            </p:cNvPr>
            <p:cNvSpPr>
              <a:spLocks noChangeAspect="1"/>
            </p:cNvSpPr>
            <p:nvPr/>
          </p:nvSpPr>
          <p:spPr>
            <a:xfrm>
              <a:off x="1217913" y="2657611"/>
              <a:ext cx="252000" cy="252000"/>
            </a:xfrm>
            <a:prstGeom prst="mathMultiply">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uppo 11">
              <a:extLst>
                <a:ext uri="{FF2B5EF4-FFF2-40B4-BE49-F238E27FC236}">
                  <a16:creationId xmlns:a16="http://schemas.microsoft.com/office/drawing/2014/main" id="{72E95743-84DB-5AC9-3DE7-0016BF30A1D9}"/>
                </a:ext>
              </a:extLst>
            </p:cNvPr>
            <p:cNvGrpSpPr/>
            <p:nvPr/>
          </p:nvGrpSpPr>
          <p:grpSpPr>
            <a:xfrm>
              <a:off x="31530" y="2908159"/>
              <a:ext cx="3520761" cy="570029"/>
              <a:chOff x="10510" y="3074024"/>
              <a:chExt cx="3520761" cy="570029"/>
            </a:xfrm>
          </p:grpSpPr>
          <p:sp>
            <p:nvSpPr>
              <p:cNvPr id="8" name="Rettangolo 7">
                <a:extLst>
                  <a:ext uri="{FF2B5EF4-FFF2-40B4-BE49-F238E27FC236}">
                    <a16:creationId xmlns:a16="http://schemas.microsoft.com/office/drawing/2014/main" id="{40778980-9C07-477D-E23B-6F6F9BBA2109}"/>
                  </a:ext>
                </a:extLst>
              </p:cNvPr>
              <p:cNvSpPr/>
              <p:nvPr/>
            </p:nvSpPr>
            <p:spPr>
              <a:xfrm>
                <a:off x="89888" y="3074024"/>
                <a:ext cx="3365411" cy="5700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egnaposto contenuto 4">
                <a:extLst>
                  <a:ext uri="{FF2B5EF4-FFF2-40B4-BE49-F238E27FC236}">
                    <a16:creationId xmlns:a16="http://schemas.microsoft.com/office/drawing/2014/main" id="{7AF3BDDB-344C-FABD-E743-58F79177F137}"/>
                  </a:ext>
                </a:extLst>
              </p:cNvPr>
              <p:cNvSpPr txBox="1">
                <a:spLocks/>
              </p:cNvSpPr>
              <p:nvPr/>
            </p:nvSpPr>
            <p:spPr>
              <a:xfrm>
                <a:off x="10510" y="3079405"/>
                <a:ext cx="3520761" cy="540905"/>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tabLst>
                    <a:tab pos="457200" algn="l"/>
                  </a:tabLst>
                  <a:defRPr/>
                </a:pPr>
                <a:r>
                  <a:rPr lang="it-IT" sz="1200" b="1" dirty="0">
                    <a:latin typeface="Calibri" panose="020F0502020204030204" pitchFamily="34" charset="0"/>
                  </a:rPr>
                  <a:t>DATI METEOROLOGICI INPUT</a:t>
                </a:r>
                <a:r>
                  <a:rPr lang="it-IT" sz="1200" dirty="0">
                    <a:latin typeface="Calibri" panose="020F0502020204030204" pitchFamily="34" charset="0"/>
                  </a:rPr>
                  <a:t>: Stazione ISPRA Cagliari RMN (Rete Mareografica Nazionale); </a:t>
                </a:r>
                <a:r>
                  <a:rPr lang="it-IT" sz="1200" b="1" dirty="0"/>
                  <a:t>giorno simulato: </a:t>
                </a:r>
                <a:r>
                  <a:rPr lang="it-IT" sz="1200" dirty="0"/>
                  <a:t>21/12/2021 (meno ventoso di quell'anno)</a:t>
                </a:r>
                <a:endParaRPr lang="en-US" sz="1200" dirty="0"/>
              </a:p>
              <a:p>
                <a:pPr marL="0" lvl="0" indent="0" algn="ctr">
                  <a:buNone/>
                  <a:tabLst>
                    <a:tab pos="457200" algn="l"/>
                  </a:tabLst>
                  <a:defRPr/>
                </a:pPr>
                <a:endParaRPr kumimoji="0" lang="it-IT" sz="1200" b="1" i="0" u="none" strike="noStrike" kern="1200" cap="none" spc="0" normalizeH="0" baseline="0" noProof="0" dirty="0">
                  <a:ln>
                    <a:noFill/>
                  </a:ln>
                  <a:effectLst/>
                  <a:uLnTx/>
                  <a:uFillTx/>
                  <a:latin typeface="Calibri" panose="020F0502020204030204"/>
                </a:endParaRPr>
              </a:p>
            </p:txBody>
          </p:sp>
        </p:grpSp>
      </p:grpSp>
      <p:pic>
        <p:nvPicPr>
          <p:cNvPr id="15" name="Immagine 14" descr="Immagine che contiene mappa&#10;&#10;Descrizione generata automaticamente">
            <a:extLst>
              <a:ext uri="{FF2B5EF4-FFF2-40B4-BE49-F238E27FC236}">
                <a16:creationId xmlns:a16="http://schemas.microsoft.com/office/drawing/2014/main" id="{25D4551D-5A28-28A4-4010-962D51D0F9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4938679" y="2867080"/>
            <a:ext cx="2578588" cy="4500000"/>
          </a:xfrm>
          <a:prstGeom prst="rect">
            <a:avLst/>
          </a:prstGeom>
          <a:ln w="6350">
            <a:solidFill>
              <a:schemeClr val="tx1"/>
            </a:solidFill>
          </a:ln>
        </p:spPr>
      </p:pic>
      <p:grpSp>
        <p:nvGrpSpPr>
          <p:cNvPr id="28" name="Gruppo 27">
            <a:extLst>
              <a:ext uri="{FF2B5EF4-FFF2-40B4-BE49-F238E27FC236}">
                <a16:creationId xmlns:a16="http://schemas.microsoft.com/office/drawing/2014/main" id="{14C0A207-C7EE-D652-F10C-67FC2633482A}"/>
              </a:ext>
            </a:extLst>
          </p:cNvPr>
          <p:cNvGrpSpPr/>
          <p:nvPr/>
        </p:nvGrpSpPr>
        <p:grpSpPr>
          <a:xfrm>
            <a:off x="8406181" y="4543712"/>
            <a:ext cx="3482606" cy="2053803"/>
            <a:chOff x="8385161" y="4304967"/>
            <a:chExt cx="3482606" cy="2101407"/>
          </a:xfrm>
        </p:grpSpPr>
        <p:pic>
          <p:nvPicPr>
            <p:cNvPr id="18" name="Immagine 17">
              <a:extLst>
                <a:ext uri="{FF2B5EF4-FFF2-40B4-BE49-F238E27FC236}">
                  <a16:creationId xmlns:a16="http://schemas.microsoft.com/office/drawing/2014/main" id="{4B184DB2-A66D-1609-83C4-45B3C03FC800}"/>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15000"/>
                      </a14:imgEffect>
                    </a14:imgLayer>
                  </a14:imgProps>
                </a:ext>
                <a:ext uri="{28A0092B-C50C-407E-A947-70E740481C1C}">
                  <a14:useLocalDpi xmlns:a14="http://schemas.microsoft.com/office/drawing/2010/main" val="0"/>
                </a:ext>
              </a:extLst>
            </a:blip>
            <a:stretch>
              <a:fillRect/>
            </a:stretch>
          </p:blipFill>
          <p:spPr>
            <a:xfrm>
              <a:off x="8393893" y="4611430"/>
              <a:ext cx="3473874" cy="1794944"/>
            </a:xfrm>
            <a:prstGeom prst="rect">
              <a:avLst/>
            </a:prstGeom>
            <a:ln w="6350">
              <a:solidFill>
                <a:schemeClr val="tx1"/>
              </a:solidFill>
            </a:ln>
          </p:spPr>
        </p:pic>
        <p:sp>
          <p:nvSpPr>
            <p:cNvPr id="19" name="CasellaDiTesto 18">
              <a:extLst>
                <a:ext uri="{FF2B5EF4-FFF2-40B4-BE49-F238E27FC236}">
                  <a16:creationId xmlns:a16="http://schemas.microsoft.com/office/drawing/2014/main" id="{52787F99-405D-C717-06A4-4830561C6796}"/>
                </a:ext>
              </a:extLst>
            </p:cNvPr>
            <p:cNvSpPr txBox="1"/>
            <p:nvPr/>
          </p:nvSpPr>
          <p:spPr>
            <a:xfrm>
              <a:off x="8385161" y="4304967"/>
              <a:ext cx="3482606" cy="306464"/>
            </a:xfrm>
            <a:prstGeom prst="rect">
              <a:avLst/>
            </a:prstGeom>
            <a:solidFill>
              <a:schemeClr val="bg1"/>
            </a:solidFill>
            <a:ln w="6350">
              <a:solidFill>
                <a:schemeClr val="tx1"/>
              </a:solidFill>
            </a:ln>
          </p:spPr>
          <p:txBody>
            <a:bodyPr wrap="square" rtlCol="0">
              <a:spAutoFit/>
            </a:bodyPr>
            <a:lstStyle/>
            <a:p>
              <a:pPr lvl="0" algn="ctr">
                <a:defRPr/>
              </a:pPr>
              <a:r>
                <a:rPr lang="it-IT" sz="1400" b="1" dirty="0"/>
                <a:t>Flussi di traffico veicolare</a:t>
              </a:r>
              <a:r>
                <a:rPr kumimoji="0" lang="it-IT" sz="1400" b="1" i="0" u="none" strike="noStrike" kern="1200" cap="none" spc="0" normalizeH="0" baseline="0" dirty="0">
                  <a:ln>
                    <a:noFill/>
                  </a:ln>
                  <a:effectLst/>
                  <a:uLnTx/>
                  <a:uFillTx/>
                  <a:latin typeface="Calibri" panose="020F0502020204030204"/>
                </a:rPr>
                <a:t> (via </a:t>
              </a:r>
              <a:r>
                <a:rPr kumimoji="0" lang="it-IT" sz="1400" b="1" i="0" u="none" strike="noStrike" kern="1200" cap="none" spc="0" normalizeH="0" baseline="0" dirty="0" err="1">
                  <a:ln>
                    <a:noFill/>
                  </a:ln>
                  <a:effectLst/>
                  <a:uLnTx/>
                  <a:uFillTx/>
                  <a:latin typeface="Calibri" panose="020F0502020204030204"/>
                </a:rPr>
                <a:t>Cadello</a:t>
              </a:r>
              <a:r>
                <a:rPr kumimoji="0" lang="it-IT" sz="1400" b="1" i="0" u="none" strike="noStrike" kern="1200" cap="none" spc="0" normalizeH="0" baseline="0" dirty="0">
                  <a:ln>
                    <a:noFill/>
                  </a:ln>
                  <a:effectLst/>
                  <a:uLnTx/>
                  <a:uFillTx/>
                  <a:latin typeface="Calibri" panose="020F0502020204030204"/>
                </a:rPr>
                <a:t>)</a:t>
              </a:r>
            </a:p>
          </p:txBody>
        </p:sp>
      </p:grpSp>
      <p:sp>
        <p:nvSpPr>
          <p:cNvPr id="20" name="Segnaposto contenuto 4">
            <a:extLst>
              <a:ext uri="{FF2B5EF4-FFF2-40B4-BE49-F238E27FC236}">
                <a16:creationId xmlns:a16="http://schemas.microsoft.com/office/drawing/2014/main" id="{599B1F5D-E1D3-73D0-313D-D2F5F859C1BC}"/>
              </a:ext>
            </a:extLst>
          </p:cNvPr>
          <p:cNvSpPr>
            <a:spLocks noGrp="1"/>
          </p:cNvSpPr>
          <p:nvPr>
            <p:ph idx="1"/>
          </p:nvPr>
        </p:nvSpPr>
        <p:spPr>
          <a:xfrm>
            <a:off x="8499984" y="901626"/>
            <a:ext cx="3310213" cy="1043548"/>
          </a:xfrm>
        </p:spPr>
        <p:txBody>
          <a:bodyPr>
            <a:normAutofit fontScale="92500" lnSpcReduction="10000"/>
          </a:bodyPr>
          <a:lstStyle/>
          <a:p>
            <a:pPr marL="0" indent="0" algn="just">
              <a:buNone/>
              <a:tabLst>
                <a:tab pos="457200" algn="l"/>
              </a:tabLst>
            </a:pPr>
            <a:r>
              <a:rPr lang="it-IT" sz="1900" dirty="0">
                <a:solidFill>
                  <a:srgbClr val="FFFF00"/>
                </a:solidFill>
              </a:rPr>
              <a:t>DATI TRAP INPUT</a:t>
            </a:r>
          </a:p>
          <a:p>
            <a:pPr algn="just">
              <a:tabLst>
                <a:tab pos="457200" algn="l"/>
              </a:tabLst>
            </a:pPr>
            <a:r>
              <a:rPr lang="it-IT" sz="1700" dirty="0">
                <a:solidFill>
                  <a:srgbClr val="FFFF00"/>
                </a:solidFill>
              </a:rPr>
              <a:t>Sorgenti emissione TRAP: </a:t>
            </a:r>
            <a:r>
              <a:rPr lang="it-IT" sz="1700" dirty="0">
                <a:solidFill>
                  <a:schemeClr val="bg1"/>
                </a:solidFill>
              </a:rPr>
              <a:t>sorgenti lineari, una per corsia di marcia, 30 cm da terra </a:t>
            </a:r>
            <a:endParaRPr lang="en-US" sz="1700" dirty="0"/>
          </a:p>
          <a:p>
            <a:pPr marL="0" indent="0">
              <a:buNone/>
            </a:pPr>
            <a:endParaRPr lang="en-US" dirty="0"/>
          </a:p>
        </p:txBody>
      </p:sp>
      <p:sp>
        <p:nvSpPr>
          <p:cNvPr id="21" name="Segnaposto contenuto 4">
            <a:extLst>
              <a:ext uri="{FF2B5EF4-FFF2-40B4-BE49-F238E27FC236}">
                <a16:creationId xmlns:a16="http://schemas.microsoft.com/office/drawing/2014/main" id="{C40C7203-36BB-D3D4-6346-890D8EEB20E1}"/>
              </a:ext>
            </a:extLst>
          </p:cNvPr>
          <p:cNvSpPr txBox="1">
            <a:spLocks/>
          </p:cNvSpPr>
          <p:nvPr/>
        </p:nvSpPr>
        <p:spPr>
          <a:xfrm>
            <a:off x="8477973" y="2573152"/>
            <a:ext cx="3310211" cy="11607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tabLst>
                <a:tab pos="457200" algn="l"/>
              </a:tabLst>
              <a:defRPr/>
            </a:pPr>
            <a:r>
              <a:rPr lang="it-IT" sz="1600" dirty="0">
                <a:solidFill>
                  <a:srgbClr val="FFFF00"/>
                </a:solidFill>
                <a:latin typeface="Calibri" panose="020F0502020204030204" pitchFamily="34" charset="0"/>
              </a:rPr>
              <a:t>Introduzione dei fattori medi di emissione per il trasporto urbano su strada in Italia </a:t>
            </a:r>
            <a:r>
              <a:rPr kumimoji="0" lang="it-IT" sz="1600" b="0" i="0" u="none" strike="noStrike" kern="1200" cap="none" spc="0" normalizeH="0" baseline="0" noProof="0" dirty="0">
                <a:ln>
                  <a:noFill/>
                </a:ln>
                <a:solidFill>
                  <a:prstClr val="white"/>
                </a:solidFill>
                <a:effectLst/>
                <a:uLnTx/>
                <a:uFillTx/>
                <a:latin typeface="Calibri" panose="020F0502020204030204" pitchFamily="34" charset="0"/>
              </a:rPr>
              <a:t>(</a:t>
            </a:r>
            <a:r>
              <a:rPr lang="it-IT" sz="1600" dirty="0">
                <a:solidFill>
                  <a:prstClr val="white"/>
                </a:solidFill>
                <a:latin typeface="Calibri" panose="020F0502020204030204" pitchFamily="34" charset="0"/>
              </a:rPr>
              <a:t>ISPRA</a:t>
            </a:r>
            <a:r>
              <a:rPr kumimoji="0" lang="it-IT" sz="1600" b="1" i="0" u="none" strike="noStrike" kern="1200" cap="none" spc="0" normalizeH="0" baseline="0" noProof="0" dirty="0">
                <a:ln>
                  <a:noFill/>
                </a:ln>
                <a:solidFill>
                  <a:prstClr val="white"/>
                </a:solidFill>
                <a:effectLst/>
                <a:uLnTx/>
                <a:uFillTx/>
                <a:latin typeface="Calibri" panose="020F0502020204030204" pitchFamily="34" charset="0"/>
              </a:rPr>
              <a:t>, </a:t>
            </a:r>
            <a:r>
              <a:rPr kumimoji="0" lang="it-IT" sz="1600" b="0" i="0" u="none" strike="noStrike" kern="1200" cap="none" spc="0" normalizeH="0" baseline="0" noProof="0" dirty="0">
                <a:ln>
                  <a:noFill/>
                </a:ln>
                <a:solidFill>
                  <a:prstClr val="white"/>
                </a:solidFill>
                <a:effectLst/>
                <a:uLnTx/>
                <a:uFillTx/>
                <a:latin typeface="Calibri" panose="020F0502020204030204" pitchFamily="34" charset="0"/>
              </a:rPr>
              <a:t>Istituto Superiore per la Protezione e la Ricerca)</a:t>
            </a:r>
            <a:endParaRPr kumimoji="0" lang="en-US" sz="1600" b="0" i="0" u="none" strike="noStrike" kern="1200" cap="none" spc="0" normalizeH="0" baseline="0" noProof="0" dirty="0">
              <a:ln>
                <a:noFill/>
              </a:ln>
              <a:solidFill>
                <a:prstClr val="black"/>
              </a:solidFill>
              <a:effectLst/>
              <a:uLnTx/>
              <a:uFillTx/>
              <a:latin typeface="Calibri" panose="020F0502020204030204"/>
            </a:endParaRPr>
          </a:p>
        </p:txBody>
      </p:sp>
      <p:sp>
        <p:nvSpPr>
          <p:cNvPr id="13" name="CasellaDiTesto 12">
            <a:extLst>
              <a:ext uri="{FF2B5EF4-FFF2-40B4-BE49-F238E27FC236}">
                <a16:creationId xmlns:a16="http://schemas.microsoft.com/office/drawing/2014/main" id="{7D6DC283-09F9-601D-57CB-D8F915FB92F6}"/>
              </a:ext>
            </a:extLst>
          </p:cNvPr>
          <p:cNvSpPr txBox="1"/>
          <p:nvPr/>
        </p:nvSpPr>
        <p:spPr>
          <a:xfrm>
            <a:off x="244012" y="976483"/>
            <a:ext cx="1079526" cy="369332"/>
          </a:xfrm>
          <a:prstGeom prst="rect">
            <a:avLst/>
          </a:prstGeom>
          <a:solidFill>
            <a:schemeClr val="bg1"/>
          </a:solidFill>
        </p:spPr>
        <p:txBody>
          <a:bodyPr wrap="none" rtlCol="0">
            <a:spAutoFit/>
          </a:bodyPr>
          <a:lstStyle/>
          <a:p>
            <a:r>
              <a:rPr lang="en-US" b="1" dirty="0"/>
              <a:t>CAGLIARI</a:t>
            </a:r>
          </a:p>
        </p:txBody>
      </p:sp>
      <p:grpSp>
        <p:nvGrpSpPr>
          <p:cNvPr id="25" name="Gruppo 24">
            <a:extLst>
              <a:ext uri="{FF2B5EF4-FFF2-40B4-BE49-F238E27FC236}">
                <a16:creationId xmlns:a16="http://schemas.microsoft.com/office/drawing/2014/main" id="{DDB55815-055C-80DC-61BE-C02286C92E95}"/>
              </a:ext>
            </a:extLst>
          </p:cNvPr>
          <p:cNvGrpSpPr/>
          <p:nvPr/>
        </p:nvGrpSpPr>
        <p:grpSpPr>
          <a:xfrm>
            <a:off x="139075" y="3581139"/>
            <a:ext cx="3870940" cy="3048884"/>
            <a:chOff x="54995" y="3581139"/>
            <a:chExt cx="3870940" cy="3048884"/>
          </a:xfrm>
        </p:grpSpPr>
        <p:grpSp>
          <p:nvGrpSpPr>
            <p:cNvPr id="23" name="Gruppo 22">
              <a:extLst>
                <a:ext uri="{FF2B5EF4-FFF2-40B4-BE49-F238E27FC236}">
                  <a16:creationId xmlns:a16="http://schemas.microsoft.com/office/drawing/2014/main" id="{1C69D0B8-741A-B0F9-FCB6-CB919D499A13}"/>
                </a:ext>
              </a:extLst>
            </p:cNvPr>
            <p:cNvGrpSpPr/>
            <p:nvPr/>
          </p:nvGrpSpPr>
          <p:grpSpPr>
            <a:xfrm>
              <a:off x="54995" y="3625606"/>
              <a:ext cx="3795081" cy="3004417"/>
              <a:chOff x="54995" y="3625606"/>
              <a:chExt cx="3795081" cy="3004417"/>
            </a:xfrm>
          </p:grpSpPr>
          <p:pic>
            <p:nvPicPr>
              <p:cNvPr id="6" name="Immagine 5" descr="Immagine che contiene LEGO, giocattolo&#10;&#10;Descrizione generata automaticamente">
                <a:extLst>
                  <a:ext uri="{FF2B5EF4-FFF2-40B4-BE49-F238E27FC236}">
                    <a16:creationId xmlns:a16="http://schemas.microsoft.com/office/drawing/2014/main" id="{19197021-CE87-4A2B-F43D-2D257394593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995" y="3625606"/>
                <a:ext cx="3792986" cy="2695623"/>
              </a:xfrm>
              <a:prstGeom prst="rect">
                <a:avLst/>
              </a:prstGeom>
              <a:ln w="6350">
                <a:solidFill>
                  <a:schemeClr val="tx1"/>
                </a:solidFill>
              </a:ln>
            </p:spPr>
          </p:pic>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205C9C72-D066-DBE6-AF12-89E9411E8C33}"/>
                      </a:ext>
                    </a:extLst>
                  </p:cNvPr>
                  <p:cNvSpPr txBox="1"/>
                  <p:nvPr/>
                </p:nvSpPr>
                <p:spPr>
                  <a:xfrm>
                    <a:off x="57090" y="6276080"/>
                    <a:ext cx="3792986" cy="353943"/>
                  </a:xfrm>
                  <a:prstGeom prst="rect">
                    <a:avLst/>
                  </a:prstGeom>
                  <a:solidFill>
                    <a:schemeClr val="bg1"/>
                  </a:solidFill>
                </p:spPr>
                <p:txBody>
                  <a:bodyPr wrap="square" rtlCol="0">
                    <a:spAutoFit/>
                  </a:bodyPr>
                  <a:lstStyle/>
                  <a:p>
                    <a:pPr lvl="0" algn="just">
                      <a:defRPr/>
                    </a:pPr>
                    <a:r>
                      <a:rPr lang="it-IT" sz="1700" dirty="0"/>
                      <a:t>Griglia: 213×360×45 celle di (2×2×2)</a:t>
                    </a:r>
                    <a14:m>
                      <m:oMath xmlns:m="http://schemas.openxmlformats.org/officeDocument/2006/math">
                        <m:sSup>
                          <m:sSupPr>
                            <m:ctrlPr>
                              <a:rPr lang="it-IT" sz="1700" i="1" smtClean="0">
                                <a:latin typeface="Cambria Math" panose="02040503050406030204" pitchFamily="18" charset="0"/>
                              </a:rPr>
                            </m:ctrlPr>
                          </m:sSupPr>
                          <m:e>
                            <m:r>
                              <a:rPr lang="it-IT" sz="1700" b="0" i="1" smtClean="0">
                                <a:latin typeface="Cambria Math" panose="02040503050406030204" pitchFamily="18" charset="0"/>
                              </a:rPr>
                              <m:t>𝑚</m:t>
                            </m:r>
                          </m:e>
                          <m:sup>
                            <m:r>
                              <a:rPr lang="it-IT" sz="1700" b="0" i="1" smtClean="0">
                                <a:latin typeface="Cambria Math" panose="02040503050406030204" pitchFamily="18" charset="0"/>
                              </a:rPr>
                              <m:t>3</m:t>
                            </m:r>
                          </m:sup>
                        </m:sSup>
                      </m:oMath>
                    </a14:m>
                    <a:endParaRPr kumimoji="0" lang="it-IT" sz="1700" b="0" i="0" u="none" strike="noStrike" kern="1200" cap="none" spc="0" normalizeH="0" baseline="0" noProof="0" dirty="0">
                      <a:ln>
                        <a:noFill/>
                      </a:ln>
                      <a:effectLst/>
                      <a:uLnTx/>
                      <a:uFillTx/>
                      <a:latin typeface="Calibri" panose="020F0502020204030204"/>
                    </a:endParaRPr>
                  </a:p>
                </p:txBody>
              </p:sp>
            </mc:Choice>
            <mc:Fallback xmlns="">
              <p:sp>
                <p:nvSpPr>
                  <p:cNvPr id="17" name="CasellaDiTesto 16">
                    <a:extLst>
                      <a:ext uri="{FF2B5EF4-FFF2-40B4-BE49-F238E27FC236}">
                        <a16:creationId xmlns:a16="http://schemas.microsoft.com/office/drawing/2014/main" id="{205C9C72-D066-DBE6-AF12-89E9411E8C33}"/>
                      </a:ext>
                    </a:extLst>
                  </p:cNvPr>
                  <p:cNvSpPr txBox="1">
                    <a:spLocks noRot="1" noChangeAspect="1" noMove="1" noResize="1" noEditPoints="1" noAdjustHandles="1" noChangeArrowheads="1" noChangeShapeType="1" noTextEdit="1"/>
                  </p:cNvSpPr>
                  <p:nvPr/>
                </p:nvSpPr>
                <p:spPr>
                  <a:xfrm>
                    <a:off x="57090" y="6276080"/>
                    <a:ext cx="3792986" cy="353943"/>
                  </a:xfrm>
                  <a:prstGeom prst="rect">
                    <a:avLst/>
                  </a:prstGeom>
                  <a:blipFill>
                    <a:blip r:embed="rId10"/>
                    <a:stretch>
                      <a:fillRect l="-965" t="-6897" b="-22414"/>
                    </a:stretch>
                  </a:blipFill>
                </p:spPr>
                <p:txBody>
                  <a:bodyPr/>
                  <a:lstStyle/>
                  <a:p>
                    <a:r>
                      <a:rPr lang="it-IT">
                        <a:noFill/>
                      </a:rPr>
                      <a:t> </a:t>
                    </a:r>
                  </a:p>
                </p:txBody>
              </p:sp>
            </mc:Fallback>
          </mc:AlternateContent>
        </p:grpSp>
        <p:sp>
          <p:nvSpPr>
            <p:cNvPr id="24" name="Freccia a sinistra 23">
              <a:extLst>
                <a:ext uri="{FF2B5EF4-FFF2-40B4-BE49-F238E27FC236}">
                  <a16:creationId xmlns:a16="http://schemas.microsoft.com/office/drawing/2014/main" id="{46048567-D923-21F0-7FB1-1C5F1BB610C0}"/>
                </a:ext>
              </a:extLst>
            </p:cNvPr>
            <p:cNvSpPr/>
            <p:nvPr/>
          </p:nvSpPr>
          <p:spPr>
            <a:xfrm rot="19471801">
              <a:off x="3178886" y="3581139"/>
              <a:ext cx="747049" cy="380308"/>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Segnaposto contenuto 4">
            <a:extLst>
              <a:ext uri="{FF2B5EF4-FFF2-40B4-BE49-F238E27FC236}">
                <a16:creationId xmlns:a16="http://schemas.microsoft.com/office/drawing/2014/main" id="{BEA595CF-1648-1E0E-1241-E0EF780F529E}"/>
              </a:ext>
            </a:extLst>
          </p:cNvPr>
          <p:cNvSpPr txBox="1">
            <a:spLocks/>
          </p:cNvSpPr>
          <p:nvPr/>
        </p:nvSpPr>
        <p:spPr>
          <a:xfrm>
            <a:off x="8477973" y="1867285"/>
            <a:ext cx="3310212" cy="7240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tabLst>
                <a:tab pos="457200" algn="l"/>
              </a:tabLst>
            </a:pPr>
            <a:r>
              <a:rPr lang="it-IT" sz="1600" dirty="0">
                <a:solidFill>
                  <a:srgbClr val="FFFF00"/>
                </a:solidFill>
              </a:rPr>
              <a:t>Flusso e tipologia veicolare: </a:t>
            </a:r>
            <a:r>
              <a:rPr lang="it-IT" sz="1600" dirty="0">
                <a:solidFill>
                  <a:schemeClr val="bg1"/>
                </a:solidFill>
              </a:rPr>
              <a:t>ITS Città Metropolitana e Sezione Trasporti DICAAR</a:t>
            </a:r>
            <a:endParaRPr lang="en-US" sz="1800" dirty="0"/>
          </a:p>
        </p:txBody>
      </p:sp>
      <p:graphicFrame>
        <p:nvGraphicFramePr>
          <p:cNvPr id="29" name="Tabella 28">
            <a:extLst>
              <a:ext uri="{FF2B5EF4-FFF2-40B4-BE49-F238E27FC236}">
                <a16:creationId xmlns:a16="http://schemas.microsoft.com/office/drawing/2014/main" id="{16A5BC96-29BE-A5FE-6A8C-2A4FC3E3D2B4}"/>
              </a:ext>
            </a:extLst>
          </p:cNvPr>
          <p:cNvGraphicFramePr>
            <a:graphicFrameLocks noGrp="1"/>
          </p:cNvGraphicFramePr>
          <p:nvPr/>
        </p:nvGraphicFramePr>
        <p:xfrm>
          <a:off x="8404942" y="3759438"/>
          <a:ext cx="3482258" cy="809308"/>
        </p:xfrm>
        <a:graphic>
          <a:graphicData uri="http://schemas.openxmlformats.org/drawingml/2006/table">
            <a:tbl>
              <a:tblPr firstRow="1" firstCol="1" bandRow="1"/>
              <a:tblGrid>
                <a:gridCol w="257795">
                  <a:extLst>
                    <a:ext uri="{9D8B030D-6E8A-4147-A177-3AD203B41FA5}">
                      <a16:colId xmlns:a16="http://schemas.microsoft.com/office/drawing/2014/main" val="3453494661"/>
                    </a:ext>
                  </a:extLst>
                </a:gridCol>
                <a:gridCol w="693019">
                  <a:extLst>
                    <a:ext uri="{9D8B030D-6E8A-4147-A177-3AD203B41FA5}">
                      <a16:colId xmlns:a16="http://schemas.microsoft.com/office/drawing/2014/main" val="692358679"/>
                    </a:ext>
                  </a:extLst>
                </a:gridCol>
                <a:gridCol w="669745">
                  <a:extLst>
                    <a:ext uri="{9D8B030D-6E8A-4147-A177-3AD203B41FA5}">
                      <a16:colId xmlns:a16="http://schemas.microsoft.com/office/drawing/2014/main" val="1088605194"/>
                    </a:ext>
                  </a:extLst>
                </a:gridCol>
                <a:gridCol w="574583">
                  <a:extLst>
                    <a:ext uri="{9D8B030D-6E8A-4147-A177-3AD203B41FA5}">
                      <a16:colId xmlns:a16="http://schemas.microsoft.com/office/drawing/2014/main" val="1758071934"/>
                    </a:ext>
                  </a:extLst>
                </a:gridCol>
                <a:gridCol w="599566">
                  <a:extLst>
                    <a:ext uri="{9D8B030D-6E8A-4147-A177-3AD203B41FA5}">
                      <a16:colId xmlns:a16="http://schemas.microsoft.com/office/drawing/2014/main" val="337930881"/>
                    </a:ext>
                  </a:extLst>
                </a:gridCol>
                <a:gridCol w="687550">
                  <a:extLst>
                    <a:ext uri="{9D8B030D-6E8A-4147-A177-3AD203B41FA5}">
                      <a16:colId xmlns:a16="http://schemas.microsoft.com/office/drawing/2014/main" val="150717293"/>
                    </a:ext>
                  </a:extLst>
                </a:gridCol>
              </a:tblGrid>
              <a:tr h="562305">
                <a:tc>
                  <a:txBody>
                    <a:bodyPr/>
                    <a:lstStyle/>
                    <a:p>
                      <a:pPr algn="ctr">
                        <a:lnSpc>
                          <a:spcPct val="100000"/>
                        </a:lnSpc>
                      </a:pPr>
                      <a:r>
                        <a:rPr lang="it-IT" sz="105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it-IT"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en-GB" sz="900" b="1" kern="100" noProof="0" dirty="0">
                          <a:effectLst/>
                          <a:latin typeface="+mn-lt"/>
                          <a:ea typeface="Calibri" panose="020F0502020204030204" pitchFamily="34" charset="0"/>
                          <a:cs typeface="Times New Roman" panose="02020603050405020304" pitchFamily="18" charset="0"/>
                        </a:rPr>
                        <a:t>Motorcycles</a:t>
                      </a:r>
                      <a:endParaRPr lang="en-GB" sz="900" kern="100" noProof="0" dirty="0">
                        <a:effectLst/>
                        <a:latin typeface="+mn-lt"/>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en-GB" sz="900" b="1" kern="100" noProof="0" dirty="0">
                          <a:effectLst/>
                          <a:latin typeface="+mn-lt"/>
                          <a:ea typeface="Calibri" panose="020F0502020204030204" pitchFamily="34" charset="0"/>
                          <a:cs typeface="Times New Roman" panose="02020603050405020304" pitchFamily="18" charset="0"/>
                        </a:rPr>
                        <a:t>Passenger Cars</a:t>
                      </a:r>
                      <a:endParaRPr lang="en-GB" sz="900" kern="100" noProof="0" dirty="0">
                        <a:effectLst/>
                        <a:latin typeface="+mn-lt"/>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en-GB" sz="900" b="1" kern="100" noProof="0" dirty="0">
                          <a:effectLst/>
                          <a:latin typeface="+mn-lt"/>
                          <a:ea typeface="Calibri" panose="020F0502020204030204" pitchFamily="34" charset="0"/>
                          <a:cs typeface="Times New Roman" panose="02020603050405020304" pitchFamily="18" charset="0"/>
                        </a:rPr>
                        <a:t>Light Duty Vehicles</a:t>
                      </a:r>
                      <a:endParaRPr lang="en-GB" sz="900" kern="100" noProof="0" dirty="0">
                        <a:effectLst/>
                        <a:latin typeface="+mn-lt"/>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en-GB" sz="900" b="1" kern="100" noProof="0" dirty="0">
                          <a:effectLst/>
                          <a:latin typeface="+mn-lt"/>
                          <a:ea typeface="Calibri" panose="020F0502020204030204" pitchFamily="34" charset="0"/>
                          <a:cs typeface="Times New Roman" panose="02020603050405020304" pitchFamily="18" charset="0"/>
                        </a:rPr>
                        <a:t>Heavy Duty Vehicles</a:t>
                      </a:r>
                      <a:endParaRPr lang="en-GB" sz="900" kern="100" noProof="0" dirty="0">
                        <a:effectLst/>
                        <a:latin typeface="+mn-lt"/>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en-GB" sz="900" b="1" kern="100" noProof="0" dirty="0">
                          <a:effectLst/>
                          <a:latin typeface="+mn-lt"/>
                          <a:ea typeface="Calibri" panose="020F0502020204030204" pitchFamily="34" charset="0"/>
                          <a:cs typeface="Times New Roman" panose="02020603050405020304" pitchFamily="18" charset="0"/>
                        </a:rPr>
                        <a:t>Public Transport</a:t>
                      </a:r>
                      <a:endParaRPr lang="en-GB" sz="900" kern="100" noProof="0" dirty="0">
                        <a:effectLst/>
                        <a:latin typeface="+mn-lt"/>
                        <a:ea typeface="Calibri" panose="020F0502020204030204" pitchFamily="34" charset="0"/>
                        <a:cs typeface="Times New Roman" panose="02020603050405020304" pitchFamily="18" charset="0"/>
                      </a:endParaRP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0439480"/>
                  </a:ext>
                </a:extLst>
              </a:tr>
              <a:tr h="130053">
                <a:tc>
                  <a:txBody>
                    <a:bodyPr/>
                    <a:lstStyle/>
                    <a:p>
                      <a:pPr algn="ctr">
                        <a:lnSpc>
                          <a:spcPct val="100000"/>
                        </a:lnSpc>
                      </a:pPr>
                      <a:r>
                        <a:rPr lang="it-IT" sz="1400" kern="100" dirty="0">
                          <a:effectLst/>
                          <a:latin typeface="+mn-lt"/>
                          <a:ea typeface="Calibri" panose="020F0502020204030204" pitchFamily="34" charset="0"/>
                          <a:cs typeface="Times New Roman" panose="02020603050405020304" pitchFamily="18" charset="0"/>
                        </a:rPr>
                        <a:t>%</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GB" sz="1100" kern="100" noProof="0" dirty="0">
                          <a:effectLst/>
                          <a:latin typeface="+mn-lt"/>
                          <a:ea typeface="Calibri" panose="020F0502020204030204" pitchFamily="34" charset="0"/>
                          <a:cs typeface="Times New Roman" panose="02020603050405020304" pitchFamily="18" charset="0"/>
                        </a:rPr>
                        <a:t>0,31</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GB" sz="1100" kern="100" noProof="0" dirty="0">
                          <a:effectLst/>
                          <a:latin typeface="+mn-lt"/>
                          <a:ea typeface="Calibri" panose="020F0502020204030204" pitchFamily="34" charset="0"/>
                          <a:cs typeface="Times New Roman" panose="02020603050405020304" pitchFamily="18" charset="0"/>
                        </a:rPr>
                        <a:t>95,05</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GB" sz="1100" kern="100" noProof="0" dirty="0">
                          <a:effectLst/>
                          <a:latin typeface="+mn-lt"/>
                          <a:ea typeface="Calibri" panose="020F0502020204030204" pitchFamily="34" charset="0"/>
                          <a:cs typeface="Times New Roman" panose="02020603050405020304" pitchFamily="18" charset="0"/>
                        </a:rPr>
                        <a:t>2,89</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GB" sz="1100" kern="100" noProof="0" dirty="0">
                          <a:effectLst/>
                          <a:latin typeface="+mn-lt"/>
                          <a:ea typeface="Calibri" panose="020F0502020204030204" pitchFamily="34" charset="0"/>
                          <a:cs typeface="Times New Roman" panose="02020603050405020304" pitchFamily="18" charset="0"/>
                        </a:rPr>
                        <a:t>0,58</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GB" sz="1100" kern="100" noProof="0" dirty="0">
                          <a:effectLst/>
                          <a:latin typeface="+mn-lt"/>
                          <a:ea typeface="Calibri" panose="020F0502020204030204" pitchFamily="34" charset="0"/>
                          <a:cs typeface="Times New Roman" panose="02020603050405020304" pitchFamily="18" charset="0"/>
                        </a:rPr>
                        <a:t>1,16</a:t>
                      </a:r>
                    </a:p>
                  </a:txBody>
                  <a:tcPr marL="48386" marR="483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60676878"/>
                  </a:ext>
                </a:extLst>
              </a:tr>
            </a:tbl>
          </a:graphicData>
        </a:graphic>
      </p:graphicFrame>
      <p:sp>
        <p:nvSpPr>
          <p:cNvPr id="7" name="CasellaDiTesto 6">
            <a:extLst>
              <a:ext uri="{FF2B5EF4-FFF2-40B4-BE49-F238E27FC236}">
                <a16:creationId xmlns:a16="http://schemas.microsoft.com/office/drawing/2014/main" id="{C1C89162-9455-4208-5DC9-03F2492AEDC0}"/>
              </a:ext>
            </a:extLst>
          </p:cNvPr>
          <p:cNvSpPr txBox="1"/>
          <p:nvPr/>
        </p:nvSpPr>
        <p:spPr>
          <a:xfrm>
            <a:off x="148539" y="3678490"/>
            <a:ext cx="303288" cy="307777"/>
          </a:xfrm>
          <a:prstGeom prst="rect">
            <a:avLst/>
          </a:prstGeom>
          <a:noFill/>
        </p:spPr>
        <p:txBody>
          <a:bodyPr wrap="none" rtlCol="0">
            <a:spAutoFit/>
          </a:bodyPr>
          <a:lstStyle/>
          <a:p>
            <a:r>
              <a:rPr lang="en-US" sz="1400" b="1" dirty="0"/>
              <a:t>N</a:t>
            </a:r>
            <a:endParaRPr lang="en-US" b="1" dirty="0"/>
          </a:p>
        </p:txBody>
      </p:sp>
      <p:sp>
        <p:nvSpPr>
          <p:cNvPr id="30" name="CasellaDiTesto 29">
            <a:extLst>
              <a:ext uri="{FF2B5EF4-FFF2-40B4-BE49-F238E27FC236}">
                <a16:creationId xmlns:a16="http://schemas.microsoft.com/office/drawing/2014/main" id="{51E4F3E7-6B7F-0D8E-EAF6-C4A0679D17A5}"/>
              </a:ext>
            </a:extLst>
          </p:cNvPr>
          <p:cNvSpPr txBox="1"/>
          <p:nvPr/>
        </p:nvSpPr>
        <p:spPr>
          <a:xfrm>
            <a:off x="7914720" y="3933529"/>
            <a:ext cx="303288" cy="307777"/>
          </a:xfrm>
          <a:prstGeom prst="rect">
            <a:avLst/>
          </a:prstGeom>
          <a:noFill/>
        </p:spPr>
        <p:txBody>
          <a:bodyPr wrap="none" rtlCol="0">
            <a:spAutoFit/>
          </a:bodyPr>
          <a:lstStyle/>
          <a:p>
            <a:r>
              <a:rPr lang="en-US" sz="1400" b="1" dirty="0"/>
              <a:t>N</a:t>
            </a:r>
            <a:endParaRPr lang="en-US" b="1" dirty="0"/>
          </a:p>
        </p:txBody>
      </p:sp>
      <p:sp>
        <p:nvSpPr>
          <p:cNvPr id="31" name="CasellaDiTesto 30">
            <a:extLst>
              <a:ext uri="{FF2B5EF4-FFF2-40B4-BE49-F238E27FC236}">
                <a16:creationId xmlns:a16="http://schemas.microsoft.com/office/drawing/2014/main" id="{57B2F683-0C08-8BD9-B2FF-A3CC0D3D63EF}"/>
              </a:ext>
            </a:extLst>
          </p:cNvPr>
          <p:cNvSpPr txBox="1"/>
          <p:nvPr/>
        </p:nvSpPr>
        <p:spPr>
          <a:xfrm>
            <a:off x="1075382" y="3625608"/>
            <a:ext cx="850105" cy="307777"/>
          </a:xfrm>
          <a:prstGeom prst="rect">
            <a:avLst/>
          </a:prstGeom>
          <a:noFill/>
        </p:spPr>
        <p:txBody>
          <a:bodyPr wrap="none" rtlCol="0">
            <a:spAutoFit/>
          </a:bodyPr>
          <a:lstStyle/>
          <a:p>
            <a:r>
              <a:rPr lang="en-US" sz="1400" b="1" dirty="0"/>
              <a:t>VISTA 3D</a:t>
            </a:r>
            <a:endParaRPr lang="en-US" b="1" dirty="0"/>
          </a:p>
        </p:txBody>
      </p:sp>
      <p:sp>
        <p:nvSpPr>
          <p:cNvPr id="32" name="CasellaDiTesto 31">
            <a:extLst>
              <a:ext uri="{FF2B5EF4-FFF2-40B4-BE49-F238E27FC236}">
                <a16:creationId xmlns:a16="http://schemas.microsoft.com/office/drawing/2014/main" id="{FE23663B-92AA-E1BB-390A-320E24F39931}"/>
              </a:ext>
            </a:extLst>
          </p:cNvPr>
          <p:cNvSpPr txBox="1"/>
          <p:nvPr/>
        </p:nvSpPr>
        <p:spPr>
          <a:xfrm>
            <a:off x="5665451" y="3780256"/>
            <a:ext cx="1406667" cy="307777"/>
          </a:xfrm>
          <a:prstGeom prst="rect">
            <a:avLst/>
          </a:prstGeom>
          <a:noFill/>
        </p:spPr>
        <p:txBody>
          <a:bodyPr wrap="none" rtlCol="0">
            <a:spAutoFit/>
          </a:bodyPr>
          <a:lstStyle/>
          <a:p>
            <a:r>
              <a:rPr lang="en-US" sz="1400" b="1" dirty="0"/>
              <a:t>VISTA IN PIANTA</a:t>
            </a:r>
            <a:endParaRPr lang="en-US" b="1" dirty="0"/>
          </a:p>
        </p:txBody>
      </p:sp>
    </p:spTree>
    <p:extLst>
      <p:ext uri="{BB962C8B-B14F-4D97-AF65-F5344CB8AC3E}">
        <p14:creationId xmlns:p14="http://schemas.microsoft.com/office/powerpoint/2010/main" val="1075920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0">
                                            <p:txEl>
                                              <p:pRg st="0" end="0"/>
                                            </p:txEl>
                                          </p:spTgt>
                                        </p:tgtEl>
                                        <p:attrNameLst>
                                          <p:attrName>style.visibility</p:attrName>
                                        </p:attrNameLst>
                                      </p:cBhvr>
                                      <p:to>
                                        <p:strVal val="visible"/>
                                      </p:to>
                                    </p:set>
                                    <p:animEffect transition="in" filter="fade">
                                      <p:cBhvr>
                                        <p:cTn id="33" dur="10"/>
                                        <p:tgtEl>
                                          <p:spTgt spid="20">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0">
                                            <p:txEl>
                                              <p:pRg st="1" end="1"/>
                                            </p:txEl>
                                          </p:spTgt>
                                        </p:tgtEl>
                                        <p:attrNameLst>
                                          <p:attrName>style.visibility</p:attrName>
                                        </p:attrNameLst>
                                      </p:cBhvr>
                                      <p:to>
                                        <p:strVal val="visible"/>
                                      </p:to>
                                    </p:set>
                                    <p:animEffect transition="in" filter="fade">
                                      <p:cBhvr>
                                        <p:cTn id="41" dur="10"/>
                                        <p:tgtEl>
                                          <p:spTgt spid="20">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1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
                                        <p:tgtEl>
                                          <p:spTgt spid="3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
                                        <p:tgtEl>
                                          <p:spTgt spid="27"/>
                                        </p:tgtEl>
                                      </p:cBhvr>
                                    </p:animEffect>
                                  </p:childTnLst>
                                </p:cTn>
                              </p:par>
                              <p:par>
                                <p:cTn id="53" presetID="10"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
                                        <p:tgtEl>
                                          <p:spTgt spid="28"/>
                                        </p:tgtEl>
                                      </p:cBhvr>
                                    </p:animEffect>
                                  </p:childTnLst>
                                </p:cTn>
                              </p:par>
                              <p:par>
                                <p:cTn id="56" presetID="10" presetClass="entr" presetSubtype="0"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
                                        <p:tgtEl>
                                          <p:spTgt spid="2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p"/>
      <p:bldP spid="21" grpId="0"/>
      <p:bldP spid="27" grpId="0"/>
      <p:bldP spid="7" grpId="0"/>
      <p:bldP spid="30" grpId="0"/>
      <p:bldP spid="31" grpId="0"/>
      <p:bldP spid="3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a:extLst>
              <a:ext uri="{FF2B5EF4-FFF2-40B4-BE49-F238E27FC236}">
                <a16:creationId xmlns:a16="http://schemas.microsoft.com/office/drawing/2014/main" id="{0B1FE8D4-5A7A-DAA9-61E0-E8F0BA3652CB}"/>
              </a:ext>
            </a:extLst>
          </p:cNvPr>
          <p:cNvGraphicFramePr>
            <a:graphicFrameLocks noGrp="1"/>
          </p:cNvGraphicFramePr>
          <p:nvPr>
            <p:extLst>
              <p:ext uri="{D42A27DB-BD31-4B8C-83A1-F6EECF244321}">
                <p14:modId xmlns:p14="http://schemas.microsoft.com/office/powerpoint/2010/main" val="814745132"/>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47/50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2" name="Titolo 1">
            <a:extLst>
              <a:ext uri="{FF2B5EF4-FFF2-40B4-BE49-F238E27FC236}">
                <a16:creationId xmlns:a16="http://schemas.microsoft.com/office/drawing/2014/main" id="{B9C5CB8A-B903-40D2-9F71-B62353428CA4}"/>
              </a:ext>
            </a:extLst>
          </p:cNvPr>
          <p:cNvSpPr>
            <a:spLocks noGrp="1"/>
          </p:cNvSpPr>
          <p:nvPr>
            <p:ph type="title"/>
          </p:nvPr>
        </p:nvSpPr>
        <p:spPr>
          <a:xfrm>
            <a:off x="838200" y="275208"/>
            <a:ext cx="10515600" cy="764861"/>
          </a:xfrm>
        </p:spPr>
        <p:txBody>
          <a:bodyPr>
            <a:normAutofit/>
          </a:bodyPr>
          <a:lstStyle/>
          <a:p>
            <a:pPr algn="ctr"/>
            <a:r>
              <a:rPr lang="it-IT" b="1" dirty="0">
                <a:solidFill>
                  <a:srgbClr val="FFC000"/>
                </a:solidFill>
              </a:rPr>
              <a:t>Risultati: parametri atmosferici</a:t>
            </a:r>
          </a:p>
        </p:txBody>
      </p:sp>
      <p:sp>
        <p:nvSpPr>
          <p:cNvPr id="29" name="Segnaposto contenuto 4">
            <a:extLst>
              <a:ext uri="{FF2B5EF4-FFF2-40B4-BE49-F238E27FC236}">
                <a16:creationId xmlns:a16="http://schemas.microsoft.com/office/drawing/2014/main" id="{61F88DAD-F797-BA47-D0F7-EAB5076FDB75}"/>
              </a:ext>
            </a:extLst>
          </p:cNvPr>
          <p:cNvSpPr txBox="1">
            <a:spLocks/>
          </p:cNvSpPr>
          <p:nvPr/>
        </p:nvSpPr>
        <p:spPr>
          <a:xfrm>
            <a:off x="1377427" y="917669"/>
            <a:ext cx="5050800" cy="2808000"/>
          </a:xfrm>
          <a:prstGeom prst="rect">
            <a:avLst/>
          </a:prstGeom>
          <a:solidFill>
            <a:schemeClr val="bg1"/>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1200"/>
              </a:spcAft>
              <a:buNone/>
              <a:tabLst>
                <a:tab pos="457200" algn="l"/>
              </a:tabLst>
              <a:defRPr/>
            </a:pPr>
            <a:r>
              <a:rPr lang="it-IT" sz="8800" b="1" dirty="0">
                <a:solidFill>
                  <a:prstClr val="black"/>
                </a:solidFill>
                <a:latin typeface="Calibri" panose="020F0502020204030204" pitchFamily="34" charset="0"/>
              </a:rPr>
              <a:t>Confronto dei dati meteorologici</a:t>
            </a:r>
            <a:endParaRPr kumimoji="0" lang="it-IT" sz="8800" b="1" i="0" u="none" strike="noStrike" kern="1200" cap="none" spc="0" normalizeH="0" baseline="0" noProof="0" dirty="0">
              <a:ln>
                <a:noFill/>
              </a:ln>
              <a:solidFill>
                <a:srgbClr val="FF0000"/>
              </a:solidFill>
              <a:effectLst/>
              <a:uLnTx/>
              <a:uFillTx/>
              <a:latin typeface="Calibri" panose="020F0502020204030204" pitchFamily="34" charset="0"/>
            </a:endParaRPr>
          </a:p>
          <a:p>
            <a:pPr marL="0" indent="0">
              <a:spcBef>
                <a:spcPts val="0"/>
              </a:spcBef>
              <a:buNone/>
              <a:tabLst>
                <a:tab pos="457200" algn="l"/>
              </a:tabLst>
              <a:defRPr/>
            </a:pPr>
            <a:r>
              <a:rPr lang="it-IT" sz="8800" b="1" dirty="0">
                <a:solidFill>
                  <a:srgbClr val="ED7D31"/>
                </a:solidFill>
                <a:latin typeface="Calibri" panose="020F0502020204030204" pitchFamily="34" charset="0"/>
              </a:rPr>
              <a:t>misurati dalla CENCA1 		</a:t>
            </a:r>
          </a:p>
          <a:p>
            <a:pPr marL="0" indent="0">
              <a:spcBef>
                <a:spcPts val="0"/>
              </a:spcBef>
              <a:buNone/>
              <a:tabLst>
                <a:tab pos="457200" algn="l"/>
              </a:tabLst>
              <a:defRPr/>
            </a:pPr>
            <a:r>
              <a:rPr lang="it-IT" sz="8800" dirty="0">
                <a:solidFill>
                  <a:srgbClr val="ED7D31"/>
                </a:solidFill>
                <a:latin typeface="Calibri" panose="020F0502020204030204" pitchFamily="34" charset="0"/>
              </a:rPr>
              <a:t>vento: 10m dal suolo</a:t>
            </a:r>
          </a:p>
          <a:p>
            <a:pPr marL="0" indent="0">
              <a:spcBef>
                <a:spcPts val="0"/>
              </a:spcBef>
              <a:spcAft>
                <a:spcPts val="600"/>
              </a:spcAft>
              <a:buNone/>
              <a:tabLst>
                <a:tab pos="457200" algn="l"/>
              </a:tabLst>
              <a:defRPr/>
            </a:pPr>
            <a:r>
              <a:rPr lang="it-IT" sz="8800" dirty="0">
                <a:solidFill>
                  <a:srgbClr val="ED7D31"/>
                </a:solidFill>
                <a:latin typeface="Calibri" panose="020F0502020204030204" pitchFamily="34" charset="0"/>
              </a:rPr>
              <a:t>temperatura e umidità: 2m dal suolo</a:t>
            </a:r>
          </a:p>
          <a:p>
            <a:pPr marL="0" indent="0">
              <a:spcBef>
                <a:spcPts val="0"/>
              </a:spcBef>
              <a:spcAft>
                <a:spcPts val="600"/>
              </a:spcAft>
              <a:buNone/>
              <a:tabLst>
                <a:tab pos="457200" algn="l"/>
              </a:tabLst>
              <a:defRPr/>
            </a:pPr>
            <a:r>
              <a:rPr kumimoji="0" lang="it-IT" sz="8800" i="0" u="none" strike="noStrike" kern="1200" cap="none" spc="0" normalizeH="0" baseline="0" noProof="0" dirty="0">
                <a:ln>
                  <a:noFill/>
                </a:ln>
                <a:solidFill>
                  <a:prstClr val="black"/>
                </a:solidFill>
                <a:effectLst/>
                <a:uLnTx/>
                <a:uFillTx/>
                <a:latin typeface="Calibri" panose="020F0502020204030204" pitchFamily="34" charset="0"/>
              </a:rPr>
              <a:t>con quelli</a:t>
            </a:r>
          </a:p>
          <a:p>
            <a:pPr marL="0" indent="0">
              <a:spcBef>
                <a:spcPts val="0"/>
              </a:spcBef>
              <a:buNone/>
              <a:tabLst>
                <a:tab pos="457200" algn="l"/>
              </a:tabLst>
              <a:defRPr/>
            </a:pPr>
            <a:r>
              <a:rPr lang="it-IT" sz="8800" b="1" dirty="0">
                <a:solidFill>
                  <a:srgbClr val="4472C4"/>
                </a:solidFill>
                <a:latin typeface="Calibri" panose="020F0502020204030204" pitchFamily="34" charset="0"/>
              </a:rPr>
              <a:t>simulati </a:t>
            </a:r>
          </a:p>
          <a:p>
            <a:pPr marL="0" indent="0">
              <a:spcBef>
                <a:spcPts val="0"/>
              </a:spcBef>
              <a:buNone/>
              <a:tabLst>
                <a:tab pos="457200" algn="l"/>
              </a:tabLst>
              <a:defRPr/>
            </a:pPr>
            <a:r>
              <a:rPr lang="it-IT" sz="8800" dirty="0">
                <a:solidFill>
                  <a:srgbClr val="4472C4"/>
                </a:solidFill>
                <a:latin typeface="Calibri" panose="020F0502020204030204" pitchFamily="34" charset="0"/>
              </a:rPr>
              <a:t>vento: 11m dal suolo</a:t>
            </a:r>
          </a:p>
          <a:p>
            <a:pPr marL="0" indent="0">
              <a:spcBef>
                <a:spcPts val="0"/>
              </a:spcBef>
              <a:buNone/>
              <a:tabLst>
                <a:tab pos="457200" algn="l"/>
              </a:tabLst>
              <a:defRPr/>
            </a:pPr>
            <a:r>
              <a:rPr lang="it-IT" sz="8800" dirty="0">
                <a:solidFill>
                  <a:srgbClr val="4472C4"/>
                </a:solidFill>
                <a:latin typeface="Calibri" panose="020F0502020204030204" pitchFamily="34" charset="0"/>
              </a:rPr>
              <a:t>temperatura e umidità: 3m dal suolo</a:t>
            </a:r>
          </a:p>
          <a:p>
            <a:pPr marL="0" indent="0">
              <a:buNone/>
              <a:tabLst>
                <a:tab pos="457200" algn="l"/>
              </a:tabLst>
              <a:defRPr/>
            </a:pPr>
            <a:r>
              <a:rPr lang="it-IT" sz="8800" dirty="0">
                <a:solidFill>
                  <a:prstClr val="black"/>
                </a:solidFill>
                <a:latin typeface="Calibri" panose="020F0502020204030204" pitchFamily="34" charset="0"/>
              </a:rPr>
              <a:t>durante il giorno simulato</a:t>
            </a:r>
            <a:r>
              <a:rPr lang="it-IT" sz="8800" dirty="0">
                <a:solidFill>
                  <a:srgbClr val="FF0000"/>
                </a:solidFill>
                <a:latin typeface="Calibri" panose="020F0502020204030204" pitchFamily="34" charset="0"/>
              </a:rPr>
              <a:t> </a:t>
            </a:r>
            <a:endParaRPr kumimoji="0" lang="it-IT" sz="8800" i="0" u="none" strike="noStrike" kern="1200" cap="none" spc="0" normalizeH="0" baseline="0" noProof="0" dirty="0">
              <a:ln>
                <a:noFill/>
              </a:ln>
              <a:solidFill>
                <a:prstClr val="black"/>
              </a:solidFill>
              <a:effectLst/>
              <a:uLnTx/>
              <a:uFillTx/>
              <a:latin typeface="Calibri" panose="020F0502020204030204" pitchFamily="34" charset="0"/>
            </a:endParaRPr>
          </a:p>
          <a:p>
            <a:pPr marL="0" indent="0">
              <a:buNone/>
              <a:tabLst>
                <a:tab pos="457200" algn="l"/>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43" name="Gruppo 42">
            <a:extLst>
              <a:ext uri="{FF2B5EF4-FFF2-40B4-BE49-F238E27FC236}">
                <a16:creationId xmlns:a16="http://schemas.microsoft.com/office/drawing/2014/main" id="{1D852C5B-E42D-FA09-4D8D-76488C03040A}"/>
              </a:ext>
            </a:extLst>
          </p:cNvPr>
          <p:cNvGrpSpPr/>
          <p:nvPr/>
        </p:nvGrpSpPr>
        <p:grpSpPr>
          <a:xfrm>
            <a:off x="6524156" y="918000"/>
            <a:ext cx="5076000" cy="2808000"/>
            <a:chOff x="3364001" y="917669"/>
            <a:chExt cx="4176000" cy="2808000"/>
          </a:xfrm>
        </p:grpSpPr>
        <p:sp>
          <p:nvSpPr>
            <p:cNvPr id="19" name="Rettangolo 18">
              <a:extLst>
                <a:ext uri="{FF2B5EF4-FFF2-40B4-BE49-F238E27FC236}">
                  <a16:creationId xmlns:a16="http://schemas.microsoft.com/office/drawing/2014/main" id="{368B1D5B-B4B9-370C-050E-4063B53F70B6}"/>
                </a:ext>
              </a:extLst>
            </p:cNvPr>
            <p:cNvSpPr/>
            <p:nvPr/>
          </p:nvSpPr>
          <p:spPr>
            <a:xfrm>
              <a:off x="3364001" y="917669"/>
              <a:ext cx="41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CasellaDiTesto 15">
              <a:extLst>
                <a:ext uri="{FF2B5EF4-FFF2-40B4-BE49-F238E27FC236}">
                  <a16:creationId xmlns:a16="http://schemas.microsoft.com/office/drawing/2014/main" id="{E246CFB6-CB68-A5A7-2FFB-3B39C19B1F9C}"/>
                </a:ext>
              </a:extLst>
            </p:cNvPr>
            <p:cNvSpPr txBox="1"/>
            <p:nvPr/>
          </p:nvSpPr>
          <p:spPr>
            <a:xfrm>
              <a:off x="4402318" y="930344"/>
              <a:ext cx="2775482"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TEMPERATURA DELL’ARIA [°C]</a:t>
              </a:r>
            </a:p>
          </p:txBody>
        </p:sp>
        <p:graphicFrame>
          <p:nvGraphicFramePr>
            <p:cNvPr id="4" name="Grafico 3">
              <a:extLst>
                <a:ext uri="{FF2B5EF4-FFF2-40B4-BE49-F238E27FC236}">
                  <a16:creationId xmlns:a16="http://schemas.microsoft.com/office/drawing/2014/main" id="{3BE6C992-B77E-9867-0C20-44510209AE9D}"/>
                </a:ext>
              </a:extLst>
            </p:cNvPr>
            <p:cNvGraphicFramePr/>
            <p:nvPr/>
          </p:nvGraphicFramePr>
          <p:xfrm>
            <a:off x="3601040" y="1223898"/>
            <a:ext cx="3922066" cy="2431910"/>
          </p:xfrm>
          <a:graphic>
            <a:graphicData uri="http://schemas.openxmlformats.org/drawingml/2006/chart">
              <c:chart xmlns:c="http://schemas.openxmlformats.org/drawingml/2006/chart" xmlns:r="http://schemas.openxmlformats.org/officeDocument/2006/relationships" r:id="rId3"/>
            </a:graphicData>
          </a:graphic>
        </p:graphicFrame>
        <p:sp>
          <p:nvSpPr>
            <p:cNvPr id="6" name="CasellaDiTesto 5">
              <a:extLst>
                <a:ext uri="{FF2B5EF4-FFF2-40B4-BE49-F238E27FC236}">
                  <a16:creationId xmlns:a16="http://schemas.microsoft.com/office/drawing/2014/main" id="{9E3B38A7-278F-7FA3-BD31-486AD0125993}"/>
                </a:ext>
              </a:extLst>
            </p:cNvPr>
            <p:cNvSpPr txBox="1"/>
            <p:nvPr/>
          </p:nvSpPr>
          <p:spPr>
            <a:xfrm rot="16200000">
              <a:off x="3233740" y="2170660"/>
              <a:ext cx="579005" cy="307777"/>
            </a:xfrm>
            <a:prstGeom prst="rect">
              <a:avLst/>
            </a:prstGeom>
            <a:noFill/>
          </p:spPr>
          <p:txBody>
            <a:bodyPr wrap="none" rtlCol="0">
              <a:spAutoFit/>
            </a:bodyPr>
            <a:lstStyle/>
            <a:p>
              <a:r>
                <a:rPr lang="en-US" sz="1400" dirty="0"/>
                <a:t>T [°C]</a:t>
              </a:r>
            </a:p>
          </p:txBody>
        </p:sp>
        <p:sp>
          <p:nvSpPr>
            <p:cNvPr id="7" name="CasellaDiTesto 6">
              <a:extLst>
                <a:ext uri="{FF2B5EF4-FFF2-40B4-BE49-F238E27FC236}">
                  <a16:creationId xmlns:a16="http://schemas.microsoft.com/office/drawing/2014/main" id="{F6CC5D44-146E-0DA0-6C6B-D17C17D7216A}"/>
                </a:ext>
              </a:extLst>
            </p:cNvPr>
            <p:cNvSpPr txBox="1"/>
            <p:nvPr/>
          </p:nvSpPr>
          <p:spPr>
            <a:xfrm>
              <a:off x="4898903" y="3407146"/>
              <a:ext cx="1547695" cy="307777"/>
            </a:xfrm>
            <a:prstGeom prst="rect">
              <a:avLst/>
            </a:prstGeom>
            <a:noFill/>
          </p:spPr>
          <p:txBody>
            <a:bodyPr wrap="square" rtlCol="0">
              <a:spAutoFit/>
            </a:bodyPr>
            <a:lstStyle/>
            <a:p>
              <a:r>
                <a:rPr lang="it-IT" sz="1400" dirty="0"/>
                <a:t>Tempo [ora del giorno]</a:t>
              </a:r>
            </a:p>
          </p:txBody>
        </p:sp>
      </p:grpSp>
      <p:grpSp>
        <p:nvGrpSpPr>
          <p:cNvPr id="41" name="Gruppo 40">
            <a:extLst>
              <a:ext uri="{FF2B5EF4-FFF2-40B4-BE49-F238E27FC236}">
                <a16:creationId xmlns:a16="http://schemas.microsoft.com/office/drawing/2014/main" id="{E762866E-CE75-50DE-B9EB-C0B3F0B17D23}"/>
              </a:ext>
            </a:extLst>
          </p:cNvPr>
          <p:cNvGrpSpPr/>
          <p:nvPr/>
        </p:nvGrpSpPr>
        <p:grpSpPr>
          <a:xfrm>
            <a:off x="6524156" y="3744000"/>
            <a:ext cx="5076000" cy="2808000"/>
            <a:chOff x="7575074" y="916350"/>
            <a:chExt cx="4176177" cy="2808000"/>
          </a:xfrm>
        </p:grpSpPr>
        <p:sp>
          <p:nvSpPr>
            <p:cNvPr id="8" name="Rettangolo 7">
              <a:extLst>
                <a:ext uri="{FF2B5EF4-FFF2-40B4-BE49-F238E27FC236}">
                  <a16:creationId xmlns:a16="http://schemas.microsoft.com/office/drawing/2014/main" id="{1F98445F-0849-120A-A00E-6EF880DC662E}"/>
                </a:ext>
              </a:extLst>
            </p:cNvPr>
            <p:cNvSpPr/>
            <p:nvPr/>
          </p:nvSpPr>
          <p:spPr>
            <a:xfrm>
              <a:off x="7575074" y="916350"/>
              <a:ext cx="41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CasellaDiTesto 23">
              <a:extLst>
                <a:ext uri="{FF2B5EF4-FFF2-40B4-BE49-F238E27FC236}">
                  <a16:creationId xmlns:a16="http://schemas.microsoft.com/office/drawing/2014/main" id="{3A26FDAB-D866-9DA3-AE25-8F41871AEDBD}"/>
                </a:ext>
              </a:extLst>
            </p:cNvPr>
            <p:cNvSpPr txBox="1"/>
            <p:nvPr/>
          </p:nvSpPr>
          <p:spPr>
            <a:xfrm>
              <a:off x="8612156" y="923052"/>
              <a:ext cx="2568046" cy="338554"/>
            </a:xfrm>
            <a:prstGeom prst="rect">
              <a:avLst/>
            </a:prstGeom>
            <a:noFill/>
            <a:ln>
              <a:noFill/>
            </a:ln>
          </p:spPr>
          <p:txBody>
            <a:bodyPr wrap="square" rtlCol="0">
              <a:spAutoFit/>
            </a:bodyPr>
            <a:lstStyle/>
            <a:p>
              <a:pPr lvl="0">
                <a:defRPr/>
              </a:pPr>
              <a:r>
                <a:rPr lang="en-US" sz="1600" b="1" dirty="0">
                  <a:solidFill>
                    <a:prstClr val="black"/>
                  </a:solidFill>
                </a:rPr>
                <a:t>VELOCITÀ DEL VENTO [m/s]</a:t>
              </a: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2" name="Grafico 11">
              <a:extLst>
                <a:ext uri="{FF2B5EF4-FFF2-40B4-BE49-F238E27FC236}">
                  <a16:creationId xmlns:a16="http://schemas.microsoft.com/office/drawing/2014/main" id="{F9D2DDE2-981F-430B-42BF-FBA92FF59498}"/>
                </a:ext>
              </a:extLst>
            </p:cNvPr>
            <p:cNvGraphicFramePr/>
            <p:nvPr/>
          </p:nvGraphicFramePr>
          <p:xfrm>
            <a:off x="7873211" y="1223898"/>
            <a:ext cx="3878040" cy="2338231"/>
          </p:xfrm>
          <a:graphic>
            <a:graphicData uri="http://schemas.openxmlformats.org/drawingml/2006/chart">
              <c:chart xmlns:c="http://schemas.openxmlformats.org/drawingml/2006/chart" xmlns:r="http://schemas.openxmlformats.org/officeDocument/2006/relationships" r:id="rId4"/>
            </a:graphicData>
          </a:graphic>
        </p:graphicFrame>
        <p:sp>
          <p:nvSpPr>
            <p:cNvPr id="14" name="CasellaDiTesto 13">
              <a:extLst>
                <a:ext uri="{FF2B5EF4-FFF2-40B4-BE49-F238E27FC236}">
                  <a16:creationId xmlns:a16="http://schemas.microsoft.com/office/drawing/2014/main" id="{80C6312A-4F19-FB20-8687-35D980A6EB60}"/>
                </a:ext>
              </a:extLst>
            </p:cNvPr>
            <p:cNvSpPr txBox="1"/>
            <p:nvPr/>
          </p:nvSpPr>
          <p:spPr>
            <a:xfrm rot="16200000">
              <a:off x="7390489" y="2172228"/>
              <a:ext cx="715068" cy="307777"/>
            </a:xfrm>
            <a:prstGeom prst="rect">
              <a:avLst/>
            </a:prstGeom>
            <a:noFill/>
          </p:spPr>
          <p:txBody>
            <a:bodyPr wrap="none" rtlCol="0">
              <a:spAutoFit/>
            </a:bodyPr>
            <a:lstStyle/>
            <a:p>
              <a:r>
                <a:rPr lang="en-US" sz="1400" dirty="0"/>
                <a:t>V [m/s]</a:t>
              </a:r>
            </a:p>
          </p:txBody>
        </p:sp>
        <p:sp>
          <p:nvSpPr>
            <p:cNvPr id="18" name="CasellaDiTesto 17">
              <a:extLst>
                <a:ext uri="{FF2B5EF4-FFF2-40B4-BE49-F238E27FC236}">
                  <a16:creationId xmlns:a16="http://schemas.microsoft.com/office/drawing/2014/main" id="{6E129836-9470-4E6D-F27C-050772F246BF}"/>
                </a:ext>
              </a:extLst>
            </p:cNvPr>
            <p:cNvSpPr txBox="1"/>
            <p:nvPr/>
          </p:nvSpPr>
          <p:spPr>
            <a:xfrm>
              <a:off x="9110041" y="3408714"/>
              <a:ext cx="1561337" cy="307777"/>
            </a:xfrm>
            <a:prstGeom prst="rect">
              <a:avLst/>
            </a:prstGeom>
            <a:noFill/>
          </p:spPr>
          <p:txBody>
            <a:bodyPr wrap="square" rtlCol="0">
              <a:spAutoFit/>
            </a:bodyPr>
            <a:lstStyle/>
            <a:p>
              <a:r>
                <a:rPr lang="it-IT" sz="1400" dirty="0"/>
                <a:t>Tempo [ora del giorno]</a:t>
              </a:r>
            </a:p>
          </p:txBody>
        </p:sp>
      </p:grpSp>
      <p:grpSp>
        <p:nvGrpSpPr>
          <p:cNvPr id="40" name="Gruppo 39">
            <a:extLst>
              <a:ext uri="{FF2B5EF4-FFF2-40B4-BE49-F238E27FC236}">
                <a16:creationId xmlns:a16="http://schemas.microsoft.com/office/drawing/2014/main" id="{58ED3B0B-D14E-9797-EC93-BC0DCA897470}"/>
              </a:ext>
            </a:extLst>
          </p:cNvPr>
          <p:cNvGrpSpPr/>
          <p:nvPr/>
        </p:nvGrpSpPr>
        <p:grpSpPr>
          <a:xfrm>
            <a:off x="1368000" y="3745012"/>
            <a:ext cx="5155950" cy="2808000"/>
            <a:chOff x="3365569" y="3747285"/>
            <a:chExt cx="4257153" cy="2808000"/>
          </a:xfrm>
        </p:grpSpPr>
        <p:sp>
          <p:nvSpPr>
            <p:cNvPr id="10" name="Rettangolo 9">
              <a:extLst>
                <a:ext uri="{FF2B5EF4-FFF2-40B4-BE49-F238E27FC236}">
                  <a16:creationId xmlns:a16="http://schemas.microsoft.com/office/drawing/2014/main" id="{3177FBB4-62B9-BE44-4E29-BB7D11EE575F}"/>
                </a:ext>
              </a:extLst>
            </p:cNvPr>
            <p:cNvSpPr/>
            <p:nvPr/>
          </p:nvSpPr>
          <p:spPr>
            <a:xfrm>
              <a:off x="3365569" y="3747285"/>
              <a:ext cx="41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asellaDiTesto 16">
              <a:extLst>
                <a:ext uri="{FF2B5EF4-FFF2-40B4-BE49-F238E27FC236}">
                  <a16:creationId xmlns:a16="http://schemas.microsoft.com/office/drawing/2014/main" id="{126412B1-0BD3-ED13-728F-0AAC4A5A8B13}"/>
                </a:ext>
              </a:extLst>
            </p:cNvPr>
            <p:cNvSpPr txBox="1"/>
            <p:nvPr/>
          </p:nvSpPr>
          <p:spPr>
            <a:xfrm>
              <a:off x="4185212" y="3766949"/>
              <a:ext cx="3437510" cy="338554"/>
            </a:xfrm>
            <a:prstGeom prst="rect">
              <a:avLst/>
            </a:prstGeom>
            <a:noFill/>
            <a:ln>
              <a:noFill/>
            </a:ln>
          </p:spPr>
          <p:txBody>
            <a:bodyPr wrap="square" rtlCol="0">
              <a:spAutoFit/>
            </a:bodyPr>
            <a:lstStyle/>
            <a:p>
              <a:pPr lvl="0">
                <a:defRPr/>
              </a:pPr>
              <a:r>
                <a:rPr lang="en-US" sz="1600" b="1" dirty="0">
                  <a:solidFill>
                    <a:prstClr val="black"/>
                  </a:solidFill>
                </a:rPr>
                <a:t>UMIDITÀ RELATIVA DELL'ARIA [%]</a:t>
              </a:r>
              <a:endPar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0" name="Grafico 29">
              <a:extLst>
                <a:ext uri="{FF2B5EF4-FFF2-40B4-BE49-F238E27FC236}">
                  <a16:creationId xmlns:a16="http://schemas.microsoft.com/office/drawing/2014/main" id="{A3DA7DD2-069A-1776-A3C0-6219AF9482F4}"/>
                </a:ext>
              </a:extLst>
            </p:cNvPr>
            <p:cNvGraphicFramePr/>
            <p:nvPr/>
          </p:nvGraphicFramePr>
          <p:xfrm>
            <a:off x="3492616" y="4013853"/>
            <a:ext cx="4044857" cy="2467636"/>
          </p:xfrm>
          <a:graphic>
            <a:graphicData uri="http://schemas.openxmlformats.org/drawingml/2006/chart">
              <c:chart xmlns:c="http://schemas.openxmlformats.org/drawingml/2006/chart" xmlns:r="http://schemas.openxmlformats.org/officeDocument/2006/relationships" r:id="rId5"/>
            </a:graphicData>
          </a:graphic>
        </p:graphicFrame>
        <p:sp>
          <p:nvSpPr>
            <p:cNvPr id="31" name="CasellaDiTesto 30">
              <a:extLst>
                <a:ext uri="{FF2B5EF4-FFF2-40B4-BE49-F238E27FC236}">
                  <a16:creationId xmlns:a16="http://schemas.microsoft.com/office/drawing/2014/main" id="{D62899E5-BC76-6BEE-9D4E-D2E33BAC5C90}"/>
                </a:ext>
              </a:extLst>
            </p:cNvPr>
            <p:cNvSpPr txBox="1"/>
            <p:nvPr/>
          </p:nvSpPr>
          <p:spPr>
            <a:xfrm rot="16200000">
              <a:off x="3167181" y="5000271"/>
              <a:ext cx="715260" cy="307777"/>
            </a:xfrm>
            <a:prstGeom prst="rect">
              <a:avLst/>
            </a:prstGeom>
            <a:noFill/>
          </p:spPr>
          <p:txBody>
            <a:bodyPr wrap="none" rtlCol="0">
              <a:spAutoFit/>
            </a:bodyPr>
            <a:lstStyle/>
            <a:p>
              <a:r>
                <a:rPr lang="en-US" sz="1400" dirty="0"/>
                <a:t> UR [%]</a:t>
              </a:r>
            </a:p>
          </p:txBody>
        </p:sp>
        <p:sp>
          <p:nvSpPr>
            <p:cNvPr id="32" name="CasellaDiTesto 31">
              <a:extLst>
                <a:ext uri="{FF2B5EF4-FFF2-40B4-BE49-F238E27FC236}">
                  <a16:creationId xmlns:a16="http://schemas.microsoft.com/office/drawing/2014/main" id="{46FA6568-831D-9616-73B0-08231E93BB83}"/>
                </a:ext>
              </a:extLst>
            </p:cNvPr>
            <p:cNvSpPr txBox="1"/>
            <p:nvPr/>
          </p:nvSpPr>
          <p:spPr>
            <a:xfrm>
              <a:off x="4641144" y="6236757"/>
              <a:ext cx="1807022" cy="307777"/>
            </a:xfrm>
            <a:prstGeom prst="rect">
              <a:avLst/>
            </a:prstGeom>
            <a:noFill/>
          </p:spPr>
          <p:txBody>
            <a:bodyPr wrap="square" rtlCol="0">
              <a:spAutoFit/>
            </a:bodyPr>
            <a:lstStyle/>
            <a:p>
              <a:r>
                <a:rPr lang="it-IT" sz="1400" dirty="0"/>
                <a:t>Tempo [ora del giorno]</a:t>
              </a:r>
            </a:p>
          </p:txBody>
        </p:sp>
      </p:grpSp>
    </p:spTree>
    <p:extLst>
      <p:ext uri="{BB962C8B-B14F-4D97-AF65-F5344CB8AC3E}">
        <p14:creationId xmlns:p14="http://schemas.microsoft.com/office/powerpoint/2010/main" val="1145505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0E74D-9122-1D68-C71A-958A4AF7057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B94D2B4-F141-D828-AC2C-2A8DB1715448}"/>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Qual è il </a:t>
            </a:r>
            <a:r>
              <a:rPr kumimoji="0" lang="en-US" sz="3600" b="1" i="0" u="none" strike="noStrike" kern="1200" cap="none" spc="0" normalizeH="0" baseline="0" noProof="0" dirty="0" err="1">
                <a:ln>
                  <a:noFill/>
                </a:ln>
                <a:solidFill>
                  <a:srgbClr val="FFC000"/>
                </a:solidFill>
                <a:effectLst/>
                <a:uLnTx/>
                <a:uFillTx/>
                <a:ea typeface="+mj-ea"/>
                <a:cs typeface="+mj-cs"/>
              </a:rPr>
              <a:t>problema</a:t>
            </a:r>
            <a:r>
              <a:rPr kumimoji="0" lang="en-US" sz="3600" b="1" i="0" u="none" strike="noStrike" kern="1200" cap="none" spc="0" normalizeH="0" baseline="0" noProof="0" dirty="0">
                <a:ln>
                  <a:noFill/>
                </a:ln>
                <a:solidFill>
                  <a:srgbClr val="FFC000"/>
                </a:solidFill>
                <a:effectLst/>
                <a:uLnTx/>
                <a:uFillTx/>
                <a:ea typeface="+mj-ea"/>
                <a:cs typeface="+mj-cs"/>
              </a:rPr>
              <a:t>?!</a:t>
            </a:r>
            <a:endParaRPr lang="it-IT" sz="3600" dirty="0"/>
          </a:p>
        </p:txBody>
      </p:sp>
      <p:sp>
        <p:nvSpPr>
          <p:cNvPr id="3" name="Segnaposto contenuto 2">
            <a:extLst>
              <a:ext uri="{FF2B5EF4-FFF2-40B4-BE49-F238E27FC236}">
                <a16:creationId xmlns:a16="http://schemas.microsoft.com/office/drawing/2014/main" id="{1C0884FC-0848-3315-E3B6-22AD291D422C}"/>
              </a:ext>
            </a:extLst>
          </p:cNvPr>
          <p:cNvSpPr>
            <a:spLocks noGrp="1"/>
          </p:cNvSpPr>
          <p:nvPr>
            <p:ph idx="1"/>
          </p:nvPr>
        </p:nvSpPr>
        <p:spPr>
          <a:xfrm>
            <a:off x="838200" y="1690689"/>
            <a:ext cx="10515600" cy="3052762"/>
          </a:xfrm>
        </p:spPr>
        <p:txBody>
          <a:bodyPr>
            <a:noAutofit/>
          </a:bodyPr>
          <a:lstStyle/>
          <a:p>
            <a:pPr algn="just"/>
            <a:r>
              <a:rPr lang="it-IT" sz="2400" dirty="0">
                <a:solidFill>
                  <a:schemeClr val="bg1"/>
                </a:solidFill>
                <a:latin typeface="+mj-lt"/>
              </a:rPr>
              <a:t>Le attuali azioni verso la </a:t>
            </a:r>
            <a:r>
              <a:rPr lang="it-IT" sz="2400" b="1" dirty="0">
                <a:solidFill>
                  <a:schemeClr val="bg1"/>
                </a:solidFill>
                <a:latin typeface="+mj-lt"/>
              </a:rPr>
              <a:t>#</a:t>
            </a:r>
            <a:r>
              <a:rPr lang="it-IT" sz="2400" b="1" dirty="0">
                <a:solidFill>
                  <a:srgbClr val="FFC000"/>
                </a:solidFill>
                <a:latin typeface="+mj-lt"/>
              </a:rPr>
              <a:t>sostenibilità</a:t>
            </a:r>
            <a:r>
              <a:rPr lang="it-IT" sz="2400" dirty="0">
                <a:solidFill>
                  <a:schemeClr val="bg1"/>
                </a:solidFill>
                <a:latin typeface="+mj-lt"/>
              </a:rPr>
              <a:t> dell’ambiente costruito riguardano principalmente singoli edifici (tecnologia edilizia e/o climatizzazione artificiale) anche se è stato ampiamente accertato il ruolo della </a:t>
            </a:r>
            <a:r>
              <a:rPr lang="it-IT" sz="2400" b="1" dirty="0">
                <a:solidFill>
                  <a:schemeClr val="bg1"/>
                </a:solidFill>
                <a:latin typeface="+mj-lt"/>
              </a:rPr>
              <a:t>#</a:t>
            </a:r>
            <a:r>
              <a:rPr lang="it-IT" sz="2400" b="1" dirty="0">
                <a:solidFill>
                  <a:srgbClr val="FFC000"/>
                </a:solidFill>
                <a:latin typeface="+mj-lt"/>
              </a:rPr>
              <a:t>forma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urbana</a:t>
            </a:r>
            <a:r>
              <a:rPr lang="it-IT" sz="2400" dirty="0">
                <a:solidFill>
                  <a:schemeClr val="bg1"/>
                </a:solidFill>
                <a:latin typeface="+mj-lt"/>
              </a:rPr>
              <a:t> sul </a:t>
            </a:r>
            <a:r>
              <a:rPr lang="it-IT" sz="2400" b="1" dirty="0">
                <a:solidFill>
                  <a:schemeClr val="bg1"/>
                </a:solidFill>
                <a:latin typeface="+mj-lt"/>
              </a:rPr>
              <a:t>#</a:t>
            </a:r>
            <a:r>
              <a:rPr lang="it-IT" sz="2400" b="1" dirty="0">
                <a:solidFill>
                  <a:srgbClr val="FFC000"/>
                </a:solidFill>
                <a:latin typeface="+mj-lt"/>
              </a:rPr>
              <a:t>microclima</a:t>
            </a:r>
            <a:r>
              <a:rPr lang="it-IT" sz="2400" dirty="0">
                <a:solidFill>
                  <a:schemeClr val="bg1"/>
                </a:solidFill>
                <a:latin typeface="+mj-lt"/>
              </a:rPr>
              <a:t> locale e sulla </a:t>
            </a:r>
            <a:r>
              <a:rPr lang="it-IT" sz="2400" b="1" dirty="0">
                <a:solidFill>
                  <a:schemeClr val="bg1"/>
                </a:solidFill>
                <a:latin typeface="+mj-lt"/>
              </a:rPr>
              <a:t>#</a:t>
            </a:r>
            <a:r>
              <a:rPr lang="it-IT" sz="2400" b="1" dirty="0">
                <a:solidFill>
                  <a:srgbClr val="FFC000"/>
                </a:solidFill>
                <a:latin typeface="+mj-lt"/>
              </a:rPr>
              <a:t>dispersione</a:t>
            </a:r>
            <a:r>
              <a:rPr lang="it-IT" sz="2400" dirty="0">
                <a:solidFill>
                  <a:schemeClr val="bg1"/>
                </a:solidFill>
                <a:latin typeface="+mj-lt"/>
              </a:rPr>
              <a:t> degli </a:t>
            </a:r>
            <a:r>
              <a:rPr lang="it-IT" sz="2400" b="1" dirty="0">
                <a:solidFill>
                  <a:schemeClr val="bg1"/>
                </a:solidFill>
                <a:latin typeface="+mj-lt"/>
              </a:rPr>
              <a:t>#</a:t>
            </a:r>
            <a:r>
              <a:rPr lang="it-IT" sz="2400" b="1" dirty="0">
                <a:solidFill>
                  <a:srgbClr val="FFC000"/>
                </a:solidFill>
                <a:latin typeface="+mj-lt"/>
              </a:rPr>
              <a:t>inquinanti</a:t>
            </a:r>
            <a:r>
              <a:rPr lang="it-IT" sz="2400" dirty="0">
                <a:solidFill>
                  <a:schemeClr val="bg1"/>
                </a:solidFill>
                <a:latin typeface="+mj-lt"/>
              </a:rPr>
              <a:t>. La forma urbana influisce notevolmente sulle </a:t>
            </a:r>
            <a:r>
              <a:rPr lang="it-IT" sz="2400" b="1" dirty="0">
                <a:solidFill>
                  <a:schemeClr val="bg1"/>
                </a:solidFill>
                <a:latin typeface="+mj-lt"/>
              </a:rPr>
              <a:t>#</a:t>
            </a:r>
            <a:r>
              <a:rPr lang="it-IT" sz="2400" b="1" dirty="0">
                <a:solidFill>
                  <a:srgbClr val="FFC000"/>
                </a:solidFill>
                <a:latin typeface="+mj-lt"/>
              </a:rPr>
              <a:t>prestazioni</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energetiche</a:t>
            </a:r>
            <a:r>
              <a:rPr lang="it-IT" sz="2400" dirty="0">
                <a:solidFill>
                  <a:schemeClr val="bg1"/>
                </a:solidFill>
                <a:latin typeface="+mj-lt"/>
              </a:rPr>
              <a:t> degli edifici.</a:t>
            </a:r>
          </a:p>
          <a:p>
            <a:pPr algn="just"/>
            <a:r>
              <a:rPr lang="it-IT" sz="2400" dirty="0">
                <a:solidFill>
                  <a:schemeClr val="bg1"/>
                </a:solidFill>
                <a:latin typeface="+mj-lt"/>
              </a:rPr>
              <a:t>Ciò genera la necessità di ampliare il campo di intervento verso la </a:t>
            </a:r>
            <a:r>
              <a:rPr lang="it-IT" sz="2400" b="1" dirty="0">
                <a:solidFill>
                  <a:schemeClr val="bg1"/>
                </a:solidFill>
                <a:latin typeface="+mj-lt"/>
              </a:rPr>
              <a:t>#</a:t>
            </a:r>
            <a:r>
              <a:rPr lang="it-IT" sz="2400" b="1" dirty="0">
                <a:solidFill>
                  <a:srgbClr val="FFC000"/>
                </a:solidFill>
                <a:latin typeface="+mj-lt"/>
              </a:rPr>
              <a:t>scala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urbana</a:t>
            </a:r>
            <a:r>
              <a:rPr lang="it-IT" sz="2400" dirty="0">
                <a:solidFill>
                  <a:schemeClr val="bg1"/>
                </a:solidFill>
                <a:latin typeface="+mj-lt"/>
              </a:rPr>
              <a:t>, ripensando la città non più concepita come una raccolta di edifici singoli, ma intesa come un organismo con una propria forma e un proprio comportamento climatico. </a:t>
            </a:r>
          </a:p>
        </p:txBody>
      </p:sp>
      <p:graphicFrame>
        <p:nvGraphicFramePr>
          <p:cNvPr id="4" name="Tabella 3">
            <a:extLst>
              <a:ext uri="{FF2B5EF4-FFF2-40B4-BE49-F238E27FC236}">
                <a16:creationId xmlns:a16="http://schemas.microsoft.com/office/drawing/2014/main" id="{1C4D1D38-433B-C294-0B7C-57F8B9495DBD}"/>
              </a:ext>
            </a:extLst>
          </p:cNvPr>
          <p:cNvGraphicFramePr>
            <a:graphicFrameLocks noGrp="1"/>
          </p:cNvGraphicFramePr>
          <p:nvPr>
            <p:extLst>
              <p:ext uri="{D42A27DB-BD31-4B8C-83A1-F6EECF244321}">
                <p14:modId xmlns:p14="http://schemas.microsoft.com/office/powerpoint/2010/main" val="129043323"/>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4/50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16" name="Immagine 15" descr="Immagine che contiene Area metropolitana, Palazzo, edificio, Metropoli&#10;&#10;Descrizione generata automaticamente">
            <a:extLst>
              <a:ext uri="{FF2B5EF4-FFF2-40B4-BE49-F238E27FC236}">
                <a16:creationId xmlns:a16="http://schemas.microsoft.com/office/drawing/2014/main" id="{94B3F7E3-4D33-0262-BA37-ACCEABC2819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223575" y="4743450"/>
            <a:ext cx="2520000" cy="1440000"/>
          </a:xfrm>
          <a:prstGeom prst="rect">
            <a:avLst/>
          </a:prstGeom>
        </p:spPr>
      </p:pic>
      <p:pic>
        <p:nvPicPr>
          <p:cNvPr id="18" name="Immagine 17" descr="Immagine che contiene aria aperta, Area metropolitana, edificio, Palazzo&#10;&#10;Descrizione generata automaticamente">
            <a:extLst>
              <a:ext uri="{FF2B5EF4-FFF2-40B4-BE49-F238E27FC236}">
                <a16:creationId xmlns:a16="http://schemas.microsoft.com/office/drawing/2014/main" id="{328C911C-FAB4-3DE2-6AC9-C7CDD637C62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6838503" y="4743450"/>
            <a:ext cx="1212188" cy="1440000"/>
          </a:xfrm>
          <a:prstGeom prst="rect">
            <a:avLst/>
          </a:prstGeom>
        </p:spPr>
      </p:pic>
      <p:sp>
        <p:nvSpPr>
          <p:cNvPr id="19" name="Freccia a destra 18">
            <a:extLst>
              <a:ext uri="{FF2B5EF4-FFF2-40B4-BE49-F238E27FC236}">
                <a16:creationId xmlns:a16="http://schemas.microsoft.com/office/drawing/2014/main" id="{A0DF548A-E40A-AB64-CE40-CC778A07C72A}"/>
              </a:ext>
            </a:extLst>
          </p:cNvPr>
          <p:cNvSpPr/>
          <p:nvPr/>
        </p:nvSpPr>
        <p:spPr>
          <a:xfrm>
            <a:off x="5801835" y="5221134"/>
            <a:ext cx="978408" cy="484632"/>
          </a:xfrm>
          <a:prstGeom prst="rightArrow">
            <a:avLst/>
          </a:prstGeom>
          <a:solidFill>
            <a:srgbClr val="FFC000"/>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448415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4">
            <a:extLst>
              <a:ext uri="{FF2B5EF4-FFF2-40B4-BE49-F238E27FC236}">
                <a16:creationId xmlns:a16="http://schemas.microsoft.com/office/drawing/2014/main" id="{D4DCA525-453F-976F-0B11-0A66AF22044C}"/>
              </a:ext>
            </a:extLst>
          </p:cNvPr>
          <p:cNvSpPr txBox="1">
            <a:spLocks/>
          </p:cNvSpPr>
          <p:nvPr/>
        </p:nvSpPr>
        <p:spPr>
          <a:xfrm>
            <a:off x="1387367" y="918000"/>
            <a:ext cx="5076000" cy="2808000"/>
          </a:xfrm>
          <a:prstGeom prst="rect">
            <a:avLst/>
          </a:prstGeom>
          <a:solidFill>
            <a:schemeClr val="bg1"/>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tabLst>
                <a:tab pos="457200" algn="l"/>
              </a:tabLst>
              <a:defRPr/>
            </a:pPr>
            <a:r>
              <a:rPr lang="it-IT" sz="8400" b="1" dirty="0">
                <a:solidFill>
                  <a:prstClr val="black"/>
                </a:solidFill>
                <a:latin typeface="Calibri" panose="020F0502020204030204" pitchFamily="34" charset="0"/>
              </a:rPr>
              <a:t>Confronto della concentrazione di inquinanti</a:t>
            </a:r>
          </a:p>
          <a:p>
            <a:pPr marL="0" indent="0">
              <a:spcBef>
                <a:spcPts val="0"/>
              </a:spcBef>
              <a:spcAft>
                <a:spcPts val="600"/>
              </a:spcAft>
              <a:buNone/>
              <a:tabLst>
                <a:tab pos="457200" algn="l"/>
              </a:tabLst>
              <a:defRPr/>
            </a:pPr>
            <a:r>
              <a:rPr lang="it-IT" sz="8400" b="1" dirty="0">
                <a:solidFill>
                  <a:srgbClr val="ED7D31"/>
                </a:solidFill>
                <a:latin typeface="Calibri" panose="020F0502020204030204" pitchFamily="34" charset="0"/>
              </a:rPr>
              <a:t>misurati dalla CENCA1</a:t>
            </a:r>
            <a:r>
              <a:rPr lang="it-IT" sz="8400" dirty="0">
                <a:solidFill>
                  <a:srgbClr val="ED7D31"/>
                </a:solidFill>
                <a:latin typeface="Calibri" panose="020F0502020204030204" pitchFamily="34" charset="0"/>
              </a:rPr>
              <a:t> a 3,3m dal suolo </a:t>
            </a:r>
          </a:p>
          <a:p>
            <a:pPr marL="0" indent="0">
              <a:spcBef>
                <a:spcPts val="0"/>
              </a:spcBef>
              <a:spcAft>
                <a:spcPts val="600"/>
              </a:spcAft>
              <a:buNone/>
              <a:tabLst>
                <a:tab pos="457200" algn="l"/>
              </a:tabLst>
              <a:defRPr/>
            </a:pPr>
            <a:r>
              <a:rPr lang="it-IT" sz="8400" dirty="0">
                <a:solidFill>
                  <a:prstClr val="black"/>
                </a:solidFill>
                <a:latin typeface="Calibri" panose="020F0502020204030204" pitchFamily="34" charset="0"/>
              </a:rPr>
              <a:t>con quelli</a:t>
            </a:r>
          </a:p>
          <a:p>
            <a:pPr marL="0" indent="0">
              <a:spcBef>
                <a:spcPts val="0"/>
              </a:spcBef>
              <a:spcAft>
                <a:spcPts val="600"/>
              </a:spcAft>
              <a:buNone/>
              <a:tabLst>
                <a:tab pos="457200" algn="l"/>
              </a:tabLst>
              <a:defRPr/>
            </a:pPr>
            <a:r>
              <a:rPr lang="it-IT" sz="8400" b="1" dirty="0">
                <a:solidFill>
                  <a:srgbClr val="4472C4"/>
                </a:solidFill>
                <a:latin typeface="Calibri" panose="020F0502020204030204" pitchFamily="34" charset="0"/>
              </a:rPr>
              <a:t>simulati a </a:t>
            </a:r>
            <a:r>
              <a:rPr lang="it-IT" sz="8400" dirty="0">
                <a:solidFill>
                  <a:srgbClr val="4472C4"/>
                </a:solidFill>
                <a:latin typeface="Calibri" panose="020F0502020204030204" pitchFamily="34" charset="0"/>
              </a:rPr>
              <a:t>3m dal suolo</a:t>
            </a:r>
          </a:p>
          <a:p>
            <a:pPr marL="0" indent="0">
              <a:spcBef>
                <a:spcPts val="0"/>
              </a:spcBef>
              <a:spcAft>
                <a:spcPts val="600"/>
              </a:spcAft>
              <a:buNone/>
              <a:tabLst>
                <a:tab pos="457200" algn="l"/>
              </a:tabLst>
              <a:defRPr/>
            </a:pPr>
            <a:r>
              <a:rPr lang="it-IT" sz="8400" dirty="0">
                <a:solidFill>
                  <a:prstClr val="black"/>
                </a:solidFill>
                <a:latin typeface="Calibri" panose="020F0502020204030204" pitchFamily="34" charset="0"/>
              </a:rPr>
              <a:t>durante il giorno simulato</a:t>
            </a:r>
          </a:p>
          <a:p>
            <a:pPr marL="0" indent="0">
              <a:buNone/>
              <a:tabLst>
                <a:tab pos="457200" algn="l"/>
              </a:tabLst>
              <a:defRPr/>
            </a:pPr>
            <a:r>
              <a:rPr lang="it-IT" sz="5500" dirty="0">
                <a:solidFill>
                  <a:prstClr val="black"/>
                </a:solidFill>
                <a:latin typeface="Calibri" panose="020F0502020204030204" pitchFamily="34" charset="0"/>
              </a:rPr>
              <a:t> </a:t>
            </a:r>
          </a:p>
          <a:p>
            <a:pPr marL="0" indent="0">
              <a:buNone/>
              <a:tabLst>
                <a:tab pos="457200" algn="l"/>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4" name="Tabella 3">
            <a:extLst>
              <a:ext uri="{FF2B5EF4-FFF2-40B4-BE49-F238E27FC236}">
                <a16:creationId xmlns:a16="http://schemas.microsoft.com/office/drawing/2014/main" id="{5AD0A28C-839A-C998-C122-AB4E4D8B3A87}"/>
              </a:ext>
            </a:extLst>
          </p:cNvPr>
          <p:cNvGraphicFramePr>
            <a:graphicFrameLocks noGrp="1"/>
          </p:cNvGraphicFramePr>
          <p:nvPr>
            <p:extLst>
              <p:ext uri="{D42A27DB-BD31-4B8C-83A1-F6EECF244321}">
                <p14:modId xmlns:p14="http://schemas.microsoft.com/office/powerpoint/2010/main" val="1163669844"/>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48/50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2" name="Titolo 1">
            <a:extLst>
              <a:ext uri="{FF2B5EF4-FFF2-40B4-BE49-F238E27FC236}">
                <a16:creationId xmlns:a16="http://schemas.microsoft.com/office/drawing/2014/main" id="{B9C5CB8A-B903-40D2-9F71-B62353428CA4}"/>
              </a:ext>
            </a:extLst>
          </p:cNvPr>
          <p:cNvSpPr>
            <a:spLocks noGrp="1"/>
          </p:cNvSpPr>
          <p:nvPr>
            <p:ph type="title"/>
          </p:nvPr>
        </p:nvSpPr>
        <p:spPr>
          <a:xfrm>
            <a:off x="838200" y="275208"/>
            <a:ext cx="10515600" cy="764861"/>
          </a:xfrm>
        </p:spPr>
        <p:txBody>
          <a:bodyPr/>
          <a:lstStyle/>
          <a:p>
            <a:pPr algn="ctr"/>
            <a:r>
              <a:rPr lang="it-IT" b="1" dirty="0">
                <a:solidFill>
                  <a:srgbClr val="FFC000"/>
                </a:solidFill>
              </a:rPr>
              <a:t>Risultati: inquinanti</a:t>
            </a:r>
          </a:p>
        </p:txBody>
      </p:sp>
      <p:grpSp>
        <p:nvGrpSpPr>
          <p:cNvPr id="3" name="Gruppo 2">
            <a:extLst>
              <a:ext uri="{FF2B5EF4-FFF2-40B4-BE49-F238E27FC236}">
                <a16:creationId xmlns:a16="http://schemas.microsoft.com/office/drawing/2014/main" id="{BFB07203-3492-2AD9-BDE9-BD871610022A}"/>
              </a:ext>
            </a:extLst>
          </p:cNvPr>
          <p:cNvGrpSpPr/>
          <p:nvPr/>
        </p:nvGrpSpPr>
        <p:grpSpPr>
          <a:xfrm>
            <a:off x="6516000" y="917669"/>
            <a:ext cx="5076000" cy="2808000"/>
            <a:chOff x="3364001" y="917669"/>
            <a:chExt cx="5076000" cy="2808000"/>
          </a:xfrm>
        </p:grpSpPr>
        <p:sp>
          <p:nvSpPr>
            <p:cNvPr id="6" name="Rettangolo 5">
              <a:extLst>
                <a:ext uri="{FF2B5EF4-FFF2-40B4-BE49-F238E27FC236}">
                  <a16:creationId xmlns:a16="http://schemas.microsoft.com/office/drawing/2014/main" id="{158F68FC-AAA7-C8C8-EE27-FCECCF7957AD}"/>
                </a:ext>
              </a:extLst>
            </p:cNvPr>
            <p:cNvSpPr/>
            <p:nvPr/>
          </p:nvSpPr>
          <p:spPr>
            <a:xfrm>
              <a:off x="3364001" y="917669"/>
              <a:ext cx="50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CasellaDiTesto 25">
              <a:extLst>
                <a:ext uri="{FF2B5EF4-FFF2-40B4-BE49-F238E27FC236}">
                  <a16:creationId xmlns:a16="http://schemas.microsoft.com/office/drawing/2014/main" id="{7C2504B6-4E50-3F92-AD57-FE4E29CB0309}"/>
                </a:ext>
              </a:extLst>
            </p:cNvPr>
            <p:cNvSpPr txBox="1"/>
            <p:nvPr/>
          </p:nvSpPr>
          <p:spPr>
            <a:xfrm>
              <a:off x="4342310" y="933850"/>
              <a:ext cx="3723588" cy="338554"/>
            </a:xfrm>
            <a:prstGeom prst="rect">
              <a:avLst/>
            </a:prstGeom>
            <a:noFill/>
            <a:ln>
              <a:noFill/>
            </a:ln>
          </p:spPr>
          <p:txBody>
            <a:bodyPr wrap="square" rtlCol="0">
              <a:spAutoFit/>
            </a:bodyPr>
            <a:lstStyle/>
            <a:p>
              <a:pPr lvl="0">
                <a:defRPr/>
              </a:pPr>
              <a:r>
                <a:rPr lang="fr-FR" sz="1600" b="1" dirty="0">
                  <a:solidFill>
                    <a:prstClr val="black"/>
                  </a:solidFill>
                  <a:ea typeface="Times New Roman" panose="02020603050405020304" pitchFamily="18" charset="0"/>
                  <a:cs typeface="New York"/>
                </a:rPr>
                <a:t>MONOSSIDO DI AZOTO </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(NO) </a:t>
              </a:r>
              <a:r>
                <a:rPr kumimoji="0" lang="fr-FR" sz="1600" b="1" i="0" u="none" strike="noStrike" kern="1200" cap="none" spc="0" normalizeH="0" baseline="0" noProof="0" dirty="0">
                  <a:ln>
                    <a:noFill/>
                  </a:ln>
                  <a:effectLst/>
                  <a:uLnTx/>
                  <a:uFillTx/>
                  <a:latin typeface="Calibri" panose="020F0502020204030204"/>
                  <a:ea typeface="Times New Roman" panose="02020603050405020304" pitchFamily="18" charset="0"/>
                  <a:cs typeface="New York"/>
                </a:rPr>
                <a:t>[</a:t>
              </a:r>
              <a:r>
                <a:rPr lang="af-ZA" sz="1600" dirty="0"/>
                <a:t>μg/m</a:t>
              </a:r>
              <a:r>
                <a:rPr lang="af-ZA" sz="1600" baseline="30000" dirty="0"/>
                <a:t>3</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CasellaDiTesto 8">
              <a:extLst>
                <a:ext uri="{FF2B5EF4-FFF2-40B4-BE49-F238E27FC236}">
                  <a16:creationId xmlns:a16="http://schemas.microsoft.com/office/drawing/2014/main" id="{D0BC1F09-0B8C-7CBB-5885-5EFD505FAA27}"/>
                </a:ext>
              </a:extLst>
            </p:cNvPr>
            <p:cNvSpPr txBox="1"/>
            <p:nvPr/>
          </p:nvSpPr>
          <p:spPr>
            <a:xfrm>
              <a:off x="5030466" y="3407146"/>
              <a:ext cx="2234153" cy="307777"/>
            </a:xfrm>
            <a:prstGeom prst="rect">
              <a:avLst/>
            </a:prstGeom>
            <a:noFill/>
          </p:spPr>
          <p:txBody>
            <a:bodyPr wrap="square" rtlCol="0">
              <a:spAutoFit/>
            </a:bodyPr>
            <a:lstStyle/>
            <a:p>
              <a:r>
                <a:rPr lang="it-IT" sz="1400" dirty="0"/>
                <a:t>Tempo [ora del giorno]</a:t>
              </a:r>
            </a:p>
          </p:txBody>
        </p:sp>
        <p:graphicFrame>
          <p:nvGraphicFramePr>
            <p:cNvPr id="111" name="Grafico 110">
              <a:extLst>
                <a:ext uri="{FF2B5EF4-FFF2-40B4-BE49-F238E27FC236}">
                  <a16:creationId xmlns:a16="http://schemas.microsoft.com/office/drawing/2014/main" id="{08492E2B-F6F2-4EDC-874D-F2A7CBCE2CFB}"/>
                </a:ext>
              </a:extLst>
            </p:cNvPr>
            <p:cNvGraphicFramePr/>
            <p:nvPr/>
          </p:nvGraphicFramePr>
          <p:xfrm>
            <a:off x="3607020" y="1257975"/>
            <a:ext cx="4832981" cy="2218439"/>
          </p:xfrm>
          <a:graphic>
            <a:graphicData uri="http://schemas.openxmlformats.org/drawingml/2006/chart">
              <c:chart xmlns:c="http://schemas.openxmlformats.org/drawingml/2006/chart" xmlns:r="http://schemas.openxmlformats.org/officeDocument/2006/relationships" r:id="rId3"/>
            </a:graphicData>
          </a:graphic>
        </p:graphicFrame>
        <p:sp>
          <p:nvSpPr>
            <p:cNvPr id="8" name="CasellaDiTesto 7">
              <a:extLst>
                <a:ext uri="{FF2B5EF4-FFF2-40B4-BE49-F238E27FC236}">
                  <a16:creationId xmlns:a16="http://schemas.microsoft.com/office/drawing/2014/main" id="{1F7143CE-5A2B-9CF9-9820-5B931E339A6C}"/>
                </a:ext>
              </a:extLst>
            </p:cNvPr>
            <p:cNvSpPr txBox="1"/>
            <p:nvPr/>
          </p:nvSpPr>
          <p:spPr>
            <a:xfrm rot="16200000">
              <a:off x="3001304" y="2170660"/>
              <a:ext cx="1043876" cy="307777"/>
            </a:xfrm>
            <a:prstGeom prst="rect">
              <a:avLst/>
            </a:prstGeom>
            <a:noFill/>
          </p:spPr>
          <p:txBody>
            <a:bodyPr wrap="none" rtlCol="0">
              <a:spAutoFit/>
            </a:bodyPr>
            <a:lstStyle/>
            <a:p>
              <a:r>
                <a:rPr lang="fr-FR" sz="1400" b="1" dirty="0">
                  <a:solidFill>
                    <a:prstClr val="black"/>
                  </a:solidFill>
                  <a:ea typeface="Times New Roman" panose="02020603050405020304" pitchFamily="18" charset="0"/>
                  <a:cs typeface="New York"/>
                </a:rPr>
                <a:t>NO </a:t>
              </a:r>
              <a:r>
                <a:rPr lang="fr-FR" sz="1400" b="1" dirty="0">
                  <a:ea typeface="Times New Roman" panose="02020603050405020304" pitchFamily="18" charset="0"/>
                  <a:cs typeface="New York"/>
                </a:rPr>
                <a:t>[</a:t>
              </a:r>
              <a:r>
                <a:rPr lang="af-ZA" sz="1400" dirty="0"/>
                <a:t>μg/m</a:t>
              </a:r>
              <a:r>
                <a:rPr lang="af-ZA" sz="1400" baseline="30000" dirty="0"/>
                <a:t>3</a:t>
              </a:r>
              <a:r>
                <a:rPr lang="fr-FR" sz="1400" b="1" dirty="0">
                  <a:solidFill>
                    <a:prstClr val="black"/>
                  </a:solidFill>
                  <a:ea typeface="Times New Roman" panose="02020603050405020304" pitchFamily="18" charset="0"/>
                  <a:cs typeface="New York"/>
                </a:rPr>
                <a:t>]</a:t>
              </a:r>
              <a:endParaRPr lang="en-US" sz="1400" dirty="0"/>
            </a:p>
          </p:txBody>
        </p:sp>
      </p:grpSp>
      <p:grpSp>
        <p:nvGrpSpPr>
          <p:cNvPr id="7" name="Gruppo 6">
            <a:extLst>
              <a:ext uri="{FF2B5EF4-FFF2-40B4-BE49-F238E27FC236}">
                <a16:creationId xmlns:a16="http://schemas.microsoft.com/office/drawing/2014/main" id="{06064432-70A5-5F2E-BBAF-F25E8CAB741E}"/>
              </a:ext>
            </a:extLst>
          </p:cNvPr>
          <p:cNvGrpSpPr/>
          <p:nvPr/>
        </p:nvGrpSpPr>
        <p:grpSpPr>
          <a:xfrm>
            <a:off x="1376573" y="3747285"/>
            <a:ext cx="5086794" cy="2808000"/>
            <a:chOff x="3365569" y="3747285"/>
            <a:chExt cx="4176000" cy="2808000"/>
          </a:xfrm>
        </p:grpSpPr>
        <p:sp>
          <p:nvSpPr>
            <p:cNvPr id="18" name="Rettangolo 17">
              <a:extLst>
                <a:ext uri="{FF2B5EF4-FFF2-40B4-BE49-F238E27FC236}">
                  <a16:creationId xmlns:a16="http://schemas.microsoft.com/office/drawing/2014/main" id="{9CAA1B30-140A-321B-3C57-BB5896AF77EA}"/>
                </a:ext>
              </a:extLst>
            </p:cNvPr>
            <p:cNvSpPr/>
            <p:nvPr/>
          </p:nvSpPr>
          <p:spPr>
            <a:xfrm>
              <a:off x="3365569" y="3747285"/>
              <a:ext cx="41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CasellaDiTesto 11">
              <a:extLst>
                <a:ext uri="{FF2B5EF4-FFF2-40B4-BE49-F238E27FC236}">
                  <a16:creationId xmlns:a16="http://schemas.microsoft.com/office/drawing/2014/main" id="{0991DF45-F552-EAF9-D24A-347F4D632064}"/>
                </a:ext>
              </a:extLst>
            </p:cNvPr>
            <p:cNvSpPr txBox="1"/>
            <p:nvPr/>
          </p:nvSpPr>
          <p:spPr>
            <a:xfrm>
              <a:off x="4309506" y="3769689"/>
              <a:ext cx="3009021" cy="338554"/>
            </a:xfrm>
            <a:prstGeom prst="rect">
              <a:avLst/>
            </a:prstGeom>
            <a:noFill/>
            <a:ln>
              <a:noFill/>
            </a:ln>
          </p:spPr>
          <p:txBody>
            <a:bodyPr wrap="square" rtlCol="0">
              <a:spAutoFit/>
            </a:bodyPr>
            <a:lstStyle/>
            <a:p>
              <a:pPr lvl="0">
                <a:defRPr/>
              </a:pPr>
              <a:r>
                <a:rPr lang="fr-FR" sz="1600" b="1" dirty="0">
                  <a:solidFill>
                    <a:prstClr val="black"/>
                  </a:solidFill>
                  <a:ea typeface="Times New Roman" panose="02020603050405020304" pitchFamily="18" charset="0"/>
                  <a:cs typeface="New York"/>
                </a:rPr>
                <a:t>BIOSSIDO DI AZOTO </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(NO</a:t>
              </a:r>
              <a:r>
                <a:rPr kumimoji="0" lang="fr-FR" sz="1600" b="1" i="0" u="none" strike="noStrike" kern="1200" cap="none" spc="0" normalizeH="0" baseline="-25000" noProof="0" dirty="0">
                  <a:ln>
                    <a:noFill/>
                  </a:ln>
                  <a:solidFill>
                    <a:prstClr val="black"/>
                  </a:solidFill>
                  <a:effectLst/>
                  <a:uLnTx/>
                  <a:uFillTx/>
                  <a:latin typeface="Calibri" panose="020F0502020204030204"/>
                  <a:ea typeface="Times New Roman" panose="02020603050405020304" pitchFamily="18" charset="0"/>
                  <a:cs typeface="New York"/>
                </a:rPr>
                <a:t>2</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 </a:t>
              </a:r>
              <a:r>
                <a:rPr lang="fr-FR" sz="1600" b="1" dirty="0">
                  <a:ea typeface="Times New Roman" panose="02020603050405020304" pitchFamily="18" charset="0"/>
                  <a:cs typeface="New York"/>
                </a:rPr>
                <a:t>[</a:t>
              </a:r>
              <a:r>
                <a:rPr lang="af-ZA" sz="1600" dirty="0"/>
                <a:t>μg/m</a:t>
              </a:r>
              <a:r>
                <a:rPr lang="af-ZA" sz="1600" baseline="30000" dirty="0"/>
                <a:t>3</a:t>
              </a:r>
              <a:r>
                <a:rPr lang="fr-FR" sz="1600" b="1" dirty="0">
                  <a:solidFill>
                    <a:prstClr val="black"/>
                  </a:solidFill>
                  <a:ea typeface="Times New Roman" panose="02020603050405020304" pitchFamily="18" charset="0"/>
                  <a:cs typeface="New York"/>
                </a:rPr>
                <a:t>]</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 </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CasellaDiTesto 19">
              <a:extLst>
                <a:ext uri="{FF2B5EF4-FFF2-40B4-BE49-F238E27FC236}">
                  <a16:creationId xmlns:a16="http://schemas.microsoft.com/office/drawing/2014/main" id="{4F91BEAD-2521-564D-8986-ACA0D0DDC4FD}"/>
                </a:ext>
              </a:extLst>
            </p:cNvPr>
            <p:cNvSpPr txBox="1"/>
            <p:nvPr/>
          </p:nvSpPr>
          <p:spPr>
            <a:xfrm rot="16200000">
              <a:off x="2952379" y="5000271"/>
              <a:ext cx="1144865" cy="307777"/>
            </a:xfrm>
            <a:prstGeom prst="rect">
              <a:avLst/>
            </a:prstGeom>
            <a:noFill/>
          </p:spPr>
          <p:txBody>
            <a:bodyPr wrap="none" rtlCol="0">
              <a:spAutoFit/>
            </a:bodyPr>
            <a:lstStyle/>
            <a:p>
              <a:r>
                <a:rPr lang="en-US" sz="1400" dirty="0"/>
                <a:t> </a:t>
              </a:r>
              <a:r>
                <a:rPr lang="fr-FR" sz="1400" b="1" dirty="0">
                  <a:solidFill>
                    <a:prstClr val="black"/>
                  </a:solidFill>
                  <a:ea typeface="Times New Roman" panose="02020603050405020304" pitchFamily="18" charset="0"/>
                  <a:cs typeface="New York"/>
                </a:rPr>
                <a:t>NO</a:t>
              </a:r>
              <a:r>
                <a:rPr lang="fr-FR" sz="1400" b="1" baseline="-25000" dirty="0">
                  <a:solidFill>
                    <a:prstClr val="black"/>
                  </a:solidFill>
                  <a:ea typeface="Times New Roman" panose="02020603050405020304" pitchFamily="18" charset="0"/>
                  <a:cs typeface="New York"/>
                </a:rPr>
                <a:t>2</a:t>
              </a:r>
              <a:r>
                <a:rPr lang="fr-FR" sz="1400" b="1" dirty="0">
                  <a:solidFill>
                    <a:prstClr val="black"/>
                  </a:solidFill>
                  <a:ea typeface="Times New Roman" panose="02020603050405020304" pitchFamily="18" charset="0"/>
                  <a:cs typeface="New York"/>
                </a:rPr>
                <a:t> </a:t>
              </a:r>
              <a:r>
                <a:rPr lang="fr-FR" sz="1400" b="1" dirty="0">
                  <a:ea typeface="Times New Roman" panose="02020603050405020304" pitchFamily="18" charset="0"/>
                  <a:cs typeface="New York"/>
                </a:rPr>
                <a:t>[</a:t>
              </a:r>
              <a:r>
                <a:rPr lang="af-ZA" sz="1400" dirty="0"/>
                <a:t>μg/m</a:t>
              </a:r>
              <a:r>
                <a:rPr lang="af-ZA" sz="1400" baseline="30000" dirty="0"/>
                <a:t>3</a:t>
              </a:r>
              <a:r>
                <a:rPr lang="fr-FR" sz="1400" b="1" dirty="0">
                  <a:solidFill>
                    <a:prstClr val="black"/>
                  </a:solidFill>
                  <a:ea typeface="Times New Roman" panose="02020603050405020304" pitchFamily="18" charset="0"/>
                  <a:cs typeface="New York"/>
                </a:rPr>
                <a:t>]</a:t>
              </a:r>
              <a:endParaRPr lang="en-US" sz="1400" dirty="0"/>
            </a:p>
          </p:txBody>
        </p:sp>
        <p:graphicFrame>
          <p:nvGraphicFramePr>
            <p:cNvPr id="112" name="Grafico 111">
              <a:extLst>
                <a:ext uri="{FF2B5EF4-FFF2-40B4-BE49-F238E27FC236}">
                  <a16:creationId xmlns:a16="http://schemas.microsoft.com/office/drawing/2014/main" id="{9168EFA2-8117-4371-99D3-6343611E606A}"/>
                </a:ext>
              </a:extLst>
            </p:cNvPr>
            <p:cNvGraphicFramePr/>
            <p:nvPr/>
          </p:nvGraphicFramePr>
          <p:xfrm>
            <a:off x="3677131" y="4055895"/>
            <a:ext cx="3795789" cy="2307198"/>
          </p:xfrm>
          <a:graphic>
            <a:graphicData uri="http://schemas.openxmlformats.org/drawingml/2006/chart">
              <c:chart xmlns:c="http://schemas.openxmlformats.org/drawingml/2006/chart" xmlns:r="http://schemas.openxmlformats.org/officeDocument/2006/relationships" r:id="rId4"/>
            </a:graphicData>
          </a:graphic>
        </p:graphicFrame>
        <p:sp>
          <p:nvSpPr>
            <p:cNvPr id="22" name="CasellaDiTesto 21">
              <a:extLst>
                <a:ext uri="{FF2B5EF4-FFF2-40B4-BE49-F238E27FC236}">
                  <a16:creationId xmlns:a16="http://schemas.microsoft.com/office/drawing/2014/main" id="{D319FACF-58E5-7B70-C3C3-66404C94E8FA}"/>
                </a:ext>
              </a:extLst>
            </p:cNvPr>
            <p:cNvSpPr txBox="1"/>
            <p:nvPr/>
          </p:nvSpPr>
          <p:spPr>
            <a:xfrm>
              <a:off x="4601570" y="6236757"/>
              <a:ext cx="1515962" cy="307777"/>
            </a:xfrm>
            <a:prstGeom prst="rect">
              <a:avLst/>
            </a:prstGeom>
            <a:noFill/>
          </p:spPr>
          <p:txBody>
            <a:bodyPr wrap="none" rtlCol="0">
              <a:spAutoFit/>
            </a:bodyPr>
            <a:lstStyle/>
            <a:p>
              <a:r>
                <a:rPr lang="it-IT" sz="1400" dirty="0"/>
                <a:t>Tempo [ora del giorno]</a:t>
              </a:r>
            </a:p>
          </p:txBody>
        </p:sp>
      </p:grpSp>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FA0D6929-ABE5-F9A9-5386-DCF3CBAF8290}"/>
                  </a:ext>
                </a:extLst>
              </p:cNvPr>
              <p:cNvSpPr/>
              <p:nvPr/>
            </p:nvSpPr>
            <p:spPr>
              <a:xfrm>
                <a:off x="1427581" y="2689350"/>
                <a:ext cx="4970468" cy="9975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sz="1500" dirty="0">
                    <a:solidFill>
                      <a:schemeClr val="tx1"/>
                    </a:solidFill>
                  </a:rPr>
                  <a:t>Limiti per la protezione della salute umana (DL 155/2010):</a:t>
                </a:r>
              </a:p>
              <a:p>
                <a:pPr marL="84138" indent="-84138">
                  <a:buFont typeface="Arial" panose="020B0604020202020204" pitchFamily="34" charset="0"/>
                  <a:buChar char="•"/>
                </a:pPr>
                <a14:m>
                  <m:oMath xmlns:m="http://schemas.openxmlformats.org/officeDocument/2006/math">
                    <m:sSub>
                      <m:sSubPr>
                        <m:ctrlPr>
                          <a:rPr lang="it-IT" sz="1500" i="1" smtClean="0">
                            <a:solidFill>
                              <a:schemeClr val="tx1"/>
                            </a:solidFill>
                            <a:latin typeface="Cambria Math" panose="02040503050406030204" pitchFamily="18" charset="0"/>
                          </a:rPr>
                        </m:ctrlPr>
                      </m:sSubPr>
                      <m:e>
                        <m:r>
                          <m:rPr>
                            <m:sty m:val="p"/>
                          </m:rPr>
                          <a:rPr lang="it-IT" sz="1500" b="0" i="0" smtClean="0">
                            <a:solidFill>
                              <a:schemeClr val="tx1"/>
                            </a:solidFill>
                            <a:latin typeface="Cambria Math" panose="02040503050406030204" pitchFamily="18" charset="0"/>
                          </a:rPr>
                          <m:t>NO</m:t>
                        </m:r>
                      </m:e>
                      <m:sub>
                        <m:r>
                          <a:rPr lang="it-IT" sz="1500" b="0" i="0" smtClean="0">
                            <a:solidFill>
                              <a:schemeClr val="tx1"/>
                            </a:solidFill>
                            <a:latin typeface="Cambria Math" panose="02040503050406030204" pitchFamily="18" charset="0"/>
                          </a:rPr>
                          <m:t>2</m:t>
                        </m:r>
                      </m:sub>
                    </m:sSub>
                  </m:oMath>
                </a14:m>
                <a:r>
                  <a:rPr lang="it-IT" sz="1500" dirty="0">
                    <a:solidFill>
                      <a:schemeClr val="tx1"/>
                    </a:solidFill>
                  </a:rPr>
                  <a:t>     40 </a:t>
                </a:r>
                <a14:m>
                  <m:oMath xmlns:m="http://schemas.openxmlformats.org/officeDocument/2006/math">
                    <m:sSup>
                      <m:sSupPr>
                        <m:ctrlPr>
                          <a:rPr lang="it-IT" sz="1500" i="1" smtClean="0">
                            <a:solidFill>
                              <a:schemeClr val="tx1"/>
                            </a:solidFill>
                            <a:latin typeface="Cambria Math" panose="02040503050406030204" pitchFamily="18" charset="0"/>
                          </a:rPr>
                        </m:ctrlPr>
                      </m:sSupPr>
                      <m:e>
                        <m:r>
                          <m:rPr>
                            <m:sty m:val="p"/>
                          </m:rPr>
                          <a:rPr lang="it-IT" sz="1500" i="0" smtClean="0">
                            <a:solidFill>
                              <a:schemeClr val="tx1"/>
                            </a:solidFill>
                            <a:latin typeface="Cambria Math" panose="02040503050406030204" pitchFamily="18" charset="0"/>
                            <a:ea typeface="Cambria Math" panose="02040503050406030204" pitchFamily="18" charset="0"/>
                          </a:rPr>
                          <m:t>μ</m:t>
                        </m:r>
                        <m:r>
                          <m:rPr>
                            <m:sty m:val="p"/>
                          </m:rPr>
                          <a:rPr lang="it-IT" sz="1500" b="0" i="0" smtClean="0">
                            <a:solidFill>
                              <a:schemeClr val="tx1"/>
                            </a:solidFill>
                            <a:latin typeface="Cambria Math" panose="02040503050406030204" pitchFamily="18" charset="0"/>
                            <a:ea typeface="Cambria Math" panose="02040503050406030204" pitchFamily="18" charset="0"/>
                          </a:rPr>
                          <m:t>g</m:t>
                        </m:r>
                        <m:r>
                          <a:rPr lang="it-IT" sz="1500" b="0" i="0" smtClean="0">
                            <a:solidFill>
                              <a:schemeClr val="tx1"/>
                            </a:solidFill>
                            <a:latin typeface="Cambria Math" panose="02040503050406030204" pitchFamily="18" charset="0"/>
                            <a:ea typeface="Cambria Math" panose="02040503050406030204" pitchFamily="18" charset="0"/>
                          </a:rPr>
                          <m:t>/</m:t>
                        </m:r>
                        <m:r>
                          <m:rPr>
                            <m:sty m:val="p"/>
                          </m:rPr>
                          <a:rPr lang="it-IT" sz="1500" b="0" i="0" smtClean="0">
                            <a:solidFill>
                              <a:schemeClr val="tx1"/>
                            </a:solidFill>
                            <a:latin typeface="Cambria Math" panose="02040503050406030204" pitchFamily="18" charset="0"/>
                            <a:ea typeface="Cambria Math" panose="02040503050406030204" pitchFamily="18" charset="0"/>
                          </a:rPr>
                          <m:t>m</m:t>
                        </m:r>
                      </m:e>
                      <m:sup>
                        <m:r>
                          <a:rPr lang="it-IT" sz="1500" b="0" i="0" smtClean="0">
                            <a:solidFill>
                              <a:schemeClr val="tx1"/>
                            </a:solidFill>
                            <a:latin typeface="Cambria Math" panose="02040503050406030204" pitchFamily="18" charset="0"/>
                          </a:rPr>
                          <m:t>3</m:t>
                        </m:r>
                      </m:sup>
                    </m:sSup>
                    <m:r>
                      <a:rPr lang="it-IT" sz="1500" b="0" i="0" smtClean="0">
                        <a:solidFill>
                          <a:schemeClr val="tx1"/>
                        </a:solidFill>
                        <a:latin typeface="Cambria Math" panose="02040503050406030204" pitchFamily="18" charset="0"/>
                      </a:rPr>
                      <m:t> </m:t>
                    </m:r>
                  </m:oMath>
                </a14:m>
                <a:r>
                  <a:rPr lang="it-IT" sz="1500" dirty="0">
                    <a:solidFill>
                      <a:schemeClr val="tx1"/>
                    </a:solidFill>
                  </a:rPr>
                  <a:t>(</a:t>
                </a:r>
                <a:r>
                  <a:rPr lang="it-IT" sz="1500" b="1" dirty="0">
                    <a:solidFill>
                      <a:srgbClr val="FF0000"/>
                    </a:solidFill>
                  </a:rPr>
                  <a:t>media annua</a:t>
                </a:r>
                <a:r>
                  <a:rPr lang="it-IT" sz="1500" dirty="0">
                    <a:solidFill>
                      <a:schemeClr val="tx1"/>
                    </a:solidFill>
                  </a:rPr>
                  <a:t>)</a:t>
                </a:r>
              </a:p>
              <a:p>
                <a:pPr marL="84138" indent="-84138">
                  <a:buFont typeface="Arial" panose="020B0604020202020204" pitchFamily="34" charset="0"/>
                  <a:buChar char="•"/>
                </a:pPr>
                <a:r>
                  <a:rPr lang="it-IT" sz="1500" dirty="0">
                    <a:solidFill>
                      <a:schemeClr val="tx1"/>
                    </a:solidFill>
                  </a:rPr>
                  <a:t>PM10  40 </a:t>
                </a:r>
                <a14:m>
                  <m:oMath xmlns:m="http://schemas.openxmlformats.org/officeDocument/2006/math">
                    <m:sSup>
                      <m:sSupPr>
                        <m:ctrlPr>
                          <a:rPr lang="it-IT" sz="1500" i="1" smtClean="0">
                            <a:solidFill>
                              <a:schemeClr val="tx1"/>
                            </a:solidFill>
                            <a:latin typeface="Cambria Math" panose="02040503050406030204" pitchFamily="18" charset="0"/>
                          </a:rPr>
                        </m:ctrlPr>
                      </m:sSupPr>
                      <m:e>
                        <m:r>
                          <m:rPr>
                            <m:sty m:val="p"/>
                          </m:rPr>
                          <a:rPr lang="it-IT" sz="1500" i="0" smtClean="0">
                            <a:solidFill>
                              <a:schemeClr val="tx1"/>
                            </a:solidFill>
                            <a:latin typeface="Cambria Math" panose="02040503050406030204" pitchFamily="18" charset="0"/>
                            <a:ea typeface="Cambria Math" panose="02040503050406030204" pitchFamily="18" charset="0"/>
                          </a:rPr>
                          <m:t>μ</m:t>
                        </m:r>
                        <m:r>
                          <m:rPr>
                            <m:sty m:val="p"/>
                          </m:rPr>
                          <a:rPr lang="it-IT" sz="1500" b="0" i="0" smtClean="0">
                            <a:solidFill>
                              <a:schemeClr val="tx1"/>
                            </a:solidFill>
                            <a:latin typeface="Cambria Math" panose="02040503050406030204" pitchFamily="18" charset="0"/>
                            <a:ea typeface="Cambria Math" panose="02040503050406030204" pitchFamily="18" charset="0"/>
                          </a:rPr>
                          <m:t>g</m:t>
                        </m:r>
                        <m:r>
                          <a:rPr lang="it-IT" sz="1500" b="0" i="0" smtClean="0">
                            <a:solidFill>
                              <a:schemeClr val="tx1"/>
                            </a:solidFill>
                            <a:latin typeface="Cambria Math" panose="02040503050406030204" pitchFamily="18" charset="0"/>
                            <a:ea typeface="Cambria Math" panose="02040503050406030204" pitchFamily="18" charset="0"/>
                          </a:rPr>
                          <m:t>/</m:t>
                        </m:r>
                        <m:r>
                          <m:rPr>
                            <m:sty m:val="p"/>
                          </m:rPr>
                          <a:rPr lang="it-IT" sz="1500" b="0" i="0" smtClean="0">
                            <a:solidFill>
                              <a:schemeClr val="tx1"/>
                            </a:solidFill>
                            <a:latin typeface="Cambria Math" panose="02040503050406030204" pitchFamily="18" charset="0"/>
                            <a:ea typeface="Cambria Math" panose="02040503050406030204" pitchFamily="18" charset="0"/>
                          </a:rPr>
                          <m:t>m</m:t>
                        </m:r>
                      </m:e>
                      <m:sup>
                        <m:r>
                          <a:rPr lang="it-IT" sz="1500" b="0" i="0" smtClean="0">
                            <a:solidFill>
                              <a:schemeClr val="tx1"/>
                            </a:solidFill>
                            <a:latin typeface="Cambria Math" panose="02040503050406030204" pitchFamily="18" charset="0"/>
                          </a:rPr>
                          <m:t>3</m:t>
                        </m:r>
                      </m:sup>
                    </m:sSup>
                  </m:oMath>
                </a14:m>
                <a:r>
                  <a:rPr lang="it-IT" sz="1500" dirty="0">
                    <a:solidFill>
                      <a:schemeClr val="tx1"/>
                    </a:solidFill>
                  </a:rPr>
                  <a:t> (</a:t>
                </a:r>
                <a:r>
                  <a:rPr lang="it-IT" sz="1500" b="1" dirty="0">
                    <a:solidFill>
                      <a:srgbClr val="FF0000"/>
                    </a:solidFill>
                  </a:rPr>
                  <a:t>media annua</a:t>
                </a:r>
                <a:r>
                  <a:rPr lang="it-IT" sz="1500" dirty="0">
                    <a:solidFill>
                      <a:schemeClr val="tx1"/>
                    </a:solidFill>
                  </a:rPr>
                  <a:t>), 50 </a:t>
                </a:r>
                <a14:m>
                  <m:oMath xmlns:m="http://schemas.openxmlformats.org/officeDocument/2006/math">
                    <m:sSup>
                      <m:sSupPr>
                        <m:ctrlPr>
                          <a:rPr lang="it-IT" sz="1500" i="1">
                            <a:solidFill>
                              <a:schemeClr val="tx1"/>
                            </a:solidFill>
                            <a:latin typeface="Cambria Math" panose="02040503050406030204" pitchFamily="18" charset="0"/>
                          </a:rPr>
                        </m:ctrlPr>
                      </m:sSupPr>
                      <m:e>
                        <m:r>
                          <m:rPr>
                            <m:sty m:val="p"/>
                          </m:rPr>
                          <a:rPr lang="it-IT" sz="1500">
                            <a:solidFill>
                              <a:schemeClr val="tx1"/>
                            </a:solidFill>
                            <a:latin typeface="Cambria Math" panose="02040503050406030204" pitchFamily="18" charset="0"/>
                            <a:ea typeface="Cambria Math" panose="02040503050406030204" pitchFamily="18" charset="0"/>
                          </a:rPr>
                          <m:t>μg</m:t>
                        </m:r>
                        <m:r>
                          <a:rPr lang="it-IT" sz="1500">
                            <a:solidFill>
                              <a:schemeClr val="tx1"/>
                            </a:solidFill>
                            <a:latin typeface="Cambria Math" panose="02040503050406030204" pitchFamily="18" charset="0"/>
                            <a:ea typeface="Cambria Math" panose="02040503050406030204" pitchFamily="18" charset="0"/>
                          </a:rPr>
                          <m:t>/</m:t>
                        </m:r>
                        <m:r>
                          <m:rPr>
                            <m:sty m:val="p"/>
                          </m:rPr>
                          <a:rPr lang="it-IT" sz="1500">
                            <a:solidFill>
                              <a:schemeClr val="tx1"/>
                            </a:solidFill>
                            <a:latin typeface="Cambria Math" panose="02040503050406030204" pitchFamily="18" charset="0"/>
                            <a:ea typeface="Cambria Math" panose="02040503050406030204" pitchFamily="18" charset="0"/>
                          </a:rPr>
                          <m:t>m</m:t>
                        </m:r>
                      </m:e>
                      <m:sup>
                        <m:r>
                          <a:rPr lang="it-IT" sz="1500">
                            <a:solidFill>
                              <a:schemeClr val="tx1"/>
                            </a:solidFill>
                            <a:latin typeface="Cambria Math" panose="02040503050406030204" pitchFamily="18" charset="0"/>
                          </a:rPr>
                          <m:t>3</m:t>
                        </m:r>
                      </m:sup>
                    </m:sSup>
                  </m:oMath>
                </a14:m>
                <a:r>
                  <a:rPr lang="it-IT" sz="1500" dirty="0">
                    <a:solidFill>
                      <a:schemeClr val="tx1"/>
                    </a:solidFill>
                  </a:rPr>
                  <a:t> (</a:t>
                </a:r>
                <a:r>
                  <a:rPr lang="it-IT" sz="1500" b="1" dirty="0">
                    <a:solidFill>
                      <a:srgbClr val="005E00"/>
                    </a:solidFill>
                  </a:rPr>
                  <a:t>media </a:t>
                </a:r>
                <a:r>
                  <a:rPr lang="it-IT" sz="1500" b="1" dirty="0" err="1">
                    <a:solidFill>
                      <a:srgbClr val="005E00"/>
                    </a:solidFill>
                  </a:rPr>
                  <a:t>giornal</a:t>
                </a:r>
                <a:r>
                  <a:rPr lang="it-IT" sz="1500" b="1" dirty="0">
                    <a:solidFill>
                      <a:srgbClr val="005E00"/>
                    </a:solidFill>
                  </a:rPr>
                  <a:t>.</a:t>
                </a:r>
                <a:r>
                  <a:rPr lang="it-IT" sz="1500" dirty="0">
                    <a:solidFill>
                      <a:schemeClr val="tx1"/>
                    </a:solidFill>
                  </a:rPr>
                  <a:t>)</a:t>
                </a:r>
              </a:p>
            </p:txBody>
          </p:sp>
        </mc:Choice>
        <mc:Fallback xmlns="">
          <p:sp>
            <p:nvSpPr>
              <p:cNvPr id="17" name="Rettangolo 16">
                <a:extLst>
                  <a:ext uri="{FF2B5EF4-FFF2-40B4-BE49-F238E27FC236}">
                    <a16:creationId xmlns:a16="http://schemas.microsoft.com/office/drawing/2014/main" id="{FA0D6929-ABE5-F9A9-5386-DCF3CBAF8290}"/>
                  </a:ext>
                </a:extLst>
              </p:cNvPr>
              <p:cNvSpPr>
                <a:spLocks noRot="1" noChangeAspect="1" noMove="1" noResize="1" noEditPoints="1" noAdjustHandles="1" noChangeArrowheads="1" noChangeShapeType="1" noTextEdit="1"/>
              </p:cNvSpPr>
              <p:nvPr/>
            </p:nvSpPr>
            <p:spPr>
              <a:xfrm>
                <a:off x="1427581" y="2689350"/>
                <a:ext cx="4970468" cy="997583"/>
              </a:xfrm>
              <a:prstGeom prst="rect">
                <a:avLst/>
              </a:prstGeom>
              <a:blipFill>
                <a:blip r:embed="rId5"/>
                <a:stretch>
                  <a:fillRect l="-490"/>
                </a:stretch>
              </a:blipFill>
              <a:ln>
                <a:noFill/>
              </a:ln>
            </p:spPr>
            <p:txBody>
              <a:bodyPr/>
              <a:lstStyle/>
              <a:p>
                <a:r>
                  <a:rPr lang="it-IT">
                    <a:noFill/>
                  </a:rPr>
                  <a:t> </a:t>
                </a:r>
              </a:p>
            </p:txBody>
          </p:sp>
        </mc:Fallback>
      </mc:AlternateContent>
      <p:cxnSp>
        <p:nvCxnSpPr>
          <p:cNvPr id="21" name="Connettore diritto 20">
            <a:extLst>
              <a:ext uri="{FF2B5EF4-FFF2-40B4-BE49-F238E27FC236}">
                <a16:creationId xmlns:a16="http://schemas.microsoft.com/office/drawing/2014/main" id="{0208B4A5-4F4D-FD7B-0568-C625DF481E5F}"/>
              </a:ext>
            </a:extLst>
          </p:cNvPr>
          <p:cNvCxnSpPr>
            <a:cxnSpLocks/>
          </p:cNvCxnSpPr>
          <p:nvPr/>
        </p:nvCxnSpPr>
        <p:spPr>
          <a:xfrm>
            <a:off x="2268000" y="5279010"/>
            <a:ext cx="392400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4" name="Gruppo 13">
            <a:extLst>
              <a:ext uri="{FF2B5EF4-FFF2-40B4-BE49-F238E27FC236}">
                <a16:creationId xmlns:a16="http://schemas.microsoft.com/office/drawing/2014/main" id="{B6DC73A4-D845-9802-EAC9-6A4C0585FE74}"/>
              </a:ext>
            </a:extLst>
          </p:cNvPr>
          <p:cNvGrpSpPr/>
          <p:nvPr/>
        </p:nvGrpSpPr>
        <p:grpSpPr>
          <a:xfrm>
            <a:off x="6516000" y="3755393"/>
            <a:ext cx="5076000" cy="2809565"/>
            <a:chOff x="6516000" y="3755393"/>
            <a:chExt cx="5076000" cy="2809565"/>
          </a:xfrm>
        </p:grpSpPr>
        <p:grpSp>
          <p:nvGrpSpPr>
            <p:cNvPr id="19" name="Gruppo 18">
              <a:extLst>
                <a:ext uri="{FF2B5EF4-FFF2-40B4-BE49-F238E27FC236}">
                  <a16:creationId xmlns:a16="http://schemas.microsoft.com/office/drawing/2014/main" id="{7DC3CDE7-550F-C15A-CE48-C2962C6DA9F1}"/>
                </a:ext>
              </a:extLst>
            </p:cNvPr>
            <p:cNvGrpSpPr/>
            <p:nvPr/>
          </p:nvGrpSpPr>
          <p:grpSpPr>
            <a:xfrm>
              <a:off x="6516000" y="3755393"/>
              <a:ext cx="5076000" cy="2809565"/>
              <a:chOff x="6516000" y="3755393"/>
              <a:chExt cx="5076000" cy="2809565"/>
            </a:xfrm>
          </p:grpSpPr>
          <p:sp>
            <p:nvSpPr>
              <p:cNvPr id="24" name="Rettangolo 23">
                <a:extLst>
                  <a:ext uri="{FF2B5EF4-FFF2-40B4-BE49-F238E27FC236}">
                    <a16:creationId xmlns:a16="http://schemas.microsoft.com/office/drawing/2014/main" id="{F3153D45-498C-EF61-B3D1-D24E58143FC1}"/>
                  </a:ext>
                </a:extLst>
              </p:cNvPr>
              <p:cNvSpPr/>
              <p:nvPr/>
            </p:nvSpPr>
            <p:spPr>
              <a:xfrm>
                <a:off x="6516000" y="3755393"/>
                <a:ext cx="5076000" cy="280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CasellaDiTesto 32">
                <a:extLst>
                  <a:ext uri="{FF2B5EF4-FFF2-40B4-BE49-F238E27FC236}">
                    <a16:creationId xmlns:a16="http://schemas.microsoft.com/office/drawing/2014/main" id="{02FEF3C2-0A5E-FBA4-0C00-58D5CE2C9536}"/>
                  </a:ext>
                </a:extLst>
              </p:cNvPr>
              <p:cNvSpPr txBox="1"/>
              <p:nvPr/>
            </p:nvSpPr>
            <p:spPr>
              <a:xfrm rot="16200000">
                <a:off x="6083493" y="5020695"/>
                <a:ext cx="1239442" cy="307777"/>
              </a:xfrm>
              <a:prstGeom prst="rect">
                <a:avLst/>
              </a:prstGeom>
              <a:noFill/>
            </p:spPr>
            <p:txBody>
              <a:bodyPr wrap="none" rtlCol="0">
                <a:spAutoFit/>
              </a:bodyPr>
              <a:lstStyle/>
              <a:p>
                <a:r>
                  <a:rPr lang="fr-FR" sz="1400" b="1" dirty="0">
                    <a:solidFill>
                      <a:prstClr val="black"/>
                    </a:solidFill>
                    <a:ea typeface="Times New Roman" panose="02020603050405020304" pitchFamily="18" charset="0"/>
                    <a:cs typeface="New York"/>
                  </a:rPr>
                  <a:t>PM10 </a:t>
                </a:r>
                <a:r>
                  <a:rPr lang="fr-FR" sz="1400" b="1" dirty="0">
                    <a:ea typeface="Times New Roman" panose="02020603050405020304" pitchFamily="18" charset="0"/>
                    <a:cs typeface="New York"/>
                  </a:rPr>
                  <a:t>[</a:t>
                </a:r>
                <a:r>
                  <a:rPr lang="af-ZA" sz="1400" dirty="0"/>
                  <a:t>μg/m</a:t>
                </a:r>
                <a:r>
                  <a:rPr lang="af-ZA" sz="1400" baseline="30000" dirty="0"/>
                  <a:t>3</a:t>
                </a:r>
                <a:r>
                  <a:rPr lang="fr-FR" sz="1400" b="1" dirty="0">
                    <a:solidFill>
                      <a:prstClr val="black"/>
                    </a:solidFill>
                    <a:ea typeface="Times New Roman" panose="02020603050405020304" pitchFamily="18" charset="0"/>
                    <a:cs typeface="New York"/>
                  </a:rPr>
                  <a:t>]</a:t>
                </a:r>
                <a:endParaRPr lang="en-US" sz="1400" dirty="0"/>
              </a:p>
            </p:txBody>
          </p:sp>
          <p:sp>
            <p:nvSpPr>
              <p:cNvPr id="34" name="CasellaDiTesto 33">
                <a:extLst>
                  <a:ext uri="{FF2B5EF4-FFF2-40B4-BE49-F238E27FC236}">
                    <a16:creationId xmlns:a16="http://schemas.microsoft.com/office/drawing/2014/main" id="{E2CAAE59-7897-F314-F92B-596FAFF14620}"/>
                  </a:ext>
                </a:extLst>
              </p:cNvPr>
              <p:cNvSpPr txBox="1"/>
              <p:nvPr/>
            </p:nvSpPr>
            <p:spPr>
              <a:xfrm>
                <a:off x="8257880" y="6257181"/>
                <a:ext cx="2083323" cy="307777"/>
              </a:xfrm>
              <a:prstGeom prst="rect">
                <a:avLst/>
              </a:prstGeom>
              <a:noFill/>
            </p:spPr>
            <p:txBody>
              <a:bodyPr wrap="square" rtlCol="0">
                <a:spAutoFit/>
              </a:bodyPr>
              <a:lstStyle/>
              <a:p>
                <a:r>
                  <a:rPr lang="it-IT" sz="1400" dirty="0"/>
                  <a:t>Tempo [ora del giorno]</a:t>
                </a:r>
              </a:p>
            </p:txBody>
          </p:sp>
          <p:sp>
            <p:nvSpPr>
              <p:cNvPr id="27" name="CasellaDiTesto 26">
                <a:extLst>
                  <a:ext uri="{FF2B5EF4-FFF2-40B4-BE49-F238E27FC236}">
                    <a16:creationId xmlns:a16="http://schemas.microsoft.com/office/drawing/2014/main" id="{7C2948D5-6086-497B-0AF1-928EB4FDC4B5}"/>
                  </a:ext>
                </a:extLst>
              </p:cNvPr>
              <p:cNvSpPr txBox="1"/>
              <p:nvPr/>
            </p:nvSpPr>
            <p:spPr>
              <a:xfrm>
                <a:off x="7426862" y="3769456"/>
                <a:ext cx="3470524" cy="338554"/>
              </a:xfrm>
              <a:prstGeom prst="rect">
                <a:avLst/>
              </a:prstGeom>
              <a:noFill/>
              <a:ln>
                <a:noFill/>
              </a:ln>
            </p:spPr>
            <p:txBody>
              <a:bodyPr wrap="square" rtlCol="0">
                <a:spAutoFit/>
              </a:bodyPr>
              <a:lstStyle/>
              <a:p>
                <a:pPr lvl="0" algn="ctr">
                  <a:defRPr/>
                </a:pPr>
                <a:r>
                  <a:rPr lang="fr-FR" sz="1600" b="1" dirty="0">
                    <a:solidFill>
                      <a:prstClr val="black"/>
                    </a:solidFill>
                    <a:ea typeface="Times New Roman" panose="02020603050405020304" pitchFamily="18" charset="0"/>
                    <a:cs typeface="New York"/>
                  </a:rPr>
                  <a:t>PARTICOLATO </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(PM10) </a:t>
                </a:r>
                <a:r>
                  <a:rPr lang="fr-FR" sz="1600" b="1" dirty="0">
                    <a:ea typeface="Times New Roman" panose="02020603050405020304" pitchFamily="18" charset="0"/>
                    <a:cs typeface="New York"/>
                  </a:rPr>
                  <a:t>[</a:t>
                </a:r>
                <a:r>
                  <a:rPr lang="af-ZA" sz="1600" dirty="0"/>
                  <a:t>μg/m</a:t>
                </a:r>
                <a:r>
                  <a:rPr lang="af-ZA" sz="1600" baseline="30000" dirty="0"/>
                  <a:t>3</a:t>
                </a:r>
                <a:r>
                  <a:rPr lang="fr-FR" sz="1600" b="1" dirty="0">
                    <a:solidFill>
                      <a:prstClr val="black"/>
                    </a:solidFill>
                    <a:ea typeface="Times New Roman" panose="02020603050405020304" pitchFamily="18" charset="0"/>
                    <a:cs typeface="New York"/>
                  </a:rPr>
                  <a:t>]</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 </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aphicFrame>
          <p:nvGraphicFramePr>
            <p:cNvPr id="13" name="Grafico 12">
              <a:extLst>
                <a:ext uri="{FF2B5EF4-FFF2-40B4-BE49-F238E27FC236}">
                  <a16:creationId xmlns:a16="http://schemas.microsoft.com/office/drawing/2014/main" id="{AA76D8CF-5601-1BAE-CE45-6C8B853F6B4D}"/>
                </a:ext>
              </a:extLst>
            </p:cNvPr>
            <p:cNvGraphicFramePr>
              <a:graphicFrameLocks/>
            </p:cNvGraphicFramePr>
            <p:nvPr/>
          </p:nvGraphicFramePr>
          <p:xfrm>
            <a:off x="7020000" y="4055894"/>
            <a:ext cx="4572000" cy="2307197"/>
          </p:xfrm>
          <a:graphic>
            <a:graphicData uri="http://schemas.openxmlformats.org/drawingml/2006/chart">
              <c:chart xmlns:c="http://schemas.openxmlformats.org/drawingml/2006/chart" xmlns:r="http://schemas.openxmlformats.org/officeDocument/2006/relationships" r:id="rId6"/>
            </a:graphicData>
          </a:graphic>
        </p:graphicFrame>
      </p:grpSp>
      <p:cxnSp>
        <p:nvCxnSpPr>
          <p:cNvPr id="29" name="Connettore diritto 28">
            <a:extLst>
              <a:ext uri="{FF2B5EF4-FFF2-40B4-BE49-F238E27FC236}">
                <a16:creationId xmlns:a16="http://schemas.microsoft.com/office/drawing/2014/main" id="{821F679D-61FE-10E5-824C-0BB30E00AD7A}"/>
              </a:ext>
            </a:extLst>
          </p:cNvPr>
          <p:cNvCxnSpPr>
            <a:cxnSpLocks/>
          </p:cNvCxnSpPr>
          <p:nvPr/>
        </p:nvCxnSpPr>
        <p:spPr>
          <a:xfrm>
            <a:off x="7331157" y="5123169"/>
            <a:ext cx="3960000" cy="0"/>
          </a:xfrm>
          <a:prstGeom prst="line">
            <a:avLst/>
          </a:prstGeom>
          <a:ln w="31750">
            <a:solidFill>
              <a:srgbClr val="005E00"/>
            </a:solidFill>
          </a:ln>
        </p:spPr>
        <p:style>
          <a:lnRef idx="1">
            <a:schemeClr val="accent1"/>
          </a:lnRef>
          <a:fillRef idx="0">
            <a:schemeClr val="accent1"/>
          </a:fillRef>
          <a:effectRef idx="0">
            <a:schemeClr val="accent1"/>
          </a:effectRef>
          <a:fontRef idx="minor">
            <a:schemeClr val="tx1"/>
          </a:fontRef>
        </p:style>
      </p:cxnSp>
      <p:cxnSp>
        <p:nvCxnSpPr>
          <p:cNvPr id="28" name="Connettore diritto 27">
            <a:extLst>
              <a:ext uri="{FF2B5EF4-FFF2-40B4-BE49-F238E27FC236}">
                <a16:creationId xmlns:a16="http://schemas.microsoft.com/office/drawing/2014/main" id="{041E6CE3-B6C6-3FBF-ED88-C40A25923B45}"/>
              </a:ext>
            </a:extLst>
          </p:cNvPr>
          <p:cNvCxnSpPr>
            <a:cxnSpLocks/>
          </p:cNvCxnSpPr>
          <p:nvPr/>
        </p:nvCxnSpPr>
        <p:spPr>
          <a:xfrm>
            <a:off x="7331157" y="5319568"/>
            <a:ext cx="397800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572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
                                        <p:tgtEl>
                                          <p:spTgt spid="28"/>
                                        </p:tgtEl>
                                      </p:cBhvr>
                                    </p:animEffect>
                                  </p:childTnLst>
                                </p:cTn>
                              </p:par>
                              <p:par>
                                <p:cTn id="29" presetID="10"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abella 34">
            <a:extLst>
              <a:ext uri="{FF2B5EF4-FFF2-40B4-BE49-F238E27FC236}">
                <a16:creationId xmlns:a16="http://schemas.microsoft.com/office/drawing/2014/main" id="{E00C77EE-AE26-A9B4-C342-F9FF5EA5BCED}"/>
              </a:ext>
            </a:extLst>
          </p:cNvPr>
          <p:cNvGraphicFramePr>
            <a:graphicFrameLocks noGrp="1"/>
          </p:cNvGraphicFramePr>
          <p:nvPr>
            <p:extLst>
              <p:ext uri="{D42A27DB-BD31-4B8C-83A1-F6EECF244321}">
                <p14:modId xmlns:p14="http://schemas.microsoft.com/office/powerpoint/2010/main" val="4030804096"/>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49/50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22" name="T_2x4">
            <a:hlinkClick r:id="" action="ppaction://media"/>
            <a:extLst>
              <a:ext uri="{FF2B5EF4-FFF2-40B4-BE49-F238E27FC236}">
                <a16:creationId xmlns:a16="http://schemas.microsoft.com/office/drawing/2014/main" id="{31AAFF5D-A3BF-461A-429A-3353B1A654D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778906" y="789843"/>
            <a:ext cx="4658730" cy="1996339"/>
          </a:xfrm>
          <a:prstGeom prst="rect">
            <a:avLst/>
          </a:prstGeom>
        </p:spPr>
      </p:pic>
      <p:pic>
        <p:nvPicPr>
          <p:cNvPr id="9" name="NO2_vs_t_3_4x">
            <a:hlinkClick r:id="" action="ppaction://media"/>
            <a:extLst>
              <a:ext uri="{FF2B5EF4-FFF2-40B4-BE49-F238E27FC236}">
                <a16:creationId xmlns:a16="http://schemas.microsoft.com/office/drawing/2014/main" id="{8FD8040D-75F5-D5D7-85BE-599F1505DD4F}"/>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1395512" y="791681"/>
            <a:ext cx="3890241" cy="5835362"/>
          </a:xfrm>
          <a:prstGeom prst="rect">
            <a:avLst/>
          </a:prstGeom>
        </p:spPr>
      </p:pic>
      <p:sp>
        <p:nvSpPr>
          <p:cNvPr id="2" name="Titolo 1">
            <a:extLst>
              <a:ext uri="{FF2B5EF4-FFF2-40B4-BE49-F238E27FC236}">
                <a16:creationId xmlns:a16="http://schemas.microsoft.com/office/drawing/2014/main" id="{D4D1A882-703E-99C3-A700-CD54A1FFF257}"/>
              </a:ext>
            </a:extLst>
          </p:cNvPr>
          <p:cNvSpPr txBox="1">
            <a:spLocks/>
          </p:cNvSpPr>
          <p:nvPr/>
        </p:nvSpPr>
        <p:spPr>
          <a:xfrm>
            <a:off x="0" y="365145"/>
            <a:ext cx="12192000" cy="5385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100" b="1" dirty="0">
                <a:solidFill>
                  <a:srgbClr val="FFC000"/>
                </a:solidFill>
              </a:rPr>
              <a:t>Risultati: distribuzione spazio-temporale TRAP a livello pedonale (1m)</a:t>
            </a:r>
          </a:p>
        </p:txBody>
      </p:sp>
      <p:sp>
        <p:nvSpPr>
          <p:cNvPr id="10" name="Ovale 9">
            <a:extLst>
              <a:ext uri="{FF2B5EF4-FFF2-40B4-BE49-F238E27FC236}">
                <a16:creationId xmlns:a16="http://schemas.microsoft.com/office/drawing/2014/main" id="{5B8CE3B4-0C5A-1802-A798-A8B4DD6802FE}"/>
              </a:ext>
            </a:extLst>
          </p:cNvPr>
          <p:cNvSpPr>
            <a:spLocks noChangeAspect="1"/>
          </p:cNvSpPr>
          <p:nvPr/>
        </p:nvSpPr>
        <p:spPr>
          <a:xfrm>
            <a:off x="3868846" y="3129742"/>
            <a:ext cx="108000" cy="108000"/>
          </a:xfrm>
          <a:prstGeom prst="ellipse">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21" name="Gruppo 20">
            <a:extLst>
              <a:ext uri="{FF2B5EF4-FFF2-40B4-BE49-F238E27FC236}">
                <a16:creationId xmlns:a16="http://schemas.microsoft.com/office/drawing/2014/main" id="{4E3E6DC3-D891-05CA-D801-BC515F0AEF16}"/>
              </a:ext>
            </a:extLst>
          </p:cNvPr>
          <p:cNvGrpSpPr/>
          <p:nvPr/>
        </p:nvGrpSpPr>
        <p:grpSpPr>
          <a:xfrm>
            <a:off x="5263361" y="791681"/>
            <a:ext cx="1498357" cy="5835362"/>
            <a:chOff x="6008080" y="791681"/>
            <a:chExt cx="1498357" cy="5835362"/>
          </a:xfrm>
        </p:grpSpPr>
        <p:sp>
          <p:nvSpPr>
            <p:cNvPr id="20" name="Rettangolo 19">
              <a:extLst>
                <a:ext uri="{FF2B5EF4-FFF2-40B4-BE49-F238E27FC236}">
                  <a16:creationId xmlns:a16="http://schemas.microsoft.com/office/drawing/2014/main" id="{B66005C9-5F50-EAEB-3707-146CB34F9289}"/>
                </a:ext>
              </a:extLst>
            </p:cNvPr>
            <p:cNvSpPr/>
            <p:nvPr/>
          </p:nvSpPr>
          <p:spPr>
            <a:xfrm>
              <a:off x="6008080" y="791681"/>
              <a:ext cx="1498357" cy="58353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69F7D124-0645-3F5F-51E4-F8B97C4EB9F6}"/>
                    </a:ext>
                  </a:extLst>
                </p:cNvPr>
                <p:cNvSpPr txBox="1"/>
                <p:nvPr/>
              </p:nvSpPr>
              <p:spPr>
                <a:xfrm>
                  <a:off x="6014205" y="798135"/>
                  <a:ext cx="1374140" cy="523220"/>
                </a:xfrm>
                <a:prstGeom prst="rect">
                  <a:avLst/>
                </a:prstGeom>
                <a:solidFill>
                  <a:schemeClr val="bg1"/>
                </a:solidFill>
                <a:ln>
                  <a:solidFill>
                    <a:schemeClr val="bg1"/>
                  </a:solidFill>
                </a:ln>
              </p:spPr>
              <p:txBody>
                <a:bodyPr wrap="square" rtlCol="0">
                  <a:spAutoFit/>
                </a:bodyPr>
                <a:lstStyle/>
                <a:p>
                  <a:pPr algn="ctr"/>
                  <a:r>
                    <a:rPr lang="it-IT" sz="1400" b="1" dirty="0"/>
                    <a:t>Concentrazione </a:t>
                  </a:r>
                </a:p>
                <a:p>
                  <a:pPr algn="ctr"/>
                  <a:r>
                    <a:rPr lang="it-IT" sz="1400" b="1" dirty="0"/>
                    <a:t> </a:t>
                  </a:r>
                  <a14:m>
                    <m:oMath xmlns:m="http://schemas.openxmlformats.org/officeDocument/2006/math">
                      <m:sSub>
                        <m:sSubPr>
                          <m:ctrlPr>
                            <a:rPr lang="it-IT" sz="1400" b="1" i="1" smtClean="0">
                              <a:latin typeface="Cambria Math" panose="02040503050406030204" pitchFamily="18" charset="0"/>
                            </a:rPr>
                          </m:ctrlPr>
                        </m:sSubPr>
                        <m:e>
                          <m:r>
                            <a:rPr lang="it-IT" sz="1400" b="1" i="0" smtClean="0">
                              <a:latin typeface="Cambria Math" panose="02040503050406030204" pitchFamily="18" charset="0"/>
                            </a:rPr>
                            <m:t>𝐍𝐎</m:t>
                          </m:r>
                        </m:e>
                        <m:sub>
                          <m:r>
                            <a:rPr lang="it-IT" sz="1400" b="1" i="0" smtClean="0">
                              <a:latin typeface="Cambria Math" panose="02040503050406030204" pitchFamily="18" charset="0"/>
                            </a:rPr>
                            <m:t>𝟐</m:t>
                          </m:r>
                        </m:sub>
                      </m:sSub>
                    </m:oMath>
                  </a14:m>
                  <a:endParaRPr lang="it-IT" sz="1400" b="1" dirty="0"/>
                </a:p>
              </p:txBody>
            </p:sp>
          </mc:Choice>
          <mc:Fallback xmlns="">
            <p:sp>
              <p:nvSpPr>
                <p:cNvPr id="13" name="CasellaDiTesto 12">
                  <a:extLst>
                    <a:ext uri="{FF2B5EF4-FFF2-40B4-BE49-F238E27FC236}">
                      <a16:creationId xmlns:a16="http://schemas.microsoft.com/office/drawing/2014/main" id="{69F7D124-0645-3F5F-51E4-F8B97C4EB9F6}"/>
                    </a:ext>
                  </a:extLst>
                </p:cNvPr>
                <p:cNvSpPr txBox="1">
                  <a:spLocks noRot="1" noChangeAspect="1" noMove="1" noResize="1" noEditPoints="1" noAdjustHandles="1" noChangeArrowheads="1" noChangeShapeType="1" noTextEdit="1"/>
                </p:cNvSpPr>
                <p:nvPr/>
              </p:nvSpPr>
              <p:spPr>
                <a:xfrm>
                  <a:off x="6014205" y="798135"/>
                  <a:ext cx="1374140" cy="523220"/>
                </a:xfrm>
                <a:prstGeom prst="rect">
                  <a:avLst/>
                </a:prstGeom>
                <a:blipFill>
                  <a:blip r:embed="rId8"/>
                  <a:stretch>
                    <a:fillRect t="-1136" r="-1316"/>
                  </a:stretch>
                </a:blipFill>
                <a:ln>
                  <a:solidFill>
                    <a:schemeClr val="bg1"/>
                  </a:solidFill>
                </a:ln>
              </p:spPr>
              <p:txBody>
                <a:bodyPr/>
                <a:lstStyle/>
                <a:p>
                  <a:r>
                    <a:rPr lang="it-IT">
                      <a:noFill/>
                    </a:rPr>
                    <a:t> </a:t>
                  </a:r>
                </a:p>
              </p:txBody>
            </p:sp>
          </mc:Fallback>
        </mc:AlternateContent>
        <p:grpSp>
          <p:nvGrpSpPr>
            <p:cNvPr id="16" name="Gruppo 15">
              <a:extLst>
                <a:ext uri="{FF2B5EF4-FFF2-40B4-BE49-F238E27FC236}">
                  <a16:creationId xmlns:a16="http://schemas.microsoft.com/office/drawing/2014/main" id="{6A64F95E-0DBB-C7E0-CC8E-159A0B758CA8}"/>
                </a:ext>
              </a:extLst>
            </p:cNvPr>
            <p:cNvGrpSpPr/>
            <p:nvPr/>
          </p:nvGrpSpPr>
          <p:grpSpPr>
            <a:xfrm>
              <a:off x="6014563" y="6288021"/>
              <a:ext cx="1374140" cy="307777"/>
              <a:chOff x="6166605" y="1384168"/>
              <a:chExt cx="1374140" cy="307777"/>
            </a:xfrm>
          </p:grpSpPr>
          <p:sp>
            <p:nvSpPr>
              <p:cNvPr id="14" name="CasellaDiTesto 13">
                <a:extLst>
                  <a:ext uri="{FF2B5EF4-FFF2-40B4-BE49-F238E27FC236}">
                    <a16:creationId xmlns:a16="http://schemas.microsoft.com/office/drawing/2014/main" id="{30B2D09E-0DD2-3FCA-DA93-54379F942FE7}"/>
                  </a:ext>
                </a:extLst>
              </p:cNvPr>
              <p:cNvSpPr txBox="1"/>
              <p:nvPr/>
            </p:nvSpPr>
            <p:spPr>
              <a:xfrm>
                <a:off x="6166605" y="1384168"/>
                <a:ext cx="1374140" cy="307777"/>
              </a:xfrm>
              <a:prstGeom prst="rect">
                <a:avLst/>
              </a:prstGeom>
              <a:solidFill>
                <a:schemeClr val="bg1"/>
              </a:solidFill>
              <a:ln>
                <a:solidFill>
                  <a:schemeClr val="bg1"/>
                </a:solidFill>
              </a:ln>
            </p:spPr>
            <p:txBody>
              <a:bodyPr wrap="square" rtlCol="0">
                <a:spAutoFit/>
              </a:bodyPr>
              <a:lstStyle/>
              <a:p>
                <a:pPr algn="ctr"/>
                <a:r>
                  <a:rPr lang="it-IT" sz="1400" b="1" dirty="0"/>
                  <a:t> CENCA1</a:t>
                </a:r>
              </a:p>
            </p:txBody>
          </p:sp>
          <p:sp>
            <p:nvSpPr>
              <p:cNvPr id="15" name="Ovale 14">
                <a:extLst>
                  <a:ext uri="{FF2B5EF4-FFF2-40B4-BE49-F238E27FC236}">
                    <a16:creationId xmlns:a16="http://schemas.microsoft.com/office/drawing/2014/main" id="{39CEB25B-710C-D97A-367C-90320ED77E57}"/>
                  </a:ext>
                </a:extLst>
              </p:cNvPr>
              <p:cNvSpPr>
                <a:spLocks noChangeAspect="1"/>
              </p:cNvSpPr>
              <p:nvPr/>
            </p:nvSpPr>
            <p:spPr>
              <a:xfrm>
                <a:off x="6262399" y="1462578"/>
                <a:ext cx="108000" cy="108000"/>
              </a:xfrm>
              <a:prstGeom prst="ellipse">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grpSp>
        <p:pic>
          <p:nvPicPr>
            <p:cNvPr id="17" name="Immagine 16">
              <a:extLst>
                <a:ext uri="{FF2B5EF4-FFF2-40B4-BE49-F238E27FC236}">
                  <a16:creationId xmlns:a16="http://schemas.microsoft.com/office/drawing/2014/main" id="{37B06CD8-26FA-7D13-ECE9-907F3554F05B}"/>
                </a:ext>
              </a:extLst>
            </p:cNvPr>
            <p:cNvPicPr>
              <a:picLocks noChangeAspect="1"/>
            </p:cNvPicPr>
            <p:nvPr/>
          </p:nvPicPr>
          <p:blipFill>
            <a:blip r:embed="rId9">
              <a:extLst>
                <a:ext uri="{28A0092B-C50C-407E-A947-70E740481C1C}">
                  <a14:useLocalDpi xmlns:a14="http://schemas.microsoft.com/office/drawing/2010/main" val="0"/>
                </a:ext>
              </a:extLst>
            </a:blip>
            <a:srcRect l="76945" t="58876" b="24612"/>
            <a:stretch/>
          </p:blipFill>
          <p:spPr>
            <a:xfrm>
              <a:off x="6188658" y="5308689"/>
              <a:ext cx="1035376" cy="876963"/>
            </a:xfrm>
            <a:prstGeom prst="rect">
              <a:avLst/>
            </a:prstGeom>
          </p:spPr>
        </p:pic>
        <p:sp>
          <p:nvSpPr>
            <p:cNvPr id="18" name="CasellaDiTesto 17">
              <a:extLst>
                <a:ext uri="{FF2B5EF4-FFF2-40B4-BE49-F238E27FC236}">
                  <a16:creationId xmlns:a16="http://schemas.microsoft.com/office/drawing/2014/main" id="{CB42BD78-76C9-C802-0C62-208B96639D14}"/>
                </a:ext>
              </a:extLst>
            </p:cNvPr>
            <p:cNvSpPr txBox="1"/>
            <p:nvPr/>
          </p:nvSpPr>
          <p:spPr>
            <a:xfrm>
              <a:off x="6008080" y="3138640"/>
              <a:ext cx="1374140" cy="523220"/>
            </a:xfrm>
            <a:prstGeom prst="rect">
              <a:avLst/>
            </a:prstGeom>
            <a:solidFill>
              <a:schemeClr val="bg1"/>
            </a:solidFill>
            <a:ln>
              <a:solidFill>
                <a:schemeClr val="bg1"/>
              </a:solidFill>
            </a:ln>
          </p:spPr>
          <p:txBody>
            <a:bodyPr wrap="square" rtlCol="0">
              <a:spAutoFit/>
            </a:bodyPr>
            <a:lstStyle/>
            <a:p>
              <a:pPr algn="ctr"/>
              <a:r>
                <a:rPr lang="it-IT" sz="1400" b="1" dirty="0"/>
                <a:t>Velocità del vento</a:t>
              </a:r>
            </a:p>
          </p:txBody>
        </p:sp>
        <p:pic>
          <p:nvPicPr>
            <p:cNvPr id="12" name="Immagine 11" descr="Immagine che contiene testo, schermata&#10;&#10;Descrizione generata automaticamente">
              <a:extLst>
                <a:ext uri="{FF2B5EF4-FFF2-40B4-BE49-F238E27FC236}">
                  <a16:creationId xmlns:a16="http://schemas.microsoft.com/office/drawing/2014/main" id="{BD220CC4-BB16-450B-9145-CD40656A2ECD}"/>
                </a:ext>
              </a:extLst>
            </p:cNvPr>
            <p:cNvPicPr>
              <a:picLocks noChangeAspect="1"/>
            </p:cNvPicPr>
            <p:nvPr/>
          </p:nvPicPr>
          <p:blipFill>
            <a:blip r:embed="rId10">
              <a:extLst>
                <a:ext uri="{28A0092B-C50C-407E-A947-70E740481C1C}">
                  <a14:useLocalDpi xmlns:a14="http://schemas.microsoft.com/office/drawing/2010/main" val="0"/>
                </a:ext>
              </a:extLst>
            </a:blip>
            <a:srcRect t="27206" b="43250"/>
            <a:stretch/>
          </p:blipFill>
          <p:spPr>
            <a:xfrm>
              <a:off x="6014921" y="1265258"/>
              <a:ext cx="1373424" cy="1807879"/>
            </a:xfrm>
            <a:prstGeom prst="rect">
              <a:avLst/>
            </a:prstGeom>
            <a:ln>
              <a:noFill/>
            </a:ln>
          </p:spPr>
        </p:pic>
        <p:pic>
          <p:nvPicPr>
            <p:cNvPr id="11" name="Immagine 10" descr="Immagine che contiene testo, schermata&#10;&#10;Descrizione generata automaticamente">
              <a:extLst>
                <a:ext uri="{FF2B5EF4-FFF2-40B4-BE49-F238E27FC236}">
                  <a16:creationId xmlns:a16="http://schemas.microsoft.com/office/drawing/2014/main" id="{D88D86BA-C66C-C524-0ED4-A8B77401C747}"/>
                </a:ext>
              </a:extLst>
            </p:cNvPr>
            <p:cNvPicPr>
              <a:picLocks noChangeAspect="1"/>
            </p:cNvPicPr>
            <p:nvPr/>
          </p:nvPicPr>
          <p:blipFill>
            <a:blip r:embed="rId10">
              <a:extLst>
                <a:ext uri="{28A0092B-C50C-407E-A947-70E740481C1C}">
                  <a14:useLocalDpi xmlns:a14="http://schemas.microsoft.com/office/drawing/2010/main" val="0"/>
                </a:ext>
              </a:extLst>
            </a:blip>
            <a:srcRect t="71945" b="2192"/>
            <a:stretch/>
          </p:blipFill>
          <p:spPr>
            <a:xfrm>
              <a:off x="6014563" y="3605298"/>
              <a:ext cx="1374140" cy="1582681"/>
            </a:xfrm>
            <a:prstGeom prst="rect">
              <a:avLst/>
            </a:prstGeom>
            <a:ln>
              <a:noFill/>
            </a:ln>
          </p:spPr>
        </p:pic>
        <p:sp>
          <p:nvSpPr>
            <p:cNvPr id="19" name="CasellaDiTesto 18">
              <a:extLst>
                <a:ext uri="{FF2B5EF4-FFF2-40B4-BE49-F238E27FC236}">
                  <a16:creationId xmlns:a16="http://schemas.microsoft.com/office/drawing/2014/main" id="{4BF80B32-9A7E-8068-9B8E-5CD6702AC6F0}"/>
                </a:ext>
              </a:extLst>
            </p:cNvPr>
            <p:cNvSpPr txBox="1"/>
            <p:nvPr/>
          </p:nvSpPr>
          <p:spPr>
            <a:xfrm>
              <a:off x="6019076" y="5223534"/>
              <a:ext cx="1374140" cy="307777"/>
            </a:xfrm>
            <a:prstGeom prst="rect">
              <a:avLst/>
            </a:prstGeom>
            <a:solidFill>
              <a:schemeClr val="bg1"/>
            </a:solidFill>
            <a:ln>
              <a:solidFill>
                <a:schemeClr val="bg1"/>
              </a:solidFill>
            </a:ln>
          </p:spPr>
          <p:txBody>
            <a:bodyPr wrap="square" rtlCol="0">
              <a:spAutoFit/>
            </a:bodyPr>
            <a:lstStyle/>
            <a:p>
              <a:pPr algn="ctr"/>
              <a:r>
                <a:rPr lang="it-IT" sz="1400" b="1" dirty="0"/>
                <a:t>Direzione Nord</a:t>
              </a:r>
            </a:p>
          </p:txBody>
        </p:sp>
      </p:grpSp>
      <p:sp>
        <p:nvSpPr>
          <p:cNvPr id="23" name="Segnaposto contenuto 4">
            <a:extLst>
              <a:ext uri="{FF2B5EF4-FFF2-40B4-BE49-F238E27FC236}">
                <a16:creationId xmlns:a16="http://schemas.microsoft.com/office/drawing/2014/main" id="{80238978-125C-5C0A-53C3-59E62B0789D1}"/>
              </a:ext>
            </a:extLst>
          </p:cNvPr>
          <p:cNvSpPr txBox="1">
            <a:spLocks/>
          </p:cNvSpPr>
          <p:nvPr/>
        </p:nvSpPr>
        <p:spPr>
          <a:xfrm>
            <a:off x="6913983" y="4966676"/>
            <a:ext cx="4658729" cy="7633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tabLst>
                <a:tab pos="457200" algn="l"/>
              </a:tabLst>
            </a:pPr>
            <a:r>
              <a:rPr lang="it-IT" sz="1500" dirty="0">
                <a:solidFill>
                  <a:srgbClr val="FFFF00"/>
                </a:solidFill>
              </a:rPr>
              <a:t>Picchi di concentrazione a livello pedonale </a:t>
            </a:r>
            <a:r>
              <a:rPr lang="it-IT" sz="1500" dirty="0">
                <a:solidFill>
                  <a:schemeClr val="bg1"/>
                </a:solidFill>
              </a:rPr>
              <a:t>:</a:t>
            </a:r>
          </a:p>
          <a:p>
            <a:pPr algn="just">
              <a:tabLst>
                <a:tab pos="457200" algn="l"/>
              </a:tabLst>
            </a:pPr>
            <a:r>
              <a:rPr lang="it-IT" sz="1500" dirty="0">
                <a:solidFill>
                  <a:schemeClr val="bg1"/>
                </a:solidFill>
              </a:rPr>
              <a:t>non esattamente coincidenti con quelli del flusso veicolare </a:t>
            </a:r>
          </a:p>
        </p:txBody>
      </p:sp>
      <p:grpSp>
        <p:nvGrpSpPr>
          <p:cNvPr id="33" name="Gruppo 32">
            <a:extLst>
              <a:ext uri="{FF2B5EF4-FFF2-40B4-BE49-F238E27FC236}">
                <a16:creationId xmlns:a16="http://schemas.microsoft.com/office/drawing/2014/main" id="{812696C0-EABB-3C3C-0DE8-8BC2E23BE1D5}"/>
              </a:ext>
            </a:extLst>
          </p:cNvPr>
          <p:cNvGrpSpPr/>
          <p:nvPr/>
        </p:nvGrpSpPr>
        <p:grpSpPr>
          <a:xfrm>
            <a:off x="6913984" y="2867459"/>
            <a:ext cx="4523652" cy="2154157"/>
            <a:chOff x="6913984" y="2867459"/>
            <a:chExt cx="4523652" cy="2154157"/>
          </a:xfrm>
        </p:grpSpPr>
        <p:grpSp>
          <p:nvGrpSpPr>
            <p:cNvPr id="24" name="Gruppo 23">
              <a:extLst>
                <a:ext uri="{FF2B5EF4-FFF2-40B4-BE49-F238E27FC236}">
                  <a16:creationId xmlns:a16="http://schemas.microsoft.com/office/drawing/2014/main" id="{47861A0A-46F8-1274-5B55-5EB58C727EC2}"/>
                </a:ext>
              </a:extLst>
            </p:cNvPr>
            <p:cNvGrpSpPr/>
            <p:nvPr/>
          </p:nvGrpSpPr>
          <p:grpSpPr>
            <a:xfrm>
              <a:off x="6913984" y="2867459"/>
              <a:ext cx="4523652" cy="2154157"/>
              <a:chOff x="3365569" y="3747285"/>
              <a:chExt cx="4176000" cy="2606690"/>
            </a:xfrm>
          </p:grpSpPr>
          <p:sp>
            <p:nvSpPr>
              <p:cNvPr id="25" name="Rettangolo 24">
                <a:extLst>
                  <a:ext uri="{FF2B5EF4-FFF2-40B4-BE49-F238E27FC236}">
                    <a16:creationId xmlns:a16="http://schemas.microsoft.com/office/drawing/2014/main" id="{14D5B19C-8991-9EFB-ACCE-AE4A581934A2}"/>
                  </a:ext>
                </a:extLst>
              </p:cNvPr>
              <p:cNvSpPr/>
              <p:nvPr/>
            </p:nvSpPr>
            <p:spPr>
              <a:xfrm>
                <a:off x="3365569" y="3747285"/>
                <a:ext cx="4176000" cy="254203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CasellaDiTesto 26">
                <a:extLst>
                  <a:ext uri="{FF2B5EF4-FFF2-40B4-BE49-F238E27FC236}">
                    <a16:creationId xmlns:a16="http://schemas.microsoft.com/office/drawing/2014/main" id="{0E187885-C3E2-817D-AA88-30EA13BBD599}"/>
                  </a:ext>
                </a:extLst>
              </p:cNvPr>
              <p:cNvSpPr txBox="1"/>
              <p:nvPr/>
            </p:nvSpPr>
            <p:spPr>
              <a:xfrm rot="16200000">
                <a:off x="2952379" y="5000271"/>
                <a:ext cx="1144865" cy="307777"/>
              </a:xfrm>
              <a:prstGeom prst="rect">
                <a:avLst/>
              </a:prstGeom>
              <a:noFill/>
            </p:spPr>
            <p:txBody>
              <a:bodyPr wrap="none" rtlCol="0">
                <a:spAutoFit/>
              </a:bodyPr>
              <a:lstStyle/>
              <a:p>
                <a:r>
                  <a:rPr lang="en-US" sz="1400" dirty="0"/>
                  <a:t> </a:t>
                </a:r>
                <a:r>
                  <a:rPr lang="fr-FR" sz="1400" b="1" dirty="0">
                    <a:solidFill>
                      <a:prstClr val="black"/>
                    </a:solidFill>
                    <a:ea typeface="Times New Roman" panose="02020603050405020304" pitchFamily="18" charset="0"/>
                    <a:cs typeface="New York"/>
                  </a:rPr>
                  <a:t>NO</a:t>
                </a:r>
                <a:r>
                  <a:rPr lang="fr-FR" sz="1400" b="1" baseline="-25000" dirty="0">
                    <a:solidFill>
                      <a:prstClr val="black"/>
                    </a:solidFill>
                    <a:ea typeface="Times New Roman" panose="02020603050405020304" pitchFamily="18" charset="0"/>
                    <a:cs typeface="New York"/>
                  </a:rPr>
                  <a:t>2</a:t>
                </a:r>
                <a:r>
                  <a:rPr lang="fr-FR" sz="1400" b="1" dirty="0">
                    <a:solidFill>
                      <a:prstClr val="black"/>
                    </a:solidFill>
                    <a:ea typeface="Times New Roman" panose="02020603050405020304" pitchFamily="18" charset="0"/>
                    <a:cs typeface="New York"/>
                  </a:rPr>
                  <a:t> </a:t>
                </a:r>
                <a:r>
                  <a:rPr lang="fr-FR" sz="1400" b="1" dirty="0">
                    <a:ea typeface="Times New Roman" panose="02020603050405020304" pitchFamily="18" charset="0"/>
                    <a:cs typeface="New York"/>
                  </a:rPr>
                  <a:t>[</a:t>
                </a:r>
                <a:r>
                  <a:rPr lang="af-ZA" sz="1400" dirty="0"/>
                  <a:t>μg/m</a:t>
                </a:r>
                <a:r>
                  <a:rPr lang="af-ZA" sz="1400" baseline="30000" dirty="0"/>
                  <a:t>3</a:t>
                </a:r>
                <a:r>
                  <a:rPr lang="fr-FR" sz="1400" b="1" dirty="0">
                    <a:solidFill>
                      <a:prstClr val="black"/>
                    </a:solidFill>
                    <a:ea typeface="Times New Roman" panose="02020603050405020304" pitchFamily="18" charset="0"/>
                    <a:cs typeface="New York"/>
                  </a:rPr>
                  <a:t>]</a:t>
                </a:r>
                <a:endParaRPr lang="en-US" sz="1400" dirty="0"/>
              </a:p>
            </p:txBody>
          </p:sp>
          <p:graphicFrame>
            <p:nvGraphicFramePr>
              <p:cNvPr id="28" name="Grafico 27">
                <a:extLst>
                  <a:ext uri="{FF2B5EF4-FFF2-40B4-BE49-F238E27FC236}">
                    <a16:creationId xmlns:a16="http://schemas.microsoft.com/office/drawing/2014/main" id="{D8C98C54-2A8D-B3A2-CB64-CA3E2F05C24C}"/>
                  </a:ext>
                </a:extLst>
              </p:cNvPr>
              <p:cNvGraphicFramePr/>
              <p:nvPr/>
            </p:nvGraphicFramePr>
            <p:xfrm>
              <a:off x="3677131" y="4055895"/>
              <a:ext cx="3864438" cy="2029103"/>
            </p:xfrm>
            <a:graphic>
              <a:graphicData uri="http://schemas.openxmlformats.org/drawingml/2006/chart">
                <c:chart xmlns:c="http://schemas.openxmlformats.org/drawingml/2006/chart" xmlns:r="http://schemas.openxmlformats.org/officeDocument/2006/relationships" r:id="rId11"/>
              </a:graphicData>
            </a:graphic>
          </p:graphicFrame>
          <p:sp>
            <p:nvSpPr>
              <p:cNvPr id="29" name="CasellaDiTesto 28">
                <a:extLst>
                  <a:ext uri="{FF2B5EF4-FFF2-40B4-BE49-F238E27FC236}">
                    <a16:creationId xmlns:a16="http://schemas.microsoft.com/office/drawing/2014/main" id="{F3E01EE9-C367-7DF6-98B4-50DB94604A46}"/>
                  </a:ext>
                </a:extLst>
              </p:cNvPr>
              <p:cNvSpPr txBox="1"/>
              <p:nvPr/>
            </p:nvSpPr>
            <p:spPr>
              <a:xfrm>
                <a:off x="4601570" y="5981542"/>
                <a:ext cx="1704681" cy="372433"/>
              </a:xfrm>
              <a:prstGeom prst="rect">
                <a:avLst/>
              </a:prstGeom>
              <a:noFill/>
            </p:spPr>
            <p:txBody>
              <a:bodyPr wrap="none" rtlCol="0">
                <a:spAutoFit/>
              </a:bodyPr>
              <a:lstStyle/>
              <a:p>
                <a:r>
                  <a:rPr lang="it-IT" sz="1400" dirty="0"/>
                  <a:t>Tempo [ora del giorno]</a:t>
                </a:r>
              </a:p>
            </p:txBody>
          </p:sp>
          <p:sp>
            <p:nvSpPr>
              <p:cNvPr id="26" name="CasellaDiTesto 25">
                <a:extLst>
                  <a:ext uri="{FF2B5EF4-FFF2-40B4-BE49-F238E27FC236}">
                    <a16:creationId xmlns:a16="http://schemas.microsoft.com/office/drawing/2014/main" id="{C4545825-339B-4DA1-015F-3E461B89FCF1}"/>
                  </a:ext>
                </a:extLst>
              </p:cNvPr>
              <p:cNvSpPr txBox="1"/>
              <p:nvPr/>
            </p:nvSpPr>
            <p:spPr>
              <a:xfrm>
                <a:off x="4309506" y="3769689"/>
                <a:ext cx="3009021" cy="338554"/>
              </a:xfrm>
              <a:prstGeom prst="rect">
                <a:avLst/>
              </a:prstGeom>
              <a:noFill/>
              <a:ln>
                <a:noFill/>
              </a:ln>
            </p:spPr>
            <p:txBody>
              <a:bodyPr wrap="square" rtlCol="0">
                <a:spAutoFit/>
              </a:bodyPr>
              <a:lstStyle/>
              <a:p>
                <a:pPr lvl="0">
                  <a:defRPr/>
                </a:pPr>
                <a:r>
                  <a:rPr lang="fr-FR" sz="1600" b="1" dirty="0">
                    <a:solidFill>
                      <a:prstClr val="black"/>
                    </a:solidFill>
                    <a:ea typeface="Times New Roman" panose="02020603050405020304" pitchFamily="18" charset="0"/>
                    <a:cs typeface="New York"/>
                  </a:rPr>
                  <a:t>BIOSSIDO DI AZOTO </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(NO</a:t>
                </a:r>
                <a:r>
                  <a:rPr kumimoji="0" lang="fr-FR" sz="1600" b="1" i="0" u="none" strike="noStrike" kern="1200" cap="none" spc="0" normalizeH="0" baseline="-25000" noProof="0" dirty="0">
                    <a:ln>
                      <a:noFill/>
                    </a:ln>
                    <a:solidFill>
                      <a:prstClr val="black"/>
                    </a:solidFill>
                    <a:effectLst/>
                    <a:uLnTx/>
                    <a:uFillTx/>
                    <a:latin typeface="Calibri" panose="020F0502020204030204"/>
                    <a:ea typeface="Times New Roman" panose="02020603050405020304" pitchFamily="18" charset="0"/>
                    <a:cs typeface="New York"/>
                  </a:rPr>
                  <a:t>2</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 </a:t>
                </a:r>
                <a:r>
                  <a:rPr lang="fr-FR" sz="1600" b="1" dirty="0">
                    <a:ea typeface="Times New Roman" panose="02020603050405020304" pitchFamily="18" charset="0"/>
                    <a:cs typeface="New York"/>
                  </a:rPr>
                  <a:t>[</a:t>
                </a:r>
                <a:r>
                  <a:rPr lang="af-ZA" sz="1600" dirty="0"/>
                  <a:t>μg/m</a:t>
                </a:r>
                <a:r>
                  <a:rPr lang="af-ZA" sz="1600" baseline="30000" dirty="0"/>
                  <a:t>3</a:t>
                </a:r>
                <a:r>
                  <a:rPr lang="fr-FR" sz="1600" b="1" dirty="0">
                    <a:solidFill>
                      <a:prstClr val="black"/>
                    </a:solidFill>
                    <a:ea typeface="Times New Roman" panose="02020603050405020304" pitchFamily="18" charset="0"/>
                    <a:cs typeface="New York"/>
                  </a:rPr>
                  <a:t>]</a:t>
                </a:r>
                <a:r>
                  <a:rPr kumimoji="0" lang="fr-FR"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New York"/>
                  </a:rPr>
                  <a:t> </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2" name="CasellaDiTesto 31">
              <a:extLst>
                <a:ext uri="{FF2B5EF4-FFF2-40B4-BE49-F238E27FC236}">
                  <a16:creationId xmlns:a16="http://schemas.microsoft.com/office/drawing/2014/main" id="{FF403190-B289-7EA6-9733-1C5F077F99E0}"/>
                </a:ext>
              </a:extLst>
            </p:cNvPr>
            <p:cNvSpPr txBox="1"/>
            <p:nvPr/>
          </p:nvSpPr>
          <p:spPr>
            <a:xfrm>
              <a:off x="7752201" y="3238813"/>
              <a:ext cx="797910" cy="523220"/>
            </a:xfrm>
            <a:prstGeom prst="rect">
              <a:avLst/>
            </a:prstGeom>
            <a:solidFill>
              <a:schemeClr val="bg1"/>
            </a:solidFill>
            <a:ln>
              <a:solidFill>
                <a:schemeClr val="tx1"/>
              </a:solidFill>
            </a:ln>
          </p:spPr>
          <p:txBody>
            <a:bodyPr wrap="square" rtlCol="0">
              <a:spAutoFit/>
            </a:bodyPr>
            <a:lstStyle/>
            <a:p>
              <a:r>
                <a:rPr lang="it-IT" sz="1400" b="1" dirty="0">
                  <a:solidFill>
                    <a:srgbClr val="ED7D31"/>
                  </a:solidFill>
                </a:rPr>
                <a:t>misurati</a:t>
              </a:r>
            </a:p>
            <a:p>
              <a:r>
                <a:rPr lang="it-IT" sz="1400" b="1" dirty="0">
                  <a:solidFill>
                    <a:srgbClr val="4472C4"/>
                  </a:solidFill>
                </a:rPr>
                <a:t>simulati</a:t>
              </a:r>
              <a:endParaRPr lang="en-US" sz="1400" b="1" dirty="0">
                <a:solidFill>
                  <a:srgbClr val="4472C4"/>
                </a:solidFill>
              </a:endParaRPr>
            </a:p>
          </p:txBody>
        </p:sp>
      </p:grpSp>
      <p:sp>
        <p:nvSpPr>
          <p:cNvPr id="34" name="Segnaposto contenuto 4">
            <a:extLst>
              <a:ext uri="{FF2B5EF4-FFF2-40B4-BE49-F238E27FC236}">
                <a16:creationId xmlns:a16="http://schemas.microsoft.com/office/drawing/2014/main" id="{B7B860B0-7815-978A-5C8C-CC74455D0878}"/>
              </a:ext>
            </a:extLst>
          </p:cNvPr>
          <p:cNvSpPr txBox="1">
            <a:spLocks/>
          </p:cNvSpPr>
          <p:nvPr/>
        </p:nvSpPr>
        <p:spPr>
          <a:xfrm>
            <a:off x="6913983" y="5693251"/>
            <a:ext cx="4658729" cy="6127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457200" algn="l"/>
              </a:tabLst>
            </a:pPr>
            <a:r>
              <a:rPr lang="it-IT" sz="1500" dirty="0">
                <a:solidFill>
                  <a:schemeClr val="bg1"/>
                </a:solidFill>
              </a:rPr>
              <a:t>più che doppi rispetto ai valor simulati (sottostimati rispetto a quelli misurati)</a:t>
            </a:r>
          </a:p>
          <a:p>
            <a:pPr algn="just">
              <a:lnSpc>
                <a:spcPct val="100000"/>
              </a:lnSpc>
              <a:spcBef>
                <a:spcPts val="0"/>
              </a:spcBef>
              <a:tabLst>
                <a:tab pos="457200" algn="l"/>
              </a:tabLst>
            </a:pPr>
            <a:r>
              <a:rPr lang="it-IT" sz="1500" dirty="0">
                <a:solidFill>
                  <a:schemeClr val="bg1"/>
                </a:solidFill>
              </a:rPr>
              <a:t>lontani dal punto di misura</a:t>
            </a:r>
          </a:p>
        </p:txBody>
      </p:sp>
    </p:spTree>
    <p:extLst>
      <p:ext uri="{BB962C8B-B14F-4D97-AF65-F5344CB8AC3E}">
        <p14:creationId xmlns:p14="http://schemas.microsoft.com/office/powerpoint/2010/main" val="270030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3000" fill="hold"/>
                                        <p:tgtEl>
                                          <p:spTgt spid="22"/>
                                        </p:tgtEl>
                                      </p:cBhvr>
                                    </p:cmd>
                                  </p:childTnLst>
                                </p:cTn>
                              </p:par>
                              <p:par>
                                <p:cTn id="7" presetID="1" presetClass="mediacall" presetSubtype="0" fill="hold" nodeType="withEffect">
                                  <p:stCondLst>
                                    <p:cond delay="0"/>
                                  </p:stCondLst>
                                  <p:childTnLst>
                                    <p:cmd type="call" cmd="playFrom(0.0)">
                                      <p:cBhvr>
                                        <p:cTn id="8" dur="23000" fill="hold"/>
                                        <p:tgtEl>
                                          <p:spTgt spid="9"/>
                                        </p:tgtEl>
                                      </p:cBhvr>
                                    </p:cmd>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2" repeatCount="indefinite" fill="hold" display="0">
                  <p:stCondLst>
                    <p:cond delay="indefinite"/>
                  </p:stCondLst>
                </p:cTn>
                <p:tgtEl>
                  <p:spTgt spid="22"/>
                </p:tgtEl>
              </p:cMediaNode>
            </p:video>
            <p:seq concurrent="1" nextAc="seek">
              <p:cTn id="23" restart="whenNotActive" fill="hold" evtFilter="cancelBubble" nodeType="interactiveSeq">
                <p:stCondLst>
                  <p:cond evt="onClick" delay="0">
                    <p:tgtEl>
                      <p:spTgt spid="22"/>
                    </p:tgtEl>
                  </p:cond>
                </p:stCondLst>
                <p:endSync evt="end" delay="0">
                  <p:rtn val="all"/>
                </p:endSync>
                <p:childTnLst>
                  <p:par>
                    <p:cTn id="24" fill="hold">
                      <p:stCondLst>
                        <p:cond delay="0"/>
                      </p:stCondLst>
                      <p:childTnLst>
                        <p:par>
                          <p:cTn id="25" fill="hold">
                            <p:stCondLst>
                              <p:cond delay="0"/>
                            </p:stCondLst>
                            <p:childTnLst>
                              <p:par>
                                <p:cTn id="26" presetID="2" presetClass="mediacall" presetSubtype="0" fill="hold" nodeType="withEffect">
                                  <p:stCondLst>
                                    <p:cond delay="0"/>
                                  </p:stCondLst>
                                  <p:childTnLst>
                                    <p:cmd type="call" cmd="togglePause">
                                      <p:cBhvr>
                                        <p:cTn id="27" dur="1" fill="hold"/>
                                        <p:tgtEl>
                                          <p:spTgt spid="22"/>
                                        </p:tgtEl>
                                      </p:cBhvr>
                                    </p:cmd>
                                  </p:childTnLst>
                                </p:cTn>
                              </p:par>
                            </p:childTnLst>
                          </p:cTn>
                        </p:par>
                      </p:childTnLst>
                    </p:cTn>
                  </p:par>
                </p:childTnLst>
              </p:cTn>
              <p:nextCondLst>
                <p:cond evt="onClick" delay="0">
                  <p:tgtEl>
                    <p:spTgt spid="22"/>
                  </p:tgtEl>
                </p:cond>
              </p:nextCondLst>
            </p:seq>
            <p:video>
              <p:cMediaNode vol="80000" mute="1">
                <p:cTn id="28" repeatCount="indefinite" fill="hold" display="0">
                  <p:stCondLst>
                    <p:cond delay="indefinite"/>
                  </p:stCondLst>
                </p:cTn>
                <p:tgtEl>
                  <p:spTgt spid="9"/>
                </p:tgtEl>
              </p:cMediaNode>
            </p:video>
            <p:seq concurrent="1" nextAc="seek">
              <p:cTn id="29" restart="whenNotActive" fill="hold" evtFilter="cancelBubble" nodeType="interactiveSeq">
                <p:stCondLst>
                  <p:cond evt="onClick" delay="0">
                    <p:tgtEl>
                      <p:spTgt spid="9"/>
                    </p:tgtEl>
                  </p:cond>
                </p:stCondLst>
                <p:endSync evt="end" delay="0">
                  <p:rtn val="all"/>
                </p:endSync>
                <p:childTnLst>
                  <p:par>
                    <p:cTn id="30" fill="hold">
                      <p:stCondLst>
                        <p:cond delay="0"/>
                      </p:stCondLst>
                      <p:childTnLst>
                        <p:par>
                          <p:cTn id="31" fill="hold">
                            <p:stCondLst>
                              <p:cond delay="0"/>
                            </p:stCondLst>
                            <p:childTnLst>
                              <p:par>
                                <p:cTn id="32" presetID="2" presetClass="mediacall" presetSubtype="0" fill="hold" nodeType="withEffect">
                                  <p:stCondLst>
                                    <p:cond delay="0"/>
                                  </p:stCondLst>
                                  <p:childTnLst>
                                    <p:cmd type="call" cmd="togglePause">
                                      <p:cBhvr>
                                        <p:cTn id="33" dur="1" fill="hold"/>
                                        <p:tgtEl>
                                          <p:spTgt spid="9"/>
                                        </p:tgtEl>
                                      </p:cBhvr>
                                    </p:cmd>
                                  </p:childTnLst>
                                </p:cTn>
                              </p:par>
                            </p:childTnLst>
                          </p:cTn>
                        </p:par>
                      </p:childTnLst>
                    </p:cTn>
                  </p:par>
                </p:childTnLst>
              </p:cTn>
              <p:nextCondLst>
                <p:cond evt="onClick" delay="0">
                  <p:tgtEl>
                    <p:spTgt spid="9"/>
                  </p:tgtEl>
                </p:cond>
              </p:nextCondLst>
            </p:seq>
          </p:childTnLst>
        </p:cTn>
      </p:par>
    </p:tnLst>
    <p:bldLst>
      <p:bldP spid="23" grpId="0"/>
      <p:bldP spid="3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a:extLst>
              <a:ext uri="{FF2B5EF4-FFF2-40B4-BE49-F238E27FC236}">
                <a16:creationId xmlns:a16="http://schemas.microsoft.com/office/drawing/2014/main" id="{CB511AD3-06B5-4922-9717-C2A583D5A594}"/>
              </a:ext>
            </a:extLst>
          </p:cNvPr>
          <p:cNvSpPr>
            <a:spLocks noGrp="1"/>
          </p:cNvSpPr>
          <p:nvPr>
            <p:ph type="title"/>
          </p:nvPr>
        </p:nvSpPr>
        <p:spPr>
          <a:xfrm>
            <a:off x="843518" y="266330"/>
            <a:ext cx="10515600" cy="773739"/>
          </a:xfrm>
        </p:spPr>
        <p:txBody>
          <a:bodyPr/>
          <a:lstStyle/>
          <a:p>
            <a:pPr algn="ctr"/>
            <a:r>
              <a:rPr lang="it-IT" b="1" dirty="0">
                <a:solidFill>
                  <a:srgbClr val="FFC000"/>
                </a:solidFill>
              </a:rPr>
              <a:t>Conclusioni</a:t>
            </a:r>
          </a:p>
        </p:txBody>
      </p:sp>
      <p:sp>
        <p:nvSpPr>
          <p:cNvPr id="8" name="Segnaposto contenuto 4">
            <a:extLst>
              <a:ext uri="{FF2B5EF4-FFF2-40B4-BE49-F238E27FC236}">
                <a16:creationId xmlns:a16="http://schemas.microsoft.com/office/drawing/2014/main" id="{95DEAA1F-8B70-43FF-AD79-E1BD945B32D7}"/>
              </a:ext>
            </a:extLst>
          </p:cNvPr>
          <p:cNvSpPr>
            <a:spLocks noGrp="1"/>
          </p:cNvSpPr>
          <p:nvPr>
            <p:ph idx="1"/>
          </p:nvPr>
        </p:nvSpPr>
        <p:spPr>
          <a:xfrm>
            <a:off x="609601" y="1359703"/>
            <a:ext cx="11090786" cy="2186686"/>
          </a:xfrm>
        </p:spPr>
        <p:txBody>
          <a:bodyPr>
            <a:normAutofit fontScale="25000" lnSpcReduction="20000"/>
          </a:bodyPr>
          <a:lstStyle/>
          <a:p>
            <a:pPr marL="0" lvl="0" indent="0" algn="just">
              <a:lnSpc>
                <a:spcPct val="90000"/>
              </a:lnSpc>
              <a:buNone/>
              <a:tabLst>
                <a:tab pos="457200" algn="l"/>
              </a:tabLst>
            </a:pPr>
            <a:endParaRPr lang="it-IT" sz="1100" kern="1200" dirty="0">
              <a:solidFill>
                <a:srgbClr val="000000"/>
              </a:solidFill>
              <a:effectLst/>
              <a:latin typeface="Calibri" panose="020F0502020204030204" pitchFamily="34" charset="0"/>
              <a:ea typeface="+mn-ea"/>
              <a:cs typeface="+mn-cs"/>
            </a:endParaRPr>
          </a:p>
          <a:p>
            <a:pPr marL="273050" lvl="0" indent="-273050" algn="just">
              <a:lnSpc>
                <a:spcPct val="120000"/>
              </a:lnSpc>
              <a:tabLst>
                <a:tab pos="457200" algn="l"/>
              </a:tabLst>
            </a:pPr>
            <a:r>
              <a:rPr lang="it-IT" sz="9200" dirty="0">
                <a:solidFill>
                  <a:srgbClr val="FFFF00"/>
                </a:solidFill>
                <a:latin typeface="Calibri" panose="020F0502020204030204" pitchFamily="34" charset="0"/>
              </a:rPr>
              <a:t>Riproduzione parametri atmosferici e concentrazioni di inquinanti</a:t>
            </a:r>
            <a:r>
              <a:rPr lang="it-IT" sz="9200" dirty="0">
                <a:solidFill>
                  <a:schemeClr val="bg1"/>
                </a:solidFill>
                <a:latin typeface="Calibri" panose="020F0502020204030204" pitchFamily="34" charset="0"/>
              </a:rPr>
              <a:t>: buoni risultati</a:t>
            </a:r>
          </a:p>
          <a:p>
            <a:pPr marL="273050" lvl="0" indent="-273050" algn="just">
              <a:lnSpc>
                <a:spcPct val="120000"/>
              </a:lnSpc>
              <a:tabLst>
                <a:tab pos="457200" algn="l"/>
              </a:tabLst>
            </a:pPr>
            <a:r>
              <a:rPr lang="it-IT" sz="9200" dirty="0">
                <a:solidFill>
                  <a:srgbClr val="FFFF00"/>
                </a:solidFill>
                <a:latin typeface="Calibri" panose="020F0502020204030204" pitchFamily="34" charset="0"/>
              </a:rPr>
              <a:t>Distribuzione spazio-temporale</a:t>
            </a:r>
            <a:r>
              <a:rPr lang="it-IT" sz="9200" dirty="0">
                <a:solidFill>
                  <a:schemeClr val="bg1"/>
                </a:solidFill>
                <a:latin typeface="Calibri" panose="020F0502020204030204" pitchFamily="34" charset="0"/>
              </a:rPr>
              <a:t>: evidenziare le aree e i momenti di maggiore concentrazione di TRAP (possono non corrispondere alla posizione della stazione di monitoraggio e ai picchi di flusso veicolare)</a:t>
            </a:r>
            <a:endParaRPr lang="en-GB" sz="9200" dirty="0">
              <a:solidFill>
                <a:schemeClr val="bg1"/>
              </a:solidFill>
              <a:latin typeface="Calibri" panose="020F0502020204030204" pitchFamily="34" charset="0"/>
            </a:endParaRPr>
          </a:p>
        </p:txBody>
      </p:sp>
      <p:graphicFrame>
        <p:nvGraphicFramePr>
          <p:cNvPr id="2" name="Tabella 1">
            <a:extLst>
              <a:ext uri="{FF2B5EF4-FFF2-40B4-BE49-F238E27FC236}">
                <a16:creationId xmlns:a16="http://schemas.microsoft.com/office/drawing/2014/main" id="{DC58EB56-84CE-A884-5B06-417DBFAF5461}"/>
              </a:ext>
            </a:extLst>
          </p:cNvPr>
          <p:cNvGraphicFramePr>
            <a:graphicFrameLocks noGrp="1"/>
          </p:cNvGraphicFramePr>
          <p:nvPr>
            <p:extLst>
              <p:ext uri="{D42A27DB-BD31-4B8C-83A1-F6EECF244321}">
                <p14:modId xmlns:p14="http://schemas.microsoft.com/office/powerpoint/2010/main" val="2295624979"/>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solidFill>
                            <a:schemeClr val="tx1"/>
                          </a:solidFill>
                          <a:latin typeface="+mn-lt"/>
                          <a:ea typeface="+mn-ea"/>
                          <a:cs typeface="+mn-cs"/>
                        </a:rPr>
                        <a:t>                                                       </a:t>
                      </a:r>
                      <a:r>
                        <a:rPr lang="it-IT" sz="1800" b="0" i="1" kern="1200" dirty="0">
                          <a:ln>
                            <a:solidFill>
                              <a:schemeClr val="tx1"/>
                            </a:solidFill>
                          </a:ln>
                          <a:solidFill>
                            <a:schemeClr val="tx1"/>
                          </a:solidFill>
                          <a:latin typeface="+mn-lt"/>
                          <a:ea typeface="+mn-ea"/>
                          <a:cs typeface="+mn-cs"/>
                        </a:rPr>
                        <a:t>50/50</a:t>
                      </a:r>
                      <a:endParaRPr lang="it-IT" sz="1800" b="0" i="1" kern="1200" dirty="0">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3" name="Segnaposto contenuto 4">
            <a:extLst>
              <a:ext uri="{FF2B5EF4-FFF2-40B4-BE49-F238E27FC236}">
                <a16:creationId xmlns:a16="http://schemas.microsoft.com/office/drawing/2014/main" id="{3ACE4137-AE6F-99A7-DC0D-1EDD94496F70}"/>
              </a:ext>
            </a:extLst>
          </p:cNvPr>
          <p:cNvSpPr txBox="1">
            <a:spLocks/>
          </p:cNvSpPr>
          <p:nvPr/>
        </p:nvSpPr>
        <p:spPr>
          <a:xfrm>
            <a:off x="614225" y="3429000"/>
            <a:ext cx="11090786" cy="2661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tab pos="457200" algn="l"/>
              </a:tabLst>
              <a:defRPr/>
            </a:pPr>
            <a:endParaRPr kumimoji="0" lang="it-IT"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lvl="0" algn="just">
              <a:tabLst>
                <a:tab pos="457200" algn="l"/>
              </a:tabLst>
              <a:defRPr/>
            </a:pPr>
            <a:r>
              <a:rPr lang="af-ZA" sz="2600" dirty="0">
                <a:solidFill>
                  <a:prstClr val="white"/>
                </a:solidFill>
                <a:latin typeface="Calibri" panose="020F0502020204030204" pitchFamily="34" charset="0"/>
              </a:rPr>
              <a:t>Lavori attuali e futuri</a:t>
            </a:r>
            <a:r>
              <a:rPr kumimoji="0" lang="af-ZA" sz="2600" b="0" i="0" u="none" strike="noStrike" kern="1200" cap="none" spc="0" normalizeH="0" baseline="0" noProof="0" dirty="0">
                <a:ln>
                  <a:noFill/>
                </a:ln>
                <a:solidFill>
                  <a:prstClr val="white"/>
                </a:solidFill>
                <a:effectLst/>
                <a:uLnTx/>
                <a:uFillTx/>
                <a:latin typeface="Calibri" panose="020F0502020204030204" pitchFamily="34" charset="0"/>
              </a:rPr>
              <a:t>:</a:t>
            </a:r>
          </a:p>
          <a:p>
            <a:pPr lvl="1" algn="just">
              <a:buFont typeface="Courier New" panose="02070309020205020404" pitchFamily="49" charset="0"/>
              <a:buChar char="o"/>
              <a:tabLst>
                <a:tab pos="457200" algn="l"/>
              </a:tabLst>
              <a:defRPr/>
            </a:pPr>
            <a:r>
              <a:rPr lang="af-ZA" sz="2200" dirty="0">
                <a:solidFill>
                  <a:prstClr val="white"/>
                </a:solidFill>
                <a:latin typeface="Calibri" panose="020F0502020204030204" pitchFamily="34" charset="0"/>
              </a:rPr>
              <a:t>utilizzo di fattori di emissione ancora più vicini a quelli del contesto regionale
simulare giornate con vento di maestrale o scirocco (le altre due condizioni più frequenti a Cagliari)
indagare la sensibilità dei risultati alle variazioni delle dimensioni del modello e delle celle
modellare altre aree e validare i risultati in diverse zone</a:t>
            </a:r>
            <a:endParaRPr kumimoji="0" lang="af-ZA" sz="2200" b="0" i="0" u="none" strike="noStrike" kern="1200" cap="none" spc="0" normalizeH="0" baseline="0" noProof="0" dirty="0">
              <a:ln>
                <a:noFill/>
              </a:ln>
              <a:solidFill>
                <a:prstClr val="black"/>
              </a:solidFill>
              <a:effectLst/>
              <a:uLnTx/>
              <a:uFillTx/>
              <a:latin typeface="Calibri" panose="020F0502020204030204"/>
            </a:endParaRPr>
          </a:p>
        </p:txBody>
      </p:sp>
    </p:spTree>
    <p:extLst>
      <p:ext uri="{BB962C8B-B14F-4D97-AF65-F5344CB8AC3E}">
        <p14:creationId xmlns:p14="http://schemas.microsoft.com/office/powerpoint/2010/main" val="55028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F907577-3BAF-0E73-3EF4-A811FD8F8F68}"/>
            </a:ext>
          </a:extLst>
        </p:cNvPr>
        <p:cNvGrpSpPr/>
        <p:nvPr/>
      </p:nvGrpSpPr>
      <p:grpSpPr>
        <a:xfrm>
          <a:off x="0" y="0"/>
          <a:ext cx="0" cy="0"/>
          <a:chOff x="0" y="0"/>
          <a:chExt cx="0" cy="0"/>
        </a:xfrm>
      </p:grpSpPr>
      <p:sp>
        <p:nvSpPr>
          <p:cNvPr id="3" name="Titolo 1">
            <a:extLst>
              <a:ext uri="{FF2B5EF4-FFF2-40B4-BE49-F238E27FC236}">
                <a16:creationId xmlns:a16="http://schemas.microsoft.com/office/drawing/2014/main" id="{7FD25BBF-54BF-DC6B-D5B6-ADC6DD06BEC4}"/>
              </a:ext>
            </a:extLst>
          </p:cNvPr>
          <p:cNvSpPr txBox="1">
            <a:spLocks noChangeAspect="1"/>
          </p:cNvSpPr>
          <p:nvPr/>
        </p:nvSpPr>
        <p:spPr>
          <a:xfrm>
            <a:off x="1080832" y="3429000"/>
            <a:ext cx="10030337" cy="2171469"/>
          </a:xfrm>
          <a:prstGeom prst="rect">
            <a:avLst/>
          </a:prstGeom>
        </p:spPr>
        <p:txBody>
          <a:bodyPr vert="horz" lIns="121920" tIns="60960" rIns="121920" bIns="6096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r" defTabSz="914377" rtl="0" eaLnBrk="1" fontAlgn="auto" latinLnBrk="0" hangingPunct="1">
              <a:lnSpc>
                <a:spcPct val="9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rgbClr val="FFC000"/>
              </a:solidFill>
              <a:effectLst/>
              <a:uLnTx/>
              <a:uFillTx/>
              <a:latin typeface="Aptos Display" panose="02110004020202020204"/>
              <a:ea typeface="+mj-ea"/>
              <a:cs typeface="+mj-cs"/>
            </a:endParaRPr>
          </a:p>
          <a:p>
            <a:pPr marL="0" marR="0" lvl="0" indent="0" algn="r" defTabSz="914377"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err="1">
                <a:ln>
                  <a:noFill/>
                </a:ln>
                <a:solidFill>
                  <a:srgbClr val="FFC000"/>
                </a:solidFill>
                <a:effectLst/>
                <a:uLnTx/>
                <a:uFillTx/>
                <a:ea typeface="+mj-ea"/>
                <a:cs typeface="+mj-cs"/>
              </a:rPr>
              <a:t>Contatti</a:t>
            </a:r>
            <a:r>
              <a:rPr kumimoji="0" lang="en-US" sz="3600" b="1" i="0" u="none" strike="noStrike" kern="1200" cap="none" spc="0" normalizeH="0" baseline="0" noProof="0" dirty="0">
                <a:ln>
                  <a:noFill/>
                </a:ln>
                <a:solidFill>
                  <a:srgbClr val="FFC000"/>
                </a:solidFill>
                <a:effectLst/>
                <a:uLnTx/>
                <a:uFillTx/>
                <a:ea typeface="+mj-ea"/>
                <a:cs typeface="+mj-cs"/>
              </a:rPr>
              <a:t>:</a:t>
            </a:r>
          </a:p>
        </p:txBody>
      </p:sp>
      <p:sp>
        <p:nvSpPr>
          <p:cNvPr id="5" name="Sottotitolo 2">
            <a:extLst>
              <a:ext uri="{FF2B5EF4-FFF2-40B4-BE49-F238E27FC236}">
                <a16:creationId xmlns:a16="http://schemas.microsoft.com/office/drawing/2014/main" id="{6E76379E-776F-8D5E-641B-837DFFDC5E52}"/>
              </a:ext>
            </a:extLst>
          </p:cNvPr>
          <p:cNvSpPr txBox="1">
            <a:spLocks noChangeAspect="1"/>
          </p:cNvSpPr>
          <p:nvPr/>
        </p:nvSpPr>
        <p:spPr>
          <a:xfrm>
            <a:off x="4815140" y="5615926"/>
            <a:ext cx="6296028" cy="504000"/>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 typeface="Arial" panose="020B0604020202020204" pitchFamily="34" charset="0"/>
              <a:buNone/>
            </a:pPr>
            <a:r>
              <a:rPr lang="it-IT" sz="28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rPr>
              <a:t>santusalessandro@gmail.com</a:t>
            </a:r>
          </a:p>
        </p:txBody>
      </p:sp>
      <p:sp>
        <p:nvSpPr>
          <p:cNvPr id="2" name="Sottotitolo 2">
            <a:extLst>
              <a:ext uri="{FF2B5EF4-FFF2-40B4-BE49-F238E27FC236}">
                <a16:creationId xmlns:a16="http://schemas.microsoft.com/office/drawing/2014/main" id="{09C8945E-7879-7E65-17DB-7BA3BC8B2D42}"/>
              </a:ext>
            </a:extLst>
          </p:cNvPr>
          <p:cNvSpPr txBox="1">
            <a:spLocks noChangeAspect="1"/>
          </p:cNvSpPr>
          <p:nvPr/>
        </p:nvSpPr>
        <p:spPr>
          <a:xfrm>
            <a:off x="4815140" y="5096469"/>
            <a:ext cx="6296028" cy="504000"/>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 typeface="Arial" panose="020B0604020202020204" pitchFamily="34" charset="0"/>
              <a:buNone/>
            </a:pPr>
            <a:r>
              <a:rPr lang="it-IT" sz="2800" dirty="0">
                <a:solidFill>
                  <a:prstClr val="white"/>
                </a:solidFill>
                <a:latin typeface="Calibri Light" panose="020F0302020204030204" pitchFamily="34" charset="0"/>
                <a:ea typeface="Calibri Light" panose="020F0302020204030204" pitchFamily="34" charset="0"/>
                <a:cs typeface="Calibri Light" panose="020F0302020204030204" pitchFamily="34" charset="0"/>
              </a:rPr>
              <a:t>alessandro.santus@unica.it</a:t>
            </a:r>
          </a:p>
        </p:txBody>
      </p:sp>
    </p:spTree>
    <p:extLst>
      <p:ext uri="{BB962C8B-B14F-4D97-AF65-F5344CB8AC3E}">
        <p14:creationId xmlns:p14="http://schemas.microsoft.com/office/powerpoint/2010/main" val="1414493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0ACB2-2D2D-1710-F21E-1C66302EBFD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D869A36-2A61-FE12-E5F5-BC62675F1741}"/>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…ma </a:t>
            </a:r>
            <a:r>
              <a:rPr kumimoji="0" lang="en-US" sz="3600" b="1" i="0" u="none" strike="noStrike" kern="1200" cap="none" spc="0" normalizeH="0" baseline="0" noProof="0" dirty="0" err="1">
                <a:ln>
                  <a:noFill/>
                </a:ln>
                <a:solidFill>
                  <a:srgbClr val="FFC000"/>
                </a:solidFill>
                <a:effectLst/>
                <a:uLnTx/>
                <a:uFillTx/>
                <a:ea typeface="+mj-ea"/>
                <a:cs typeface="+mj-cs"/>
              </a:rPr>
              <a:t>ecco</a:t>
            </a:r>
            <a:r>
              <a:rPr kumimoji="0" lang="en-US" sz="3600" b="1" i="0" u="none" strike="noStrike" kern="1200" cap="none" spc="0" normalizeH="0" baseline="0" noProof="0" dirty="0">
                <a:ln>
                  <a:noFill/>
                </a:ln>
                <a:solidFill>
                  <a:srgbClr val="FFC000"/>
                </a:solidFill>
                <a:effectLst/>
                <a:uLnTx/>
                <a:uFillTx/>
                <a:ea typeface="+mj-ea"/>
                <a:cs typeface="+mj-cs"/>
              </a:rPr>
              <a:t> la </a:t>
            </a:r>
            <a:r>
              <a:rPr kumimoji="0" lang="en-US" sz="3600" b="1" i="0" u="none" strike="noStrike" kern="1200" cap="none" spc="0" normalizeH="0" baseline="0" noProof="0" dirty="0" err="1">
                <a:ln>
                  <a:noFill/>
                </a:ln>
                <a:solidFill>
                  <a:srgbClr val="FFC000"/>
                </a:solidFill>
                <a:effectLst/>
                <a:uLnTx/>
                <a:uFillTx/>
                <a:ea typeface="+mj-ea"/>
                <a:cs typeface="+mj-cs"/>
              </a:rPr>
              <a:t>soluzione</a:t>
            </a:r>
            <a:r>
              <a:rPr kumimoji="0" lang="en-US" sz="3600" b="1" i="0" u="none" strike="noStrike" kern="1200" cap="none" spc="0" normalizeH="0" baseline="0" noProof="0" dirty="0">
                <a:ln>
                  <a:noFill/>
                </a:ln>
                <a:solidFill>
                  <a:srgbClr val="FFC000"/>
                </a:solidFill>
                <a:effectLst/>
                <a:uLnTx/>
                <a:uFillTx/>
                <a:ea typeface="+mj-ea"/>
                <a:cs typeface="+mj-cs"/>
              </a:rPr>
              <a:t>!</a:t>
            </a:r>
            <a:endParaRPr lang="it-IT" sz="3600" dirty="0"/>
          </a:p>
        </p:txBody>
      </p:sp>
      <p:sp>
        <p:nvSpPr>
          <p:cNvPr id="3" name="Segnaposto contenuto 2">
            <a:extLst>
              <a:ext uri="{FF2B5EF4-FFF2-40B4-BE49-F238E27FC236}">
                <a16:creationId xmlns:a16="http://schemas.microsoft.com/office/drawing/2014/main" id="{67D5FCDB-15B3-D9E2-B122-CD3865914F69}"/>
              </a:ext>
            </a:extLst>
          </p:cNvPr>
          <p:cNvSpPr>
            <a:spLocks noGrp="1"/>
          </p:cNvSpPr>
          <p:nvPr>
            <p:ph idx="1"/>
          </p:nvPr>
        </p:nvSpPr>
        <p:spPr>
          <a:xfrm>
            <a:off x="838200" y="1690688"/>
            <a:ext cx="10515600" cy="4486275"/>
          </a:xfrm>
        </p:spPr>
        <p:txBody>
          <a:bodyPr>
            <a:noAutofit/>
          </a:bodyPr>
          <a:lstStyle/>
          <a:p>
            <a:pPr marL="0" indent="0" algn="just">
              <a:buNone/>
            </a:pPr>
            <a:r>
              <a:rPr lang="it-IT" sz="2400" dirty="0">
                <a:solidFill>
                  <a:schemeClr val="bg1"/>
                </a:solidFill>
                <a:latin typeface="+mj-lt"/>
              </a:rPr>
              <a:t>Il supporto della progettazione del microclima urbano nella riconfigurazione e riorganizzazione della </a:t>
            </a:r>
            <a:r>
              <a:rPr lang="it-IT" sz="2400" b="1" dirty="0">
                <a:solidFill>
                  <a:schemeClr val="bg1"/>
                </a:solidFill>
                <a:latin typeface="+mj-lt"/>
              </a:rPr>
              <a:t>#</a:t>
            </a:r>
            <a:r>
              <a:rPr lang="it-IT" sz="2400" b="1" dirty="0">
                <a:solidFill>
                  <a:srgbClr val="FFC000"/>
                </a:solidFill>
                <a:latin typeface="+mj-lt"/>
              </a:rPr>
              <a:t>forma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urbana</a:t>
            </a:r>
            <a:r>
              <a:rPr lang="it-IT" sz="2400" dirty="0">
                <a:solidFill>
                  <a:schemeClr val="bg1"/>
                </a:solidFill>
                <a:latin typeface="+mj-lt"/>
              </a:rPr>
              <a:t> potrebbe indirizzare la morfologia urbana verso configurazioni più efficienti. Attraverso questo processo, saremo in grado di ottimizzare l’utilizzo dell’energia e aumentare sia la qualità sia la vivibilità degli spazi urbani.</a:t>
            </a:r>
          </a:p>
          <a:p>
            <a:pPr marL="0" indent="0" algn="ctr">
              <a:buNone/>
            </a:pPr>
            <a:endParaRPr lang="it-IT" sz="1400" b="1" dirty="0">
              <a:solidFill>
                <a:srgbClr val="FFC000"/>
              </a:solidFill>
              <a:latin typeface="+mj-lt"/>
            </a:endParaRPr>
          </a:p>
          <a:p>
            <a:pPr marL="0" indent="0" algn="ctr">
              <a:buNone/>
            </a:pPr>
            <a:r>
              <a:rPr lang="it-IT" sz="3600" b="1" dirty="0">
                <a:solidFill>
                  <a:srgbClr val="FFC000"/>
                </a:solidFill>
                <a:latin typeface="+mj-lt"/>
              </a:rPr>
              <a:t>Quando usare la progettazione microclimatica?</a:t>
            </a:r>
          </a:p>
          <a:p>
            <a:pPr marL="0" indent="0" algn="ctr">
              <a:buNone/>
            </a:pPr>
            <a:endParaRPr lang="it-IT" sz="1400" b="1" dirty="0">
              <a:solidFill>
                <a:srgbClr val="FFC000"/>
              </a:solidFill>
              <a:latin typeface="+mj-lt"/>
            </a:endParaRPr>
          </a:p>
          <a:p>
            <a:pPr marL="0" indent="0" algn="just">
              <a:buNone/>
            </a:pPr>
            <a:r>
              <a:rPr lang="it-IT" sz="2400" dirty="0">
                <a:solidFill>
                  <a:schemeClr val="bg1"/>
                </a:solidFill>
                <a:latin typeface="+mj-lt"/>
              </a:rPr>
              <a:t>Integrare le analisi microclimatiche a partire dal modello di progettazione iniziale, coinvolgendo nel processo diverse discipline: </a:t>
            </a:r>
            <a:r>
              <a:rPr lang="it-IT" sz="2400" b="1" dirty="0">
                <a:solidFill>
                  <a:schemeClr val="bg1"/>
                </a:solidFill>
                <a:latin typeface="+mj-lt"/>
              </a:rPr>
              <a:t>#</a:t>
            </a:r>
            <a:r>
              <a:rPr lang="it-IT" sz="2400" b="1" dirty="0">
                <a:solidFill>
                  <a:srgbClr val="FFC000"/>
                </a:solidFill>
                <a:latin typeface="+mj-lt"/>
              </a:rPr>
              <a:t>ingegneria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architettura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fluidodinamica</a:t>
            </a:r>
            <a:r>
              <a:rPr lang="it-IT" sz="2400" b="1" dirty="0">
                <a:solidFill>
                  <a:schemeClr val="bg1"/>
                </a:solidFill>
                <a:latin typeface="+mj-lt"/>
              </a:rPr>
              <a:t>, #</a:t>
            </a:r>
            <a:r>
              <a:rPr lang="it-IT" sz="2400" b="1" dirty="0">
                <a:solidFill>
                  <a:srgbClr val="FFC000"/>
                </a:solidFill>
                <a:latin typeface="+mj-lt"/>
              </a:rPr>
              <a:t>fisica</a:t>
            </a:r>
            <a:r>
              <a:rPr lang="it-IT" sz="2400" dirty="0">
                <a:solidFill>
                  <a:schemeClr val="bg1"/>
                </a:solidFill>
                <a:latin typeface="+mj-lt"/>
              </a:rPr>
              <a:t>, </a:t>
            </a:r>
            <a:r>
              <a:rPr lang="it-IT" sz="2400" b="1" dirty="0">
                <a:solidFill>
                  <a:schemeClr val="bg1"/>
                </a:solidFill>
                <a:latin typeface="+mj-lt"/>
              </a:rPr>
              <a:t>#</a:t>
            </a:r>
            <a:r>
              <a:rPr lang="it-IT" sz="2400" b="1" dirty="0">
                <a:solidFill>
                  <a:srgbClr val="FFC000"/>
                </a:solidFill>
                <a:latin typeface="+mj-lt"/>
              </a:rPr>
              <a:t>termodinamica</a:t>
            </a:r>
            <a:r>
              <a:rPr lang="it-IT" sz="2400" b="1" dirty="0">
                <a:solidFill>
                  <a:schemeClr val="bg1"/>
                </a:solidFill>
                <a:latin typeface="+mj-lt"/>
              </a:rPr>
              <a:t>, </a:t>
            </a:r>
            <a:r>
              <a:rPr lang="it-IT" sz="2400" dirty="0">
                <a:solidFill>
                  <a:schemeClr val="bg1"/>
                </a:solidFill>
                <a:latin typeface="+mj-lt"/>
              </a:rPr>
              <a:t>etc.</a:t>
            </a:r>
          </a:p>
          <a:p>
            <a:pPr marL="0" indent="0" algn="just">
              <a:buNone/>
            </a:pPr>
            <a:endParaRPr lang="it-IT" sz="2400" dirty="0">
              <a:solidFill>
                <a:schemeClr val="bg1"/>
              </a:solidFill>
              <a:latin typeface="+mj-lt"/>
            </a:endParaRPr>
          </a:p>
        </p:txBody>
      </p:sp>
      <p:graphicFrame>
        <p:nvGraphicFramePr>
          <p:cNvPr id="4" name="Tabella 3">
            <a:extLst>
              <a:ext uri="{FF2B5EF4-FFF2-40B4-BE49-F238E27FC236}">
                <a16:creationId xmlns:a16="http://schemas.microsoft.com/office/drawing/2014/main" id="{76BED8C3-BFA0-8CEC-2E86-19C24BEC5FCE}"/>
              </a:ext>
            </a:extLst>
          </p:cNvPr>
          <p:cNvGraphicFramePr>
            <a:graphicFrameLocks noGrp="1"/>
          </p:cNvGraphicFramePr>
          <p:nvPr>
            <p:extLst>
              <p:ext uri="{D42A27DB-BD31-4B8C-83A1-F6EECF244321}">
                <p14:modId xmlns:p14="http://schemas.microsoft.com/office/powerpoint/2010/main" val="2899389806"/>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5/50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Tree>
    <p:extLst>
      <p:ext uri="{BB962C8B-B14F-4D97-AF65-F5344CB8AC3E}">
        <p14:creationId xmlns:p14="http://schemas.microsoft.com/office/powerpoint/2010/main" val="1523718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E3C76-9E26-CEC9-0165-21CBF7C3022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FA33412-BCF2-374A-7082-85F84083D582}"/>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Il software ENVI-met (</a:t>
            </a:r>
            <a:r>
              <a:rPr kumimoji="0" lang="en-US" sz="3600" b="1" i="0" u="none" strike="noStrike" kern="1200" cap="none" spc="0" normalizeH="0" baseline="0" noProof="0" dirty="0" err="1">
                <a:ln>
                  <a:noFill/>
                </a:ln>
                <a:solidFill>
                  <a:srgbClr val="FFC000"/>
                </a:solidFill>
                <a:effectLst/>
                <a:uLnTx/>
                <a:uFillTx/>
                <a:ea typeface="+mj-ea"/>
                <a:cs typeface="+mj-cs"/>
              </a:rPr>
              <a:t>generalità</a:t>
            </a:r>
            <a:r>
              <a:rPr kumimoji="0" lang="en-US" sz="3600" b="1" i="0" u="none" strike="noStrike" kern="1200" cap="none" spc="0" normalizeH="0" baseline="0" noProof="0" dirty="0">
                <a:ln>
                  <a:noFill/>
                </a:ln>
                <a:solidFill>
                  <a:srgbClr val="FFC000"/>
                </a:solidFill>
                <a:effectLst/>
                <a:uLnTx/>
                <a:uFillTx/>
                <a:ea typeface="+mj-ea"/>
                <a:cs typeface="+mj-cs"/>
              </a:rPr>
              <a:t>)</a:t>
            </a:r>
            <a:endParaRPr lang="it-IT" sz="3600" dirty="0"/>
          </a:p>
        </p:txBody>
      </p:sp>
      <p:sp>
        <p:nvSpPr>
          <p:cNvPr id="3" name="Segnaposto contenuto 2">
            <a:extLst>
              <a:ext uri="{FF2B5EF4-FFF2-40B4-BE49-F238E27FC236}">
                <a16:creationId xmlns:a16="http://schemas.microsoft.com/office/drawing/2014/main" id="{D90A46E3-08EF-FB0B-87C9-CF47755E8353}"/>
              </a:ext>
            </a:extLst>
          </p:cNvPr>
          <p:cNvSpPr>
            <a:spLocks noGrp="1"/>
          </p:cNvSpPr>
          <p:nvPr>
            <p:ph idx="1"/>
          </p:nvPr>
        </p:nvSpPr>
        <p:spPr>
          <a:xfrm>
            <a:off x="838200" y="1690688"/>
            <a:ext cx="5257800" cy="4486275"/>
          </a:xfrm>
        </p:spPr>
        <p:txBody>
          <a:bodyPr>
            <a:noAutofit/>
          </a:bodyPr>
          <a:lstStyle/>
          <a:p>
            <a:pPr algn="just"/>
            <a:r>
              <a:rPr lang="it-IT" sz="2400" dirty="0">
                <a:solidFill>
                  <a:schemeClr val="bg1"/>
                </a:solidFill>
                <a:latin typeface="+mj-lt"/>
              </a:rPr>
              <a:t>ENVI-</a:t>
            </a:r>
            <a:r>
              <a:rPr lang="it-IT" sz="2400" dirty="0" err="1">
                <a:solidFill>
                  <a:schemeClr val="bg1"/>
                </a:solidFill>
                <a:latin typeface="+mj-lt"/>
              </a:rPr>
              <a:t>met</a:t>
            </a:r>
            <a:r>
              <a:rPr lang="it-IT" sz="2400" dirty="0">
                <a:solidFill>
                  <a:schemeClr val="bg1"/>
                </a:solidFill>
                <a:latin typeface="+mj-lt"/>
              </a:rPr>
              <a:t> è un software di simulazione microclimatica tridimensionale.</a:t>
            </a:r>
          </a:p>
          <a:p>
            <a:pPr algn="just"/>
            <a:endParaRPr lang="it-IT" sz="800" dirty="0">
              <a:solidFill>
                <a:schemeClr val="bg1"/>
              </a:solidFill>
              <a:latin typeface="+mj-lt"/>
            </a:endParaRPr>
          </a:p>
          <a:p>
            <a:pPr algn="just"/>
            <a:r>
              <a:rPr lang="it-IT" sz="2400" dirty="0">
                <a:solidFill>
                  <a:schemeClr val="bg1"/>
                </a:solidFill>
                <a:latin typeface="+mj-lt"/>
              </a:rPr>
              <a:t>Integra un’ampia gamma di discipline scientifiche in unico modello, in modo che tutti gli elementi possano interagire tra loro.</a:t>
            </a:r>
          </a:p>
          <a:p>
            <a:pPr algn="just"/>
            <a:endParaRPr lang="it-IT" sz="800" dirty="0">
              <a:solidFill>
                <a:schemeClr val="bg1"/>
              </a:solidFill>
              <a:latin typeface="+mj-lt"/>
            </a:endParaRPr>
          </a:p>
          <a:p>
            <a:pPr algn="just"/>
            <a:r>
              <a:rPr lang="it-IT" sz="2400" dirty="0">
                <a:solidFill>
                  <a:schemeClr val="bg1"/>
                </a:solidFill>
                <a:latin typeface="+mj-lt"/>
              </a:rPr>
              <a:t>Considera l’ambiente urbano come un singolo sistema e valuta la moltitudine di processi che hanno luogo tra i suoi elementi (superfici–vegetazione-aria).</a:t>
            </a:r>
          </a:p>
        </p:txBody>
      </p:sp>
      <p:graphicFrame>
        <p:nvGraphicFramePr>
          <p:cNvPr id="4" name="Tabella 3">
            <a:extLst>
              <a:ext uri="{FF2B5EF4-FFF2-40B4-BE49-F238E27FC236}">
                <a16:creationId xmlns:a16="http://schemas.microsoft.com/office/drawing/2014/main" id="{B2E1013D-15EC-B63B-65B5-48965E1C94A0}"/>
              </a:ext>
            </a:extLst>
          </p:cNvPr>
          <p:cNvGraphicFramePr>
            <a:graphicFrameLocks noGrp="1"/>
          </p:cNvGraphicFramePr>
          <p:nvPr>
            <p:extLst>
              <p:ext uri="{D42A27DB-BD31-4B8C-83A1-F6EECF244321}">
                <p14:modId xmlns:p14="http://schemas.microsoft.com/office/powerpoint/2010/main" val="23807784"/>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6/50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10" name="Immagine 9" descr="Immagine che contiene Carattere, simbolo, Elementi grafici, logo&#10;&#10;Descrizione generata automaticamente">
            <a:extLst>
              <a:ext uri="{FF2B5EF4-FFF2-40B4-BE49-F238E27FC236}">
                <a16:creationId xmlns:a16="http://schemas.microsoft.com/office/drawing/2014/main" id="{7605E54F-DC15-A57D-B9FE-291AFBE2B2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2812" y="1825625"/>
            <a:ext cx="2924175" cy="1562100"/>
          </a:xfrm>
          <a:prstGeom prst="rect">
            <a:avLst/>
          </a:prstGeom>
        </p:spPr>
      </p:pic>
      <p:sp>
        <p:nvSpPr>
          <p:cNvPr id="11" name="Segnaposto contenuto 2">
            <a:extLst>
              <a:ext uri="{FF2B5EF4-FFF2-40B4-BE49-F238E27FC236}">
                <a16:creationId xmlns:a16="http://schemas.microsoft.com/office/drawing/2014/main" id="{457A76E9-8269-F8B5-2BAE-84B2453555C0}"/>
              </a:ext>
            </a:extLst>
          </p:cNvPr>
          <p:cNvSpPr txBox="1">
            <a:spLocks/>
          </p:cNvSpPr>
          <p:nvPr/>
        </p:nvSpPr>
        <p:spPr>
          <a:xfrm>
            <a:off x="6096000" y="1690688"/>
            <a:ext cx="52578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just">
              <a:buFont typeface="Arial" panose="020B0604020202020204" pitchFamily="34" charset="0"/>
              <a:buNone/>
            </a:pPr>
            <a:endParaRPr lang="it-IT" sz="2400" dirty="0">
              <a:solidFill>
                <a:schemeClr val="bg1"/>
              </a:solidFill>
              <a:latin typeface="+mj-lt"/>
            </a:endParaRPr>
          </a:p>
          <a:p>
            <a:pPr marL="0" indent="0" algn="ctr">
              <a:buFont typeface="Arial" panose="020B0604020202020204" pitchFamily="34" charset="0"/>
              <a:buNone/>
            </a:pPr>
            <a:r>
              <a:rPr lang="it-IT" sz="2400" b="1" dirty="0">
                <a:solidFill>
                  <a:srgbClr val="FFC000"/>
                </a:solidFill>
                <a:latin typeface="+mj-lt"/>
              </a:rPr>
              <a:t>Sito web ufficiale:</a:t>
            </a:r>
          </a:p>
          <a:p>
            <a:pPr marL="0" indent="0" algn="ctr">
              <a:buFont typeface="Arial" panose="020B0604020202020204" pitchFamily="34" charset="0"/>
              <a:buNone/>
            </a:pPr>
            <a:r>
              <a:rPr lang="it-IT" sz="2000" dirty="0">
                <a:solidFill>
                  <a:schemeClr val="bg1"/>
                </a:solidFill>
                <a:latin typeface="+mj-lt"/>
                <a:hlinkClick r:id="rId3">
                  <a:extLst>
                    <a:ext uri="{A12FA001-AC4F-418D-AE19-62706E023703}">
                      <ahyp:hlinkClr xmlns:ahyp="http://schemas.microsoft.com/office/drawing/2018/hyperlinkcolor" val="tx"/>
                    </a:ext>
                  </a:extLst>
                </a:hlinkClick>
              </a:rPr>
              <a:t>https://envi-met.com/</a:t>
            </a:r>
            <a:endParaRPr lang="it-IT" sz="2000" dirty="0">
              <a:solidFill>
                <a:schemeClr val="bg1"/>
              </a:solidFill>
              <a:latin typeface="+mj-lt"/>
            </a:endParaRPr>
          </a:p>
          <a:p>
            <a:pPr marL="0" indent="0" algn="ctr">
              <a:buFont typeface="Arial" panose="020B0604020202020204" pitchFamily="34" charset="0"/>
              <a:buNone/>
            </a:pPr>
            <a:endParaRPr lang="it-IT" sz="2400" dirty="0">
              <a:solidFill>
                <a:schemeClr val="bg1"/>
              </a:solidFill>
              <a:latin typeface="+mj-lt"/>
            </a:endParaRPr>
          </a:p>
          <a:p>
            <a:pPr marL="0" indent="0" algn="ctr">
              <a:buFont typeface="Arial" panose="020B0604020202020204" pitchFamily="34" charset="0"/>
              <a:buNone/>
            </a:pPr>
            <a:r>
              <a:rPr lang="it-IT" sz="2400" b="1" dirty="0">
                <a:solidFill>
                  <a:srgbClr val="FFC000"/>
                </a:solidFill>
                <a:latin typeface="+mj-lt"/>
              </a:rPr>
              <a:t>Canale YouTube ufficiale:</a:t>
            </a:r>
          </a:p>
          <a:p>
            <a:pPr marL="0" indent="0" algn="ctr">
              <a:buFont typeface="Arial" panose="020B0604020202020204" pitchFamily="34" charset="0"/>
              <a:buNone/>
            </a:pPr>
            <a:r>
              <a:rPr lang="it-IT" sz="2000" dirty="0">
                <a:solidFill>
                  <a:schemeClr val="bg1"/>
                </a:solidFill>
                <a:latin typeface="+mj-lt"/>
                <a:hlinkClick r:id="rId4">
                  <a:extLst>
                    <a:ext uri="{A12FA001-AC4F-418D-AE19-62706E023703}">
                      <ahyp:hlinkClr xmlns:ahyp="http://schemas.microsoft.com/office/drawing/2018/hyperlinkcolor" val="tx"/>
                    </a:ext>
                  </a:extLst>
                </a:hlinkClick>
              </a:rPr>
              <a:t>https://www.youtube.com/channel/UCBzM3vjyc-6vHICIqkuD9nQ</a:t>
            </a:r>
            <a:endParaRPr lang="it-IT" sz="2000" dirty="0">
              <a:solidFill>
                <a:schemeClr val="bg1"/>
              </a:solidFill>
              <a:latin typeface="+mj-lt"/>
            </a:endParaRPr>
          </a:p>
          <a:p>
            <a:pPr marL="0" indent="0" algn="ctr">
              <a:buFont typeface="Arial" panose="020B0604020202020204" pitchFamily="34" charset="0"/>
              <a:buNone/>
            </a:pPr>
            <a:endParaRPr lang="it-IT" sz="2400" dirty="0">
              <a:solidFill>
                <a:schemeClr val="bg1"/>
              </a:solidFill>
              <a:latin typeface="+mj-lt"/>
            </a:endParaRPr>
          </a:p>
        </p:txBody>
      </p:sp>
    </p:spTree>
    <p:extLst>
      <p:ext uri="{BB962C8B-B14F-4D97-AF65-F5344CB8AC3E}">
        <p14:creationId xmlns:p14="http://schemas.microsoft.com/office/powerpoint/2010/main" val="2399171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561048-0230-F821-8AFD-64E30E05383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C96B5FE-F3A3-5C0B-C499-A6D2B0FB39B3}"/>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     Il software ENVI-met (</a:t>
            </a:r>
            <a:r>
              <a:rPr kumimoji="0" lang="en-US" sz="3600" b="1" i="0" u="none" strike="noStrike" kern="1200" cap="none" spc="0" normalizeH="0" baseline="0" noProof="0" dirty="0" err="1">
                <a:ln>
                  <a:noFill/>
                </a:ln>
                <a:solidFill>
                  <a:srgbClr val="FFC000"/>
                </a:solidFill>
                <a:effectLst/>
                <a:uLnTx/>
                <a:uFillTx/>
                <a:ea typeface="+mj-ea"/>
                <a:cs typeface="+mj-cs"/>
              </a:rPr>
              <a:t>cosa</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dicono</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lui</a:t>
            </a:r>
            <a:r>
              <a:rPr lang="en-US" sz="3600" b="1" dirty="0">
                <a:solidFill>
                  <a:srgbClr val="FFC000"/>
                </a:solidFill>
              </a:rPr>
              <a:t>, </a:t>
            </a:r>
            <a:r>
              <a:rPr kumimoji="0" lang="en-US" sz="3600" b="1" i="0" u="none" strike="noStrike" kern="1200" cap="none" spc="0" normalizeH="0" baseline="0" noProof="0" dirty="0">
                <a:ln>
                  <a:noFill/>
                </a:ln>
                <a:solidFill>
                  <a:srgbClr val="FFC000"/>
                </a:solidFill>
                <a:effectLst/>
                <a:uLnTx/>
                <a:uFillTx/>
                <a:ea typeface="+mj-ea"/>
                <a:cs typeface="+mj-cs"/>
              </a:rPr>
              <a:t>Pt. 1)</a:t>
            </a:r>
            <a:endParaRPr lang="it-IT" sz="3600" dirty="0"/>
          </a:p>
        </p:txBody>
      </p:sp>
      <p:sp>
        <p:nvSpPr>
          <p:cNvPr id="3" name="Segnaposto contenuto 2">
            <a:extLst>
              <a:ext uri="{FF2B5EF4-FFF2-40B4-BE49-F238E27FC236}">
                <a16:creationId xmlns:a16="http://schemas.microsoft.com/office/drawing/2014/main" id="{F395C177-5303-B64B-E44A-0AAD4AE78B66}"/>
              </a:ext>
            </a:extLst>
          </p:cNvPr>
          <p:cNvSpPr>
            <a:spLocks noGrp="1"/>
          </p:cNvSpPr>
          <p:nvPr>
            <p:ph idx="1"/>
          </p:nvPr>
        </p:nvSpPr>
        <p:spPr>
          <a:xfrm>
            <a:off x="838199" y="3933825"/>
            <a:ext cx="10515600" cy="2243138"/>
          </a:xfrm>
        </p:spPr>
        <p:txBody>
          <a:bodyPr>
            <a:noAutofit/>
          </a:bodyPr>
          <a:lstStyle/>
          <a:p>
            <a:pPr algn="just"/>
            <a:r>
              <a:rPr lang="en-US" sz="2400" dirty="0" err="1">
                <a:solidFill>
                  <a:schemeClr val="bg1"/>
                </a:solidFill>
                <a:latin typeface="+mj-lt"/>
              </a:rPr>
              <a:t>Processo</a:t>
            </a:r>
            <a:r>
              <a:rPr lang="en-US" sz="2400" dirty="0">
                <a:solidFill>
                  <a:schemeClr val="bg1"/>
                </a:solidFill>
                <a:latin typeface="+mj-lt"/>
              </a:rPr>
              <a:t> di </a:t>
            </a:r>
            <a:r>
              <a:rPr lang="en-US" sz="2400" dirty="0" err="1">
                <a:solidFill>
                  <a:schemeClr val="bg1"/>
                </a:solidFill>
                <a:latin typeface="+mj-lt"/>
              </a:rPr>
              <a:t>validazione</a:t>
            </a:r>
            <a:r>
              <a:rPr lang="en-US" sz="2400" dirty="0">
                <a:solidFill>
                  <a:schemeClr val="bg1"/>
                </a:solidFill>
                <a:latin typeface="+mj-lt"/>
              </a:rPr>
              <a:t>: </a:t>
            </a:r>
            <a:r>
              <a:rPr lang="en-US" sz="2400" dirty="0" err="1">
                <a:solidFill>
                  <a:schemeClr val="bg1"/>
                </a:solidFill>
                <a:latin typeface="+mj-lt"/>
              </a:rPr>
              <a:t>termografia</a:t>
            </a:r>
            <a:r>
              <a:rPr lang="en-US" sz="2400" dirty="0">
                <a:solidFill>
                  <a:schemeClr val="bg1"/>
                </a:solidFill>
                <a:latin typeface="+mj-lt"/>
              </a:rPr>
              <a:t> a </a:t>
            </a:r>
            <a:r>
              <a:rPr lang="en-US" sz="2400" dirty="0" err="1">
                <a:solidFill>
                  <a:schemeClr val="bg1"/>
                </a:solidFill>
                <a:latin typeface="+mj-lt"/>
              </a:rPr>
              <a:t>infrarossi</a:t>
            </a:r>
            <a:r>
              <a:rPr lang="en-US" sz="2400" dirty="0">
                <a:solidFill>
                  <a:schemeClr val="bg1"/>
                </a:solidFill>
                <a:latin typeface="+mj-lt"/>
              </a:rPr>
              <a:t> </a:t>
            </a:r>
            <a:r>
              <a:rPr lang="en-US" sz="2400" dirty="0" err="1">
                <a:solidFill>
                  <a:schemeClr val="bg1"/>
                </a:solidFill>
                <a:latin typeface="+mj-lt"/>
              </a:rPr>
              <a:t>tramite</a:t>
            </a:r>
            <a:r>
              <a:rPr lang="en-US" sz="2400" dirty="0">
                <a:solidFill>
                  <a:schemeClr val="bg1"/>
                </a:solidFill>
                <a:latin typeface="+mj-lt"/>
              </a:rPr>
              <a:t> </a:t>
            </a:r>
            <a:r>
              <a:rPr lang="en-US" sz="2400" dirty="0" err="1">
                <a:solidFill>
                  <a:schemeClr val="bg1"/>
                </a:solidFill>
                <a:latin typeface="+mj-lt"/>
              </a:rPr>
              <a:t>droni</a:t>
            </a:r>
            <a:r>
              <a:rPr lang="en-US" sz="2400" dirty="0">
                <a:solidFill>
                  <a:schemeClr val="bg1"/>
                </a:solidFill>
                <a:latin typeface="+mj-lt"/>
              </a:rPr>
              <a:t> </a:t>
            </a:r>
            <a:r>
              <a:rPr lang="en-US" sz="2400" dirty="0">
                <a:solidFill>
                  <a:schemeClr val="bg1"/>
                </a:solidFill>
                <a:latin typeface="+mj-lt"/>
                <a:sym typeface="Wingdings" panose="05000000000000000000" pitchFamily="2" charset="2"/>
              </a:rPr>
              <a:t> </a:t>
            </a:r>
            <a:r>
              <a:rPr lang="en-US" sz="2400" dirty="0" err="1">
                <a:solidFill>
                  <a:schemeClr val="bg1"/>
                </a:solidFill>
                <a:latin typeface="+mj-lt"/>
                <a:sym typeface="Wingdings" panose="05000000000000000000" pitchFamily="2" charset="2"/>
              </a:rPr>
              <a:t>determinazione</a:t>
            </a:r>
            <a:r>
              <a:rPr lang="en-US" sz="2400" dirty="0">
                <a:solidFill>
                  <a:schemeClr val="bg1"/>
                </a:solidFill>
                <a:latin typeface="+mj-lt"/>
                <a:sym typeface="Wingdings" panose="05000000000000000000" pitchFamily="2" charset="2"/>
              </a:rPr>
              <a:t> </a:t>
            </a:r>
            <a:r>
              <a:rPr lang="en-US" sz="2400" dirty="0" err="1">
                <a:solidFill>
                  <a:schemeClr val="bg1"/>
                </a:solidFill>
                <a:latin typeface="+mj-lt"/>
                <a:sym typeface="Wingdings" panose="05000000000000000000" pitchFamily="2" charset="2"/>
              </a:rPr>
              <a:t>temperatura</a:t>
            </a:r>
            <a:r>
              <a:rPr lang="en-US" sz="2400" dirty="0">
                <a:solidFill>
                  <a:schemeClr val="bg1"/>
                </a:solidFill>
                <a:latin typeface="+mj-lt"/>
                <a:sym typeface="Wingdings" panose="05000000000000000000" pitchFamily="2" charset="2"/>
              </a:rPr>
              <a:t> </a:t>
            </a:r>
            <a:r>
              <a:rPr lang="en-US" sz="2400" dirty="0" err="1">
                <a:solidFill>
                  <a:schemeClr val="bg1"/>
                </a:solidFill>
                <a:latin typeface="+mj-lt"/>
                <a:sym typeface="Wingdings" panose="05000000000000000000" pitchFamily="2" charset="2"/>
              </a:rPr>
              <a:t>superficiale</a:t>
            </a:r>
            <a:r>
              <a:rPr lang="en-US" sz="2400" dirty="0">
                <a:solidFill>
                  <a:schemeClr val="bg1"/>
                </a:solidFill>
                <a:latin typeface="+mj-lt"/>
                <a:sym typeface="Wingdings" panose="05000000000000000000" pitchFamily="2" charset="2"/>
              </a:rPr>
              <a:t>  </a:t>
            </a:r>
            <a:r>
              <a:rPr lang="en-US" sz="2400" dirty="0" err="1">
                <a:solidFill>
                  <a:schemeClr val="bg1"/>
                </a:solidFill>
                <a:latin typeface="+mj-lt"/>
                <a:sym typeface="Wingdings" panose="05000000000000000000" pitchFamily="2" charset="2"/>
              </a:rPr>
              <a:t>confronto</a:t>
            </a:r>
            <a:r>
              <a:rPr lang="en-US" sz="2400" dirty="0">
                <a:solidFill>
                  <a:schemeClr val="bg1"/>
                </a:solidFill>
                <a:latin typeface="+mj-lt"/>
                <a:sym typeface="Wingdings" panose="05000000000000000000" pitchFamily="2" charset="2"/>
              </a:rPr>
              <a:t> </a:t>
            </a:r>
            <a:r>
              <a:rPr lang="en-US" sz="2400" dirty="0" err="1">
                <a:solidFill>
                  <a:schemeClr val="bg1"/>
                </a:solidFill>
                <a:latin typeface="+mj-lt"/>
                <a:sym typeface="Wingdings" panose="05000000000000000000" pitchFamily="2" charset="2"/>
              </a:rPr>
              <a:t>risultati</a:t>
            </a:r>
            <a:r>
              <a:rPr lang="en-US" sz="2400" dirty="0">
                <a:solidFill>
                  <a:schemeClr val="bg1"/>
                </a:solidFill>
                <a:latin typeface="+mj-lt"/>
                <a:sym typeface="Wingdings" panose="05000000000000000000" pitchFamily="2" charset="2"/>
              </a:rPr>
              <a:t> </a:t>
            </a:r>
            <a:r>
              <a:rPr lang="en-US" sz="2400" dirty="0" err="1">
                <a:solidFill>
                  <a:schemeClr val="bg1"/>
                </a:solidFill>
                <a:latin typeface="+mj-lt"/>
                <a:sym typeface="Wingdings" panose="05000000000000000000" pitchFamily="2" charset="2"/>
              </a:rPr>
              <a:t>simulazioni</a:t>
            </a:r>
            <a:r>
              <a:rPr lang="en-US" sz="2400" dirty="0">
                <a:solidFill>
                  <a:schemeClr val="bg1"/>
                </a:solidFill>
                <a:latin typeface="+mj-lt"/>
                <a:sym typeface="Wingdings" panose="05000000000000000000" pitchFamily="2" charset="2"/>
              </a:rPr>
              <a:t> ENVI-met.</a:t>
            </a:r>
          </a:p>
          <a:p>
            <a:pPr algn="just"/>
            <a:r>
              <a:rPr lang="en-US" sz="2400" dirty="0" err="1">
                <a:solidFill>
                  <a:schemeClr val="bg1"/>
                </a:solidFill>
                <a:latin typeface="+mj-lt"/>
                <a:sym typeface="Wingdings" panose="05000000000000000000" pitchFamily="2" charset="2"/>
              </a:rPr>
              <a:t>Rassegna</a:t>
            </a:r>
            <a:r>
              <a:rPr lang="it-IT" sz="2400" dirty="0">
                <a:solidFill>
                  <a:schemeClr val="bg1"/>
                </a:solidFill>
                <a:latin typeface="+mj-lt"/>
                <a:sym typeface="Wingdings" panose="05000000000000000000" pitchFamily="2" charset="2"/>
              </a:rPr>
              <a:t> dei diversi approcci alle simulazioni del microclima esterno con ENVI-</a:t>
            </a:r>
            <a:r>
              <a:rPr lang="it-IT" sz="2400" dirty="0" err="1">
                <a:solidFill>
                  <a:schemeClr val="bg1"/>
                </a:solidFill>
                <a:latin typeface="+mj-lt"/>
                <a:sym typeface="Wingdings" panose="05000000000000000000" pitchFamily="2" charset="2"/>
              </a:rPr>
              <a:t>met</a:t>
            </a:r>
            <a:r>
              <a:rPr lang="it-IT" sz="2400" dirty="0">
                <a:solidFill>
                  <a:schemeClr val="bg1"/>
                </a:solidFill>
                <a:latin typeface="+mj-lt"/>
                <a:sym typeface="Wingdings" panose="05000000000000000000" pitchFamily="2" charset="2"/>
              </a:rPr>
              <a:t> presenti in letteratura.</a:t>
            </a:r>
            <a:endParaRPr lang="en-US" sz="2400" dirty="0">
              <a:solidFill>
                <a:schemeClr val="bg1"/>
              </a:solidFill>
              <a:latin typeface="+mj-lt"/>
            </a:endParaRPr>
          </a:p>
          <a:p>
            <a:pPr algn="just"/>
            <a:r>
              <a:rPr lang="en-US" sz="2400" dirty="0">
                <a:solidFill>
                  <a:schemeClr val="bg1"/>
                </a:solidFill>
                <a:latin typeface="+mj-lt"/>
              </a:rPr>
              <a:t>“…the most used tool for outdoor microclimate studies” </a:t>
            </a:r>
            <a:r>
              <a:rPr lang="en-US" sz="2300" dirty="0">
                <a:solidFill>
                  <a:schemeClr val="bg1"/>
                </a:solidFill>
                <a:latin typeface="+mj-lt"/>
              </a:rPr>
              <a:t>(Fabbri &amp; Costanzo, 2020). </a:t>
            </a:r>
          </a:p>
          <a:p>
            <a:pPr algn="just"/>
            <a:endParaRPr lang="en-US" sz="2400" dirty="0">
              <a:solidFill>
                <a:schemeClr val="bg1"/>
              </a:solidFill>
              <a:latin typeface="+mj-lt"/>
            </a:endParaRPr>
          </a:p>
          <a:p>
            <a:pPr algn="just"/>
            <a:endParaRPr lang="en-US" sz="2400" dirty="0">
              <a:solidFill>
                <a:schemeClr val="bg1"/>
              </a:solidFill>
              <a:latin typeface="+mj-lt"/>
            </a:endParaRPr>
          </a:p>
        </p:txBody>
      </p:sp>
      <p:graphicFrame>
        <p:nvGraphicFramePr>
          <p:cNvPr id="4" name="Tabella 3">
            <a:extLst>
              <a:ext uri="{FF2B5EF4-FFF2-40B4-BE49-F238E27FC236}">
                <a16:creationId xmlns:a16="http://schemas.microsoft.com/office/drawing/2014/main" id="{5D1EE717-0EFD-27E6-4298-4FDE8C958DC8}"/>
              </a:ext>
            </a:extLst>
          </p:cNvPr>
          <p:cNvGraphicFramePr>
            <a:graphicFrameLocks noGrp="1"/>
          </p:cNvGraphicFramePr>
          <p:nvPr>
            <p:extLst>
              <p:ext uri="{D42A27DB-BD31-4B8C-83A1-F6EECF244321}">
                <p14:modId xmlns:p14="http://schemas.microsoft.com/office/powerpoint/2010/main" val="1044416618"/>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7/50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sp>
        <p:nvSpPr>
          <p:cNvPr id="5" name="Segnaposto contenuto 2">
            <a:extLst>
              <a:ext uri="{FF2B5EF4-FFF2-40B4-BE49-F238E27FC236}">
                <a16:creationId xmlns:a16="http://schemas.microsoft.com/office/drawing/2014/main" id="{C0649B09-5F64-8D90-9E45-1CC075C63D34}"/>
              </a:ext>
            </a:extLst>
          </p:cNvPr>
          <p:cNvSpPr txBox="1">
            <a:spLocks/>
          </p:cNvSpPr>
          <p:nvPr/>
        </p:nvSpPr>
        <p:spPr>
          <a:xfrm>
            <a:off x="6096000" y="1690688"/>
            <a:ext cx="52578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it-IT" sz="2400" dirty="0">
              <a:solidFill>
                <a:schemeClr val="bg1"/>
              </a:solidFill>
              <a:latin typeface="+mj-lt"/>
            </a:endParaRPr>
          </a:p>
        </p:txBody>
      </p:sp>
      <p:pic>
        <p:nvPicPr>
          <p:cNvPr id="8" name="Immagine 7" descr="Immagine che contiene testo, Pagina Web, Sito Web, Pubblicità online&#10;&#10;Il contenuto generato dall'IA potrebbe non essere corretto.">
            <a:extLst>
              <a:ext uri="{FF2B5EF4-FFF2-40B4-BE49-F238E27FC236}">
                <a16:creationId xmlns:a16="http://schemas.microsoft.com/office/drawing/2014/main" id="{9F873E00-58BE-95AA-8A0D-25B101D2F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783" y="1334061"/>
            <a:ext cx="7200000" cy="2599764"/>
          </a:xfrm>
          <a:prstGeom prst="rect">
            <a:avLst/>
          </a:prstGeom>
        </p:spPr>
      </p:pic>
      <p:pic>
        <p:nvPicPr>
          <p:cNvPr id="16" name="Immagine 15" descr="Immagine che contiene testo, schermata, mappa, diagramma&#10;&#10;Il contenuto generato dall'IA potrebbe non essere corretto.">
            <a:extLst>
              <a:ext uri="{FF2B5EF4-FFF2-40B4-BE49-F238E27FC236}">
                <a16:creationId xmlns:a16="http://schemas.microsoft.com/office/drawing/2014/main" id="{0BC9B05C-C74A-0FC4-C76F-646B33FB33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7946" y="1334625"/>
            <a:ext cx="5614270" cy="2599200"/>
          </a:xfrm>
          <a:prstGeom prst="rect">
            <a:avLst/>
          </a:prstGeom>
        </p:spPr>
      </p:pic>
    </p:spTree>
    <p:extLst>
      <p:ext uri="{BB962C8B-B14F-4D97-AF65-F5344CB8AC3E}">
        <p14:creationId xmlns:p14="http://schemas.microsoft.com/office/powerpoint/2010/main" val="4051008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E63CC-E40E-BCD9-D45D-165A99928CF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2AEBC65-0E3D-E756-5AF1-65D834C775FB}"/>
              </a:ext>
            </a:extLst>
          </p:cNvPr>
          <p:cNvSpPr>
            <a:spLocks noGrp="1"/>
          </p:cNvSpPr>
          <p:nvPr>
            <p:ph type="title"/>
          </p:nvPr>
        </p:nvSpPr>
        <p:spPr/>
        <p:txBody>
          <a:bodyPr>
            <a:normAutofit/>
          </a:bodyPr>
          <a:lstStyle/>
          <a:p>
            <a:pPr algn="ctr"/>
            <a:r>
              <a:rPr kumimoji="0" lang="en-US" sz="3600" b="1" i="0" u="none" strike="noStrike" kern="1200" cap="none" spc="0" normalizeH="0" baseline="0" noProof="0" dirty="0">
                <a:ln>
                  <a:noFill/>
                </a:ln>
                <a:solidFill>
                  <a:srgbClr val="FFC000"/>
                </a:solidFill>
                <a:effectLst/>
                <a:uLnTx/>
                <a:uFillTx/>
                <a:ea typeface="+mj-ea"/>
                <a:cs typeface="+mj-cs"/>
              </a:rPr>
              <a:t>     Il software ENVI-met (</a:t>
            </a:r>
            <a:r>
              <a:rPr kumimoji="0" lang="en-US" sz="3600" b="1" i="0" u="none" strike="noStrike" kern="1200" cap="none" spc="0" normalizeH="0" baseline="0" noProof="0" dirty="0" err="1">
                <a:ln>
                  <a:noFill/>
                </a:ln>
                <a:solidFill>
                  <a:srgbClr val="FFC000"/>
                </a:solidFill>
                <a:effectLst/>
                <a:uLnTx/>
                <a:uFillTx/>
                <a:ea typeface="+mj-ea"/>
                <a:cs typeface="+mj-cs"/>
              </a:rPr>
              <a:t>cosa</a:t>
            </a:r>
            <a:r>
              <a:rPr kumimoji="0" lang="en-US" sz="3600" b="1" i="0" u="none" strike="noStrike" kern="1200" cap="none" spc="0" normalizeH="0" baseline="0" noProof="0" dirty="0">
                <a:ln>
                  <a:noFill/>
                </a:ln>
                <a:solidFill>
                  <a:srgbClr val="FFC000"/>
                </a:solidFill>
                <a:effectLst/>
                <a:uLnTx/>
                <a:uFillTx/>
                <a:ea typeface="+mj-ea"/>
                <a:cs typeface="+mj-cs"/>
              </a:rPr>
              <a:t> </a:t>
            </a:r>
            <a:r>
              <a:rPr kumimoji="0" lang="en-US" sz="3600" b="1" i="0" u="none" strike="noStrike" kern="1200" cap="none" spc="0" normalizeH="0" baseline="0" noProof="0" dirty="0" err="1">
                <a:ln>
                  <a:noFill/>
                </a:ln>
                <a:solidFill>
                  <a:srgbClr val="FFC000"/>
                </a:solidFill>
                <a:effectLst/>
                <a:uLnTx/>
                <a:uFillTx/>
                <a:ea typeface="+mj-ea"/>
                <a:cs typeface="+mj-cs"/>
              </a:rPr>
              <a:t>dicono</a:t>
            </a:r>
            <a:r>
              <a:rPr kumimoji="0" lang="en-US" sz="3600" b="1" i="0" u="none" strike="noStrike" kern="1200" cap="none" spc="0" normalizeH="0" baseline="0" noProof="0" dirty="0">
                <a:ln>
                  <a:noFill/>
                </a:ln>
                <a:solidFill>
                  <a:srgbClr val="FFC000"/>
                </a:solidFill>
                <a:effectLst/>
                <a:uLnTx/>
                <a:uFillTx/>
                <a:ea typeface="+mj-ea"/>
                <a:cs typeface="+mj-cs"/>
              </a:rPr>
              <a:t> di </a:t>
            </a:r>
            <a:r>
              <a:rPr kumimoji="0" lang="en-US" sz="3600" b="1" i="0" u="none" strike="noStrike" kern="1200" cap="none" spc="0" normalizeH="0" baseline="0" noProof="0" dirty="0" err="1">
                <a:ln>
                  <a:noFill/>
                </a:ln>
                <a:solidFill>
                  <a:srgbClr val="FFC000"/>
                </a:solidFill>
                <a:effectLst/>
                <a:uLnTx/>
                <a:uFillTx/>
                <a:ea typeface="+mj-ea"/>
                <a:cs typeface="+mj-cs"/>
              </a:rPr>
              <a:t>lui</a:t>
            </a:r>
            <a:r>
              <a:rPr kumimoji="0" lang="en-US" sz="3600" b="1" i="0" u="none" strike="noStrike" kern="1200" cap="none" spc="0" normalizeH="0" baseline="0" noProof="0" dirty="0">
                <a:ln>
                  <a:noFill/>
                </a:ln>
                <a:solidFill>
                  <a:srgbClr val="FFC000"/>
                </a:solidFill>
                <a:effectLst/>
                <a:uLnTx/>
                <a:uFillTx/>
                <a:ea typeface="+mj-ea"/>
                <a:cs typeface="+mj-cs"/>
              </a:rPr>
              <a:t>, Pt. 2)</a:t>
            </a:r>
            <a:endParaRPr lang="it-IT" sz="3600" dirty="0"/>
          </a:p>
        </p:txBody>
      </p:sp>
      <p:graphicFrame>
        <p:nvGraphicFramePr>
          <p:cNvPr id="4" name="Tabella 3">
            <a:extLst>
              <a:ext uri="{FF2B5EF4-FFF2-40B4-BE49-F238E27FC236}">
                <a16:creationId xmlns:a16="http://schemas.microsoft.com/office/drawing/2014/main" id="{84A18C19-3784-28FE-201B-0E190D4CF057}"/>
              </a:ext>
            </a:extLst>
          </p:cNvPr>
          <p:cNvGraphicFramePr>
            <a:graphicFrameLocks noGrp="1"/>
          </p:cNvGraphicFramePr>
          <p:nvPr>
            <p:extLst>
              <p:ext uri="{D42A27DB-BD31-4B8C-83A1-F6EECF244321}">
                <p14:modId xmlns:p14="http://schemas.microsoft.com/office/powerpoint/2010/main" val="3688151783"/>
              </p:ext>
            </p:extLst>
          </p:nvPr>
        </p:nvGraphicFramePr>
        <p:xfrm>
          <a:off x="0" y="6492240"/>
          <a:ext cx="12192000" cy="365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7443296"/>
                    </a:ext>
                  </a:extLst>
                </a:gridCol>
                <a:gridCol w="4064000">
                  <a:extLst>
                    <a:ext uri="{9D8B030D-6E8A-4147-A177-3AD203B41FA5}">
                      <a16:colId xmlns:a16="http://schemas.microsoft.com/office/drawing/2014/main" val="631544727"/>
                    </a:ext>
                  </a:extLst>
                </a:gridCol>
                <a:gridCol w="4064000">
                  <a:extLst>
                    <a:ext uri="{9D8B030D-6E8A-4147-A177-3AD203B41FA5}">
                      <a16:colId xmlns:a16="http://schemas.microsoft.com/office/drawing/2014/main" val="1875795820"/>
                    </a:ext>
                  </a:extLst>
                </a:gridCol>
              </a:tblGrid>
              <a:tr h="317351">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it-IT" sz="1800" b="0" i="1" kern="1200" dirty="0">
                        <a:ln>
                          <a:solidFill>
                            <a:schemeClr val="tx1"/>
                          </a:solidFill>
                        </a:ln>
                        <a:solidFill>
                          <a:schemeClr val="tx1"/>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it-IT" sz="1800" b="0" i="1" kern="1200" dirty="0">
                          <a:ln>
                            <a:solidFill>
                              <a:schemeClr val="tx1"/>
                            </a:solidFill>
                          </a:ln>
                          <a:solidFill>
                            <a:schemeClr val="tx1"/>
                          </a:solidFill>
                          <a:latin typeface="+mn-lt"/>
                          <a:ea typeface="+mn-ea"/>
                          <a:cs typeface="+mn-cs"/>
                        </a:rPr>
                        <a:t>                                                       8/50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747465"/>
                  </a:ext>
                </a:extLst>
              </a:tr>
            </a:tbl>
          </a:graphicData>
        </a:graphic>
      </p:graphicFrame>
      <p:pic>
        <p:nvPicPr>
          <p:cNvPr id="10" name="Immagine 9">
            <a:extLst>
              <a:ext uri="{FF2B5EF4-FFF2-40B4-BE49-F238E27FC236}">
                <a16:creationId xmlns:a16="http://schemas.microsoft.com/office/drawing/2014/main" id="{8C672A3E-25BC-CE14-7555-B3329ED0D2A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53800" y="2924944"/>
            <a:ext cx="5400000" cy="3047277"/>
          </a:xfrm>
          <a:prstGeom prst="rect">
            <a:avLst/>
          </a:prstGeom>
        </p:spPr>
      </p:pic>
      <p:pic>
        <p:nvPicPr>
          <p:cNvPr id="6" name="Immagine 5" descr="Immagine che contiene Carattere, Elementi grafici, tipografia, logo&#10;&#10;Il contenuto generato dall'IA potrebbe non essere corretto.">
            <a:extLst>
              <a:ext uri="{FF2B5EF4-FFF2-40B4-BE49-F238E27FC236}">
                <a16:creationId xmlns:a16="http://schemas.microsoft.com/office/drawing/2014/main" id="{0DAFFD36-5235-F874-9AC9-F514E7EA90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0895" y="1458729"/>
            <a:ext cx="1440000" cy="462379"/>
          </a:xfrm>
          <a:prstGeom prst="rect">
            <a:avLst/>
          </a:prstGeom>
          <a:solidFill>
            <a:schemeClr val="bg1"/>
          </a:solidFill>
        </p:spPr>
      </p:pic>
      <p:pic>
        <p:nvPicPr>
          <p:cNvPr id="12" name="Immagine 11" descr="Immagine che contiene testo, linea, Carattere, numero&#10;&#10;Il contenuto generato dall'IA potrebbe non essere corretto.">
            <a:extLst>
              <a:ext uri="{FF2B5EF4-FFF2-40B4-BE49-F238E27FC236}">
                <a16:creationId xmlns:a16="http://schemas.microsoft.com/office/drawing/2014/main" id="{4997433F-7C60-832E-E9CA-C17C6139C5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800" y="2135128"/>
            <a:ext cx="5400000" cy="789816"/>
          </a:xfrm>
          <a:prstGeom prst="rect">
            <a:avLst/>
          </a:prstGeom>
        </p:spPr>
      </p:pic>
      <p:pic>
        <p:nvPicPr>
          <p:cNvPr id="14" name="Immagine 13" descr="Immagine che contiene testo, schermata, Carattere, Diagramma&#10;&#10;Il contenuto generato dall'IA potrebbe non essere corretto.">
            <a:extLst>
              <a:ext uri="{FF2B5EF4-FFF2-40B4-BE49-F238E27FC236}">
                <a16:creationId xmlns:a16="http://schemas.microsoft.com/office/drawing/2014/main" id="{549FB9EE-056C-E6F1-7281-BE37F2C567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8200" y="3356992"/>
            <a:ext cx="5400000" cy="2956845"/>
          </a:xfrm>
          <a:prstGeom prst="rect">
            <a:avLst/>
          </a:prstGeom>
        </p:spPr>
      </p:pic>
      <p:sp>
        <p:nvSpPr>
          <p:cNvPr id="15" name="Segnaposto contenuto 2">
            <a:extLst>
              <a:ext uri="{FF2B5EF4-FFF2-40B4-BE49-F238E27FC236}">
                <a16:creationId xmlns:a16="http://schemas.microsoft.com/office/drawing/2014/main" id="{E4CEB812-960B-060D-EF21-3CC7BEF670EF}"/>
              </a:ext>
            </a:extLst>
          </p:cNvPr>
          <p:cNvSpPr txBox="1">
            <a:spLocks/>
          </p:cNvSpPr>
          <p:nvPr/>
        </p:nvSpPr>
        <p:spPr>
          <a:xfrm>
            <a:off x="6096000" y="1690688"/>
            <a:ext cx="52578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it-IT" sz="600" b="1" dirty="0">
              <a:solidFill>
                <a:srgbClr val="FFC000"/>
              </a:solidFill>
              <a:latin typeface="+mj-lt"/>
            </a:endParaRPr>
          </a:p>
          <a:p>
            <a:pPr marL="0" indent="0" algn="ctr">
              <a:buNone/>
            </a:pPr>
            <a:r>
              <a:rPr lang="it-IT" sz="2400" b="1" dirty="0">
                <a:solidFill>
                  <a:srgbClr val="FFC000"/>
                </a:solidFill>
                <a:latin typeface="+mj-lt"/>
              </a:rPr>
              <a:t>Database scientifico multidisciplinare</a:t>
            </a:r>
          </a:p>
          <a:p>
            <a:pPr marL="0" indent="0" algn="ctr">
              <a:buFont typeface="Arial" panose="020B0604020202020204" pitchFamily="34" charset="0"/>
              <a:buNone/>
            </a:pPr>
            <a:r>
              <a:rPr lang="it-IT" sz="2400" b="1" dirty="0">
                <a:solidFill>
                  <a:srgbClr val="FFC000"/>
                </a:solidFill>
                <a:latin typeface="+mj-lt"/>
              </a:rPr>
              <a:t>Sito web:</a:t>
            </a:r>
          </a:p>
          <a:p>
            <a:pPr marL="0" indent="0" algn="ctr">
              <a:buFont typeface="Arial" panose="020B0604020202020204" pitchFamily="34" charset="0"/>
              <a:buNone/>
            </a:pPr>
            <a:r>
              <a:rPr lang="it-IT" sz="2000" dirty="0">
                <a:solidFill>
                  <a:schemeClr val="bg1"/>
                </a:solidFill>
                <a:latin typeface="+mj-lt"/>
                <a:hlinkClick r:id="rId6">
                  <a:extLst>
                    <a:ext uri="{A12FA001-AC4F-418D-AE19-62706E023703}">
                      <ahyp:hlinkClr xmlns:ahyp="http://schemas.microsoft.com/office/drawing/2018/hyperlinkcolor" val="tx"/>
                    </a:ext>
                  </a:extLst>
                </a:hlinkClick>
              </a:rPr>
              <a:t>https://www.scopus.com/pages/home#basic</a:t>
            </a:r>
            <a:endParaRPr lang="it-IT" sz="2000" dirty="0">
              <a:solidFill>
                <a:schemeClr val="bg1"/>
              </a:solidFill>
              <a:latin typeface="+mj-lt"/>
            </a:endParaRPr>
          </a:p>
        </p:txBody>
      </p:sp>
      <p:sp>
        <p:nvSpPr>
          <p:cNvPr id="18" name="Segnaposto contenuto 2">
            <a:extLst>
              <a:ext uri="{FF2B5EF4-FFF2-40B4-BE49-F238E27FC236}">
                <a16:creationId xmlns:a16="http://schemas.microsoft.com/office/drawing/2014/main" id="{583A3B9C-24F3-FFED-9B3D-951C95ED2A08}"/>
              </a:ext>
            </a:extLst>
          </p:cNvPr>
          <p:cNvSpPr txBox="1">
            <a:spLocks/>
          </p:cNvSpPr>
          <p:nvPr/>
        </p:nvSpPr>
        <p:spPr>
          <a:xfrm>
            <a:off x="830191" y="1689919"/>
            <a:ext cx="52578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2400" dirty="0">
                <a:solidFill>
                  <a:schemeClr val="bg1"/>
                </a:solidFill>
                <a:latin typeface="+mj-lt"/>
              </a:rPr>
              <a:t>Dati aggiornati al 28/10/2025</a:t>
            </a:r>
          </a:p>
        </p:txBody>
      </p:sp>
      <p:sp>
        <p:nvSpPr>
          <p:cNvPr id="19" name="CasellaDiTesto 18">
            <a:extLst>
              <a:ext uri="{FF2B5EF4-FFF2-40B4-BE49-F238E27FC236}">
                <a16:creationId xmlns:a16="http://schemas.microsoft.com/office/drawing/2014/main" id="{7F52A9FB-9CDC-1FA9-8EDA-A444063E2E15}"/>
              </a:ext>
            </a:extLst>
          </p:cNvPr>
          <p:cNvSpPr txBox="1">
            <a:spLocks/>
          </p:cNvSpPr>
          <p:nvPr/>
        </p:nvSpPr>
        <p:spPr>
          <a:xfrm>
            <a:off x="1127448" y="4516939"/>
            <a:ext cx="1620000" cy="720000"/>
          </a:xfrm>
          <a:prstGeom prst="rect">
            <a:avLst/>
          </a:prstGeom>
          <a:noFill/>
          <a:ln>
            <a:solidFill>
              <a:srgbClr val="FFC000"/>
            </a:solidFill>
          </a:ln>
        </p:spPr>
        <p:txBody>
          <a:bodyPr wrap="square" rtlCol="0">
            <a:spAutoFit/>
          </a:bodyPr>
          <a:lstStyle/>
          <a:p>
            <a:pPr algn="ctr"/>
            <a:r>
              <a:rPr lang="it-IT" sz="2000" dirty="0">
                <a:latin typeface="+mj-lt"/>
              </a:rPr>
              <a:t>2005</a:t>
            </a:r>
            <a:br>
              <a:rPr lang="it-IT" sz="2000" dirty="0">
                <a:latin typeface="+mj-lt"/>
              </a:rPr>
            </a:br>
            <a:r>
              <a:rPr lang="it-IT" sz="2000" dirty="0">
                <a:latin typeface="+mj-lt"/>
              </a:rPr>
              <a:t>1 documento</a:t>
            </a:r>
          </a:p>
        </p:txBody>
      </p:sp>
      <p:sp>
        <p:nvSpPr>
          <p:cNvPr id="20" name="CasellaDiTesto 19">
            <a:extLst>
              <a:ext uri="{FF2B5EF4-FFF2-40B4-BE49-F238E27FC236}">
                <a16:creationId xmlns:a16="http://schemas.microsoft.com/office/drawing/2014/main" id="{1AFDEE52-7CFA-54CC-D4EE-B6CC97133DF7}"/>
              </a:ext>
            </a:extLst>
          </p:cNvPr>
          <p:cNvSpPr txBox="1">
            <a:spLocks/>
          </p:cNvSpPr>
          <p:nvPr/>
        </p:nvSpPr>
        <p:spPr>
          <a:xfrm>
            <a:off x="1931520" y="3673975"/>
            <a:ext cx="1620000" cy="707886"/>
          </a:xfrm>
          <a:prstGeom prst="rect">
            <a:avLst/>
          </a:prstGeom>
          <a:noFill/>
          <a:ln>
            <a:solidFill>
              <a:srgbClr val="FFC000"/>
            </a:solidFill>
          </a:ln>
        </p:spPr>
        <p:txBody>
          <a:bodyPr wrap="square" rtlCol="0">
            <a:spAutoFit/>
          </a:bodyPr>
          <a:lstStyle/>
          <a:p>
            <a:pPr algn="ctr"/>
            <a:r>
              <a:rPr lang="it-IT" sz="2000" dirty="0">
                <a:latin typeface="+mj-lt"/>
              </a:rPr>
              <a:t>2018</a:t>
            </a:r>
            <a:br>
              <a:rPr lang="it-IT" sz="2000" dirty="0">
                <a:latin typeface="+mj-lt"/>
              </a:rPr>
            </a:br>
            <a:r>
              <a:rPr lang="it-IT" sz="2000" dirty="0">
                <a:latin typeface="+mj-lt"/>
              </a:rPr>
              <a:t>25 documenti</a:t>
            </a:r>
          </a:p>
        </p:txBody>
      </p:sp>
      <p:sp>
        <p:nvSpPr>
          <p:cNvPr id="21" name="CasellaDiTesto 20">
            <a:extLst>
              <a:ext uri="{FF2B5EF4-FFF2-40B4-BE49-F238E27FC236}">
                <a16:creationId xmlns:a16="http://schemas.microsoft.com/office/drawing/2014/main" id="{99E053D4-C275-C264-8E3C-A482519391C2}"/>
              </a:ext>
            </a:extLst>
          </p:cNvPr>
          <p:cNvSpPr txBox="1">
            <a:spLocks/>
          </p:cNvSpPr>
          <p:nvPr/>
        </p:nvSpPr>
        <p:spPr>
          <a:xfrm>
            <a:off x="2741520" y="2831011"/>
            <a:ext cx="1620000" cy="707886"/>
          </a:xfrm>
          <a:prstGeom prst="rect">
            <a:avLst/>
          </a:prstGeom>
          <a:noFill/>
          <a:ln>
            <a:solidFill>
              <a:srgbClr val="FFC000"/>
            </a:solidFill>
          </a:ln>
        </p:spPr>
        <p:txBody>
          <a:bodyPr wrap="square" rtlCol="0">
            <a:spAutoFit/>
          </a:bodyPr>
          <a:lstStyle/>
          <a:p>
            <a:pPr algn="ctr"/>
            <a:r>
              <a:rPr lang="it-IT" sz="2000" dirty="0">
                <a:latin typeface="+mj-lt"/>
              </a:rPr>
              <a:t>2025</a:t>
            </a:r>
            <a:br>
              <a:rPr lang="it-IT" sz="2000" dirty="0">
                <a:latin typeface="+mj-lt"/>
              </a:rPr>
            </a:br>
            <a:r>
              <a:rPr lang="it-IT" sz="2000" dirty="0">
                <a:latin typeface="+mj-lt"/>
              </a:rPr>
              <a:t>44 documenti</a:t>
            </a:r>
          </a:p>
        </p:txBody>
      </p:sp>
    </p:spTree>
    <p:extLst>
      <p:ext uri="{BB962C8B-B14F-4D97-AF65-F5344CB8AC3E}">
        <p14:creationId xmlns:p14="http://schemas.microsoft.com/office/powerpoint/2010/main" val="408101317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pringer Nature">
  <a:themeElements>
    <a:clrScheme name="Brand">
      <a:dk1>
        <a:srgbClr val="58595B"/>
      </a:dk1>
      <a:lt1>
        <a:srgbClr val="FFFFFF"/>
      </a:lt1>
      <a:dk2>
        <a:srgbClr val="B1B1B3"/>
      </a:dk2>
      <a:lt2>
        <a:srgbClr val="7E7F82"/>
      </a:lt2>
      <a:accent1>
        <a:srgbClr val="183642"/>
      </a:accent1>
      <a:accent2>
        <a:srgbClr val="3C9CD7"/>
      </a:accent2>
      <a:accent3>
        <a:srgbClr val="DB1830"/>
      </a:accent3>
      <a:accent4>
        <a:srgbClr val="CEDBE0"/>
      </a:accent4>
      <a:accent5>
        <a:srgbClr val="608BA3"/>
      </a:accent5>
      <a:accent6>
        <a:srgbClr val="8FAEC1"/>
      </a:accent6>
      <a:hlink>
        <a:srgbClr val="3C9CD7"/>
      </a:hlink>
      <a:folHlink>
        <a:srgbClr val="00B8B0"/>
      </a:folHlink>
    </a:clrScheme>
    <a:fontScheme name="Springer Nature">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lIns="72000" tIns="72000" rIns="72000" bIns="72000" rtlCol="0" anchor="ctr" anchorCtr="1"/>
      <a:lstStyle>
        <a:defPPr algn="ctr">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72000" tIns="72000" rIns="72000" bIns="72000" rtlCol="0">
        <a:spAutoFit/>
      </a:bodyPr>
      <a:lstStyle>
        <a:defPPr>
          <a:defRPr sz="1000" dirty="0" smtClean="0"/>
        </a:defPPr>
      </a:lstStyle>
    </a:txDef>
  </a:objectDefaults>
  <a:extraClrSchemeLst/>
  <a:extLst>
    <a:ext uri="{05A4C25C-085E-4340-85A3-A5531E510DB2}">
      <thm15:themeFamily xmlns:thm15="http://schemas.microsoft.com/office/thememl/2012/main" name="BRG100002_Springer Nature Template_v09" id="{5EBB6193-EBDE-41C7-8CC4-782CB1067C25}" vid="{11D249A1-EC82-48F6-BFDD-2F3C3358773F}"/>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3165</Words>
  <Application>Microsoft Office PowerPoint</Application>
  <PresentationFormat>Widescreen</PresentationFormat>
  <Paragraphs>553</Paragraphs>
  <Slides>53</Slides>
  <Notes>9</Notes>
  <HiddenSlides>0</HiddenSlides>
  <MMClips>2</MMClips>
  <ScaleCrop>false</ScaleCrop>
  <HeadingPairs>
    <vt:vector size="6" baseType="variant">
      <vt:variant>
        <vt:lpstr>Caratteri utilizzati</vt:lpstr>
      </vt:variant>
      <vt:variant>
        <vt:i4>8</vt:i4>
      </vt:variant>
      <vt:variant>
        <vt:lpstr>Tema</vt:lpstr>
      </vt:variant>
      <vt:variant>
        <vt:i4>3</vt:i4>
      </vt:variant>
      <vt:variant>
        <vt:lpstr>Titoli diapositive</vt:lpstr>
      </vt:variant>
      <vt:variant>
        <vt:i4>53</vt:i4>
      </vt:variant>
    </vt:vector>
  </HeadingPairs>
  <TitlesOfParts>
    <vt:vector size="64" baseType="lpstr">
      <vt:lpstr>Aptos Display</vt:lpstr>
      <vt:lpstr>Arial</vt:lpstr>
      <vt:lpstr>Calibri</vt:lpstr>
      <vt:lpstr>Calibri Light</vt:lpstr>
      <vt:lpstr>Cambria Math</vt:lpstr>
      <vt:lpstr>Courier New</vt:lpstr>
      <vt:lpstr>Roboto</vt:lpstr>
      <vt:lpstr>Times New Roman</vt:lpstr>
      <vt:lpstr>Tema di Office</vt:lpstr>
      <vt:lpstr>1_Tema di Office</vt:lpstr>
      <vt:lpstr>Springer Nature</vt:lpstr>
      <vt:lpstr>Presentazione standard di PowerPoint</vt:lpstr>
      <vt:lpstr> Calendario didattico . Le lezioni si svolgeranno nell’aula “G_2B - Aula Idraulica B” (edificio G) </vt:lpstr>
      <vt:lpstr>Obiettivi formativi</vt:lpstr>
      <vt:lpstr>Parole chiave</vt:lpstr>
      <vt:lpstr>Qual è il problema?!</vt:lpstr>
      <vt:lpstr>…ma ecco la soluzione!</vt:lpstr>
      <vt:lpstr>Il software ENVI-met (generalità)</vt:lpstr>
      <vt:lpstr>     Il software ENVI-met (cosa dicono di lui, Pt. 1)</vt:lpstr>
      <vt:lpstr>     Il software ENVI-met (cosa dicono di lui, Pt. 2)</vt:lpstr>
      <vt:lpstr>     Il software ENVI-met (cosa dicono di lui, Pt. 3)</vt:lpstr>
      <vt:lpstr>Il software ENVI-met (flusso di lavoro)</vt:lpstr>
      <vt:lpstr>Il software ENVI-met (dove reperire i dati)</vt:lpstr>
      <vt:lpstr>Strategie di mitigazione</vt:lpstr>
      <vt:lpstr>Strategie di mitigazione</vt:lpstr>
      <vt:lpstr>Strategie di mitigazione - Risultati</vt:lpstr>
      <vt:lpstr>Comparative studies for the assessment of past and present microclimate behaviour in response to climate change for the historic centre of the old village of Osidda in Sardinia (Italy)   </vt:lpstr>
      <vt:lpstr>Introduction</vt:lpstr>
      <vt:lpstr>Aim and objectives</vt:lpstr>
      <vt:lpstr>Original contribution</vt:lpstr>
      <vt:lpstr>Workflow chart</vt:lpstr>
      <vt:lpstr>Case study</vt:lpstr>
      <vt:lpstr>Case study</vt:lpstr>
      <vt:lpstr>Case study</vt:lpstr>
      <vt:lpstr>Data gathering</vt:lpstr>
      <vt:lpstr>GIS 2D Database | State of use</vt:lpstr>
      <vt:lpstr>GIS 2D Database | Traditional constructive techniques </vt:lpstr>
      <vt:lpstr>GIS 2D Database | Degree of transformation of the original building fabric - Authenticity  </vt:lpstr>
      <vt:lpstr>GIS 2D Database | State of conservation </vt:lpstr>
      <vt:lpstr>Urban Stratigraphic Analysis</vt:lpstr>
      <vt:lpstr>Urban Stratigraphic Analysis</vt:lpstr>
      <vt:lpstr>Urban Stratigraphic Analysis</vt:lpstr>
      <vt:lpstr>2024 3D model</vt:lpstr>
      <vt:lpstr>1940 3D model</vt:lpstr>
      <vt:lpstr>Comparative Analysis | PMV</vt:lpstr>
      <vt:lpstr>Comparative Analysis | Rr</vt:lpstr>
      <vt:lpstr>Comparative Analysis | Bonapace Square</vt:lpstr>
      <vt:lpstr>Comparative Analysis | Bonapace Square PMV</vt:lpstr>
      <vt:lpstr>Comparative Analysis | Bonapace Square Rr</vt:lpstr>
      <vt:lpstr>Applied Outcomes</vt:lpstr>
      <vt:lpstr>Applied Outcomes (dei Caduti – Bonapace – Delogu Squares)  </vt:lpstr>
      <vt:lpstr>Applied Outcomes</vt:lpstr>
      <vt:lpstr>Applied Outcomes  Delogu Square Bonapace Square Dei Caduti Square </vt:lpstr>
      <vt:lpstr>Conclusion and possible further research</vt:lpstr>
      <vt:lpstr>Thank you!</vt:lpstr>
      <vt:lpstr>Caso di studio: Cagliari, via Cadello Un approccio preliminare allo studio della dispersione di inquinanti legati al traffico veicolare (TRAP) nelle aree urbane utilizzando un software numerico</vt:lpstr>
      <vt:lpstr>Presentazione standard di PowerPoint</vt:lpstr>
      <vt:lpstr>Background e obiettivi</vt:lpstr>
      <vt:lpstr>Localizzazione e dati input (meteorologici)</vt:lpstr>
      <vt:lpstr>Risultati: parametri atmosferici</vt:lpstr>
      <vt:lpstr>Risultati: inquinanti</vt:lpstr>
      <vt:lpstr>Presentazione standard di PowerPoint</vt:lpstr>
      <vt:lpstr>Conclusioni</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Simone Ferrari</dc:creator>
  <cp:lastModifiedBy>Simone Ferrari</cp:lastModifiedBy>
  <cp:revision>201</cp:revision>
  <dcterms:created xsi:type="dcterms:W3CDTF">2022-11-14T08:46:50Z</dcterms:created>
  <dcterms:modified xsi:type="dcterms:W3CDTF">2025-11-07T07:26:14Z</dcterms:modified>
</cp:coreProperties>
</file>