
<file path=[Content_Types].xml><?xml version="1.0" encoding="utf-8"?>
<Types xmlns="http://schemas.openxmlformats.org/package/2006/content-types">
  <Default Extension="bmp" ContentType="image/bmp"/>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sldIdLst>
    <p:sldId id="270" r:id="rId2"/>
    <p:sldId id="294" r:id="rId3"/>
    <p:sldId id="648" r:id="rId4"/>
    <p:sldId id="287" r:id="rId5"/>
    <p:sldId id="276" r:id="rId6"/>
    <p:sldId id="283" r:id="rId7"/>
    <p:sldId id="321" r:id="rId8"/>
    <p:sldId id="319" r:id="rId9"/>
    <p:sldId id="312" r:id="rId10"/>
    <p:sldId id="713" r:id="rId11"/>
    <p:sldId id="649" r:id="rId12"/>
    <p:sldId id="701" r:id="rId13"/>
    <p:sldId id="692" r:id="rId14"/>
    <p:sldId id="646" r:id="rId15"/>
    <p:sldId id="714" r:id="rId16"/>
    <p:sldId id="703" r:id="rId17"/>
    <p:sldId id="269" r:id="rId18"/>
    <p:sldId id="704" r:id="rId19"/>
    <p:sldId id="705" r:id="rId20"/>
    <p:sldId id="696" r:id="rId21"/>
    <p:sldId id="694" r:id="rId22"/>
    <p:sldId id="695" r:id="rId23"/>
    <p:sldId id="697" r:id="rId24"/>
    <p:sldId id="345" r:id="rId25"/>
    <p:sldId id="693" r:id="rId26"/>
    <p:sldId id="272" r:id="rId27"/>
    <p:sldId id="699" r:id="rId28"/>
    <p:sldId id="612" r:id="rId29"/>
    <p:sldId id="613" r:id="rId30"/>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040DC00-C8D0-E9BC-FF94-92B00885E563}" name="Barbara Manconi" initials="BM" userId="S::barbara.manconi@unica.it::c1d87aaf-280e-45d0-89d5-aa31cde8768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iziana Cabras" initials="TC" lastIdx="1" clrIdx="0">
    <p:extLst>
      <p:ext uri="{19B8F6BF-5375-455C-9EA6-DF929625EA0E}">
        <p15:presenceInfo xmlns:p15="http://schemas.microsoft.com/office/powerpoint/2012/main" userId="S::tiziana.cabras75@unica.it::1717802b-301d-4f83-b095-8baa88c6dc8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5DE"/>
    <a:srgbClr val="0033D6"/>
    <a:srgbClr val="F8C8FE"/>
    <a:srgbClr val="D1F4F3"/>
    <a:srgbClr val="FFFFD5"/>
    <a:srgbClr val="FF0066"/>
    <a:srgbClr val="FF66CC"/>
    <a:srgbClr val="FF0000"/>
    <a:srgbClr val="66CCFF"/>
    <a:srgbClr val="FFFF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6A0431-1F7C-4E6B-F1FA-752825353CF2}" v="39" dt="2025-10-28T06:46:44.563"/>
    <p1510:client id="{C4EDC392-5057-6985-5ED4-9D269E0BA745}" v="246" dt="2025-10-28T07:31:48.094"/>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79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737A1F95-84CB-4164-9B10-8359D09DE088}"/>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it-IT"/>
          </a:p>
        </p:txBody>
      </p:sp>
      <p:sp>
        <p:nvSpPr>
          <p:cNvPr id="107523" name="Rectangle 3">
            <a:extLst>
              <a:ext uri="{FF2B5EF4-FFF2-40B4-BE49-F238E27FC236}">
                <a16:creationId xmlns:a16="http://schemas.microsoft.com/office/drawing/2014/main" id="{4FE73CF2-A436-48A6-99AA-E6B8745F2FDF}"/>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it-IT"/>
          </a:p>
        </p:txBody>
      </p:sp>
      <p:sp>
        <p:nvSpPr>
          <p:cNvPr id="43012" name="Rectangle 4">
            <a:extLst>
              <a:ext uri="{FF2B5EF4-FFF2-40B4-BE49-F238E27FC236}">
                <a16:creationId xmlns:a16="http://schemas.microsoft.com/office/drawing/2014/main" id="{FC469B23-80EE-485D-8B48-75FF9C43D333}"/>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5" name="Rectangle 5">
            <a:extLst>
              <a:ext uri="{FF2B5EF4-FFF2-40B4-BE49-F238E27FC236}">
                <a16:creationId xmlns:a16="http://schemas.microsoft.com/office/drawing/2014/main" id="{49F08E65-B87A-4E17-89C4-C7716BFBB4F4}"/>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107526" name="Rectangle 6">
            <a:extLst>
              <a:ext uri="{FF2B5EF4-FFF2-40B4-BE49-F238E27FC236}">
                <a16:creationId xmlns:a16="http://schemas.microsoft.com/office/drawing/2014/main" id="{A2833DD7-3537-4317-9634-C8ED2D8D24EA}"/>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it-IT"/>
          </a:p>
        </p:txBody>
      </p:sp>
      <p:sp>
        <p:nvSpPr>
          <p:cNvPr id="107527" name="Rectangle 7">
            <a:extLst>
              <a:ext uri="{FF2B5EF4-FFF2-40B4-BE49-F238E27FC236}">
                <a16:creationId xmlns:a16="http://schemas.microsoft.com/office/drawing/2014/main" id="{CE776577-8FB8-49C6-9EE5-CC0CB63EE84E}"/>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2474676-B4B1-4C18-A556-BE14C849AB55}" type="slidenum">
              <a:rPr lang="it-IT" altLang="it-IT"/>
              <a:pPr/>
              <a:t>‹N›</a:t>
            </a:fld>
            <a:endParaRPr lang="it-IT" altLang="it-IT"/>
          </a:p>
        </p:txBody>
      </p:sp>
    </p:spTree>
    <p:extLst>
      <p:ext uri="{BB962C8B-B14F-4D97-AF65-F5344CB8AC3E}">
        <p14:creationId xmlns:p14="http://schemas.microsoft.com/office/powerpoint/2010/main" val="39667868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a:t>BREAK OF THE CELLS RELEASES ALSO NUCLEIC ACIDS, LIPIDS, SUGARS, METABOLITES…</a:t>
            </a:r>
          </a:p>
          <a:p>
            <a:endParaRPr lang="it-IT"/>
          </a:p>
          <a:p>
            <a:r>
              <a:rPr lang="it-IT" err="1"/>
              <a:t>Fractionation</a:t>
            </a:r>
            <a:r>
              <a:rPr lang="it-IT"/>
              <a:t> </a:t>
            </a:r>
            <a:r>
              <a:rPr lang="it-IT" err="1"/>
              <a:t>tecniques</a:t>
            </a:r>
            <a:r>
              <a:rPr lang="it-IT"/>
              <a:t> are </a:t>
            </a:r>
            <a:r>
              <a:rPr lang="it-IT" err="1"/>
              <a:t>basic</a:t>
            </a:r>
            <a:r>
              <a:rPr lang="it-IT"/>
              <a:t> </a:t>
            </a:r>
            <a:r>
              <a:rPr lang="it-IT" err="1"/>
              <a:t>biochemical</a:t>
            </a:r>
            <a:r>
              <a:rPr lang="it-IT"/>
              <a:t> techniques</a:t>
            </a:r>
          </a:p>
        </p:txBody>
      </p:sp>
      <p:sp>
        <p:nvSpPr>
          <p:cNvPr id="4" name="Segnaposto numero diapositiva 3"/>
          <p:cNvSpPr>
            <a:spLocks noGrp="1"/>
          </p:cNvSpPr>
          <p:nvPr>
            <p:ph type="sldNum" sz="quarter" idx="5"/>
          </p:nvPr>
        </p:nvSpPr>
        <p:spPr/>
        <p:txBody>
          <a:bodyPr/>
          <a:lstStyle/>
          <a:p>
            <a:fld id="{B759EE88-14BF-4566-98F8-9501C64007EC}" type="slidenum">
              <a:rPr lang="it-IT" smtClean="0"/>
              <a:t>7</a:t>
            </a:fld>
            <a:endParaRPr lang="it-IT"/>
          </a:p>
        </p:txBody>
      </p:sp>
    </p:spTree>
    <p:extLst>
      <p:ext uri="{BB962C8B-B14F-4D97-AF65-F5344CB8AC3E}">
        <p14:creationId xmlns:p14="http://schemas.microsoft.com/office/powerpoint/2010/main" val="15628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egnaposto immagine diapositiva 1"/>
          <p:cNvSpPr>
            <a:spLocks noGrp="1" noRot="1" noChangeAspect="1" noTextEdit="1"/>
          </p:cNvSpPr>
          <p:nvPr>
            <p:ph type="sldImg"/>
          </p:nvPr>
        </p:nvSpPr>
        <p:spPr>
          <a:ln/>
        </p:spPr>
      </p:sp>
      <p:sp>
        <p:nvSpPr>
          <p:cNvPr id="28675"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it-IT"/>
          </a:p>
        </p:txBody>
      </p:sp>
      <p:sp>
        <p:nvSpPr>
          <p:cNvPr id="28676"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D9A5789B-5717-44E2-8C06-9F10D6758B3F}" type="slidenum">
              <a:rPr lang="it-IT" altLang="it-IT" sz="1200"/>
              <a:pPr/>
              <a:t>17</a:t>
            </a:fld>
            <a:endParaRPr lang="it-IT" altLang="it-IT" sz="1200"/>
          </a:p>
        </p:txBody>
      </p:sp>
    </p:spTree>
    <p:extLst>
      <p:ext uri="{BB962C8B-B14F-4D97-AF65-F5344CB8AC3E}">
        <p14:creationId xmlns:p14="http://schemas.microsoft.com/office/powerpoint/2010/main" val="3937067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a:solidFill>
                  <a:srgbClr val="333333"/>
                </a:solidFill>
                <a:effectLst/>
                <a:latin typeface="NotoSans-Light"/>
              </a:rPr>
              <a:t>The solvent used to separate components in a liquid sample for HPLC analysis is called the mobile phase. </a:t>
            </a:r>
          </a:p>
          <a:p>
            <a:r>
              <a:rPr lang="en-US" b="0" i="0">
                <a:solidFill>
                  <a:srgbClr val="333333"/>
                </a:solidFill>
                <a:effectLst/>
                <a:latin typeface="NotoSans-Light"/>
              </a:rPr>
              <a:t>The mobile phase is delivered to a separation column, containing the stationary phase, and then to the detector at a stable flow rate controlled by the solvent delivery pump.  </a:t>
            </a:r>
          </a:p>
          <a:p>
            <a:r>
              <a:rPr lang="en-US" b="0" i="0">
                <a:solidFill>
                  <a:srgbClr val="333333"/>
                </a:solidFill>
                <a:effectLst/>
                <a:latin typeface="NotoSans-Light"/>
              </a:rPr>
              <a:t>A certain amount of sample is injected into the column and the compounds contained in the sample are separated. </a:t>
            </a:r>
          </a:p>
          <a:p>
            <a:r>
              <a:rPr lang="en-US" b="0" i="0">
                <a:solidFill>
                  <a:srgbClr val="333333"/>
                </a:solidFill>
                <a:effectLst/>
                <a:latin typeface="NotoSans-Light"/>
              </a:rPr>
              <a:t>The compounds separated in the column are detected by a detector downstream of the column</a:t>
            </a:r>
          </a:p>
          <a:p>
            <a:r>
              <a:rPr lang="en-US" b="0" i="0">
                <a:solidFill>
                  <a:srgbClr val="333333"/>
                </a:solidFill>
                <a:effectLst/>
                <a:latin typeface="NotoSans-Light"/>
              </a:rPr>
              <a:t> and each compound is identified and quantified.</a:t>
            </a:r>
            <a:endParaRPr lang="it-IT"/>
          </a:p>
        </p:txBody>
      </p:sp>
      <p:sp>
        <p:nvSpPr>
          <p:cNvPr id="4" name="Segnaposto numero diapositiva 3"/>
          <p:cNvSpPr>
            <a:spLocks noGrp="1"/>
          </p:cNvSpPr>
          <p:nvPr>
            <p:ph type="sldNum" sz="quarter" idx="5"/>
          </p:nvPr>
        </p:nvSpPr>
        <p:spPr/>
        <p:txBody>
          <a:bodyPr/>
          <a:lstStyle/>
          <a:p>
            <a:fld id="{B759EE88-14BF-4566-98F8-9501C64007EC}" type="slidenum">
              <a:rPr lang="it-IT" smtClean="0"/>
              <a:t>21</a:t>
            </a:fld>
            <a:endParaRPr lang="it-IT"/>
          </a:p>
        </p:txBody>
      </p:sp>
    </p:spTree>
    <p:extLst>
      <p:ext uri="{BB962C8B-B14F-4D97-AF65-F5344CB8AC3E}">
        <p14:creationId xmlns:p14="http://schemas.microsoft.com/office/powerpoint/2010/main" val="286146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a:solidFill>
                  <a:srgbClr val="333333"/>
                </a:solidFill>
                <a:effectLst/>
                <a:latin typeface="NotoSans-Light"/>
              </a:rPr>
              <a:t>HPLC can separate and detect each compound by the difference of each compound's speed through the column. There are two phases for HPLC: the mobile phase and the stationary phase. The mobile phase is the liquid that dissolves the target compound. The stationary phase is the part of a column that interacts with the target compound.</a:t>
            </a:r>
          </a:p>
          <a:p>
            <a:pPr algn="l"/>
            <a:r>
              <a:rPr lang="en-US" b="0" i="0">
                <a:solidFill>
                  <a:srgbClr val="333333"/>
                </a:solidFill>
                <a:effectLst/>
                <a:latin typeface="NotoSans-Light"/>
              </a:rPr>
              <a:t>example in which the yellow component has a strong affinity with the mobile phase and moves quickly through the column, while the pink component has a strong affinity with the stationary phase and moves through slowly. The elution speed in the column depends on the affinity between the compound and the stationary phase. </a:t>
            </a:r>
          </a:p>
          <a:p>
            <a:endParaRPr lang="it-IT"/>
          </a:p>
        </p:txBody>
      </p:sp>
      <p:sp>
        <p:nvSpPr>
          <p:cNvPr id="4" name="Segnaposto numero diapositiva 3"/>
          <p:cNvSpPr>
            <a:spLocks noGrp="1"/>
          </p:cNvSpPr>
          <p:nvPr>
            <p:ph type="sldNum" sz="quarter" idx="5"/>
          </p:nvPr>
        </p:nvSpPr>
        <p:spPr/>
        <p:txBody>
          <a:bodyPr/>
          <a:lstStyle/>
          <a:p>
            <a:fld id="{B759EE88-14BF-4566-98F8-9501C64007EC}" type="slidenum">
              <a:rPr lang="it-IT" smtClean="0"/>
              <a:t>22</a:t>
            </a:fld>
            <a:endParaRPr lang="it-IT"/>
          </a:p>
        </p:txBody>
      </p:sp>
    </p:spTree>
    <p:extLst>
      <p:ext uri="{BB962C8B-B14F-4D97-AF65-F5344CB8AC3E}">
        <p14:creationId xmlns:p14="http://schemas.microsoft.com/office/powerpoint/2010/main" val="676359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a:solidFill>
                  <a:srgbClr val="333333"/>
                </a:solidFill>
                <a:effectLst/>
                <a:latin typeface="NotoSans-Light"/>
              </a:rPr>
              <a:t>The word "chromatogram" means a plot obtained via chromatography. Fig.4 shows an example of a chromatogram. The chromatogram is a two-dimensional plot with the vertical axis showing concentration in terms of the detector signal intensity and the horizontal axis representing the analysis time. When no compounds are eluted from the column, a line parallel to the horizontal axis is plotted. This is called the baseline. The detector responds based on the concentration of the target compound in the elution band. The obtained plot is more like the shape of a bell rather than a triangle. This shape is called a “peak”. </a:t>
            </a:r>
          </a:p>
          <a:p>
            <a:pPr algn="l"/>
            <a:endParaRPr lang="en-US" b="0" i="0">
              <a:solidFill>
                <a:srgbClr val="333333"/>
              </a:solidFill>
              <a:effectLst/>
              <a:latin typeface="NotoSans-Light"/>
            </a:endParaRPr>
          </a:p>
          <a:p>
            <a:pPr algn="l"/>
            <a:r>
              <a:rPr lang="en-US" b="0" i="0">
                <a:solidFill>
                  <a:srgbClr val="C00000"/>
                </a:solidFill>
                <a:effectLst/>
                <a:highlight>
                  <a:srgbClr val="FFFF00"/>
                </a:highlight>
                <a:latin typeface="NotoSans-Light"/>
              </a:rPr>
              <a:t>Retention time (</a:t>
            </a:r>
            <a:r>
              <a:rPr lang="en-US" b="0" i="0" err="1">
                <a:solidFill>
                  <a:srgbClr val="C00000"/>
                </a:solidFill>
                <a:effectLst/>
                <a:highlight>
                  <a:srgbClr val="FFFF00"/>
                </a:highlight>
                <a:latin typeface="NotoSans-Light"/>
              </a:rPr>
              <a:t>tR</a:t>
            </a:r>
            <a:r>
              <a:rPr lang="en-US" b="0" i="0">
                <a:solidFill>
                  <a:srgbClr val="C00000"/>
                </a:solidFill>
                <a:effectLst/>
                <a:highlight>
                  <a:srgbClr val="FFFF00"/>
                </a:highlight>
                <a:latin typeface="NotoSans-Light"/>
              </a:rPr>
              <a:t>) is the time interval between sample injection point and the apex of the peak. The required time for non-retained compounds (compounds with no interaction for the stationary phase) to go from the injector to the detector is called the dead time (t0).</a:t>
            </a:r>
          </a:p>
          <a:p>
            <a:pPr algn="l"/>
            <a:endParaRPr lang="en-US" b="0" i="0">
              <a:solidFill>
                <a:srgbClr val="C00000"/>
              </a:solidFill>
              <a:effectLst/>
              <a:highlight>
                <a:srgbClr val="FFFF00"/>
              </a:highlight>
              <a:latin typeface="NotoSans-Light"/>
            </a:endParaRPr>
          </a:p>
          <a:p>
            <a:pPr algn="l"/>
            <a:r>
              <a:rPr lang="en-US" b="0" i="0">
                <a:solidFill>
                  <a:srgbClr val="333333"/>
                </a:solidFill>
                <a:effectLst/>
                <a:latin typeface="NotoSans-Light"/>
              </a:rPr>
              <a:t>The peak height (h) is the vertical distance between a peak's apex and the baseline, and the peak area (A) colored in light blue is the area enclosed by the peak and baseline.  These results will be used for the qualitative and quantitative analysis of a sample's components.</a:t>
            </a:r>
          </a:p>
          <a:p>
            <a:endParaRPr lang="it-IT"/>
          </a:p>
        </p:txBody>
      </p:sp>
      <p:sp>
        <p:nvSpPr>
          <p:cNvPr id="4" name="Segnaposto numero diapositiva 3"/>
          <p:cNvSpPr>
            <a:spLocks noGrp="1"/>
          </p:cNvSpPr>
          <p:nvPr>
            <p:ph type="sldNum" sz="quarter" idx="5"/>
          </p:nvPr>
        </p:nvSpPr>
        <p:spPr/>
        <p:txBody>
          <a:bodyPr/>
          <a:lstStyle/>
          <a:p>
            <a:fld id="{B759EE88-14BF-4566-98F8-9501C64007EC}" type="slidenum">
              <a:rPr lang="it-IT" smtClean="0"/>
              <a:t>24</a:t>
            </a:fld>
            <a:endParaRPr lang="it-IT"/>
          </a:p>
        </p:txBody>
      </p:sp>
    </p:spTree>
    <p:extLst>
      <p:ext uri="{BB962C8B-B14F-4D97-AF65-F5344CB8AC3E}">
        <p14:creationId xmlns:p14="http://schemas.microsoft.com/office/powerpoint/2010/main" val="4020680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egnaposto immagine diapositiva 1"/>
          <p:cNvSpPr>
            <a:spLocks noGrp="1" noRot="1" noChangeAspect="1" noTextEdit="1"/>
          </p:cNvSpPr>
          <p:nvPr>
            <p:ph type="sldImg"/>
          </p:nvPr>
        </p:nvSpPr>
        <p:spPr>
          <a:ln/>
        </p:spPr>
      </p:sp>
      <p:sp>
        <p:nvSpPr>
          <p:cNvPr id="3072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it-IT"/>
          </a:p>
        </p:txBody>
      </p:sp>
      <p:sp>
        <p:nvSpPr>
          <p:cNvPr id="30724"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652CADB-C9BF-45DA-BEBE-279CD3265777}" type="slidenum">
              <a:rPr lang="it-IT" altLang="it-IT" sz="1200"/>
              <a:pPr/>
              <a:t>26</a:t>
            </a:fld>
            <a:endParaRPr lang="it-IT" altLang="it-IT" sz="1200"/>
          </a:p>
        </p:txBody>
      </p:sp>
    </p:spTree>
    <p:extLst>
      <p:ext uri="{BB962C8B-B14F-4D97-AF65-F5344CB8AC3E}">
        <p14:creationId xmlns:p14="http://schemas.microsoft.com/office/powerpoint/2010/main" val="3004326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egnaposto immagine diapositiva 1"/>
          <p:cNvSpPr>
            <a:spLocks noGrp="1" noRot="1" noChangeAspect="1" noTextEdit="1"/>
          </p:cNvSpPr>
          <p:nvPr>
            <p:ph type="sldImg"/>
          </p:nvPr>
        </p:nvSpPr>
        <p:spPr>
          <a:ln/>
        </p:spPr>
      </p:sp>
      <p:sp>
        <p:nvSpPr>
          <p:cNvPr id="3174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it-IT"/>
          </a:p>
        </p:txBody>
      </p:sp>
      <p:sp>
        <p:nvSpPr>
          <p:cNvPr id="3174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C066A5AB-F864-4678-A321-76A8A0609BB3}" type="slidenum">
              <a:rPr lang="it-IT" altLang="it-IT" sz="1200"/>
              <a:pPr/>
              <a:t>28</a:t>
            </a:fld>
            <a:endParaRPr lang="it-IT" altLang="it-IT" sz="1200"/>
          </a:p>
        </p:txBody>
      </p:sp>
    </p:spTree>
    <p:extLst>
      <p:ext uri="{BB962C8B-B14F-4D97-AF65-F5344CB8AC3E}">
        <p14:creationId xmlns:p14="http://schemas.microsoft.com/office/powerpoint/2010/main" val="3646157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egnaposto immagine diapositiva 1"/>
          <p:cNvSpPr>
            <a:spLocks noGrp="1" noRot="1" noChangeAspect="1" noTextEdit="1"/>
          </p:cNvSpPr>
          <p:nvPr>
            <p:ph type="sldImg"/>
          </p:nvPr>
        </p:nvSpPr>
        <p:spPr>
          <a:ln/>
        </p:spPr>
      </p:sp>
      <p:sp>
        <p:nvSpPr>
          <p:cNvPr id="32771"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it-IT"/>
          </a:p>
        </p:txBody>
      </p:sp>
      <p:sp>
        <p:nvSpPr>
          <p:cNvPr id="32772"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67A8BB8-AEF2-4A4F-B790-2D401CDBEBFE}" type="slidenum">
              <a:rPr lang="it-IT" altLang="it-IT" sz="1200"/>
              <a:pPr/>
              <a:t>29</a:t>
            </a:fld>
            <a:endParaRPr lang="it-IT" altLang="it-IT" sz="1200"/>
          </a:p>
        </p:txBody>
      </p:sp>
    </p:spTree>
    <p:extLst>
      <p:ext uri="{BB962C8B-B14F-4D97-AF65-F5344CB8AC3E}">
        <p14:creationId xmlns:p14="http://schemas.microsoft.com/office/powerpoint/2010/main" val="575247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E1A3D405-3BC5-4951-96E1-003541F2DDF3}"/>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95488338-4284-4E3B-9FE7-FD94C1514BC8}"/>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4B2F9D2F-DE81-4C09-A1D5-9DD7AF87B3BF}"/>
              </a:ext>
            </a:extLst>
          </p:cNvPr>
          <p:cNvSpPr>
            <a:spLocks noGrp="1" noChangeArrowheads="1"/>
          </p:cNvSpPr>
          <p:nvPr>
            <p:ph type="sldNum" sz="quarter" idx="12"/>
          </p:nvPr>
        </p:nvSpPr>
        <p:spPr>
          <a:ln/>
        </p:spPr>
        <p:txBody>
          <a:bodyPr/>
          <a:lstStyle>
            <a:lvl1pPr>
              <a:defRPr/>
            </a:lvl1pPr>
          </a:lstStyle>
          <a:p>
            <a:fld id="{C5B4F908-30AD-4C97-A570-77F2F0D65664}" type="slidenum">
              <a:rPr lang="it-IT" altLang="it-IT"/>
              <a:pPr/>
              <a:t>‹N›</a:t>
            </a:fld>
            <a:endParaRPr lang="it-IT" altLang="it-IT"/>
          </a:p>
        </p:txBody>
      </p:sp>
    </p:spTree>
    <p:extLst>
      <p:ext uri="{BB962C8B-B14F-4D97-AF65-F5344CB8AC3E}">
        <p14:creationId xmlns:p14="http://schemas.microsoft.com/office/powerpoint/2010/main" val="586014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8B826FFA-0273-4082-BC0D-1FB030F23A32}"/>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1986E6B1-4A09-44C9-9141-796A6DE838D6}"/>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5E44AC4C-5AF8-4A09-99FE-8F81873C6E14}"/>
              </a:ext>
            </a:extLst>
          </p:cNvPr>
          <p:cNvSpPr>
            <a:spLocks noGrp="1" noChangeArrowheads="1"/>
          </p:cNvSpPr>
          <p:nvPr>
            <p:ph type="sldNum" sz="quarter" idx="12"/>
          </p:nvPr>
        </p:nvSpPr>
        <p:spPr>
          <a:ln/>
        </p:spPr>
        <p:txBody>
          <a:bodyPr/>
          <a:lstStyle>
            <a:lvl1pPr>
              <a:defRPr/>
            </a:lvl1pPr>
          </a:lstStyle>
          <a:p>
            <a:fld id="{B7AF626A-1883-4263-9633-13E8DE2DC9A3}" type="slidenum">
              <a:rPr lang="it-IT" altLang="it-IT"/>
              <a:pPr/>
              <a:t>‹N›</a:t>
            </a:fld>
            <a:endParaRPr lang="it-IT" altLang="it-IT"/>
          </a:p>
        </p:txBody>
      </p:sp>
    </p:spTree>
    <p:extLst>
      <p:ext uri="{BB962C8B-B14F-4D97-AF65-F5344CB8AC3E}">
        <p14:creationId xmlns:p14="http://schemas.microsoft.com/office/powerpoint/2010/main" val="2463636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8403FB6-C194-43A7-A5E0-709695A83C08}"/>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1A0FA6D1-C482-47CB-A0E2-212E9D95E134}"/>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26DCF871-3144-4C2C-9003-281C8CAA3347}"/>
              </a:ext>
            </a:extLst>
          </p:cNvPr>
          <p:cNvSpPr>
            <a:spLocks noGrp="1" noChangeArrowheads="1"/>
          </p:cNvSpPr>
          <p:nvPr>
            <p:ph type="sldNum" sz="quarter" idx="12"/>
          </p:nvPr>
        </p:nvSpPr>
        <p:spPr>
          <a:ln/>
        </p:spPr>
        <p:txBody>
          <a:bodyPr/>
          <a:lstStyle>
            <a:lvl1pPr>
              <a:defRPr/>
            </a:lvl1pPr>
          </a:lstStyle>
          <a:p>
            <a:fld id="{4BA29204-5E15-4DB8-8238-EC55B51C7B15}" type="slidenum">
              <a:rPr lang="it-IT" altLang="it-IT"/>
              <a:pPr/>
              <a:t>‹N›</a:t>
            </a:fld>
            <a:endParaRPr lang="it-IT" altLang="it-IT"/>
          </a:p>
        </p:txBody>
      </p:sp>
    </p:spTree>
    <p:extLst>
      <p:ext uri="{BB962C8B-B14F-4D97-AF65-F5344CB8AC3E}">
        <p14:creationId xmlns:p14="http://schemas.microsoft.com/office/powerpoint/2010/main" val="3348054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685800" y="609600"/>
            <a:ext cx="7772400" cy="54864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Rectangle 4">
            <a:extLst>
              <a:ext uri="{FF2B5EF4-FFF2-40B4-BE49-F238E27FC236}">
                <a16:creationId xmlns:a16="http://schemas.microsoft.com/office/drawing/2014/main" id="{DF815D7E-7E0F-41D8-B3F5-4AB6C1FF0C52}"/>
              </a:ext>
            </a:extLst>
          </p:cNvPr>
          <p:cNvSpPr>
            <a:spLocks noGrp="1" noChangeArrowheads="1"/>
          </p:cNvSpPr>
          <p:nvPr>
            <p:ph type="dt" sz="half" idx="10"/>
          </p:nvPr>
        </p:nvSpPr>
        <p:spPr>
          <a:ln/>
        </p:spPr>
        <p:txBody>
          <a:bodyPr/>
          <a:lstStyle>
            <a:lvl1pPr>
              <a:defRPr/>
            </a:lvl1pPr>
          </a:lstStyle>
          <a:p>
            <a:pPr>
              <a:defRPr/>
            </a:pPr>
            <a:endParaRPr lang="it-IT"/>
          </a:p>
        </p:txBody>
      </p:sp>
      <p:sp>
        <p:nvSpPr>
          <p:cNvPr id="4" name="Rectangle 5">
            <a:extLst>
              <a:ext uri="{FF2B5EF4-FFF2-40B4-BE49-F238E27FC236}">
                <a16:creationId xmlns:a16="http://schemas.microsoft.com/office/drawing/2014/main" id="{73E65A2B-DF7E-4FAB-A5C2-CD00CBCFA602}"/>
              </a:ext>
            </a:extLst>
          </p:cNvPr>
          <p:cNvSpPr>
            <a:spLocks noGrp="1" noChangeArrowheads="1"/>
          </p:cNvSpPr>
          <p:nvPr>
            <p:ph type="ftr" sz="quarter" idx="11"/>
          </p:nvPr>
        </p:nvSpPr>
        <p:spPr>
          <a:ln/>
        </p:spPr>
        <p:txBody>
          <a:bodyPr/>
          <a:lstStyle>
            <a:lvl1pPr>
              <a:defRPr/>
            </a:lvl1pPr>
          </a:lstStyle>
          <a:p>
            <a:pPr>
              <a:defRPr/>
            </a:pPr>
            <a:endParaRPr lang="it-IT"/>
          </a:p>
        </p:txBody>
      </p:sp>
      <p:sp>
        <p:nvSpPr>
          <p:cNvPr id="5" name="Rectangle 6">
            <a:extLst>
              <a:ext uri="{FF2B5EF4-FFF2-40B4-BE49-F238E27FC236}">
                <a16:creationId xmlns:a16="http://schemas.microsoft.com/office/drawing/2014/main" id="{01185481-96AD-404F-B6B3-273DF677238C}"/>
              </a:ext>
            </a:extLst>
          </p:cNvPr>
          <p:cNvSpPr>
            <a:spLocks noGrp="1" noChangeArrowheads="1"/>
          </p:cNvSpPr>
          <p:nvPr>
            <p:ph type="sldNum" sz="quarter" idx="12"/>
          </p:nvPr>
        </p:nvSpPr>
        <p:spPr>
          <a:ln/>
        </p:spPr>
        <p:txBody>
          <a:bodyPr/>
          <a:lstStyle>
            <a:lvl1pPr>
              <a:defRPr/>
            </a:lvl1pPr>
          </a:lstStyle>
          <a:p>
            <a:fld id="{88A5F4E3-F7CD-49FB-90F9-642D549A8B14}" type="slidenum">
              <a:rPr lang="it-IT" altLang="it-IT"/>
              <a:pPr/>
              <a:t>‹N›</a:t>
            </a:fld>
            <a:endParaRPr lang="it-IT" altLang="it-IT"/>
          </a:p>
        </p:txBody>
      </p:sp>
    </p:spTree>
    <p:extLst>
      <p:ext uri="{BB962C8B-B14F-4D97-AF65-F5344CB8AC3E}">
        <p14:creationId xmlns:p14="http://schemas.microsoft.com/office/powerpoint/2010/main" val="190358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olo e  contenuto 4">
    <p:spTree>
      <p:nvGrpSpPr>
        <p:cNvPr id="1" name=""/>
        <p:cNvGrpSpPr/>
        <p:nvPr/>
      </p:nvGrpSpPr>
      <p:grpSpPr>
        <a:xfrm>
          <a:off x="0" y="0"/>
          <a:ext cx="0" cy="0"/>
          <a:chOff x="0" y="0"/>
          <a:chExt cx="0" cy="0"/>
        </a:xfrm>
      </p:grpSpPr>
      <p:sp>
        <p:nvSpPr>
          <p:cNvPr id="2" name="Titolo 1"/>
          <p:cNvSpPr>
            <a:spLocks noGrp="1"/>
          </p:cNvSpPr>
          <p:nvPr>
            <p:ph type="title" sz="quarter"/>
          </p:nvPr>
        </p:nvSpPr>
        <p:spPr>
          <a:xfrm>
            <a:off x="685800" y="609600"/>
            <a:ext cx="7772400" cy="1143000"/>
          </a:xfrm>
        </p:spPr>
        <p:txBody>
          <a:bodyPr/>
          <a:lstStyle/>
          <a:p>
            <a:r>
              <a:rPr lang="it-IT"/>
              <a:t>Fare clic per modificare lo stile del titolo</a:t>
            </a:r>
          </a:p>
        </p:txBody>
      </p:sp>
      <p:sp>
        <p:nvSpPr>
          <p:cNvPr id="3" name="Segnaposto contenuto 2"/>
          <p:cNvSpPr>
            <a:spLocks noGrp="1"/>
          </p:cNvSpPr>
          <p:nvPr>
            <p:ph sz="quarter" idx="1"/>
          </p:nvPr>
        </p:nvSpPr>
        <p:spPr>
          <a:xfrm>
            <a:off x="685800" y="1981200"/>
            <a:ext cx="3810000" cy="1981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quarter" idx="2"/>
          </p:nvPr>
        </p:nvSpPr>
        <p:spPr>
          <a:xfrm>
            <a:off x="4648200" y="1981200"/>
            <a:ext cx="3810000" cy="1981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contenuto 4"/>
          <p:cNvSpPr>
            <a:spLocks noGrp="1"/>
          </p:cNvSpPr>
          <p:nvPr>
            <p:ph sz="quarter" idx="3"/>
          </p:nvPr>
        </p:nvSpPr>
        <p:spPr>
          <a:xfrm>
            <a:off x="685800" y="4114800"/>
            <a:ext cx="3810000" cy="1981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contenuto 5"/>
          <p:cNvSpPr>
            <a:spLocks noGrp="1"/>
          </p:cNvSpPr>
          <p:nvPr>
            <p:ph sz="quarter" idx="4"/>
          </p:nvPr>
        </p:nvSpPr>
        <p:spPr>
          <a:xfrm>
            <a:off x="4648200" y="4114800"/>
            <a:ext cx="3810000" cy="1981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7B48EDF2-E24D-4F88-8A60-17AF0F7887DC}"/>
              </a:ext>
            </a:extLst>
          </p:cNvPr>
          <p:cNvSpPr>
            <a:spLocks noGrp="1" noChangeArrowheads="1"/>
          </p:cNvSpPr>
          <p:nvPr>
            <p:ph type="dt" sz="half" idx="10"/>
          </p:nvPr>
        </p:nvSpPr>
        <p:spPr>
          <a:ln/>
        </p:spPr>
        <p:txBody>
          <a:bodyPr/>
          <a:lstStyle>
            <a:lvl1pPr>
              <a:defRPr/>
            </a:lvl1pPr>
          </a:lstStyle>
          <a:p>
            <a:pPr>
              <a:defRPr/>
            </a:pPr>
            <a:endParaRPr lang="it-IT"/>
          </a:p>
        </p:txBody>
      </p:sp>
      <p:sp>
        <p:nvSpPr>
          <p:cNvPr id="8" name="Rectangle 5">
            <a:extLst>
              <a:ext uri="{FF2B5EF4-FFF2-40B4-BE49-F238E27FC236}">
                <a16:creationId xmlns:a16="http://schemas.microsoft.com/office/drawing/2014/main" id="{548E55D6-4613-4B2A-9913-C0FF654CEE5C}"/>
              </a:ext>
            </a:extLst>
          </p:cNvPr>
          <p:cNvSpPr>
            <a:spLocks noGrp="1" noChangeArrowheads="1"/>
          </p:cNvSpPr>
          <p:nvPr>
            <p:ph type="ftr" sz="quarter" idx="11"/>
          </p:nvPr>
        </p:nvSpPr>
        <p:spPr>
          <a:ln/>
        </p:spPr>
        <p:txBody>
          <a:bodyPr/>
          <a:lstStyle>
            <a:lvl1pPr>
              <a:defRPr/>
            </a:lvl1pPr>
          </a:lstStyle>
          <a:p>
            <a:pPr>
              <a:defRPr/>
            </a:pPr>
            <a:endParaRPr lang="it-IT"/>
          </a:p>
        </p:txBody>
      </p:sp>
      <p:sp>
        <p:nvSpPr>
          <p:cNvPr id="9" name="Rectangle 6">
            <a:extLst>
              <a:ext uri="{FF2B5EF4-FFF2-40B4-BE49-F238E27FC236}">
                <a16:creationId xmlns:a16="http://schemas.microsoft.com/office/drawing/2014/main" id="{A3BBEA01-5855-476D-8CAC-907DBE3B4875}"/>
              </a:ext>
            </a:extLst>
          </p:cNvPr>
          <p:cNvSpPr>
            <a:spLocks noGrp="1" noChangeArrowheads="1"/>
          </p:cNvSpPr>
          <p:nvPr>
            <p:ph type="sldNum" sz="quarter" idx="12"/>
          </p:nvPr>
        </p:nvSpPr>
        <p:spPr>
          <a:ln/>
        </p:spPr>
        <p:txBody>
          <a:bodyPr/>
          <a:lstStyle>
            <a:lvl1pPr>
              <a:defRPr/>
            </a:lvl1pPr>
          </a:lstStyle>
          <a:p>
            <a:fld id="{0CA690EA-2187-4D58-9178-CAFC8C88B901}" type="slidenum">
              <a:rPr lang="it-IT" altLang="it-IT"/>
              <a:pPr/>
              <a:t>‹N›</a:t>
            </a:fld>
            <a:endParaRPr lang="it-IT" altLang="it-IT"/>
          </a:p>
        </p:txBody>
      </p:sp>
    </p:spTree>
    <p:extLst>
      <p:ext uri="{BB962C8B-B14F-4D97-AF65-F5344CB8AC3E}">
        <p14:creationId xmlns:p14="http://schemas.microsoft.com/office/powerpoint/2010/main" val="2778326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EDB0DFE4-9393-4914-AE7C-0E50E99470A5}"/>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EAE73A5D-0086-494C-ABE0-3B23D4970D7F}"/>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2684EC64-4458-45BD-A5A3-2A44A6FF0ABF}"/>
              </a:ext>
            </a:extLst>
          </p:cNvPr>
          <p:cNvSpPr>
            <a:spLocks noGrp="1" noChangeArrowheads="1"/>
          </p:cNvSpPr>
          <p:nvPr>
            <p:ph type="sldNum" sz="quarter" idx="12"/>
          </p:nvPr>
        </p:nvSpPr>
        <p:spPr>
          <a:ln/>
        </p:spPr>
        <p:txBody>
          <a:bodyPr/>
          <a:lstStyle>
            <a:lvl1pPr>
              <a:defRPr/>
            </a:lvl1pPr>
          </a:lstStyle>
          <a:p>
            <a:fld id="{05BC8B3B-F645-4321-A376-82EB8136E8D1}" type="slidenum">
              <a:rPr lang="it-IT" altLang="it-IT"/>
              <a:pPr/>
              <a:t>‹N›</a:t>
            </a:fld>
            <a:endParaRPr lang="it-IT" altLang="it-IT"/>
          </a:p>
        </p:txBody>
      </p:sp>
    </p:spTree>
    <p:extLst>
      <p:ext uri="{BB962C8B-B14F-4D97-AF65-F5344CB8AC3E}">
        <p14:creationId xmlns:p14="http://schemas.microsoft.com/office/powerpoint/2010/main" val="155374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C66BD782-809C-4D73-B3EA-1E37EBBDE501}"/>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2E894EF1-A3A0-4FE4-9257-AE74004C9EBC}"/>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655BC2E5-6CDF-4E62-83D9-18726599086E}"/>
              </a:ext>
            </a:extLst>
          </p:cNvPr>
          <p:cNvSpPr>
            <a:spLocks noGrp="1" noChangeArrowheads="1"/>
          </p:cNvSpPr>
          <p:nvPr>
            <p:ph type="sldNum" sz="quarter" idx="12"/>
          </p:nvPr>
        </p:nvSpPr>
        <p:spPr>
          <a:ln/>
        </p:spPr>
        <p:txBody>
          <a:bodyPr/>
          <a:lstStyle>
            <a:lvl1pPr>
              <a:defRPr/>
            </a:lvl1pPr>
          </a:lstStyle>
          <a:p>
            <a:fld id="{CEA4C80A-72F4-4A72-883E-4852D08920EC}" type="slidenum">
              <a:rPr lang="it-IT" altLang="it-IT"/>
              <a:pPr/>
              <a:t>‹N›</a:t>
            </a:fld>
            <a:endParaRPr lang="it-IT" altLang="it-IT"/>
          </a:p>
        </p:txBody>
      </p:sp>
    </p:spTree>
    <p:extLst>
      <p:ext uri="{BB962C8B-B14F-4D97-AF65-F5344CB8AC3E}">
        <p14:creationId xmlns:p14="http://schemas.microsoft.com/office/powerpoint/2010/main" val="4261911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1380B010-AA33-4163-BBDC-017B1DBBB6F7}"/>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0183CBB6-E77D-445C-8328-8E90A45DFE20}"/>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078EB32E-5A0F-4B3C-84B5-CB567C3743C2}"/>
              </a:ext>
            </a:extLst>
          </p:cNvPr>
          <p:cNvSpPr>
            <a:spLocks noGrp="1" noChangeArrowheads="1"/>
          </p:cNvSpPr>
          <p:nvPr>
            <p:ph type="sldNum" sz="quarter" idx="12"/>
          </p:nvPr>
        </p:nvSpPr>
        <p:spPr>
          <a:ln/>
        </p:spPr>
        <p:txBody>
          <a:bodyPr/>
          <a:lstStyle>
            <a:lvl1pPr>
              <a:defRPr/>
            </a:lvl1pPr>
          </a:lstStyle>
          <a:p>
            <a:fld id="{22DCFF9F-F8B0-4BFC-9F0A-FD3AE7C88C7F}" type="slidenum">
              <a:rPr lang="it-IT" altLang="it-IT"/>
              <a:pPr/>
              <a:t>‹N›</a:t>
            </a:fld>
            <a:endParaRPr lang="it-IT" altLang="it-IT"/>
          </a:p>
        </p:txBody>
      </p:sp>
    </p:spTree>
    <p:extLst>
      <p:ext uri="{BB962C8B-B14F-4D97-AF65-F5344CB8AC3E}">
        <p14:creationId xmlns:p14="http://schemas.microsoft.com/office/powerpoint/2010/main" val="1005765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2E24090B-8354-4E6C-831D-7BD6C6A15C3D}"/>
              </a:ext>
            </a:extLst>
          </p:cNvPr>
          <p:cNvSpPr>
            <a:spLocks noGrp="1" noChangeArrowheads="1"/>
          </p:cNvSpPr>
          <p:nvPr>
            <p:ph type="dt" sz="half" idx="10"/>
          </p:nvPr>
        </p:nvSpPr>
        <p:spPr>
          <a:ln/>
        </p:spPr>
        <p:txBody>
          <a:bodyPr/>
          <a:lstStyle>
            <a:lvl1pPr>
              <a:defRPr/>
            </a:lvl1pPr>
          </a:lstStyle>
          <a:p>
            <a:pPr>
              <a:defRPr/>
            </a:pPr>
            <a:endParaRPr lang="it-IT"/>
          </a:p>
        </p:txBody>
      </p:sp>
      <p:sp>
        <p:nvSpPr>
          <p:cNvPr id="8" name="Rectangle 5">
            <a:extLst>
              <a:ext uri="{FF2B5EF4-FFF2-40B4-BE49-F238E27FC236}">
                <a16:creationId xmlns:a16="http://schemas.microsoft.com/office/drawing/2014/main" id="{D3258975-24AE-4A9F-B59C-557FE401BFBF}"/>
              </a:ext>
            </a:extLst>
          </p:cNvPr>
          <p:cNvSpPr>
            <a:spLocks noGrp="1" noChangeArrowheads="1"/>
          </p:cNvSpPr>
          <p:nvPr>
            <p:ph type="ftr" sz="quarter" idx="11"/>
          </p:nvPr>
        </p:nvSpPr>
        <p:spPr>
          <a:ln/>
        </p:spPr>
        <p:txBody>
          <a:bodyPr/>
          <a:lstStyle>
            <a:lvl1pPr>
              <a:defRPr/>
            </a:lvl1pPr>
          </a:lstStyle>
          <a:p>
            <a:pPr>
              <a:defRPr/>
            </a:pPr>
            <a:endParaRPr lang="it-IT"/>
          </a:p>
        </p:txBody>
      </p:sp>
      <p:sp>
        <p:nvSpPr>
          <p:cNvPr id="9" name="Rectangle 6">
            <a:extLst>
              <a:ext uri="{FF2B5EF4-FFF2-40B4-BE49-F238E27FC236}">
                <a16:creationId xmlns:a16="http://schemas.microsoft.com/office/drawing/2014/main" id="{8163D289-A744-431E-B6DA-A3F04F354597}"/>
              </a:ext>
            </a:extLst>
          </p:cNvPr>
          <p:cNvSpPr>
            <a:spLocks noGrp="1" noChangeArrowheads="1"/>
          </p:cNvSpPr>
          <p:nvPr>
            <p:ph type="sldNum" sz="quarter" idx="12"/>
          </p:nvPr>
        </p:nvSpPr>
        <p:spPr>
          <a:ln/>
        </p:spPr>
        <p:txBody>
          <a:bodyPr/>
          <a:lstStyle>
            <a:lvl1pPr>
              <a:defRPr/>
            </a:lvl1pPr>
          </a:lstStyle>
          <a:p>
            <a:fld id="{965D5278-4A28-45CC-9C96-C31A64C2F2D7}" type="slidenum">
              <a:rPr lang="it-IT" altLang="it-IT"/>
              <a:pPr/>
              <a:t>‹N›</a:t>
            </a:fld>
            <a:endParaRPr lang="it-IT" altLang="it-IT"/>
          </a:p>
        </p:txBody>
      </p:sp>
    </p:spTree>
    <p:extLst>
      <p:ext uri="{BB962C8B-B14F-4D97-AF65-F5344CB8AC3E}">
        <p14:creationId xmlns:p14="http://schemas.microsoft.com/office/powerpoint/2010/main" val="4147212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DB7A7D90-9C68-46AF-A1C6-3926EE6948A4}"/>
              </a:ext>
            </a:extLst>
          </p:cNvPr>
          <p:cNvSpPr>
            <a:spLocks noGrp="1" noChangeArrowheads="1"/>
          </p:cNvSpPr>
          <p:nvPr>
            <p:ph type="dt" sz="half" idx="10"/>
          </p:nvPr>
        </p:nvSpPr>
        <p:spPr>
          <a:ln/>
        </p:spPr>
        <p:txBody>
          <a:bodyPr/>
          <a:lstStyle>
            <a:lvl1pPr>
              <a:defRPr/>
            </a:lvl1pPr>
          </a:lstStyle>
          <a:p>
            <a:pPr>
              <a:defRPr/>
            </a:pPr>
            <a:endParaRPr lang="it-IT"/>
          </a:p>
        </p:txBody>
      </p:sp>
      <p:sp>
        <p:nvSpPr>
          <p:cNvPr id="4" name="Rectangle 5">
            <a:extLst>
              <a:ext uri="{FF2B5EF4-FFF2-40B4-BE49-F238E27FC236}">
                <a16:creationId xmlns:a16="http://schemas.microsoft.com/office/drawing/2014/main" id="{FCC656CE-5C00-4678-A97E-6D0ED69F4534}"/>
              </a:ext>
            </a:extLst>
          </p:cNvPr>
          <p:cNvSpPr>
            <a:spLocks noGrp="1" noChangeArrowheads="1"/>
          </p:cNvSpPr>
          <p:nvPr>
            <p:ph type="ftr" sz="quarter" idx="11"/>
          </p:nvPr>
        </p:nvSpPr>
        <p:spPr>
          <a:ln/>
        </p:spPr>
        <p:txBody>
          <a:bodyPr/>
          <a:lstStyle>
            <a:lvl1pPr>
              <a:defRPr/>
            </a:lvl1pPr>
          </a:lstStyle>
          <a:p>
            <a:pPr>
              <a:defRPr/>
            </a:pPr>
            <a:endParaRPr lang="it-IT"/>
          </a:p>
        </p:txBody>
      </p:sp>
      <p:sp>
        <p:nvSpPr>
          <p:cNvPr id="5" name="Rectangle 6">
            <a:extLst>
              <a:ext uri="{FF2B5EF4-FFF2-40B4-BE49-F238E27FC236}">
                <a16:creationId xmlns:a16="http://schemas.microsoft.com/office/drawing/2014/main" id="{9F0FAF48-109F-4F12-8970-069162EFE43F}"/>
              </a:ext>
            </a:extLst>
          </p:cNvPr>
          <p:cNvSpPr>
            <a:spLocks noGrp="1" noChangeArrowheads="1"/>
          </p:cNvSpPr>
          <p:nvPr>
            <p:ph type="sldNum" sz="quarter" idx="12"/>
          </p:nvPr>
        </p:nvSpPr>
        <p:spPr>
          <a:ln/>
        </p:spPr>
        <p:txBody>
          <a:bodyPr/>
          <a:lstStyle>
            <a:lvl1pPr>
              <a:defRPr/>
            </a:lvl1pPr>
          </a:lstStyle>
          <a:p>
            <a:fld id="{F7D3B301-E55F-469C-B8A0-034796A0E577}" type="slidenum">
              <a:rPr lang="it-IT" altLang="it-IT"/>
              <a:pPr/>
              <a:t>‹N›</a:t>
            </a:fld>
            <a:endParaRPr lang="it-IT" altLang="it-IT"/>
          </a:p>
        </p:txBody>
      </p:sp>
    </p:spTree>
    <p:extLst>
      <p:ext uri="{BB962C8B-B14F-4D97-AF65-F5344CB8AC3E}">
        <p14:creationId xmlns:p14="http://schemas.microsoft.com/office/powerpoint/2010/main" val="3776865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6D57C8A-6D55-4226-8FFE-B2B7945F9327}"/>
              </a:ext>
            </a:extLst>
          </p:cNvPr>
          <p:cNvSpPr>
            <a:spLocks noGrp="1" noChangeArrowheads="1"/>
          </p:cNvSpPr>
          <p:nvPr>
            <p:ph type="dt" sz="half" idx="10"/>
          </p:nvPr>
        </p:nvSpPr>
        <p:spPr>
          <a:ln/>
        </p:spPr>
        <p:txBody>
          <a:bodyPr/>
          <a:lstStyle>
            <a:lvl1pPr>
              <a:defRPr/>
            </a:lvl1pPr>
          </a:lstStyle>
          <a:p>
            <a:pPr>
              <a:defRPr/>
            </a:pPr>
            <a:endParaRPr lang="it-IT"/>
          </a:p>
        </p:txBody>
      </p:sp>
      <p:sp>
        <p:nvSpPr>
          <p:cNvPr id="3" name="Rectangle 5">
            <a:extLst>
              <a:ext uri="{FF2B5EF4-FFF2-40B4-BE49-F238E27FC236}">
                <a16:creationId xmlns:a16="http://schemas.microsoft.com/office/drawing/2014/main" id="{325D8CAA-F0E3-48E5-9B94-E5568BD0DC69}"/>
              </a:ext>
            </a:extLst>
          </p:cNvPr>
          <p:cNvSpPr>
            <a:spLocks noGrp="1" noChangeArrowheads="1"/>
          </p:cNvSpPr>
          <p:nvPr>
            <p:ph type="ftr" sz="quarter" idx="11"/>
          </p:nvPr>
        </p:nvSpPr>
        <p:spPr>
          <a:ln/>
        </p:spPr>
        <p:txBody>
          <a:bodyPr/>
          <a:lstStyle>
            <a:lvl1pPr>
              <a:defRPr/>
            </a:lvl1pPr>
          </a:lstStyle>
          <a:p>
            <a:pPr>
              <a:defRPr/>
            </a:pPr>
            <a:endParaRPr lang="it-IT"/>
          </a:p>
        </p:txBody>
      </p:sp>
      <p:sp>
        <p:nvSpPr>
          <p:cNvPr id="4" name="Rectangle 6">
            <a:extLst>
              <a:ext uri="{FF2B5EF4-FFF2-40B4-BE49-F238E27FC236}">
                <a16:creationId xmlns:a16="http://schemas.microsoft.com/office/drawing/2014/main" id="{32E17F46-909C-45CE-934D-32E3CAE12AC9}"/>
              </a:ext>
            </a:extLst>
          </p:cNvPr>
          <p:cNvSpPr>
            <a:spLocks noGrp="1" noChangeArrowheads="1"/>
          </p:cNvSpPr>
          <p:nvPr>
            <p:ph type="sldNum" sz="quarter" idx="12"/>
          </p:nvPr>
        </p:nvSpPr>
        <p:spPr>
          <a:ln/>
        </p:spPr>
        <p:txBody>
          <a:bodyPr/>
          <a:lstStyle>
            <a:lvl1pPr>
              <a:defRPr/>
            </a:lvl1pPr>
          </a:lstStyle>
          <a:p>
            <a:fld id="{963F9856-AB84-47CC-99D8-622001B3969D}" type="slidenum">
              <a:rPr lang="it-IT" altLang="it-IT"/>
              <a:pPr/>
              <a:t>‹N›</a:t>
            </a:fld>
            <a:endParaRPr lang="it-IT" altLang="it-IT"/>
          </a:p>
        </p:txBody>
      </p:sp>
    </p:spTree>
    <p:extLst>
      <p:ext uri="{BB962C8B-B14F-4D97-AF65-F5344CB8AC3E}">
        <p14:creationId xmlns:p14="http://schemas.microsoft.com/office/powerpoint/2010/main" val="1239368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912149A3-8758-4BF2-BE57-AB5E2EFDF2A8}"/>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92EAAFD9-8FD3-4F8A-B361-870FA447A321}"/>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5EB178FD-5045-4AC4-8D04-8877BBD0807C}"/>
              </a:ext>
            </a:extLst>
          </p:cNvPr>
          <p:cNvSpPr>
            <a:spLocks noGrp="1" noChangeArrowheads="1"/>
          </p:cNvSpPr>
          <p:nvPr>
            <p:ph type="sldNum" sz="quarter" idx="12"/>
          </p:nvPr>
        </p:nvSpPr>
        <p:spPr>
          <a:ln/>
        </p:spPr>
        <p:txBody>
          <a:bodyPr/>
          <a:lstStyle>
            <a:lvl1pPr>
              <a:defRPr/>
            </a:lvl1pPr>
          </a:lstStyle>
          <a:p>
            <a:fld id="{439465B9-0B3C-465C-8057-94F028166701}" type="slidenum">
              <a:rPr lang="it-IT" altLang="it-IT"/>
              <a:pPr/>
              <a:t>‹N›</a:t>
            </a:fld>
            <a:endParaRPr lang="it-IT" altLang="it-IT"/>
          </a:p>
        </p:txBody>
      </p:sp>
    </p:spTree>
    <p:extLst>
      <p:ext uri="{BB962C8B-B14F-4D97-AF65-F5344CB8AC3E}">
        <p14:creationId xmlns:p14="http://schemas.microsoft.com/office/powerpoint/2010/main" val="21011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355062B4-C3A5-4386-8030-A93400B31F2E}"/>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2545DF50-676C-4602-8FC8-53633382FB5E}"/>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8B5517BA-D05E-4BF9-BFFA-C5B521504B2A}"/>
              </a:ext>
            </a:extLst>
          </p:cNvPr>
          <p:cNvSpPr>
            <a:spLocks noGrp="1" noChangeArrowheads="1"/>
          </p:cNvSpPr>
          <p:nvPr>
            <p:ph type="sldNum" sz="quarter" idx="12"/>
          </p:nvPr>
        </p:nvSpPr>
        <p:spPr>
          <a:ln/>
        </p:spPr>
        <p:txBody>
          <a:bodyPr/>
          <a:lstStyle>
            <a:lvl1pPr>
              <a:defRPr/>
            </a:lvl1pPr>
          </a:lstStyle>
          <a:p>
            <a:fld id="{4CBD6B25-DEA5-480B-99EA-CD4508BC2409}" type="slidenum">
              <a:rPr lang="it-IT" altLang="it-IT"/>
              <a:pPr/>
              <a:t>‹N›</a:t>
            </a:fld>
            <a:endParaRPr lang="it-IT" altLang="it-IT"/>
          </a:p>
        </p:txBody>
      </p:sp>
    </p:spTree>
    <p:extLst>
      <p:ext uri="{BB962C8B-B14F-4D97-AF65-F5344CB8AC3E}">
        <p14:creationId xmlns:p14="http://schemas.microsoft.com/office/powerpoint/2010/main" val="2116508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8B3EBEC-871B-459B-84ED-76291CE9D2E2}"/>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6D9DE49B-FFB5-4796-89EE-246E9698049B}"/>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A55D834F-65FA-4A49-B6A7-EBE15CEE0C46}"/>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it-IT"/>
          </a:p>
        </p:txBody>
      </p:sp>
      <p:sp>
        <p:nvSpPr>
          <p:cNvPr id="1029" name="Rectangle 5">
            <a:extLst>
              <a:ext uri="{FF2B5EF4-FFF2-40B4-BE49-F238E27FC236}">
                <a16:creationId xmlns:a16="http://schemas.microsoft.com/office/drawing/2014/main" id="{242CE5CB-47C1-4523-AEAF-649F1514F1B4}"/>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it-IT"/>
          </a:p>
        </p:txBody>
      </p:sp>
      <p:sp>
        <p:nvSpPr>
          <p:cNvPr id="1030" name="Rectangle 6">
            <a:extLst>
              <a:ext uri="{FF2B5EF4-FFF2-40B4-BE49-F238E27FC236}">
                <a16:creationId xmlns:a16="http://schemas.microsoft.com/office/drawing/2014/main" id="{427993EF-2848-46F7-96C5-A2508605250E}"/>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413236D-86FB-44BC-AE76-FD8B40B0F533}" type="slidenum">
              <a:rPr lang="it-IT" altLang="it-IT"/>
              <a:pPr/>
              <a:t>‹N›</a:t>
            </a:fld>
            <a:endParaRPr lang="it-IT" altLang="it-IT"/>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Impact" pitchFamily="34" charset="0"/>
        </a:defRPr>
      </a:lvl2pPr>
      <a:lvl3pPr algn="ctr" rtl="0" eaLnBrk="0" fontAlgn="base" hangingPunct="0">
        <a:spcBef>
          <a:spcPct val="0"/>
        </a:spcBef>
        <a:spcAft>
          <a:spcPct val="0"/>
        </a:spcAft>
        <a:defRPr sz="4400">
          <a:solidFill>
            <a:schemeClr val="tx2"/>
          </a:solidFill>
          <a:latin typeface="Impact" pitchFamily="34" charset="0"/>
        </a:defRPr>
      </a:lvl3pPr>
      <a:lvl4pPr algn="ctr" rtl="0" eaLnBrk="0" fontAlgn="base" hangingPunct="0">
        <a:spcBef>
          <a:spcPct val="0"/>
        </a:spcBef>
        <a:spcAft>
          <a:spcPct val="0"/>
        </a:spcAft>
        <a:defRPr sz="4400">
          <a:solidFill>
            <a:schemeClr val="tx2"/>
          </a:solidFill>
          <a:latin typeface="Impact" pitchFamily="34" charset="0"/>
        </a:defRPr>
      </a:lvl4pPr>
      <a:lvl5pPr algn="ctr" rtl="0" eaLnBrk="0" fontAlgn="base" hangingPunct="0">
        <a:spcBef>
          <a:spcPct val="0"/>
        </a:spcBef>
        <a:spcAft>
          <a:spcPct val="0"/>
        </a:spcAft>
        <a:defRPr sz="4400">
          <a:solidFill>
            <a:schemeClr val="tx2"/>
          </a:solidFill>
          <a:latin typeface="Impact" pitchFamily="34"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ogle.it/url?sa=i&amp;rct=j&amp;q=&amp;esrc=s&amp;source=images&amp;cd=&amp;cad=rja&amp;uact=8&amp;ved=0ahUKEwjO4L3ej53LAhVBGZoKHckCBEkQjRwIBw&amp;url=https://www.merckmillipore.com/CH/it/product/Microcon-Centrifugal-Filters,MM_NF-C113861&amp;bvm=bv.115339255,d.ZWU&amp;psig=AFQjCNG9yVgPGpSVyKm8cCEek9Ouir0BBw&amp;ust=1456840413816881" TargetMode="External"/><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www.thermofisher.com/us/en/home/industrial/chromatography.html?cid=corp_ask-a-scientist_blog_0919" TargetMode="External"/><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www.youtube.com/watch?v=jwks-ov7bEE"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42.bmp"/><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 Id="rId5" Type="http://schemas.openxmlformats.org/officeDocument/2006/relationships/image" Target="../media/image50.png"/><Relationship Id="rId4" Type="http://schemas.openxmlformats.org/officeDocument/2006/relationships/image" Target="../media/image49.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19200" y="2191168"/>
            <a:ext cx="6583679" cy="1754326"/>
          </a:xfrm>
          <a:prstGeom prst="rect">
            <a:avLst/>
          </a:prstGeom>
          <a:solidFill>
            <a:schemeClr val="accent2">
              <a:lumMod val="40000"/>
              <a:lumOff val="60000"/>
            </a:schemeClr>
          </a:solidFill>
          <a:scene3d>
            <a:camera prst="orthographicFront"/>
            <a:lightRig rig="threePt" dir="t"/>
          </a:scene3d>
          <a:sp3d>
            <a:bevelT/>
          </a:sp3d>
        </p:spPr>
        <p:txBody>
          <a:bodyPr wrap="square" rtlCol="0">
            <a:spAutoFit/>
          </a:bodyPr>
          <a:lstStyle/>
          <a:p>
            <a:pPr algn="ctr"/>
            <a:r>
              <a:rPr lang="en-US" sz="3600">
                <a:solidFill>
                  <a:schemeClr val="bg2">
                    <a:lumMod val="75000"/>
                    <a:lumOff val="25000"/>
                  </a:schemeClr>
                </a:solidFill>
                <a:latin typeface="Calibri" panose="020F0502020204030204" pitchFamily="34" charset="0"/>
              </a:rPr>
              <a:t>Mass spectrometry applied to the analysis of mixtures of proteins = MS-based proteomic analysis</a:t>
            </a:r>
            <a:endParaRPr lang="it-IT" sz="3600">
              <a:solidFill>
                <a:schemeClr val="bg2">
                  <a:lumMod val="75000"/>
                  <a:lumOff val="25000"/>
                </a:schemeClr>
              </a:solidFill>
              <a:latin typeface="Calibri" panose="020F0502020204030204" pitchFamily="34" charset="0"/>
            </a:endParaRPr>
          </a:p>
        </p:txBody>
      </p:sp>
    </p:spTree>
    <p:extLst>
      <p:ext uri="{BB962C8B-B14F-4D97-AF65-F5344CB8AC3E}">
        <p14:creationId xmlns:p14="http://schemas.microsoft.com/office/powerpoint/2010/main" val="18949391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019" y="1408180"/>
            <a:ext cx="4272403" cy="2258028"/>
          </a:xfrm>
          <a:prstGeom prst="rect">
            <a:avLst/>
          </a:prstGeom>
          <a:scene3d>
            <a:camera prst="orthographicFront"/>
            <a:lightRig rig="threePt" dir="t"/>
          </a:scene3d>
          <a:sp3d>
            <a:bevelT/>
          </a:sp3d>
        </p:spPr>
      </p:pic>
      <p:pic>
        <p:nvPicPr>
          <p:cNvPr id="5122" name="Picture 2" descr="https://www.merckmillipore.com/waroot/medium/M9159-07-16%5bM9159-07-16-ALL%5d.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065" t="6784" r="11424" b="6670"/>
          <a:stretch/>
        </p:blipFill>
        <p:spPr bwMode="auto">
          <a:xfrm>
            <a:off x="2376620" y="1927312"/>
            <a:ext cx="1062445" cy="1210491"/>
          </a:xfrm>
          <a:prstGeom prst="rect">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
        <p:nvSpPr>
          <p:cNvPr id="8" name="Figura a mano libera 7"/>
          <p:cNvSpPr/>
          <p:nvPr/>
        </p:nvSpPr>
        <p:spPr>
          <a:xfrm>
            <a:off x="998623" y="2041240"/>
            <a:ext cx="463626" cy="1484649"/>
          </a:xfrm>
          <a:custGeom>
            <a:avLst/>
            <a:gdLst>
              <a:gd name="connsiteX0" fmla="*/ 9427 w 443060"/>
              <a:gd name="connsiteY0" fmla="*/ 0 h 1475719"/>
              <a:gd name="connsiteX1" fmla="*/ 28280 w 443060"/>
              <a:gd name="connsiteY1" fmla="*/ 47134 h 1475719"/>
              <a:gd name="connsiteX2" fmla="*/ 47134 w 443060"/>
              <a:gd name="connsiteY2" fmla="*/ 141402 h 1475719"/>
              <a:gd name="connsiteX3" fmla="*/ 37707 w 443060"/>
              <a:gd name="connsiteY3" fmla="*/ 216816 h 1475719"/>
              <a:gd name="connsiteX4" fmla="*/ 18854 w 443060"/>
              <a:gd name="connsiteY4" fmla="*/ 160255 h 1475719"/>
              <a:gd name="connsiteX5" fmla="*/ 0 w 443060"/>
              <a:gd name="connsiteY5" fmla="*/ 282804 h 1475719"/>
              <a:gd name="connsiteX6" fmla="*/ 9427 w 443060"/>
              <a:gd name="connsiteY6" fmla="*/ 311084 h 1475719"/>
              <a:gd name="connsiteX7" fmla="*/ 37707 w 443060"/>
              <a:gd name="connsiteY7" fmla="*/ 659876 h 1475719"/>
              <a:gd name="connsiteX8" fmla="*/ 28280 w 443060"/>
              <a:gd name="connsiteY8" fmla="*/ 895546 h 1475719"/>
              <a:gd name="connsiteX9" fmla="*/ 18854 w 443060"/>
              <a:gd name="connsiteY9" fmla="*/ 952107 h 1475719"/>
              <a:gd name="connsiteX10" fmla="*/ 28280 w 443060"/>
              <a:gd name="connsiteY10" fmla="*/ 1206631 h 1475719"/>
              <a:gd name="connsiteX11" fmla="*/ 47134 w 443060"/>
              <a:gd name="connsiteY11" fmla="*/ 1282045 h 1475719"/>
              <a:gd name="connsiteX12" fmla="*/ 56561 w 443060"/>
              <a:gd name="connsiteY12" fmla="*/ 1376313 h 1475719"/>
              <a:gd name="connsiteX13" fmla="*/ 141402 w 443060"/>
              <a:gd name="connsiteY13" fmla="*/ 1423447 h 1475719"/>
              <a:gd name="connsiteX14" fmla="*/ 160256 w 443060"/>
              <a:gd name="connsiteY14" fmla="*/ 1451728 h 1475719"/>
              <a:gd name="connsiteX15" fmla="*/ 320511 w 443060"/>
              <a:gd name="connsiteY15" fmla="*/ 1461154 h 1475719"/>
              <a:gd name="connsiteX16" fmla="*/ 348792 w 443060"/>
              <a:gd name="connsiteY16" fmla="*/ 1451728 h 1475719"/>
              <a:gd name="connsiteX17" fmla="*/ 377072 w 443060"/>
              <a:gd name="connsiteY17" fmla="*/ 1395167 h 1475719"/>
              <a:gd name="connsiteX18" fmla="*/ 414779 w 443060"/>
              <a:gd name="connsiteY18" fmla="*/ 1338606 h 1475719"/>
              <a:gd name="connsiteX19" fmla="*/ 433633 w 443060"/>
              <a:gd name="connsiteY19" fmla="*/ 1282045 h 1475719"/>
              <a:gd name="connsiteX20" fmla="*/ 443060 w 443060"/>
              <a:gd name="connsiteY20" fmla="*/ 1253765 h 1475719"/>
              <a:gd name="connsiteX21" fmla="*/ 433633 w 443060"/>
              <a:gd name="connsiteY21" fmla="*/ 650449 h 1475719"/>
              <a:gd name="connsiteX22" fmla="*/ 414779 w 443060"/>
              <a:gd name="connsiteY22" fmla="*/ 461913 h 1475719"/>
              <a:gd name="connsiteX23" fmla="*/ 424206 w 443060"/>
              <a:gd name="connsiteY23" fmla="*/ 47134 h 1475719"/>
              <a:gd name="connsiteX0" fmla="*/ 9427 w 443060"/>
              <a:gd name="connsiteY0" fmla="*/ 0 h 1462328"/>
              <a:gd name="connsiteX1" fmla="*/ 28280 w 443060"/>
              <a:gd name="connsiteY1" fmla="*/ 47134 h 1462328"/>
              <a:gd name="connsiteX2" fmla="*/ 47134 w 443060"/>
              <a:gd name="connsiteY2" fmla="*/ 141402 h 1462328"/>
              <a:gd name="connsiteX3" fmla="*/ 37707 w 443060"/>
              <a:gd name="connsiteY3" fmla="*/ 216816 h 1462328"/>
              <a:gd name="connsiteX4" fmla="*/ 18854 w 443060"/>
              <a:gd name="connsiteY4" fmla="*/ 160255 h 1462328"/>
              <a:gd name="connsiteX5" fmla="*/ 0 w 443060"/>
              <a:gd name="connsiteY5" fmla="*/ 282804 h 1462328"/>
              <a:gd name="connsiteX6" fmla="*/ 9427 w 443060"/>
              <a:gd name="connsiteY6" fmla="*/ 311084 h 1462328"/>
              <a:gd name="connsiteX7" fmla="*/ 37707 w 443060"/>
              <a:gd name="connsiteY7" fmla="*/ 659876 h 1462328"/>
              <a:gd name="connsiteX8" fmla="*/ 28280 w 443060"/>
              <a:gd name="connsiteY8" fmla="*/ 895546 h 1462328"/>
              <a:gd name="connsiteX9" fmla="*/ 18854 w 443060"/>
              <a:gd name="connsiteY9" fmla="*/ 952107 h 1462328"/>
              <a:gd name="connsiteX10" fmla="*/ 28280 w 443060"/>
              <a:gd name="connsiteY10" fmla="*/ 1206631 h 1462328"/>
              <a:gd name="connsiteX11" fmla="*/ 47134 w 443060"/>
              <a:gd name="connsiteY11" fmla="*/ 1282045 h 1462328"/>
              <a:gd name="connsiteX12" fmla="*/ 56561 w 443060"/>
              <a:gd name="connsiteY12" fmla="*/ 1376313 h 1462328"/>
              <a:gd name="connsiteX13" fmla="*/ 122858 w 443060"/>
              <a:gd name="connsiteY13" fmla="*/ 1438101 h 1462328"/>
              <a:gd name="connsiteX14" fmla="*/ 160256 w 443060"/>
              <a:gd name="connsiteY14" fmla="*/ 1451728 h 1462328"/>
              <a:gd name="connsiteX15" fmla="*/ 320511 w 443060"/>
              <a:gd name="connsiteY15" fmla="*/ 1461154 h 1462328"/>
              <a:gd name="connsiteX16" fmla="*/ 348792 w 443060"/>
              <a:gd name="connsiteY16" fmla="*/ 1451728 h 1462328"/>
              <a:gd name="connsiteX17" fmla="*/ 377072 w 443060"/>
              <a:gd name="connsiteY17" fmla="*/ 1395167 h 1462328"/>
              <a:gd name="connsiteX18" fmla="*/ 414779 w 443060"/>
              <a:gd name="connsiteY18" fmla="*/ 1338606 h 1462328"/>
              <a:gd name="connsiteX19" fmla="*/ 433633 w 443060"/>
              <a:gd name="connsiteY19" fmla="*/ 1282045 h 1462328"/>
              <a:gd name="connsiteX20" fmla="*/ 443060 w 443060"/>
              <a:gd name="connsiteY20" fmla="*/ 1253765 h 1462328"/>
              <a:gd name="connsiteX21" fmla="*/ 433633 w 443060"/>
              <a:gd name="connsiteY21" fmla="*/ 650449 h 1462328"/>
              <a:gd name="connsiteX22" fmla="*/ 414779 w 443060"/>
              <a:gd name="connsiteY22" fmla="*/ 461913 h 1462328"/>
              <a:gd name="connsiteX23" fmla="*/ 424206 w 443060"/>
              <a:gd name="connsiteY23" fmla="*/ 47134 h 1462328"/>
              <a:gd name="connsiteX0" fmla="*/ 9427 w 443060"/>
              <a:gd name="connsiteY0" fmla="*/ 0 h 1481541"/>
              <a:gd name="connsiteX1" fmla="*/ 28280 w 443060"/>
              <a:gd name="connsiteY1" fmla="*/ 47134 h 1481541"/>
              <a:gd name="connsiteX2" fmla="*/ 47134 w 443060"/>
              <a:gd name="connsiteY2" fmla="*/ 141402 h 1481541"/>
              <a:gd name="connsiteX3" fmla="*/ 37707 w 443060"/>
              <a:gd name="connsiteY3" fmla="*/ 216816 h 1481541"/>
              <a:gd name="connsiteX4" fmla="*/ 18854 w 443060"/>
              <a:gd name="connsiteY4" fmla="*/ 160255 h 1481541"/>
              <a:gd name="connsiteX5" fmla="*/ 0 w 443060"/>
              <a:gd name="connsiteY5" fmla="*/ 282804 h 1481541"/>
              <a:gd name="connsiteX6" fmla="*/ 9427 w 443060"/>
              <a:gd name="connsiteY6" fmla="*/ 311084 h 1481541"/>
              <a:gd name="connsiteX7" fmla="*/ 37707 w 443060"/>
              <a:gd name="connsiteY7" fmla="*/ 659876 h 1481541"/>
              <a:gd name="connsiteX8" fmla="*/ 28280 w 443060"/>
              <a:gd name="connsiteY8" fmla="*/ 895546 h 1481541"/>
              <a:gd name="connsiteX9" fmla="*/ 18854 w 443060"/>
              <a:gd name="connsiteY9" fmla="*/ 952107 h 1481541"/>
              <a:gd name="connsiteX10" fmla="*/ 28280 w 443060"/>
              <a:gd name="connsiteY10" fmla="*/ 1206631 h 1481541"/>
              <a:gd name="connsiteX11" fmla="*/ 47134 w 443060"/>
              <a:gd name="connsiteY11" fmla="*/ 1282045 h 1481541"/>
              <a:gd name="connsiteX12" fmla="*/ 56561 w 443060"/>
              <a:gd name="connsiteY12" fmla="*/ 1376313 h 1481541"/>
              <a:gd name="connsiteX13" fmla="*/ 122858 w 443060"/>
              <a:gd name="connsiteY13" fmla="*/ 1438101 h 1481541"/>
              <a:gd name="connsiteX14" fmla="*/ 162905 w 443060"/>
              <a:gd name="connsiteY14" fmla="*/ 1481035 h 1481541"/>
              <a:gd name="connsiteX15" fmla="*/ 320511 w 443060"/>
              <a:gd name="connsiteY15" fmla="*/ 1461154 h 1481541"/>
              <a:gd name="connsiteX16" fmla="*/ 348792 w 443060"/>
              <a:gd name="connsiteY16" fmla="*/ 1451728 h 1481541"/>
              <a:gd name="connsiteX17" fmla="*/ 377072 w 443060"/>
              <a:gd name="connsiteY17" fmla="*/ 1395167 h 1481541"/>
              <a:gd name="connsiteX18" fmla="*/ 414779 w 443060"/>
              <a:gd name="connsiteY18" fmla="*/ 1338606 h 1481541"/>
              <a:gd name="connsiteX19" fmla="*/ 433633 w 443060"/>
              <a:gd name="connsiteY19" fmla="*/ 1282045 h 1481541"/>
              <a:gd name="connsiteX20" fmla="*/ 443060 w 443060"/>
              <a:gd name="connsiteY20" fmla="*/ 1253765 h 1481541"/>
              <a:gd name="connsiteX21" fmla="*/ 433633 w 443060"/>
              <a:gd name="connsiteY21" fmla="*/ 650449 h 1481541"/>
              <a:gd name="connsiteX22" fmla="*/ 414779 w 443060"/>
              <a:gd name="connsiteY22" fmla="*/ 461913 h 1481541"/>
              <a:gd name="connsiteX23" fmla="*/ 424206 w 443060"/>
              <a:gd name="connsiteY23" fmla="*/ 47134 h 1481541"/>
              <a:gd name="connsiteX0" fmla="*/ 9427 w 443060"/>
              <a:gd name="connsiteY0" fmla="*/ 0 h 1481541"/>
              <a:gd name="connsiteX1" fmla="*/ 28280 w 443060"/>
              <a:gd name="connsiteY1" fmla="*/ 47134 h 1481541"/>
              <a:gd name="connsiteX2" fmla="*/ 47134 w 443060"/>
              <a:gd name="connsiteY2" fmla="*/ 141402 h 1481541"/>
              <a:gd name="connsiteX3" fmla="*/ 37707 w 443060"/>
              <a:gd name="connsiteY3" fmla="*/ 216816 h 1481541"/>
              <a:gd name="connsiteX4" fmla="*/ 18854 w 443060"/>
              <a:gd name="connsiteY4" fmla="*/ 160255 h 1481541"/>
              <a:gd name="connsiteX5" fmla="*/ 0 w 443060"/>
              <a:gd name="connsiteY5" fmla="*/ 282804 h 1481541"/>
              <a:gd name="connsiteX6" fmla="*/ 9427 w 443060"/>
              <a:gd name="connsiteY6" fmla="*/ 311084 h 1481541"/>
              <a:gd name="connsiteX7" fmla="*/ 37707 w 443060"/>
              <a:gd name="connsiteY7" fmla="*/ 659876 h 1481541"/>
              <a:gd name="connsiteX8" fmla="*/ 28280 w 443060"/>
              <a:gd name="connsiteY8" fmla="*/ 895546 h 1481541"/>
              <a:gd name="connsiteX9" fmla="*/ 18854 w 443060"/>
              <a:gd name="connsiteY9" fmla="*/ 952107 h 1481541"/>
              <a:gd name="connsiteX10" fmla="*/ 28280 w 443060"/>
              <a:gd name="connsiteY10" fmla="*/ 1206631 h 1481541"/>
              <a:gd name="connsiteX11" fmla="*/ 47134 w 443060"/>
              <a:gd name="connsiteY11" fmla="*/ 1282045 h 1481541"/>
              <a:gd name="connsiteX12" fmla="*/ 56561 w 443060"/>
              <a:gd name="connsiteY12" fmla="*/ 1376313 h 1481541"/>
              <a:gd name="connsiteX13" fmla="*/ 122858 w 443060"/>
              <a:gd name="connsiteY13" fmla="*/ 1438101 h 1481541"/>
              <a:gd name="connsiteX14" fmla="*/ 218533 w 443060"/>
              <a:gd name="connsiteY14" fmla="*/ 1481035 h 1481541"/>
              <a:gd name="connsiteX15" fmla="*/ 320511 w 443060"/>
              <a:gd name="connsiteY15" fmla="*/ 1461154 h 1481541"/>
              <a:gd name="connsiteX16" fmla="*/ 348792 w 443060"/>
              <a:gd name="connsiteY16" fmla="*/ 1451728 h 1481541"/>
              <a:gd name="connsiteX17" fmla="*/ 377072 w 443060"/>
              <a:gd name="connsiteY17" fmla="*/ 1395167 h 1481541"/>
              <a:gd name="connsiteX18" fmla="*/ 414779 w 443060"/>
              <a:gd name="connsiteY18" fmla="*/ 1338606 h 1481541"/>
              <a:gd name="connsiteX19" fmla="*/ 433633 w 443060"/>
              <a:gd name="connsiteY19" fmla="*/ 1282045 h 1481541"/>
              <a:gd name="connsiteX20" fmla="*/ 443060 w 443060"/>
              <a:gd name="connsiteY20" fmla="*/ 1253765 h 1481541"/>
              <a:gd name="connsiteX21" fmla="*/ 433633 w 443060"/>
              <a:gd name="connsiteY21" fmla="*/ 650449 h 1481541"/>
              <a:gd name="connsiteX22" fmla="*/ 414779 w 443060"/>
              <a:gd name="connsiteY22" fmla="*/ 461913 h 1481541"/>
              <a:gd name="connsiteX23" fmla="*/ 424206 w 443060"/>
              <a:gd name="connsiteY23" fmla="*/ 47134 h 1481541"/>
              <a:gd name="connsiteX0" fmla="*/ 9427 w 443060"/>
              <a:gd name="connsiteY0" fmla="*/ 0 h 1481541"/>
              <a:gd name="connsiteX1" fmla="*/ 28280 w 443060"/>
              <a:gd name="connsiteY1" fmla="*/ 47134 h 1481541"/>
              <a:gd name="connsiteX2" fmla="*/ 47134 w 443060"/>
              <a:gd name="connsiteY2" fmla="*/ 141402 h 1481541"/>
              <a:gd name="connsiteX3" fmla="*/ 37707 w 443060"/>
              <a:gd name="connsiteY3" fmla="*/ 216816 h 1481541"/>
              <a:gd name="connsiteX4" fmla="*/ 18854 w 443060"/>
              <a:gd name="connsiteY4" fmla="*/ 160255 h 1481541"/>
              <a:gd name="connsiteX5" fmla="*/ 0 w 443060"/>
              <a:gd name="connsiteY5" fmla="*/ 282804 h 1481541"/>
              <a:gd name="connsiteX6" fmla="*/ 9427 w 443060"/>
              <a:gd name="connsiteY6" fmla="*/ 311084 h 1481541"/>
              <a:gd name="connsiteX7" fmla="*/ 37707 w 443060"/>
              <a:gd name="connsiteY7" fmla="*/ 659876 h 1481541"/>
              <a:gd name="connsiteX8" fmla="*/ 28280 w 443060"/>
              <a:gd name="connsiteY8" fmla="*/ 895546 h 1481541"/>
              <a:gd name="connsiteX9" fmla="*/ 18854 w 443060"/>
              <a:gd name="connsiteY9" fmla="*/ 952107 h 1481541"/>
              <a:gd name="connsiteX10" fmla="*/ 28280 w 443060"/>
              <a:gd name="connsiteY10" fmla="*/ 1206631 h 1481541"/>
              <a:gd name="connsiteX11" fmla="*/ 28591 w 443060"/>
              <a:gd name="connsiteY11" fmla="*/ 1282045 h 1481541"/>
              <a:gd name="connsiteX12" fmla="*/ 56561 w 443060"/>
              <a:gd name="connsiteY12" fmla="*/ 1376313 h 1481541"/>
              <a:gd name="connsiteX13" fmla="*/ 122858 w 443060"/>
              <a:gd name="connsiteY13" fmla="*/ 1438101 h 1481541"/>
              <a:gd name="connsiteX14" fmla="*/ 218533 w 443060"/>
              <a:gd name="connsiteY14" fmla="*/ 1481035 h 1481541"/>
              <a:gd name="connsiteX15" fmla="*/ 320511 w 443060"/>
              <a:gd name="connsiteY15" fmla="*/ 1461154 h 1481541"/>
              <a:gd name="connsiteX16" fmla="*/ 348792 w 443060"/>
              <a:gd name="connsiteY16" fmla="*/ 1451728 h 1481541"/>
              <a:gd name="connsiteX17" fmla="*/ 377072 w 443060"/>
              <a:gd name="connsiteY17" fmla="*/ 1395167 h 1481541"/>
              <a:gd name="connsiteX18" fmla="*/ 414779 w 443060"/>
              <a:gd name="connsiteY18" fmla="*/ 1338606 h 1481541"/>
              <a:gd name="connsiteX19" fmla="*/ 433633 w 443060"/>
              <a:gd name="connsiteY19" fmla="*/ 1282045 h 1481541"/>
              <a:gd name="connsiteX20" fmla="*/ 443060 w 443060"/>
              <a:gd name="connsiteY20" fmla="*/ 1253765 h 1481541"/>
              <a:gd name="connsiteX21" fmla="*/ 433633 w 443060"/>
              <a:gd name="connsiteY21" fmla="*/ 650449 h 1481541"/>
              <a:gd name="connsiteX22" fmla="*/ 414779 w 443060"/>
              <a:gd name="connsiteY22" fmla="*/ 461913 h 1481541"/>
              <a:gd name="connsiteX23" fmla="*/ 424206 w 443060"/>
              <a:gd name="connsiteY23" fmla="*/ 47134 h 1481541"/>
              <a:gd name="connsiteX0" fmla="*/ 9427 w 443060"/>
              <a:gd name="connsiteY0" fmla="*/ 0 h 1481541"/>
              <a:gd name="connsiteX1" fmla="*/ 28280 w 443060"/>
              <a:gd name="connsiteY1" fmla="*/ 47134 h 1481541"/>
              <a:gd name="connsiteX2" fmla="*/ 47134 w 443060"/>
              <a:gd name="connsiteY2" fmla="*/ 141402 h 1481541"/>
              <a:gd name="connsiteX3" fmla="*/ 37707 w 443060"/>
              <a:gd name="connsiteY3" fmla="*/ 216816 h 1481541"/>
              <a:gd name="connsiteX4" fmla="*/ 18854 w 443060"/>
              <a:gd name="connsiteY4" fmla="*/ 160255 h 1481541"/>
              <a:gd name="connsiteX5" fmla="*/ 0 w 443060"/>
              <a:gd name="connsiteY5" fmla="*/ 282804 h 1481541"/>
              <a:gd name="connsiteX6" fmla="*/ 9427 w 443060"/>
              <a:gd name="connsiteY6" fmla="*/ 311084 h 1481541"/>
              <a:gd name="connsiteX7" fmla="*/ 37707 w 443060"/>
              <a:gd name="connsiteY7" fmla="*/ 659876 h 1481541"/>
              <a:gd name="connsiteX8" fmla="*/ 28280 w 443060"/>
              <a:gd name="connsiteY8" fmla="*/ 895546 h 1481541"/>
              <a:gd name="connsiteX9" fmla="*/ 18854 w 443060"/>
              <a:gd name="connsiteY9" fmla="*/ 952107 h 1481541"/>
              <a:gd name="connsiteX10" fmla="*/ 28280 w 443060"/>
              <a:gd name="connsiteY10" fmla="*/ 1206631 h 1481541"/>
              <a:gd name="connsiteX11" fmla="*/ 28591 w 443060"/>
              <a:gd name="connsiteY11" fmla="*/ 1282045 h 1481541"/>
              <a:gd name="connsiteX12" fmla="*/ 56561 w 443060"/>
              <a:gd name="connsiteY12" fmla="*/ 1376313 h 1481541"/>
              <a:gd name="connsiteX13" fmla="*/ 122858 w 443060"/>
              <a:gd name="connsiteY13" fmla="*/ 1438101 h 1481541"/>
              <a:gd name="connsiteX14" fmla="*/ 218533 w 443060"/>
              <a:gd name="connsiteY14" fmla="*/ 1481035 h 1481541"/>
              <a:gd name="connsiteX15" fmla="*/ 320511 w 443060"/>
              <a:gd name="connsiteY15" fmla="*/ 1461154 h 1481541"/>
              <a:gd name="connsiteX16" fmla="*/ 348792 w 443060"/>
              <a:gd name="connsiteY16" fmla="*/ 1451728 h 1481541"/>
              <a:gd name="connsiteX17" fmla="*/ 377072 w 443060"/>
              <a:gd name="connsiteY17" fmla="*/ 1395167 h 1481541"/>
              <a:gd name="connsiteX18" fmla="*/ 414779 w 443060"/>
              <a:gd name="connsiteY18" fmla="*/ 1338606 h 1481541"/>
              <a:gd name="connsiteX19" fmla="*/ 433633 w 443060"/>
              <a:gd name="connsiteY19" fmla="*/ 1282045 h 1481541"/>
              <a:gd name="connsiteX20" fmla="*/ 443060 w 443060"/>
              <a:gd name="connsiteY20" fmla="*/ 1253765 h 1481541"/>
              <a:gd name="connsiteX21" fmla="*/ 433633 w 443060"/>
              <a:gd name="connsiteY21" fmla="*/ 650449 h 1481541"/>
              <a:gd name="connsiteX22" fmla="*/ 428024 w 443060"/>
              <a:gd name="connsiteY22" fmla="*/ 461913 h 1481541"/>
              <a:gd name="connsiteX23" fmla="*/ 424206 w 443060"/>
              <a:gd name="connsiteY23" fmla="*/ 47134 h 1481541"/>
              <a:gd name="connsiteX0" fmla="*/ 9427 w 443060"/>
              <a:gd name="connsiteY0" fmla="*/ 0 h 1481541"/>
              <a:gd name="connsiteX1" fmla="*/ 28280 w 443060"/>
              <a:gd name="connsiteY1" fmla="*/ 47134 h 1481541"/>
              <a:gd name="connsiteX2" fmla="*/ 47134 w 443060"/>
              <a:gd name="connsiteY2" fmla="*/ 141402 h 1481541"/>
              <a:gd name="connsiteX3" fmla="*/ 37707 w 443060"/>
              <a:gd name="connsiteY3" fmla="*/ 216816 h 1481541"/>
              <a:gd name="connsiteX4" fmla="*/ 18854 w 443060"/>
              <a:gd name="connsiteY4" fmla="*/ 160255 h 1481541"/>
              <a:gd name="connsiteX5" fmla="*/ 0 w 443060"/>
              <a:gd name="connsiteY5" fmla="*/ 282804 h 1481541"/>
              <a:gd name="connsiteX6" fmla="*/ 9427 w 443060"/>
              <a:gd name="connsiteY6" fmla="*/ 311084 h 1481541"/>
              <a:gd name="connsiteX7" fmla="*/ 37707 w 443060"/>
              <a:gd name="connsiteY7" fmla="*/ 659876 h 1481541"/>
              <a:gd name="connsiteX8" fmla="*/ 28280 w 443060"/>
              <a:gd name="connsiteY8" fmla="*/ 895546 h 1481541"/>
              <a:gd name="connsiteX9" fmla="*/ 18854 w 443060"/>
              <a:gd name="connsiteY9" fmla="*/ 952107 h 1481541"/>
              <a:gd name="connsiteX10" fmla="*/ 28280 w 443060"/>
              <a:gd name="connsiteY10" fmla="*/ 1206631 h 1481541"/>
              <a:gd name="connsiteX11" fmla="*/ 28591 w 443060"/>
              <a:gd name="connsiteY11" fmla="*/ 1282045 h 1481541"/>
              <a:gd name="connsiteX12" fmla="*/ 56561 w 443060"/>
              <a:gd name="connsiteY12" fmla="*/ 1376313 h 1481541"/>
              <a:gd name="connsiteX13" fmla="*/ 122858 w 443060"/>
              <a:gd name="connsiteY13" fmla="*/ 1438101 h 1481541"/>
              <a:gd name="connsiteX14" fmla="*/ 218533 w 443060"/>
              <a:gd name="connsiteY14" fmla="*/ 1481035 h 1481541"/>
              <a:gd name="connsiteX15" fmla="*/ 320511 w 443060"/>
              <a:gd name="connsiteY15" fmla="*/ 1461154 h 1481541"/>
              <a:gd name="connsiteX16" fmla="*/ 348792 w 443060"/>
              <a:gd name="connsiteY16" fmla="*/ 1451728 h 1481541"/>
              <a:gd name="connsiteX17" fmla="*/ 377072 w 443060"/>
              <a:gd name="connsiteY17" fmla="*/ 1395167 h 1481541"/>
              <a:gd name="connsiteX18" fmla="*/ 414779 w 443060"/>
              <a:gd name="connsiteY18" fmla="*/ 1338606 h 1481541"/>
              <a:gd name="connsiteX19" fmla="*/ 433633 w 443060"/>
              <a:gd name="connsiteY19" fmla="*/ 1282045 h 1481541"/>
              <a:gd name="connsiteX20" fmla="*/ 443060 w 443060"/>
              <a:gd name="connsiteY20" fmla="*/ 1253765 h 1481541"/>
              <a:gd name="connsiteX21" fmla="*/ 433633 w 443060"/>
              <a:gd name="connsiteY21" fmla="*/ 650449 h 1481541"/>
              <a:gd name="connsiteX22" fmla="*/ 428024 w 443060"/>
              <a:gd name="connsiteY22" fmla="*/ 461913 h 1481541"/>
              <a:gd name="connsiteX23" fmla="*/ 424206 w 443060"/>
              <a:gd name="connsiteY23" fmla="*/ 47134 h 1481541"/>
              <a:gd name="connsiteX0" fmla="*/ 9427 w 443060"/>
              <a:gd name="connsiteY0" fmla="*/ 0 h 1481541"/>
              <a:gd name="connsiteX1" fmla="*/ 28280 w 443060"/>
              <a:gd name="connsiteY1" fmla="*/ 47134 h 1481541"/>
              <a:gd name="connsiteX2" fmla="*/ 47134 w 443060"/>
              <a:gd name="connsiteY2" fmla="*/ 141402 h 1481541"/>
              <a:gd name="connsiteX3" fmla="*/ 37707 w 443060"/>
              <a:gd name="connsiteY3" fmla="*/ 216816 h 1481541"/>
              <a:gd name="connsiteX4" fmla="*/ 18854 w 443060"/>
              <a:gd name="connsiteY4" fmla="*/ 160255 h 1481541"/>
              <a:gd name="connsiteX5" fmla="*/ 0 w 443060"/>
              <a:gd name="connsiteY5" fmla="*/ 282804 h 1481541"/>
              <a:gd name="connsiteX6" fmla="*/ 9427 w 443060"/>
              <a:gd name="connsiteY6" fmla="*/ 311084 h 1481541"/>
              <a:gd name="connsiteX7" fmla="*/ 37707 w 443060"/>
              <a:gd name="connsiteY7" fmla="*/ 659876 h 1481541"/>
              <a:gd name="connsiteX8" fmla="*/ 28280 w 443060"/>
              <a:gd name="connsiteY8" fmla="*/ 895546 h 1481541"/>
              <a:gd name="connsiteX9" fmla="*/ 18854 w 443060"/>
              <a:gd name="connsiteY9" fmla="*/ 952107 h 1481541"/>
              <a:gd name="connsiteX10" fmla="*/ 28280 w 443060"/>
              <a:gd name="connsiteY10" fmla="*/ 1206631 h 1481541"/>
              <a:gd name="connsiteX11" fmla="*/ 28591 w 443060"/>
              <a:gd name="connsiteY11" fmla="*/ 1282045 h 1481541"/>
              <a:gd name="connsiteX12" fmla="*/ 56561 w 443060"/>
              <a:gd name="connsiteY12" fmla="*/ 1376313 h 1481541"/>
              <a:gd name="connsiteX13" fmla="*/ 122858 w 443060"/>
              <a:gd name="connsiteY13" fmla="*/ 1438101 h 1481541"/>
              <a:gd name="connsiteX14" fmla="*/ 218533 w 443060"/>
              <a:gd name="connsiteY14" fmla="*/ 1481035 h 1481541"/>
              <a:gd name="connsiteX15" fmla="*/ 320511 w 443060"/>
              <a:gd name="connsiteY15" fmla="*/ 1461154 h 1481541"/>
              <a:gd name="connsiteX16" fmla="*/ 348792 w 443060"/>
              <a:gd name="connsiteY16" fmla="*/ 1451728 h 1481541"/>
              <a:gd name="connsiteX17" fmla="*/ 377072 w 443060"/>
              <a:gd name="connsiteY17" fmla="*/ 1395167 h 1481541"/>
              <a:gd name="connsiteX18" fmla="*/ 414779 w 443060"/>
              <a:gd name="connsiteY18" fmla="*/ 1338606 h 1481541"/>
              <a:gd name="connsiteX19" fmla="*/ 433633 w 443060"/>
              <a:gd name="connsiteY19" fmla="*/ 1282045 h 1481541"/>
              <a:gd name="connsiteX20" fmla="*/ 443060 w 443060"/>
              <a:gd name="connsiteY20" fmla="*/ 1253765 h 1481541"/>
              <a:gd name="connsiteX21" fmla="*/ 433633 w 443060"/>
              <a:gd name="connsiteY21" fmla="*/ 650449 h 1481541"/>
              <a:gd name="connsiteX22" fmla="*/ 428024 w 443060"/>
              <a:gd name="connsiteY22" fmla="*/ 461913 h 1481541"/>
              <a:gd name="connsiteX23" fmla="*/ 424206 w 443060"/>
              <a:gd name="connsiteY23" fmla="*/ 47134 h 1481541"/>
              <a:gd name="connsiteX0" fmla="*/ 9427 w 443060"/>
              <a:gd name="connsiteY0" fmla="*/ 0 h 1481541"/>
              <a:gd name="connsiteX1" fmla="*/ 28280 w 443060"/>
              <a:gd name="connsiteY1" fmla="*/ 47134 h 1481541"/>
              <a:gd name="connsiteX2" fmla="*/ 25942 w 443060"/>
              <a:gd name="connsiteY2" fmla="*/ 88648 h 1481541"/>
              <a:gd name="connsiteX3" fmla="*/ 37707 w 443060"/>
              <a:gd name="connsiteY3" fmla="*/ 216816 h 1481541"/>
              <a:gd name="connsiteX4" fmla="*/ 18854 w 443060"/>
              <a:gd name="connsiteY4" fmla="*/ 160255 h 1481541"/>
              <a:gd name="connsiteX5" fmla="*/ 0 w 443060"/>
              <a:gd name="connsiteY5" fmla="*/ 282804 h 1481541"/>
              <a:gd name="connsiteX6" fmla="*/ 9427 w 443060"/>
              <a:gd name="connsiteY6" fmla="*/ 311084 h 1481541"/>
              <a:gd name="connsiteX7" fmla="*/ 37707 w 443060"/>
              <a:gd name="connsiteY7" fmla="*/ 659876 h 1481541"/>
              <a:gd name="connsiteX8" fmla="*/ 28280 w 443060"/>
              <a:gd name="connsiteY8" fmla="*/ 895546 h 1481541"/>
              <a:gd name="connsiteX9" fmla="*/ 18854 w 443060"/>
              <a:gd name="connsiteY9" fmla="*/ 952107 h 1481541"/>
              <a:gd name="connsiteX10" fmla="*/ 28280 w 443060"/>
              <a:gd name="connsiteY10" fmla="*/ 1206631 h 1481541"/>
              <a:gd name="connsiteX11" fmla="*/ 28591 w 443060"/>
              <a:gd name="connsiteY11" fmla="*/ 1282045 h 1481541"/>
              <a:gd name="connsiteX12" fmla="*/ 56561 w 443060"/>
              <a:gd name="connsiteY12" fmla="*/ 1376313 h 1481541"/>
              <a:gd name="connsiteX13" fmla="*/ 122858 w 443060"/>
              <a:gd name="connsiteY13" fmla="*/ 1438101 h 1481541"/>
              <a:gd name="connsiteX14" fmla="*/ 218533 w 443060"/>
              <a:gd name="connsiteY14" fmla="*/ 1481035 h 1481541"/>
              <a:gd name="connsiteX15" fmla="*/ 320511 w 443060"/>
              <a:gd name="connsiteY15" fmla="*/ 1461154 h 1481541"/>
              <a:gd name="connsiteX16" fmla="*/ 348792 w 443060"/>
              <a:gd name="connsiteY16" fmla="*/ 1451728 h 1481541"/>
              <a:gd name="connsiteX17" fmla="*/ 377072 w 443060"/>
              <a:gd name="connsiteY17" fmla="*/ 1395167 h 1481541"/>
              <a:gd name="connsiteX18" fmla="*/ 414779 w 443060"/>
              <a:gd name="connsiteY18" fmla="*/ 1338606 h 1481541"/>
              <a:gd name="connsiteX19" fmla="*/ 433633 w 443060"/>
              <a:gd name="connsiteY19" fmla="*/ 1282045 h 1481541"/>
              <a:gd name="connsiteX20" fmla="*/ 443060 w 443060"/>
              <a:gd name="connsiteY20" fmla="*/ 1253765 h 1481541"/>
              <a:gd name="connsiteX21" fmla="*/ 433633 w 443060"/>
              <a:gd name="connsiteY21" fmla="*/ 650449 h 1481541"/>
              <a:gd name="connsiteX22" fmla="*/ 428024 w 443060"/>
              <a:gd name="connsiteY22" fmla="*/ 461913 h 1481541"/>
              <a:gd name="connsiteX23" fmla="*/ 424206 w 443060"/>
              <a:gd name="connsiteY23" fmla="*/ 47134 h 1481541"/>
              <a:gd name="connsiteX0" fmla="*/ 9427 w 443060"/>
              <a:gd name="connsiteY0" fmla="*/ 0 h 1481541"/>
              <a:gd name="connsiteX1" fmla="*/ 28280 w 443060"/>
              <a:gd name="connsiteY1" fmla="*/ 47134 h 1481541"/>
              <a:gd name="connsiteX2" fmla="*/ 25942 w 443060"/>
              <a:gd name="connsiteY2" fmla="*/ 88648 h 1481541"/>
              <a:gd name="connsiteX3" fmla="*/ 21813 w 443060"/>
              <a:gd name="connsiteY3" fmla="*/ 128893 h 1481541"/>
              <a:gd name="connsiteX4" fmla="*/ 18854 w 443060"/>
              <a:gd name="connsiteY4" fmla="*/ 160255 h 1481541"/>
              <a:gd name="connsiteX5" fmla="*/ 0 w 443060"/>
              <a:gd name="connsiteY5" fmla="*/ 282804 h 1481541"/>
              <a:gd name="connsiteX6" fmla="*/ 9427 w 443060"/>
              <a:gd name="connsiteY6" fmla="*/ 311084 h 1481541"/>
              <a:gd name="connsiteX7" fmla="*/ 37707 w 443060"/>
              <a:gd name="connsiteY7" fmla="*/ 659876 h 1481541"/>
              <a:gd name="connsiteX8" fmla="*/ 28280 w 443060"/>
              <a:gd name="connsiteY8" fmla="*/ 895546 h 1481541"/>
              <a:gd name="connsiteX9" fmla="*/ 18854 w 443060"/>
              <a:gd name="connsiteY9" fmla="*/ 952107 h 1481541"/>
              <a:gd name="connsiteX10" fmla="*/ 28280 w 443060"/>
              <a:gd name="connsiteY10" fmla="*/ 1206631 h 1481541"/>
              <a:gd name="connsiteX11" fmla="*/ 28591 w 443060"/>
              <a:gd name="connsiteY11" fmla="*/ 1282045 h 1481541"/>
              <a:gd name="connsiteX12" fmla="*/ 56561 w 443060"/>
              <a:gd name="connsiteY12" fmla="*/ 1376313 h 1481541"/>
              <a:gd name="connsiteX13" fmla="*/ 122858 w 443060"/>
              <a:gd name="connsiteY13" fmla="*/ 1438101 h 1481541"/>
              <a:gd name="connsiteX14" fmla="*/ 218533 w 443060"/>
              <a:gd name="connsiteY14" fmla="*/ 1481035 h 1481541"/>
              <a:gd name="connsiteX15" fmla="*/ 320511 w 443060"/>
              <a:gd name="connsiteY15" fmla="*/ 1461154 h 1481541"/>
              <a:gd name="connsiteX16" fmla="*/ 348792 w 443060"/>
              <a:gd name="connsiteY16" fmla="*/ 1451728 h 1481541"/>
              <a:gd name="connsiteX17" fmla="*/ 377072 w 443060"/>
              <a:gd name="connsiteY17" fmla="*/ 1395167 h 1481541"/>
              <a:gd name="connsiteX18" fmla="*/ 414779 w 443060"/>
              <a:gd name="connsiteY18" fmla="*/ 1338606 h 1481541"/>
              <a:gd name="connsiteX19" fmla="*/ 433633 w 443060"/>
              <a:gd name="connsiteY19" fmla="*/ 1282045 h 1481541"/>
              <a:gd name="connsiteX20" fmla="*/ 443060 w 443060"/>
              <a:gd name="connsiteY20" fmla="*/ 1253765 h 1481541"/>
              <a:gd name="connsiteX21" fmla="*/ 433633 w 443060"/>
              <a:gd name="connsiteY21" fmla="*/ 650449 h 1481541"/>
              <a:gd name="connsiteX22" fmla="*/ 428024 w 443060"/>
              <a:gd name="connsiteY22" fmla="*/ 461913 h 1481541"/>
              <a:gd name="connsiteX23" fmla="*/ 424206 w 443060"/>
              <a:gd name="connsiteY23" fmla="*/ 47134 h 1481541"/>
              <a:gd name="connsiteX0" fmla="*/ 436 w 434069"/>
              <a:gd name="connsiteY0" fmla="*/ 0 h 1481541"/>
              <a:gd name="connsiteX1" fmla="*/ 19289 w 434069"/>
              <a:gd name="connsiteY1" fmla="*/ 47134 h 1481541"/>
              <a:gd name="connsiteX2" fmla="*/ 16951 w 434069"/>
              <a:gd name="connsiteY2" fmla="*/ 88648 h 1481541"/>
              <a:gd name="connsiteX3" fmla="*/ 12822 w 434069"/>
              <a:gd name="connsiteY3" fmla="*/ 128893 h 1481541"/>
              <a:gd name="connsiteX4" fmla="*/ 9863 w 434069"/>
              <a:gd name="connsiteY4" fmla="*/ 160255 h 1481541"/>
              <a:gd name="connsiteX5" fmla="*/ 12201 w 434069"/>
              <a:gd name="connsiteY5" fmla="*/ 282804 h 1481541"/>
              <a:gd name="connsiteX6" fmla="*/ 436 w 434069"/>
              <a:gd name="connsiteY6" fmla="*/ 311084 h 1481541"/>
              <a:gd name="connsiteX7" fmla="*/ 28716 w 434069"/>
              <a:gd name="connsiteY7" fmla="*/ 659876 h 1481541"/>
              <a:gd name="connsiteX8" fmla="*/ 19289 w 434069"/>
              <a:gd name="connsiteY8" fmla="*/ 895546 h 1481541"/>
              <a:gd name="connsiteX9" fmla="*/ 9863 w 434069"/>
              <a:gd name="connsiteY9" fmla="*/ 952107 h 1481541"/>
              <a:gd name="connsiteX10" fmla="*/ 19289 w 434069"/>
              <a:gd name="connsiteY10" fmla="*/ 1206631 h 1481541"/>
              <a:gd name="connsiteX11" fmla="*/ 19600 w 434069"/>
              <a:gd name="connsiteY11" fmla="*/ 1282045 h 1481541"/>
              <a:gd name="connsiteX12" fmla="*/ 47570 w 434069"/>
              <a:gd name="connsiteY12" fmla="*/ 1376313 h 1481541"/>
              <a:gd name="connsiteX13" fmla="*/ 113867 w 434069"/>
              <a:gd name="connsiteY13" fmla="*/ 1438101 h 1481541"/>
              <a:gd name="connsiteX14" fmla="*/ 209542 w 434069"/>
              <a:gd name="connsiteY14" fmla="*/ 1481035 h 1481541"/>
              <a:gd name="connsiteX15" fmla="*/ 311520 w 434069"/>
              <a:gd name="connsiteY15" fmla="*/ 1461154 h 1481541"/>
              <a:gd name="connsiteX16" fmla="*/ 339801 w 434069"/>
              <a:gd name="connsiteY16" fmla="*/ 1451728 h 1481541"/>
              <a:gd name="connsiteX17" fmla="*/ 368081 w 434069"/>
              <a:gd name="connsiteY17" fmla="*/ 1395167 h 1481541"/>
              <a:gd name="connsiteX18" fmla="*/ 405788 w 434069"/>
              <a:gd name="connsiteY18" fmla="*/ 1338606 h 1481541"/>
              <a:gd name="connsiteX19" fmla="*/ 424642 w 434069"/>
              <a:gd name="connsiteY19" fmla="*/ 1282045 h 1481541"/>
              <a:gd name="connsiteX20" fmla="*/ 434069 w 434069"/>
              <a:gd name="connsiteY20" fmla="*/ 1253765 h 1481541"/>
              <a:gd name="connsiteX21" fmla="*/ 424642 w 434069"/>
              <a:gd name="connsiteY21" fmla="*/ 650449 h 1481541"/>
              <a:gd name="connsiteX22" fmla="*/ 419033 w 434069"/>
              <a:gd name="connsiteY22" fmla="*/ 461913 h 1481541"/>
              <a:gd name="connsiteX23" fmla="*/ 415215 w 434069"/>
              <a:gd name="connsiteY23" fmla="*/ 47134 h 1481541"/>
              <a:gd name="connsiteX0" fmla="*/ 332 w 433965"/>
              <a:gd name="connsiteY0" fmla="*/ 0 h 1481541"/>
              <a:gd name="connsiteX1" fmla="*/ 19185 w 433965"/>
              <a:gd name="connsiteY1" fmla="*/ 47134 h 1481541"/>
              <a:gd name="connsiteX2" fmla="*/ 16847 w 433965"/>
              <a:gd name="connsiteY2" fmla="*/ 88648 h 1481541"/>
              <a:gd name="connsiteX3" fmla="*/ 12718 w 433965"/>
              <a:gd name="connsiteY3" fmla="*/ 128893 h 1481541"/>
              <a:gd name="connsiteX4" fmla="*/ 9759 w 433965"/>
              <a:gd name="connsiteY4" fmla="*/ 160255 h 1481541"/>
              <a:gd name="connsiteX5" fmla="*/ 17395 w 433965"/>
              <a:gd name="connsiteY5" fmla="*/ 262288 h 1481541"/>
              <a:gd name="connsiteX6" fmla="*/ 332 w 433965"/>
              <a:gd name="connsiteY6" fmla="*/ 311084 h 1481541"/>
              <a:gd name="connsiteX7" fmla="*/ 28612 w 433965"/>
              <a:gd name="connsiteY7" fmla="*/ 659876 h 1481541"/>
              <a:gd name="connsiteX8" fmla="*/ 19185 w 433965"/>
              <a:gd name="connsiteY8" fmla="*/ 895546 h 1481541"/>
              <a:gd name="connsiteX9" fmla="*/ 9759 w 433965"/>
              <a:gd name="connsiteY9" fmla="*/ 952107 h 1481541"/>
              <a:gd name="connsiteX10" fmla="*/ 19185 w 433965"/>
              <a:gd name="connsiteY10" fmla="*/ 1206631 h 1481541"/>
              <a:gd name="connsiteX11" fmla="*/ 19496 w 433965"/>
              <a:gd name="connsiteY11" fmla="*/ 1282045 h 1481541"/>
              <a:gd name="connsiteX12" fmla="*/ 47466 w 433965"/>
              <a:gd name="connsiteY12" fmla="*/ 1376313 h 1481541"/>
              <a:gd name="connsiteX13" fmla="*/ 113763 w 433965"/>
              <a:gd name="connsiteY13" fmla="*/ 1438101 h 1481541"/>
              <a:gd name="connsiteX14" fmla="*/ 209438 w 433965"/>
              <a:gd name="connsiteY14" fmla="*/ 1481035 h 1481541"/>
              <a:gd name="connsiteX15" fmla="*/ 311416 w 433965"/>
              <a:gd name="connsiteY15" fmla="*/ 1461154 h 1481541"/>
              <a:gd name="connsiteX16" fmla="*/ 339697 w 433965"/>
              <a:gd name="connsiteY16" fmla="*/ 1451728 h 1481541"/>
              <a:gd name="connsiteX17" fmla="*/ 367977 w 433965"/>
              <a:gd name="connsiteY17" fmla="*/ 1395167 h 1481541"/>
              <a:gd name="connsiteX18" fmla="*/ 405684 w 433965"/>
              <a:gd name="connsiteY18" fmla="*/ 1338606 h 1481541"/>
              <a:gd name="connsiteX19" fmla="*/ 424538 w 433965"/>
              <a:gd name="connsiteY19" fmla="*/ 1282045 h 1481541"/>
              <a:gd name="connsiteX20" fmla="*/ 433965 w 433965"/>
              <a:gd name="connsiteY20" fmla="*/ 1253765 h 1481541"/>
              <a:gd name="connsiteX21" fmla="*/ 424538 w 433965"/>
              <a:gd name="connsiteY21" fmla="*/ 650449 h 1481541"/>
              <a:gd name="connsiteX22" fmla="*/ 418929 w 433965"/>
              <a:gd name="connsiteY22" fmla="*/ 461913 h 1481541"/>
              <a:gd name="connsiteX23" fmla="*/ 415111 w 433965"/>
              <a:gd name="connsiteY23" fmla="*/ 47134 h 1481541"/>
              <a:gd name="connsiteX0" fmla="*/ 0 w 433633"/>
              <a:gd name="connsiteY0" fmla="*/ 0 h 1481541"/>
              <a:gd name="connsiteX1" fmla="*/ 18853 w 433633"/>
              <a:gd name="connsiteY1" fmla="*/ 47134 h 1481541"/>
              <a:gd name="connsiteX2" fmla="*/ 16515 w 433633"/>
              <a:gd name="connsiteY2" fmla="*/ 88648 h 1481541"/>
              <a:gd name="connsiteX3" fmla="*/ 12386 w 433633"/>
              <a:gd name="connsiteY3" fmla="*/ 128893 h 1481541"/>
              <a:gd name="connsiteX4" fmla="*/ 9427 w 433633"/>
              <a:gd name="connsiteY4" fmla="*/ 160255 h 1481541"/>
              <a:gd name="connsiteX5" fmla="*/ 17063 w 433633"/>
              <a:gd name="connsiteY5" fmla="*/ 262288 h 1481541"/>
              <a:gd name="connsiteX6" fmla="*/ 13245 w 433633"/>
              <a:gd name="connsiteY6" fmla="*/ 352115 h 1481541"/>
              <a:gd name="connsiteX7" fmla="*/ 28280 w 433633"/>
              <a:gd name="connsiteY7" fmla="*/ 659876 h 1481541"/>
              <a:gd name="connsiteX8" fmla="*/ 18853 w 433633"/>
              <a:gd name="connsiteY8" fmla="*/ 895546 h 1481541"/>
              <a:gd name="connsiteX9" fmla="*/ 9427 w 433633"/>
              <a:gd name="connsiteY9" fmla="*/ 952107 h 1481541"/>
              <a:gd name="connsiteX10" fmla="*/ 18853 w 433633"/>
              <a:gd name="connsiteY10" fmla="*/ 1206631 h 1481541"/>
              <a:gd name="connsiteX11" fmla="*/ 19164 w 433633"/>
              <a:gd name="connsiteY11" fmla="*/ 1282045 h 1481541"/>
              <a:gd name="connsiteX12" fmla="*/ 47134 w 433633"/>
              <a:gd name="connsiteY12" fmla="*/ 1376313 h 1481541"/>
              <a:gd name="connsiteX13" fmla="*/ 113431 w 433633"/>
              <a:gd name="connsiteY13" fmla="*/ 1438101 h 1481541"/>
              <a:gd name="connsiteX14" fmla="*/ 209106 w 433633"/>
              <a:gd name="connsiteY14" fmla="*/ 1481035 h 1481541"/>
              <a:gd name="connsiteX15" fmla="*/ 311084 w 433633"/>
              <a:gd name="connsiteY15" fmla="*/ 1461154 h 1481541"/>
              <a:gd name="connsiteX16" fmla="*/ 339365 w 433633"/>
              <a:gd name="connsiteY16" fmla="*/ 1451728 h 1481541"/>
              <a:gd name="connsiteX17" fmla="*/ 367645 w 433633"/>
              <a:gd name="connsiteY17" fmla="*/ 1395167 h 1481541"/>
              <a:gd name="connsiteX18" fmla="*/ 405352 w 433633"/>
              <a:gd name="connsiteY18" fmla="*/ 1338606 h 1481541"/>
              <a:gd name="connsiteX19" fmla="*/ 424206 w 433633"/>
              <a:gd name="connsiteY19" fmla="*/ 1282045 h 1481541"/>
              <a:gd name="connsiteX20" fmla="*/ 433633 w 433633"/>
              <a:gd name="connsiteY20" fmla="*/ 1253765 h 1481541"/>
              <a:gd name="connsiteX21" fmla="*/ 424206 w 433633"/>
              <a:gd name="connsiteY21" fmla="*/ 650449 h 1481541"/>
              <a:gd name="connsiteX22" fmla="*/ 418597 w 433633"/>
              <a:gd name="connsiteY22" fmla="*/ 461913 h 1481541"/>
              <a:gd name="connsiteX23" fmla="*/ 414779 w 433633"/>
              <a:gd name="connsiteY23" fmla="*/ 47134 h 1481541"/>
              <a:gd name="connsiteX0" fmla="*/ 0 w 433633"/>
              <a:gd name="connsiteY0" fmla="*/ 0 h 1481541"/>
              <a:gd name="connsiteX1" fmla="*/ 18853 w 433633"/>
              <a:gd name="connsiteY1" fmla="*/ 47134 h 1481541"/>
              <a:gd name="connsiteX2" fmla="*/ 16515 w 433633"/>
              <a:gd name="connsiteY2" fmla="*/ 88648 h 1481541"/>
              <a:gd name="connsiteX3" fmla="*/ 12386 w 433633"/>
              <a:gd name="connsiteY3" fmla="*/ 128893 h 1481541"/>
              <a:gd name="connsiteX4" fmla="*/ 9427 w 433633"/>
              <a:gd name="connsiteY4" fmla="*/ 160255 h 1481541"/>
              <a:gd name="connsiteX5" fmla="*/ 17063 w 433633"/>
              <a:gd name="connsiteY5" fmla="*/ 262288 h 1481541"/>
              <a:gd name="connsiteX6" fmla="*/ 13245 w 433633"/>
              <a:gd name="connsiteY6" fmla="*/ 352115 h 1481541"/>
              <a:gd name="connsiteX7" fmla="*/ 28280 w 433633"/>
              <a:gd name="connsiteY7" fmla="*/ 659876 h 1481541"/>
              <a:gd name="connsiteX8" fmla="*/ 18853 w 433633"/>
              <a:gd name="connsiteY8" fmla="*/ 895546 h 1481541"/>
              <a:gd name="connsiteX9" fmla="*/ 9427 w 433633"/>
              <a:gd name="connsiteY9" fmla="*/ 952107 h 1481541"/>
              <a:gd name="connsiteX10" fmla="*/ 18853 w 433633"/>
              <a:gd name="connsiteY10" fmla="*/ 1206631 h 1481541"/>
              <a:gd name="connsiteX11" fmla="*/ 19164 w 433633"/>
              <a:gd name="connsiteY11" fmla="*/ 1282045 h 1481541"/>
              <a:gd name="connsiteX12" fmla="*/ 47134 w 433633"/>
              <a:gd name="connsiteY12" fmla="*/ 1376313 h 1481541"/>
              <a:gd name="connsiteX13" fmla="*/ 113431 w 433633"/>
              <a:gd name="connsiteY13" fmla="*/ 1438101 h 1481541"/>
              <a:gd name="connsiteX14" fmla="*/ 209106 w 433633"/>
              <a:gd name="connsiteY14" fmla="*/ 1481035 h 1481541"/>
              <a:gd name="connsiteX15" fmla="*/ 311084 w 433633"/>
              <a:gd name="connsiteY15" fmla="*/ 1461154 h 1481541"/>
              <a:gd name="connsiteX16" fmla="*/ 339365 w 433633"/>
              <a:gd name="connsiteY16" fmla="*/ 1451728 h 1481541"/>
              <a:gd name="connsiteX17" fmla="*/ 367645 w 433633"/>
              <a:gd name="connsiteY17" fmla="*/ 1395167 h 1481541"/>
              <a:gd name="connsiteX18" fmla="*/ 405352 w 433633"/>
              <a:gd name="connsiteY18" fmla="*/ 1338606 h 1481541"/>
              <a:gd name="connsiteX19" fmla="*/ 424206 w 433633"/>
              <a:gd name="connsiteY19" fmla="*/ 1282045 h 1481541"/>
              <a:gd name="connsiteX20" fmla="*/ 433633 w 433633"/>
              <a:gd name="connsiteY20" fmla="*/ 1253765 h 1481541"/>
              <a:gd name="connsiteX21" fmla="*/ 424206 w 433633"/>
              <a:gd name="connsiteY21" fmla="*/ 650449 h 1481541"/>
              <a:gd name="connsiteX22" fmla="*/ 418597 w 433633"/>
              <a:gd name="connsiteY22" fmla="*/ 461913 h 1481541"/>
              <a:gd name="connsiteX23" fmla="*/ 414779 w 433633"/>
              <a:gd name="connsiteY23" fmla="*/ 47134 h 1481541"/>
              <a:gd name="connsiteX0" fmla="*/ 0 w 433633"/>
              <a:gd name="connsiteY0" fmla="*/ 0 h 1481541"/>
              <a:gd name="connsiteX1" fmla="*/ 18853 w 433633"/>
              <a:gd name="connsiteY1" fmla="*/ 47134 h 1481541"/>
              <a:gd name="connsiteX2" fmla="*/ 16515 w 433633"/>
              <a:gd name="connsiteY2" fmla="*/ 88648 h 1481541"/>
              <a:gd name="connsiteX3" fmla="*/ 12386 w 433633"/>
              <a:gd name="connsiteY3" fmla="*/ 128893 h 1481541"/>
              <a:gd name="connsiteX4" fmla="*/ 9427 w 433633"/>
              <a:gd name="connsiteY4" fmla="*/ 160255 h 1481541"/>
              <a:gd name="connsiteX5" fmla="*/ 17063 w 433633"/>
              <a:gd name="connsiteY5" fmla="*/ 262288 h 1481541"/>
              <a:gd name="connsiteX6" fmla="*/ 13245 w 433633"/>
              <a:gd name="connsiteY6" fmla="*/ 352115 h 1481541"/>
              <a:gd name="connsiteX7" fmla="*/ 20333 w 433633"/>
              <a:gd name="connsiteY7" fmla="*/ 659876 h 1481541"/>
              <a:gd name="connsiteX8" fmla="*/ 18853 w 433633"/>
              <a:gd name="connsiteY8" fmla="*/ 895546 h 1481541"/>
              <a:gd name="connsiteX9" fmla="*/ 9427 w 433633"/>
              <a:gd name="connsiteY9" fmla="*/ 952107 h 1481541"/>
              <a:gd name="connsiteX10" fmla="*/ 18853 w 433633"/>
              <a:gd name="connsiteY10" fmla="*/ 1206631 h 1481541"/>
              <a:gd name="connsiteX11" fmla="*/ 19164 w 433633"/>
              <a:gd name="connsiteY11" fmla="*/ 1282045 h 1481541"/>
              <a:gd name="connsiteX12" fmla="*/ 47134 w 433633"/>
              <a:gd name="connsiteY12" fmla="*/ 1376313 h 1481541"/>
              <a:gd name="connsiteX13" fmla="*/ 113431 w 433633"/>
              <a:gd name="connsiteY13" fmla="*/ 1438101 h 1481541"/>
              <a:gd name="connsiteX14" fmla="*/ 209106 w 433633"/>
              <a:gd name="connsiteY14" fmla="*/ 1481035 h 1481541"/>
              <a:gd name="connsiteX15" fmla="*/ 311084 w 433633"/>
              <a:gd name="connsiteY15" fmla="*/ 1461154 h 1481541"/>
              <a:gd name="connsiteX16" fmla="*/ 339365 w 433633"/>
              <a:gd name="connsiteY16" fmla="*/ 1451728 h 1481541"/>
              <a:gd name="connsiteX17" fmla="*/ 367645 w 433633"/>
              <a:gd name="connsiteY17" fmla="*/ 1395167 h 1481541"/>
              <a:gd name="connsiteX18" fmla="*/ 405352 w 433633"/>
              <a:gd name="connsiteY18" fmla="*/ 1338606 h 1481541"/>
              <a:gd name="connsiteX19" fmla="*/ 424206 w 433633"/>
              <a:gd name="connsiteY19" fmla="*/ 1282045 h 1481541"/>
              <a:gd name="connsiteX20" fmla="*/ 433633 w 433633"/>
              <a:gd name="connsiteY20" fmla="*/ 1253765 h 1481541"/>
              <a:gd name="connsiteX21" fmla="*/ 424206 w 433633"/>
              <a:gd name="connsiteY21" fmla="*/ 650449 h 1481541"/>
              <a:gd name="connsiteX22" fmla="*/ 418597 w 433633"/>
              <a:gd name="connsiteY22" fmla="*/ 461913 h 1481541"/>
              <a:gd name="connsiteX23" fmla="*/ 414779 w 433633"/>
              <a:gd name="connsiteY23" fmla="*/ 47134 h 1481541"/>
              <a:gd name="connsiteX0" fmla="*/ 0 w 433633"/>
              <a:gd name="connsiteY0" fmla="*/ 0 h 1481541"/>
              <a:gd name="connsiteX1" fmla="*/ 18853 w 433633"/>
              <a:gd name="connsiteY1" fmla="*/ 47134 h 1481541"/>
              <a:gd name="connsiteX2" fmla="*/ 16515 w 433633"/>
              <a:gd name="connsiteY2" fmla="*/ 88648 h 1481541"/>
              <a:gd name="connsiteX3" fmla="*/ 12386 w 433633"/>
              <a:gd name="connsiteY3" fmla="*/ 128893 h 1481541"/>
              <a:gd name="connsiteX4" fmla="*/ 9427 w 433633"/>
              <a:gd name="connsiteY4" fmla="*/ 160255 h 1481541"/>
              <a:gd name="connsiteX5" fmla="*/ 17063 w 433633"/>
              <a:gd name="connsiteY5" fmla="*/ 262288 h 1481541"/>
              <a:gd name="connsiteX6" fmla="*/ 13245 w 433633"/>
              <a:gd name="connsiteY6" fmla="*/ 352115 h 1481541"/>
              <a:gd name="connsiteX7" fmla="*/ 20333 w 433633"/>
              <a:gd name="connsiteY7" fmla="*/ 659876 h 1481541"/>
              <a:gd name="connsiteX8" fmla="*/ 18853 w 433633"/>
              <a:gd name="connsiteY8" fmla="*/ 895546 h 1481541"/>
              <a:gd name="connsiteX9" fmla="*/ 20023 w 433633"/>
              <a:gd name="connsiteY9" fmla="*/ 966761 h 1481541"/>
              <a:gd name="connsiteX10" fmla="*/ 18853 w 433633"/>
              <a:gd name="connsiteY10" fmla="*/ 1206631 h 1481541"/>
              <a:gd name="connsiteX11" fmla="*/ 19164 w 433633"/>
              <a:gd name="connsiteY11" fmla="*/ 1282045 h 1481541"/>
              <a:gd name="connsiteX12" fmla="*/ 47134 w 433633"/>
              <a:gd name="connsiteY12" fmla="*/ 1376313 h 1481541"/>
              <a:gd name="connsiteX13" fmla="*/ 113431 w 433633"/>
              <a:gd name="connsiteY13" fmla="*/ 1438101 h 1481541"/>
              <a:gd name="connsiteX14" fmla="*/ 209106 w 433633"/>
              <a:gd name="connsiteY14" fmla="*/ 1481035 h 1481541"/>
              <a:gd name="connsiteX15" fmla="*/ 311084 w 433633"/>
              <a:gd name="connsiteY15" fmla="*/ 1461154 h 1481541"/>
              <a:gd name="connsiteX16" fmla="*/ 339365 w 433633"/>
              <a:gd name="connsiteY16" fmla="*/ 1451728 h 1481541"/>
              <a:gd name="connsiteX17" fmla="*/ 367645 w 433633"/>
              <a:gd name="connsiteY17" fmla="*/ 1395167 h 1481541"/>
              <a:gd name="connsiteX18" fmla="*/ 405352 w 433633"/>
              <a:gd name="connsiteY18" fmla="*/ 1338606 h 1481541"/>
              <a:gd name="connsiteX19" fmla="*/ 424206 w 433633"/>
              <a:gd name="connsiteY19" fmla="*/ 1282045 h 1481541"/>
              <a:gd name="connsiteX20" fmla="*/ 433633 w 433633"/>
              <a:gd name="connsiteY20" fmla="*/ 1253765 h 1481541"/>
              <a:gd name="connsiteX21" fmla="*/ 424206 w 433633"/>
              <a:gd name="connsiteY21" fmla="*/ 650449 h 1481541"/>
              <a:gd name="connsiteX22" fmla="*/ 418597 w 433633"/>
              <a:gd name="connsiteY22" fmla="*/ 461913 h 1481541"/>
              <a:gd name="connsiteX23" fmla="*/ 414779 w 433633"/>
              <a:gd name="connsiteY23" fmla="*/ 47134 h 1481541"/>
              <a:gd name="connsiteX0" fmla="*/ 0 w 433633"/>
              <a:gd name="connsiteY0" fmla="*/ 0 h 1481541"/>
              <a:gd name="connsiteX1" fmla="*/ 18853 w 433633"/>
              <a:gd name="connsiteY1" fmla="*/ 47134 h 1481541"/>
              <a:gd name="connsiteX2" fmla="*/ 16515 w 433633"/>
              <a:gd name="connsiteY2" fmla="*/ 88648 h 1481541"/>
              <a:gd name="connsiteX3" fmla="*/ 12386 w 433633"/>
              <a:gd name="connsiteY3" fmla="*/ 128893 h 1481541"/>
              <a:gd name="connsiteX4" fmla="*/ 9427 w 433633"/>
              <a:gd name="connsiteY4" fmla="*/ 160255 h 1481541"/>
              <a:gd name="connsiteX5" fmla="*/ 17063 w 433633"/>
              <a:gd name="connsiteY5" fmla="*/ 262288 h 1481541"/>
              <a:gd name="connsiteX6" fmla="*/ 15893 w 433633"/>
              <a:gd name="connsiteY6" fmla="*/ 352115 h 1481541"/>
              <a:gd name="connsiteX7" fmla="*/ 20333 w 433633"/>
              <a:gd name="connsiteY7" fmla="*/ 659876 h 1481541"/>
              <a:gd name="connsiteX8" fmla="*/ 18853 w 433633"/>
              <a:gd name="connsiteY8" fmla="*/ 895546 h 1481541"/>
              <a:gd name="connsiteX9" fmla="*/ 20023 w 433633"/>
              <a:gd name="connsiteY9" fmla="*/ 966761 h 1481541"/>
              <a:gd name="connsiteX10" fmla="*/ 18853 w 433633"/>
              <a:gd name="connsiteY10" fmla="*/ 1206631 h 1481541"/>
              <a:gd name="connsiteX11" fmla="*/ 19164 w 433633"/>
              <a:gd name="connsiteY11" fmla="*/ 1282045 h 1481541"/>
              <a:gd name="connsiteX12" fmla="*/ 47134 w 433633"/>
              <a:gd name="connsiteY12" fmla="*/ 1376313 h 1481541"/>
              <a:gd name="connsiteX13" fmla="*/ 113431 w 433633"/>
              <a:gd name="connsiteY13" fmla="*/ 1438101 h 1481541"/>
              <a:gd name="connsiteX14" fmla="*/ 209106 w 433633"/>
              <a:gd name="connsiteY14" fmla="*/ 1481035 h 1481541"/>
              <a:gd name="connsiteX15" fmla="*/ 311084 w 433633"/>
              <a:gd name="connsiteY15" fmla="*/ 1461154 h 1481541"/>
              <a:gd name="connsiteX16" fmla="*/ 339365 w 433633"/>
              <a:gd name="connsiteY16" fmla="*/ 1451728 h 1481541"/>
              <a:gd name="connsiteX17" fmla="*/ 367645 w 433633"/>
              <a:gd name="connsiteY17" fmla="*/ 1395167 h 1481541"/>
              <a:gd name="connsiteX18" fmla="*/ 405352 w 433633"/>
              <a:gd name="connsiteY18" fmla="*/ 1338606 h 1481541"/>
              <a:gd name="connsiteX19" fmla="*/ 424206 w 433633"/>
              <a:gd name="connsiteY19" fmla="*/ 1282045 h 1481541"/>
              <a:gd name="connsiteX20" fmla="*/ 433633 w 433633"/>
              <a:gd name="connsiteY20" fmla="*/ 1253765 h 1481541"/>
              <a:gd name="connsiteX21" fmla="*/ 424206 w 433633"/>
              <a:gd name="connsiteY21" fmla="*/ 650449 h 1481541"/>
              <a:gd name="connsiteX22" fmla="*/ 418597 w 433633"/>
              <a:gd name="connsiteY22" fmla="*/ 461913 h 1481541"/>
              <a:gd name="connsiteX23" fmla="*/ 414779 w 433633"/>
              <a:gd name="connsiteY23" fmla="*/ 47134 h 1481541"/>
              <a:gd name="connsiteX0" fmla="*/ 0 w 433633"/>
              <a:gd name="connsiteY0" fmla="*/ 0 h 1481541"/>
              <a:gd name="connsiteX1" fmla="*/ 18853 w 433633"/>
              <a:gd name="connsiteY1" fmla="*/ 47134 h 1481541"/>
              <a:gd name="connsiteX2" fmla="*/ 16515 w 433633"/>
              <a:gd name="connsiteY2" fmla="*/ 88648 h 1481541"/>
              <a:gd name="connsiteX3" fmla="*/ 12386 w 433633"/>
              <a:gd name="connsiteY3" fmla="*/ 128893 h 1481541"/>
              <a:gd name="connsiteX4" fmla="*/ 14725 w 433633"/>
              <a:gd name="connsiteY4" fmla="*/ 166116 h 1481541"/>
              <a:gd name="connsiteX5" fmla="*/ 17063 w 433633"/>
              <a:gd name="connsiteY5" fmla="*/ 262288 h 1481541"/>
              <a:gd name="connsiteX6" fmla="*/ 15893 w 433633"/>
              <a:gd name="connsiteY6" fmla="*/ 352115 h 1481541"/>
              <a:gd name="connsiteX7" fmla="*/ 20333 w 433633"/>
              <a:gd name="connsiteY7" fmla="*/ 659876 h 1481541"/>
              <a:gd name="connsiteX8" fmla="*/ 18853 w 433633"/>
              <a:gd name="connsiteY8" fmla="*/ 895546 h 1481541"/>
              <a:gd name="connsiteX9" fmla="*/ 20023 w 433633"/>
              <a:gd name="connsiteY9" fmla="*/ 966761 h 1481541"/>
              <a:gd name="connsiteX10" fmla="*/ 18853 w 433633"/>
              <a:gd name="connsiteY10" fmla="*/ 1206631 h 1481541"/>
              <a:gd name="connsiteX11" fmla="*/ 19164 w 433633"/>
              <a:gd name="connsiteY11" fmla="*/ 1282045 h 1481541"/>
              <a:gd name="connsiteX12" fmla="*/ 47134 w 433633"/>
              <a:gd name="connsiteY12" fmla="*/ 1376313 h 1481541"/>
              <a:gd name="connsiteX13" fmla="*/ 113431 w 433633"/>
              <a:gd name="connsiteY13" fmla="*/ 1438101 h 1481541"/>
              <a:gd name="connsiteX14" fmla="*/ 209106 w 433633"/>
              <a:gd name="connsiteY14" fmla="*/ 1481035 h 1481541"/>
              <a:gd name="connsiteX15" fmla="*/ 311084 w 433633"/>
              <a:gd name="connsiteY15" fmla="*/ 1461154 h 1481541"/>
              <a:gd name="connsiteX16" fmla="*/ 339365 w 433633"/>
              <a:gd name="connsiteY16" fmla="*/ 1451728 h 1481541"/>
              <a:gd name="connsiteX17" fmla="*/ 367645 w 433633"/>
              <a:gd name="connsiteY17" fmla="*/ 1395167 h 1481541"/>
              <a:gd name="connsiteX18" fmla="*/ 405352 w 433633"/>
              <a:gd name="connsiteY18" fmla="*/ 1338606 h 1481541"/>
              <a:gd name="connsiteX19" fmla="*/ 424206 w 433633"/>
              <a:gd name="connsiteY19" fmla="*/ 1282045 h 1481541"/>
              <a:gd name="connsiteX20" fmla="*/ 433633 w 433633"/>
              <a:gd name="connsiteY20" fmla="*/ 1253765 h 1481541"/>
              <a:gd name="connsiteX21" fmla="*/ 424206 w 433633"/>
              <a:gd name="connsiteY21" fmla="*/ 650449 h 1481541"/>
              <a:gd name="connsiteX22" fmla="*/ 418597 w 433633"/>
              <a:gd name="connsiteY22" fmla="*/ 461913 h 1481541"/>
              <a:gd name="connsiteX23" fmla="*/ 414779 w 433633"/>
              <a:gd name="connsiteY23" fmla="*/ 47134 h 1481541"/>
              <a:gd name="connsiteX0" fmla="*/ 0 w 433633"/>
              <a:gd name="connsiteY0" fmla="*/ 0 h 1481541"/>
              <a:gd name="connsiteX1" fmla="*/ 18853 w 433633"/>
              <a:gd name="connsiteY1" fmla="*/ 47134 h 1481541"/>
              <a:gd name="connsiteX2" fmla="*/ 16515 w 433633"/>
              <a:gd name="connsiteY2" fmla="*/ 88648 h 1481541"/>
              <a:gd name="connsiteX3" fmla="*/ 15035 w 433633"/>
              <a:gd name="connsiteY3" fmla="*/ 128893 h 1481541"/>
              <a:gd name="connsiteX4" fmla="*/ 14725 w 433633"/>
              <a:gd name="connsiteY4" fmla="*/ 166116 h 1481541"/>
              <a:gd name="connsiteX5" fmla="*/ 17063 w 433633"/>
              <a:gd name="connsiteY5" fmla="*/ 262288 h 1481541"/>
              <a:gd name="connsiteX6" fmla="*/ 15893 w 433633"/>
              <a:gd name="connsiteY6" fmla="*/ 352115 h 1481541"/>
              <a:gd name="connsiteX7" fmla="*/ 20333 w 433633"/>
              <a:gd name="connsiteY7" fmla="*/ 659876 h 1481541"/>
              <a:gd name="connsiteX8" fmla="*/ 18853 w 433633"/>
              <a:gd name="connsiteY8" fmla="*/ 895546 h 1481541"/>
              <a:gd name="connsiteX9" fmla="*/ 20023 w 433633"/>
              <a:gd name="connsiteY9" fmla="*/ 966761 h 1481541"/>
              <a:gd name="connsiteX10" fmla="*/ 18853 w 433633"/>
              <a:gd name="connsiteY10" fmla="*/ 1206631 h 1481541"/>
              <a:gd name="connsiteX11" fmla="*/ 19164 w 433633"/>
              <a:gd name="connsiteY11" fmla="*/ 1282045 h 1481541"/>
              <a:gd name="connsiteX12" fmla="*/ 47134 w 433633"/>
              <a:gd name="connsiteY12" fmla="*/ 1376313 h 1481541"/>
              <a:gd name="connsiteX13" fmla="*/ 113431 w 433633"/>
              <a:gd name="connsiteY13" fmla="*/ 1438101 h 1481541"/>
              <a:gd name="connsiteX14" fmla="*/ 209106 w 433633"/>
              <a:gd name="connsiteY14" fmla="*/ 1481035 h 1481541"/>
              <a:gd name="connsiteX15" fmla="*/ 311084 w 433633"/>
              <a:gd name="connsiteY15" fmla="*/ 1461154 h 1481541"/>
              <a:gd name="connsiteX16" fmla="*/ 339365 w 433633"/>
              <a:gd name="connsiteY16" fmla="*/ 1451728 h 1481541"/>
              <a:gd name="connsiteX17" fmla="*/ 367645 w 433633"/>
              <a:gd name="connsiteY17" fmla="*/ 1395167 h 1481541"/>
              <a:gd name="connsiteX18" fmla="*/ 405352 w 433633"/>
              <a:gd name="connsiteY18" fmla="*/ 1338606 h 1481541"/>
              <a:gd name="connsiteX19" fmla="*/ 424206 w 433633"/>
              <a:gd name="connsiteY19" fmla="*/ 1282045 h 1481541"/>
              <a:gd name="connsiteX20" fmla="*/ 433633 w 433633"/>
              <a:gd name="connsiteY20" fmla="*/ 1253765 h 1481541"/>
              <a:gd name="connsiteX21" fmla="*/ 424206 w 433633"/>
              <a:gd name="connsiteY21" fmla="*/ 650449 h 1481541"/>
              <a:gd name="connsiteX22" fmla="*/ 418597 w 433633"/>
              <a:gd name="connsiteY22" fmla="*/ 461913 h 1481541"/>
              <a:gd name="connsiteX23" fmla="*/ 414779 w 433633"/>
              <a:gd name="connsiteY23" fmla="*/ 47134 h 1481541"/>
              <a:gd name="connsiteX0" fmla="*/ 1307 w 419047"/>
              <a:gd name="connsiteY0" fmla="*/ 0 h 1478610"/>
              <a:gd name="connsiteX1" fmla="*/ 4267 w 419047"/>
              <a:gd name="connsiteY1" fmla="*/ 44203 h 1478610"/>
              <a:gd name="connsiteX2" fmla="*/ 1929 w 419047"/>
              <a:gd name="connsiteY2" fmla="*/ 85717 h 1478610"/>
              <a:gd name="connsiteX3" fmla="*/ 449 w 419047"/>
              <a:gd name="connsiteY3" fmla="*/ 125962 h 1478610"/>
              <a:gd name="connsiteX4" fmla="*/ 139 w 419047"/>
              <a:gd name="connsiteY4" fmla="*/ 163185 h 1478610"/>
              <a:gd name="connsiteX5" fmla="*/ 2477 w 419047"/>
              <a:gd name="connsiteY5" fmla="*/ 259357 h 1478610"/>
              <a:gd name="connsiteX6" fmla="*/ 1307 w 419047"/>
              <a:gd name="connsiteY6" fmla="*/ 349184 h 1478610"/>
              <a:gd name="connsiteX7" fmla="*/ 5747 w 419047"/>
              <a:gd name="connsiteY7" fmla="*/ 656945 h 1478610"/>
              <a:gd name="connsiteX8" fmla="*/ 4267 w 419047"/>
              <a:gd name="connsiteY8" fmla="*/ 892615 h 1478610"/>
              <a:gd name="connsiteX9" fmla="*/ 5437 w 419047"/>
              <a:gd name="connsiteY9" fmla="*/ 963830 h 1478610"/>
              <a:gd name="connsiteX10" fmla="*/ 4267 w 419047"/>
              <a:gd name="connsiteY10" fmla="*/ 1203700 h 1478610"/>
              <a:gd name="connsiteX11" fmla="*/ 4578 w 419047"/>
              <a:gd name="connsiteY11" fmla="*/ 1279114 h 1478610"/>
              <a:gd name="connsiteX12" fmla="*/ 32548 w 419047"/>
              <a:gd name="connsiteY12" fmla="*/ 1373382 h 1478610"/>
              <a:gd name="connsiteX13" fmla="*/ 98845 w 419047"/>
              <a:gd name="connsiteY13" fmla="*/ 1435170 h 1478610"/>
              <a:gd name="connsiteX14" fmla="*/ 194520 w 419047"/>
              <a:gd name="connsiteY14" fmla="*/ 1478104 h 1478610"/>
              <a:gd name="connsiteX15" fmla="*/ 296498 w 419047"/>
              <a:gd name="connsiteY15" fmla="*/ 1458223 h 1478610"/>
              <a:gd name="connsiteX16" fmla="*/ 324779 w 419047"/>
              <a:gd name="connsiteY16" fmla="*/ 1448797 h 1478610"/>
              <a:gd name="connsiteX17" fmla="*/ 353059 w 419047"/>
              <a:gd name="connsiteY17" fmla="*/ 1392236 h 1478610"/>
              <a:gd name="connsiteX18" fmla="*/ 390766 w 419047"/>
              <a:gd name="connsiteY18" fmla="*/ 1335675 h 1478610"/>
              <a:gd name="connsiteX19" fmla="*/ 409620 w 419047"/>
              <a:gd name="connsiteY19" fmla="*/ 1279114 h 1478610"/>
              <a:gd name="connsiteX20" fmla="*/ 419047 w 419047"/>
              <a:gd name="connsiteY20" fmla="*/ 1250834 h 1478610"/>
              <a:gd name="connsiteX21" fmla="*/ 409620 w 419047"/>
              <a:gd name="connsiteY21" fmla="*/ 647518 h 1478610"/>
              <a:gd name="connsiteX22" fmla="*/ 404011 w 419047"/>
              <a:gd name="connsiteY22" fmla="*/ 458982 h 1478610"/>
              <a:gd name="connsiteX23" fmla="*/ 400193 w 419047"/>
              <a:gd name="connsiteY23" fmla="*/ 44203 h 1478610"/>
              <a:gd name="connsiteX0" fmla="*/ 1307 w 419047"/>
              <a:gd name="connsiteY0" fmla="*/ 2689 h 1481299"/>
              <a:gd name="connsiteX1" fmla="*/ 4267 w 419047"/>
              <a:gd name="connsiteY1" fmla="*/ 46892 h 1481299"/>
              <a:gd name="connsiteX2" fmla="*/ 1929 w 419047"/>
              <a:gd name="connsiteY2" fmla="*/ 88406 h 1481299"/>
              <a:gd name="connsiteX3" fmla="*/ 449 w 419047"/>
              <a:gd name="connsiteY3" fmla="*/ 128651 h 1481299"/>
              <a:gd name="connsiteX4" fmla="*/ 139 w 419047"/>
              <a:gd name="connsiteY4" fmla="*/ 165874 h 1481299"/>
              <a:gd name="connsiteX5" fmla="*/ 2477 w 419047"/>
              <a:gd name="connsiteY5" fmla="*/ 262046 h 1481299"/>
              <a:gd name="connsiteX6" fmla="*/ 1307 w 419047"/>
              <a:gd name="connsiteY6" fmla="*/ 351873 h 1481299"/>
              <a:gd name="connsiteX7" fmla="*/ 5747 w 419047"/>
              <a:gd name="connsiteY7" fmla="*/ 659634 h 1481299"/>
              <a:gd name="connsiteX8" fmla="*/ 4267 w 419047"/>
              <a:gd name="connsiteY8" fmla="*/ 895304 h 1481299"/>
              <a:gd name="connsiteX9" fmla="*/ 5437 w 419047"/>
              <a:gd name="connsiteY9" fmla="*/ 966519 h 1481299"/>
              <a:gd name="connsiteX10" fmla="*/ 4267 w 419047"/>
              <a:gd name="connsiteY10" fmla="*/ 1206389 h 1481299"/>
              <a:gd name="connsiteX11" fmla="*/ 4578 w 419047"/>
              <a:gd name="connsiteY11" fmla="*/ 1281803 h 1481299"/>
              <a:gd name="connsiteX12" fmla="*/ 32548 w 419047"/>
              <a:gd name="connsiteY12" fmla="*/ 1376071 h 1481299"/>
              <a:gd name="connsiteX13" fmla="*/ 98845 w 419047"/>
              <a:gd name="connsiteY13" fmla="*/ 1437859 h 1481299"/>
              <a:gd name="connsiteX14" fmla="*/ 194520 w 419047"/>
              <a:gd name="connsiteY14" fmla="*/ 1480793 h 1481299"/>
              <a:gd name="connsiteX15" fmla="*/ 296498 w 419047"/>
              <a:gd name="connsiteY15" fmla="*/ 1460912 h 1481299"/>
              <a:gd name="connsiteX16" fmla="*/ 324779 w 419047"/>
              <a:gd name="connsiteY16" fmla="*/ 1451486 h 1481299"/>
              <a:gd name="connsiteX17" fmla="*/ 353059 w 419047"/>
              <a:gd name="connsiteY17" fmla="*/ 1394925 h 1481299"/>
              <a:gd name="connsiteX18" fmla="*/ 390766 w 419047"/>
              <a:gd name="connsiteY18" fmla="*/ 1338364 h 1481299"/>
              <a:gd name="connsiteX19" fmla="*/ 409620 w 419047"/>
              <a:gd name="connsiteY19" fmla="*/ 1281803 h 1481299"/>
              <a:gd name="connsiteX20" fmla="*/ 419047 w 419047"/>
              <a:gd name="connsiteY20" fmla="*/ 1253523 h 1481299"/>
              <a:gd name="connsiteX21" fmla="*/ 409620 w 419047"/>
              <a:gd name="connsiteY21" fmla="*/ 650207 h 1481299"/>
              <a:gd name="connsiteX22" fmla="*/ 404011 w 419047"/>
              <a:gd name="connsiteY22" fmla="*/ 461671 h 1481299"/>
              <a:gd name="connsiteX23" fmla="*/ 397544 w 419047"/>
              <a:gd name="connsiteY23" fmla="*/ 0 h 1481299"/>
              <a:gd name="connsiteX0" fmla="*/ 1307 w 419047"/>
              <a:gd name="connsiteY0" fmla="*/ 2689 h 1481299"/>
              <a:gd name="connsiteX1" fmla="*/ 4267 w 419047"/>
              <a:gd name="connsiteY1" fmla="*/ 46892 h 1481299"/>
              <a:gd name="connsiteX2" fmla="*/ 1929 w 419047"/>
              <a:gd name="connsiteY2" fmla="*/ 88406 h 1481299"/>
              <a:gd name="connsiteX3" fmla="*/ 449 w 419047"/>
              <a:gd name="connsiteY3" fmla="*/ 128651 h 1481299"/>
              <a:gd name="connsiteX4" fmla="*/ 139 w 419047"/>
              <a:gd name="connsiteY4" fmla="*/ 165874 h 1481299"/>
              <a:gd name="connsiteX5" fmla="*/ 2477 w 419047"/>
              <a:gd name="connsiteY5" fmla="*/ 262046 h 1481299"/>
              <a:gd name="connsiteX6" fmla="*/ 1307 w 419047"/>
              <a:gd name="connsiteY6" fmla="*/ 351873 h 1481299"/>
              <a:gd name="connsiteX7" fmla="*/ 5747 w 419047"/>
              <a:gd name="connsiteY7" fmla="*/ 659634 h 1481299"/>
              <a:gd name="connsiteX8" fmla="*/ 4267 w 419047"/>
              <a:gd name="connsiteY8" fmla="*/ 895304 h 1481299"/>
              <a:gd name="connsiteX9" fmla="*/ 5437 w 419047"/>
              <a:gd name="connsiteY9" fmla="*/ 966519 h 1481299"/>
              <a:gd name="connsiteX10" fmla="*/ 4267 w 419047"/>
              <a:gd name="connsiteY10" fmla="*/ 1206389 h 1481299"/>
              <a:gd name="connsiteX11" fmla="*/ 4578 w 419047"/>
              <a:gd name="connsiteY11" fmla="*/ 1281803 h 1481299"/>
              <a:gd name="connsiteX12" fmla="*/ 32548 w 419047"/>
              <a:gd name="connsiteY12" fmla="*/ 1376071 h 1481299"/>
              <a:gd name="connsiteX13" fmla="*/ 98845 w 419047"/>
              <a:gd name="connsiteY13" fmla="*/ 1437859 h 1481299"/>
              <a:gd name="connsiteX14" fmla="*/ 194520 w 419047"/>
              <a:gd name="connsiteY14" fmla="*/ 1480793 h 1481299"/>
              <a:gd name="connsiteX15" fmla="*/ 296498 w 419047"/>
              <a:gd name="connsiteY15" fmla="*/ 1460912 h 1481299"/>
              <a:gd name="connsiteX16" fmla="*/ 324779 w 419047"/>
              <a:gd name="connsiteY16" fmla="*/ 1451486 h 1481299"/>
              <a:gd name="connsiteX17" fmla="*/ 374619 w 419047"/>
              <a:gd name="connsiteY17" fmla="*/ 1405527 h 1481299"/>
              <a:gd name="connsiteX18" fmla="*/ 390766 w 419047"/>
              <a:gd name="connsiteY18" fmla="*/ 1338364 h 1481299"/>
              <a:gd name="connsiteX19" fmla="*/ 409620 w 419047"/>
              <a:gd name="connsiteY19" fmla="*/ 1281803 h 1481299"/>
              <a:gd name="connsiteX20" fmla="*/ 419047 w 419047"/>
              <a:gd name="connsiteY20" fmla="*/ 1253523 h 1481299"/>
              <a:gd name="connsiteX21" fmla="*/ 409620 w 419047"/>
              <a:gd name="connsiteY21" fmla="*/ 650207 h 1481299"/>
              <a:gd name="connsiteX22" fmla="*/ 404011 w 419047"/>
              <a:gd name="connsiteY22" fmla="*/ 461671 h 1481299"/>
              <a:gd name="connsiteX23" fmla="*/ 397544 w 419047"/>
              <a:gd name="connsiteY23" fmla="*/ 0 h 1481299"/>
              <a:gd name="connsiteX0" fmla="*/ 1307 w 419047"/>
              <a:gd name="connsiteY0" fmla="*/ 2689 h 1481299"/>
              <a:gd name="connsiteX1" fmla="*/ 4267 w 419047"/>
              <a:gd name="connsiteY1" fmla="*/ 46892 h 1481299"/>
              <a:gd name="connsiteX2" fmla="*/ 1929 w 419047"/>
              <a:gd name="connsiteY2" fmla="*/ 88406 h 1481299"/>
              <a:gd name="connsiteX3" fmla="*/ 449 w 419047"/>
              <a:gd name="connsiteY3" fmla="*/ 128651 h 1481299"/>
              <a:gd name="connsiteX4" fmla="*/ 139 w 419047"/>
              <a:gd name="connsiteY4" fmla="*/ 165874 h 1481299"/>
              <a:gd name="connsiteX5" fmla="*/ 2477 w 419047"/>
              <a:gd name="connsiteY5" fmla="*/ 262046 h 1481299"/>
              <a:gd name="connsiteX6" fmla="*/ 1307 w 419047"/>
              <a:gd name="connsiteY6" fmla="*/ 351873 h 1481299"/>
              <a:gd name="connsiteX7" fmla="*/ 5747 w 419047"/>
              <a:gd name="connsiteY7" fmla="*/ 659634 h 1481299"/>
              <a:gd name="connsiteX8" fmla="*/ 4267 w 419047"/>
              <a:gd name="connsiteY8" fmla="*/ 895304 h 1481299"/>
              <a:gd name="connsiteX9" fmla="*/ 5437 w 419047"/>
              <a:gd name="connsiteY9" fmla="*/ 966519 h 1481299"/>
              <a:gd name="connsiteX10" fmla="*/ 4267 w 419047"/>
              <a:gd name="connsiteY10" fmla="*/ 1206389 h 1481299"/>
              <a:gd name="connsiteX11" fmla="*/ 4578 w 419047"/>
              <a:gd name="connsiteY11" fmla="*/ 1281803 h 1481299"/>
              <a:gd name="connsiteX12" fmla="*/ 32548 w 419047"/>
              <a:gd name="connsiteY12" fmla="*/ 1376071 h 1481299"/>
              <a:gd name="connsiteX13" fmla="*/ 98845 w 419047"/>
              <a:gd name="connsiteY13" fmla="*/ 1437859 h 1481299"/>
              <a:gd name="connsiteX14" fmla="*/ 194520 w 419047"/>
              <a:gd name="connsiteY14" fmla="*/ 1480793 h 1481299"/>
              <a:gd name="connsiteX15" fmla="*/ 296498 w 419047"/>
              <a:gd name="connsiteY15" fmla="*/ 1460912 h 1481299"/>
              <a:gd name="connsiteX16" fmla="*/ 324779 w 419047"/>
              <a:gd name="connsiteY16" fmla="*/ 1451486 h 1481299"/>
              <a:gd name="connsiteX17" fmla="*/ 374619 w 419047"/>
              <a:gd name="connsiteY17" fmla="*/ 1405527 h 1481299"/>
              <a:gd name="connsiteX18" fmla="*/ 402743 w 419047"/>
              <a:gd name="connsiteY18" fmla="*/ 1343665 h 1481299"/>
              <a:gd name="connsiteX19" fmla="*/ 409620 w 419047"/>
              <a:gd name="connsiteY19" fmla="*/ 1281803 h 1481299"/>
              <a:gd name="connsiteX20" fmla="*/ 419047 w 419047"/>
              <a:gd name="connsiteY20" fmla="*/ 1253523 h 1481299"/>
              <a:gd name="connsiteX21" fmla="*/ 409620 w 419047"/>
              <a:gd name="connsiteY21" fmla="*/ 650207 h 1481299"/>
              <a:gd name="connsiteX22" fmla="*/ 404011 w 419047"/>
              <a:gd name="connsiteY22" fmla="*/ 461671 h 1481299"/>
              <a:gd name="connsiteX23" fmla="*/ 397544 w 419047"/>
              <a:gd name="connsiteY23" fmla="*/ 0 h 1481299"/>
              <a:gd name="connsiteX0" fmla="*/ 1307 w 419047"/>
              <a:gd name="connsiteY0" fmla="*/ 2689 h 1484649"/>
              <a:gd name="connsiteX1" fmla="*/ 4267 w 419047"/>
              <a:gd name="connsiteY1" fmla="*/ 46892 h 1484649"/>
              <a:gd name="connsiteX2" fmla="*/ 1929 w 419047"/>
              <a:gd name="connsiteY2" fmla="*/ 88406 h 1484649"/>
              <a:gd name="connsiteX3" fmla="*/ 449 w 419047"/>
              <a:gd name="connsiteY3" fmla="*/ 128651 h 1484649"/>
              <a:gd name="connsiteX4" fmla="*/ 139 w 419047"/>
              <a:gd name="connsiteY4" fmla="*/ 165874 h 1484649"/>
              <a:gd name="connsiteX5" fmla="*/ 2477 w 419047"/>
              <a:gd name="connsiteY5" fmla="*/ 262046 h 1484649"/>
              <a:gd name="connsiteX6" fmla="*/ 1307 w 419047"/>
              <a:gd name="connsiteY6" fmla="*/ 351873 h 1484649"/>
              <a:gd name="connsiteX7" fmla="*/ 5747 w 419047"/>
              <a:gd name="connsiteY7" fmla="*/ 659634 h 1484649"/>
              <a:gd name="connsiteX8" fmla="*/ 4267 w 419047"/>
              <a:gd name="connsiteY8" fmla="*/ 895304 h 1484649"/>
              <a:gd name="connsiteX9" fmla="*/ 5437 w 419047"/>
              <a:gd name="connsiteY9" fmla="*/ 966519 h 1484649"/>
              <a:gd name="connsiteX10" fmla="*/ 4267 w 419047"/>
              <a:gd name="connsiteY10" fmla="*/ 1206389 h 1484649"/>
              <a:gd name="connsiteX11" fmla="*/ 4578 w 419047"/>
              <a:gd name="connsiteY11" fmla="*/ 1281803 h 1484649"/>
              <a:gd name="connsiteX12" fmla="*/ 32548 w 419047"/>
              <a:gd name="connsiteY12" fmla="*/ 1376071 h 1484649"/>
              <a:gd name="connsiteX13" fmla="*/ 98845 w 419047"/>
              <a:gd name="connsiteY13" fmla="*/ 1437859 h 1484649"/>
              <a:gd name="connsiteX14" fmla="*/ 194520 w 419047"/>
              <a:gd name="connsiteY14" fmla="*/ 1480793 h 1484649"/>
              <a:gd name="connsiteX15" fmla="*/ 279729 w 419047"/>
              <a:gd name="connsiteY15" fmla="*/ 1479465 h 1484649"/>
              <a:gd name="connsiteX16" fmla="*/ 324779 w 419047"/>
              <a:gd name="connsiteY16" fmla="*/ 1451486 h 1484649"/>
              <a:gd name="connsiteX17" fmla="*/ 374619 w 419047"/>
              <a:gd name="connsiteY17" fmla="*/ 1405527 h 1484649"/>
              <a:gd name="connsiteX18" fmla="*/ 402743 w 419047"/>
              <a:gd name="connsiteY18" fmla="*/ 1343665 h 1484649"/>
              <a:gd name="connsiteX19" fmla="*/ 409620 w 419047"/>
              <a:gd name="connsiteY19" fmla="*/ 1281803 h 1484649"/>
              <a:gd name="connsiteX20" fmla="*/ 419047 w 419047"/>
              <a:gd name="connsiteY20" fmla="*/ 1253523 h 1484649"/>
              <a:gd name="connsiteX21" fmla="*/ 409620 w 419047"/>
              <a:gd name="connsiteY21" fmla="*/ 650207 h 1484649"/>
              <a:gd name="connsiteX22" fmla="*/ 404011 w 419047"/>
              <a:gd name="connsiteY22" fmla="*/ 461671 h 1484649"/>
              <a:gd name="connsiteX23" fmla="*/ 397544 w 419047"/>
              <a:gd name="connsiteY23" fmla="*/ 0 h 1484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19047" h="1484649">
                <a:moveTo>
                  <a:pt x="1307" y="2689"/>
                </a:moveTo>
                <a:cubicBezTo>
                  <a:pt x="7591" y="18400"/>
                  <a:pt x="4163" y="32606"/>
                  <a:pt x="4267" y="46892"/>
                </a:cubicBezTo>
                <a:cubicBezTo>
                  <a:pt x="4371" y="61178"/>
                  <a:pt x="2565" y="74780"/>
                  <a:pt x="1929" y="88406"/>
                </a:cubicBezTo>
                <a:cubicBezTo>
                  <a:pt x="1293" y="102032"/>
                  <a:pt x="747" y="115740"/>
                  <a:pt x="449" y="128651"/>
                </a:cubicBezTo>
                <a:cubicBezTo>
                  <a:pt x="151" y="141562"/>
                  <a:pt x="-199" y="143642"/>
                  <a:pt x="139" y="165874"/>
                </a:cubicBezTo>
                <a:cubicBezTo>
                  <a:pt x="477" y="188106"/>
                  <a:pt x="2282" y="231046"/>
                  <a:pt x="2477" y="262046"/>
                </a:cubicBezTo>
                <a:cubicBezTo>
                  <a:pt x="2672" y="293046"/>
                  <a:pt x="-1835" y="342446"/>
                  <a:pt x="1307" y="351873"/>
                </a:cubicBezTo>
                <a:cubicBezTo>
                  <a:pt x="6596" y="542545"/>
                  <a:pt x="-5208" y="385767"/>
                  <a:pt x="5747" y="659634"/>
                </a:cubicBezTo>
                <a:cubicBezTo>
                  <a:pt x="2605" y="738191"/>
                  <a:pt x="4319" y="844157"/>
                  <a:pt x="4267" y="895304"/>
                </a:cubicBezTo>
                <a:cubicBezTo>
                  <a:pt x="4215" y="946451"/>
                  <a:pt x="5437" y="947405"/>
                  <a:pt x="5437" y="966519"/>
                </a:cubicBezTo>
                <a:cubicBezTo>
                  <a:pt x="5437" y="1051418"/>
                  <a:pt x="4410" y="1153842"/>
                  <a:pt x="4267" y="1206389"/>
                </a:cubicBezTo>
                <a:cubicBezTo>
                  <a:pt x="4124" y="1258936"/>
                  <a:pt x="4578" y="1281803"/>
                  <a:pt x="4578" y="1281803"/>
                </a:cubicBezTo>
                <a:cubicBezTo>
                  <a:pt x="7720" y="1313226"/>
                  <a:pt x="16837" y="1350062"/>
                  <a:pt x="32548" y="1376071"/>
                </a:cubicBezTo>
                <a:cubicBezTo>
                  <a:pt x="48259" y="1402080"/>
                  <a:pt x="71812" y="1428848"/>
                  <a:pt x="98845" y="1437859"/>
                </a:cubicBezTo>
                <a:cubicBezTo>
                  <a:pt x="105130" y="1447286"/>
                  <a:pt x="164373" y="1473859"/>
                  <a:pt x="194520" y="1480793"/>
                </a:cubicBezTo>
                <a:cubicBezTo>
                  <a:pt x="224667" y="1487727"/>
                  <a:pt x="215150" y="1484078"/>
                  <a:pt x="279729" y="1479465"/>
                </a:cubicBezTo>
                <a:cubicBezTo>
                  <a:pt x="289156" y="1476323"/>
                  <a:pt x="308964" y="1463809"/>
                  <a:pt x="324779" y="1451486"/>
                </a:cubicBezTo>
                <a:cubicBezTo>
                  <a:pt x="340594" y="1439163"/>
                  <a:pt x="361625" y="1423497"/>
                  <a:pt x="374619" y="1405527"/>
                </a:cubicBezTo>
                <a:cubicBezTo>
                  <a:pt x="387613" y="1387557"/>
                  <a:pt x="396910" y="1364286"/>
                  <a:pt x="402743" y="1343665"/>
                </a:cubicBezTo>
                <a:cubicBezTo>
                  <a:pt x="408576" y="1323044"/>
                  <a:pt x="406903" y="1296827"/>
                  <a:pt x="409620" y="1281803"/>
                </a:cubicBezTo>
                <a:cubicBezTo>
                  <a:pt x="412337" y="1266779"/>
                  <a:pt x="415905" y="1262950"/>
                  <a:pt x="419047" y="1253523"/>
                </a:cubicBezTo>
                <a:cubicBezTo>
                  <a:pt x="415905" y="1052418"/>
                  <a:pt x="412126" y="782182"/>
                  <a:pt x="409620" y="650207"/>
                </a:cubicBezTo>
                <a:cubicBezTo>
                  <a:pt x="407114" y="518232"/>
                  <a:pt x="409200" y="575653"/>
                  <a:pt x="404011" y="461671"/>
                </a:cubicBezTo>
                <a:cubicBezTo>
                  <a:pt x="408176" y="255234"/>
                  <a:pt x="397544" y="352090"/>
                  <a:pt x="397544" y="0"/>
                </a:cubicBezTo>
              </a:path>
            </a:pathLst>
          </a:cu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6200000" scaled="1"/>
            <a:tileRect/>
          </a:gra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nvGrpSpPr>
          <p:cNvPr id="6" name="Gruppo 5"/>
          <p:cNvGrpSpPr/>
          <p:nvPr/>
        </p:nvGrpSpPr>
        <p:grpSpPr>
          <a:xfrm>
            <a:off x="1151711" y="3159449"/>
            <a:ext cx="195533" cy="184061"/>
            <a:chOff x="859237" y="3859010"/>
            <a:chExt cx="195533" cy="184061"/>
          </a:xfrm>
        </p:grpSpPr>
        <p:sp>
          <p:nvSpPr>
            <p:cNvPr id="27" name="Ovale 26"/>
            <p:cNvSpPr/>
            <p:nvPr/>
          </p:nvSpPr>
          <p:spPr>
            <a:xfrm>
              <a:off x="859237" y="3896871"/>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28" name="Ovale 27"/>
            <p:cNvSpPr/>
            <p:nvPr/>
          </p:nvSpPr>
          <p:spPr>
            <a:xfrm>
              <a:off x="937854" y="3859010"/>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29" name="Ovale 28"/>
            <p:cNvSpPr/>
            <p:nvPr/>
          </p:nvSpPr>
          <p:spPr>
            <a:xfrm>
              <a:off x="888339" y="3946633"/>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grpSp>
        <p:nvGrpSpPr>
          <p:cNvPr id="9" name="Gruppo 8"/>
          <p:cNvGrpSpPr/>
          <p:nvPr/>
        </p:nvGrpSpPr>
        <p:grpSpPr>
          <a:xfrm>
            <a:off x="1039049" y="3157826"/>
            <a:ext cx="418359" cy="135086"/>
            <a:chOff x="5107022" y="2297056"/>
            <a:chExt cx="418359" cy="135086"/>
          </a:xfrm>
        </p:grpSpPr>
        <p:sp>
          <p:nvSpPr>
            <p:cNvPr id="10" name="Ovale 9"/>
            <p:cNvSpPr/>
            <p:nvPr/>
          </p:nvSpPr>
          <p:spPr>
            <a:xfrm>
              <a:off x="5255461" y="2331163"/>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11" name="Ovale 10"/>
            <p:cNvSpPr/>
            <p:nvPr/>
          </p:nvSpPr>
          <p:spPr>
            <a:xfrm>
              <a:off x="5326951" y="2371275"/>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12" name="Ovale 11"/>
            <p:cNvSpPr/>
            <p:nvPr/>
          </p:nvSpPr>
          <p:spPr>
            <a:xfrm>
              <a:off x="5446378" y="2302043"/>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13" name="Ovale 12"/>
            <p:cNvSpPr/>
            <p:nvPr/>
          </p:nvSpPr>
          <p:spPr>
            <a:xfrm>
              <a:off x="5363364" y="2303491"/>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14" name="Ovale 13"/>
            <p:cNvSpPr/>
            <p:nvPr/>
          </p:nvSpPr>
          <p:spPr>
            <a:xfrm>
              <a:off x="5415784" y="2378626"/>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15" name="Ovale 14"/>
            <p:cNvSpPr/>
            <p:nvPr/>
          </p:nvSpPr>
          <p:spPr>
            <a:xfrm>
              <a:off x="5210343" y="2367476"/>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16" name="Ovale 15"/>
            <p:cNvSpPr/>
            <p:nvPr/>
          </p:nvSpPr>
          <p:spPr>
            <a:xfrm>
              <a:off x="5107022" y="2334917"/>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17" name="Ovale 16"/>
            <p:cNvSpPr/>
            <p:nvPr/>
          </p:nvSpPr>
          <p:spPr>
            <a:xfrm>
              <a:off x="5185639" y="2297056"/>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18" name="Ovale 17"/>
            <p:cNvSpPr/>
            <p:nvPr/>
          </p:nvSpPr>
          <p:spPr>
            <a:xfrm>
              <a:off x="5136124" y="2384679"/>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19" name="Ovale 18"/>
            <p:cNvSpPr/>
            <p:nvPr/>
          </p:nvSpPr>
          <p:spPr>
            <a:xfrm>
              <a:off x="5479662" y="2369811"/>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sp>
        <p:nvSpPr>
          <p:cNvPr id="33" name="Ovale 32"/>
          <p:cNvSpPr/>
          <p:nvPr/>
        </p:nvSpPr>
        <p:spPr>
          <a:xfrm>
            <a:off x="1313074" y="3264785"/>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34" name="Ovale 33"/>
          <p:cNvSpPr/>
          <p:nvPr/>
        </p:nvSpPr>
        <p:spPr>
          <a:xfrm>
            <a:off x="1356550" y="3146534"/>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35" name="Ovale 34"/>
          <p:cNvSpPr/>
          <p:nvPr/>
        </p:nvSpPr>
        <p:spPr>
          <a:xfrm>
            <a:off x="1241781" y="3458033"/>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36" name="Ovale 35"/>
          <p:cNvSpPr/>
          <p:nvPr/>
        </p:nvSpPr>
        <p:spPr>
          <a:xfrm>
            <a:off x="1268013" y="3355926"/>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38" name="CasellaDiTesto 37"/>
          <p:cNvSpPr txBox="1"/>
          <p:nvPr/>
        </p:nvSpPr>
        <p:spPr>
          <a:xfrm>
            <a:off x="175891" y="330091"/>
            <a:ext cx="3496302" cy="1323439"/>
          </a:xfrm>
          <a:prstGeom prst="rect">
            <a:avLst/>
          </a:prstGeom>
          <a:noFill/>
          <a:scene3d>
            <a:camera prst="orthographicFront"/>
            <a:lightRig rig="threePt" dir="t"/>
          </a:scene3d>
          <a:sp3d>
            <a:bevelT/>
          </a:sp3d>
        </p:spPr>
        <p:txBody>
          <a:bodyPr wrap="square" rtlCol="0">
            <a:spAutoFit/>
          </a:bodyPr>
          <a:lstStyle/>
          <a:p>
            <a:pPr algn="just"/>
            <a:r>
              <a:rPr lang="en-US" sz="2000">
                <a:solidFill>
                  <a:srgbClr val="C00000"/>
                </a:solidFill>
                <a:latin typeface="Calibri" panose="020F0502020204030204" pitchFamily="34" charset="0"/>
                <a:cs typeface="Calibri" panose="020F0502020204030204" pitchFamily="34" charset="0"/>
              </a:rPr>
              <a:t>Protein extract: mixture of different proteins with different sizes
</a:t>
            </a:r>
            <a:endParaRPr lang="it-IT" sz="2000">
              <a:solidFill>
                <a:srgbClr val="C00000"/>
              </a:solidFill>
              <a:latin typeface="Calibri" panose="020F0502020204030204" pitchFamily="34" charset="0"/>
              <a:cs typeface="Calibri" panose="020F0502020204030204" pitchFamily="34" charset="0"/>
            </a:endParaRPr>
          </a:p>
        </p:txBody>
      </p:sp>
      <p:grpSp>
        <p:nvGrpSpPr>
          <p:cNvPr id="44" name="Gruppo 43"/>
          <p:cNvGrpSpPr/>
          <p:nvPr/>
        </p:nvGrpSpPr>
        <p:grpSpPr>
          <a:xfrm>
            <a:off x="2001567" y="2556636"/>
            <a:ext cx="411983" cy="777104"/>
            <a:chOff x="1919235" y="3712866"/>
            <a:chExt cx="411983" cy="777104"/>
          </a:xfrm>
        </p:grpSpPr>
        <p:sp>
          <p:nvSpPr>
            <p:cNvPr id="42" name="Cilindro 41"/>
            <p:cNvSpPr/>
            <p:nvPr/>
          </p:nvSpPr>
          <p:spPr>
            <a:xfrm>
              <a:off x="1993178" y="4259769"/>
              <a:ext cx="264095" cy="230201"/>
            </a:xfrm>
            <a:prstGeom prst="can">
              <a:avLst>
                <a:gd name="adj" fmla="val 50000"/>
              </a:avLst>
            </a:prstGeom>
            <a:solidFill>
              <a:schemeClr val="bg1"/>
            </a:solidFill>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40" name="Cilindro 39"/>
            <p:cNvSpPr/>
            <p:nvPr/>
          </p:nvSpPr>
          <p:spPr>
            <a:xfrm>
              <a:off x="1924259" y="4150773"/>
              <a:ext cx="401934" cy="230201"/>
            </a:xfrm>
            <a:prstGeom prst="can">
              <a:avLst>
                <a:gd name="adj" fmla="val 50000"/>
              </a:avLst>
            </a:prstGeom>
            <a:solidFill>
              <a:schemeClr val="bg1"/>
            </a:solidFill>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39" name="Cilindro 38"/>
            <p:cNvSpPr/>
            <p:nvPr/>
          </p:nvSpPr>
          <p:spPr>
            <a:xfrm>
              <a:off x="1919235" y="3712866"/>
              <a:ext cx="411983" cy="510791"/>
            </a:xfrm>
            <a:prstGeom prst="can">
              <a:avLst/>
            </a:prstGeom>
            <a:solidFill>
              <a:schemeClr val="accent6">
                <a:lumMod val="40000"/>
                <a:lumOff val="60000"/>
              </a:schemeClr>
            </a:solidFill>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sp>
        <p:nvSpPr>
          <p:cNvPr id="41" name="Freccia circolare in giù 40"/>
          <p:cNvSpPr/>
          <p:nvPr/>
        </p:nvSpPr>
        <p:spPr>
          <a:xfrm rot="19236432">
            <a:off x="1097009" y="2412373"/>
            <a:ext cx="1102186" cy="399124"/>
          </a:xfrm>
          <a:prstGeom prst="curvedDownArrow">
            <a:avLst/>
          </a:prstGeom>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tx1"/>
              </a:solidFill>
              <a:latin typeface="Calibri Light" panose="020F0302020204030204" pitchFamily="34" charset="0"/>
            </a:endParaRPr>
          </a:p>
        </p:txBody>
      </p:sp>
      <p:sp>
        <p:nvSpPr>
          <p:cNvPr id="43" name="CasellaDiTesto 42"/>
          <p:cNvSpPr txBox="1"/>
          <p:nvPr/>
        </p:nvSpPr>
        <p:spPr>
          <a:xfrm>
            <a:off x="1547281" y="3331290"/>
            <a:ext cx="1798423" cy="1323439"/>
          </a:xfrm>
          <a:prstGeom prst="rect">
            <a:avLst/>
          </a:prstGeom>
          <a:noFill/>
          <a:scene3d>
            <a:camera prst="orthographicFront"/>
            <a:lightRig rig="threePt" dir="t"/>
          </a:scene3d>
          <a:sp3d>
            <a:bevelT/>
          </a:sp3d>
        </p:spPr>
        <p:txBody>
          <a:bodyPr wrap="square" lIns="91440" tIns="45720" rIns="91440" bIns="45720" rtlCol="0" anchor="t">
            <a:spAutoFit/>
          </a:bodyPr>
          <a:lstStyle/>
          <a:p>
            <a:r>
              <a:rPr lang="it-IT" sz="2000">
                <a:solidFill>
                  <a:schemeClr val="bg2"/>
                </a:solidFill>
                <a:latin typeface="Calibri Light"/>
                <a:ea typeface="Calibri Light"/>
                <a:cs typeface="Calibri Light"/>
              </a:rPr>
              <a:t>Membrane filter 10 </a:t>
            </a:r>
            <a:r>
              <a:rPr lang="it-IT" sz="2000" err="1">
                <a:solidFill>
                  <a:schemeClr val="bg2"/>
                </a:solidFill>
                <a:latin typeface="Calibri Light"/>
                <a:ea typeface="Calibri Light"/>
                <a:cs typeface="Calibri Light"/>
              </a:rPr>
              <a:t>KDa</a:t>
            </a:r>
            <a:r>
              <a:rPr lang="it-IT" sz="2000">
                <a:solidFill>
                  <a:schemeClr val="bg2"/>
                </a:solidFill>
                <a:latin typeface="Calibri Light"/>
                <a:ea typeface="Calibri Light"/>
                <a:cs typeface="Calibri Light"/>
              </a:rPr>
              <a:t> </a:t>
            </a:r>
            <a:r>
              <a:rPr lang="it-IT" sz="2000" err="1">
                <a:solidFill>
                  <a:schemeClr val="bg2"/>
                </a:solidFill>
                <a:latin typeface="Calibri Light"/>
                <a:ea typeface="Calibri Light"/>
                <a:cs typeface="Calibri Light"/>
              </a:rPr>
              <a:t>cut</a:t>
            </a:r>
            <a:r>
              <a:rPr lang="it-IT" sz="2000">
                <a:solidFill>
                  <a:schemeClr val="bg2"/>
                </a:solidFill>
                <a:latin typeface="Calibri Light"/>
                <a:ea typeface="Calibri Light"/>
                <a:cs typeface="Calibri Light"/>
              </a:rPr>
              <a:t>-off
</a:t>
            </a:r>
          </a:p>
        </p:txBody>
      </p:sp>
      <p:sp>
        <p:nvSpPr>
          <p:cNvPr id="45" name="Freccia in giù 44"/>
          <p:cNvSpPr/>
          <p:nvPr/>
        </p:nvSpPr>
        <p:spPr>
          <a:xfrm rot="16200000">
            <a:off x="3487607" y="2395713"/>
            <a:ext cx="370755" cy="404948"/>
          </a:xfrm>
          <a:prstGeom prst="downArrow">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nvGrpSpPr>
          <p:cNvPr id="57" name="Gruppo 56"/>
          <p:cNvGrpSpPr/>
          <p:nvPr/>
        </p:nvGrpSpPr>
        <p:grpSpPr>
          <a:xfrm>
            <a:off x="1000826" y="3211695"/>
            <a:ext cx="195533" cy="184061"/>
            <a:chOff x="859237" y="3859010"/>
            <a:chExt cx="195533" cy="184061"/>
          </a:xfrm>
        </p:grpSpPr>
        <p:sp>
          <p:nvSpPr>
            <p:cNvPr id="58" name="Ovale 57"/>
            <p:cNvSpPr/>
            <p:nvPr/>
          </p:nvSpPr>
          <p:spPr>
            <a:xfrm>
              <a:off x="859237" y="3896871"/>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59" name="Ovale 58"/>
            <p:cNvSpPr/>
            <p:nvPr/>
          </p:nvSpPr>
          <p:spPr>
            <a:xfrm>
              <a:off x="937854" y="3859010"/>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60" name="Ovale 59"/>
            <p:cNvSpPr/>
            <p:nvPr/>
          </p:nvSpPr>
          <p:spPr>
            <a:xfrm>
              <a:off x="888339" y="3946633"/>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sp>
        <p:nvSpPr>
          <p:cNvPr id="31" name="Ovale 30"/>
          <p:cNvSpPr/>
          <p:nvPr/>
        </p:nvSpPr>
        <p:spPr>
          <a:xfrm>
            <a:off x="1054371" y="3217480"/>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nvGrpSpPr>
          <p:cNvPr id="37" name="Gruppo 36"/>
          <p:cNvGrpSpPr/>
          <p:nvPr/>
        </p:nvGrpSpPr>
        <p:grpSpPr>
          <a:xfrm>
            <a:off x="1067374" y="3317443"/>
            <a:ext cx="323638" cy="149712"/>
            <a:chOff x="789516" y="4045679"/>
            <a:chExt cx="323638" cy="149712"/>
          </a:xfrm>
        </p:grpSpPr>
        <p:sp>
          <p:nvSpPr>
            <p:cNvPr id="21" name="Ovale 20"/>
            <p:cNvSpPr/>
            <p:nvPr/>
          </p:nvSpPr>
          <p:spPr>
            <a:xfrm>
              <a:off x="846957" y="4074799"/>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22" name="Ovale 21"/>
            <p:cNvSpPr/>
            <p:nvPr/>
          </p:nvSpPr>
          <p:spPr>
            <a:xfrm>
              <a:off x="918447" y="4114911"/>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23" name="Ovale 22"/>
            <p:cNvSpPr/>
            <p:nvPr/>
          </p:nvSpPr>
          <p:spPr>
            <a:xfrm>
              <a:off x="1037874" y="4045679"/>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24" name="Ovale 23"/>
            <p:cNvSpPr/>
            <p:nvPr/>
          </p:nvSpPr>
          <p:spPr>
            <a:xfrm>
              <a:off x="954860" y="4047127"/>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25" name="Ovale 24"/>
            <p:cNvSpPr/>
            <p:nvPr/>
          </p:nvSpPr>
          <p:spPr>
            <a:xfrm>
              <a:off x="1007280" y="4122262"/>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26" name="Ovale 25"/>
            <p:cNvSpPr/>
            <p:nvPr/>
          </p:nvSpPr>
          <p:spPr>
            <a:xfrm>
              <a:off x="801839" y="4111112"/>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30" name="Ovale 29"/>
            <p:cNvSpPr/>
            <p:nvPr/>
          </p:nvSpPr>
          <p:spPr>
            <a:xfrm>
              <a:off x="789516" y="4052553"/>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sp>
        <p:nvSpPr>
          <p:cNvPr id="32" name="Ovale 31"/>
          <p:cNvSpPr/>
          <p:nvPr/>
        </p:nvSpPr>
        <p:spPr>
          <a:xfrm>
            <a:off x="1145865" y="3333740"/>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nvGrpSpPr>
          <p:cNvPr id="103" name="Gruppo 102"/>
          <p:cNvGrpSpPr/>
          <p:nvPr/>
        </p:nvGrpSpPr>
        <p:grpSpPr>
          <a:xfrm>
            <a:off x="4734861" y="4128820"/>
            <a:ext cx="785021" cy="991702"/>
            <a:chOff x="2808515" y="5393279"/>
            <a:chExt cx="785021" cy="991702"/>
          </a:xfrm>
        </p:grpSpPr>
        <p:grpSp>
          <p:nvGrpSpPr>
            <p:cNvPr id="49" name="Gruppo 48"/>
            <p:cNvGrpSpPr/>
            <p:nvPr/>
          </p:nvGrpSpPr>
          <p:grpSpPr>
            <a:xfrm>
              <a:off x="2808515" y="5393279"/>
              <a:ext cx="785021" cy="991702"/>
              <a:chOff x="1919235" y="3712866"/>
              <a:chExt cx="411983" cy="777104"/>
            </a:xfrm>
          </p:grpSpPr>
          <p:sp>
            <p:nvSpPr>
              <p:cNvPr id="50" name="Cilindro 49"/>
              <p:cNvSpPr/>
              <p:nvPr/>
            </p:nvSpPr>
            <p:spPr>
              <a:xfrm>
                <a:off x="1993178" y="4259769"/>
                <a:ext cx="264095" cy="230201"/>
              </a:xfrm>
              <a:prstGeom prst="can">
                <a:avLst>
                  <a:gd name="adj" fmla="val 50000"/>
                </a:avLst>
              </a:prstGeom>
              <a:solidFill>
                <a:schemeClr val="bg1"/>
              </a:solidFill>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51" name="Cilindro 50"/>
              <p:cNvSpPr/>
              <p:nvPr/>
            </p:nvSpPr>
            <p:spPr>
              <a:xfrm>
                <a:off x="1924259" y="4150773"/>
                <a:ext cx="401934" cy="230201"/>
              </a:xfrm>
              <a:prstGeom prst="can">
                <a:avLst>
                  <a:gd name="adj" fmla="val 50000"/>
                </a:avLst>
              </a:prstGeom>
              <a:solidFill>
                <a:schemeClr val="bg1"/>
              </a:solidFill>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52" name="Cilindro 51"/>
              <p:cNvSpPr/>
              <p:nvPr/>
            </p:nvSpPr>
            <p:spPr>
              <a:xfrm>
                <a:off x="1919235" y="3712866"/>
                <a:ext cx="411983" cy="510791"/>
              </a:xfrm>
              <a:prstGeom prst="can">
                <a:avLst/>
              </a:prstGeom>
              <a:solidFill>
                <a:schemeClr val="accent6">
                  <a:lumMod val="40000"/>
                  <a:lumOff val="60000"/>
                </a:schemeClr>
              </a:solidFill>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grpSp>
          <p:nvGrpSpPr>
            <p:cNvPr id="53" name="Gruppo 52"/>
            <p:cNvGrpSpPr/>
            <p:nvPr/>
          </p:nvGrpSpPr>
          <p:grpSpPr>
            <a:xfrm>
              <a:off x="3002635" y="5876443"/>
              <a:ext cx="330565" cy="152247"/>
              <a:chOff x="859237" y="3896871"/>
              <a:chExt cx="330565" cy="152247"/>
            </a:xfrm>
          </p:grpSpPr>
          <p:sp>
            <p:nvSpPr>
              <p:cNvPr id="54" name="Ovale 53"/>
              <p:cNvSpPr/>
              <p:nvPr/>
            </p:nvSpPr>
            <p:spPr>
              <a:xfrm>
                <a:off x="859237" y="3896871"/>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55" name="Ovale 54"/>
              <p:cNvSpPr/>
              <p:nvPr/>
            </p:nvSpPr>
            <p:spPr>
              <a:xfrm>
                <a:off x="1072886" y="3943939"/>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56" name="Ovale 55"/>
              <p:cNvSpPr/>
              <p:nvPr/>
            </p:nvSpPr>
            <p:spPr>
              <a:xfrm>
                <a:off x="926159" y="3952680"/>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grpSp>
          <p:nvGrpSpPr>
            <p:cNvPr id="61" name="Gruppo 60"/>
            <p:cNvGrpSpPr/>
            <p:nvPr/>
          </p:nvGrpSpPr>
          <p:grpSpPr>
            <a:xfrm>
              <a:off x="2925565" y="5857955"/>
              <a:ext cx="584059" cy="165831"/>
              <a:chOff x="605743" y="3896871"/>
              <a:chExt cx="584059" cy="165831"/>
            </a:xfrm>
          </p:grpSpPr>
          <p:sp>
            <p:nvSpPr>
              <p:cNvPr id="62" name="Ovale 61"/>
              <p:cNvSpPr/>
              <p:nvPr/>
            </p:nvSpPr>
            <p:spPr>
              <a:xfrm>
                <a:off x="859237" y="3896871"/>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63" name="Ovale 62"/>
              <p:cNvSpPr/>
              <p:nvPr/>
            </p:nvSpPr>
            <p:spPr>
              <a:xfrm>
                <a:off x="1072886" y="3943939"/>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64" name="Ovale 63"/>
              <p:cNvSpPr/>
              <p:nvPr/>
            </p:nvSpPr>
            <p:spPr>
              <a:xfrm>
                <a:off x="605743" y="3966264"/>
                <a:ext cx="116916" cy="96438"/>
              </a:xfrm>
              <a:prstGeom prst="ellipse">
                <a:avLst/>
              </a:prstGeom>
              <a:solidFill>
                <a:schemeClr val="accent1">
                  <a:lumMod val="5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grpSp>
          <p:nvGrpSpPr>
            <p:cNvPr id="65" name="Gruppo 64"/>
            <p:cNvGrpSpPr/>
            <p:nvPr/>
          </p:nvGrpSpPr>
          <p:grpSpPr>
            <a:xfrm>
              <a:off x="2869871" y="5856160"/>
              <a:ext cx="696693" cy="184184"/>
              <a:chOff x="801839" y="4074799"/>
              <a:chExt cx="696693" cy="184184"/>
            </a:xfrm>
          </p:grpSpPr>
          <p:sp>
            <p:nvSpPr>
              <p:cNvPr id="66" name="Ovale 65"/>
              <p:cNvSpPr/>
              <p:nvPr/>
            </p:nvSpPr>
            <p:spPr>
              <a:xfrm>
                <a:off x="846957" y="4074799"/>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67" name="Ovale 66"/>
              <p:cNvSpPr/>
              <p:nvPr/>
            </p:nvSpPr>
            <p:spPr>
              <a:xfrm>
                <a:off x="948980" y="4185854"/>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68" name="Ovale 67"/>
              <p:cNvSpPr/>
              <p:nvPr/>
            </p:nvSpPr>
            <p:spPr>
              <a:xfrm>
                <a:off x="1423252" y="4119500"/>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69" name="Ovale 68"/>
              <p:cNvSpPr/>
              <p:nvPr/>
            </p:nvSpPr>
            <p:spPr>
              <a:xfrm>
                <a:off x="1257339" y="4097520"/>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70" name="Ovale 69"/>
              <p:cNvSpPr/>
              <p:nvPr/>
            </p:nvSpPr>
            <p:spPr>
              <a:xfrm>
                <a:off x="1125019" y="4176610"/>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71" name="Ovale 70"/>
              <p:cNvSpPr/>
              <p:nvPr/>
            </p:nvSpPr>
            <p:spPr>
              <a:xfrm>
                <a:off x="801839" y="4111112"/>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72" name="Ovale 71"/>
              <p:cNvSpPr/>
              <p:nvPr/>
            </p:nvSpPr>
            <p:spPr>
              <a:xfrm>
                <a:off x="1016725" y="4107119"/>
                <a:ext cx="75280" cy="73129"/>
              </a:xfrm>
              <a:prstGeom prst="ellipse">
                <a:avLst/>
              </a:prstGeom>
              <a:solidFill>
                <a:schemeClr val="accent2">
                  <a:lumMod val="75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grpSp>
      <p:sp>
        <p:nvSpPr>
          <p:cNvPr id="80" name="CasellaDiTesto 79"/>
          <p:cNvSpPr txBox="1"/>
          <p:nvPr/>
        </p:nvSpPr>
        <p:spPr>
          <a:xfrm>
            <a:off x="5675284" y="3960277"/>
            <a:ext cx="3502982" cy="1631216"/>
          </a:xfrm>
          <a:prstGeom prst="rect">
            <a:avLst/>
          </a:prstGeom>
          <a:noFill/>
          <a:scene3d>
            <a:camera prst="orthographicFront"/>
            <a:lightRig rig="threePt" dir="t"/>
          </a:scene3d>
          <a:sp3d>
            <a:bevelT/>
          </a:sp3d>
        </p:spPr>
        <p:txBody>
          <a:bodyPr wrap="square" lIns="91440" tIns="45720" rIns="91440" bIns="45720" rtlCol="0" anchor="t">
            <a:spAutoFit/>
          </a:bodyPr>
          <a:lstStyle/>
          <a:p>
            <a:pPr algn="ctr"/>
            <a:r>
              <a:rPr lang="en-US" sz="2000" b="1">
                <a:solidFill>
                  <a:srgbClr val="C00000"/>
                </a:solidFill>
                <a:latin typeface="Calibri"/>
                <a:ea typeface="Calibri"/>
                <a:cs typeface="Calibri"/>
              </a:rPr>
              <a:t>Proteins with molecular weight </a:t>
            </a:r>
            <a:r>
              <a:rPr lang="en-US" sz="2000" b="1">
                <a:solidFill>
                  <a:srgbClr val="C00000"/>
                </a:solidFill>
                <a:highlight>
                  <a:srgbClr val="FFFF00"/>
                </a:highlight>
                <a:latin typeface="Calibri"/>
                <a:ea typeface="Calibri"/>
                <a:cs typeface="Calibri"/>
              </a:rPr>
              <a:t>greater than 10 </a:t>
            </a:r>
            <a:r>
              <a:rPr lang="en-US" sz="2000" b="1" err="1">
                <a:solidFill>
                  <a:srgbClr val="C00000"/>
                </a:solidFill>
                <a:highlight>
                  <a:srgbClr val="FFFF00"/>
                </a:highlight>
                <a:latin typeface="Calibri"/>
                <a:ea typeface="Calibri"/>
                <a:cs typeface="Calibri"/>
              </a:rPr>
              <a:t>kDa</a:t>
            </a:r>
            <a:r>
              <a:rPr lang="en-US" sz="2000" b="1">
                <a:solidFill>
                  <a:srgbClr val="C00000"/>
                </a:solidFill>
                <a:highlight>
                  <a:srgbClr val="FFFF00"/>
                </a:highlight>
                <a:latin typeface="Calibri"/>
                <a:ea typeface="Calibri"/>
                <a:cs typeface="Calibri"/>
              </a:rPr>
              <a:t>: they are retained </a:t>
            </a:r>
            <a:r>
              <a:rPr lang="en-US" sz="2000" b="1">
                <a:solidFill>
                  <a:srgbClr val="C00000"/>
                </a:solidFill>
                <a:latin typeface="Calibri"/>
                <a:ea typeface="Calibri"/>
                <a:cs typeface="Calibri"/>
              </a:rPr>
              <a:t>by the filter and recovered in a smaller volume of solution =</a:t>
            </a:r>
            <a:r>
              <a:rPr lang="en-US" sz="2000" b="1" u="sng">
                <a:solidFill>
                  <a:srgbClr val="C00000"/>
                </a:solidFill>
                <a:latin typeface="Calibri"/>
                <a:ea typeface="Calibri"/>
                <a:cs typeface="Calibri"/>
              </a:rPr>
              <a:t>concentrated</a:t>
            </a:r>
            <a:endParaRPr lang="it-IT" sz="2000" b="1" u="sng">
              <a:solidFill>
                <a:srgbClr val="C00000"/>
              </a:solidFill>
              <a:latin typeface="Calibri" panose="020F0502020204030204" pitchFamily="34" charset="0"/>
              <a:cs typeface="Calibri" panose="020F0502020204030204" pitchFamily="34" charset="0"/>
            </a:endParaRPr>
          </a:p>
        </p:txBody>
      </p:sp>
      <p:sp>
        <p:nvSpPr>
          <p:cNvPr id="81" name="CasellaDiTesto 80"/>
          <p:cNvSpPr txBox="1"/>
          <p:nvPr/>
        </p:nvSpPr>
        <p:spPr>
          <a:xfrm>
            <a:off x="205546" y="4701338"/>
            <a:ext cx="3058622" cy="1938992"/>
          </a:xfrm>
          <a:prstGeom prst="rect">
            <a:avLst/>
          </a:prstGeom>
          <a:noFill/>
          <a:scene3d>
            <a:camera prst="orthographicFront"/>
            <a:lightRig rig="threePt" dir="t"/>
          </a:scene3d>
          <a:sp3d>
            <a:bevelT/>
          </a:sp3d>
        </p:spPr>
        <p:txBody>
          <a:bodyPr wrap="square" rtlCol="0">
            <a:spAutoFit/>
          </a:bodyPr>
          <a:lstStyle/>
          <a:p>
            <a:pPr algn="just"/>
            <a:r>
              <a:rPr lang="en-US" sz="2000" b="1">
                <a:solidFill>
                  <a:srgbClr val="C00000"/>
                </a:solidFill>
                <a:latin typeface="Calibri" panose="020F0502020204030204" pitchFamily="34" charset="0"/>
                <a:cs typeface="Calibri" panose="020F0502020204030204" pitchFamily="34" charset="0"/>
              </a:rPr>
              <a:t>Proteins with molecular weight </a:t>
            </a:r>
            <a:r>
              <a:rPr lang="en-US" sz="2000" b="1">
                <a:solidFill>
                  <a:srgbClr val="C00000"/>
                </a:solidFill>
                <a:highlight>
                  <a:srgbClr val="FFFF00"/>
                </a:highlight>
                <a:latin typeface="Calibri" panose="020F0502020204030204" pitchFamily="34" charset="0"/>
                <a:cs typeface="Calibri" panose="020F0502020204030204" pitchFamily="34" charset="0"/>
              </a:rPr>
              <a:t>less than 10 </a:t>
            </a:r>
            <a:r>
              <a:rPr lang="en-US" sz="2000" b="1" err="1">
                <a:solidFill>
                  <a:srgbClr val="C00000"/>
                </a:solidFill>
                <a:highlight>
                  <a:srgbClr val="FFFF00"/>
                </a:highlight>
                <a:latin typeface="Calibri" panose="020F0502020204030204" pitchFamily="34" charset="0"/>
                <a:cs typeface="Calibri" panose="020F0502020204030204" pitchFamily="34" charset="0"/>
              </a:rPr>
              <a:t>kDa</a:t>
            </a:r>
            <a:r>
              <a:rPr lang="en-US" sz="2000" b="1">
                <a:solidFill>
                  <a:srgbClr val="C00000"/>
                </a:solidFill>
                <a:highlight>
                  <a:srgbClr val="FFFF00"/>
                </a:highlight>
                <a:latin typeface="Calibri" panose="020F0502020204030204" pitchFamily="34" charset="0"/>
                <a:cs typeface="Calibri" panose="020F0502020204030204" pitchFamily="34" charset="0"/>
              </a:rPr>
              <a:t>: they pass </a:t>
            </a:r>
            <a:r>
              <a:rPr lang="en-US" sz="2000" b="1">
                <a:solidFill>
                  <a:srgbClr val="C00000"/>
                </a:solidFill>
                <a:latin typeface="Calibri" panose="020F0502020204030204" pitchFamily="34" charset="0"/>
                <a:cs typeface="Calibri" panose="020F0502020204030204" pitchFamily="34" charset="0"/>
              </a:rPr>
              <a:t>through the filter and are collected at the bottom of the tube
</a:t>
            </a:r>
            <a:endParaRPr lang="it-IT" sz="2000" b="1">
              <a:solidFill>
                <a:srgbClr val="C00000"/>
              </a:solidFill>
              <a:latin typeface="Calibri" panose="020F0502020204030204" pitchFamily="34" charset="0"/>
              <a:cs typeface="Calibri" panose="020F0502020204030204" pitchFamily="34" charset="0"/>
            </a:endParaRPr>
          </a:p>
        </p:txBody>
      </p:sp>
      <p:sp>
        <p:nvSpPr>
          <p:cNvPr id="82" name="Ovale 81"/>
          <p:cNvSpPr/>
          <p:nvPr/>
        </p:nvSpPr>
        <p:spPr>
          <a:xfrm>
            <a:off x="1206771" y="3369880"/>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nvGrpSpPr>
          <p:cNvPr id="101" name="Gruppo 100"/>
          <p:cNvGrpSpPr/>
          <p:nvPr/>
        </p:nvGrpSpPr>
        <p:grpSpPr>
          <a:xfrm>
            <a:off x="3387788" y="3851851"/>
            <a:ext cx="879042" cy="1501365"/>
            <a:chOff x="4711546" y="5137797"/>
            <a:chExt cx="879042" cy="1501365"/>
          </a:xfrm>
        </p:grpSpPr>
        <p:grpSp>
          <p:nvGrpSpPr>
            <p:cNvPr id="78" name="Gruppo 77"/>
            <p:cNvGrpSpPr/>
            <p:nvPr/>
          </p:nvGrpSpPr>
          <p:grpSpPr>
            <a:xfrm>
              <a:off x="4711546" y="5137797"/>
              <a:ext cx="879042" cy="1501365"/>
              <a:chOff x="4810558" y="5059306"/>
              <a:chExt cx="879042" cy="1501365"/>
            </a:xfrm>
          </p:grpSpPr>
          <p:sp>
            <p:nvSpPr>
              <p:cNvPr id="77" name="Operazione manuale 76"/>
              <p:cNvSpPr/>
              <p:nvPr/>
            </p:nvSpPr>
            <p:spPr>
              <a:xfrm>
                <a:off x="4810558" y="6098999"/>
                <a:ext cx="879041" cy="461672"/>
              </a:xfrm>
              <a:prstGeom prst="flowChartManualOperation">
                <a:avLst/>
              </a:prstGeom>
              <a:solidFill>
                <a:schemeClr val="bg1"/>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48" name="Cilindro 47"/>
              <p:cNvSpPr/>
              <p:nvPr/>
            </p:nvSpPr>
            <p:spPr>
              <a:xfrm>
                <a:off x="4810559" y="5059306"/>
                <a:ext cx="879041" cy="1171389"/>
              </a:xfrm>
              <a:prstGeom prst="can">
                <a:avLst/>
              </a:prstGeom>
              <a:solidFill>
                <a:schemeClr val="bg2"/>
              </a:solidFill>
              <a:ln>
                <a:solidFill>
                  <a:srgbClr val="EBEBFF"/>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sp>
          <p:nvSpPr>
            <p:cNvPr id="100" name="Operazione manuale 99"/>
            <p:cNvSpPr/>
            <p:nvPr/>
          </p:nvSpPr>
          <p:spPr>
            <a:xfrm>
              <a:off x="4802723" y="6360221"/>
              <a:ext cx="696685" cy="258744"/>
            </a:xfrm>
            <a:prstGeom prst="flowChartManualOperation">
              <a:avLst/>
            </a:prstGeom>
            <a:solidFill>
              <a:schemeClr val="accent3">
                <a:lumMod val="20000"/>
                <a:lumOff val="80000"/>
              </a:schemeClr>
            </a:solidFill>
            <a:ln>
              <a:solidFill>
                <a:srgbClr val="EBEB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nvGrpSpPr>
            <p:cNvPr id="79" name="Gruppo 78"/>
            <p:cNvGrpSpPr/>
            <p:nvPr/>
          </p:nvGrpSpPr>
          <p:grpSpPr>
            <a:xfrm>
              <a:off x="4873071" y="6421809"/>
              <a:ext cx="555989" cy="206595"/>
              <a:chOff x="4873071" y="6421809"/>
              <a:chExt cx="555989" cy="206595"/>
            </a:xfrm>
          </p:grpSpPr>
          <p:sp>
            <p:nvSpPr>
              <p:cNvPr id="83" name="Ovale 82"/>
              <p:cNvSpPr/>
              <p:nvPr/>
            </p:nvSpPr>
            <p:spPr>
              <a:xfrm>
                <a:off x="4920077" y="6466228"/>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84" name="Ovale 83"/>
              <p:cNvSpPr/>
              <p:nvPr/>
            </p:nvSpPr>
            <p:spPr>
              <a:xfrm>
                <a:off x="5107046" y="6495507"/>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85" name="Ovale 84"/>
              <p:cNvSpPr/>
              <p:nvPr/>
            </p:nvSpPr>
            <p:spPr>
              <a:xfrm>
                <a:off x="5195086" y="6554066"/>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86" name="Ovale 85"/>
              <p:cNvSpPr/>
              <p:nvPr/>
            </p:nvSpPr>
            <p:spPr>
              <a:xfrm>
                <a:off x="5005095" y="6569845"/>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87" name="Ovale 86"/>
              <p:cNvSpPr/>
              <p:nvPr/>
            </p:nvSpPr>
            <p:spPr>
              <a:xfrm>
                <a:off x="5297036" y="6466228"/>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88" name="Ovale 87"/>
              <p:cNvSpPr/>
              <p:nvPr/>
            </p:nvSpPr>
            <p:spPr>
              <a:xfrm>
                <a:off x="5330192" y="6552695"/>
                <a:ext cx="88040" cy="58559"/>
              </a:xfrm>
              <a:prstGeom prst="ellipse">
                <a:avLst/>
              </a:prstGeom>
              <a:solidFill>
                <a:srgbClr val="FF0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nvGrpSpPr>
              <p:cNvPr id="89" name="Gruppo 88"/>
              <p:cNvGrpSpPr/>
              <p:nvPr/>
            </p:nvGrpSpPr>
            <p:grpSpPr>
              <a:xfrm>
                <a:off x="4873071" y="6421809"/>
                <a:ext cx="555989" cy="205953"/>
                <a:chOff x="5107022" y="2303491"/>
                <a:chExt cx="555989" cy="205953"/>
              </a:xfrm>
            </p:grpSpPr>
            <p:sp>
              <p:nvSpPr>
                <p:cNvPr id="90" name="Ovale 89"/>
                <p:cNvSpPr/>
                <p:nvPr/>
              </p:nvSpPr>
              <p:spPr>
                <a:xfrm>
                  <a:off x="5349810" y="2461981"/>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91" name="Ovale 90"/>
                <p:cNvSpPr/>
                <p:nvPr/>
              </p:nvSpPr>
              <p:spPr>
                <a:xfrm>
                  <a:off x="5326951" y="2371275"/>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92" name="Ovale 91"/>
                <p:cNvSpPr/>
                <p:nvPr/>
              </p:nvSpPr>
              <p:spPr>
                <a:xfrm>
                  <a:off x="5617292" y="2327222"/>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93" name="Ovale 92"/>
                <p:cNvSpPr/>
                <p:nvPr/>
              </p:nvSpPr>
              <p:spPr>
                <a:xfrm>
                  <a:off x="5363364" y="2303491"/>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94" name="Ovale 93"/>
                <p:cNvSpPr/>
                <p:nvPr/>
              </p:nvSpPr>
              <p:spPr>
                <a:xfrm>
                  <a:off x="5415784" y="2378626"/>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95" name="Ovale 94"/>
                <p:cNvSpPr/>
                <p:nvPr/>
              </p:nvSpPr>
              <p:spPr>
                <a:xfrm>
                  <a:off x="5155544" y="2450461"/>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96" name="Ovale 95"/>
                <p:cNvSpPr/>
                <p:nvPr/>
              </p:nvSpPr>
              <p:spPr>
                <a:xfrm>
                  <a:off x="5107022" y="2334917"/>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97" name="Ovale 96"/>
                <p:cNvSpPr/>
                <p:nvPr/>
              </p:nvSpPr>
              <p:spPr>
                <a:xfrm>
                  <a:off x="5241588" y="2384679"/>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98" name="Ovale 97"/>
                <p:cNvSpPr/>
                <p:nvPr/>
              </p:nvSpPr>
              <p:spPr>
                <a:xfrm>
                  <a:off x="5112058" y="2402998"/>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99" name="Ovale 98"/>
                <p:cNvSpPr/>
                <p:nvPr/>
              </p:nvSpPr>
              <p:spPr>
                <a:xfrm>
                  <a:off x="5520818" y="2419722"/>
                  <a:ext cx="45719" cy="47463"/>
                </a:xfrm>
                <a:prstGeom prst="ellipse">
                  <a:avLst/>
                </a:prstGeom>
                <a:solidFill>
                  <a:schemeClr val="accent6">
                    <a:lumMod val="60000"/>
                    <a:lumOff val="40000"/>
                  </a:schemeClr>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grpSp>
        </p:grpSp>
      </p:grpSp>
      <p:sp>
        <p:nvSpPr>
          <p:cNvPr id="102" name="Freccia in giù 101"/>
          <p:cNvSpPr/>
          <p:nvPr/>
        </p:nvSpPr>
        <p:spPr>
          <a:xfrm rot="3032840">
            <a:off x="4330896" y="2960695"/>
            <a:ext cx="315422" cy="1186466"/>
          </a:xfrm>
          <a:prstGeom prst="downArrow">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106" name="Freccia circolare in giù 105"/>
          <p:cNvSpPr/>
          <p:nvPr/>
        </p:nvSpPr>
        <p:spPr>
          <a:xfrm rot="5400000">
            <a:off x="4743918" y="3161489"/>
            <a:ext cx="1930557" cy="341823"/>
          </a:xfrm>
          <a:prstGeom prst="curvedDownArrow">
            <a:avLst>
              <a:gd name="adj1" fmla="val 25000"/>
              <a:gd name="adj2" fmla="val 83385"/>
              <a:gd name="adj3" fmla="val 25000"/>
            </a:avLst>
          </a:prstGeom>
          <a:effectLst>
            <a:outerShdw blurRad="50800" dist="38100" dir="2700000" algn="tl"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tx1"/>
              </a:solidFill>
              <a:latin typeface="Calibri Light" panose="020F0302020204030204" pitchFamily="34" charset="0"/>
            </a:endParaRPr>
          </a:p>
        </p:txBody>
      </p:sp>
      <p:sp>
        <p:nvSpPr>
          <p:cNvPr id="107" name="Freccia in giù 106"/>
          <p:cNvSpPr/>
          <p:nvPr/>
        </p:nvSpPr>
        <p:spPr>
          <a:xfrm rot="13444896">
            <a:off x="6794439" y="3376509"/>
            <a:ext cx="315422" cy="754336"/>
          </a:xfrm>
          <a:prstGeom prst="downArrow">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latin typeface="Calibri Light" panose="020F0302020204030204" pitchFamily="34" charset="0"/>
            </a:endParaRPr>
          </a:p>
        </p:txBody>
      </p:sp>
      <p:sp>
        <p:nvSpPr>
          <p:cNvPr id="3" name="CasellaDiTesto 2">
            <a:extLst>
              <a:ext uri="{FF2B5EF4-FFF2-40B4-BE49-F238E27FC236}">
                <a16:creationId xmlns:a16="http://schemas.microsoft.com/office/drawing/2014/main" id="{7EDAB659-A347-22E5-A8A7-9B29FA285262}"/>
              </a:ext>
            </a:extLst>
          </p:cNvPr>
          <p:cNvSpPr txBox="1"/>
          <p:nvPr/>
        </p:nvSpPr>
        <p:spPr>
          <a:xfrm>
            <a:off x="4953000" y="328083"/>
            <a:ext cx="263525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0000"/>
                </a:solidFill>
                <a:latin typeface="Arial"/>
                <a:cs typeface="Arial"/>
              </a:rPr>
              <a:t>Centrifuge filter devices</a:t>
            </a:r>
            <a:endParaRPr lang="it-IT" sz="1600" b="1" dirty="0">
              <a:solidFill>
                <a:srgbClr val="000000"/>
              </a:solidFill>
              <a:latin typeface="Arial"/>
              <a:cs typeface="Arial"/>
            </a:endParaRPr>
          </a:p>
          <a:p>
            <a:pPr algn="ctr"/>
            <a:endParaRPr lang="it-IT" sz="1600" b="1">
              <a:solidFill>
                <a:srgbClr val="000000"/>
              </a:solidFill>
            </a:endParaRPr>
          </a:p>
        </p:txBody>
      </p:sp>
    </p:spTree>
    <p:extLst>
      <p:ext uri="{BB962C8B-B14F-4D97-AF65-F5344CB8AC3E}">
        <p14:creationId xmlns:p14="http://schemas.microsoft.com/office/powerpoint/2010/main" val="103259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125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left)">
                                      <p:cBhvr>
                                        <p:cTn id="12" dur="125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1000"/>
                                        <p:tgtEl>
                                          <p:spTgt spid="102"/>
                                        </p:tgtEl>
                                      </p:cBhvr>
                                    </p:animEffect>
                                    <p:anim calcmode="lin" valueType="num">
                                      <p:cBhvr>
                                        <p:cTn id="18" dur="1000" fill="hold"/>
                                        <p:tgtEl>
                                          <p:spTgt spid="102"/>
                                        </p:tgtEl>
                                        <p:attrNameLst>
                                          <p:attrName>ppt_x</p:attrName>
                                        </p:attrNameLst>
                                      </p:cBhvr>
                                      <p:tavLst>
                                        <p:tav tm="0">
                                          <p:val>
                                            <p:strVal val="#ppt_x"/>
                                          </p:val>
                                        </p:tav>
                                        <p:tav tm="100000">
                                          <p:val>
                                            <p:strVal val="#ppt_x"/>
                                          </p:val>
                                        </p:tav>
                                      </p:tavLst>
                                    </p:anim>
                                    <p:anim calcmode="lin" valueType="num">
                                      <p:cBhvr>
                                        <p:cTn id="19" dur="100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1000"/>
                                        <p:tgtEl>
                                          <p:spTgt spid="101"/>
                                        </p:tgtEl>
                                      </p:cBhvr>
                                    </p:animEffect>
                                    <p:anim calcmode="lin" valueType="num">
                                      <p:cBhvr>
                                        <p:cTn id="23" dur="1000" fill="hold"/>
                                        <p:tgtEl>
                                          <p:spTgt spid="101"/>
                                        </p:tgtEl>
                                        <p:attrNameLst>
                                          <p:attrName>ppt_x</p:attrName>
                                        </p:attrNameLst>
                                      </p:cBhvr>
                                      <p:tavLst>
                                        <p:tav tm="0">
                                          <p:val>
                                            <p:strVal val="#ppt_x"/>
                                          </p:val>
                                        </p:tav>
                                        <p:tav tm="100000">
                                          <p:val>
                                            <p:strVal val="#ppt_x"/>
                                          </p:val>
                                        </p:tav>
                                      </p:tavLst>
                                    </p:anim>
                                    <p:anim calcmode="lin" valueType="num">
                                      <p:cBhvr>
                                        <p:cTn id="24" dur="1000" fill="hold"/>
                                        <p:tgtEl>
                                          <p:spTgt spid="10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06"/>
                                        </p:tgtEl>
                                        <p:attrNameLst>
                                          <p:attrName>style.visibility</p:attrName>
                                        </p:attrNameLst>
                                      </p:cBhvr>
                                      <p:to>
                                        <p:strVal val="visible"/>
                                      </p:to>
                                    </p:set>
                                    <p:animEffect transition="in" filter="wipe(down)">
                                      <p:cBhvr>
                                        <p:cTn id="34" dur="1250"/>
                                        <p:tgtEl>
                                          <p:spTgt spid="106"/>
                                        </p:tgtEl>
                                      </p:cBhvr>
                                    </p:animEffect>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fade">
                                      <p:cBhvr>
                                        <p:cTn id="38" dur="1000"/>
                                        <p:tgtEl>
                                          <p:spTgt spid="103"/>
                                        </p:tgtEl>
                                      </p:cBhvr>
                                    </p:animEffect>
                                    <p:anim calcmode="lin" valueType="num">
                                      <p:cBhvr>
                                        <p:cTn id="39" dur="1000" fill="hold"/>
                                        <p:tgtEl>
                                          <p:spTgt spid="103"/>
                                        </p:tgtEl>
                                        <p:attrNameLst>
                                          <p:attrName>ppt_x</p:attrName>
                                        </p:attrNameLst>
                                      </p:cBhvr>
                                      <p:tavLst>
                                        <p:tav tm="0">
                                          <p:val>
                                            <p:strVal val="#ppt_x"/>
                                          </p:val>
                                        </p:tav>
                                        <p:tav tm="100000">
                                          <p:val>
                                            <p:strVal val="#ppt_x"/>
                                          </p:val>
                                        </p:tav>
                                      </p:tavLst>
                                    </p:anim>
                                    <p:anim calcmode="lin" valueType="num">
                                      <p:cBhvr>
                                        <p:cTn id="40" dur="1000" fill="hold"/>
                                        <p:tgtEl>
                                          <p:spTgt spid="10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80"/>
                                        </p:tgtEl>
                                        <p:attrNameLst>
                                          <p:attrName>style.visibility</p:attrName>
                                        </p:attrNameLst>
                                      </p:cBhvr>
                                      <p:to>
                                        <p:strVal val="visible"/>
                                      </p:to>
                                    </p:set>
                                    <p:animEffect transition="in" filter="fade">
                                      <p:cBhvr>
                                        <p:cTn id="43" dur="1000"/>
                                        <p:tgtEl>
                                          <p:spTgt spid="80"/>
                                        </p:tgtEl>
                                      </p:cBhvr>
                                    </p:animEffect>
                                    <p:anim calcmode="lin" valueType="num">
                                      <p:cBhvr>
                                        <p:cTn id="44" dur="1000" fill="hold"/>
                                        <p:tgtEl>
                                          <p:spTgt spid="80"/>
                                        </p:tgtEl>
                                        <p:attrNameLst>
                                          <p:attrName>ppt_x</p:attrName>
                                        </p:attrNameLst>
                                      </p:cBhvr>
                                      <p:tavLst>
                                        <p:tav tm="0">
                                          <p:val>
                                            <p:strVal val="#ppt_x"/>
                                          </p:val>
                                        </p:tav>
                                        <p:tav tm="100000">
                                          <p:val>
                                            <p:strVal val="#ppt_x"/>
                                          </p:val>
                                        </p:tav>
                                      </p:tavLst>
                                    </p:anim>
                                    <p:anim calcmode="lin" valueType="num">
                                      <p:cBhvr>
                                        <p:cTn id="45"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grpId="0" nodeType="clickEffect">
                                  <p:stCondLst>
                                    <p:cond delay="0"/>
                                  </p:stCondLst>
                                  <p:childTnLst>
                                    <p:set>
                                      <p:cBhvr>
                                        <p:cTn id="49" dur="1" fill="hold">
                                          <p:stCondLst>
                                            <p:cond delay="0"/>
                                          </p:stCondLst>
                                        </p:cTn>
                                        <p:tgtEl>
                                          <p:spTgt spid="107"/>
                                        </p:tgtEl>
                                        <p:attrNameLst>
                                          <p:attrName>style.visibility</p:attrName>
                                        </p:attrNameLst>
                                      </p:cBhvr>
                                      <p:to>
                                        <p:strVal val="visible"/>
                                      </p:to>
                                    </p:set>
                                    <p:animEffect transition="in" filter="circle(in)">
                                      <p:cBhvr>
                                        <p:cTn id="50" dur="20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5" grpId="0" animBg="1"/>
      <p:bldP spid="80" grpId="0"/>
      <p:bldP spid="81" grpId="0"/>
      <p:bldP spid="102" grpId="0" animBg="1"/>
      <p:bldP spid="106" grpId="0" animBg="1"/>
      <p:bldP spid="10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129063" y="292168"/>
            <a:ext cx="184731" cy="923330"/>
          </a:xfrm>
          <a:prstGeom prst="rect">
            <a:avLst/>
          </a:prstGeom>
        </p:spPr>
        <p:txBody>
          <a:bodyPr wrap="none">
            <a:spAutoFit/>
          </a:bodyPr>
          <a:lstStyle/>
          <a:p>
            <a:endParaRPr lang="it-IT" b="0" i="0" u="none" strike="noStrike" baseline="0">
              <a:solidFill>
                <a:srgbClr val="0000CD"/>
              </a:solidFill>
              <a:latin typeface="Calibri Light" panose="020F0302020204030204" pitchFamily="34" charset="0"/>
            </a:endParaRPr>
          </a:p>
          <a:p>
            <a:endParaRPr lang="it-IT">
              <a:solidFill>
                <a:srgbClr val="0000CD"/>
              </a:solidFill>
              <a:latin typeface="Calibri Light" panose="020F0302020204030204" pitchFamily="34" charset="0"/>
            </a:endParaRPr>
          </a:p>
          <a:p>
            <a:endParaRPr lang="it-IT">
              <a:latin typeface="Calibri Light" panose="020F0302020204030204" pitchFamily="34" charset="0"/>
            </a:endParaRPr>
          </a:p>
        </p:txBody>
      </p:sp>
      <p:sp>
        <p:nvSpPr>
          <p:cNvPr id="6" name="CasellaDiTesto 5"/>
          <p:cNvSpPr txBox="1"/>
          <p:nvPr/>
        </p:nvSpPr>
        <p:spPr>
          <a:xfrm>
            <a:off x="492981" y="207646"/>
            <a:ext cx="7980297" cy="962143"/>
          </a:xfrm>
          <a:prstGeom prst="rect">
            <a:avLst/>
          </a:prstGeom>
          <a:solidFill>
            <a:schemeClr val="accent2">
              <a:lumMod val="40000"/>
              <a:lumOff val="60000"/>
            </a:schemeClr>
          </a:solidFill>
          <a:scene3d>
            <a:camera prst="orthographicFront"/>
            <a:lightRig rig="threePt" dir="t"/>
          </a:scene3d>
          <a:sp3d>
            <a:bevelT/>
          </a:sp3d>
        </p:spPr>
        <p:txBody>
          <a:bodyPr wrap="square" rtlCol="0">
            <a:spAutoFit/>
          </a:bodyPr>
          <a:lstStyle/>
          <a:p>
            <a:pPr algn="ctr"/>
            <a:r>
              <a:rPr lang="it-IT" sz="2800">
                <a:solidFill>
                  <a:schemeClr val="bg2"/>
                </a:solidFill>
                <a:latin typeface="Calibri Light" panose="020F0302020204030204" pitchFamily="34" charset="0"/>
              </a:rPr>
              <a:t>SEPARATE PROTEINS PRESENT IN COMPLEX MIXTURES:
FRACTIONAL PRECIPITATION</a:t>
            </a:r>
          </a:p>
        </p:txBody>
      </p:sp>
      <p:sp>
        <p:nvSpPr>
          <p:cNvPr id="7" name="CasellaDiTesto 6"/>
          <p:cNvSpPr txBox="1"/>
          <p:nvPr/>
        </p:nvSpPr>
        <p:spPr>
          <a:xfrm>
            <a:off x="818984" y="1417669"/>
            <a:ext cx="8229512" cy="2308324"/>
          </a:xfrm>
          <a:prstGeom prst="rect">
            <a:avLst/>
          </a:prstGeom>
          <a:noFill/>
        </p:spPr>
        <p:txBody>
          <a:bodyPr wrap="square" rtlCol="0">
            <a:spAutoFit/>
          </a:bodyPr>
          <a:lstStyle/>
          <a:p>
            <a:r>
              <a:rPr lang="en-US" sz="2400">
                <a:solidFill>
                  <a:schemeClr val="bg2"/>
                </a:solidFill>
                <a:latin typeface="Calibri" panose="020F0502020204030204" pitchFamily="34" charset="0"/>
                <a:cs typeface="Calibri" panose="020F0502020204030204" pitchFamily="34" charset="0"/>
              </a:rPr>
              <a:t>It is based on the different solubility that the different proteins have as a function of several parameters:
</a:t>
            </a:r>
            <a:r>
              <a:rPr lang="en-US" sz="2400">
                <a:solidFill>
                  <a:schemeClr val="bg2"/>
                </a:solidFill>
                <a:highlight>
                  <a:srgbClr val="FFFF00"/>
                </a:highlight>
                <a:latin typeface="Calibri" panose="020F0502020204030204" pitchFamily="34" charset="0"/>
                <a:cs typeface="Calibri" panose="020F0502020204030204" pitchFamily="34" charset="0"/>
              </a:rPr>
              <a:t>pH</a:t>
            </a:r>
            <a:r>
              <a:rPr lang="en-US" sz="2400">
                <a:solidFill>
                  <a:schemeClr val="bg2"/>
                </a:solidFill>
                <a:latin typeface="Calibri" panose="020F0502020204030204" pitchFamily="34" charset="0"/>
                <a:cs typeface="Calibri" panose="020F0502020204030204" pitchFamily="34" charset="0"/>
              </a:rPr>
              <a:t>, 
Ionic strength, concentration of salts dissolved in solution
Temperature
Solvent polarity</a:t>
            </a:r>
            <a:endParaRPr lang="it-IT" sz="2400">
              <a:solidFill>
                <a:schemeClr val="bg2"/>
              </a:solidFill>
              <a:latin typeface="Calibri" panose="020F0502020204030204" pitchFamily="34" charset="0"/>
              <a:cs typeface="Calibri" panose="020F0502020204030204" pitchFamily="34" charset="0"/>
            </a:endParaRPr>
          </a:p>
        </p:txBody>
      </p:sp>
      <p:sp>
        <p:nvSpPr>
          <p:cNvPr id="5" name="CasellaDiTesto 4">
            <a:extLst>
              <a:ext uri="{FF2B5EF4-FFF2-40B4-BE49-F238E27FC236}">
                <a16:creationId xmlns:a16="http://schemas.microsoft.com/office/drawing/2014/main" id="{EBDACC5D-BA8A-411C-9392-3644C02685D0}"/>
              </a:ext>
            </a:extLst>
          </p:cNvPr>
          <p:cNvSpPr txBox="1"/>
          <p:nvPr/>
        </p:nvSpPr>
        <p:spPr>
          <a:xfrm>
            <a:off x="818984" y="3810515"/>
            <a:ext cx="8025104" cy="2677656"/>
          </a:xfrm>
          <a:prstGeom prst="rect">
            <a:avLst/>
          </a:prstGeom>
          <a:noFill/>
        </p:spPr>
        <p:txBody>
          <a:bodyPr wrap="square" rtlCol="0">
            <a:spAutoFit/>
          </a:bodyPr>
          <a:lstStyle/>
          <a:p>
            <a:r>
              <a:rPr lang="en-US" sz="2400">
                <a:solidFill>
                  <a:srgbClr val="C00000"/>
                </a:solidFill>
                <a:latin typeface="Calibri" panose="020F0502020204030204" pitchFamily="34" charset="0"/>
                <a:cs typeface="Calibri" panose="020F0502020204030204" pitchFamily="34" charset="0"/>
              </a:rPr>
              <a:t>Example</a:t>
            </a:r>
            <a:r>
              <a:rPr lang="en-US" sz="2400">
                <a:solidFill>
                  <a:schemeClr val="bg2"/>
                </a:solidFill>
                <a:latin typeface="Calibri" panose="020F0502020204030204" pitchFamily="34" charset="0"/>
                <a:cs typeface="Calibri" panose="020F0502020204030204" pitchFamily="34" charset="0"/>
              </a:rPr>
              <a:t>: by treating the whole saliva with an acidic solution (pH 3.0-3.5) of trifluoroacetic acid or formic acid 0.1-0.2%, and then, spin the sample at low temperature, two protein fractions may be separated:</a:t>
            </a:r>
          </a:p>
          <a:p>
            <a:pPr marL="457200" indent="-457200">
              <a:buAutoNum type="arabicParenR"/>
            </a:pPr>
            <a:r>
              <a:rPr lang="en-US" sz="2400">
                <a:solidFill>
                  <a:schemeClr val="bg2"/>
                </a:solidFill>
                <a:latin typeface="Calibri" panose="020F0502020204030204" pitchFamily="34" charset="0"/>
                <a:cs typeface="Calibri" panose="020F0502020204030204" pitchFamily="34" charset="0"/>
              </a:rPr>
              <a:t>Soluble fraction of peptides and protein with molecular weight up to 70-100 </a:t>
            </a:r>
            <a:r>
              <a:rPr lang="en-US" sz="2400" err="1">
                <a:solidFill>
                  <a:schemeClr val="bg2"/>
                </a:solidFill>
                <a:latin typeface="Calibri" panose="020F0502020204030204" pitchFamily="34" charset="0"/>
                <a:cs typeface="Calibri" panose="020F0502020204030204" pitchFamily="34" charset="0"/>
              </a:rPr>
              <a:t>kDa</a:t>
            </a:r>
            <a:endParaRPr lang="en-US" sz="2400">
              <a:solidFill>
                <a:schemeClr val="bg2"/>
              </a:solidFill>
              <a:latin typeface="Calibri" panose="020F0502020204030204" pitchFamily="34" charset="0"/>
              <a:cs typeface="Calibri" panose="020F0502020204030204" pitchFamily="34" charset="0"/>
            </a:endParaRPr>
          </a:p>
          <a:p>
            <a:pPr marL="457200" indent="-457200">
              <a:buAutoNum type="arabicParenR"/>
            </a:pPr>
            <a:r>
              <a:rPr lang="en-US" sz="2400">
                <a:solidFill>
                  <a:schemeClr val="bg2"/>
                </a:solidFill>
                <a:latin typeface="Calibri" panose="020F0502020204030204" pitchFamily="34" charset="0"/>
                <a:cs typeface="Calibri" panose="020F0502020204030204" pitchFamily="34" charset="0"/>
              </a:rPr>
              <a:t>Insoluble fraction of big proteins</a:t>
            </a:r>
            <a:endParaRPr lang="it-IT" sz="2400">
              <a:solidFill>
                <a:schemeClr val="bg2"/>
              </a:solidFill>
              <a:latin typeface="Calibri" panose="020F0502020204030204" pitchFamily="34" charset="0"/>
              <a:cs typeface="Calibri" panose="020F0502020204030204" pitchFamily="34" charset="0"/>
            </a:endParaRPr>
          </a:p>
        </p:txBody>
      </p:sp>
      <p:sp>
        <p:nvSpPr>
          <p:cNvPr id="2" name="Freccia circolare a destra 1">
            <a:extLst>
              <a:ext uri="{FF2B5EF4-FFF2-40B4-BE49-F238E27FC236}">
                <a16:creationId xmlns:a16="http://schemas.microsoft.com/office/drawing/2014/main" id="{94AD7E8F-241C-4F99-9BCA-C1945F4811AC}"/>
              </a:ext>
            </a:extLst>
          </p:cNvPr>
          <p:cNvSpPr/>
          <p:nvPr/>
        </p:nvSpPr>
        <p:spPr bwMode="auto">
          <a:xfrm>
            <a:off x="197708" y="2247491"/>
            <a:ext cx="723480" cy="1933531"/>
          </a:xfrm>
          <a:prstGeom prst="curvedRightArrow">
            <a:avLst/>
          </a:prstGeom>
          <a:solidFill>
            <a:schemeClr val="bg1">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800625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4AC4BF68-F26E-44F5-9685-2377D16C01EA}"/>
              </a:ext>
            </a:extLst>
          </p:cNvPr>
          <p:cNvSpPr txBox="1"/>
          <p:nvPr/>
        </p:nvSpPr>
        <p:spPr>
          <a:xfrm>
            <a:off x="821345" y="369064"/>
            <a:ext cx="8157429" cy="954107"/>
          </a:xfrm>
          <a:prstGeom prst="rect">
            <a:avLst/>
          </a:prstGeom>
          <a:solidFill>
            <a:schemeClr val="accent2">
              <a:lumMod val="40000"/>
              <a:lumOff val="60000"/>
            </a:schemeClr>
          </a:solidFill>
          <a:scene3d>
            <a:camera prst="orthographicFront"/>
            <a:lightRig rig="threePt" dir="t"/>
          </a:scene3d>
          <a:sp3d>
            <a:bevelT/>
          </a:sp3d>
        </p:spPr>
        <p:txBody>
          <a:bodyPr wrap="square" rtlCol="0">
            <a:spAutoFit/>
          </a:bodyPr>
          <a:lstStyle/>
          <a:p>
            <a:r>
              <a:rPr lang="it-IT" sz="2800" b="1">
                <a:solidFill>
                  <a:srgbClr val="CC0099"/>
                </a:solidFill>
                <a:latin typeface="Calibri Light" panose="020F0302020204030204" pitchFamily="34" charset="0"/>
              </a:rPr>
              <a:t>FIRST STEP FOR </a:t>
            </a:r>
            <a:r>
              <a:rPr lang="it-IT" sz="2800" b="1">
                <a:solidFill>
                  <a:schemeClr val="bg1">
                    <a:lumMod val="75000"/>
                  </a:schemeClr>
                </a:solidFill>
                <a:latin typeface="Calibri Light" panose="020F0302020204030204" pitchFamily="34" charset="0"/>
              </a:rPr>
              <a:t>PROTEOMIC ANALYSIS</a:t>
            </a:r>
            <a:r>
              <a:rPr lang="it-IT" sz="2800" b="1">
                <a:solidFill>
                  <a:srgbClr val="CC0099"/>
                </a:solidFill>
                <a:latin typeface="Calibri Light" panose="020F0302020204030204" pitchFamily="34" charset="0"/>
              </a:rPr>
              <a:t>: SAMPLE PREPARATION</a:t>
            </a:r>
          </a:p>
        </p:txBody>
      </p:sp>
      <p:sp>
        <p:nvSpPr>
          <p:cNvPr id="8" name="Freccia in giù 7">
            <a:extLst>
              <a:ext uri="{FF2B5EF4-FFF2-40B4-BE49-F238E27FC236}">
                <a16:creationId xmlns:a16="http://schemas.microsoft.com/office/drawing/2014/main" id="{9F9518D5-CAD8-4E09-86B2-D7FE25BDD39F}"/>
              </a:ext>
            </a:extLst>
          </p:cNvPr>
          <p:cNvSpPr/>
          <p:nvPr/>
        </p:nvSpPr>
        <p:spPr bwMode="auto">
          <a:xfrm rot="16200000">
            <a:off x="87507" y="435837"/>
            <a:ext cx="646332" cy="821345"/>
          </a:xfrm>
          <a:prstGeom prst="downArrow">
            <a:avLst>
              <a:gd name="adj1" fmla="val 50000"/>
              <a:gd name="adj2" fmla="val 56844"/>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a:ln>
                <a:noFill/>
              </a:ln>
              <a:solidFill>
                <a:schemeClr val="tx1"/>
              </a:solidFill>
              <a:effectLst/>
              <a:latin typeface="Times New Roman" pitchFamily="18" charset="0"/>
            </a:endParaRPr>
          </a:p>
        </p:txBody>
      </p:sp>
      <p:sp>
        <p:nvSpPr>
          <p:cNvPr id="9" name="CasellaDiTesto 8">
            <a:extLst>
              <a:ext uri="{FF2B5EF4-FFF2-40B4-BE49-F238E27FC236}">
                <a16:creationId xmlns:a16="http://schemas.microsoft.com/office/drawing/2014/main" id="{A92944D3-7885-46C9-8CE2-B2C4833B995B}"/>
              </a:ext>
            </a:extLst>
          </p:cNvPr>
          <p:cNvSpPr txBox="1"/>
          <p:nvPr/>
        </p:nvSpPr>
        <p:spPr>
          <a:xfrm>
            <a:off x="236866" y="3279505"/>
            <a:ext cx="8777286" cy="3416320"/>
          </a:xfrm>
          <a:prstGeom prst="rect">
            <a:avLst/>
          </a:prstGeom>
          <a:noFill/>
        </p:spPr>
        <p:txBody>
          <a:bodyPr wrap="square" lIns="91440" tIns="45720" rIns="91440" bIns="45720" anchor="t">
            <a:spAutoFit/>
          </a:bodyPr>
          <a:lstStyle/>
          <a:p>
            <a:pPr algn="just"/>
            <a:r>
              <a:rPr lang="en-US" sz="2400">
                <a:solidFill>
                  <a:schemeClr val="tx1">
                    <a:lumMod val="50000"/>
                  </a:schemeClr>
                </a:solidFill>
                <a:latin typeface="Calibri" panose="020F0502020204030204" pitchFamily="34" charset="0"/>
              </a:rPr>
              <a:t>Several methods for sample preparation there exist, depending on:</a:t>
            </a:r>
          </a:p>
          <a:p>
            <a:pPr marL="342900" indent="-342900" algn="just">
              <a:buAutoNum type="arabicParenR"/>
            </a:pPr>
            <a:r>
              <a:rPr lang="en-US" sz="2400" b="0" i="0">
                <a:solidFill>
                  <a:schemeClr val="tx1">
                    <a:lumMod val="50000"/>
                  </a:schemeClr>
                </a:solidFill>
                <a:effectLst/>
                <a:latin typeface="Calibri" panose="020F0502020204030204" pitchFamily="34" charset="0"/>
              </a:rPr>
              <a:t>Type of biological sample (tissue, cells, bio-fluids, cytoplasmatic organelles)</a:t>
            </a:r>
          </a:p>
          <a:p>
            <a:pPr marL="342900" indent="-342900" algn="just">
              <a:buAutoNum type="arabicParenR"/>
            </a:pPr>
            <a:endParaRPr lang="en-US" sz="2400" b="0" i="0">
              <a:solidFill>
                <a:schemeClr val="tx1">
                  <a:lumMod val="50000"/>
                </a:schemeClr>
              </a:solidFill>
              <a:effectLst/>
              <a:latin typeface="Calibri" panose="020F0502020204030204" pitchFamily="34" charset="0"/>
            </a:endParaRPr>
          </a:p>
          <a:p>
            <a:pPr marL="342900" indent="-342900" algn="just">
              <a:buFontTx/>
              <a:buAutoNum type="arabicParenR"/>
            </a:pPr>
            <a:r>
              <a:rPr lang="en-US">
                <a:solidFill>
                  <a:schemeClr val="bg2"/>
                </a:solidFill>
                <a:highlight>
                  <a:srgbClr val="FFFF00"/>
                </a:highlight>
                <a:latin typeface="Calibri" panose="020F0502020204030204" pitchFamily="34" charset="0"/>
              </a:rPr>
              <a:t>Type of proteomic approach (DIRECT ANALYSIS OF INTACT PROTEINS or ANALYSIS OF THEIR PROTEOLITIC FRAGMENTS) </a:t>
            </a:r>
          </a:p>
          <a:p>
            <a:pPr marL="342900" indent="-342900" algn="just">
              <a:buFontTx/>
              <a:buAutoNum type="arabicParenR"/>
            </a:pPr>
            <a:endParaRPr lang="en-US">
              <a:solidFill>
                <a:schemeClr val="bg2"/>
              </a:solidFill>
              <a:highlight>
                <a:srgbClr val="FFFF00"/>
              </a:highlight>
              <a:latin typeface="Calibri" panose="020F0502020204030204" pitchFamily="34" charset="0"/>
            </a:endParaRPr>
          </a:p>
          <a:p>
            <a:pPr marL="342900" indent="-342900" algn="just">
              <a:buAutoNum type="arabicParenR"/>
            </a:pPr>
            <a:r>
              <a:rPr lang="en-US" sz="2400">
                <a:solidFill>
                  <a:schemeClr val="tx1">
                    <a:lumMod val="50000"/>
                  </a:schemeClr>
                </a:solidFill>
                <a:latin typeface="Calibri"/>
                <a:ea typeface="Calibri"/>
                <a:cs typeface="Calibri"/>
              </a:rPr>
              <a:t>Type of separative technique coupled to MS detection (gel-free or gel-based)</a:t>
            </a:r>
          </a:p>
        </p:txBody>
      </p:sp>
      <p:sp>
        <p:nvSpPr>
          <p:cNvPr id="10" name="Freccia in giù 9">
            <a:extLst>
              <a:ext uri="{FF2B5EF4-FFF2-40B4-BE49-F238E27FC236}">
                <a16:creationId xmlns:a16="http://schemas.microsoft.com/office/drawing/2014/main" id="{4D3B3C40-AE04-493E-AC2B-F32FB08FF2DD}"/>
              </a:ext>
            </a:extLst>
          </p:cNvPr>
          <p:cNvSpPr/>
          <p:nvPr/>
        </p:nvSpPr>
        <p:spPr bwMode="auto">
          <a:xfrm>
            <a:off x="1370207" y="1323171"/>
            <a:ext cx="646332" cy="821345"/>
          </a:xfrm>
          <a:prstGeom prst="downArrow">
            <a:avLst>
              <a:gd name="adj1" fmla="val 50000"/>
              <a:gd name="adj2" fmla="val 56844"/>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a:ln>
                <a:noFill/>
              </a:ln>
              <a:solidFill>
                <a:schemeClr val="tx1"/>
              </a:solidFill>
              <a:effectLst/>
              <a:latin typeface="Times New Roman" pitchFamily="18" charset="0"/>
            </a:endParaRPr>
          </a:p>
        </p:txBody>
      </p:sp>
      <p:sp>
        <p:nvSpPr>
          <p:cNvPr id="11" name="CasellaDiTesto 10">
            <a:extLst>
              <a:ext uri="{FF2B5EF4-FFF2-40B4-BE49-F238E27FC236}">
                <a16:creationId xmlns:a16="http://schemas.microsoft.com/office/drawing/2014/main" id="{EBCA1D3A-F80C-40A4-95E2-662221595F25}"/>
              </a:ext>
            </a:extLst>
          </p:cNvPr>
          <p:cNvSpPr txBox="1"/>
          <p:nvPr/>
        </p:nvSpPr>
        <p:spPr>
          <a:xfrm>
            <a:off x="821344" y="2144516"/>
            <a:ext cx="8157429" cy="954107"/>
          </a:xfrm>
          <a:prstGeom prst="rect">
            <a:avLst/>
          </a:prstGeom>
          <a:solidFill>
            <a:schemeClr val="tx2">
              <a:lumMod val="20000"/>
              <a:lumOff val="80000"/>
            </a:schemeClr>
          </a:solidFill>
          <a:scene3d>
            <a:camera prst="orthographicFront"/>
            <a:lightRig rig="threePt" dir="t"/>
          </a:scene3d>
          <a:sp3d>
            <a:bevelT/>
          </a:sp3d>
        </p:spPr>
        <p:txBody>
          <a:bodyPr wrap="square" rtlCol="0">
            <a:spAutoFit/>
          </a:bodyPr>
          <a:lstStyle/>
          <a:p>
            <a:r>
              <a:rPr lang="it-IT" sz="2800" b="1">
                <a:solidFill>
                  <a:srgbClr val="CC0099"/>
                </a:solidFill>
                <a:latin typeface="Calibri Light" panose="020F0302020204030204" pitchFamily="34" charset="0"/>
              </a:rPr>
              <a:t>IT MUST BE USEFUL TO REDUCE THE COMPLEXITY, TO SIMPLIFY THE SAMPLE</a:t>
            </a:r>
          </a:p>
        </p:txBody>
      </p:sp>
    </p:spTree>
    <p:extLst>
      <p:ext uri="{BB962C8B-B14F-4D97-AF65-F5344CB8AC3E}">
        <p14:creationId xmlns:p14="http://schemas.microsoft.com/office/powerpoint/2010/main" val="3573656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D4AA205F-239B-452D-BD0F-92264364E9A2}"/>
              </a:ext>
            </a:extLst>
          </p:cNvPr>
          <p:cNvSpPr txBox="1"/>
          <p:nvPr/>
        </p:nvSpPr>
        <p:spPr>
          <a:xfrm>
            <a:off x="615012" y="2446259"/>
            <a:ext cx="2810786" cy="461665"/>
          </a:xfrm>
          <a:prstGeom prst="rect">
            <a:avLst/>
          </a:prstGeom>
          <a:noFill/>
        </p:spPr>
        <p:txBody>
          <a:bodyPr wrap="square">
            <a:spAutoFit/>
          </a:bodyPr>
          <a:lstStyle/>
          <a:p>
            <a:r>
              <a:rPr lang="en-US" sz="2400">
                <a:solidFill>
                  <a:schemeClr val="bg1">
                    <a:lumMod val="75000"/>
                  </a:schemeClr>
                </a:solidFill>
                <a:latin typeface="Calibri" panose="020F0502020204030204" pitchFamily="34" charset="0"/>
              </a:rPr>
              <a:t>PROTEIN FRACTIONS </a:t>
            </a:r>
            <a:endParaRPr lang="it-IT" sz="2400"/>
          </a:p>
        </p:txBody>
      </p:sp>
      <p:sp>
        <p:nvSpPr>
          <p:cNvPr id="5" name="Freccia a destra 4">
            <a:extLst>
              <a:ext uri="{FF2B5EF4-FFF2-40B4-BE49-F238E27FC236}">
                <a16:creationId xmlns:a16="http://schemas.microsoft.com/office/drawing/2014/main" id="{744671C1-2D6A-4800-B1D5-740501C6E965}"/>
              </a:ext>
            </a:extLst>
          </p:cNvPr>
          <p:cNvSpPr/>
          <p:nvPr/>
        </p:nvSpPr>
        <p:spPr bwMode="auto">
          <a:xfrm rot="2670997">
            <a:off x="2470968" y="3916431"/>
            <a:ext cx="802866" cy="484632"/>
          </a:xfrm>
          <a:prstGeom prst="rightArrow">
            <a:avLst>
              <a:gd name="adj1" fmla="val 50000"/>
              <a:gd name="adj2" fmla="val 79533"/>
            </a:avLst>
          </a:prstGeom>
          <a:solidFill>
            <a:schemeClr val="bg1">
              <a:lumMod val="60000"/>
              <a:lumOff val="40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6" name="CasellaDiTesto 5">
            <a:extLst>
              <a:ext uri="{FF2B5EF4-FFF2-40B4-BE49-F238E27FC236}">
                <a16:creationId xmlns:a16="http://schemas.microsoft.com/office/drawing/2014/main" id="{A0F8EA95-C8A3-44A8-9E33-B1725E3024E1}"/>
              </a:ext>
            </a:extLst>
          </p:cNvPr>
          <p:cNvSpPr txBox="1"/>
          <p:nvPr/>
        </p:nvSpPr>
        <p:spPr>
          <a:xfrm>
            <a:off x="3204522" y="3974727"/>
            <a:ext cx="5542060" cy="830997"/>
          </a:xfrm>
          <a:prstGeom prst="rect">
            <a:avLst/>
          </a:prstGeom>
          <a:noFill/>
        </p:spPr>
        <p:txBody>
          <a:bodyPr wrap="square">
            <a:spAutoFit/>
          </a:bodyPr>
          <a:lstStyle/>
          <a:p>
            <a:r>
              <a:rPr lang="en-US" sz="2400">
                <a:solidFill>
                  <a:schemeClr val="bg1">
                    <a:lumMod val="75000"/>
                  </a:schemeClr>
                </a:solidFill>
                <a:latin typeface="Calibri" panose="020F0502020204030204" pitchFamily="34" charset="0"/>
              </a:rPr>
              <a:t>They can be analyzed intact, “</a:t>
            </a:r>
            <a:r>
              <a:rPr lang="en-US" sz="2400" b="1" i="1">
                <a:solidFill>
                  <a:schemeClr val="bg1">
                    <a:lumMod val="75000"/>
                  </a:schemeClr>
                </a:solidFill>
                <a:latin typeface="Calibri" panose="020F0502020204030204" pitchFamily="34" charset="0"/>
              </a:rPr>
              <a:t>as they are</a:t>
            </a:r>
            <a:r>
              <a:rPr lang="en-US" sz="2400">
                <a:solidFill>
                  <a:schemeClr val="bg1">
                    <a:lumMod val="75000"/>
                  </a:schemeClr>
                </a:solidFill>
                <a:latin typeface="Calibri" panose="020F0502020204030204" pitchFamily="34" charset="0"/>
              </a:rPr>
              <a:t>” by mass spectrometry</a:t>
            </a:r>
            <a:endParaRPr lang="it-IT" sz="2400"/>
          </a:p>
        </p:txBody>
      </p:sp>
      <p:sp>
        <p:nvSpPr>
          <p:cNvPr id="7" name="Freccia a destra 6">
            <a:extLst>
              <a:ext uri="{FF2B5EF4-FFF2-40B4-BE49-F238E27FC236}">
                <a16:creationId xmlns:a16="http://schemas.microsoft.com/office/drawing/2014/main" id="{060E5CA8-A416-4887-ADB7-AAB94D4DB15E}"/>
              </a:ext>
            </a:extLst>
          </p:cNvPr>
          <p:cNvSpPr/>
          <p:nvPr/>
        </p:nvSpPr>
        <p:spPr bwMode="auto">
          <a:xfrm rot="5814540">
            <a:off x="536160" y="4377983"/>
            <a:ext cx="970058" cy="484632"/>
          </a:xfrm>
          <a:prstGeom prst="rightArrow">
            <a:avLst>
              <a:gd name="adj1" fmla="val 50000"/>
              <a:gd name="adj2" fmla="val 79533"/>
            </a:avLst>
          </a:prstGeom>
          <a:solidFill>
            <a:schemeClr val="bg1">
              <a:lumMod val="60000"/>
              <a:lumOff val="40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8" name="CasellaDiTesto 7">
            <a:extLst>
              <a:ext uri="{FF2B5EF4-FFF2-40B4-BE49-F238E27FC236}">
                <a16:creationId xmlns:a16="http://schemas.microsoft.com/office/drawing/2014/main" id="{B618243F-6FA0-4ADB-994B-F21DF67EF63A}"/>
              </a:ext>
            </a:extLst>
          </p:cNvPr>
          <p:cNvSpPr txBox="1"/>
          <p:nvPr/>
        </p:nvSpPr>
        <p:spPr>
          <a:xfrm>
            <a:off x="285434" y="5037167"/>
            <a:ext cx="5931672" cy="1200329"/>
          </a:xfrm>
          <a:prstGeom prst="rect">
            <a:avLst/>
          </a:prstGeom>
          <a:noFill/>
        </p:spPr>
        <p:txBody>
          <a:bodyPr wrap="square">
            <a:spAutoFit/>
          </a:bodyPr>
          <a:lstStyle/>
          <a:p>
            <a:pPr algn="just"/>
            <a:r>
              <a:rPr lang="en-US" sz="2400">
                <a:solidFill>
                  <a:schemeClr val="bg1">
                    <a:lumMod val="75000"/>
                  </a:schemeClr>
                </a:solidFill>
                <a:latin typeface="Calibri" panose="020F0502020204030204" pitchFamily="34" charset="0"/>
              </a:rPr>
              <a:t>They can be submitted to </a:t>
            </a:r>
            <a:r>
              <a:rPr lang="en-US" sz="2400" b="1">
                <a:solidFill>
                  <a:schemeClr val="bg1">
                    <a:lumMod val="75000"/>
                  </a:schemeClr>
                </a:solidFill>
                <a:latin typeface="Calibri" panose="020F0502020204030204" pitchFamily="34" charset="0"/>
              </a:rPr>
              <a:t>proteolytic digestion </a:t>
            </a:r>
            <a:r>
              <a:rPr lang="en-US" sz="2400">
                <a:solidFill>
                  <a:schemeClr val="bg1">
                    <a:lumMod val="75000"/>
                  </a:schemeClr>
                </a:solidFill>
                <a:latin typeface="Calibri" panose="020F0502020204030204" pitchFamily="34" charset="0"/>
              </a:rPr>
              <a:t>and the mixture of fragments analyzed by mass spectrometry</a:t>
            </a:r>
            <a:endParaRPr lang="it-IT" sz="2400"/>
          </a:p>
        </p:txBody>
      </p:sp>
      <p:grpSp>
        <p:nvGrpSpPr>
          <p:cNvPr id="9" name="Gruppo 8">
            <a:extLst>
              <a:ext uri="{FF2B5EF4-FFF2-40B4-BE49-F238E27FC236}">
                <a16:creationId xmlns:a16="http://schemas.microsoft.com/office/drawing/2014/main" id="{B16B8D3B-DED5-4F38-8DF7-76E5071CDBDB}"/>
              </a:ext>
            </a:extLst>
          </p:cNvPr>
          <p:cNvGrpSpPr/>
          <p:nvPr/>
        </p:nvGrpSpPr>
        <p:grpSpPr>
          <a:xfrm>
            <a:off x="909297" y="441890"/>
            <a:ext cx="7325405" cy="635280"/>
            <a:chOff x="1049240" y="637681"/>
            <a:chExt cx="7325405" cy="635280"/>
          </a:xfrm>
        </p:grpSpPr>
        <p:pic>
          <p:nvPicPr>
            <p:cNvPr id="10" name="Immagine 9">
              <a:extLst>
                <a:ext uri="{FF2B5EF4-FFF2-40B4-BE49-F238E27FC236}">
                  <a16:creationId xmlns:a16="http://schemas.microsoft.com/office/drawing/2014/main" id="{A7D85733-6DA0-4ADD-BEDB-B4DB72AC29F3}"/>
                </a:ext>
              </a:extLst>
            </p:cNvPr>
            <p:cNvPicPr>
              <a:picLocks noChangeAspect="1"/>
            </p:cNvPicPr>
            <p:nvPr/>
          </p:nvPicPr>
          <p:blipFill>
            <a:blip r:embed="rId2" cstate="print"/>
            <a:stretch>
              <a:fillRect/>
            </a:stretch>
          </p:blipFill>
          <p:spPr>
            <a:xfrm rot="2902894">
              <a:off x="4203521" y="633279"/>
              <a:ext cx="299668" cy="494955"/>
            </a:xfrm>
            <a:prstGeom prst="rect">
              <a:avLst/>
            </a:prstGeom>
          </p:spPr>
        </p:pic>
        <p:pic>
          <p:nvPicPr>
            <p:cNvPr id="11" name="Immagine 10">
              <a:extLst>
                <a:ext uri="{FF2B5EF4-FFF2-40B4-BE49-F238E27FC236}">
                  <a16:creationId xmlns:a16="http://schemas.microsoft.com/office/drawing/2014/main" id="{CF1ED5AC-EC5C-4A61-AF24-E270D2D76BF0}"/>
                </a:ext>
              </a:extLst>
            </p:cNvPr>
            <p:cNvPicPr>
              <a:picLocks noChangeAspect="1"/>
            </p:cNvPicPr>
            <p:nvPr/>
          </p:nvPicPr>
          <p:blipFill>
            <a:blip r:embed="rId2" cstate="print"/>
            <a:stretch>
              <a:fillRect/>
            </a:stretch>
          </p:blipFill>
          <p:spPr>
            <a:xfrm rot="2902894">
              <a:off x="3278474" y="695016"/>
              <a:ext cx="388350" cy="682701"/>
            </a:xfrm>
            <a:prstGeom prst="rect">
              <a:avLst/>
            </a:prstGeom>
          </p:spPr>
        </p:pic>
        <p:pic>
          <p:nvPicPr>
            <p:cNvPr id="12" name="Immagine 11">
              <a:extLst>
                <a:ext uri="{FF2B5EF4-FFF2-40B4-BE49-F238E27FC236}">
                  <a16:creationId xmlns:a16="http://schemas.microsoft.com/office/drawing/2014/main" id="{7FA83D45-8C2B-47F2-831D-4679511CF44C}"/>
                </a:ext>
              </a:extLst>
            </p:cNvPr>
            <p:cNvPicPr>
              <a:picLocks noChangeAspect="1"/>
            </p:cNvPicPr>
            <p:nvPr/>
          </p:nvPicPr>
          <p:blipFill>
            <a:blip r:embed="rId3" cstate="print"/>
            <a:stretch>
              <a:fillRect/>
            </a:stretch>
          </p:blipFill>
          <p:spPr>
            <a:xfrm rot="6389097">
              <a:off x="2732069" y="681123"/>
              <a:ext cx="385293" cy="554970"/>
            </a:xfrm>
            <a:prstGeom prst="rect">
              <a:avLst/>
            </a:prstGeom>
          </p:spPr>
        </p:pic>
        <p:pic>
          <p:nvPicPr>
            <p:cNvPr id="13" name="Immagine 12">
              <a:extLst>
                <a:ext uri="{FF2B5EF4-FFF2-40B4-BE49-F238E27FC236}">
                  <a16:creationId xmlns:a16="http://schemas.microsoft.com/office/drawing/2014/main" id="{FF872CE9-0145-45FE-BCD7-C5B04694A6E9}"/>
                </a:ext>
              </a:extLst>
            </p:cNvPr>
            <p:cNvPicPr>
              <a:picLocks noChangeAspect="1"/>
            </p:cNvPicPr>
            <p:nvPr/>
          </p:nvPicPr>
          <p:blipFill>
            <a:blip r:embed="rId4" cstate="print"/>
            <a:stretch>
              <a:fillRect/>
            </a:stretch>
          </p:blipFill>
          <p:spPr>
            <a:xfrm rot="5830686">
              <a:off x="4055226" y="838758"/>
              <a:ext cx="248231" cy="620176"/>
            </a:xfrm>
            <a:prstGeom prst="rect">
              <a:avLst/>
            </a:prstGeom>
          </p:spPr>
        </p:pic>
        <p:pic>
          <p:nvPicPr>
            <p:cNvPr id="14" name="Immagine 13">
              <a:extLst>
                <a:ext uri="{FF2B5EF4-FFF2-40B4-BE49-F238E27FC236}">
                  <a16:creationId xmlns:a16="http://schemas.microsoft.com/office/drawing/2014/main" id="{B762196A-91CC-4EAF-BEB5-224ADACB82EB}"/>
                </a:ext>
              </a:extLst>
            </p:cNvPr>
            <p:cNvPicPr>
              <a:picLocks noChangeAspect="1"/>
            </p:cNvPicPr>
            <p:nvPr/>
          </p:nvPicPr>
          <p:blipFill>
            <a:blip r:embed="rId4" cstate="print"/>
            <a:stretch>
              <a:fillRect/>
            </a:stretch>
          </p:blipFill>
          <p:spPr>
            <a:xfrm rot="6730939">
              <a:off x="5095345" y="561532"/>
              <a:ext cx="342482" cy="531422"/>
            </a:xfrm>
            <a:prstGeom prst="rect">
              <a:avLst/>
            </a:prstGeom>
          </p:spPr>
        </p:pic>
        <p:pic>
          <p:nvPicPr>
            <p:cNvPr id="15" name="Immagine 14">
              <a:extLst>
                <a:ext uri="{FF2B5EF4-FFF2-40B4-BE49-F238E27FC236}">
                  <a16:creationId xmlns:a16="http://schemas.microsoft.com/office/drawing/2014/main" id="{477100F9-C0DD-4317-83FF-F9D3A14B7572}"/>
                </a:ext>
              </a:extLst>
            </p:cNvPr>
            <p:cNvPicPr>
              <a:picLocks noChangeAspect="1"/>
            </p:cNvPicPr>
            <p:nvPr/>
          </p:nvPicPr>
          <p:blipFill>
            <a:blip r:embed="rId2" cstate="print"/>
            <a:stretch>
              <a:fillRect/>
            </a:stretch>
          </p:blipFill>
          <p:spPr>
            <a:xfrm rot="18521941">
              <a:off x="4833516" y="630657"/>
              <a:ext cx="267311" cy="466264"/>
            </a:xfrm>
            <a:prstGeom prst="rect">
              <a:avLst/>
            </a:prstGeom>
          </p:spPr>
        </p:pic>
        <p:pic>
          <p:nvPicPr>
            <p:cNvPr id="16" name="Immagine 15">
              <a:extLst>
                <a:ext uri="{FF2B5EF4-FFF2-40B4-BE49-F238E27FC236}">
                  <a16:creationId xmlns:a16="http://schemas.microsoft.com/office/drawing/2014/main" id="{EA9ABD69-0AD9-405C-9CBC-944BA594DA69}"/>
                </a:ext>
              </a:extLst>
            </p:cNvPr>
            <p:cNvPicPr>
              <a:picLocks noChangeAspect="1"/>
            </p:cNvPicPr>
            <p:nvPr/>
          </p:nvPicPr>
          <p:blipFill rotWithShape="1">
            <a:blip r:embed="rId5" cstate="print"/>
            <a:srcRect l="23216" t="21654" r="23216" b="21207"/>
            <a:stretch/>
          </p:blipFill>
          <p:spPr>
            <a:xfrm rot="15019754">
              <a:off x="1642287" y="838733"/>
              <a:ext cx="331472" cy="390575"/>
            </a:xfrm>
            <a:prstGeom prst="rect">
              <a:avLst/>
            </a:prstGeom>
          </p:spPr>
        </p:pic>
        <p:pic>
          <p:nvPicPr>
            <p:cNvPr id="17" name="Immagine 16">
              <a:extLst>
                <a:ext uri="{FF2B5EF4-FFF2-40B4-BE49-F238E27FC236}">
                  <a16:creationId xmlns:a16="http://schemas.microsoft.com/office/drawing/2014/main" id="{3B29B5A2-8449-43A8-834B-42D681CC9C8F}"/>
                </a:ext>
              </a:extLst>
            </p:cNvPr>
            <p:cNvPicPr>
              <a:picLocks noChangeAspect="1"/>
            </p:cNvPicPr>
            <p:nvPr/>
          </p:nvPicPr>
          <p:blipFill rotWithShape="1">
            <a:blip r:embed="rId5" cstate="print"/>
            <a:srcRect l="23216" t="21654" r="23216" b="21207"/>
            <a:stretch/>
          </p:blipFill>
          <p:spPr>
            <a:xfrm rot="9801616">
              <a:off x="3951156" y="641952"/>
              <a:ext cx="426155" cy="209720"/>
            </a:xfrm>
            <a:prstGeom prst="rect">
              <a:avLst/>
            </a:prstGeom>
          </p:spPr>
        </p:pic>
        <p:pic>
          <p:nvPicPr>
            <p:cNvPr id="18" name="Immagine 17">
              <a:extLst>
                <a:ext uri="{FF2B5EF4-FFF2-40B4-BE49-F238E27FC236}">
                  <a16:creationId xmlns:a16="http://schemas.microsoft.com/office/drawing/2014/main" id="{02667C86-3BE0-426B-9218-19F9D7F51F25}"/>
                </a:ext>
              </a:extLst>
            </p:cNvPr>
            <p:cNvPicPr>
              <a:picLocks noChangeAspect="1"/>
            </p:cNvPicPr>
            <p:nvPr/>
          </p:nvPicPr>
          <p:blipFill>
            <a:blip r:embed="rId6" cstate="print"/>
            <a:stretch>
              <a:fillRect/>
            </a:stretch>
          </p:blipFill>
          <p:spPr>
            <a:xfrm>
              <a:off x="2051658" y="726019"/>
              <a:ext cx="330769" cy="186296"/>
            </a:xfrm>
            <a:prstGeom prst="rect">
              <a:avLst/>
            </a:prstGeom>
          </p:spPr>
        </p:pic>
        <p:pic>
          <p:nvPicPr>
            <p:cNvPr id="19" name="Immagine 18">
              <a:extLst>
                <a:ext uri="{FF2B5EF4-FFF2-40B4-BE49-F238E27FC236}">
                  <a16:creationId xmlns:a16="http://schemas.microsoft.com/office/drawing/2014/main" id="{45175F3E-6B13-44BA-A6BA-47E6902D3B58}"/>
                </a:ext>
              </a:extLst>
            </p:cNvPr>
            <p:cNvPicPr>
              <a:picLocks noChangeAspect="1"/>
            </p:cNvPicPr>
            <p:nvPr/>
          </p:nvPicPr>
          <p:blipFill>
            <a:blip r:embed="rId7" cstate="print"/>
            <a:stretch>
              <a:fillRect/>
            </a:stretch>
          </p:blipFill>
          <p:spPr>
            <a:xfrm rot="17984799">
              <a:off x="1377710" y="696678"/>
              <a:ext cx="183229" cy="467562"/>
            </a:xfrm>
            <a:prstGeom prst="rect">
              <a:avLst/>
            </a:prstGeom>
          </p:spPr>
        </p:pic>
        <p:pic>
          <p:nvPicPr>
            <p:cNvPr id="20" name="Immagine 19">
              <a:extLst>
                <a:ext uri="{FF2B5EF4-FFF2-40B4-BE49-F238E27FC236}">
                  <a16:creationId xmlns:a16="http://schemas.microsoft.com/office/drawing/2014/main" id="{EE4275FE-E0FC-411E-8236-2D11A339311B}"/>
                </a:ext>
              </a:extLst>
            </p:cNvPr>
            <p:cNvPicPr>
              <a:picLocks noChangeAspect="1"/>
            </p:cNvPicPr>
            <p:nvPr/>
          </p:nvPicPr>
          <p:blipFill>
            <a:blip r:embed="rId8" cstate="print"/>
            <a:stretch>
              <a:fillRect/>
            </a:stretch>
          </p:blipFill>
          <p:spPr>
            <a:xfrm>
              <a:off x="2379943" y="683923"/>
              <a:ext cx="217517" cy="257528"/>
            </a:xfrm>
            <a:prstGeom prst="rect">
              <a:avLst/>
            </a:prstGeom>
          </p:spPr>
        </p:pic>
        <p:pic>
          <p:nvPicPr>
            <p:cNvPr id="21" name="Immagine 20">
              <a:extLst>
                <a:ext uri="{FF2B5EF4-FFF2-40B4-BE49-F238E27FC236}">
                  <a16:creationId xmlns:a16="http://schemas.microsoft.com/office/drawing/2014/main" id="{D0B24655-822D-47D3-AFBC-11D778AC0F78}"/>
                </a:ext>
              </a:extLst>
            </p:cNvPr>
            <p:cNvPicPr>
              <a:picLocks noChangeAspect="1"/>
            </p:cNvPicPr>
            <p:nvPr/>
          </p:nvPicPr>
          <p:blipFill>
            <a:blip r:embed="rId9" cstate="print"/>
            <a:stretch>
              <a:fillRect/>
            </a:stretch>
          </p:blipFill>
          <p:spPr>
            <a:xfrm>
              <a:off x="1049240" y="1008565"/>
              <a:ext cx="378308" cy="160905"/>
            </a:xfrm>
            <a:prstGeom prst="rect">
              <a:avLst/>
            </a:prstGeom>
          </p:spPr>
        </p:pic>
        <p:pic>
          <p:nvPicPr>
            <p:cNvPr id="22" name="Immagine 21">
              <a:extLst>
                <a:ext uri="{FF2B5EF4-FFF2-40B4-BE49-F238E27FC236}">
                  <a16:creationId xmlns:a16="http://schemas.microsoft.com/office/drawing/2014/main" id="{46C6190E-F284-4258-90E4-36FDAFF8D9FA}"/>
                </a:ext>
              </a:extLst>
            </p:cNvPr>
            <p:cNvPicPr>
              <a:picLocks noChangeAspect="1"/>
            </p:cNvPicPr>
            <p:nvPr/>
          </p:nvPicPr>
          <p:blipFill>
            <a:blip r:embed="rId10" cstate="print"/>
            <a:stretch>
              <a:fillRect/>
            </a:stretch>
          </p:blipFill>
          <p:spPr>
            <a:xfrm>
              <a:off x="1602890" y="691448"/>
              <a:ext cx="481911" cy="235241"/>
            </a:xfrm>
            <a:prstGeom prst="rect">
              <a:avLst/>
            </a:prstGeom>
          </p:spPr>
        </p:pic>
        <p:pic>
          <p:nvPicPr>
            <p:cNvPr id="23" name="Immagine 22">
              <a:extLst>
                <a:ext uri="{FF2B5EF4-FFF2-40B4-BE49-F238E27FC236}">
                  <a16:creationId xmlns:a16="http://schemas.microsoft.com/office/drawing/2014/main" id="{8B0B01B1-6F98-494F-8143-E3FE9A9473F6}"/>
                </a:ext>
              </a:extLst>
            </p:cNvPr>
            <p:cNvPicPr>
              <a:picLocks noChangeAspect="1"/>
            </p:cNvPicPr>
            <p:nvPr/>
          </p:nvPicPr>
          <p:blipFill>
            <a:blip r:embed="rId9" cstate="print"/>
            <a:stretch>
              <a:fillRect/>
            </a:stretch>
          </p:blipFill>
          <p:spPr>
            <a:xfrm>
              <a:off x="1980762" y="879118"/>
              <a:ext cx="421636" cy="182047"/>
            </a:xfrm>
            <a:prstGeom prst="rect">
              <a:avLst/>
            </a:prstGeom>
          </p:spPr>
        </p:pic>
        <p:pic>
          <p:nvPicPr>
            <p:cNvPr id="24" name="Immagine 23">
              <a:extLst>
                <a:ext uri="{FF2B5EF4-FFF2-40B4-BE49-F238E27FC236}">
                  <a16:creationId xmlns:a16="http://schemas.microsoft.com/office/drawing/2014/main" id="{174684A2-B59F-45F1-B685-8A23D045FC08}"/>
                </a:ext>
              </a:extLst>
            </p:cNvPr>
            <p:cNvPicPr>
              <a:picLocks noChangeAspect="1"/>
            </p:cNvPicPr>
            <p:nvPr/>
          </p:nvPicPr>
          <p:blipFill>
            <a:blip r:embed="rId10" cstate="print"/>
            <a:stretch>
              <a:fillRect/>
            </a:stretch>
          </p:blipFill>
          <p:spPr>
            <a:xfrm>
              <a:off x="5477149" y="818498"/>
              <a:ext cx="709743" cy="328769"/>
            </a:xfrm>
            <a:prstGeom prst="rect">
              <a:avLst/>
            </a:prstGeom>
          </p:spPr>
        </p:pic>
        <p:pic>
          <p:nvPicPr>
            <p:cNvPr id="25" name="Immagine 24">
              <a:extLst>
                <a:ext uri="{FF2B5EF4-FFF2-40B4-BE49-F238E27FC236}">
                  <a16:creationId xmlns:a16="http://schemas.microsoft.com/office/drawing/2014/main" id="{4315F3D1-9F5D-448A-9AC3-78689F2A2B87}"/>
                </a:ext>
              </a:extLst>
            </p:cNvPr>
            <p:cNvPicPr>
              <a:picLocks noChangeAspect="1"/>
            </p:cNvPicPr>
            <p:nvPr/>
          </p:nvPicPr>
          <p:blipFill>
            <a:blip r:embed="rId10" cstate="print"/>
            <a:stretch>
              <a:fillRect/>
            </a:stretch>
          </p:blipFill>
          <p:spPr>
            <a:xfrm rot="6250025">
              <a:off x="6012755" y="988911"/>
              <a:ext cx="241367" cy="289907"/>
            </a:xfrm>
            <a:prstGeom prst="rect">
              <a:avLst/>
            </a:prstGeom>
          </p:spPr>
        </p:pic>
        <p:pic>
          <p:nvPicPr>
            <p:cNvPr id="26" name="Immagine 25">
              <a:extLst>
                <a:ext uri="{FF2B5EF4-FFF2-40B4-BE49-F238E27FC236}">
                  <a16:creationId xmlns:a16="http://schemas.microsoft.com/office/drawing/2014/main" id="{9A3C76E3-7068-4B6B-9C0F-D50E0928BD82}"/>
                </a:ext>
              </a:extLst>
            </p:cNvPr>
            <p:cNvPicPr>
              <a:picLocks noChangeAspect="1"/>
            </p:cNvPicPr>
            <p:nvPr/>
          </p:nvPicPr>
          <p:blipFill>
            <a:blip r:embed="rId3" cstate="print"/>
            <a:stretch>
              <a:fillRect/>
            </a:stretch>
          </p:blipFill>
          <p:spPr>
            <a:xfrm rot="18674724">
              <a:off x="5997205" y="589675"/>
              <a:ext cx="338211" cy="434223"/>
            </a:xfrm>
            <a:prstGeom prst="rect">
              <a:avLst/>
            </a:prstGeom>
          </p:spPr>
        </p:pic>
        <p:pic>
          <p:nvPicPr>
            <p:cNvPr id="27" name="Immagine 26">
              <a:extLst>
                <a:ext uri="{FF2B5EF4-FFF2-40B4-BE49-F238E27FC236}">
                  <a16:creationId xmlns:a16="http://schemas.microsoft.com/office/drawing/2014/main" id="{02E4B9F0-3189-4952-B7FB-A4579FA3DA9F}"/>
                </a:ext>
              </a:extLst>
            </p:cNvPr>
            <p:cNvPicPr>
              <a:picLocks noChangeAspect="1"/>
            </p:cNvPicPr>
            <p:nvPr/>
          </p:nvPicPr>
          <p:blipFill rotWithShape="1">
            <a:blip r:embed="rId5" cstate="print"/>
            <a:srcRect l="23216" t="21654" r="23216" b="21207"/>
            <a:stretch/>
          </p:blipFill>
          <p:spPr>
            <a:xfrm rot="9801616">
              <a:off x="2333034" y="947660"/>
              <a:ext cx="364149" cy="186974"/>
            </a:xfrm>
            <a:prstGeom prst="rect">
              <a:avLst/>
            </a:prstGeom>
          </p:spPr>
        </p:pic>
        <p:pic>
          <p:nvPicPr>
            <p:cNvPr id="28" name="Immagine 27">
              <a:extLst>
                <a:ext uri="{FF2B5EF4-FFF2-40B4-BE49-F238E27FC236}">
                  <a16:creationId xmlns:a16="http://schemas.microsoft.com/office/drawing/2014/main" id="{7DEE62EE-CA05-4397-9DFD-4AD439267A24}"/>
                </a:ext>
              </a:extLst>
            </p:cNvPr>
            <p:cNvPicPr>
              <a:picLocks noChangeAspect="1"/>
            </p:cNvPicPr>
            <p:nvPr/>
          </p:nvPicPr>
          <p:blipFill rotWithShape="1">
            <a:blip r:embed="rId5" cstate="print"/>
            <a:srcRect l="23216" t="27277" r="23216" b="12902"/>
            <a:stretch/>
          </p:blipFill>
          <p:spPr>
            <a:xfrm rot="5991981">
              <a:off x="3081118" y="902998"/>
              <a:ext cx="360244" cy="201193"/>
            </a:xfrm>
            <a:prstGeom prst="rect">
              <a:avLst/>
            </a:prstGeom>
          </p:spPr>
        </p:pic>
        <p:pic>
          <p:nvPicPr>
            <p:cNvPr id="29" name="Immagine 28">
              <a:extLst>
                <a:ext uri="{FF2B5EF4-FFF2-40B4-BE49-F238E27FC236}">
                  <a16:creationId xmlns:a16="http://schemas.microsoft.com/office/drawing/2014/main" id="{219F4A61-E467-48B4-A4B2-A94E6D3685EB}"/>
                </a:ext>
              </a:extLst>
            </p:cNvPr>
            <p:cNvPicPr>
              <a:picLocks noChangeAspect="1"/>
            </p:cNvPicPr>
            <p:nvPr/>
          </p:nvPicPr>
          <p:blipFill>
            <a:blip r:embed="rId11" cstate="print"/>
            <a:stretch>
              <a:fillRect/>
            </a:stretch>
          </p:blipFill>
          <p:spPr>
            <a:xfrm rot="5400000">
              <a:off x="3419509" y="626492"/>
              <a:ext cx="188159" cy="244112"/>
            </a:xfrm>
            <a:prstGeom prst="rect">
              <a:avLst/>
            </a:prstGeom>
          </p:spPr>
        </p:pic>
        <p:pic>
          <p:nvPicPr>
            <p:cNvPr id="30" name="Immagine 29">
              <a:extLst>
                <a:ext uri="{FF2B5EF4-FFF2-40B4-BE49-F238E27FC236}">
                  <a16:creationId xmlns:a16="http://schemas.microsoft.com/office/drawing/2014/main" id="{A3EEB262-1139-4B19-97AF-313916D954E3}"/>
                </a:ext>
              </a:extLst>
            </p:cNvPr>
            <p:cNvPicPr>
              <a:picLocks noChangeAspect="1"/>
            </p:cNvPicPr>
            <p:nvPr/>
          </p:nvPicPr>
          <p:blipFill>
            <a:blip r:embed="rId3" cstate="print"/>
            <a:stretch>
              <a:fillRect/>
            </a:stretch>
          </p:blipFill>
          <p:spPr>
            <a:xfrm>
              <a:off x="3679294" y="676859"/>
              <a:ext cx="490644" cy="465149"/>
            </a:xfrm>
            <a:prstGeom prst="rect">
              <a:avLst/>
            </a:prstGeom>
          </p:spPr>
        </p:pic>
        <p:pic>
          <p:nvPicPr>
            <p:cNvPr id="31" name="Immagine 30">
              <a:extLst>
                <a:ext uri="{FF2B5EF4-FFF2-40B4-BE49-F238E27FC236}">
                  <a16:creationId xmlns:a16="http://schemas.microsoft.com/office/drawing/2014/main" id="{55E9C92D-B8A2-4F32-98B8-F7250E5903E4}"/>
                </a:ext>
              </a:extLst>
            </p:cNvPr>
            <p:cNvPicPr>
              <a:picLocks noChangeAspect="1"/>
            </p:cNvPicPr>
            <p:nvPr/>
          </p:nvPicPr>
          <p:blipFill>
            <a:blip r:embed="rId12" cstate="print"/>
            <a:stretch>
              <a:fillRect/>
            </a:stretch>
          </p:blipFill>
          <p:spPr>
            <a:xfrm>
              <a:off x="2962347" y="687520"/>
              <a:ext cx="488470" cy="202897"/>
            </a:xfrm>
            <a:prstGeom prst="rect">
              <a:avLst/>
            </a:prstGeom>
          </p:spPr>
        </p:pic>
        <p:pic>
          <p:nvPicPr>
            <p:cNvPr id="32" name="Immagine 31">
              <a:extLst>
                <a:ext uri="{FF2B5EF4-FFF2-40B4-BE49-F238E27FC236}">
                  <a16:creationId xmlns:a16="http://schemas.microsoft.com/office/drawing/2014/main" id="{504DC7EB-6DBE-42B7-8124-DE2831FA9281}"/>
                </a:ext>
              </a:extLst>
            </p:cNvPr>
            <p:cNvPicPr>
              <a:picLocks noChangeAspect="1"/>
            </p:cNvPicPr>
            <p:nvPr/>
          </p:nvPicPr>
          <p:blipFill>
            <a:blip r:embed="rId11" cstate="print"/>
            <a:stretch>
              <a:fillRect/>
            </a:stretch>
          </p:blipFill>
          <p:spPr>
            <a:xfrm>
              <a:off x="4274956" y="942105"/>
              <a:ext cx="506952" cy="159525"/>
            </a:xfrm>
            <a:prstGeom prst="rect">
              <a:avLst/>
            </a:prstGeom>
          </p:spPr>
        </p:pic>
        <p:pic>
          <p:nvPicPr>
            <p:cNvPr id="33" name="Immagine 32">
              <a:extLst>
                <a:ext uri="{FF2B5EF4-FFF2-40B4-BE49-F238E27FC236}">
                  <a16:creationId xmlns:a16="http://schemas.microsoft.com/office/drawing/2014/main" id="{E1FD79FA-26E4-4380-B2BA-45142ECF3006}"/>
                </a:ext>
              </a:extLst>
            </p:cNvPr>
            <p:cNvPicPr>
              <a:picLocks noChangeAspect="1"/>
            </p:cNvPicPr>
            <p:nvPr/>
          </p:nvPicPr>
          <p:blipFill>
            <a:blip r:embed="rId2" cstate="print"/>
            <a:stretch>
              <a:fillRect/>
            </a:stretch>
          </p:blipFill>
          <p:spPr>
            <a:xfrm>
              <a:off x="5415236" y="727611"/>
              <a:ext cx="388709" cy="179136"/>
            </a:xfrm>
            <a:prstGeom prst="rect">
              <a:avLst/>
            </a:prstGeom>
          </p:spPr>
        </p:pic>
        <p:pic>
          <p:nvPicPr>
            <p:cNvPr id="34" name="Immagine 33">
              <a:extLst>
                <a:ext uri="{FF2B5EF4-FFF2-40B4-BE49-F238E27FC236}">
                  <a16:creationId xmlns:a16="http://schemas.microsoft.com/office/drawing/2014/main" id="{7F3C3B24-64B7-4011-8E81-37B99EEA77E0}"/>
                </a:ext>
              </a:extLst>
            </p:cNvPr>
            <p:cNvPicPr>
              <a:picLocks noChangeAspect="1"/>
            </p:cNvPicPr>
            <p:nvPr/>
          </p:nvPicPr>
          <p:blipFill>
            <a:blip r:embed="rId4" cstate="print"/>
            <a:stretch>
              <a:fillRect/>
            </a:stretch>
          </p:blipFill>
          <p:spPr>
            <a:xfrm>
              <a:off x="4486476" y="743493"/>
              <a:ext cx="446563" cy="204807"/>
            </a:xfrm>
            <a:prstGeom prst="rect">
              <a:avLst/>
            </a:prstGeom>
          </p:spPr>
        </p:pic>
        <p:pic>
          <p:nvPicPr>
            <p:cNvPr id="35" name="Immagine 34">
              <a:extLst>
                <a:ext uri="{FF2B5EF4-FFF2-40B4-BE49-F238E27FC236}">
                  <a16:creationId xmlns:a16="http://schemas.microsoft.com/office/drawing/2014/main" id="{3CDA1E37-10E0-4F59-9537-1FF8F94EAD5E}"/>
                </a:ext>
              </a:extLst>
            </p:cNvPr>
            <p:cNvPicPr>
              <a:picLocks noChangeAspect="1"/>
            </p:cNvPicPr>
            <p:nvPr/>
          </p:nvPicPr>
          <p:blipFill>
            <a:blip r:embed="rId3" cstate="print"/>
            <a:stretch>
              <a:fillRect/>
            </a:stretch>
          </p:blipFill>
          <p:spPr>
            <a:xfrm rot="6389097">
              <a:off x="4935922" y="950515"/>
              <a:ext cx="138039" cy="434223"/>
            </a:xfrm>
            <a:prstGeom prst="rect">
              <a:avLst/>
            </a:prstGeom>
          </p:spPr>
        </p:pic>
        <p:pic>
          <p:nvPicPr>
            <p:cNvPr id="36" name="Immagine 35">
              <a:extLst>
                <a:ext uri="{FF2B5EF4-FFF2-40B4-BE49-F238E27FC236}">
                  <a16:creationId xmlns:a16="http://schemas.microsoft.com/office/drawing/2014/main" id="{D6C3C7C1-F5D9-44CB-9E14-D1865462E24E}"/>
                </a:ext>
              </a:extLst>
            </p:cNvPr>
            <p:cNvPicPr>
              <a:picLocks noChangeAspect="1"/>
            </p:cNvPicPr>
            <p:nvPr/>
          </p:nvPicPr>
          <p:blipFill>
            <a:blip r:embed="rId11" cstate="print"/>
            <a:stretch>
              <a:fillRect/>
            </a:stretch>
          </p:blipFill>
          <p:spPr>
            <a:xfrm rot="8374607">
              <a:off x="5268321" y="971465"/>
              <a:ext cx="423449" cy="133249"/>
            </a:xfrm>
            <a:prstGeom prst="rect">
              <a:avLst/>
            </a:prstGeom>
          </p:spPr>
        </p:pic>
        <p:pic>
          <p:nvPicPr>
            <p:cNvPr id="37" name="Immagine 36">
              <a:extLst>
                <a:ext uri="{FF2B5EF4-FFF2-40B4-BE49-F238E27FC236}">
                  <a16:creationId xmlns:a16="http://schemas.microsoft.com/office/drawing/2014/main" id="{76DB8446-10CF-4634-951D-A5024E6C0D49}"/>
                </a:ext>
              </a:extLst>
            </p:cNvPr>
            <p:cNvPicPr>
              <a:picLocks noChangeAspect="1"/>
            </p:cNvPicPr>
            <p:nvPr/>
          </p:nvPicPr>
          <p:blipFill>
            <a:blip r:embed="rId3" cstate="print"/>
            <a:stretch>
              <a:fillRect/>
            </a:stretch>
          </p:blipFill>
          <p:spPr>
            <a:xfrm rot="18674724">
              <a:off x="7139791" y="663641"/>
              <a:ext cx="338211" cy="434223"/>
            </a:xfrm>
            <a:prstGeom prst="rect">
              <a:avLst/>
            </a:prstGeom>
          </p:spPr>
        </p:pic>
        <p:pic>
          <p:nvPicPr>
            <p:cNvPr id="38" name="Immagine 37">
              <a:extLst>
                <a:ext uri="{FF2B5EF4-FFF2-40B4-BE49-F238E27FC236}">
                  <a16:creationId xmlns:a16="http://schemas.microsoft.com/office/drawing/2014/main" id="{6171AD87-EDA7-40C6-ACBC-03ADF3AB9088}"/>
                </a:ext>
              </a:extLst>
            </p:cNvPr>
            <p:cNvPicPr>
              <a:picLocks noChangeAspect="1"/>
            </p:cNvPicPr>
            <p:nvPr/>
          </p:nvPicPr>
          <p:blipFill>
            <a:blip r:embed="rId10" cstate="print"/>
            <a:stretch>
              <a:fillRect/>
            </a:stretch>
          </p:blipFill>
          <p:spPr>
            <a:xfrm rot="9034985">
              <a:off x="6506349" y="824207"/>
              <a:ext cx="709743" cy="328769"/>
            </a:xfrm>
            <a:prstGeom prst="rect">
              <a:avLst/>
            </a:prstGeom>
          </p:spPr>
        </p:pic>
        <p:pic>
          <p:nvPicPr>
            <p:cNvPr id="39" name="Immagine 38">
              <a:extLst>
                <a:ext uri="{FF2B5EF4-FFF2-40B4-BE49-F238E27FC236}">
                  <a16:creationId xmlns:a16="http://schemas.microsoft.com/office/drawing/2014/main" id="{28651F18-402D-4449-A61D-76B8624A250B}"/>
                </a:ext>
              </a:extLst>
            </p:cNvPr>
            <p:cNvPicPr>
              <a:picLocks noChangeAspect="1"/>
            </p:cNvPicPr>
            <p:nvPr/>
          </p:nvPicPr>
          <p:blipFill>
            <a:blip r:embed="rId10" cstate="print"/>
            <a:stretch>
              <a:fillRect/>
            </a:stretch>
          </p:blipFill>
          <p:spPr>
            <a:xfrm rot="15285010">
              <a:off x="7405960" y="835806"/>
              <a:ext cx="241367" cy="289907"/>
            </a:xfrm>
            <a:prstGeom prst="rect">
              <a:avLst/>
            </a:prstGeom>
          </p:spPr>
        </p:pic>
        <p:pic>
          <p:nvPicPr>
            <p:cNvPr id="40" name="Immagine 39">
              <a:extLst>
                <a:ext uri="{FF2B5EF4-FFF2-40B4-BE49-F238E27FC236}">
                  <a16:creationId xmlns:a16="http://schemas.microsoft.com/office/drawing/2014/main" id="{FB553B7F-08DD-40F3-AE38-30D3480C2DB9}"/>
                </a:ext>
              </a:extLst>
            </p:cNvPr>
            <p:cNvPicPr>
              <a:picLocks noChangeAspect="1"/>
            </p:cNvPicPr>
            <p:nvPr/>
          </p:nvPicPr>
          <p:blipFill>
            <a:blip r:embed="rId2" cstate="print"/>
            <a:stretch>
              <a:fillRect/>
            </a:stretch>
          </p:blipFill>
          <p:spPr>
            <a:xfrm rot="9034985">
              <a:off x="6345041" y="1038070"/>
              <a:ext cx="388709" cy="179136"/>
            </a:xfrm>
            <a:prstGeom prst="rect">
              <a:avLst/>
            </a:prstGeom>
          </p:spPr>
        </p:pic>
        <p:pic>
          <p:nvPicPr>
            <p:cNvPr id="41" name="Immagine 40">
              <a:extLst>
                <a:ext uri="{FF2B5EF4-FFF2-40B4-BE49-F238E27FC236}">
                  <a16:creationId xmlns:a16="http://schemas.microsoft.com/office/drawing/2014/main" id="{417F189F-63C4-4D8C-ADA2-71168184BD3B}"/>
                </a:ext>
              </a:extLst>
            </p:cNvPr>
            <p:cNvPicPr>
              <a:picLocks noChangeAspect="1"/>
            </p:cNvPicPr>
            <p:nvPr/>
          </p:nvPicPr>
          <p:blipFill>
            <a:blip r:embed="rId3" cstate="print"/>
            <a:stretch>
              <a:fillRect/>
            </a:stretch>
          </p:blipFill>
          <p:spPr>
            <a:xfrm rot="15424082">
              <a:off x="6293520" y="769051"/>
              <a:ext cx="196232" cy="434223"/>
            </a:xfrm>
            <a:prstGeom prst="rect">
              <a:avLst/>
            </a:prstGeom>
          </p:spPr>
        </p:pic>
        <p:pic>
          <p:nvPicPr>
            <p:cNvPr id="42" name="Immagine 41">
              <a:extLst>
                <a:ext uri="{FF2B5EF4-FFF2-40B4-BE49-F238E27FC236}">
                  <a16:creationId xmlns:a16="http://schemas.microsoft.com/office/drawing/2014/main" id="{6F45DC4D-329C-4FFC-BDF3-F07247356BCD}"/>
                </a:ext>
              </a:extLst>
            </p:cNvPr>
            <p:cNvPicPr>
              <a:picLocks noChangeAspect="1"/>
            </p:cNvPicPr>
            <p:nvPr/>
          </p:nvPicPr>
          <p:blipFill>
            <a:blip r:embed="rId11" cstate="print"/>
            <a:stretch>
              <a:fillRect/>
            </a:stretch>
          </p:blipFill>
          <p:spPr>
            <a:xfrm rot="17409592">
              <a:off x="6472377" y="812493"/>
              <a:ext cx="423449" cy="133249"/>
            </a:xfrm>
            <a:prstGeom prst="rect">
              <a:avLst/>
            </a:prstGeom>
          </p:spPr>
        </p:pic>
        <p:pic>
          <p:nvPicPr>
            <p:cNvPr id="43" name="Immagine 42">
              <a:extLst>
                <a:ext uri="{FF2B5EF4-FFF2-40B4-BE49-F238E27FC236}">
                  <a16:creationId xmlns:a16="http://schemas.microsoft.com/office/drawing/2014/main" id="{6D63983C-517A-42E2-867A-58E5AD80E2BD}"/>
                </a:ext>
              </a:extLst>
            </p:cNvPr>
            <p:cNvPicPr>
              <a:picLocks noChangeAspect="1"/>
            </p:cNvPicPr>
            <p:nvPr/>
          </p:nvPicPr>
          <p:blipFill>
            <a:blip r:embed="rId4" cstate="print"/>
            <a:stretch>
              <a:fillRect/>
            </a:stretch>
          </p:blipFill>
          <p:spPr>
            <a:xfrm rot="6730939">
              <a:off x="7539941" y="553457"/>
              <a:ext cx="342482" cy="531422"/>
            </a:xfrm>
            <a:prstGeom prst="rect">
              <a:avLst/>
            </a:prstGeom>
          </p:spPr>
        </p:pic>
        <p:pic>
          <p:nvPicPr>
            <p:cNvPr id="44" name="Immagine 43">
              <a:extLst>
                <a:ext uri="{FF2B5EF4-FFF2-40B4-BE49-F238E27FC236}">
                  <a16:creationId xmlns:a16="http://schemas.microsoft.com/office/drawing/2014/main" id="{C4F8B3CF-7E53-45E1-B324-B359854B840B}"/>
                </a:ext>
              </a:extLst>
            </p:cNvPr>
            <p:cNvPicPr>
              <a:picLocks noChangeAspect="1"/>
            </p:cNvPicPr>
            <p:nvPr/>
          </p:nvPicPr>
          <p:blipFill>
            <a:blip r:embed="rId8" cstate="print"/>
            <a:stretch>
              <a:fillRect/>
            </a:stretch>
          </p:blipFill>
          <p:spPr>
            <a:xfrm>
              <a:off x="7624539" y="983293"/>
              <a:ext cx="217517" cy="257528"/>
            </a:xfrm>
            <a:prstGeom prst="rect">
              <a:avLst/>
            </a:prstGeom>
          </p:spPr>
        </p:pic>
        <p:pic>
          <p:nvPicPr>
            <p:cNvPr id="45" name="Immagine 44">
              <a:extLst>
                <a:ext uri="{FF2B5EF4-FFF2-40B4-BE49-F238E27FC236}">
                  <a16:creationId xmlns:a16="http://schemas.microsoft.com/office/drawing/2014/main" id="{085A3F2C-6783-416D-AA6B-B29AFF7529A4}"/>
                </a:ext>
              </a:extLst>
            </p:cNvPr>
            <p:cNvPicPr>
              <a:picLocks noChangeAspect="1"/>
            </p:cNvPicPr>
            <p:nvPr/>
          </p:nvPicPr>
          <p:blipFill>
            <a:blip r:embed="rId7" cstate="print"/>
            <a:stretch>
              <a:fillRect/>
            </a:stretch>
          </p:blipFill>
          <p:spPr>
            <a:xfrm rot="17984799">
              <a:off x="7886487" y="938195"/>
              <a:ext cx="183229" cy="264391"/>
            </a:xfrm>
            <a:prstGeom prst="rect">
              <a:avLst/>
            </a:prstGeom>
          </p:spPr>
        </p:pic>
        <p:pic>
          <p:nvPicPr>
            <p:cNvPr id="46" name="Immagine 45">
              <a:extLst>
                <a:ext uri="{FF2B5EF4-FFF2-40B4-BE49-F238E27FC236}">
                  <a16:creationId xmlns:a16="http://schemas.microsoft.com/office/drawing/2014/main" id="{C88A0ADA-3C24-442B-818A-50629DCC89DA}"/>
                </a:ext>
              </a:extLst>
            </p:cNvPr>
            <p:cNvPicPr>
              <a:picLocks noChangeAspect="1"/>
            </p:cNvPicPr>
            <p:nvPr/>
          </p:nvPicPr>
          <p:blipFill>
            <a:blip r:embed="rId2" cstate="print"/>
            <a:stretch>
              <a:fillRect/>
            </a:stretch>
          </p:blipFill>
          <p:spPr>
            <a:xfrm rot="18521941">
              <a:off x="8007857" y="592139"/>
              <a:ext cx="267311" cy="466264"/>
            </a:xfrm>
            <a:prstGeom prst="rect">
              <a:avLst/>
            </a:prstGeom>
          </p:spPr>
        </p:pic>
      </p:grpSp>
      <p:sp>
        <p:nvSpPr>
          <p:cNvPr id="47" name="CasellaDiTesto 46">
            <a:extLst>
              <a:ext uri="{FF2B5EF4-FFF2-40B4-BE49-F238E27FC236}">
                <a16:creationId xmlns:a16="http://schemas.microsoft.com/office/drawing/2014/main" id="{ADFA2488-E855-48CC-8F39-AC8CA3109371}"/>
              </a:ext>
            </a:extLst>
          </p:cNvPr>
          <p:cNvSpPr txBox="1"/>
          <p:nvPr/>
        </p:nvSpPr>
        <p:spPr>
          <a:xfrm>
            <a:off x="130074" y="0"/>
            <a:ext cx="9013925" cy="707886"/>
          </a:xfrm>
          <a:prstGeom prst="rect">
            <a:avLst/>
          </a:prstGeom>
          <a:noFill/>
        </p:spPr>
        <p:txBody>
          <a:bodyPr wrap="square">
            <a:spAutoFit/>
          </a:bodyPr>
          <a:lstStyle/>
          <a:p>
            <a:r>
              <a:rPr lang="en-US" sz="2000">
                <a:solidFill>
                  <a:schemeClr val="bg1">
                    <a:lumMod val="75000"/>
                  </a:schemeClr>
                </a:solidFill>
                <a:latin typeface="Calibri" panose="020F0502020204030204" pitchFamily="34" charset="0"/>
              </a:rPr>
              <a:t>Type of proteomic approach to analyze complex PROTEIN extract from biological sample</a:t>
            </a:r>
            <a:endParaRPr lang="it-IT" sz="2000"/>
          </a:p>
        </p:txBody>
      </p:sp>
      <p:sp>
        <p:nvSpPr>
          <p:cNvPr id="48" name="Freccia a destra 47">
            <a:extLst>
              <a:ext uri="{FF2B5EF4-FFF2-40B4-BE49-F238E27FC236}">
                <a16:creationId xmlns:a16="http://schemas.microsoft.com/office/drawing/2014/main" id="{40A3FE95-4D98-467A-A73C-73997392B75F}"/>
              </a:ext>
            </a:extLst>
          </p:cNvPr>
          <p:cNvSpPr/>
          <p:nvPr/>
        </p:nvSpPr>
        <p:spPr bwMode="auto">
          <a:xfrm rot="4716806">
            <a:off x="4428981" y="1762267"/>
            <a:ext cx="2063224" cy="397001"/>
          </a:xfrm>
          <a:prstGeom prst="rightArrow">
            <a:avLst>
              <a:gd name="adj1" fmla="val 33593"/>
              <a:gd name="adj2" fmla="val 79533"/>
            </a:avLst>
          </a:prstGeom>
          <a:solidFill>
            <a:schemeClr val="bg1">
              <a:lumMod val="60000"/>
              <a:lumOff val="40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49" name="CasellaDiTesto 48">
            <a:extLst>
              <a:ext uri="{FF2B5EF4-FFF2-40B4-BE49-F238E27FC236}">
                <a16:creationId xmlns:a16="http://schemas.microsoft.com/office/drawing/2014/main" id="{CD4EC54F-0259-4FE0-8DAD-3CE4FC701A43}"/>
              </a:ext>
            </a:extLst>
          </p:cNvPr>
          <p:cNvSpPr txBox="1"/>
          <p:nvPr/>
        </p:nvSpPr>
        <p:spPr>
          <a:xfrm>
            <a:off x="5587434" y="1002279"/>
            <a:ext cx="3397540" cy="1631216"/>
          </a:xfrm>
          <a:prstGeom prst="rect">
            <a:avLst/>
          </a:prstGeom>
          <a:noFill/>
        </p:spPr>
        <p:txBody>
          <a:bodyPr wrap="square">
            <a:spAutoFit/>
          </a:bodyPr>
          <a:lstStyle/>
          <a:p>
            <a:pPr algn="just"/>
            <a:r>
              <a:rPr lang="en-US" sz="2000">
                <a:solidFill>
                  <a:schemeClr val="bg1">
                    <a:lumMod val="75000"/>
                  </a:schemeClr>
                </a:solidFill>
                <a:latin typeface="Calibri" panose="020F0502020204030204" pitchFamily="34" charset="0"/>
              </a:rPr>
              <a:t>Analysis of a complex </a:t>
            </a:r>
            <a:r>
              <a:rPr lang="en-US" sz="2000" err="1">
                <a:solidFill>
                  <a:schemeClr val="bg1">
                    <a:lumMod val="75000"/>
                  </a:schemeClr>
                </a:solidFill>
                <a:latin typeface="Calibri" panose="020F0502020204030204" pitchFamily="34" charset="0"/>
              </a:rPr>
              <a:t>mixtureafter</a:t>
            </a:r>
            <a:r>
              <a:rPr lang="en-US" sz="2000">
                <a:solidFill>
                  <a:schemeClr val="bg1">
                    <a:lumMod val="75000"/>
                  </a:schemeClr>
                </a:solidFill>
                <a:latin typeface="Calibri" panose="020F0502020204030204" pitchFamily="34" charset="0"/>
              </a:rPr>
              <a:t> its proteolytic digestion in small fragments by a </a:t>
            </a:r>
            <a:r>
              <a:rPr lang="en-US" sz="2000" b="1">
                <a:solidFill>
                  <a:srgbClr val="CC0099"/>
                </a:solidFill>
                <a:latin typeface="Calibri" panose="020F0502020204030204" pitchFamily="34" charset="0"/>
              </a:rPr>
              <a:t>proteomic platform mass spectrometry-based</a:t>
            </a:r>
            <a:r>
              <a:rPr lang="en-US" sz="2000">
                <a:solidFill>
                  <a:schemeClr val="bg1">
                    <a:lumMod val="75000"/>
                  </a:schemeClr>
                </a:solidFill>
                <a:latin typeface="Calibri" panose="020F0502020204030204" pitchFamily="34" charset="0"/>
              </a:rPr>
              <a:t>, </a:t>
            </a:r>
            <a:endParaRPr lang="it-IT" sz="2000"/>
          </a:p>
        </p:txBody>
      </p:sp>
      <p:grpSp>
        <p:nvGrpSpPr>
          <p:cNvPr id="50" name="Gruppo 1436">
            <a:extLst>
              <a:ext uri="{FF2B5EF4-FFF2-40B4-BE49-F238E27FC236}">
                <a16:creationId xmlns:a16="http://schemas.microsoft.com/office/drawing/2014/main" id="{653FF5E1-B5FF-493F-9222-8793B5683C86}"/>
              </a:ext>
            </a:extLst>
          </p:cNvPr>
          <p:cNvGrpSpPr/>
          <p:nvPr/>
        </p:nvGrpSpPr>
        <p:grpSpPr>
          <a:xfrm rot="4228757">
            <a:off x="5764960" y="2468736"/>
            <a:ext cx="863699" cy="1504952"/>
            <a:chOff x="6066924" y="2066035"/>
            <a:chExt cx="1045547" cy="1281597"/>
          </a:xfrm>
        </p:grpSpPr>
        <p:grpSp>
          <p:nvGrpSpPr>
            <p:cNvPr id="51" name="Gruppo 2">
              <a:extLst>
                <a:ext uri="{FF2B5EF4-FFF2-40B4-BE49-F238E27FC236}">
                  <a16:creationId xmlns:a16="http://schemas.microsoft.com/office/drawing/2014/main" id="{2D7D52AA-2B58-4FAD-90F0-109F633D4B60}"/>
                </a:ext>
              </a:extLst>
            </p:cNvPr>
            <p:cNvGrpSpPr/>
            <p:nvPr/>
          </p:nvGrpSpPr>
          <p:grpSpPr>
            <a:xfrm>
              <a:off x="6151713" y="2066035"/>
              <a:ext cx="960758" cy="797931"/>
              <a:chOff x="5365362" y="1974731"/>
              <a:chExt cx="960758" cy="797931"/>
            </a:xfrm>
          </p:grpSpPr>
          <p:pic>
            <p:nvPicPr>
              <p:cNvPr id="74" name="Immagine 73">
                <a:extLst>
                  <a:ext uri="{FF2B5EF4-FFF2-40B4-BE49-F238E27FC236}">
                    <a16:creationId xmlns:a16="http://schemas.microsoft.com/office/drawing/2014/main" id="{C4C02AE6-A537-4717-A33E-4323C217B4BE}"/>
                  </a:ext>
                </a:extLst>
              </p:cNvPr>
              <p:cNvPicPr>
                <a:picLocks noChangeAspect="1"/>
              </p:cNvPicPr>
              <p:nvPr/>
            </p:nvPicPr>
            <p:blipFill rotWithShape="1">
              <a:blip r:embed="rId13" cstate="print"/>
              <a:srcRect t="59468" r="93226" b="30032"/>
              <a:stretch/>
            </p:blipFill>
            <p:spPr>
              <a:xfrm>
                <a:off x="5446873" y="2397767"/>
                <a:ext cx="152061" cy="198611"/>
              </a:xfrm>
              <a:prstGeom prst="rect">
                <a:avLst/>
              </a:prstGeom>
            </p:spPr>
          </p:pic>
          <p:pic>
            <p:nvPicPr>
              <p:cNvPr id="75" name="Immagine 74">
                <a:extLst>
                  <a:ext uri="{FF2B5EF4-FFF2-40B4-BE49-F238E27FC236}">
                    <a16:creationId xmlns:a16="http://schemas.microsoft.com/office/drawing/2014/main" id="{F93383DE-748A-4809-8053-8F28D0E2034F}"/>
                  </a:ext>
                </a:extLst>
              </p:cNvPr>
              <p:cNvPicPr>
                <a:picLocks noChangeAspect="1"/>
              </p:cNvPicPr>
              <p:nvPr/>
            </p:nvPicPr>
            <p:blipFill rotWithShape="1">
              <a:blip r:embed="rId13" cstate="print"/>
              <a:srcRect l="10854" t="80284" r="83072" b="13448"/>
              <a:stretch/>
            </p:blipFill>
            <p:spPr>
              <a:xfrm>
                <a:off x="5476558" y="2126898"/>
                <a:ext cx="134984" cy="117403"/>
              </a:xfrm>
              <a:prstGeom prst="rect">
                <a:avLst/>
              </a:prstGeom>
            </p:spPr>
          </p:pic>
          <p:pic>
            <p:nvPicPr>
              <p:cNvPr id="76" name="Immagine 75">
                <a:extLst>
                  <a:ext uri="{FF2B5EF4-FFF2-40B4-BE49-F238E27FC236}">
                    <a16:creationId xmlns:a16="http://schemas.microsoft.com/office/drawing/2014/main" id="{44BC509E-F865-432A-9EF6-07FF1CA0E238}"/>
                  </a:ext>
                </a:extLst>
              </p:cNvPr>
              <p:cNvPicPr>
                <a:picLocks noChangeAspect="1"/>
              </p:cNvPicPr>
              <p:nvPr/>
            </p:nvPicPr>
            <p:blipFill rotWithShape="1">
              <a:blip r:embed="rId13" cstate="print"/>
              <a:srcRect l="85068" t="43118" r="8569" b="51761"/>
              <a:stretch/>
            </p:blipFill>
            <p:spPr>
              <a:xfrm>
                <a:off x="5901476" y="2603649"/>
                <a:ext cx="142383" cy="96559"/>
              </a:xfrm>
              <a:prstGeom prst="rect">
                <a:avLst/>
              </a:prstGeom>
            </p:spPr>
          </p:pic>
          <p:pic>
            <p:nvPicPr>
              <p:cNvPr id="77" name="Immagine 76">
                <a:extLst>
                  <a:ext uri="{FF2B5EF4-FFF2-40B4-BE49-F238E27FC236}">
                    <a16:creationId xmlns:a16="http://schemas.microsoft.com/office/drawing/2014/main" id="{68596FAE-91D5-41D3-A88E-A7643E23407A}"/>
                  </a:ext>
                </a:extLst>
              </p:cNvPr>
              <p:cNvPicPr>
                <a:picLocks noChangeAspect="1"/>
              </p:cNvPicPr>
              <p:nvPr/>
            </p:nvPicPr>
            <p:blipFill rotWithShape="1">
              <a:blip r:embed="rId13" cstate="print"/>
              <a:srcRect l="89607" t="60218" r="5603" b="35558"/>
              <a:stretch/>
            </p:blipFill>
            <p:spPr>
              <a:xfrm>
                <a:off x="6106935" y="2665217"/>
                <a:ext cx="144581" cy="107445"/>
              </a:xfrm>
              <a:prstGeom prst="rect">
                <a:avLst/>
              </a:prstGeom>
            </p:spPr>
          </p:pic>
          <p:pic>
            <p:nvPicPr>
              <p:cNvPr id="78" name="Immagine 77">
                <a:extLst>
                  <a:ext uri="{FF2B5EF4-FFF2-40B4-BE49-F238E27FC236}">
                    <a16:creationId xmlns:a16="http://schemas.microsoft.com/office/drawing/2014/main" id="{F39C97CD-29EA-4B85-AF55-1778C998DA2A}"/>
                  </a:ext>
                </a:extLst>
              </p:cNvPr>
              <p:cNvPicPr>
                <a:picLocks noChangeAspect="1"/>
              </p:cNvPicPr>
              <p:nvPr/>
            </p:nvPicPr>
            <p:blipFill rotWithShape="1">
              <a:blip r:embed="rId13" cstate="print"/>
              <a:srcRect t="68553" r="90361" b="26500"/>
              <a:stretch/>
            </p:blipFill>
            <p:spPr>
              <a:xfrm>
                <a:off x="5437726" y="2025449"/>
                <a:ext cx="274702" cy="96840"/>
              </a:xfrm>
              <a:prstGeom prst="rect">
                <a:avLst/>
              </a:prstGeom>
            </p:spPr>
          </p:pic>
          <p:pic>
            <p:nvPicPr>
              <p:cNvPr id="79" name="Immagine 78">
                <a:extLst>
                  <a:ext uri="{FF2B5EF4-FFF2-40B4-BE49-F238E27FC236}">
                    <a16:creationId xmlns:a16="http://schemas.microsoft.com/office/drawing/2014/main" id="{9EF60719-B664-44AF-8211-F3E92283E3C4}"/>
                  </a:ext>
                </a:extLst>
              </p:cNvPr>
              <p:cNvPicPr>
                <a:picLocks noChangeAspect="1"/>
              </p:cNvPicPr>
              <p:nvPr/>
            </p:nvPicPr>
            <p:blipFill rotWithShape="1">
              <a:blip r:embed="rId13" cstate="print"/>
              <a:srcRect l="6628" t="74516" r="83072" b="21221"/>
              <a:stretch/>
            </p:blipFill>
            <p:spPr>
              <a:xfrm>
                <a:off x="5844172" y="2014429"/>
                <a:ext cx="283526" cy="97541"/>
              </a:xfrm>
              <a:prstGeom prst="rect">
                <a:avLst/>
              </a:prstGeom>
            </p:spPr>
          </p:pic>
          <p:pic>
            <p:nvPicPr>
              <p:cNvPr id="80" name="Immagine 79">
                <a:extLst>
                  <a:ext uri="{FF2B5EF4-FFF2-40B4-BE49-F238E27FC236}">
                    <a16:creationId xmlns:a16="http://schemas.microsoft.com/office/drawing/2014/main" id="{C99BB260-972C-456D-9FA1-9215FA2CF9A3}"/>
                  </a:ext>
                </a:extLst>
              </p:cNvPr>
              <p:cNvPicPr>
                <a:picLocks noChangeAspect="1"/>
              </p:cNvPicPr>
              <p:nvPr/>
            </p:nvPicPr>
            <p:blipFill rotWithShape="1">
              <a:blip r:embed="rId14" cstate="print"/>
              <a:srcRect l="56521" t="18523" r="31356" b="76163"/>
              <a:stretch/>
            </p:blipFill>
            <p:spPr>
              <a:xfrm rot="2100647">
                <a:off x="5639168" y="1974731"/>
                <a:ext cx="247407" cy="205418"/>
              </a:xfrm>
              <a:prstGeom prst="rect">
                <a:avLst/>
              </a:prstGeom>
            </p:spPr>
          </p:pic>
          <p:pic>
            <p:nvPicPr>
              <p:cNvPr id="81" name="Immagine 80">
                <a:extLst>
                  <a:ext uri="{FF2B5EF4-FFF2-40B4-BE49-F238E27FC236}">
                    <a16:creationId xmlns:a16="http://schemas.microsoft.com/office/drawing/2014/main" id="{856811FE-CAA2-4152-BC55-23A6EDDB46A3}"/>
                  </a:ext>
                </a:extLst>
              </p:cNvPr>
              <p:cNvPicPr>
                <a:picLocks noChangeAspect="1"/>
              </p:cNvPicPr>
              <p:nvPr/>
            </p:nvPicPr>
            <p:blipFill rotWithShape="1">
              <a:blip r:embed="rId14" cstate="print"/>
              <a:srcRect l="56521" t="22593" r="36604" b="73156"/>
              <a:stretch/>
            </p:blipFill>
            <p:spPr>
              <a:xfrm rot="2100647">
                <a:off x="5714214" y="2144623"/>
                <a:ext cx="232440" cy="164346"/>
              </a:xfrm>
              <a:prstGeom prst="rect">
                <a:avLst/>
              </a:prstGeom>
            </p:spPr>
          </p:pic>
          <p:pic>
            <p:nvPicPr>
              <p:cNvPr id="82" name="Immagine 81">
                <a:extLst>
                  <a:ext uri="{FF2B5EF4-FFF2-40B4-BE49-F238E27FC236}">
                    <a16:creationId xmlns:a16="http://schemas.microsoft.com/office/drawing/2014/main" id="{B9AA9753-5E95-46DD-A7A8-09EF0F4A57DD}"/>
                  </a:ext>
                </a:extLst>
              </p:cNvPr>
              <p:cNvPicPr>
                <a:picLocks noChangeAspect="1"/>
              </p:cNvPicPr>
              <p:nvPr/>
            </p:nvPicPr>
            <p:blipFill rotWithShape="1">
              <a:blip r:embed="rId14" cstate="print"/>
              <a:srcRect l="38622" t="26465" r="55463" b="69603"/>
              <a:stretch/>
            </p:blipFill>
            <p:spPr>
              <a:xfrm rot="21448770">
                <a:off x="5881665" y="2241300"/>
                <a:ext cx="226353" cy="151979"/>
              </a:xfrm>
              <a:prstGeom prst="rect">
                <a:avLst/>
              </a:prstGeom>
            </p:spPr>
          </p:pic>
          <p:pic>
            <p:nvPicPr>
              <p:cNvPr id="83" name="Immagine 82">
                <a:extLst>
                  <a:ext uri="{FF2B5EF4-FFF2-40B4-BE49-F238E27FC236}">
                    <a16:creationId xmlns:a16="http://schemas.microsoft.com/office/drawing/2014/main" id="{3994E7BE-E5A5-4023-8797-8590329B68C3}"/>
                  </a:ext>
                </a:extLst>
              </p:cNvPr>
              <p:cNvPicPr>
                <a:picLocks noChangeAspect="1"/>
              </p:cNvPicPr>
              <p:nvPr/>
            </p:nvPicPr>
            <p:blipFill rotWithShape="1">
              <a:blip r:embed="rId14" cstate="print"/>
              <a:srcRect l="37651" t="19691" r="58509" b="74561"/>
              <a:stretch/>
            </p:blipFill>
            <p:spPr>
              <a:xfrm rot="21448770">
                <a:off x="5787290" y="2228950"/>
                <a:ext cx="146936" cy="222194"/>
              </a:xfrm>
              <a:prstGeom prst="rect">
                <a:avLst/>
              </a:prstGeom>
            </p:spPr>
          </p:pic>
          <p:pic>
            <p:nvPicPr>
              <p:cNvPr id="84" name="Immagine 83">
                <a:extLst>
                  <a:ext uri="{FF2B5EF4-FFF2-40B4-BE49-F238E27FC236}">
                    <a16:creationId xmlns:a16="http://schemas.microsoft.com/office/drawing/2014/main" id="{52BA854B-5F7B-4FE0-8F87-467EC3103BE5}"/>
                  </a:ext>
                </a:extLst>
              </p:cNvPr>
              <p:cNvPicPr>
                <a:picLocks noChangeAspect="1"/>
              </p:cNvPicPr>
              <p:nvPr/>
            </p:nvPicPr>
            <p:blipFill rotWithShape="1">
              <a:blip r:embed="rId14" cstate="print"/>
              <a:srcRect l="30220" t="19883" r="66693" b="73247"/>
              <a:stretch/>
            </p:blipFill>
            <p:spPr>
              <a:xfrm rot="2100647">
                <a:off x="5365362" y="2183840"/>
                <a:ext cx="118132" cy="265552"/>
              </a:xfrm>
              <a:prstGeom prst="rect">
                <a:avLst/>
              </a:prstGeom>
            </p:spPr>
          </p:pic>
          <p:pic>
            <p:nvPicPr>
              <p:cNvPr id="85" name="Immagine 84">
                <a:extLst>
                  <a:ext uri="{FF2B5EF4-FFF2-40B4-BE49-F238E27FC236}">
                    <a16:creationId xmlns:a16="http://schemas.microsoft.com/office/drawing/2014/main" id="{BEDDE92A-7B56-42FE-9B33-06D3E2D14593}"/>
                  </a:ext>
                </a:extLst>
              </p:cNvPr>
              <p:cNvPicPr>
                <a:picLocks noChangeAspect="1"/>
              </p:cNvPicPr>
              <p:nvPr/>
            </p:nvPicPr>
            <p:blipFill rotWithShape="1">
              <a:blip r:embed="rId14" cstate="print"/>
              <a:srcRect l="32487" t="19883" r="63266" b="73893"/>
              <a:stretch/>
            </p:blipFill>
            <p:spPr>
              <a:xfrm rot="2100647">
                <a:off x="5506063" y="2308334"/>
                <a:ext cx="162525" cy="240602"/>
              </a:xfrm>
              <a:prstGeom prst="rect">
                <a:avLst/>
              </a:prstGeom>
            </p:spPr>
          </p:pic>
          <p:pic>
            <p:nvPicPr>
              <p:cNvPr id="86" name="Immagine 85">
                <a:extLst>
                  <a:ext uri="{FF2B5EF4-FFF2-40B4-BE49-F238E27FC236}">
                    <a16:creationId xmlns:a16="http://schemas.microsoft.com/office/drawing/2014/main" id="{6DB36CC4-D8F1-4AE7-8EB8-EA7124EA873B}"/>
                  </a:ext>
                </a:extLst>
              </p:cNvPr>
              <p:cNvPicPr>
                <a:picLocks noChangeAspect="1"/>
              </p:cNvPicPr>
              <p:nvPr/>
            </p:nvPicPr>
            <p:blipFill rotWithShape="1">
              <a:blip r:embed="rId14" cstate="print"/>
              <a:srcRect l="36829" t="19883" r="54555" b="73247"/>
              <a:stretch/>
            </p:blipFill>
            <p:spPr>
              <a:xfrm rot="2100647">
                <a:off x="6075610" y="2096060"/>
                <a:ext cx="150985" cy="188546"/>
              </a:xfrm>
              <a:prstGeom prst="rect">
                <a:avLst/>
              </a:prstGeom>
            </p:spPr>
          </p:pic>
          <p:pic>
            <p:nvPicPr>
              <p:cNvPr id="87" name="Immagine 86">
                <a:extLst>
                  <a:ext uri="{FF2B5EF4-FFF2-40B4-BE49-F238E27FC236}">
                    <a16:creationId xmlns:a16="http://schemas.microsoft.com/office/drawing/2014/main" id="{D14585C6-EAFF-4842-90C8-D5D55B5EFF04}"/>
                  </a:ext>
                </a:extLst>
              </p:cNvPr>
              <p:cNvPicPr>
                <a:picLocks noChangeAspect="1"/>
              </p:cNvPicPr>
              <p:nvPr/>
            </p:nvPicPr>
            <p:blipFill rotWithShape="1">
              <a:blip r:embed="rId13" cstate="print"/>
              <a:srcRect l="5788" t="56581" r="87732" b="30032"/>
              <a:stretch/>
            </p:blipFill>
            <p:spPr>
              <a:xfrm>
                <a:off x="5688029" y="2434517"/>
                <a:ext cx="144940" cy="252319"/>
              </a:xfrm>
              <a:prstGeom prst="rect">
                <a:avLst/>
              </a:prstGeom>
            </p:spPr>
          </p:pic>
          <p:pic>
            <p:nvPicPr>
              <p:cNvPr id="88" name="Immagine 87">
                <a:extLst>
                  <a:ext uri="{FF2B5EF4-FFF2-40B4-BE49-F238E27FC236}">
                    <a16:creationId xmlns:a16="http://schemas.microsoft.com/office/drawing/2014/main" id="{39D42097-5833-4D91-BDBE-6BA6D28FFF3E}"/>
                  </a:ext>
                </a:extLst>
              </p:cNvPr>
              <p:cNvPicPr>
                <a:picLocks noChangeAspect="1"/>
              </p:cNvPicPr>
              <p:nvPr/>
            </p:nvPicPr>
            <p:blipFill rotWithShape="1">
              <a:blip r:embed="rId13" cstate="print"/>
              <a:srcRect l="12409" t="56581" r="83072" b="30032"/>
              <a:stretch/>
            </p:blipFill>
            <p:spPr>
              <a:xfrm>
                <a:off x="6009933" y="2364308"/>
                <a:ext cx="101318" cy="252935"/>
              </a:xfrm>
              <a:prstGeom prst="rect">
                <a:avLst/>
              </a:prstGeom>
            </p:spPr>
          </p:pic>
          <p:pic>
            <p:nvPicPr>
              <p:cNvPr id="89" name="Immagine 88">
                <a:extLst>
                  <a:ext uri="{FF2B5EF4-FFF2-40B4-BE49-F238E27FC236}">
                    <a16:creationId xmlns:a16="http://schemas.microsoft.com/office/drawing/2014/main" id="{4A4D95CF-96FD-4B6D-8564-BD5455AD8C13}"/>
                  </a:ext>
                </a:extLst>
              </p:cNvPr>
              <p:cNvPicPr>
                <a:picLocks noChangeAspect="1"/>
              </p:cNvPicPr>
              <p:nvPr/>
            </p:nvPicPr>
            <p:blipFill rotWithShape="1">
              <a:blip r:embed="rId13" cstate="print"/>
              <a:srcRect l="92839" t="46232" r="3217" b="48083"/>
              <a:stretch/>
            </p:blipFill>
            <p:spPr>
              <a:xfrm>
                <a:off x="5609197" y="2515857"/>
                <a:ext cx="120673" cy="146532"/>
              </a:xfrm>
              <a:prstGeom prst="rect">
                <a:avLst/>
              </a:prstGeom>
            </p:spPr>
          </p:pic>
          <p:pic>
            <p:nvPicPr>
              <p:cNvPr id="90" name="Immagine 89">
                <a:extLst>
                  <a:ext uri="{FF2B5EF4-FFF2-40B4-BE49-F238E27FC236}">
                    <a16:creationId xmlns:a16="http://schemas.microsoft.com/office/drawing/2014/main" id="{9E0F019A-878E-4CBB-87BF-6BFBAFC4D1DA}"/>
                  </a:ext>
                </a:extLst>
              </p:cNvPr>
              <p:cNvPicPr>
                <a:picLocks noChangeAspect="1"/>
              </p:cNvPicPr>
              <p:nvPr/>
            </p:nvPicPr>
            <p:blipFill rotWithShape="1">
              <a:blip r:embed="rId13" cstate="print"/>
              <a:srcRect l="92276" t="50245" b="45408"/>
              <a:stretch/>
            </p:blipFill>
            <p:spPr>
              <a:xfrm>
                <a:off x="5978885" y="2329622"/>
                <a:ext cx="288692" cy="136891"/>
              </a:xfrm>
              <a:prstGeom prst="rect">
                <a:avLst/>
              </a:prstGeom>
            </p:spPr>
          </p:pic>
          <p:pic>
            <p:nvPicPr>
              <p:cNvPr id="91" name="Immagine 90">
                <a:extLst>
                  <a:ext uri="{FF2B5EF4-FFF2-40B4-BE49-F238E27FC236}">
                    <a16:creationId xmlns:a16="http://schemas.microsoft.com/office/drawing/2014/main" id="{ACA9E71D-F95E-452C-B5DC-794886F07717}"/>
                  </a:ext>
                </a:extLst>
              </p:cNvPr>
              <p:cNvPicPr>
                <a:picLocks noChangeAspect="1"/>
              </p:cNvPicPr>
              <p:nvPr/>
            </p:nvPicPr>
            <p:blipFill rotWithShape="1">
              <a:blip r:embed="rId13" cstate="print"/>
              <a:srcRect l="91149" t="54090" b="40298"/>
              <a:stretch/>
            </p:blipFill>
            <p:spPr>
              <a:xfrm>
                <a:off x="5799826" y="2547102"/>
                <a:ext cx="246584" cy="131734"/>
              </a:xfrm>
              <a:prstGeom prst="rect">
                <a:avLst/>
              </a:prstGeom>
            </p:spPr>
          </p:pic>
          <p:pic>
            <p:nvPicPr>
              <p:cNvPr id="92" name="Immagine 91">
                <a:extLst>
                  <a:ext uri="{FF2B5EF4-FFF2-40B4-BE49-F238E27FC236}">
                    <a16:creationId xmlns:a16="http://schemas.microsoft.com/office/drawing/2014/main" id="{8C43C015-76C0-4582-992C-3AC1E5F831E3}"/>
                  </a:ext>
                </a:extLst>
              </p:cNvPr>
              <p:cNvPicPr>
                <a:picLocks noChangeAspect="1"/>
              </p:cNvPicPr>
              <p:nvPr/>
            </p:nvPicPr>
            <p:blipFill rotWithShape="1">
              <a:blip r:embed="rId13" cstate="print"/>
              <a:srcRect l="90452" t="65947" r="6167" b="26849"/>
              <a:stretch/>
            </p:blipFill>
            <p:spPr>
              <a:xfrm>
                <a:off x="5401789" y="2073363"/>
                <a:ext cx="122984" cy="220812"/>
              </a:xfrm>
              <a:prstGeom prst="rect">
                <a:avLst/>
              </a:prstGeom>
            </p:spPr>
          </p:pic>
          <p:pic>
            <p:nvPicPr>
              <p:cNvPr id="93" name="Immagine 92">
                <a:extLst>
                  <a:ext uri="{FF2B5EF4-FFF2-40B4-BE49-F238E27FC236}">
                    <a16:creationId xmlns:a16="http://schemas.microsoft.com/office/drawing/2014/main" id="{55D624F0-DED9-43C8-BAF7-C911E61F7AA5}"/>
                  </a:ext>
                </a:extLst>
              </p:cNvPr>
              <p:cNvPicPr>
                <a:picLocks noChangeAspect="1"/>
              </p:cNvPicPr>
              <p:nvPr/>
            </p:nvPicPr>
            <p:blipFill rotWithShape="1">
              <a:blip r:embed="rId13" cstate="print"/>
              <a:srcRect l="88339" t="66448" r="8562" b="26849"/>
              <a:stretch/>
            </p:blipFill>
            <p:spPr>
              <a:xfrm>
                <a:off x="6180689" y="2054755"/>
                <a:ext cx="83588" cy="152325"/>
              </a:xfrm>
              <a:prstGeom prst="rect">
                <a:avLst/>
              </a:prstGeom>
            </p:spPr>
          </p:pic>
          <p:pic>
            <p:nvPicPr>
              <p:cNvPr id="94" name="Immagine 93">
                <a:extLst>
                  <a:ext uri="{FF2B5EF4-FFF2-40B4-BE49-F238E27FC236}">
                    <a16:creationId xmlns:a16="http://schemas.microsoft.com/office/drawing/2014/main" id="{400593B4-26DB-44C2-B804-E1BF5F02C98B}"/>
                  </a:ext>
                </a:extLst>
              </p:cNvPr>
              <p:cNvPicPr>
                <a:picLocks noChangeAspect="1"/>
              </p:cNvPicPr>
              <p:nvPr/>
            </p:nvPicPr>
            <p:blipFill rotWithShape="1">
              <a:blip r:embed="rId13" cstate="print"/>
              <a:srcRect l="85381" t="65278" r="11097" b="26849"/>
              <a:stretch/>
            </p:blipFill>
            <p:spPr>
              <a:xfrm>
                <a:off x="6228008" y="2454267"/>
                <a:ext cx="98112" cy="184807"/>
              </a:xfrm>
              <a:prstGeom prst="rect">
                <a:avLst/>
              </a:prstGeom>
            </p:spPr>
          </p:pic>
        </p:grpSp>
        <p:grpSp>
          <p:nvGrpSpPr>
            <p:cNvPr id="52" name="Gruppo 36">
              <a:extLst>
                <a:ext uri="{FF2B5EF4-FFF2-40B4-BE49-F238E27FC236}">
                  <a16:creationId xmlns:a16="http://schemas.microsoft.com/office/drawing/2014/main" id="{E7549D22-AB9A-4E55-8E0D-2F4601494740}"/>
                </a:ext>
              </a:extLst>
            </p:cNvPr>
            <p:cNvGrpSpPr/>
            <p:nvPr/>
          </p:nvGrpSpPr>
          <p:grpSpPr>
            <a:xfrm>
              <a:off x="6066924" y="2365982"/>
              <a:ext cx="718064" cy="981650"/>
              <a:chOff x="5280573" y="2274678"/>
              <a:chExt cx="718064" cy="981650"/>
            </a:xfrm>
          </p:grpSpPr>
          <p:pic>
            <p:nvPicPr>
              <p:cNvPr id="53" name="Immagine 52">
                <a:extLst>
                  <a:ext uri="{FF2B5EF4-FFF2-40B4-BE49-F238E27FC236}">
                    <a16:creationId xmlns:a16="http://schemas.microsoft.com/office/drawing/2014/main" id="{24FD5727-C8E4-4E01-AFBD-A666CAFC3095}"/>
                  </a:ext>
                </a:extLst>
              </p:cNvPr>
              <p:cNvPicPr>
                <a:picLocks noChangeAspect="1"/>
              </p:cNvPicPr>
              <p:nvPr/>
            </p:nvPicPr>
            <p:blipFill rotWithShape="1">
              <a:blip r:embed="rId13" cstate="print"/>
              <a:srcRect t="59468" r="93226" b="30032"/>
              <a:stretch/>
            </p:blipFill>
            <p:spPr>
              <a:xfrm rot="15486411">
                <a:off x="5783174" y="2972620"/>
                <a:ext cx="152061" cy="198611"/>
              </a:xfrm>
              <a:prstGeom prst="rect">
                <a:avLst/>
              </a:prstGeom>
            </p:spPr>
          </p:pic>
          <p:pic>
            <p:nvPicPr>
              <p:cNvPr id="54" name="Immagine 53">
                <a:extLst>
                  <a:ext uri="{FF2B5EF4-FFF2-40B4-BE49-F238E27FC236}">
                    <a16:creationId xmlns:a16="http://schemas.microsoft.com/office/drawing/2014/main" id="{7FEB8D4C-1CFB-4123-9E0F-AA6D019556C4}"/>
                  </a:ext>
                </a:extLst>
              </p:cNvPr>
              <p:cNvPicPr>
                <a:picLocks noChangeAspect="1"/>
              </p:cNvPicPr>
              <p:nvPr/>
            </p:nvPicPr>
            <p:blipFill rotWithShape="1">
              <a:blip r:embed="rId13" cstate="print"/>
              <a:srcRect l="10854" t="80284" r="83072" b="13448"/>
              <a:stretch/>
            </p:blipFill>
            <p:spPr>
              <a:xfrm rot="15486411">
                <a:off x="5482568" y="3056723"/>
                <a:ext cx="134984" cy="117403"/>
              </a:xfrm>
              <a:prstGeom prst="rect">
                <a:avLst/>
              </a:prstGeom>
            </p:spPr>
          </p:pic>
          <p:pic>
            <p:nvPicPr>
              <p:cNvPr id="55" name="Immagine 54">
                <a:extLst>
                  <a:ext uri="{FF2B5EF4-FFF2-40B4-BE49-F238E27FC236}">
                    <a16:creationId xmlns:a16="http://schemas.microsoft.com/office/drawing/2014/main" id="{C91738D1-6893-4635-A811-8AAB350820DD}"/>
                  </a:ext>
                </a:extLst>
              </p:cNvPr>
              <p:cNvPicPr>
                <a:picLocks noChangeAspect="1"/>
              </p:cNvPicPr>
              <p:nvPr/>
            </p:nvPicPr>
            <p:blipFill rotWithShape="1">
              <a:blip r:embed="rId13" cstate="print"/>
              <a:srcRect l="85068" t="43118" r="8569" b="51761"/>
              <a:stretch/>
            </p:blipFill>
            <p:spPr>
              <a:xfrm rot="15486411">
                <a:off x="5846855" y="2551623"/>
                <a:ext cx="142383" cy="96559"/>
              </a:xfrm>
              <a:prstGeom prst="rect">
                <a:avLst/>
              </a:prstGeom>
            </p:spPr>
          </p:pic>
          <p:pic>
            <p:nvPicPr>
              <p:cNvPr id="56" name="Immagine 55">
                <a:extLst>
                  <a:ext uri="{FF2B5EF4-FFF2-40B4-BE49-F238E27FC236}">
                    <a16:creationId xmlns:a16="http://schemas.microsoft.com/office/drawing/2014/main" id="{DD605FAF-6F38-4607-857A-0491A069F76E}"/>
                  </a:ext>
                </a:extLst>
              </p:cNvPr>
              <p:cNvPicPr>
                <a:picLocks noChangeAspect="1"/>
              </p:cNvPicPr>
              <p:nvPr/>
            </p:nvPicPr>
            <p:blipFill rotWithShape="1">
              <a:blip r:embed="rId13" cstate="print"/>
              <a:srcRect l="89607" t="60218" r="5603" b="35558"/>
              <a:stretch/>
            </p:blipFill>
            <p:spPr>
              <a:xfrm rot="15486411">
                <a:off x="5868759" y="2330246"/>
                <a:ext cx="144581" cy="107445"/>
              </a:xfrm>
              <a:prstGeom prst="rect">
                <a:avLst/>
              </a:prstGeom>
            </p:spPr>
          </p:pic>
          <p:pic>
            <p:nvPicPr>
              <p:cNvPr id="57" name="Immagine 56">
                <a:extLst>
                  <a:ext uri="{FF2B5EF4-FFF2-40B4-BE49-F238E27FC236}">
                    <a16:creationId xmlns:a16="http://schemas.microsoft.com/office/drawing/2014/main" id="{0BCA9E5B-4570-42CD-A107-6FB35CB41B53}"/>
                  </a:ext>
                </a:extLst>
              </p:cNvPr>
              <p:cNvPicPr>
                <a:picLocks noChangeAspect="1"/>
              </p:cNvPicPr>
              <p:nvPr/>
            </p:nvPicPr>
            <p:blipFill rotWithShape="1">
              <a:blip r:embed="rId13" cstate="print"/>
              <a:srcRect t="68553" r="90361" b="26500"/>
              <a:stretch/>
            </p:blipFill>
            <p:spPr>
              <a:xfrm rot="15486411">
                <a:off x="5296983" y="3059669"/>
                <a:ext cx="274702" cy="96840"/>
              </a:xfrm>
              <a:prstGeom prst="rect">
                <a:avLst/>
              </a:prstGeom>
            </p:spPr>
          </p:pic>
          <p:pic>
            <p:nvPicPr>
              <p:cNvPr id="58" name="Immagine 57">
                <a:extLst>
                  <a:ext uri="{FF2B5EF4-FFF2-40B4-BE49-F238E27FC236}">
                    <a16:creationId xmlns:a16="http://schemas.microsoft.com/office/drawing/2014/main" id="{5C09D293-D2AE-41A4-AAB1-74125ED190FA}"/>
                  </a:ext>
                </a:extLst>
              </p:cNvPr>
              <p:cNvPicPr>
                <a:picLocks noChangeAspect="1"/>
              </p:cNvPicPr>
              <p:nvPr/>
            </p:nvPicPr>
            <p:blipFill rotWithShape="1">
              <a:blip r:embed="rId13" cstate="print"/>
              <a:srcRect l="6628" t="74516" r="83072" b="21221"/>
              <a:stretch/>
            </p:blipFill>
            <p:spPr>
              <a:xfrm rot="15486411">
                <a:off x="5197458" y="2659479"/>
                <a:ext cx="283526" cy="97541"/>
              </a:xfrm>
              <a:prstGeom prst="rect">
                <a:avLst/>
              </a:prstGeom>
            </p:spPr>
          </p:pic>
          <p:pic>
            <p:nvPicPr>
              <p:cNvPr id="59" name="Immagine 58">
                <a:extLst>
                  <a:ext uri="{FF2B5EF4-FFF2-40B4-BE49-F238E27FC236}">
                    <a16:creationId xmlns:a16="http://schemas.microsoft.com/office/drawing/2014/main" id="{0809EBA4-FBAE-474C-BB61-B02FF80D4C61}"/>
                  </a:ext>
                </a:extLst>
              </p:cNvPr>
              <p:cNvPicPr>
                <a:picLocks noChangeAspect="1"/>
              </p:cNvPicPr>
              <p:nvPr/>
            </p:nvPicPr>
            <p:blipFill rotWithShape="1">
              <a:blip r:embed="rId14" cstate="print"/>
              <a:srcRect l="56521" t="18523" r="31356" b="76163"/>
              <a:stretch/>
            </p:blipFill>
            <p:spPr>
              <a:xfrm rot="17587058">
                <a:off x="5275423" y="2820881"/>
                <a:ext cx="247407" cy="205418"/>
              </a:xfrm>
              <a:prstGeom prst="rect">
                <a:avLst/>
              </a:prstGeom>
            </p:spPr>
          </p:pic>
          <p:pic>
            <p:nvPicPr>
              <p:cNvPr id="60" name="Immagine 59">
                <a:extLst>
                  <a:ext uri="{FF2B5EF4-FFF2-40B4-BE49-F238E27FC236}">
                    <a16:creationId xmlns:a16="http://schemas.microsoft.com/office/drawing/2014/main" id="{51F4EA23-D627-4FAB-9DE9-6489FABB43B7}"/>
                  </a:ext>
                </a:extLst>
              </p:cNvPr>
              <p:cNvPicPr>
                <a:picLocks noChangeAspect="1"/>
              </p:cNvPicPr>
              <p:nvPr/>
            </p:nvPicPr>
            <p:blipFill rotWithShape="1">
              <a:blip r:embed="rId14" cstate="print"/>
              <a:srcRect l="56521" t="22593" r="36604" b="73156"/>
              <a:stretch/>
            </p:blipFill>
            <p:spPr>
              <a:xfrm rot="17587058">
                <a:off x="5415132" y="2744525"/>
                <a:ext cx="232440" cy="164346"/>
              </a:xfrm>
              <a:prstGeom prst="rect">
                <a:avLst/>
              </a:prstGeom>
            </p:spPr>
          </p:pic>
          <p:pic>
            <p:nvPicPr>
              <p:cNvPr id="61" name="Immagine 60">
                <a:extLst>
                  <a:ext uri="{FF2B5EF4-FFF2-40B4-BE49-F238E27FC236}">
                    <a16:creationId xmlns:a16="http://schemas.microsoft.com/office/drawing/2014/main" id="{2E2AFD00-BCE3-4620-8B08-93E696A049B6}"/>
                  </a:ext>
                </a:extLst>
              </p:cNvPr>
              <p:cNvPicPr>
                <a:picLocks noChangeAspect="1"/>
              </p:cNvPicPr>
              <p:nvPr/>
            </p:nvPicPr>
            <p:blipFill rotWithShape="1">
              <a:blip r:embed="rId14" cstate="print"/>
              <a:srcRect l="38622" t="26465" r="55463" b="69603"/>
              <a:stretch/>
            </p:blipFill>
            <p:spPr>
              <a:xfrm rot="15335181">
                <a:off x="5472844" y="2571180"/>
                <a:ext cx="226353" cy="151979"/>
              </a:xfrm>
              <a:prstGeom prst="rect">
                <a:avLst/>
              </a:prstGeom>
            </p:spPr>
          </p:pic>
          <p:pic>
            <p:nvPicPr>
              <p:cNvPr id="62" name="Immagine 61">
                <a:extLst>
                  <a:ext uri="{FF2B5EF4-FFF2-40B4-BE49-F238E27FC236}">
                    <a16:creationId xmlns:a16="http://schemas.microsoft.com/office/drawing/2014/main" id="{46F24032-8BA3-4BAA-975A-AC952E1F9D59}"/>
                  </a:ext>
                </a:extLst>
              </p:cNvPr>
              <p:cNvPicPr>
                <a:picLocks noChangeAspect="1"/>
              </p:cNvPicPr>
              <p:nvPr/>
            </p:nvPicPr>
            <p:blipFill rotWithShape="1">
              <a:blip r:embed="rId14" cstate="print"/>
              <a:srcRect l="37651" t="19691" r="58509" b="74561"/>
              <a:stretch/>
            </p:blipFill>
            <p:spPr>
              <a:xfrm rot="15335181">
                <a:off x="5562455" y="2662588"/>
                <a:ext cx="146936" cy="222194"/>
              </a:xfrm>
              <a:prstGeom prst="rect">
                <a:avLst/>
              </a:prstGeom>
            </p:spPr>
          </p:pic>
          <p:pic>
            <p:nvPicPr>
              <p:cNvPr id="63" name="Immagine 62">
                <a:extLst>
                  <a:ext uri="{FF2B5EF4-FFF2-40B4-BE49-F238E27FC236}">
                    <a16:creationId xmlns:a16="http://schemas.microsoft.com/office/drawing/2014/main" id="{20BFEB2C-1E0E-45B6-A95D-753AF1B92A8F}"/>
                  </a:ext>
                </a:extLst>
              </p:cNvPr>
              <p:cNvPicPr>
                <a:picLocks noChangeAspect="1"/>
              </p:cNvPicPr>
              <p:nvPr/>
            </p:nvPicPr>
            <p:blipFill rotWithShape="1">
              <a:blip r:embed="rId14" cstate="print"/>
              <a:srcRect l="30220" t="19883" r="66693" b="73247"/>
              <a:stretch/>
            </p:blipFill>
            <p:spPr>
              <a:xfrm rot="17587058">
                <a:off x="5634934" y="3078590"/>
                <a:ext cx="91704" cy="206144"/>
              </a:xfrm>
              <a:prstGeom prst="rect">
                <a:avLst/>
              </a:prstGeom>
            </p:spPr>
          </p:pic>
          <p:pic>
            <p:nvPicPr>
              <p:cNvPr id="64" name="Immagine 63">
                <a:extLst>
                  <a:ext uri="{FF2B5EF4-FFF2-40B4-BE49-F238E27FC236}">
                    <a16:creationId xmlns:a16="http://schemas.microsoft.com/office/drawing/2014/main" id="{C4E3E032-661C-4B16-B72F-79BB342D6701}"/>
                  </a:ext>
                </a:extLst>
              </p:cNvPr>
              <p:cNvPicPr>
                <a:picLocks noChangeAspect="1"/>
              </p:cNvPicPr>
              <p:nvPr/>
            </p:nvPicPr>
            <p:blipFill rotWithShape="1">
              <a:blip r:embed="rId14" cstate="print"/>
              <a:srcRect l="32487" t="19883" r="63266" b="73893"/>
              <a:stretch/>
            </p:blipFill>
            <p:spPr>
              <a:xfrm rot="17587058">
                <a:off x="5697697" y="2902690"/>
                <a:ext cx="162525" cy="240602"/>
              </a:xfrm>
              <a:prstGeom prst="rect">
                <a:avLst/>
              </a:prstGeom>
            </p:spPr>
          </p:pic>
          <p:pic>
            <p:nvPicPr>
              <p:cNvPr id="65" name="Immagine 64">
                <a:extLst>
                  <a:ext uri="{FF2B5EF4-FFF2-40B4-BE49-F238E27FC236}">
                    <a16:creationId xmlns:a16="http://schemas.microsoft.com/office/drawing/2014/main" id="{09233168-3F24-4F84-A087-A03C5DBCBCD5}"/>
                  </a:ext>
                </a:extLst>
              </p:cNvPr>
              <p:cNvPicPr>
                <a:picLocks noChangeAspect="1"/>
              </p:cNvPicPr>
              <p:nvPr/>
            </p:nvPicPr>
            <p:blipFill rotWithShape="1">
              <a:blip r:embed="rId14" cstate="print"/>
              <a:srcRect l="36829" t="19883" r="54555" b="73247"/>
              <a:stretch/>
            </p:blipFill>
            <p:spPr>
              <a:xfrm rot="17587058">
                <a:off x="5290819" y="2374538"/>
                <a:ext cx="242770" cy="195543"/>
              </a:xfrm>
              <a:prstGeom prst="rect">
                <a:avLst/>
              </a:prstGeom>
            </p:spPr>
          </p:pic>
          <p:pic>
            <p:nvPicPr>
              <p:cNvPr id="66" name="Immagine 65">
                <a:extLst>
                  <a:ext uri="{FF2B5EF4-FFF2-40B4-BE49-F238E27FC236}">
                    <a16:creationId xmlns:a16="http://schemas.microsoft.com/office/drawing/2014/main" id="{504E6FE0-55CE-4C4A-B392-F59BA0B44708}"/>
                  </a:ext>
                </a:extLst>
              </p:cNvPr>
              <p:cNvPicPr>
                <a:picLocks noChangeAspect="1"/>
              </p:cNvPicPr>
              <p:nvPr/>
            </p:nvPicPr>
            <p:blipFill rotWithShape="1">
              <a:blip r:embed="rId13" cstate="print"/>
              <a:srcRect l="5788" t="56581" r="87732" b="30032"/>
              <a:stretch/>
            </p:blipFill>
            <p:spPr>
              <a:xfrm rot="15486411">
                <a:off x="5800008" y="2700163"/>
                <a:ext cx="144940" cy="252319"/>
              </a:xfrm>
              <a:prstGeom prst="rect">
                <a:avLst/>
              </a:prstGeom>
            </p:spPr>
          </p:pic>
          <p:pic>
            <p:nvPicPr>
              <p:cNvPr id="67" name="Immagine 66">
                <a:extLst>
                  <a:ext uri="{FF2B5EF4-FFF2-40B4-BE49-F238E27FC236}">
                    <a16:creationId xmlns:a16="http://schemas.microsoft.com/office/drawing/2014/main" id="{E2B62D3C-D2BB-4011-9162-06769EE83A65}"/>
                  </a:ext>
                </a:extLst>
              </p:cNvPr>
              <p:cNvPicPr>
                <a:picLocks noChangeAspect="1"/>
              </p:cNvPicPr>
              <p:nvPr/>
            </p:nvPicPr>
            <p:blipFill rotWithShape="1">
              <a:blip r:embed="rId13" cstate="print"/>
              <a:srcRect l="12409" t="56581" r="83072" b="30032"/>
              <a:stretch/>
            </p:blipFill>
            <p:spPr>
              <a:xfrm rot="15486411">
                <a:off x="5691573" y="2420610"/>
                <a:ext cx="101318" cy="252935"/>
              </a:xfrm>
              <a:prstGeom prst="rect">
                <a:avLst/>
              </a:prstGeom>
            </p:spPr>
          </p:pic>
          <p:pic>
            <p:nvPicPr>
              <p:cNvPr id="68" name="Immagine 67">
                <a:extLst>
                  <a:ext uri="{FF2B5EF4-FFF2-40B4-BE49-F238E27FC236}">
                    <a16:creationId xmlns:a16="http://schemas.microsoft.com/office/drawing/2014/main" id="{869A3171-BB93-4EF0-B8CE-A3B42550FFB9}"/>
                  </a:ext>
                </a:extLst>
              </p:cNvPr>
              <p:cNvPicPr>
                <a:picLocks noChangeAspect="1"/>
              </p:cNvPicPr>
              <p:nvPr/>
            </p:nvPicPr>
            <p:blipFill rotWithShape="1">
              <a:blip r:embed="rId13" cstate="print"/>
              <a:srcRect l="92839" t="46232" r="3217" b="48083"/>
              <a:stretch/>
            </p:blipFill>
            <p:spPr>
              <a:xfrm rot="15486411">
                <a:off x="5858724" y="2836207"/>
                <a:ext cx="120673" cy="146532"/>
              </a:xfrm>
              <a:prstGeom prst="rect">
                <a:avLst/>
              </a:prstGeom>
            </p:spPr>
          </p:pic>
          <p:pic>
            <p:nvPicPr>
              <p:cNvPr id="69" name="Immagine 68">
                <a:extLst>
                  <a:ext uri="{FF2B5EF4-FFF2-40B4-BE49-F238E27FC236}">
                    <a16:creationId xmlns:a16="http://schemas.microsoft.com/office/drawing/2014/main" id="{4DCBA46E-9278-403A-BC08-4B55F31937A2}"/>
                  </a:ext>
                </a:extLst>
              </p:cNvPr>
              <p:cNvPicPr>
                <a:picLocks noChangeAspect="1"/>
              </p:cNvPicPr>
              <p:nvPr/>
            </p:nvPicPr>
            <p:blipFill rotWithShape="1">
              <a:blip r:embed="rId13" cstate="print"/>
              <a:srcRect l="92276" t="50245" b="45408"/>
              <a:stretch/>
            </p:blipFill>
            <p:spPr>
              <a:xfrm rot="15486411">
                <a:off x="5494259" y="2436443"/>
                <a:ext cx="288692" cy="136891"/>
              </a:xfrm>
              <a:prstGeom prst="rect">
                <a:avLst/>
              </a:prstGeom>
            </p:spPr>
          </p:pic>
          <p:pic>
            <p:nvPicPr>
              <p:cNvPr id="70" name="Immagine 69">
                <a:extLst>
                  <a:ext uri="{FF2B5EF4-FFF2-40B4-BE49-F238E27FC236}">
                    <a16:creationId xmlns:a16="http://schemas.microsoft.com/office/drawing/2014/main" id="{5738866B-CB4D-46C2-A04F-F22B0C218E44}"/>
                  </a:ext>
                </a:extLst>
              </p:cNvPr>
              <p:cNvPicPr>
                <a:picLocks noChangeAspect="1"/>
              </p:cNvPicPr>
              <p:nvPr/>
            </p:nvPicPr>
            <p:blipFill rotWithShape="1">
              <a:blip r:embed="rId13" cstate="print"/>
              <a:srcRect l="91149" t="54090" b="40298"/>
              <a:stretch/>
            </p:blipFill>
            <p:spPr>
              <a:xfrm rot="15486411">
                <a:off x="5766842" y="2590551"/>
                <a:ext cx="246584" cy="131734"/>
              </a:xfrm>
              <a:prstGeom prst="rect">
                <a:avLst/>
              </a:prstGeom>
            </p:spPr>
          </p:pic>
          <p:pic>
            <p:nvPicPr>
              <p:cNvPr id="71" name="Immagine 70">
                <a:extLst>
                  <a:ext uri="{FF2B5EF4-FFF2-40B4-BE49-F238E27FC236}">
                    <a16:creationId xmlns:a16="http://schemas.microsoft.com/office/drawing/2014/main" id="{ABE305C5-D376-48EC-A1D8-6605C061DAA7}"/>
                  </a:ext>
                </a:extLst>
              </p:cNvPr>
              <p:cNvPicPr>
                <a:picLocks noChangeAspect="1"/>
              </p:cNvPicPr>
              <p:nvPr/>
            </p:nvPicPr>
            <p:blipFill rotWithShape="1">
              <a:blip r:embed="rId13" cstate="print"/>
              <a:srcRect l="90452" t="65947" r="6167" b="26849"/>
              <a:stretch/>
            </p:blipFill>
            <p:spPr>
              <a:xfrm rot="15486411">
                <a:off x="5503422" y="3084430"/>
                <a:ext cx="122984" cy="220812"/>
              </a:xfrm>
              <a:prstGeom prst="rect">
                <a:avLst/>
              </a:prstGeom>
            </p:spPr>
          </p:pic>
          <p:pic>
            <p:nvPicPr>
              <p:cNvPr id="72" name="Immagine 71">
                <a:extLst>
                  <a:ext uri="{FF2B5EF4-FFF2-40B4-BE49-F238E27FC236}">
                    <a16:creationId xmlns:a16="http://schemas.microsoft.com/office/drawing/2014/main" id="{AFE03637-EC5F-4B88-BD5D-36E8F74D07E4}"/>
                  </a:ext>
                </a:extLst>
              </p:cNvPr>
              <p:cNvPicPr>
                <a:picLocks noChangeAspect="1"/>
              </p:cNvPicPr>
              <p:nvPr/>
            </p:nvPicPr>
            <p:blipFill rotWithShape="1">
              <a:blip r:embed="rId13" cstate="print"/>
              <a:srcRect l="88339" t="66448" r="8562" b="26849"/>
              <a:stretch/>
            </p:blipFill>
            <p:spPr>
              <a:xfrm rot="15486411">
                <a:off x="5314942" y="2386661"/>
                <a:ext cx="83588" cy="152325"/>
              </a:xfrm>
              <a:prstGeom prst="rect">
                <a:avLst/>
              </a:prstGeom>
            </p:spPr>
          </p:pic>
          <p:pic>
            <p:nvPicPr>
              <p:cNvPr id="73" name="Immagine 72">
                <a:extLst>
                  <a:ext uri="{FF2B5EF4-FFF2-40B4-BE49-F238E27FC236}">
                    <a16:creationId xmlns:a16="http://schemas.microsoft.com/office/drawing/2014/main" id="{326E07BC-BC7B-4571-BF0B-4041626F969F}"/>
                  </a:ext>
                </a:extLst>
              </p:cNvPr>
              <p:cNvPicPr>
                <a:picLocks noChangeAspect="1"/>
              </p:cNvPicPr>
              <p:nvPr/>
            </p:nvPicPr>
            <p:blipFill rotWithShape="1">
              <a:blip r:embed="rId13" cstate="print"/>
              <a:srcRect l="85381" t="65278" r="11097" b="26849"/>
              <a:stretch/>
            </p:blipFill>
            <p:spPr>
              <a:xfrm rot="15486411">
                <a:off x="5703259" y="2231330"/>
                <a:ext cx="98112" cy="184807"/>
              </a:xfrm>
              <a:prstGeom prst="rect">
                <a:avLst/>
              </a:prstGeom>
            </p:spPr>
          </p:pic>
        </p:grpSp>
      </p:grpSp>
      <p:sp>
        <p:nvSpPr>
          <p:cNvPr id="95" name="Freccia a destra 94">
            <a:extLst>
              <a:ext uri="{FF2B5EF4-FFF2-40B4-BE49-F238E27FC236}">
                <a16:creationId xmlns:a16="http://schemas.microsoft.com/office/drawing/2014/main" id="{A5347F75-CD76-4E03-9040-02EFBF2EC795}"/>
              </a:ext>
            </a:extLst>
          </p:cNvPr>
          <p:cNvSpPr/>
          <p:nvPr/>
        </p:nvSpPr>
        <p:spPr bwMode="auto">
          <a:xfrm rot="7013529">
            <a:off x="2879645" y="1751184"/>
            <a:ext cx="1913692" cy="397001"/>
          </a:xfrm>
          <a:prstGeom prst="rightArrow">
            <a:avLst>
              <a:gd name="adj1" fmla="val 33593"/>
              <a:gd name="adj2" fmla="val 79533"/>
            </a:avLst>
          </a:prstGeom>
          <a:solidFill>
            <a:schemeClr val="bg1">
              <a:lumMod val="60000"/>
              <a:lumOff val="40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96" name="CasellaDiTesto 95">
            <a:extLst>
              <a:ext uri="{FF2B5EF4-FFF2-40B4-BE49-F238E27FC236}">
                <a16:creationId xmlns:a16="http://schemas.microsoft.com/office/drawing/2014/main" id="{05EA56B6-DAD9-4C4C-9A3F-8B4C2B68776B}"/>
              </a:ext>
            </a:extLst>
          </p:cNvPr>
          <p:cNvSpPr txBox="1"/>
          <p:nvPr/>
        </p:nvSpPr>
        <p:spPr>
          <a:xfrm>
            <a:off x="400757" y="1115661"/>
            <a:ext cx="3352684" cy="1015663"/>
          </a:xfrm>
          <a:prstGeom prst="rect">
            <a:avLst/>
          </a:prstGeom>
          <a:noFill/>
        </p:spPr>
        <p:txBody>
          <a:bodyPr wrap="square">
            <a:spAutoFit/>
          </a:bodyPr>
          <a:lstStyle/>
          <a:p>
            <a:pPr algn="just"/>
            <a:r>
              <a:rPr lang="en-US" sz="2000">
                <a:solidFill>
                  <a:schemeClr val="bg1">
                    <a:lumMod val="75000"/>
                  </a:schemeClr>
                </a:solidFill>
                <a:latin typeface="Calibri" panose="020F0502020204030204" pitchFamily="34" charset="0"/>
              </a:rPr>
              <a:t>Analysis of simplified fractions: </a:t>
            </a:r>
            <a:r>
              <a:rPr kumimoji="0" lang="en-US" sz="2000" b="1" i="0" u="none" strike="noStrike" kern="1200" cap="none" spc="0" normalizeH="0" baseline="0" noProof="0">
                <a:ln>
                  <a:noFill/>
                </a:ln>
                <a:solidFill>
                  <a:srgbClr val="CC0099"/>
                </a:solidFill>
                <a:effectLst/>
                <a:uLnTx/>
                <a:uFillTx/>
                <a:latin typeface="Calibri" panose="020F0502020204030204" pitchFamily="34" charset="0"/>
                <a:ea typeface="+mn-ea"/>
                <a:cs typeface="+mn-cs"/>
              </a:rPr>
              <a:t>proteomic platform mass spectrometry-based</a:t>
            </a:r>
            <a:endParaRPr lang="it-IT" sz="2000"/>
          </a:p>
        </p:txBody>
      </p:sp>
      <p:grpSp>
        <p:nvGrpSpPr>
          <p:cNvPr id="148" name="Gruppo 147">
            <a:extLst>
              <a:ext uri="{FF2B5EF4-FFF2-40B4-BE49-F238E27FC236}">
                <a16:creationId xmlns:a16="http://schemas.microsoft.com/office/drawing/2014/main" id="{EC75E56C-0238-4644-95FA-9EF8AFEE5419}"/>
              </a:ext>
            </a:extLst>
          </p:cNvPr>
          <p:cNvGrpSpPr/>
          <p:nvPr/>
        </p:nvGrpSpPr>
        <p:grpSpPr>
          <a:xfrm rot="12042167">
            <a:off x="115448" y="2890850"/>
            <a:ext cx="1045760" cy="861686"/>
            <a:chOff x="-288310" y="3420001"/>
            <a:chExt cx="1658448" cy="975249"/>
          </a:xfrm>
        </p:grpSpPr>
        <p:pic>
          <p:nvPicPr>
            <p:cNvPr id="107" name="Immagine 106">
              <a:extLst>
                <a:ext uri="{FF2B5EF4-FFF2-40B4-BE49-F238E27FC236}">
                  <a16:creationId xmlns:a16="http://schemas.microsoft.com/office/drawing/2014/main" id="{35815D4A-0906-40D9-9C69-805FED840EB3}"/>
                </a:ext>
              </a:extLst>
            </p:cNvPr>
            <p:cNvPicPr>
              <a:picLocks noChangeAspect="1"/>
            </p:cNvPicPr>
            <p:nvPr/>
          </p:nvPicPr>
          <p:blipFill>
            <a:blip r:embed="rId2" cstate="print"/>
            <a:stretch>
              <a:fillRect/>
            </a:stretch>
          </p:blipFill>
          <p:spPr>
            <a:xfrm rot="2902894">
              <a:off x="607264" y="3322357"/>
              <a:ext cx="299668" cy="494955"/>
            </a:xfrm>
            <a:prstGeom prst="rect">
              <a:avLst/>
            </a:prstGeom>
          </p:spPr>
        </p:pic>
        <p:grpSp>
          <p:nvGrpSpPr>
            <p:cNvPr id="147" name="Gruppo 146">
              <a:extLst>
                <a:ext uri="{FF2B5EF4-FFF2-40B4-BE49-F238E27FC236}">
                  <a16:creationId xmlns:a16="http://schemas.microsoft.com/office/drawing/2014/main" id="{75672F79-BB7A-45B8-8C0B-AED610D470E4}"/>
                </a:ext>
              </a:extLst>
            </p:cNvPr>
            <p:cNvGrpSpPr/>
            <p:nvPr/>
          </p:nvGrpSpPr>
          <p:grpSpPr>
            <a:xfrm>
              <a:off x="-288310" y="3638202"/>
              <a:ext cx="1548220" cy="515834"/>
              <a:chOff x="-2284595" y="2929996"/>
              <a:chExt cx="1548220" cy="515834"/>
            </a:xfrm>
          </p:grpSpPr>
          <p:pic>
            <p:nvPicPr>
              <p:cNvPr id="113" name="Immagine 112">
                <a:extLst>
                  <a:ext uri="{FF2B5EF4-FFF2-40B4-BE49-F238E27FC236}">
                    <a16:creationId xmlns:a16="http://schemas.microsoft.com/office/drawing/2014/main" id="{FB840807-0353-4D62-BE0E-EC2B8797B8FD}"/>
                  </a:ext>
                </a:extLst>
              </p:cNvPr>
              <p:cNvPicPr>
                <a:picLocks noChangeAspect="1"/>
              </p:cNvPicPr>
              <p:nvPr/>
            </p:nvPicPr>
            <p:blipFill rotWithShape="1">
              <a:blip r:embed="rId5" cstate="print"/>
              <a:srcRect l="23216" t="21654" r="23216" b="21207"/>
              <a:stretch/>
            </p:blipFill>
            <p:spPr>
              <a:xfrm rot="15019754">
                <a:off x="-1691548" y="3084806"/>
                <a:ext cx="331472" cy="390575"/>
              </a:xfrm>
              <a:prstGeom prst="rect">
                <a:avLst/>
              </a:prstGeom>
            </p:spPr>
          </p:pic>
          <p:pic>
            <p:nvPicPr>
              <p:cNvPr id="115" name="Immagine 114">
                <a:extLst>
                  <a:ext uri="{FF2B5EF4-FFF2-40B4-BE49-F238E27FC236}">
                    <a16:creationId xmlns:a16="http://schemas.microsoft.com/office/drawing/2014/main" id="{CEA6911B-E3F6-4C03-88C1-B47CE3327A64}"/>
                  </a:ext>
                </a:extLst>
              </p:cNvPr>
              <p:cNvPicPr>
                <a:picLocks noChangeAspect="1"/>
              </p:cNvPicPr>
              <p:nvPr/>
            </p:nvPicPr>
            <p:blipFill>
              <a:blip r:embed="rId6" cstate="print"/>
              <a:stretch>
                <a:fillRect/>
              </a:stretch>
            </p:blipFill>
            <p:spPr>
              <a:xfrm>
                <a:off x="-1282177" y="2972092"/>
                <a:ext cx="330769" cy="186296"/>
              </a:xfrm>
              <a:prstGeom prst="rect">
                <a:avLst/>
              </a:prstGeom>
            </p:spPr>
          </p:pic>
          <p:pic>
            <p:nvPicPr>
              <p:cNvPr id="116" name="Immagine 115">
                <a:extLst>
                  <a:ext uri="{FF2B5EF4-FFF2-40B4-BE49-F238E27FC236}">
                    <a16:creationId xmlns:a16="http://schemas.microsoft.com/office/drawing/2014/main" id="{311CCF33-4DF3-4CA4-95AC-249BF9BDE63F}"/>
                  </a:ext>
                </a:extLst>
              </p:cNvPr>
              <p:cNvPicPr>
                <a:picLocks noChangeAspect="1"/>
              </p:cNvPicPr>
              <p:nvPr/>
            </p:nvPicPr>
            <p:blipFill>
              <a:blip r:embed="rId7" cstate="print"/>
              <a:stretch>
                <a:fillRect/>
              </a:stretch>
            </p:blipFill>
            <p:spPr>
              <a:xfrm rot="17984799">
                <a:off x="-1956125" y="2942751"/>
                <a:ext cx="183229" cy="467562"/>
              </a:xfrm>
              <a:prstGeom prst="rect">
                <a:avLst/>
              </a:prstGeom>
            </p:spPr>
          </p:pic>
          <p:pic>
            <p:nvPicPr>
              <p:cNvPr id="117" name="Immagine 116">
                <a:extLst>
                  <a:ext uri="{FF2B5EF4-FFF2-40B4-BE49-F238E27FC236}">
                    <a16:creationId xmlns:a16="http://schemas.microsoft.com/office/drawing/2014/main" id="{4CE894EC-FFBC-4F97-B118-CC8E7074C063}"/>
                  </a:ext>
                </a:extLst>
              </p:cNvPr>
              <p:cNvPicPr>
                <a:picLocks noChangeAspect="1"/>
              </p:cNvPicPr>
              <p:nvPr/>
            </p:nvPicPr>
            <p:blipFill>
              <a:blip r:embed="rId8" cstate="print"/>
              <a:stretch>
                <a:fillRect/>
              </a:stretch>
            </p:blipFill>
            <p:spPr>
              <a:xfrm>
                <a:off x="-953892" y="2929996"/>
                <a:ext cx="217517" cy="257528"/>
              </a:xfrm>
              <a:prstGeom prst="rect">
                <a:avLst/>
              </a:prstGeom>
            </p:spPr>
          </p:pic>
          <p:pic>
            <p:nvPicPr>
              <p:cNvPr id="118" name="Immagine 117">
                <a:extLst>
                  <a:ext uri="{FF2B5EF4-FFF2-40B4-BE49-F238E27FC236}">
                    <a16:creationId xmlns:a16="http://schemas.microsoft.com/office/drawing/2014/main" id="{743D3BF6-E2F5-4534-AC85-50CE331C0A40}"/>
                  </a:ext>
                </a:extLst>
              </p:cNvPr>
              <p:cNvPicPr>
                <a:picLocks noChangeAspect="1"/>
              </p:cNvPicPr>
              <p:nvPr/>
            </p:nvPicPr>
            <p:blipFill>
              <a:blip r:embed="rId9" cstate="print"/>
              <a:stretch>
                <a:fillRect/>
              </a:stretch>
            </p:blipFill>
            <p:spPr>
              <a:xfrm>
                <a:off x="-2284595" y="3254638"/>
                <a:ext cx="378308" cy="160905"/>
              </a:xfrm>
              <a:prstGeom prst="rect">
                <a:avLst/>
              </a:prstGeom>
            </p:spPr>
          </p:pic>
          <p:pic>
            <p:nvPicPr>
              <p:cNvPr id="119" name="Immagine 118">
                <a:extLst>
                  <a:ext uri="{FF2B5EF4-FFF2-40B4-BE49-F238E27FC236}">
                    <a16:creationId xmlns:a16="http://schemas.microsoft.com/office/drawing/2014/main" id="{9879EE4C-F9E4-4476-9B19-09807C86E69A}"/>
                  </a:ext>
                </a:extLst>
              </p:cNvPr>
              <p:cNvPicPr>
                <a:picLocks noChangeAspect="1"/>
              </p:cNvPicPr>
              <p:nvPr/>
            </p:nvPicPr>
            <p:blipFill>
              <a:blip r:embed="rId10" cstate="print"/>
              <a:stretch>
                <a:fillRect/>
              </a:stretch>
            </p:blipFill>
            <p:spPr>
              <a:xfrm>
                <a:off x="-1730945" y="2937521"/>
                <a:ext cx="481911" cy="235241"/>
              </a:xfrm>
              <a:prstGeom prst="rect">
                <a:avLst/>
              </a:prstGeom>
            </p:spPr>
          </p:pic>
          <p:pic>
            <p:nvPicPr>
              <p:cNvPr id="120" name="Immagine 119">
                <a:extLst>
                  <a:ext uri="{FF2B5EF4-FFF2-40B4-BE49-F238E27FC236}">
                    <a16:creationId xmlns:a16="http://schemas.microsoft.com/office/drawing/2014/main" id="{970813C0-4080-433B-892D-D01D076A0207}"/>
                  </a:ext>
                </a:extLst>
              </p:cNvPr>
              <p:cNvPicPr>
                <a:picLocks noChangeAspect="1"/>
              </p:cNvPicPr>
              <p:nvPr/>
            </p:nvPicPr>
            <p:blipFill>
              <a:blip r:embed="rId9" cstate="print"/>
              <a:stretch>
                <a:fillRect/>
              </a:stretch>
            </p:blipFill>
            <p:spPr>
              <a:xfrm>
                <a:off x="-1353073" y="3125191"/>
                <a:ext cx="421636" cy="182047"/>
              </a:xfrm>
              <a:prstGeom prst="rect">
                <a:avLst/>
              </a:prstGeom>
            </p:spPr>
          </p:pic>
        </p:grpSp>
        <p:pic>
          <p:nvPicPr>
            <p:cNvPr id="124" name="Immagine 123">
              <a:extLst>
                <a:ext uri="{FF2B5EF4-FFF2-40B4-BE49-F238E27FC236}">
                  <a16:creationId xmlns:a16="http://schemas.microsoft.com/office/drawing/2014/main" id="{B70844F7-DDC2-434D-B542-20BDE52D30C1}"/>
                </a:ext>
              </a:extLst>
            </p:cNvPr>
            <p:cNvPicPr>
              <a:picLocks noChangeAspect="1"/>
            </p:cNvPicPr>
            <p:nvPr/>
          </p:nvPicPr>
          <p:blipFill rotWithShape="1">
            <a:blip r:embed="rId5" cstate="print"/>
            <a:srcRect l="23216" t="21654" r="23216" b="21207"/>
            <a:stretch/>
          </p:blipFill>
          <p:spPr>
            <a:xfrm rot="9801616">
              <a:off x="619242" y="4029757"/>
              <a:ext cx="364149" cy="186974"/>
            </a:xfrm>
            <a:prstGeom prst="rect">
              <a:avLst/>
            </a:prstGeom>
          </p:spPr>
        </p:pic>
        <p:pic>
          <p:nvPicPr>
            <p:cNvPr id="125" name="Immagine 124">
              <a:extLst>
                <a:ext uri="{FF2B5EF4-FFF2-40B4-BE49-F238E27FC236}">
                  <a16:creationId xmlns:a16="http://schemas.microsoft.com/office/drawing/2014/main" id="{5F26AFEC-E5D5-4810-BDE4-2B39AF80C043}"/>
                </a:ext>
              </a:extLst>
            </p:cNvPr>
            <p:cNvPicPr>
              <a:picLocks noChangeAspect="1"/>
            </p:cNvPicPr>
            <p:nvPr/>
          </p:nvPicPr>
          <p:blipFill rotWithShape="1">
            <a:blip r:embed="rId5" cstate="print"/>
            <a:srcRect l="23216" t="27277" r="23216" b="12902"/>
            <a:stretch/>
          </p:blipFill>
          <p:spPr>
            <a:xfrm rot="5991981">
              <a:off x="-108853" y="4080430"/>
              <a:ext cx="360244" cy="201193"/>
            </a:xfrm>
            <a:prstGeom prst="rect">
              <a:avLst/>
            </a:prstGeom>
          </p:spPr>
        </p:pic>
        <p:pic>
          <p:nvPicPr>
            <p:cNvPr id="126" name="Immagine 125">
              <a:extLst>
                <a:ext uri="{FF2B5EF4-FFF2-40B4-BE49-F238E27FC236}">
                  <a16:creationId xmlns:a16="http://schemas.microsoft.com/office/drawing/2014/main" id="{9126E1C9-AAAE-4BC2-B69A-E8357DEACCAA}"/>
                </a:ext>
              </a:extLst>
            </p:cNvPr>
            <p:cNvPicPr>
              <a:picLocks noChangeAspect="1"/>
            </p:cNvPicPr>
            <p:nvPr/>
          </p:nvPicPr>
          <p:blipFill>
            <a:blip r:embed="rId11" cstate="print"/>
            <a:stretch>
              <a:fillRect/>
            </a:stretch>
          </p:blipFill>
          <p:spPr>
            <a:xfrm rot="5400000">
              <a:off x="282657" y="4104427"/>
              <a:ext cx="188159" cy="244112"/>
            </a:xfrm>
            <a:prstGeom prst="rect">
              <a:avLst/>
            </a:prstGeom>
          </p:spPr>
        </p:pic>
        <p:pic>
          <p:nvPicPr>
            <p:cNvPr id="128" name="Immagine 127">
              <a:extLst>
                <a:ext uri="{FF2B5EF4-FFF2-40B4-BE49-F238E27FC236}">
                  <a16:creationId xmlns:a16="http://schemas.microsoft.com/office/drawing/2014/main" id="{9189D0E9-3291-4D45-BF00-93B1D792EBCC}"/>
                </a:ext>
              </a:extLst>
            </p:cNvPr>
            <p:cNvPicPr>
              <a:picLocks noChangeAspect="1"/>
            </p:cNvPicPr>
            <p:nvPr/>
          </p:nvPicPr>
          <p:blipFill>
            <a:blip r:embed="rId12" cstate="print"/>
            <a:stretch>
              <a:fillRect/>
            </a:stretch>
          </p:blipFill>
          <p:spPr>
            <a:xfrm>
              <a:off x="10131" y="3602129"/>
              <a:ext cx="488470" cy="202897"/>
            </a:xfrm>
            <a:prstGeom prst="rect">
              <a:avLst/>
            </a:prstGeom>
          </p:spPr>
        </p:pic>
        <p:pic>
          <p:nvPicPr>
            <p:cNvPr id="131" name="Immagine 130">
              <a:extLst>
                <a:ext uri="{FF2B5EF4-FFF2-40B4-BE49-F238E27FC236}">
                  <a16:creationId xmlns:a16="http://schemas.microsoft.com/office/drawing/2014/main" id="{CC096A98-786D-4954-AC74-94A7421E4990}"/>
                </a:ext>
              </a:extLst>
            </p:cNvPr>
            <p:cNvPicPr>
              <a:picLocks noChangeAspect="1"/>
            </p:cNvPicPr>
            <p:nvPr/>
          </p:nvPicPr>
          <p:blipFill>
            <a:blip r:embed="rId4" cstate="print"/>
            <a:stretch>
              <a:fillRect/>
            </a:stretch>
          </p:blipFill>
          <p:spPr>
            <a:xfrm>
              <a:off x="460860" y="4190443"/>
              <a:ext cx="446563" cy="204807"/>
            </a:xfrm>
            <a:prstGeom prst="rect">
              <a:avLst/>
            </a:prstGeom>
          </p:spPr>
        </p:pic>
        <p:pic>
          <p:nvPicPr>
            <p:cNvPr id="132" name="Immagine 131">
              <a:extLst>
                <a:ext uri="{FF2B5EF4-FFF2-40B4-BE49-F238E27FC236}">
                  <a16:creationId xmlns:a16="http://schemas.microsoft.com/office/drawing/2014/main" id="{B8C2DDFF-FFC1-40F9-94AC-6F13A03F70FD}"/>
                </a:ext>
              </a:extLst>
            </p:cNvPr>
            <p:cNvPicPr>
              <a:picLocks noChangeAspect="1"/>
            </p:cNvPicPr>
            <p:nvPr/>
          </p:nvPicPr>
          <p:blipFill>
            <a:blip r:embed="rId3" cstate="print"/>
            <a:stretch>
              <a:fillRect/>
            </a:stretch>
          </p:blipFill>
          <p:spPr>
            <a:xfrm rot="6389097">
              <a:off x="1084007" y="3913273"/>
              <a:ext cx="138039" cy="434223"/>
            </a:xfrm>
            <a:prstGeom prst="rect">
              <a:avLst/>
            </a:prstGeom>
          </p:spPr>
        </p:pic>
      </p:grpSp>
      <p:grpSp>
        <p:nvGrpSpPr>
          <p:cNvPr id="150" name="Gruppo 149">
            <a:extLst>
              <a:ext uri="{FF2B5EF4-FFF2-40B4-BE49-F238E27FC236}">
                <a16:creationId xmlns:a16="http://schemas.microsoft.com/office/drawing/2014/main" id="{CA694261-07BF-4704-AECE-FC17DCE6D7E2}"/>
              </a:ext>
            </a:extLst>
          </p:cNvPr>
          <p:cNvGrpSpPr/>
          <p:nvPr/>
        </p:nvGrpSpPr>
        <p:grpSpPr>
          <a:xfrm>
            <a:off x="1258710" y="3435300"/>
            <a:ext cx="1136765" cy="993911"/>
            <a:chOff x="1564471" y="3693452"/>
            <a:chExt cx="1434246" cy="1221655"/>
          </a:xfrm>
        </p:grpSpPr>
        <p:pic>
          <p:nvPicPr>
            <p:cNvPr id="109" name="Immagine 108">
              <a:extLst>
                <a:ext uri="{FF2B5EF4-FFF2-40B4-BE49-F238E27FC236}">
                  <a16:creationId xmlns:a16="http://schemas.microsoft.com/office/drawing/2014/main" id="{69EEA486-190E-45E1-9E53-73856FB0D7A0}"/>
                </a:ext>
              </a:extLst>
            </p:cNvPr>
            <p:cNvPicPr>
              <a:picLocks noChangeAspect="1"/>
            </p:cNvPicPr>
            <p:nvPr/>
          </p:nvPicPr>
          <p:blipFill>
            <a:blip r:embed="rId3" cstate="print"/>
            <a:stretch>
              <a:fillRect/>
            </a:stretch>
          </p:blipFill>
          <p:spPr>
            <a:xfrm rot="6389097">
              <a:off x="2254166" y="4296749"/>
              <a:ext cx="385293" cy="554970"/>
            </a:xfrm>
            <a:prstGeom prst="rect">
              <a:avLst/>
            </a:prstGeom>
          </p:spPr>
        </p:pic>
        <p:pic>
          <p:nvPicPr>
            <p:cNvPr id="110" name="Immagine 109">
              <a:extLst>
                <a:ext uri="{FF2B5EF4-FFF2-40B4-BE49-F238E27FC236}">
                  <a16:creationId xmlns:a16="http://schemas.microsoft.com/office/drawing/2014/main" id="{DDCD6B1E-F783-4F96-8F65-6394149D92B8}"/>
                </a:ext>
              </a:extLst>
            </p:cNvPr>
            <p:cNvPicPr>
              <a:picLocks noChangeAspect="1"/>
            </p:cNvPicPr>
            <p:nvPr/>
          </p:nvPicPr>
          <p:blipFill>
            <a:blip r:embed="rId4" cstate="print"/>
            <a:stretch>
              <a:fillRect/>
            </a:stretch>
          </p:blipFill>
          <p:spPr>
            <a:xfrm rot="5830686">
              <a:off x="2543434" y="3990892"/>
              <a:ext cx="248231" cy="620176"/>
            </a:xfrm>
            <a:prstGeom prst="rect">
              <a:avLst/>
            </a:prstGeom>
          </p:spPr>
        </p:pic>
        <p:pic>
          <p:nvPicPr>
            <p:cNvPr id="112" name="Immagine 111">
              <a:extLst>
                <a:ext uri="{FF2B5EF4-FFF2-40B4-BE49-F238E27FC236}">
                  <a16:creationId xmlns:a16="http://schemas.microsoft.com/office/drawing/2014/main" id="{D60792B7-6EB8-4A0B-9B37-6B9E06F06EF2}"/>
                </a:ext>
              </a:extLst>
            </p:cNvPr>
            <p:cNvPicPr>
              <a:picLocks noChangeAspect="1"/>
            </p:cNvPicPr>
            <p:nvPr/>
          </p:nvPicPr>
          <p:blipFill>
            <a:blip r:embed="rId2" cstate="print"/>
            <a:stretch>
              <a:fillRect/>
            </a:stretch>
          </p:blipFill>
          <p:spPr>
            <a:xfrm rot="18521941">
              <a:off x="2055140" y="4548320"/>
              <a:ext cx="267311" cy="466264"/>
            </a:xfrm>
            <a:prstGeom prst="rect">
              <a:avLst/>
            </a:prstGeom>
          </p:spPr>
        </p:pic>
        <p:pic>
          <p:nvPicPr>
            <p:cNvPr id="114" name="Immagine 113">
              <a:extLst>
                <a:ext uri="{FF2B5EF4-FFF2-40B4-BE49-F238E27FC236}">
                  <a16:creationId xmlns:a16="http://schemas.microsoft.com/office/drawing/2014/main" id="{1E7B6020-01A7-40E1-A4F7-267B8C259A1A}"/>
                </a:ext>
              </a:extLst>
            </p:cNvPr>
            <p:cNvPicPr>
              <a:picLocks noChangeAspect="1"/>
            </p:cNvPicPr>
            <p:nvPr/>
          </p:nvPicPr>
          <p:blipFill rotWithShape="1">
            <a:blip r:embed="rId5" cstate="print"/>
            <a:srcRect l="23216" t="21654" r="23216" b="21207"/>
            <a:stretch/>
          </p:blipFill>
          <p:spPr>
            <a:xfrm rot="9801616">
              <a:off x="1564471" y="4354886"/>
              <a:ext cx="426155" cy="209720"/>
            </a:xfrm>
            <a:prstGeom prst="rect">
              <a:avLst/>
            </a:prstGeom>
          </p:spPr>
        </p:pic>
        <p:pic>
          <p:nvPicPr>
            <p:cNvPr id="129" name="Immagine 128">
              <a:extLst>
                <a:ext uri="{FF2B5EF4-FFF2-40B4-BE49-F238E27FC236}">
                  <a16:creationId xmlns:a16="http://schemas.microsoft.com/office/drawing/2014/main" id="{3958F198-0294-4254-B566-BD469EE2710A}"/>
                </a:ext>
              </a:extLst>
            </p:cNvPr>
            <p:cNvPicPr>
              <a:picLocks noChangeAspect="1"/>
            </p:cNvPicPr>
            <p:nvPr/>
          </p:nvPicPr>
          <p:blipFill>
            <a:blip r:embed="rId11" cstate="print"/>
            <a:stretch>
              <a:fillRect/>
            </a:stretch>
          </p:blipFill>
          <p:spPr>
            <a:xfrm>
              <a:off x="2491765" y="4046521"/>
              <a:ext cx="506952" cy="159525"/>
            </a:xfrm>
            <a:prstGeom prst="rect">
              <a:avLst/>
            </a:prstGeom>
          </p:spPr>
        </p:pic>
        <p:grpSp>
          <p:nvGrpSpPr>
            <p:cNvPr id="145" name="Gruppo 144">
              <a:extLst>
                <a:ext uri="{FF2B5EF4-FFF2-40B4-BE49-F238E27FC236}">
                  <a16:creationId xmlns:a16="http://schemas.microsoft.com/office/drawing/2014/main" id="{44CDCA33-BB02-45B6-BEF3-00AE44B5D99B}"/>
                </a:ext>
              </a:extLst>
            </p:cNvPr>
            <p:cNvGrpSpPr/>
            <p:nvPr/>
          </p:nvGrpSpPr>
          <p:grpSpPr>
            <a:xfrm>
              <a:off x="1668080" y="3693452"/>
              <a:ext cx="947337" cy="1048498"/>
              <a:chOff x="1922950" y="4149104"/>
              <a:chExt cx="947337" cy="1048498"/>
            </a:xfrm>
          </p:grpSpPr>
          <p:pic>
            <p:nvPicPr>
              <p:cNvPr id="135" name="Immagine 134">
                <a:extLst>
                  <a:ext uri="{FF2B5EF4-FFF2-40B4-BE49-F238E27FC236}">
                    <a16:creationId xmlns:a16="http://schemas.microsoft.com/office/drawing/2014/main" id="{85BC16DD-7251-494A-B835-2413B56B3818}"/>
                  </a:ext>
                </a:extLst>
              </p:cNvPr>
              <p:cNvPicPr>
                <a:picLocks noChangeAspect="1"/>
              </p:cNvPicPr>
              <p:nvPr/>
            </p:nvPicPr>
            <p:blipFill>
              <a:blip r:embed="rId10" cstate="print"/>
              <a:stretch>
                <a:fillRect/>
              </a:stretch>
            </p:blipFill>
            <p:spPr>
              <a:xfrm rot="9034985">
                <a:off x="1922950" y="4862171"/>
                <a:ext cx="724124" cy="335431"/>
              </a:xfrm>
              <a:prstGeom prst="rect">
                <a:avLst/>
              </a:prstGeom>
            </p:spPr>
          </p:pic>
          <p:grpSp>
            <p:nvGrpSpPr>
              <p:cNvPr id="144" name="Gruppo 143">
                <a:extLst>
                  <a:ext uri="{FF2B5EF4-FFF2-40B4-BE49-F238E27FC236}">
                    <a16:creationId xmlns:a16="http://schemas.microsoft.com/office/drawing/2014/main" id="{06DEE498-2FEB-4160-89F3-DB936081E681}"/>
                  </a:ext>
                </a:extLst>
              </p:cNvPr>
              <p:cNvGrpSpPr/>
              <p:nvPr/>
            </p:nvGrpSpPr>
            <p:grpSpPr>
              <a:xfrm>
                <a:off x="2002699" y="4149104"/>
                <a:ext cx="867588" cy="717094"/>
                <a:chOff x="1811388" y="3531267"/>
                <a:chExt cx="850358" cy="711316"/>
              </a:xfrm>
            </p:grpSpPr>
            <p:pic>
              <p:nvPicPr>
                <p:cNvPr id="134" name="Immagine 133">
                  <a:extLst>
                    <a:ext uri="{FF2B5EF4-FFF2-40B4-BE49-F238E27FC236}">
                      <a16:creationId xmlns:a16="http://schemas.microsoft.com/office/drawing/2014/main" id="{F81CB83D-1BFC-425C-B749-777F178E9624}"/>
                    </a:ext>
                  </a:extLst>
                </p:cNvPr>
                <p:cNvPicPr>
                  <a:picLocks noChangeAspect="1"/>
                </p:cNvPicPr>
                <p:nvPr/>
              </p:nvPicPr>
              <p:blipFill>
                <a:blip r:embed="rId3" cstate="print"/>
                <a:stretch>
                  <a:fillRect/>
                </a:stretch>
              </p:blipFill>
              <p:spPr>
                <a:xfrm rot="18674724">
                  <a:off x="2145789" y="3483261"/>
                  <a:ext cx="338211" cy="434223"/>
                </a:xfrm>
                <a:prstGeom prst="rect">
                  <a:avLst/>
                </a:prstGeom>
              </p:spPr>
            </p:pic>
            <p:pic>
              <p:nvPicPr>
                <p:cNvPr id="136" name="Immagine 135">
                  <a:extLst>
                    <a:ext uri="{FF2B5EF4-FFF2-40B4-BE49-F238E27FC236}">
                      <a16:creationId xmlns:a16="http://schemas.microsoft.com/office/drawing/2014/main" id="{BDA4E557-9514-4834-B712-9AD5504265B0}"/>
                    </a:ext>
                  </a:extLst>
                </p:cNvPr>
                <p:cNvPicPr>
                  <a:picLocks noChangeAspect="1"/>
                </p:cNvPicPr>
                <p:nvPr/>
              </p:nvPicPr>
              <p:blipFill>
                <a:blip r:embed="rId10" cstate="print"/>
                <a:stretch>
                  <a:fillRect/>
                </a:stretch>
              </p:blipFill>
              <p:spPr>
                <a:xfrm rot="15285010">
                  <a:off x="2314052" y="3943870"/>
                  <a:ext cx="241367" cy="289907"/>
                </a:xfrm>
                <a:prstGeom prst="rect">
                  <a:avLst/>
                </a:prstGeom>
              </p:spPr>
            </p:pic>
            <p:pic>
              <p:nvPicPr>
                <p:cNvPr id="140" name="Immagine 139">
                  <a:extLst>
                    <a:ext uri="{FF2B5EF4-FFF2-40B4-BE49-F238E27FC236}">
                      <a16:creationId xmlns:a16="http://schemas.microsoft.com/office/drawing/2014/main" id="{4B4AD615-D1D2-4CA5-98E9-01C1B4B26B4D}"/>
                    </a:ext>
                  </a:extLst>
                </p:cNvPr>
                <p:cNvPicPr>
                  <a:picLocks noChangeAspect="1"/>
                </p:cNvPicPr>
                <p:nvPr/>
              </p:nvPicPr>
              <p:blipFill>
                <a:blip r:embed="rId4" cstate="print"/>
                <a:stretch>
                  <a:fillRect/>
                </a:stretch>
              </p:blipFill>
              <p:spPr>
                <a:xfrm rot="6730939">
                  <a:off x="1905858" y="3805631"/>
                  <a:ext cx="342482" cy="531422"/>
                </a:xfrm>
                <a:prstGeom prst="rect">
                  <a:avLst/>
                </a:prstGeom>
              </p:spPr>
            </p:pic>
            <p:pic>
              <p:nvPicPr>
                <p:cNvPr id="141" name="Immagine 140">
                  <a:extLst>
                    <a:ext uri="{FF2B5EF4-FFF2-40B4-BE49-F238E27FC236}">
                      <a16:creationId xmlns:a16="http://schemas.microsoft.com/office/drawing/2014/main" id="{4B917893-87DE-4225-91C3-C8F5CD726B40}"/>
                    </a:ext>
                  </a:extLst>
                </p:cNvPr>
                <p:cNvPicPr>
                  <a:picLocks noChangeAspect="1"/>
                </p:cNvPicPr>
                <p:nvPr/>
              </p:nvPicPr>
              <p:blipFill>
                <a:blip r:embed="rId8" cstate="print"/>
                <a:stretch>
                  <a:fillRect/>
                </a:stretch>
              </p:blipFill>
              <p:spPr>
                <a:xfrm>
                  <a:off x="2444229" y="3693023"/>
                  <a:ext cx="217517" cy="257528"/>
                </a:xfrm>
                <a:prstGeom prst="rect">
                  <a:avLst/>
                </a:prstGeom>
              </p:spPr>
            </p:pic>
            <p:pic>
              <p:nvPicPr>
                <p:cNvPr id="142" name="Immagine 141">
                  <a:extLst>
                    <a:ext uri="{FF2B5EF4-FFF2-40B4-BE49-F238E27FC236}">
                      <a16:creationId xmlns:a16="http://schemas.microsoft.com/office/drawing/2014/main" id="{FFC1860A-8CA8-448F-BC51-EDABCEC32BD2}"/>
                    </a:ext>
                  </a:extLst>
                </p:cNvPr>
                <p:cNvPicPr>
                  <a:picLocks noChangeAspect="1"/>
                </p:cNvPicPr>
                <p:nvPr/>
              </p:nvPicPr>
              <p:blipFill>
                <a:blip r:embed="rId7" cstate="print"/>
                <a:stretch>
                  <a:fillRect/>
                </a:stretch>
              </p:blipFill>
              <p:spPr>
                <a:xfrm rot="17984799">
                  <a:off x="1908653" y="3684562"/>
                  <a:ext cx="183229" cy="264391"/>
                </a:xfrm>
                <a:prstGeom prst="rect">
                  <a:avLst/>
                </a:prstGeom>
              </p:spPr>
            </p:pic>
          </p:grpSp>
        </p:grpSp>
      </p:grpSp>
      <p:grpSp>
        <p:nvGrpSpPr>
          <p:cNvPr id="149" name="Gruppo 148">
            <a:extLst>
              <a:ext uri="{FF2B5EF4-FFF2-40B4-BE49-F238E27FC236}">
                <a16:creationId xmlns:a16="http://schemas.microsoft.com/office/drawing/2014/main" id="{F6F6BDBB-2B38-42BD-8932-9F37F4678744}"/>
              </a:ext>
            </a:extLst>
          </p:cNvPr>
          <p:cNvGrpSpPr/>
          <p:nvPr/>
        </p:nvGrpSpPr>
        <p:grpSpPr>
          <a:xfrm>
            <a:off x="2247567" y="2839140"/>
            <a:ext cx="1400774" cy="870118"/>
            <a:chOff x="2072253" y="2754247"/>
            <a:chExt cx="1952181" cy="987151"/>
          </a:xfrm>
        </p:grpSpPr>
        <p:pic>
          <p:nvPicPr>
            <p:cNvPr id="108" name="Immagine 107">
              <a:extLst>
                <a:ext uri="{FF2B5EF4-FFF2-40B4-BE49-F238E27FC236}">
                  <a16:creationId xmlns:a16="http://schemas.microsoft.com/office/drawing/2014/main" id="{23EBF865-9C9F-4779-8431-2293C3DD5FB2}"/>
                </a:ext>
              </a:extLst>
            </p:cNvPr>
            <p:cNvPicPr>
              <a:picLocks noChangeAspect="1"/>
            </p:cNvPicPr>
            <p:nvPr/>
          </p:nvPicPr>
          <p:blipFill>
            <a:blip r:embed="rId2" cstate="print"/>
            <a:stretch>
              <a:fillRect/>
            </a:stretch>
          </p:blipFill>
          <p:spPr>
            <a:xfrm rot="2902894">
              <a:off x="3488909" y="3134108"/>
              <a:ext cx="388350" cy="682701"/>
            </a:xfrm>
            <a:prstGeom prst="rect">
              <a:avLst/>
            </a:prstGeom>
          </p:spPr>
        </p:pic>
        <p:pic>
          <p:nvPicPr>
            <p:cNvPr id="111" name="Immagine 110">
              <a:extLst>
                <a:ext uri="{FF2B5EF4-FFF2-40B4-BE49-F238E27FC236}">
                  <a16:creationId xmlns:a16="http://schemas.microsoft.com/office/drawing/2014/main" id="{7161A937-F031-4B7E-8EA0-6D27836037A4}"/>
                </a:ext>
              </a:extLst>
            </p:cNvPr>
            <p:cNvPicPr>
              <a:picLocks noChangeAspect="1"/>
            </p:cNvPicPr>
            <p:nvPr/>
          </p:nvPicPr>
          <p:blipFill>
            <a:blip r:embed="rId4" cstate="print"/>
            <a:stretch>
              <a:fillRect/>
            </a:stretch>
          </p:blipFill>
          <p:spPr>
            <a:xfrm rot="6730939">
              <a:off x="2166723" y="3076461"/>
              <a:ext cx="342482" cy="531422"/>
            </a:xfrm>
            <a:prstGeom prst="rect">
              <a:avLst/>
            </a:prstGeom>
          </p:spPr>
        </p:pic>
        <p:pic>
          <p:nvPicPr>
            <p:cNvPr id="127" name="Immagine 126">
              <a:extLst>
                <a:ext uri="{FF2B5EF4-FFF2-40B4-BE49-F238E27FC236}">
                  <a16:creationId xmlns:a16="http://schemas.microsoft.com/office/drawing/2014/main" id="{8C9CB163-86F6-41D2-80B7-34636586B796}"/>
                </a:ext>
              </a:extLst>
            </p:cNvPr>
            <p:cNvPicPr>
              <a:picLocks noChangeAspect="1"/>
            </p:cNvPicPr>
            <p:nvPr/>
          </p:nvPicPr>
          <p:blipFill>
            <a:blip r:embed="rId3" cstate="print"/>
            <a:stretch>
              <a:fillRect/>
            </a:stretch>
          </p:blipFill>
          <p:spPr>
            <a:xfrm>
              <a:off x="2491765" y="2844425"/>
              <a:ext cx="490644" cy="465149"/>
            </a:xfrm>
            <a:prstGeom prst="rect">
              <a:avLst/>
            </a:prstGeom>
          </p:spPr>
        </p:pic>
        <p:grpSp>
          <p:nvGrpSpPr>
            <p:cNvPr id="146" name="Gruppo 145">
              <a:extLst>
                <a:ext uri="{FF2B5EF4-FFF2-40B4-BE49-F238E27FC236}">
                  <a16:creationId xmlns:a16="http://schemas.microsoft.com/office/drawing/2014/main" id="{EA1A9C6E-1C64-402B-B1FA-512FCF6A9A9B}"/>
                </a:ext>
              </a:extLst>
            </p:cNvPr>
            <p:cNvGrpSpPr/>
            <p:nvPr/>
          </p:nvGrpSpPr>
          <p:grpSpPr>
            <a:xfrm>
              <a:off x="2546797" y="2754247"/>
              <a:ext cx="1322809" cy="987151"/>
              <a:chOff x="1751804" y="3095199"/>
              <a:chExt cx="1322809" cy="987151"/>
            </a:xfrm>
          </p:grpSpPr>
          <p:pic>
            <p:nvPicPr>
              <p:cNvPr id="121" name="Immagine 120">
                <a:extLst>
                  <a:ext uri="{FF2B5EF4-FFF2-40B4-BE49-F238E27FC236}">
                    <a16:creationId xmlns:a16="http://schemas.microsoft.com/office/drawing/2014/main" id="{65BFB1AC-DE47-4F7E-A230-A3E4315965D3}"/>
                  </a:ext>
                </a:extLst>
              </p:cNvPr>
              <p:cNvPicPr>
                <a:picLocks noChangeAspect="1"/>
              </p:cNvPicPr>
              <p:nvPr/>
            </p:nvPicPr>
            <p:blipFill>
              <a:blip r:embed="rId10" cstate="print"/>
              <a:stretch>
                <a:fillRect/>
              </a:stretch>
            </p:blipFill>
            <p:spPr>
              <a:xfrm>
                <a:off x="2160544" y="3467274"/>
                <a:ext cx="709743" cy="328769"/>
              </a:xfrm>
              <a:prstGeom prst="rect">
                <a:avLst/>
              </a:prstGeom>
            </p:spPr>
          </p:pic>
          <p:pic>
            <p:nvPicPr>
              <p:cNvPr id="122" name="Immagine 121">
                <a:extLst>
                  <a:ext uri="{FF2B5EF4-FFF2-40B4-BE49-F238E27FC236}">
                    <a16:creationId xmlns:a16="http://schemas.microsoft.com/office/drawing/2014/main" id="{1739DB6E-A41C-4086-B1D1-D0829CAFCBE9}"/>
                  </a:ext>
                </a:extLst>
              </p:cNvPr>
              <p:cNvPicPr>
                <a:picLocks noChangeAspect="1"/>
              </p:cNvPicPr>
              <p:nvPr/>
            </p:nvPicPr>
            <p:blipFill>
              <a:blip r:embed="rId10" cstate="print"/>
              <a:stretch>
                <a:fillRect/>
              </a:stretch>
            </p:blipFill>
            <p:spPr>
              <a:xfrm rot="6250025">
                <a:off x="2392733" y="3736960"/>
                <a:ext cx="241367" cy="289907"/>
              </a:xfrm>
              <a:prstGeom prst="rect">
                <a:avLst/>
              </a:prstGeom>
            </p:spPr>
          </p:pic>
          <p:pic>
            <p:nvPicPr>
              <p:cNvPr id="123" name="Immagine 122">
                <a:extLst>
                  <a:ext uri="{FF2B5EF4-FFF2-40B4-BE49-F238E27FC236}">
                    <a16:creationId xmlns:a16="http://schemas.microsoft.com/office/drawing/2014/main" id="{D1D3446F-169F-4D4F-8BD6-8D67D377A340}"/>
                  </a:ext>
                </a:extLst>
              </p:cNvPr>
              <p:cNvPicPr>
                <a:picLocks noChangeAspect="1"/>
              </p:cNvPicPr>
              <p:nvPr/>
            </p:nvPicPr>
            <p:blipFill>
              <a:blip r:embed="rId3" cstate="print"/>
              <a:stretch>
                <a:fillRect/>
              </a:stretch>
            </p:blipFill>
            <p:spPr>
              <a:xfrm rot="18674724">
                <a:off x="1869453" y="3696133"/>
                <a:ext cx="338211" cy="434223"/>
              </a:xfrm>
              <a:prstGeom prst="rect">
                <a:avLst/>
              </a:prstGeom>
            </p:spPr>
          </p:pic>
          <p:pic>
            <p:nvPicPr>
              <p:cNvPr id="130" name="Immagine 129">
                <a:extLst>
                  <a:ext uri="{FF2B5EF4-FFF2-40B4-BE49-F238E27FC236}">
                    <a16:creationId xmlns:a16="http://schemas.microsoft.com/office/drawing/2014/main" id="{F716C0E3-A822-4FC7-A49F-B79243CCBA19}"/>
                  </a:ext>
                </a:extLst>
              </p:cNvPr>
              <p:cNvPicPr>
                <a:picLocks noChangeAspect="1"/>
              </p:cNvPicPr>
              <p:nvPr/>
            </p:nvPicPr>
            <p:blipFill>
              <a:blip r:embed="rId2" cstate="print"/>
              <a:stretch>
                <a:fillRect/>
              </a:stretch>
            </p:blipFill>
            <p:spPr>
              <a:xfrm>
                <a:off x="1986456" y="3284143"/>
                <a:ext cx="388709" cy="179136"/>
              </a:xfrm>
              <a:prstGeom prst="rect">
                <a:avLst/>
              </a:prstGeom>
            </p:spPr>
          </p:pic>
          <p:pic>
            <p:nvPicPr>
              <p:cNvPr id="133" name="Immagine 132">
                <a:extLst>
                  <a:ext uri="{FF2B5EF4-FFF2-40B4-BE49-F238E27FC236}">
                    <a16:creationId xmlns:a16="http://schemas.microsoft.com/office/drawing/2014/main" id="{0D670A55-7F7E-402C-A508-5DAD7B2D1FD8}"/>
                  </a:ext>
                </a:extLst>
              </p:cNvPr>
              <p:cNvPicPr>
                <a:picLocks noChangeAspect="1"/>
              </p:cNvPicPr>
              <p:nvPr/>
            </p:nvPicPr>
            <p:blipFill>
              <a:blip r:embed="rId11" cstate="print"/>
              <a:stretch>
                <a:fillRect/>
              </a:stretch>
            </p:blipFill>
            <p:spPr>
              <a:xfrm rot="8374607">
                <a:off x="1751804" y="3590732"/>
                <a:ext cx="423449" cy="133249"/>
              </a:xfrm>
              <a:prstGeom prst="rect">
                <a:avLst/>
              </a:prstGeom>
            </p:spPr>
          </p:pic>
          <p:pic>
            <p:nvPicPr>
              <p:cNvPr id="137" name="Immagine 136">
                <a:extLst>
                  <a:ext uri="{FF2B5EF4-FFF2-40B4-BE49-F238E27FC236}">
                    <a16:creationId xmlns:a16="http://schemas.microsoft.com/office/drawing/2014/main" id="{17E8FA22-8D5A-44E6-A766-03FC1195D400}"/>
                  </a:ext>
                </a:extLst>
              </p:cNvPr>
              <p:cNvPicPr>
                <a:picLocks noChangeAspect="1"/>
              </p:cNvPicPr>
              <p:nvPr/>
            </p:nvPicPr>
            <p:blipFill>
              <a:blip r:embed="rId2" cstate="print"/>
              <a:stretch>
                <a:fillRect/>
              </a:stretch>
            </p:blipFill>
            <p:spPr>
              <a:xfrm rot="9034985">
                <a:off x="2685904" y="3507225"/>
                <a:ext cx="388709" cy="179136"/>
              </a:xfrm>
              <a:prstGeom prst="rect">
                <a:avLst/>
              </a:prstGeom>
            </p:spPr>
          </p:pic>
          <p:pic>
            <p:nvPicPr>
              <p:cNvPr id="138" name="Immagine 137">
                <a:extLst>
                  <a:ext uri="{FF2B5EF4-FFF2-40B4-BE49-F238E27FC236}">
                    <a16:creationId xmlns:a16="http://schemas.microsoft.com/office/drawing/2014/main" id="{E18A61EE-8D05-47EA-B035-0A0FBA6E778D}"/>
                  </a:ext>
                </a:extLst>
              </p:cNvPr>
              <p:cNvPicPr>
                <a:picLocks noChangeAspect="1"/>
              </p:cNvPicPr>
              <p:nvPr/>
            </p:nvPicPr>
            <p:blipFill>
              <a:blip r:embed="rId3" cstate="print"/>
              <a:stretch>
                <a:fillRect/>
              </a:stretch>
            </p:blipFill>
            <p:spPr>
              <a:xfrm rot="15424082">
                <a:off x="2474385" y="3175803"/>
                <a:ext cx="196232" cy="434223"/>
              </a:xfrm>
              <a:prstGeom prst="rect">
                <a:avLst/>
              </a:prstGeom>
            </p:spPr>
          </p:pic>
          <p:pic>
            <p:nvPicPr>
              <p:cNvPr id="139" name="Immagine 138">
                <a:extLst>
                  <a:ext uri="{FF2B5EF4-FFF2-40B4-BE49-F238E27FC236}">
                    <a16:creationId xmlns:a16="http://schemas.microsoft.com/office/drawing/2014/main" id="{6E52C5A4-48B5-4222-A308-4B252A6E1D84}"/>
                  </a:ext>
                </a:extLst>
              </p:cNvPr>
              <p:cNvPicPr>
                <a:picLocks noChangeAspect="1"/>
              </p:cNvPicPr>
              <p:nvPr/>
            </p:nvPicPr>
            <p:blipFill>
              <a:blip r:embed="rId11" cstate="print"/>
              <a:stretch>
                <a:fillRect/>
              </a:stretch>
            </p:blipFill>
            <p:spPr>
              <a:xfrm rot="17409592">
                <a:off x="2756600" y="3240299"/>
                <a:ext cx="423449" cy="133249"/>
              </a:xfrm>
              <a:prstGeom prst="rect">
                <a:avLst/>
              </a:prstGeom>
            </p:spPr>
          </p:pic>
          <p:pic>
            <p:nvPicPr>
              <p:cNvPr id="143" name="Immagine 142">
                <a:extLst>
                  <a:ext uri="{FF2B5EF4-FFF2-40B4-BE49-F238E27FC236}">
                    <a16:creationId xmlns:a16="http://schemas.microsoft.com/office/drawing/2014/main" id="{EFCE3B14-B448-42FA-97A6-C2295DC88C69}"/>
                  </a:ext>
                </a:extLst>
              </p:cNvPr>
              <p:cNvPicPr>
                <a:picLocks noChangeAspect="1"/>
              </p:cNvPicPr>
              <p:nvPr/>
            </p:nvPicPr>
            <p:blipFill>
              <a:blip r:embed="rId2" cstate="print"/>
              <a:stretch>
                <a:fillRect/>
              </a:stretch>
            </p:blipFill>
            <p:spPr>
              <a:xfrm rot="18521941">
                <a:off x="2097816" y="3554168"/>
                <a:ext cx="267311" cy="466264"/>
              </a:xfrm>
              <a:prstGeom prst="rect">
                <a:avLst/>
              </a:prstGeom>
            </p:spPr>
          </p:pic>
        </p:grpSp>
      </p:grpSp>
      <p:grpSp>
        <p:nvGrpSpPr>
          <p:cNvPr id="153" name="Gruppo 152">
            <a:extLst>
              <a:ext uri="{FF2B5EF4-FFF2-40B4-BE49-F238E27FC236}">
                <a16:creationId xmlns:a16="http://schemas.microsoft.com/office/drawing/2014/main" id="{ABF55F81-3D72-4A96-ABD2-FBFC3E12835E}"/>
              </a:ext>
            </a:extLst>
          </p:cNvPr>
          <p:cNvGrpSpPr/>
          <p:nvPr/>
        </p:nvGrpSpPr>
        <p:grpSpPr>
          <a:xfrm>
            <a:off x="4894879" y="2041249"/>
            <a:ext cx="506806" cy="573281"/>
            <a:chOff x="4753320" y="1489808"/>
            <a:chExt cx="506806" cy="573281"/>
          </a:xfrm>
        </p:grpSpPr>
        <p:sp>
          <p:nvSpPr>
            <p:cNvPr id="152" name="Ovale 151">
              <a:extLst>
                <a:ext uri="{FF2B5EF4-FFF2-40B4-BE49-F238E27FC236}">
                  <a16:creationId xmlns:a16="http://schemas.microsoft.com/office/drawing/2014/main" id="{053A7B62-83DE-4DEB-89B2-33A21B4E1ABF}"/>
                </a:ext>
              </a:extLst>
            </p:cNvPr>
            <p:cNvSpPr/>
            <p:nvPr/>
          </p:nvSpPr>
          <p:spPr bwMode="auto">
            <a:xfrm>
              <a:off x="4753320" y="1489808"/>
              <a:ext cx="506806" cy="573281"/>
            </a:xfrm>
            <a:prstGeom prst="ellipse">
              <a:avLst/>
            </a:prstGeom>
            <a:solidFill>
              <a:schemeClr val="bg1">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151" name="CasellaDiTesto 150">
              <a:extLst>
                <a:ext uri="{FF2B5EF4-FFF2-40B4-BE49-F238E27FC236}">
                  <a16:creationId xmlns:a16="http://schemas.microsoft.com/office/drawing/2014/main" id="{3921DC7C-EA25-4AE3-824B-71D370D659CE}"/>
                </a:ext>
              </a:extLst>
            </p:cNvPr>
            <p:cNvSpPr txBox="1"/>
            <p:nvPr/>
          </p:nvSpPr>
          <p:spPr>
            <a:xfrm>
              <a:off x="4827228" y="1494845"/>
              <a:ext cx="367408" cy="523220"/>
            </a:xfrm>
            <a:prstGeom prst="rect">
              <a:avLst/>
            </a:prstGeom>
            <a:noFill/>
          </p:spPr>
          <p:txBody>
            <a:bodyPr wrap="none" rtlCol="0">
              <a:spAutoFit/>
            </a:bodyPr>
            <a:lstStyle/>
            <a:p>
              <a:r>
                <a:rPr lang="it-IT" sz="2800">
                  <a:solidFill>
                    <a:schemeClr val="tx2">
                      <a:lumMod val="40000"/>
                      <a:lumOff val="60000"/>
                    </a:schemeClr>
                  </a:solidFill>
                  <a:latin typeface="Calibri" panose="020F0502020204030204" pitchFamily="34" charset="0"/>
                  <a:cs typeface="Calibri" panose="020F0502020204030204" pitchFamily="34" charset="0"/>
                </a:rPr>
                <a:t>2</a:t>
              </a:r>
            </a:p>
          </p:txBody>
        </p:sp>
      </p:grpSp>
      <p:grpSp>
        <p:nvGrpSpPr>
          <p:cNvPr id="154" name="Gruppo 153">
            <a:extLst>
              <a:ext uri="{FF2B5EF4-FFF2-40B4-BE49-F238E27FC236}">
                <a16:creationId xmlns:a16="http://schemas.microsoft.com/office/drawing/2014/main" id="{857B3F27-376D-4681-AF7D-65F498436C8E}"/>
              </a:ext>
            </a:extLst>
          </p:cNvPr>
          <p:cNvGrpSpPr/>
          <p:nvPr/>
        </p:nvGrpSpPr>
        <p:grpSpPr>
          <a:xfrm>
            <a:off x="4074658" y="1457863"/>
            <a:ext cx="506806" cy="573281"/>
            <a:chOff x="4753320" y="1489808"/>
            <a:chExt cx="506806" cy="573281"/>
          </a:xfrm>
        </p:grpSpPr>
        <p:sp>
          <p:nvSpPr>
            <p:cNvPr id="155" name="Ovale 154">
              <a:extLst>
                <a:ext uri="{FF2B5EF4-FFF2-40B4-BE49-F238E27FC236}">
                  <a16:creationId xmlns:a16="http://schemas.microsoft.com/office/drawing/2014/main" id="{043E91E6-F6E0-4A98-88B3-4CEC8A6835FC}"/>
                </a:ext>
              </a:extLst>
            </p:cNvPr>
            <p:cNvSpPr/>
            <p:nvPr/>
          </p:nvSpPr>
          <p:spPr bwMode="auto">
            <a:xfrm>
              <a:off x="4753320" y="1489808"/>
              <a:ext cx="506806" cy="573281"/>
            </a:xfrm>
            <a:prstGeom prst="ellipse">
              <a:avLst/>
            </a:prstGeom>
            <a:solidFill>
              <a:schemeClr val="bg1">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156" name="CasellaDiTesto 155">
              <a:extLst>
                <a:ext uri="{FF2B5EF4-FFF2-40B4-BE49-F238E27FC236}">
                  <a16:creationId xmlns:a16="http://schemas.microsoft.com/office/drawing/2014/main" id="{B6AC9A9F-5CDE-4170-8A48-E871BC499105}"/>
                </a:ext>
              </a:extLst>
            </p:cNvPr>
            <p:cNvSpPr txBox="1"/>
            <p:nvPr/>
          </p:nvSpPr>
          <p:spPr>
            <a:xfrm>
              <a:off x="4827228" y="1494845"/>
              <a:ext cx="367408" cy="523220"/>
            </a:xfrm>
            <a:prstGeom prst="rect">
              <a:avLst/>
            </a:prstGeom>
            <a:noFill/>
          </p:spPr>
          <p:txBody>
            <a:bodyPr wrap="none" rtlCol="0">
              <a:spAutoFit/>
            </a:bodyPr>
            <a:lstStyle/>
            <a:p>
              <a:r>
                <a:rPr lang="it-IT" sz="2800">
                  <a:solidFill>
                    <a:schemeClr val="tx2">
                      <a:lumMod val="40000"/>
                      <a:lumOff val="60000"/>
                    </a:schemeClr>
                  </a:solidFill>
                  <a:latin typeface="Calibri" panose="020F0502020204030204" pitchFamily="34" charset="0"/>
                  <a:cs typeface="Calibri" panose="020F0502020204030204" pitchFamily="34" charset="0"/>
                </a:rPr>
                <a:t>1</a:t>
              </a:r>
            </a:p>
          </p:txBody>
        </p:sp>
      </p:grpSp>
      <p:grpSp>
        <p:nvGrpSpPr>
          <p:cNvPr id="160" name="Gruppo 159">
            <a:extLst>
              <a:ext uri="{FF2B5EF4-FFF2-40B4-BE49-F238E27FC236}">
                <a16:creationId xmlns:a16="http://schemas.microsoft.com/office/drawing/2014/main" id="{58DB0E52-F996-4B14-A5C5-84FC8F6F7B3F}"/>
              </a:ext>
            </a:extLst>
          </p:cNvPr>
          <p:cNvGrpSpPr/>
          <p:nvPr/>
        </p:nvGrpSpPr>
        <p:grpSpPr>
          <a:xfrm>
            <a:off x="3562101" y="3482760"/>
            <a:ext cx="541026" cy="576215"/>
            <a:chOff x="4753320" y="1486874"/>
            <a:chExt cx="541026" cy="576215"/>
          </a:xfrm>
        </p:grpSpPr>
        <p:sp>
          <p:nvSpPr>
            <p:cNvPr id="161" name="Ovale 160">
              <a:extLst>
                <a:ext uri="{FF2B5EF4-FFF2-40B4-BE49-F238E27FC236}">
                  <a16:creationId xmlns:a16="http://schemas.microsoft.com/office/drawing/2014/main" id="{9F275FA1-8A2C-4713-A0E2-BE2772E45B37}"/>
                </a:ext>
              </a:extLst>
            </p:cNvPr>
            <p:cNvSpPr/>
            <p:nvPr/>
          </p:nvSpPr>
          <p:spPr bwMode="auto">
            <a:xfrm>
              <a:off x="4753320" y="1489808"/>
              <a:ext cx="506806" cy="573281"/>
            </a:xfrm>
            <a:prstGeom prst="ellipse">
              <a:avLst/>
            </a:prstGeom>
            <a:solidFill>
              <a:schemeClr val="bg1">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162" name="CasellaDiTesto 161">
              <a:extLst>
                <a:ext uri="{FF2B5EF4-FFF2-40B4-BE49-F238E27FC236}">
                  <a16:creationId xmlns:a16="http://schemas.microsoft.com/office/drawing/2014/main" id="{87DB913B-8A6B-4CDF-BF2D-B71EA1E9736D}"/>
                </a:ext>
              </a:extLst>
            </p:cNvPr>
            <p:cNvSpPr txBox="1"/>
            <p:nvPr/>
          </p:nvSpPr>
          <p:spPr>
            <a:xfrm>
              <a:off x="4755416" y="1486874"/>
              <a:ext cx="538930" cy="523220"/>
            </a:xfrm>
            <a:prstGeom prst="rect">
              <a:avLst/>
            </a:prstGeom>
            <a:noFill/>
          </p:spPr>
          <p:txBody>
            <a:bodyPr wrap="none" rtlCol="0">
              <a:spAutoFit/>
            </a:bodyPr>
            <a:lstStyle/>
            <a:p>
              <a:r>
                <a:rPr lang="it-IT" sz="2800">
                  <a:solidFill>
                    <a:schemeClr val="tx2">
                      <a:lumMod val="40000"/>
                      <a:lumOff val="60000"/>
                    </a:schemeClr>
                  </a:solidFill>
                  <a:latin typeface="Calibri" panose="020F0502020204030204" pitchFamily="34" charset="0"/>
                  <a:cs typeface="Calibri" panose="020F0502020204030204" pitchFamily="34" charset="0"/>
                </a:rPr>
                <a:t>1a</a:t>
              </a:r>
            </a:p>
          </p:txBody>
        </p:sp>
      </p:grpSp>
      <p:grpSp>
        <p:nvGrpSpPr>
          <p:cNvPr id="163" name="Gruppo 162">
            <a:extLst>
              <a:ext uri="{FF2B5EF4-FFF2-40B4-BE49-F238E27FC236}">
                <a16:creationId xmlns:a16="http://schemas.microsoft.com/office/drawing/2014/main" id="{0A309560-4D9C-4181-A36C-A0193AA5E97E}"/>
              </a:ext>
            </a:extLst>
          </p:cNvPr>
          <p:cNvGrpSpPr/>
          <p:nvPr/>
        </p:nvGrpSpPr>
        <p:grpSpPr>
          <a:xfrm>
            <a:off x="274274" y="4096451"/>
            <a:ext cx="556563" cy="576209"/>
            <a:chOff x="4738467" y="1486880"/>
            <a:chExt cx="556563" cy="576209"/>
          </a:xfrm>
        </p:grpSpPr>
        <p:sp>
          <p:nvSpPr>
            <p:cNvPr id="164" name="Ovale 163">
              <a:extLst>
                <a:ext uri="{FF2B5EF4-FFF2-40B4-BE49-F238E27FC236}">
                  <a16:creationId xmlns:a16="http://schemas.microsoft.com/office/drawing/2014/main" id="{D8F17A54-ABDF-4A95-81F3-B15583B9A993}"/>
                </a:ext>
              </a:extLst>
            </p:cNvPr>
            <p:cNvSpPr/>
            <p:nvPr/>
          </p:nvSpPr>
          <p:spPr bwMode="auto">
            <a:xfrm>
              <a:off x="4753320" y="1489808"/>
              <a:ext cx="506806" cy="573281"/>
            </a:xfrm>
            <a:prstGeom prst="ellipse">
              <a:avLst/>
            </a:prstGeom>
            <a:solidFill>
              <a:schemeClr val="bg1">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165" name="CasellaDiTesto 164">
              <a:extLst>
                <a:ext uri="{FF2B5EF4-FFF2-40B4-BE49-F238E27FC236}">
                  <a16:creationId xmlns:a16="http://schemas.microsoft.com/office/drawing/2014/main" id="{0A55A68D-65DA-441F-A1FD-18A9E2763D4B}"/>
                </a:ext>
              </a:extLst>
            </p:cNvPr>
            <p:cNvSpPr txBox="1"/>
            <p:nvPr/>
          </p:nvSpPr>
          <p:spPr>
            <a:xfrm>
              <a:off x="4738467" y="1486880"/>
              <a:ext cx="556563" cy="523220"/>
            </a:xfrm>
            <a:prstGeom prst="rect">
              <a:avLst/>
            </a:prstGeom>
            <a:noFill/>
          </p:spPr>
          <p:txBody>
            <a:bodyPr wrap="none" rtlCol="0">
              <a:spAutoFit/>
            </a:bodyPr>
            <a:lstStyle/>
            <a:p>
              <a:r>
                <a:rPr lang="it-IT" sz="2800">
                  <a:solidFill>
                    <a:schemeClr val="tx2">
                      <a:lumMod val="40000"/>
                      <a:lumOff val="60000"/>
                    </a:schemeClr>
                  </a:solidFill>
                  <a:latin typeface="Calibri" panose="020F0502020204030204" pitchFamily="34" charset="0"/>
                  <a:cs typeface="Calibri" panose="020F0502020204030204" pitchFamily="34" charset="0"/>
                </a:rPr>
                <a:t>1b</a:t>
              </a:r>
            </a:p>
          </p:txBody>
        </p:sp>
      </p:grpSp>
    </p:spTree>
    <p:extLst>
      <p:ext uri="{BB962C8B-B14F-4D97-AF65-F5344CB8AC3E}">
        <p14:creationId xmlns:p14="http://schemas.microsoft.com/office/powerpoint/2010/main" val="262806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22" presetClass="entr" presetSubtype="1" fill="hold"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wipe(up)">
                                      <p:cBhvr>
                                        <p:cTn id="10" dur="1500"/>
                                        <p:tgtEl>
                                          <p:spTgt spid="5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54"/>
                                        </p:tgtEl>
                                        <p:attrNameLst>
                                          <p:attrName>style.visibility</p:attrName>
                                        </p:attrNameLst>
                                      </p:cBhvr>
                                      <p:to>
                                        <p:strVal val="visible"/>
                                      </p:to>
                                    </p:set>
                                    <p:animEffect transition="in" filter="wipe(up)">
                                      <p:cBhvr>
                                        <p:cTn id="15" dur="1750"/>
                                        <p:tgtEl>
                                          <p:spTgt spid="154"/>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wipe(up)">
                                      <p:cBhvr>
                                        <p:cTn id="18" dur="1750"/>
                                        <p:tgtEl>
                                          <p:spTgt spid="95"/>
                                        </p:tgtEl>
                                      </p:cBhvr>
                                    </p:animEffect>
                                  </p:childTnLst>
                                </p:cTn>
                              </p:par>
                            </p:childTnLst>
                          </p:cTn>
                        </p:par>
                        <p:par>
                          <p:cTn id="19" fill="hold">
                            <p:stCondLst>
                              <p:cond delay="1750"/>
                            </p:stCondLst>
                            <p:childTnLst>
                              <p:par>
                                <p:cTn id="20" presetID="14" presetClass="entr" presetSubtype="1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par>
                                <p:cTn id="23" presetID="22" presetClass="entr" presetSubtype="1" fill="hold" nodeType="withEffect">
                                  <p:stCondLst>
                                    <p:cond delay="0"/>
                                  </p:stCondLst>
                                  <p:childTnLst>
                                    <p:set>
                                      <p:cBhvr>
                                        <p:cTn id="24" dur="1" fill="hold">
                                          <p:stCondLst>
                                            <p:cond delay="0"/>
                                          </p:stCondLst>
                                        </p:cTn>
                                        <p:tgtEl>
                                          <p:spTgt spid="149"/>
                                        </p:tgtEl>
                                        <p:attrNameLst>
                                          <p:attrName>style.visibility</p:attrName>
                                        </p:attrNameLst>
                                      </p:cBhvr>
                                      <p:to>
                                        <p:strVal val="visible"/>
                                      </p:to>
                                    </p:set>
                                    <p:animEffect transition="in" filter="wipe(up)">
                                      <p:cBhvr>
                                        <p:cTn id="25" dur="1750"/>
                                        <p:tgtEl>
                                          <p:spTgt spid="149"/>
                                        </p:tgtEl>
                                      </p:cBhvr>
                                    </p:animEffect>
                                  </p:childTnLst>
                                </p:cTn>
                              </p:par>
                              <p:par>
                                <p:cTn id="26" presetID="22" presetClass="entr" presetSubtype="1" fill="hold" nodeType="withEffect">
                                  <p:stCondLst>
                                    <p:cond delay="0"/>
                                  </p:stCondLst>
                                  <p:childTnLst>
                                    <p:set>
                                      <p:cBhvr>
                                        <p:cTn id="27" dur="1" fill="hold">
                                          <p:stCondLst>
                                            <p:cond delay="0"/>
                                          </p:stCondLst>
                                        </p:cTn>
                                        <p:tgtEl>
                                          <p:spTgt spid="150"/>
                                        </p:tgtEl>
                                        <p:attrNameLst>
                                          <p:attrName>style.visibility</p:attrName>
                                        </p:attrNameLst>
                                      </p:cBhvr>
                                      <p:to>
                                        <p:strVal val="visible"/>
                                      </p:to>
                                    </p:set>
                                    <p:animEffect transition="in" filter="wipe(up)">
                                      <p:cBhvr>
                                        <p:cTn id="28" dur="1750"/>
                                        <p:tgtEl>
                                          <p:spTgt spid="150"/>
                                        </p:tgtEl>
                                      </p:cBhvr>
                                    </p:animEffect>
                                  </p:childTnLst>
                                </p:cTn>
                              </p:par>
                              <p:par>
                                <p:cTn id="29" presetID="22" presetClass="entr" presetSubtype="1" fill="hold" nodeType="withEffect">
                                  <p:stCondLst>
                                    <p:cond delay="0"/>
                                  </p:stCondLst>
                                  <p:childTnLst>
                                    <p:set>
                                      <p:cBhvr>
                                        <p:cTn id="30" dur="1" fill="hold">
                                          <p:stCondLst>
                                            <p:cond delay="0"/>
                                          </p:stCondLst>
                                        </p:cTn>
                                        <p:tgtEl>
                                          <p:spTgt spid="148"/>
                                        </p:tgtEl>
                                        <p:attrNameLst>
                                          <p:attrName>style.visibility</p:attrName>
                                        </p:attrNameLst>
                                      </p:cBhvr>
                                      <p:to>
                                        <p:strVal val="visible"/>
                                      </p:to>
                                    </p:set>
                                    <p:animEffect transition="in" filter="wipe(up)">
                                      <p:cBhvr>
                                        <p:cTn id="31" dur="1750"/>
                                        <p:tgtEl>
                                          <p:spTgt spid="148"/>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96"/>
                                        </p:tgtEl>
                                        <p:attrNameLst>
                                          <p:attrName>style.visibility</p:attrName>
                                        </p:attrNameLst>
                                      </p:cBhvr>
                                      <p:to>
                                        <p:strVal val="visible"/>
                                      </p:to>
                                    </p:set>
                                    <p:animEffect transition="in" filter="circle(in)">
                                      <p:cBhvr>
                                        <p:cTn id="34" dur="2000"/>
                                        <p:tgtEl>
                                          <p:spTgt spid="9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60"/>
                                        </p:tgtEl>
                                        <p:attrNameLst>
                                          <p:attrName>style.visibility</p:attrName>
                                        </p:attrNameLst>
                                      </p:cBhvr>
                                      <p:to>
                                        <p:strVal val="visible"/>
                                      </p:to>
                                    </p:set>
                                    <p:animEffect transition="in" filter="wipe(left)">
                                      <p:cBhvr>
                                        <p:cTn id="39" dur="1750"/>
                                        <p:tgtEl>
                                          <p:spTgt spid="16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1750"/>
                                        <p:tgtEl>
                                          <p:spTgt spid="5"/>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175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nodeType="clickEffect">
                                  <p:stCondLst>
                                    <p:cond delay="0"/>
                                  </p:stCondLst>
                                  <p:childTnLst>
                                    <p:set>
                                      <p:cBhvr>
                                        <p:cTn id="49" dur="1" fill="hold">
                                          <p:stCondLst>
                                            <p:cond delay="0"/>
                                          </p:stCondLst>
                                        </p:cTn>
                                        <p:tgtEl>
                                          <p:spTgt spid="163"/>
                                        </p:tgtEl>
                                        <p:attrNameLst>
                                          <p:attrName>style.visibility</p:attrName>
                                        </p:attrNameLst>
                                      </p:cBhvr>
                                      <p:to>
                                        <p:strVal val="visible"/>
                                      </p:to>
                                    </p:set>
                                    <p:animEffect transition="in" filter="wipe(up)">
                                      <p:cBhvr>
                                        <p:cTn id="50" dur="1750"/>
                                        <p:tgtEl>
                                          <p:spTgt spid="163"/>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up)">
                                      <p:cBhvr>
                                        <p:cTn id="53" dur="1750"/>
                                        <p:tgtEl>
                                          <p:spTgt spid="7"/>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up)">
                                      <p:cBhvr>
                                        <p:cTn id="56" dur="1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P spid="8" grpId="0"/>
      <p:bldP spid="95" grpId="0" animBg="1"/>
      <p:bldP spid="9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8CEC35D-9B28-4EB8-BB5A-300B31368255}"/>
              </a:ext>
            </a:extLst>
          </p:cNvPr>
          <p:cNvSpPr txBox="1"/>
          <p:nvPr/>
        </p:nvSpPr>
        <p:spPr>
          <a:xfrm>
            <a:off x="84513" y="838200"/>
            <a:ext cx="8698726" cy="1200329"/>
          </a:xfrm>
          <a:prstGeom prst="rect">
            <a:avLst/>
          </a:prstGeom>
          <a:noFill/>
        </p:spPr>
        <p:txBody>
          <a:bodyPr wrap="square">
            <a:spAutoFit/>
          </a:bodyPr>
          <a:lstStyle/>
          <a:p>
            <a:pPr algn="just"/>
            <a:r>
              <a:rPr lang="en-US" sz="2400" b="1" i="0">
                <a:solidFill>
                  <a:srgbClr val="CC0099"/>
                </a:solidFill>
                <a:effectLst/>
                <a:latin typeface="Calibri" panose="020F0502020204030204" pitchFamily="34" charset="0"/>
              </a:rPr>
              <a:t>1a) When a direct MS analysis of intact proteins is performed</a:t>
            </a:r>
            <a:r>
              <a:rPr lang="en-US" sz="2400" b="1">
                <a:solidFill>
                  <a:srgbClr val="CC0099"/>
                </a:solidFill>
                <a:latin typeface="Calibri" panose="020F0502020204030204" pitchFamily="34" charset="0"/>
              </a:rPr>
              <a:t>, </a:t>
            </a:r>
            <a:r>
              <a:rPr lang="en-US" sz="2400">
                <a:solidFill>
                  <a:schemeClr val="bg2"/>
                </a:solidFill>
                <a:latin typeface="Calibri" panose="020F0502020204030204" pitchFamily="34" charset="0"/>
              </a:rPr>
              <a:t>it is necessary a </a:t>
            </a:r>
            <a:r>
              <a:rPr lang="en-US" sz="2400" b="0" i="0">
                <a:solidFill>
                  <a:schemeClr val="bg2"/>
                </a:solidFill>
                <a:effectLst/>
                <a:latin typeface="Calibri" panose="020F0502020204030204" pitchFamily="34" charset="0"/>
              </a:rPr>
              <a:t>complete removal </a:t>
            </a:r>
            <a:r>
              <a:rPr lang="en-US" sz="2400" b="0" i="0">
                <a:solidFill>
                  <a:srgbClr val="333333"/>
                </a:solidFill>
                <a:effectLst/>
                <a:latin typeface="Calibri" panose="020F0502020204030204" pitchFamily="34" charset="0"/>
              </a:rPr>
              <a:t>of contaminants including detergents, lipids, and salts prior to MS analysis</a:t>
            </a:r>
          </a:p>
        </p:txBody>
      </p:sp>
      <p:sp>
        <p:nvSpPr>
          <p:cNvPr id="6" name="CasellaDiTesto 5">
            <a:extLst>
              <a:ext uri="{FF2B5EF4-FFF2-40B4-BE49-F238E27FC236}">
                <a16:creationId xmlns:a16="http://schemas.microsoft.com/office/drawing/2014/main" id="{A74F9249-73C2-4EC9-9A4D-4FF174BCE221}"/>
              </a:ext>
            </a:extLst>
          </p:cNvPr>
          <p:cNvSpPr txBox="1"/>
          <p:nvPr/>
        </p:nvSpPr>
        <p:spPr>
          <a:xfrm>
            <a:off x="76200" y="2971800"/>
            <a:ext cx="8730532" cy="2308324"/>
          </a:xfrm>
          <a:prstGeom prst="rect">
            <a:avLst/>
          </a:prstGeom>
          <a:noFill/>
        </p:spPr>
        <p:txBody>
          <a:bodyPr wrap="square">
            <a:spAutoFit/>
          </a:bodyPr>
          <a:lstStyle/>
          <a:p>
            <a:pPr algn="just"/>
            <a:r>
              <a:rPr lang="en-US" sz="2400" b="1" i="0">
                <a:solidFill>
                  <a:srgbClr val="CC0099"/>
                </a:solidFill>
                <a:effectLst/>
                <a:latin typeface="Calibri" panose="020F0502020204030204" pitchFamily="34" charset="0"/>
              </a:rPr>
              <a:t>1b and 2) When the proteolytic digestion precedes the MS analysis</a:t>
            </a:r>
            <a:r>
              <a:rPr lang="en-US" sz="2400" b="0" i="0">
                <a:solidFill>
                  <a:srgbClr val="FF0000"/>
                </a:solidFill>
                <a:effectLst/>
                <a:latin typeface="Calibri" panose="020F0502020204030204" pitchFamily="34" charset="0"/>
              </a:rPr>
              <a:t>, </a:t>
            </a:r>
            <a:r>
              <a:rPr lang="en-US" sz="2400" b="0" i="0">
                <a:solidFill>
                  <a:schemeClr val="bg2"/>
                </a:solidFill>
                <a:effectLst/>
                <a:latin typeface="Calibri" panose="020F0502020204030204" pitchFamily="34" charset="0"/>
              </a:rPr>
              <a:t>it is necessary the complete reduction of disulfide bonds, selective alkylation of cysteines without non-specific </a:t>
            </a:r>
            <a:r>
              <a:rPr lang="en-US" sz="2400" b="0" i="0">
                <a:solidFill>
                  <a:srgbClr val="333333"/>
                </a:solidFill>
                <a:effectLst/>
                <a:latin typeface="Calibri" panose="020F0502020204030204" pitchFamily="34" charset="0"/>
              </a:rPr>
              <a:t>modification of other amino acids, reproducible proteolysis, and complete removal of contaminants including detergents, lipids, and salts prior to MS analysis.</a:t>
            </a:r>
          </a:p>
        </p:txBody>
      </p:sp>
    </p:spTree>
    <p:extLst>
      <p:ext uri="{BB962C8B-B14F-4D97-AF65-F5344CB8AC3E}">
        <p14:creationId xmlns:p14="http://schemas.microsoft.com/office/powerpoint/2010/main" val="33995227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4AC4BF68-F26E-44F5-9685-2377D16C01EA}"/>
              </a:ext>
            </a:extLst>
          </p:cNvPr>
          <p:cNvSpPr txBox="1"/>
          <p:nvPr/>
        </p:nvSpPr>
        <p:spPr>
          <a:xfrm>
            <a:off x="821345" y="369064"/>
            <a:ext cx="8157429" cy="954107"/>
          </a:xfrm>
          <a:prstGeom prst="rect">
            <a:avLst/>
          </a:prstGeom>
          <a:solidFill>
            <a:schemeClr val="accent2">
              <a:lumMod val="40000"/>
              <a:lumOff val="60000"/>
            </a:schemeClr>
          </a:solidFill>
          <a:scene3d>
            <a:camera prst="orthographicFront"/>
            <a:lightRig rig="threePt" dir="t"/>
          </a:scene3d>
          <a:sp3d>
            <a:bevelT/>
          </a:sp3d>
        </p:spPr>
        <p:txBody>
          <a:bodyPr wrap="square" rtlCol="0">
            <a:spAutoFit/>
          </a:bodyPr>
          <a:lstStyle/>
          <a:p>
            <a:r>
              <a:rPr lang="it-IT" sz="2800" b="1">
                <a:solidFill>
                  <a:srgbClr val="CC0099"/>
                </a:solidFill>
                <a:latin typeface="Calibri Light" panose="020F0302020204030204" pitchFamily="34" charset="0"/>
              </a:rPr>
              <a:t>FIRST STEP FOR </a:t>
            </a:r>
            <a:r>
              <a:rPr lang="it-IT" sz="2800" b="1">
                <a:solidFill>
                  <a:schemeClr val="bg1">
                    <a:lumMod val="75000"/>
                  </a:schemeClr>
                </a:solidFill>
                <a:latin typeface="Calibri Light" panose="020F0302020204030204" pitchFamily="34" charset="0"/>
              </a:rPr>
              <a:t>PROTEOMIC ANALYSIS</a:t>
            </a:r>
            <a:r>
              <a:rPr lang="it-IT" sz="2800" b="1">
                <a:solidFill>
                  <a:srgbClr val="CC0099"/>
                </a:solidFill>
                <a:latin typeface="Calibri Light" panose="020F0302020204030204" pitchFamily="34" charset="0"/>
              </a:rPr>
              <a:t>: SAMPLE PREPARATION</a:t>
            </a:r>
          </a:p>
        </p:txBody>
      </p:sp>
      <p:sp>
        <p:nvSpPr>
          <p:cNvPr id="8" name="Freccia in giù 7">
            <a:extLst>
              <a:ext uri="{FF2B5EF4-FFF2-40B4-BE49-F238E27FC236}">
                <a16:creationId xmlns:a16="http://schemas.microsoft.com/office/drawing/2014/main" id="{9F9518D5-CAD8-4E09-86B2-D7FE25BDD39F}"/>
              </a:ext>
            </a:extLst>
          </p:cNvPr>
          <p:cNvSpPr/>
          <p:nvPr/>
        </p:nvSpPr>
        <p:spPr bwMode="auto">
          <a:xfrm rot="16200000">
            <a:off x="87507" y="435837"/>
            <a:ext cx="646332" cy="821345"/>
          </a:xfrm>
          <a:prstGeom prst="downArrow">
            <a:avLst>
              <a:gd name="adj1" fmla="val 50000"/>
              <a:gd name="adj2" fmla="val 56844"/>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a:ln>
                <a:noFill/>
              </a:ln>
              <a:solidFill>
                <a:schemeClr val="tx1"/>
              </a:solidFill>
              <a:effectLst/>
              <a:latin typeface="Times New Roman" pitchFamily="18" charset="0"/>
            </a:endParaRPr>
          </a:p>
        </p:txBody>
      </p:sp>
      <p:sp>
        <p:nvSpPr>
          <p:cNvPr id="9" name="CasellaDiTesto 8">
            <a:extLst>
              <a:ext uri="{FF2B5EF4-FFF2-40B4-BE49-F238E27FC236}">
                <a16:creationId xmlns:a16="http://schemas.microsoft.com/office/drawing/2014/main" id="{A92944D3-7885-46C9-8CE2-B2C4833B995B}"/>
              </a:ext>
            </a:extLst>
          </p:cNvPr>
          <p:cNvSpPr txBox="1"/>
          <p:nvPr/>
        </p:nvSpPr>
        <p:spPr>
          <a:xfrm>
            <a:off x="201487" y="3429000"/>
            <a:ext cx="8777286" cy="3416320"/>
          </a:xfrm>
          <a:prstGeom prst="rect">
            <a:avLst/>
          </a:prstGeom>
          <a:noFill/>
        </p:spPr>
        <p:txBody>
          <a:bodyPr wrap="square">
            <a:spAutoFit/>
          </a:bodyPr>
          <a:lstStyle/>
          <a:p>
            <a:pPr algn="just"/>
            <a:r>
              <a:rPr lang="en-US" sz="2400">
                <a:solidFill>
                  <a:srgbClr val="333333"/>
                </a:solidFill>
                <a:latin typeface="Calibri" panose="020F0502020204030204" pitchFamily="34" charset="0"/>
              </a:rPr>
              <a:t>Several methods for sample preparation there exist, depending on:</a:t>
            </a:r>
          </a:p>
          <a:p>
            <a:pPr marL="342900" indent="-342900" algn="just">
              <a:buAutoNum type="arabicParenR"/>
            </a:pPr>
            <a:r>
              <a:rPr lang="en-US" sz="2400" b="0" i="0">
                <a:solidFill>
                  <a:srgbClr val="333333"/>
                </a:solidFill>
                <a:effectLst/>
                <a:latin typeface="Calibri" panose="020F0502020204030204" pitchFamily="34" charset="0"/>
              </a:rPr>
              <a:t>Type of biological sample (tissue, cells, bio-fluids, cytoplasmatic organelle)</a:t>
            </a:r>
          </a:p>
          <a:p>
            <a:pPr marL="342900" indent="-342900" algn="just">
              <a:buAutoNum type="arabicParenR"/>
            </a:pPr>
            <a:endParaRPr lang="en-US" sz="2400" b="0" i="0">
              <a:solidFill>
                <a:srgbClr val="333333"/>
              </a:solidFill>
              <a:effectLst/>
              <a:latin typeface="Calibri" panose="020F0502020204030204" pitchFamily="34" charset="0"/>
            </a:endParaRPr>
          </a:p>
          <a:p>
            <a:pPr marL="342900" indent="-342900" algn="just">
              <a:buFontTx/>
              <a:buAutoNum type="arabicParenR"/>
            </a:pPr>
            <a:r>
              <a:rPr lang="en-US">
                <a:solidFill>
                  <a:srgbClr val="333333"/>
                </a:solidFill>
                <a:latin typeface="Calibri" panose="020F0502020204030204" pitchFamily="34" charset="0"/>
              </a:rPr>
              <a:t>Type of proteomic approach (DIRECT ANALYSIS OF INTACT PROTEINS or ANALYSIS OF THEIR PROTEOLITIC FRAGMENTS) </a:t>
            </a:r>
          </a:p>
          <a:p>
            <a:pPr marL="342900" indent="-342900" algn="just">
              <a:buFontTx/>
              <a:buAutoNum type="arabicParenR"/>
            </a:pPr>
            <a:endParaRPr lang="en-US">
              <a:solidFill>
                <a:srgbClr val="333333"/>
              </a:solidFill>
              <a:latin typeface="Calibri" panose="020F0502020204030204" pitchFamily="34" charset="0"/>
            </a:endParaRPr>
          </a:p>
          <a:p>
            <a:pPr marL="342900" indent="-342900" algn="just">
              <a:buAutoNum type="arabicParenR"/>
            </a:pPr>
            <a:r>
              <a:rPr lang="en-US" sz="2400">
                <a:solidFill>
                  <a:srgbClr val="333333"/>
                </a:solidFill>
                <a:highlight>
                  <a:srgbClr val="FFFF00"/>
                </a:highlight>
                <a:latin typeface="Calibri" panose="020F0502020204030204" pitchFamily="34" charset="0"/>
              </a:rPr>
              <a:t>Type of separative technique coupled to MS detection (gel-free or gel-based)</a:t>
            </a:r>
          </a:p>
        </p:txBody>
      </p:sp>
      <p:sp>
        <p:nvSpPr>
          <p:cNvPr id="10" name="Freccia in giù 9">
            <a:extLst>
              <a:ext uri="{FF2B5EF4-FFF2-40B4-BE49-F238E27FC236}">
                <a16:creationId xmlns:a16="http://schemas.microsoft.com/office/drawing/2014/main" id="{4D3B3C40-AE04-493E-AC2B-F32FB08FF2DD}"/>
              </a:ext>
            </a:extLst>
          </p:cNvPr>
          <p:cNvSpPr/>
          <p:nvPr/>
        </p:nvSpPr>
        <p:spPr bwMode="auto">
          <a:xfrm>
            <a:off x="1370207" y="1323171"/>
            <a:ext cx="646332" cy="821345"/>
          </a:xfrm>
          <a:prstGeom prst="downArrow">
            <a:avLst>
              <a:gd name="adj1" fmla="val 50000"/>
              <a:gd name="adj2" fmla="val 56844"/>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a:ln>
                <a:noFill/>
              </a:ln>
              <a:solidFill>
                <a:schemeClr val="tx1"/>
              </a:solidFill>
              <a:effectLst/>
              <a:latin typeface="Times New Roman" pitchFamily="18" charset="0"/>
            </a:endParaRPr>
          </a:p>
        </p:txBody>
      </p:sp>
      <p:sp>
        <p:nvSpPr>
          <p:cNvPr id="11" name="CasellaDiTesto 10">
            <a:extLst>
              <a:ext uri="{FF2B5EF4-FFF2-40B4-BE49-F238E27FC236}">
                <a16:creationId xmlns:a16="http://schemas.microsoft.com/office/drawing/2014/main" id="{EBCA1D3A-F80C-40A4-95E2-662221595F25}"/>
              </a:ext>
            </a:extLst>
          </p:cNvPr>
          <p:cNvSpPr txBox="1"/>
          <p:nvPr/>
        </p:nvSpPr>
        <p:spPr>
          <a:xfrm>
            <a:off x="821344" y="2144516"/>
            <a:ext cx="8157429" cy="954107"/>
          </a:xfrm>
          <a:prstGeom prst="rect">
            <a:avLst/>
          </a:prstGeom>
          <a:solidFill>
            <a:schemeClr val="tx2">
              <a:lumMod val="20000"/>
              <a:lumOff val="80000"/>
            </a:schemeClr>
          </a:solidFill>
          <a:scene3d>
            <a:camera prst="orthographicFront"/>
            <a:lightRig rig="threePt" dir="t"/>
          </a:scene3d>
          <a:sp3d>
            <a:bevelT/>
          </a:sp3d>
        </p:spPr>
        <p:txBody>
          <a:bodyPr wrap="square" rtlCol="0">
            <a:spAutoFit/>
          </a:bodyPr>
          <a:lstStyle/>
          <a:p>
            <a:r>
              <a:rPr lang="it-IT" sz="2800" b="1">
                <a:solidFill>
                  <a:srgbClr val="CC0099"/>
                </a:solidFill>
                <a:latin typeface="Calibri Light" panose="020F0302020204030204" pitchFamily="34" charset="0"/>
              </a:rPr>
              <a:t>IT MUST BE USEFUL TO REDUCE THE COMPLEXITY, TO SIMPLIFY THE SAMPLE</a:t>
            </a:r>
          </a:p>
        </p:txBody>
      </p:sp>
    </p:spTree>
    <p:extLst>
      <p:ext uri="{BB962C8B-B14F-4D97-AF65-F5344CB8AC3E}">
        <p14:creationId xmlns:p14="http://schemas.microsoft.com/office/powerpoint/2010/main" val="14793079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0F403DD-3120-2FA1-AC4D-62D106AB2BCA}"/>
              </a:ext>
            </a:extLst>
          </p:cNvPr>
          <p:cNvSpPr txBox="1"/>
          <p:nvPr/>
        </p:nvSpPr>
        <p:spPr>
          <a:xfrm>
            <a:off x="0" y="1415374"/>
            <a:ext cx="4319081" cy="5078313"/>
          </a:xfrm>
          <a:prstGeom prst="rect">
            <a:avLst/>
          </a:prstGeom>
          <a:noFill/>
          <a:ln>
            <a:solidFill>
              <a:schemeClr val="bg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800" dirty="0">
                <a:solidFill>
                  <a:srgbClr val="000000"/>
                </a:solidFill>
                <a:highlight>
                  <a:srgbClr val="FFFF00"/>
                </a:highlight>
                <a:latin typeface="Times New Roman"/>
                <a:cs typeface="Times New Roman"/>
              </a:rPr>
              <a:t>Gel-free proteomics</a:t>
            </a:r>
          </a:p>
          <a:p>
            <a:pPr algn="just">
              <a:buFont typeface=""/>
              <a:buChar char="•"/>
            </a:pPr>
            <a:r>
              <a:rPr lang="en-US" sz="1800" b="1" dirty="0">
                <a:solidFill>
                  <a:srgbClr val="000000"/>
                </a:solidFill>
                <a:latin typeface="Times New Roman"/>
                <a:cs typeface="Times New Roman"/>
              </a:rPr>
              <a:t>Description:</a:t>
            </a:r>
            <a:r>
              <a:rPr lang="en-US" sz="1800" dirty="0">
                <a:solidFill>
                  <a:srgbClr val="000000"/>
                </a:solidFill>
                <a:latin typeface="Times New Roman"/>
                <a:cs typeface="Times New Roman"/>
              </a:rPr>
              <a:t> Proteins are digested into peptides and separated using </a:t>
            </a:r>
            <a:r>
              <a:rPr lang="en-US" sz="1800" dirty="0">
                <a:solidFill>
                  <a:srgbClr val="000000"/>
                </a:solidFill>
                <a:highlight>
                  <a:srgbClr val="FFFF00"/>
                </a:highlight>
                <a:latin typeface="Times New Roman"/>
                <a:cs typeface="Times New Roman"/>
              </a:rPr>
              <a:t>liquid chromatography (</a:t>
            </a:r>
            <a:r>
              <a:rPr lang="en-US" sz="1800" dirty="0">
                <a:solidFill>
                  <a:srgbClr val="000000"/>
                </a:solidFill>
                <a:latin typeface="Times New Roman"/>
                <a:cs typeface="Times New Roman"/>
              </a:rPr>
              <a:t>LC), which is then directly analyzed by mass spectrometry.</a:t>
            </a:r>
          </a:p>
          <a:p>
            <a:pPr algn="just">
              <a:buFont typeface=""/>
              <a:buChar char="•"/>
            </a:pPr>
            <a:r>
              <a:rPr lang="en-US" sz="1800" b="1" dirty="0">
                <a:solidFill>
                  <a:srgbClr val="000000"/>
                </a:solidFill>
                <a:latin typeface="Times New Roman"/>
                <a:cs typeface="Times New Roman"/>
              </a:rPr>
              <a:t>Methodology:</a:t>
            </a:r>
            <a:r>
              <a:rPr lang="en-US" sz="1800" dirty="0">
                <a:solidFill>
                  <a:srgbClr val="000000"/>
                </a:solidFill>
                <a:latin typeface="Times New Roman"/>
                <a:cs typeface="Times New Roman"/>
              </a:rPr>
              <a:t>  proteins are digested, and the resulting peptides are separated by LC and analyzed by tandem mass spectrometry (MS/MS).</a:t>
            </a:r>
          </a:p>
          <a:p>
            <a:pPr algn="just">
              <a:buFont typeface=""/>
              <a:buChar char="•"/>
            </a:pPr>
            <a:r>
              <a:rPr lang="en-US" sz="1800" b="1" dirty="0">
                <a:solidFill>
                  <a:srgbClr val="000000"/>
                </a:solidFill>
                <a:latin typeface="Times New Roman"/>
                <a:cs typeface="Times New Roman"/>
              </a:rPr>
              <a:t>Advantages:</a:t>
            </a:r>
            <a:r>
              <a:rPr lang="en-US" sz="1800" dirty="0">
                <a:solidFill>
                  <a:srgbClr val="000000"/>
                </a:solidFill>
                <a:latin typeface="Times New Roman"/>
                <a:cs typeface="Times New Roman"/>
              </a:rPr>
              <a:t> Higher throughput, deeper proteome coverage, and improved sensitivity compared to gel-based methods. It is also well-suited for quantitative comparisons.</a:t>
            </a:r>
          </a:p>
          <a:p>
            <a:pPr algn="just">
              <a:buFont typeface=""/>
              <a:buChar char="•"/>
            </a:pPr>
            <a:r>
              <a:rPr lang="en-US" sz="1800" b="1" dirty="0">
                <a:solidFill>
                  <a:srgbClr val="000000"/>
                </a:solidFill>
                <a:latin typeface="Times New Roman"/>
                <a:cs typeface="Times New Roman"/>
              </a:rPr>
              <a:t>Disadvantages:</a:t>
            </a:r>
            <a:r>
              <a:rPr lang="en-US" sz="1800" dirty="0">
                <a:solidFill>
                  <a:srgbClr val="000000"/>
                </a:solidFill>
                <a:latin typeface="Times New Roman"/>
                <a:cs typeface="Times New Roman"/>
              </a:rPr>
              <a:t> Does not provide the same visual output as gel-based methods and may not be as effective at retaining PTMs without specific enrichment strategies. </a:t>
            </a:r>
          </a:p>
          <a:p>
            <a:pPr algn="just"/>
            <a:endParaRPr lang="it-IT" sz="1800" dirty="0">
              <a:solidFill>
                <a:srgbClr val="000000"/>
              </a:solidFill>
              <a:cs typeface="Times New Roman"/>
            </a:endParaRPr>
          </a:p>
        </p:txBody>
      </p:sp>
      <p:sp>
        <p:nvSpPr>
          <p:cNvPr id="3" name="CasellaDiTesto 2">
            <a:extLst>
              <a:ext uri="{FF2B5EF4-FFF2-40B4-BE49-F238E27FC236}">
                <a16:creationId xmlns:a16="http://schemas.microsoft.com/office/drawing/2014/main" id="{1FD91813-11E6-9C14-EF39-5B95C94C9C7E}"/>
              </a:ext>
            </a:extLst>
          </p:cNvPr>
          <p:cNvSpPr txBox="1"/>
          <p:nvPr/>
        </p:nvSpPr>
        <p:spPr>
          <a:xfrm>
            <a:off x="4396902" y="1415374"/>
            <a:ext cx="4572000" cy="4524315"/>
          </a:xfrm>
          <a:prstGeom prst="rect">
            <a:avLst/>
          </a:prstGeom>
          <a:noFill/>
          <a:ln>
            <a:solidFill>
              <a:srgbClr val="FF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800" dirty="0">
                <a:solidFill>
                  <a:srgbClr val="000000"/>
                </a:solidFill>
                <a:highlight>
                  <a:srgbClr val="FFFF00"/>
                </a:highlight>
                <a:latin typeface="Times New Roman"/>
                <a:cs typeface="Times New Roman"/>
              </a:rPr>
              <a:t>Gel-based proteomics</a:t>
            </a:r>
          </a:p>
          <a:p>
            <a:pPr algn="just">
              <a:buFont typeface=""/>
              <a:buChar char="•"/>
            </a:pPr>
            <a:r>
              <a:rPr lang="en-US" sz="1800" b="1" dirty="0">
                <a:solidFill>
                  <a:srgbClr val="000000"/>
                </a:solidFill>
                <a:latin typeface="Times New Roman"/>
                <a:cs typeface="Times New Roman"/>
              </a:rPr>
              <a:t>Description:</a:t>
            </a:r>
            <a:r>
              <a:rPr lang="en-US" sz="1800" dirty="0">
                <a:solidFill>
                  <a:srgbClr val="000000"/>
                </a:solidFill>
                <a:latin typeface="Times New Roman"/>
                <a:cs typeface="Times New Roman"/>
              </a:rPr>
              <a:t> Proteins are separated and visualized as spots on a gel before being extracted for further analysis.</a:t>
            </a:r>
          </a:p>
          <a:p>
            <a:pPr algn="just">
              <a:buFont typeface=""/>
              <a:buChar char="•"/>
            </a:pPr>
            <a:r>
              <a:rPr lang="en-US" sz="1800" b="1" dirty="0">
                <a:solidFill>
                  <a:srgbClr val="000000"/>
                </a:solidFill>
                <a:latin typeface="Times New Roman"/>
                <a:cs typeface="Times New Roman"/>
              </a:rPr>
              <a:t>Traditional method:</a:t>
            </a:r>
            <a:r>
              <a:rPr lang="en-US" sz="1800" dirty="0">
                <a:solidFill>
                  <a:srgbClr val="000000"/>
                </a:solidFill>
                <a:latin typeface="Times New Roman"/>
                <a:cs typeface="Times New Roman"/>
              </a:rPr>
              <a:t> Two-dimensional gel electrophoresis (2-DE) separates proteins first by isoelectric point and then by molecular weight.</a:t>
            </a:r>
          </a:p>
          <a:p>
            <a:pPr algn="just">
              <a:buFont typeface=""/>
              <a:buChar char="•"/>
            </a:pPr>
            <a:r>
              <a:rPr lang="en-US" sz="1800" b="1" dirty="0">
                <a:solidFill>
                  <a:srgbClr val="000000"/>
                </a:solidFill>
                <a:latin typeface="Times New Roman"/>
                <a:cs typeface="Times New Roman"/>
              </a:rPr>
              <a:t>Advantages:</a:t>
            </a:r>
            <a:r>
              <a:rPr lang="en-US" sz="1800" dirty="0">
                <a:solidFill>
                  <a:srgbClr val="000000"/>
                </a:solidFill>
                <a:latin typeface="Times New Roman"/>
                <a:cs typeface="Times New Roman"/>
              </a:rPr>
              <a:t> Visual representation of protein spots and their relative abundance, useful for identifying post-translational modifications (PTMs).</a:t>
            </a:r>
          </a:p>
          <a:p>
            <a:pPr algn="just">
              <a:buFont typeface=""/>
              <a:buChar char="•"/>
            </a:pPr>
            <a:r>
              <a:rPr lang="en-US" sz="1800" b="1" dirty="0">
                <a:solidFill>
                  <a:srgbClr val="000000"/>
                </a:solidFill>
                <a:latin typeface="Times New Roman"/>
                <a:cs typeface="Times New Roman"/>
              </a:rPr>
              <a:t>Disadvantages:</a:t>
            </a:r>
            <a:r>
              <a:rPr lang="en-US" sz="1800" dirty="0">
                <a:solidFill>
                  <a:srgbClr val="000000"/>
                </a:solidFill>
                <a:latin typeface="Times New Roman"/>
                <a:cs typeface="Times New Roman"/>
              </a:rPr>
              <a:t> Can be time-consuming and labor-intensive, may have limited sensitivity and dynamic range. </a:t>
            </a:r>
          </a:p>
          <a:p>
            <a:pPr algn="just"/>
            <a:endParaRPr lang="it-IT" sz="1800">
              <a:solidFill>
                <a:srgbClr val="000000"/>
              </a:solidFill>
            </a:endParaRPr>
          </a:p>
        </p:txBody>
      </p:sp>
      <p:sp>
        <p:nvSpPr>
          <p:cNvPr id="4" name="CasellaDiTesto 3">
            <a:extLst>
              <a:ext uri="{FF2B5EF4-FFF2-40B4-BE49-F238E27FC236}">
                <a16:creationId xmlns:a16="http://schemas.microsoft.com/office/drawing/2014/main" id="{21781A61-C0F0-A0DB-8F8A-99661B9FF7A2}"/>
              </a:ext>
            </a:extLst>
          </p:cNvPr>
          <p:cNvSpPr txBox="1"/>
          <p:nvPr/>
        </p:nvSpPr>
        <p:spPr>
          <a:xfrm>
            <a:off x="1789889" y="82685"/>
            <a:ext cx="598251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FF0000"/>
                </a:solidFill>
              </a:rPr>
              <a:t>Gel-free and gel-based proteomics are two distinct approaches to analyzing proteins</a:t>
            </a:r>
          </a:p>
          <a:p>
            <a:pPr algn="ctr"/>
            <a:endParaRPr lang="it-IT">
              <a:solidFill>
                <a:srgbClr val="FF0000"/>
              </a:solidFill>
            </a:endParaRPr>
          </a:p>
        </p:txBody>
      </p:sp>
    </p:spTree>
    <p:extLst>
      <p:ext uri="{BB962C8B-B14F-4D97-AF65-F5344CB8AC3E}">
        <p14:creationId xmlns:p14="http://schemas.microsoft.com/office/powerpoint/2010/main" val="39222996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631" y="145853"/>
            <a:ext cx="8963632" cy="1569660"/>
          </a:xfrm>
          <a:prstGeom prst="rect">
            <a:avLst/>
          </a:prstGeom>
          <a:solidFill>
            <a:schemeClr val="bg1">
              <a:lumMod val="40000"/>
              <a:lumOff val="60000"/>
            </a:schemeClr>
          </a:solidFill>
          <a:scene3d>
            <a:camera prst="orthographicFront"/>
            <a:lightRig rig="threePt" dir="t"/>
          </a:scene3d>
          <a:sp3d>
            <a:bevelT/>
          </a:sp3d>
        </p:spPr>
        <p:txBody>
          <a:bodyPr wrap="square" lIns="91440" tIns="45720" rIns="91440" bIns="45720" rtlCol="0" anchor="t">
            <a:spAutoFit/>
          </a:bodyPr>
          <a:lstStyle/>
          <a:p>
            <a:pPr algn="ctr"/>
            <a:r>
              <a:rPr lang="en-US" sz="2400" dirty="0">
                <a:solidFill>
                  <a:schemeClr val="bg2"/>
                </a:solidFill>
                <a:latin typeface="Calibri"/>
                <a:ea typeface="Calibri"/>
                <a:cs typeface="Calibri"/>
              </a:rPr>
              <a:t>GEL-FREE SEPARATION TECHNIQUE COMBINED WITH MS DETECTION</a:t>
            </a:r>
          </a:p>
          <a:p>
            <a:pPr algn="ctr"/>
            <a:r>
              <a:rPr lang="en-US" sz="2400" dirty="0">
                <a:solidFill>
                  <a:schemeClr val="bg2"/>
                </a:solidFill>
                <a:latin typeface="Calibri"/>
                <a:ea typeface="Calibri"/>
                <a:cs typeface="Calibri"/>
              </a:rPr>
              <a:t>Liquid Chromatographic separation combined with Mass Spectrometer detection (LC-MS platform). </a:t>
            </a:r>
          </a:p>
          <a:p>
            <a:pPr algn="ctr"/>
            <a:r>
              <a:rPr lang="en-US" sz="2400" b="1" dirty="0">
                <a:solidFill>
                  <a:schemeClr val="bg2"/>
                </a:solidFill>
                <a:latin typeface="Calibri"/>
                <a:ea typeface="Calibri"/>
                <a:cs typeface="Calibri"/>
              </a:rPr>
              <a:t>High Pressure Liquid Chromatography – MS (HPLC-MS) </a:t>
            </a:r>
            <a:endParaRPr lang="it-IT" sz="2400" b="1" dirty="0">
              <a:solidFill>
                <a:schemeClr val="bg2"/>
              </a:solidFill>
              <a:latin typeface="Calibri"/>
              <a:ea typeface="Calibri"/>
              <a:cs typeface="Calibri"/>
            </a:endParaRPr>
          </a:p>
        </p:txBody>
      </p:sp>
      <p:sp>
        <p:nvSpPr>
          <p:cNvPr id="4" name="CasellaDiTesto 3"/>
          <p:cNvSpPr txBox="1"/>
          <p:nvPr/>
        </p:nvSpPr>
        <p:spPr>
          <a:xfrm>
            <a:off x="-3023" y="1851888"/>
            <a:ext cx="8770667" cy="830997"/>
          </a:xfrm>
          <a:prstGeom prst="rect">
            <a:avLst/>
          </a:prstGeom>
          <a:solidFill>
            <a:schemeClr val="accent5">
              <a:lumMod val="90000"/>
            </a:schemeClr>
          </a:solidFill>
          <a:scene3d>
            <a:camera prst="orthographicFront"/>
            <a:lightRig rig="threePt" dir="t"/>
          </a:scene3d>
          <a:sp3d>
            <a:bevelT/>
          </a:sp3d>
        </p:spPr>
        <p:txBody>
          <a:bodyPr wrap="square" lIns="91440" tIns="45720" rIns="91440" bIns="45720" rtlCol="0" anchor="t">
            <a:spAutoFit/>
          </a:bodyPr>
          <a:lstStyle/>
          <a:p>
            <a:pPr algn="ctr"/>
            <a:r>
              <a:rPr lang="en-US" sz="2400" dirty="0">
                <a:solidFill>
                  <a:schemeClr val="bg1">
                    <a:lumMod val="75000"/>
                  </a:schemeClr>
                </a:solidFill>
                <a:latin typeface="Calibri"/>
                <a:ea typeface="Calibri"/>
                <a:cs typeface="Calibri"/>
              </a:rPr>
              <a:t>SPECIFIC INFORMATION THAT CAN BE OBTAINED FOR EACH PROTEIN:</a:t>
            </a:r>
            <a:r>
              <a:rPr lang="en-US" dirty="0">
                <a:solidFill>
                  <a:schemeClr val="bg1">
                    <a:lumMod val="75000"/>
                  </a:schemeClr>
                </a:solidFill>
                <a:latin typeface="Calibri"/>
                <a:ea typeface="Calibri"/>
                <a:cs typeface="Calibri"/>
              </a:rPr>
              <a:t> </a:t>
            </a:r>
            <a:r>
              <a:rPr lang="en-US" sz="2400" dirty="0">
                <a:solidFill>
                  <a:schemeClr val="bg1">
                    <a:lumMod val="75000"/>
                  </a:schemeClr>
                </a:solidFill>
                <a:latin typeface="Calibri"/>
                <a:ea typeface="Calibri"/>
                <a:cs typeface="Calibri"/>
              </a:rPr>
              <a:t>Elution times</a:t>
            </a:r>
            <a:r>
              <a:rPr lang="en-US" dirty="0">
                <a:solidFill>
                  <a:schemeClr val="bg1">
                    <a:lumMod val="75000"/>
                  </a:schemeClr>
                </a:solidFill>
                <a:latin typeface="Calibri"/>
                <a:ea typeface="Calibri"/>
                <a:cs typeface="Calibri"/>
              </a:rPr>
              <a:t>,</a:t>
            </a:r>
            <a:r>
              <a:rPr lang="en-US" sz="2400" dirty="0">
                <a:solidFill>
                  <a:schemeClr val="bg1">
                    <a:lumMod val="75000"/>
                  </a:schemeClr>
                </a:solidFill>
                <a:latin typeface="Calibri"/>
                <a:ea typeface="Calibri"/>
                <a:cs typeface="Calibri"/>
              </a:rPr>
              <a:t> Mass</a:t>
            </a:r>
            <a:r>
              <a:rPr lang="en-US" dirty="0">
                <a:solidFill>
                  <a:schemeClr val="bg1">
                    <a:lumMod val="75000"/>
                  </a:schemeClr>
                </a:solidFill>
                <a:latin typeface="Calibri"/>
                <a:ea typeface="Calibri"/>
                <a:cs typeface="Calibri"/>
              </a:rPr>
              <a:t>,</a:t>
            </a:r>
            <a:r>
              <a:rPr lang="en-US" sz="2400" dirty="0">
                <a:solidFill>
                  <a:schemeClr val="bg1">
                    <a:lumMod val="75000"/>
                  </a:schemeClr>
                </a:solidFill>
                <a:latin typeface="Calibri"/>
                <a:ea typeface="Calibri"/>
                <a:cs typeface="Calibri"/>
              </a:rPr>
              <a:t> Structure </a:t>
            </a:r>
            <a:endParaRPr lang="it-IT" sz="2400" dirty="0">
              <a:solidFill>
                <a:schemeClr val="bg1">
                  <a:lumMod val="75000"/>
                </a:schemeClr>
              </a:solidFill>
              <a:latin typeface="Calibri"/>
              <a:ea typeface="Calibri"/>
              <a:cs typeface="Calibri"/>
            </a:endParaRPr>
          </a:p>
        </p:txBody>
      </p:sp>
      <p:sp>
        <p:nvSpPr>
          <p:cNvPr id="5" name="CasellaDiTesto 4"/>
          <p:cNvSpPr txBox="1"/>
          <p:nvPr/>
        </p:nvSpPr>
        <p:spPr>
          <a:xfrm>
            <a:off x="-3023" y="2734584"/>
            <a:ext cx="8780394" cy="1384995"/>
          </a:xfrm>
          <a:prstGeom prst="rect">
            <a:avLst/>
          </a:prstGeom>
          <a:solidFill>
            <a:schemeClr val="accent5">
              <a:lumMod val="90000"/>
            </a:schemeClr>
          </a:solidFill>
          <a:scene3d>
            <a:camera prst="orthographicFront"/>
            <a:lightRig rig="threePt" dir="t"/>
          </a:scene3d>
          <a:sp3d>
            <a:bevelT/>
          </a:sp3d>
        </p:spPr>
        <p:txBody>
          <a:bodyPr wrap="square" rtlCol="0">
            <a:spAutoFit/>
          </a:bodyPr>
          <a:lstStyle/>
          <a:p>
            <a:pPr algn="ctr"/>
            <a:r>
              <a:rPr lang="en-US" sz="2800">
                <a:solidFill>
                  <a:schemeClr val="bg1">
                    <a:lumMod val="75000"/>
                  </a:schemeClr>
                </a:solidFill>
                <a:latin typeface="Calibri" panose="020F0502020204030204" pitchFamily="34" charset="0"/>
              </a:rPr>
              <a:t>LC-MS IS A PROTEOMIC PLATFORM WITH HIGH SENSITIVITY
Ability to detect quantities in the order of femtograms (depends on the type of MS)</a:t>
            </a:r>
            <a:endParaRPr lang="it-IT" sz="2800">
              <a:solidFill>
                <a:schemeClr val="bg1">
                  <a:lumMod val="75000"/>
                </a:schemeClr>
              </a:solidFill>
              <a:latin typeface="Calibri" panose="020F0502020204030204" pitchFamily="34" charset="0"/>
            </a:endParaRPr>
          </a:p>
        </p:txBody>
      </p:sp>
      <p:pic>
        <p:nvPicPr>
          <p:cNvPr id="2" name="Immagine 1" descr="Immagine che contiene testo, diagramma, schermata, Piano&#10;&#10;Il contenuto generato dall&amp;#39;IA potrebbe non essere corretto.">
            <a:extLst>
              <a:ext uri="{FF2B5EF4-FFF2-40B4-BE49-F238E27FC236}">
                <a16:creationId xmlns:a16="http://schemas.microsoft.com/office/drawing/2014/main" id="{9A8D9E7C-1281-C48F-63FB-B406B4215949}"/>
              </a:ext>
            </a:extLst>
          </p:cNvPr>
          <p:cNvPicPr>
            <a:picLocks noChangeAspect="1"/>
          </p:cNvPicPr>
          <p:nvPr/>
        </p:nvPicPr>
        <p:blipFill>
          <a:blip r:embed="rId3"/>
          <a:stretch>
            <a:fillRect/>
          </a:stretch>
        </p:blipFill>
        <p:spPr>
          <a:xfrm>
            <a:off x="2110902" y="4196221"/>
            <a:ext cx="4591454" cy="2648452"/>
          </a:xfrm>
          <a:prstGeom prst="rect">
            <a:avLst/>
          </a:prstGeom>
        </p:spPr>
      </p:pic>
    </p:spTree>
    <p:extLst>
      <p:ext uri="{BB962C8B-B14F-4D97-AF65-F5344CB8AC3E}">
        <p14:creationId xmlns:p14="http://schemas.microsoft.com/office/powerpoint/2010/main" val="16577014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What is the Difference Between Mobile Phase and Stationary Phase -  Pediaa.Com">
            <a:extLst>
              <a:ext uri="{FF2B5EF4-FFF2-40B4-BE49-F238E27FC236}">
                <a16:creationId xmlns:a16="http://schemas.microsoft.com/office/drawing/2014/main" id="{1164E846-E55C-0EC3-CF18-2D6C4E85F0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881" y="865572"/>
            <a:ext cx="5530264" cy="5992428"/>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a:extLst>
              <a:ext uri="{FF2B5EF4-FFF2-40B4-BE49-F238E27FC236}">
                <a16:creationId xmlns:a16="http://schemas.microsoft.com/office/drawing/2014/main" id="{24EC2205-A585-27E4-987C-3E8BC887E04B}"/>
              </a:ext>
            </a:extLst>
          </p:cNvPr>
          <p:cNvSpPr txBox="1"/>
          <p:nvPr/>
        </p:nvSpPr>
        <p:spPr>
          <a:xfrm>
            <a:off x="5638800" y="76200"/>
            <a:ext cx="3351430" cy="461665"/>
          </a:xfrm>
          <a:prstGeom prst="rect">
            <a:avLst/>
          </a:prstGeom>
          <a:noFill/>
        </p:spPr>
        <p:txBody>
          <a:bodyPr wrap="none" rtlCol="0">
            <a:spAutoFit/>
          </a:bodyPr>
          <a:lstStyle/>
          <a:p>
            <a:r>
              <a:rPr lang="it-IT" b="1">
                <a:solidFill>
                  <a:srgbClr val="FF0000"/>
                </a:solidFill>
              </a:rPr>
              <a:t>Liquid </a:t>
            </a:r>
            <a:r>
              <a:rPr lang="it-IT" b="1" err="1">
                <a:solidFill>
                  <a:srgbClr val="FF0000"/>
                </a:solidFill>
              </a:rPr>
              <a:t>chromatography</a:t>
            </a:r>
            <a:endParaRPr lang="it-IT" b="1">
              <a:solidFill>
                <a:srgbClr val="FF0000"/>
              </a:solidFill>
            </a:endParaRPr>
          </a:p>
        </p:txBody>
      </p:sp>
      <p:sp>
        <p:nvSpPr>
          <p:cNvPr id="4" name="CasellaDiTesto 3">
            <a:extLst>
              <a:ext uri="{FF2B5EF4-FFF2-40B4-BE49-F238E27FC236}">
                <a16:creationId xmlns:a16="http://schemas.microsoft.com/office/drawing/2014/main" id="{D6E2FBA7-5415-2436-E68D-C4D52E0A7FB1}"/>
              </a:ext>
            </a:extLst>
          </p:cNvPr>
          <p:cNvSpPr txBox="1"/>
          <p:nvPr/>
        </p:nvSpPr>
        <p:spPr>
          <a:xfrm>
            <a:off x="6327775" y="614065"/>
            <a:ext cx="3048000" cy="1015663"/>
          </a:xfrm>
          <a:prstGeom prst="rect">
            <a:avLst/>
          </a:prstGeom>
          <a:noFill/>
        </p:spPr>
        <p:txBody>
          <a:bodyPr wrap="square">
            <a:spAutoFit/>
          </a:bodyPr>
          <a:lstStyle/>
          <a:p>
            <a:r>
              <a:rPr lang="en-US" sz="2000" b="0" i="0">
                <a:solidFill>
                  <a:srgbClr val="333333"/>
                </a:solidFill>
                <a:effectLst/>
                <a:latin typeface="NotoSans-Light"/>
              </a:rPr>
              <a:t>The </a:t>
            </a:r>
            <a:r>
              <a:rPr lang="en-US" sz="2000" b="0" i="0">
                <a:solidFill>
                  <a:srgbClr val="333333"/>
                </a:solidFill>
                <a:effectLst/>
                <a:highlight>
                  <a:srgbClr val="FFFF00"/>
                </a:highlight>
                <a:latin typeface="NotoSans-Light"/>
              </a:rPr>
              <a:t>mobile phase </a:t>
            </a:r>
            <a:r>
              <a:rPr lang="en-US" sz="2000" b="0" i="0">
                <a:solidFill>
                  <a:srgbClr val="333333"/>
                </a:solidFill>
                <a:effectLst/>
                <a:latin typeface="NotoSans-Light"/>
              </a:rPr>
              <a:t>is the liquid that dissolves the target compound.</a:t>
            </a:r>
            <a:endParaRPr lang="it-IT" sz="2000"/>
          </a:p>
        </p:txBody>
      </p:sp>
      <p:sp>
        <p:nvSpPr>
          <p:cNvPr id="6" name="CasellaDiTesto 5">
            <a:extLst>
              <a:ext uri="{FF2B5EF4-FFF2-40B4-BE49-F238E27FC236}">
                <a16:creationId xmlns:a16="http://schemas.microsoft.com/office/drawing/2014/main" id="{0350F5E3-7509-E460-D026-770852A1BA63}"/>
              </a:ext>
            </a:extLst>
          </p:cNvPr>
          <p:cNvSpPr txBox="1"/>
          <p:nvPr/>
        </p:nvSpPr>
        <p:spPr>
          <a:xfrm>
            <a:off x="6327775" y="1629728"/>
            <a:ext cx="2911676" cy="4801314"/>
          </a:xfrm>
          <a:prstGeom prst="rect">
            <a:avLst/>
          </a:prstGeom>
          <a:noFill/>
        </p:spPr>
        <p:txBody>
          <a:bodyPr wrap="square">
            <a:spAutoFit/>
          </a:bodyPr>
          <a:lstStyle/>
          <a:p>
            <a:pPr algn="l"/>
            <a:r>
              <a:rPr lang="en-US" sz="1800" b="0" i="0">
                <a:solidFill>
                  <a:srgbClr val="333333"/>
                </a:solidFill>
                <a:effectLst/>
                <a:latin typeface="NotoSans-Light"/>
              </a:rPr>
              <a:t>The </a:t>
            </a:r>
            <a:r>
              <a:rPr lang="en-US" sz="1800" b="0" i="0">
                <a:solidFill>
                  <a:srgbClr val="333333"/>
                </a:solidFill>
                <a:effectLst/>
                <a:highlight>
                  <a:srgbClr val="FFFF00"/>
                </a:highlight>
                <a:latin typeface="NotoSans-Light"/>
              </a:rPr>
              <a:t>stationary phase </a:t>
            </a:r>
            <a:r>
              <a:rPr lang="en-US" sz="1800" b="0" i="0">
                <a:solidFill>
                  <a:srgbClr val="333333"/>
                </a:solidFill>
                <a:effectLst/>
                <a:latin typeface="NotoSans-Light"/>
              </a:rPr>
              <a:t>is the part of a column that interacts with the target compound.</a:t>
            </a:r>
          </a:p>
          <a:p>
            <a:pPr algn="l"/>
            <a:r>
              <a:rPr lang="en-US" sz="1800" b="0" i="0">
                <a:solidFill>
                  <a:srgbClr val="333333"/>
                </a:solidFill>
                <a:effectLst/>
                <a:latin typeface="NotoSans-Light"/>
              </a:rPr>
              <a:t>Example: green component has a strong affinity with the mobile phase and moves quickly through the column, while the blue component has a strong affinity with the stationary phase and moves through slowly. </a:t>
            </a:r>
          </a:p>
          <a:p>
            <a:pPr algn="l"/>
            <a:r>
              <a:rPr lang="en-US" sz="1800" b="0" i="0">
                <a:solidFill>
                  <a:srgbClr val="333333"/>
                </a:solidFill>
                <a:effectLst/>
                <a:highlight>
                  <a:srgbClr val="FFFF00"/>
                </a:highlight>
                <a:latin typeface="NotoSans-Light"/>
              </a:rPr>
              <a:t>The elution speed in the column depends on the affinity between the compound and the stationary phase. </a:t>
            </a:r>
          </a:p>
        </p:txBody>
      </p:sp>
      <p:sp>
        <p:nvSpPr>
          <p:cNvPr id="3" name="CasellaDiTesto 2">
            <a:extLst>
              <a:ext uri="{FF2B5EF4-FFF2-40B4-BE49-F238E27FC236}">
                <a16:creationId xmlns:a16="http://schemas.microsoft.com/office/drawing/2014/main" id="{D5F7FE89-9AE6-712A-F9A1-31E2A1196CF3}"/>
              </a:ext>
            </a:extLst>
          </p:cNvPr>
          <p:cNvSpPr txBox="1"/>
          <p:nvPr/>
        </p:nvSpPr>
        <p:spPr>
          <a:xfrm>
            <a:off x="193089" y="71021"/>
            <a:ext cx="542869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1E8AE7"/>
                </a:solidFill>
                <a:latin typeface="Helvetica Neue"/>
                <a:hlinkClick r:id="rId3"/>
              </a:rPr>
              <a:t>Chromatography</a:t>
            </a:r>
            <a:r>
              <a:rPr lang="en-US" sz="1200" dirty="0">
                <a:solidFill>
                  <a:srgbClr val="333333"/>
                </a:solidFill>
                <a:latin typeface="Helvetica Neue"/>
              </a:rPr>
              <a:t> is a process for separating components of a mixture. To get the process started, the mixture is dissolved in a solvent called the </a:t>
            </a:r>
            <a:r>
              <a:rPr lang="en-US" sz="1200" b="1" dirty="0">
                <a:solidFill>
                  <a:srgbClr val="333333"/>
                </a:solidFill>
                <a:latin typeface="Helvetica Neue"/>
              </a:rPr>
              <a:t>mobile phase, </a:t>
            </a:r>
            <a:r>
              <a:rPr lang="en-US" sz="1200" dirty="0">
                <a:solidFill>
                  <a:srgbClr val="333333"/>
                </a:solidFill>
                <a:latin typeface="Helvetica Neue"/>
              </a:rPr>
              <a:t>which carries it through a second substance called the </a:t>
            </a:r>
            <a:r>
              <a:rPr lang="en-US" sz="1200" b="1" dirty="0">
                <a:solidFill>
                  <a:srgbClr val="333333"/>
                </a:solidFill>
                <a:latin typeface="Helvetica Neue"/>
              </a:rPr>
              <a:t>stationary phase</a:t>
            </a:r>
            <a:r>
              <a:rPr lang="en-US" sz="1200" dirty="0">
                <a:solidFill>
                  <a:srgbClr val="333333"/>
                </a:solidFill>
                <a:latin typeface="Helvetica Neue"/>
              </a:rPr>
              <a:t>.</a:t>
            </a:r>
            <a:endParaRPr lang="en-US" sz="1200" dirty="0"/>
          </a:p>
        </p:txBody>
      </p:sp>
    </p:spTree>
    <p:extLst>
      <p:ext uri="{BB962C8B-B14F-4D97-AF65-F5344CB8AC3E}">
        <p14:creationId xmlns:p14="http://schemas.microsoft.com/office/powerpoint/2010/main" val="2751252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hromatography and Instrumentation Chromatography Components Mixture  Analyze Separate">
            <a:extLst>
              <a:ext uri="{FF2B5EF4-FFF2-40B4-BE49-F238E27FC236}">
                <a16:creationId xmlns:a16="http://schemas.microsoft.com/office/drawing/2014/main" id="{2197F486-1143-BC78-9774-1EBC31967C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6623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838200" y="1537578"/>
            <a:ext cx="7539680" cy="5186148"/>
            <a:chOff x="0" y="428"/>
            <a:chExt cx="5760" cy="3962"/>
          </a:xfrm>
        </p:grpSpPr>
        <p:sp>
          <p:nvSpPr>
            <p:cNvPr id="4" name="AutoShape 3"/>
            <p:cNvSpPr>
              <a:spLocks noChangeAspect="1" noChangeArrowheads="1" noTextEdit="1"/>
            </p:cNvSpPr>
            <p:nvPr/>
          </p:nvSpPr>
          <p:spPr bwMode="auto">
            <a:xfrm>
              <a:off x="0" y="428"/>
              <a:ext cx="5760" cy="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grpSp>
          <p:nvGrpSpPr>
            <p:cNvPr id="5" name="Group 205"/>
            <p:cNvGrpSpPr>
              <a:grpSpLocks/>
            </p:cNvGrpSpPr>
            <p:nvPr/>
          </p:nvGrpSpPr>
          <p:grpSpPr bwMode="auto">
            <a:xfrm>
              <a:off x="9" y="437"/>
              <a:ext cx="5703" cy="3940"/>
              <a:chOff x="9" y="437"/>
              <a:chExt cx="5703" cy="3940"/>
            </a:xfrm>
          </p:grpSpPr>
          <p:sp>
            <p:nvSpPr>
              <p:cNvPr id="181" name="Rectangle 6"/>
              <p:cNvSpPr>
                <a:spLocks noChangeArrowheads="1"/>
              </p:cNvSpPr>
              <p:nvPr/>
            </p:nvSpPr>
            <p:spPr bwMode="auto">
              <a:xfrm>
                <a:off x="728" y="437"/>
                <a:ext cx="49"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 </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82" name="Rectangle 7"/>
              <p:cNvSpPr>
                <a:spLocks noChangeArrowheads="1"/>
              </p:cNvSpPr>
              <p:nvPr/>
            </p:nvSpPr>
            <p:spPr bwMode="auto">
              <a:xfrm>
                <a:off x="746" y="437"/>
                <a:ext cx="7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83" name="Rectangle 8"/>
              <p:cNvSpPr>
                <a:spLocks noChangeArrowheads="1"/>
              </p:cNvSpPr>
              <p:nvPr/>
            </p:nvSpPr>
            <p:spPr bwMode="auto">
              <a:xfrm>
                <a:off x="787" y="437"/>
                <a:ext cx="37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96"/>
                    </a:solidFill>
                    <a:effectLst/>
                    <a:latin typeface="Arial" panose="020B0604020202020204" pitchFamily="34" charset="0"/>
                  </a:rPr>
                  <a:t>1890-1939</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84" name="Rectangle 9"/>
              <p:cNvSpPr>
                <a:spLocks noChangeArrowheads="1"/>
              </p:cNvSpPr>
              <p:nvPr/>
            </p:nvSpPr>
            <p:spPr bwMode="auto">
              <a:xfrm>
                <a:off x="1187" y="437"/>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RT:</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85" name="Rectangle 10"/>
              <p:cNvSpPr>
                <a:spLocks noChangeArrowheads="1"/>
              </p:cNvSpPr>
              <p:nvPr/>
            </p:nvSpPr>
            <p:spPr bwMode="auto">
              <a:xfrm>
                <a:off x="1322" y="437"/>
                <a:ext cx="414"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96"/>
                    </a:solidFill>
                    <a:effectLst/>
                    <a:latin typeface="Arial" panose="020B0604020202020204" pitchFamily="34" charset="0"/>
                  </a:rPr>
                  <a:t>43.71-44.79</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86" name="Rectangle 11"/>
              <p:cNvSpPr>
                <a:spLocks noChangeArrowheads="1"/>
              </p:cNvSpPr>
              <p:nvPr/>
            </p:nvSpPr>
            <p:spPr bwMode="auto">
              <a:xfrm>
                <a:off x="1758" y="437"/>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AV:</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87" name="Rectangle 12"/>
              <p:cNvSpPr>
                <a:spLocks noChangeArrowheads="1"/>
              </p:cNvSpPr>
              <p:nvPr/>
            </p:nvSpPr>
            <p:spPr bwMode="auto">
              <a:xfrm>
                <a:off x="1902" y="437"/>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96"/>
                    </a:solidFill>
                    <a:effectLst/>
                    <a:latin typeface="Arial" panose="020B0604020202020204" pitchFamily="34" charset="0"/>
                  </a:rPr>
                  <a:t>12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88" name="Rectangle 13"/>
              <p:cNvSpPr>
                <a:spLocks noChangeArrowheads="1"/>
              </p:cNvSpPr>
              <p:nvPr/>
            </p:nvSpPr>
            <p:spPr bwMode="auto">
              <a:xfrm>
                <a:off x="2037" y="437"/>
                <a:ext cx="144"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NL:</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89" name="Rectangle 14"/>
              <p:cNvSpPr>
                <a:spLocks noChangeArrowheads="1"/>
              </p:cNvSpPr>
              <p:nvPr/>
            </p:nvSpPr>
            <p:spPr bwMode="auto">
              <a:xfrm>
                <a:off x="2172" y="437"/>
                <a:ext cx="261"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96"/>
                    </a:solidFill>
                    <a:effectLst/>
                    <a:latin typeface="Arial" panose="020B0604020202020204" pitchFamily="34" charset="0"/>
                  </a:rPr>
                  <a:t>3.26E4</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90" name="Rectangle 15"/>
              <p:cNvSpPr>
                <a:spLocks noChangeArrowheads="1"/>
              </p:cNvSpPr>
              <p:nvPr/>
            </p:nvSpPr>
            <p:spPr bwMode="auto">
              <a:xfrm>
                <a:off x="9" y="518"/>
                <a:ext cx="94"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F:</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91" name="Rectangle 16"/>
              <p:cNvSpPr>
                <a:spLocks noChangeArrowheads="1"/>
              </p:cNvSpPr>
              <p:nvPr/>
            </p:nvSpPr>
            <p:spPr bwMode="auto">
              <a:xfrm>
                <a:off x="99" y="518"/>
                <a:ext cx="1299"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C80000"/>
                    </a:solidFill>
                    <a:effectLst/>
                    <a:latin typeface="Arial" panose="020B0604020202020204" pitchFamily="34" charset="0"/>
                  </a:rPr>
                  <a:t>FTMS + p ESI Full ms [300.00-2000.00]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92" name="Line 17"/>
              <p:cNvSpPr>
                <a:spLocks noChangeShapeType="1"/>
              </p:cNvSpPr>
              <p:nvPr/>
            </p:nvSpPr>
            <p:spPr bwMode="auto">
              <a:xfrm>
                <a:off x="283" y="4138"/>
                <a:ext cx="536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93" name="Line 18"/>
              <p:cNvSpPr>
                <a:spLocks noChangeShapeType="1"/>
              </p:cNvSpPr>
              <p:nvPr/>
            </p:nvSpPr>
            <p:spPr bwMode="auto">
              <a:xfrm>
                <a:off x="436"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94" name="Line 19"/>
              <p:cNvSpPr>
                <a:spLocks noChangeShapeType="1"/>
              </p:cNvSpPr>
              <p:nvPr/>
            </p:nvSpPr>
            <p:spPr bwMode="auto">
              <a:xfrm>
                <a:off x="751"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95" name="Line 20"/>
              <p:cNvSpPr>
                <a:spLocks noChangeShapeType="1"/>
              </p:cNvSpPr>
              <p:nvPr/>
            </p:nvSpPr>
            <p:spPr bwMode="auto">
              <a:xfrm>
                <a:off x="908"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96" name="Line 21"/>
              <p:cNvSpPr>
                <a:spLocks noChangeShapeType="1"/>
              </p:cNvSpPr>
              <p:nvPr/>
            </p:nvSpPr>
            <p:spPr bwMode="auto">
              <a:xfrm>
                <a:off x="1066"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97" name="Line 22"/>
              <p:cNvSpPr>
                <a:spLocks noChangeShapeType="1"/>
              </p:cNvSpPr>
              <p:nvPr/>
            </p:nvSpPr>
            <p:spPr bwMode="auto">
              <a:xfrm>
                <a:off x="1380"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98" name="Line 23"/>
              <p:cNvSpPr>
                <a:spLocks noChangeShapeType="1"/>
              </p:cNvSpPr>
              <p:nvPr/>
            </p:nvSpPr>
            <p:spPr bwMode="auto">
              <a:xfrm>
                <a:off x="1538"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99" name="Line 24"/>
              <p:cNvSpPr>
                <a:spLocks noChangeShapeType="1"/>
              </p:cNvSpPr>
              <p:nvPr/>
            </p:nvSpPr>
            <p:spPr bwMode="auto">
              <a:xfrm>
                <a:off x="1691"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0" name="Line 25"/>
              <p:cNvSpPr>
                <a:spLocks noChangeShapeType="1"/>
              </p:cNvSpPr>
              <p:nvPr/>
            </p:nvSpPr>
            <p:spPr bwMode="auto">
              <a:xfrm>
                <a:off x="2005"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1" name="Line 26"/>
              <p:cNvSpPr>
                <a:spLocks noChangeShapeType="1"/>
              </p:cNvSpPr>
              <p:nvPr/>
            </p:nvSpPr>
            <p:spPr bwMode="auto">
              <a:xfrm>
                <a:off x="2163"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2" name="Line 27"/>
              <p:cNvSpPr>
                <a:spLocks noChangeShapeType="1"/>
              </p:cNvSpPr>
              <p:nvPr/>
            </p:nvSpPr>
            <p:spPr bwMode="auto">
              <a:xfrm>
                <a:off x="2320"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3" name="Line 28"/>
              <p:cNvSpPr>
                <a:spLocks noChangeShapeType="1"/>
              </p:cNvSpPr>
              <p:nvPr/>
            </p:nvSpPr>
            <p:spPr bwMode="auto">
              <a:xfrm>
                <a:off x="2635"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4" name="Line 29"/>
              <p:cNvSpPr>
                <a:spLocks noChangeShapeType="1"/>
              </p:cNvSpPr>
              <p:nvPr/>
            </p:nvSpPr>
            <p:spPr bwMode="auto">
              <a:xfrm>
                <a:off x="2792"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5" name="Line 30"/>
              <p:cNvSpPr>
                <a:spLocks noChangeShapeType="1"/>
              </p:cNvSpPr>
              <p:nvPr/>
            </p:nvSpPr>
            <p:spPr bwMode="auto">
              <a:xfrm>
                <a:off x="2950"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6" name="Line 31"/>
              <p:cNvSpPr>
                <a:spLocks noChangeShapeType="1"/>
              </p:cNvSpPr>
              <p:nvPr/>
            </p:nvSpPr>
            <p:spPr bwMode="auto">
              <a:xfrm>
                <a:off x="3260"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7" name="Line 32"/>
              <p:cNvSpPr>
                <a:spLocks noChangeShapeType="1"/>
              </p:cNvSpPr>
              <p:nvPr/>
            </p:nvSpPr>
            <p:spPr bwMode="auto">
              <a:xfrm>
                <a:off x="3417"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8" name="Line 33"/>
              <p:cNvSpPr>
                <a:spLocks noChangeShapeType="1"/>
              </p:cNvSpPr>
              <p:nvPr/>
            </p:nvSpPr>
            <p:spPr bwMode="auto">
              <a:xfrm>
                <a:off x="3575"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9" name="Line 34"/>
              <p:cNvSpPr>
                <a:spLocks noChangeShapeType="1"/>
              </p:cNvSpPr>
              <p:nvPr/>
            </p:nvSpPr>
            <p:spPr bwMode="auto">
              <a:xfrm>
                <a:off x="3889"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0" name="Line 35"/>
              <p:cNvSpPr>
                <a:spLocks noChangeShapeType="1"/>
              </p:cNvSpPr>
              <p:nvPr/>
            </p:nvSpPr>
            <p:spPr bwMode="auto">
              <a:xfrm>
                <a:off x="4047"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1" name="Line 36"/>
              <p:cNvSpPr>
                <a:spLocks noChangeShapeType="1"/>
              </p:cNvSpPr>
              <p:nvPr/>
            </p:nvSpPr>
            <p:spPr bwMode="auto">
              <a:xfrm>
                <a:off x="4204"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2" name="Line 37"/>
              <p:cNvSpPr>
                <a:spLocks noChangeShapeType="1"/>
              </p:cNvSpPr>
              <p:nvPr/>
            </p:nvSpPr>
            <p:spPr bwMode="auto">
              <a:xfrm>
                <a:off x="4514"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3" name="Line 38"/>
              <p:cNvSpPr>
                <a:spLocks noChangeShapeType="1"/>
              </p:cNvSpPr>
              <p:nvPr/>
            </p:nvSpPr>
            <p:spPr bwMode="auto">
              <a:xfrm>
                <a:off x="4672"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4" name="Line 39"/>
              <p:cNvSpPr>
                <a:spLocks noChangeShapeType="1"/>
              </p:cNvSpPr>
              <p:nvPr/>
            </p:nvSpPr>
            <p:spPr bwMode="auto">
              <a:xfrm>
                <a:off x="4829"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5" name="Line 40"/>
              <p:cNvSpPr>
                <a:spLocks noChangeShapeType="1"/>
              </p:cNvSpPr>
              <p:nvPr/>
            </p:nvSpPr>
            <p:spPr bwMode="auto">
              <a:xfrm>
                <a:off x="5144"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6" name="Line 41"/>
              <p:cNvSpPr>
                <a:spLocks noChangeShapeType="1"/>
              </p:cNvSpPr>
              <p:nvPr/>
            </p:nvSpPr>
            <p:spPr bwMode="auto">
              <a:xfrm>
                <a:off x="5301"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7" name="Line 42"/>
              <p:cNvSpPr>
                <a:spLocks noChangeShapeType="1"/>
              </p:cNvSpPr>
              <p:nvPr/>
            </p:nvSpPr>
            <p:spPr bwMode="auto">
              <a:xfrm>
                <a:off x="5459" y="4138"/>
                <a:ext cx="0" cy="3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8" name="Line 43"/>
              <p:cNvSpPr>
                <a:spLocks noChangeShapeType="1"/>
              </p:cNvSpPr>
              <p:nvPr/>
            </p:nvSpPr>
            <p:spPr bwMode="auto">
              <a:xfrm>
                <a:off x="31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9" name="Line 44"/>
              <p:cNvSpPr>
                <a:spLocks noChangeShapeType="1"/>
              </p:cNvSpPr>
              <p:nvPr/>
            </p:nvSpPr>
            <p:spPr bwMode="auto">
              <a:xfrm>
                <a:off x="34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0" name="Line 45"/>
              <p:cNvSpPr>
                <a:spLocks noChangeShapeType="1"/>
              </p:cNvSpPr>
              <p:nvPr/>
            </p:nvSpPr>
            <p:spPr bwMode="auto">
              <a:xfrm>
                <a:off x="37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1" name="Line 46"/>
              <p:cNvSpPr>
                <a:spLocks noChangeShapeType="1"/>
              </p:cNvSpPr>
              <p:nvPr/>
            </p:nvSpPr>
            <p:spPr bwMode="auto">
              <a:xfrm>
                <a:off x="40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2" name="Line 47"/>
              <p:cNvSpPr>
                <a:spLocks noChangeShapeType="1"/>
              </p:cNvSpPr>
              <p:nvPr/>
            </p:nvSpPr>
            <p:spPr bwMode="auto">
              <a:xfrm>
                <a:off x="46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3" name="Line 48"/>
              <p:cNvSpPr>
                <a:spLocks noChangeShapeType="1"/>
              </p:cNvSpPr>
              <p:nvPr/>
            </p:nvSpPr>
            <p:spPr bwMode="auto">
              <a:xfrm>
                <a:off x="49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4" name="Line 49"/>
              <p:cNvSpPr>
                <a:spLocks noChangeShapeType="1"/>
              </p:cNvSpPr>
              <p:nvPr/>
            </p:nvSpPr>
            <p:spPr bwMode="auto">
              <a:xfrm>
                <a:off x="53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5" name="Line 50"/>
              <p:cNvSpPr>
                <a:spLocks noChangeShapeType="1"/>
              </p:cNvSpPr>
              <p:nvPr/>
            </p:nvSpPr>
            <p:spPr bwMode="auto">
              <a:xfrm>
                <a:off x="56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6" name="Line 51"/>
              <p:cNvSpPr>
                <a:spLocks noChangeShapeType="1"/>
              </p:cNvSpPr>
              <p:nvPr/>
            </p:nvSpPr>
            <p:spPr bwMode="auto">
              <a:xfrm>
                <a:off x="62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7" name="Line 52"/>
              <p:cNvSpPr>
                <a:spLocks noChangeShapeType="1"/>
              </p:cNvSpPr>
              <p:nvPr/>
            </p:nvSpPr>
            <p:spPr bwMode="auto">
              <a:xfrm>
                <a:off x="65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8" name="Line 53"/>
              <p:cNvSpPr>
                <a:spLocks noChangeShapeType="1"/>
              </p:cNvSpPr>
              <p:nvPr/>
            </p:nvSpPr>
            <p:spPr bwMode="auto">
              <a:xfrm>
                <a:off x="68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9" name="Line 54"/>
              <p:cNvSpPr>
                <a:spLocks noChangeShapeType="1"/>
              </p:cNvSpPr>
              <p:nvPr/>
            </p:nvSpPr>
            <p:spPr bwMode="auto">
              <a:xfrm>
                <a:off x="71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0" name="Line 55"/>
              <p:cNvSpPr>
                <a:spLocks noChangeShapeType="1"/>
              </p:cNvSpPr>
              <p:nvPr/>
            </p:nvSpPr>
            <p:spPr bwMode="auto">
              <a:xfrm>
                <a:off x="78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1" name="Line 56"/>
              <p:cNvSpPr>
                <a:spLocks noChangeShapeType="1"/>
              </p:cNvSpPr>
              <p:nvPr/>
            </p:nvSpPr>
            <p:spPr bwMode="auto">
              <a:xfrm>
                <a:off x="81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2" name="Line 57"/>
              <p:cNvSpPr>
                <a:spLocks noChangeShapeType="1"/>
              </p:cNvSpPr>
              <p:nvPr/>
            </p:nvSpPr>
            <p:spPr bwMode="auto">
              <a:xfrm>
                <a:off x="84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3" name="Line 58"/>
              <p:cNvSpPr>
                <a:spLocks noChangeShapeType="1"/>
              </p:cNvSpPr>
              <p:nvPr/>
            </p:nvSpPr>
            <p:spPr bwMode="auto">
              <a:xfrm>
                <a:off x="87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4" name="Line 59"/>
              <p:cNvSpPr>
                <a:spLocks noChangeShapeType="1"/>
              </p:cNvSpPr>
              <p:nvPr/>
            </p:nvSpPr>
            <p:spPr bwMode="auto">
              <a:xfrm>
                <a:off x="94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5" name="Line 60"/>
              <p:cNvSpPr>
                <a:spLocks noChangeShapeType="1"/>
              </p:cNvSpPr>
              <p:nvPr/>
            </p:nvSpPr>
            <p:spPr bwMode="auto">
              <a:xfrm>
                <a:off x="97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6" name="Line 61"/>
              <p:cNvSpPr>
                <a:spLocks noChangeShapeType="1"/>
              </p:cNvSpPr>
              <p:nvPr/>
            </p:nvSpPr>
            <p:spPr bwMode="auto">
              <a:xfrm>
                <a:off x="100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7" name="Line 62"/>
              <p:cNvSpPr>
                <a:spLocks noChangeShapeType="1"/>
              </p:cNvSpPr>
              <p:nvPr/>
            </p:nvSpPr>
            <p:spPr bwMode="auto">
              <a:xfrm>
                <a:off x="103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8" name="Line 63"/>
              <p:cNvSpPr>
                <a:spLocks noChangeShapeType="1"/>
              </p:cNvSpPr>
              <p:nvPr/>
            </p:nvSpPr>
            <p:spPr bwMode="auto">
              <a:xfrm>
                <a:off x="109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9" name="Line 64"/>
              <p:cNvSpPr>
                <a:spLocks noChangeShapeType="1"/>
              </p:cNvSpPr>
              <p:nvPr/>
            </p:nvSpPr>
            <p:spPr bwMode="auto">
              <a:xfrm>
                <a:off x="112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40" name="Line 65"/>
              <p:cNvSpPr>
                <a:spLocks noChangeShapeType="1"/>
              </p:cNvSpPr>
              <p:nvPr/>
            </p:nvSpPr>
            <p:spPr bwMode="auto">
              <a:xfrm>
                <a:off x="116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41" name="Line 66"/>
              <p:cNvSpPr>
                <a:spLocks noChangeShapeType="1"/>
              </p:cNvSpPr>
              <p:nvPr/>
            </p:nvSpPr>
            <p:spPr bwMode="auto">
              <a:xfrm>
                <a:off x="119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42" name="Line 67"/>
              <p:cNvSpPr>
                <a:spLocks noChangeShapeType="1"/>
              </p:cNvSpPr>
              <p:nvPr/>
            </p:nvSpPr>
            <p:spPr bwMode="auto">
              <a:xfrm>
                <a:off x="125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43" name="Line 68"/>
              <p:cNvSpPr>
                <a:spLocks noChangeShapeType="1"/>
              </p:cNvSpPr>
              <p:nvPr/>
            </p:nvSpPr>
            <p:spPr bwMode="auto">
              <a:xfrm>
                <a:off x="128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44" name="Line 69"/>
              <p:cNvSpPr>
                <a:spLocks noChangeShapeType="1"/>
              </p:cNvSpPr>
              <p:nvPr/>
            </p:nvSpPr>
            <p:spPr bwMode="auto">
              <a:xfrm>
                <a:off x="131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45" name="Line 70"/>
              <p:cNvSpPr>
                <a:spLocks noChangeShapeType="1"/>
              </p:cNvSpPr>
              <p:nvPr/>
            </p:nvSpPr>
            <p:spPr bwMode="auto">
              <a:xfrm>
                <a:off x="134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46" name="Line 71"/>
              <p:cNvSpPr>
                <a:spLocks noChangeShapeType="1"/>
              </p:cNvSpPr>
              <p:nvPr/>
            </p:nvSpPr>
            <p:spPr bwMode="auto">
              <a:xfrm>
                <a:off x="141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47" name="Line 72"/>
              <p:cNvSpPr>
                <a:spLocks noChangeShapeType="1"/>
              </p:cNvSpPr>
              <p:nvPr/>
            </p:nvSpPr>
            <p:spPr bwMode="auto">
              <a:xfrm>
                <a:off x="144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48" name="Line 73"/>
              <p:cNvSpPr>
                <a:spLocks noChangeShapeType="1"/>
              </p:cNvSpPr>
              <p:nvPr/>
            </p:nvSpPr>
            <p:spPr bwMode="auto">
              <a:xfrm>
                <a:off x="147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49" name="Line 74"/>
              <p:cNvSpPr>
                <a:spLocks noChangeShapeType="1"/>
              </p:cNvSpPr>
              <p:nvPr/>
            </p:nvSpPr>
            <p:spPr bwMode="auto">
              <a:xfrm>
                <a:off x="150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0" name="Line 75"/>
              <p:cNvSpPr>
                <a:spLocks noChangeShapeType="1"/>
              </p:cNvSpPr>
              <p:nvPr/>
            </p:nvSpPr>
            <p:spPr bwMode="auto">
              <a:xfrm>
                <a:off x="156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1" name="Line 76"/>
              <p:cNvSpPr>
                <a:spLocks noChangeShapeType="1"/>
              </p:cNvSpPr>
              <p:nvPr/>
            </p:nvSpPr>
            <p:spPr bwMode="auto">
              <a:xfrm>
                <a:off x="160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2" name="Line 77"/>
              <p:cNvSpPr>
                <a:spLocks noChangeShapeType="1"/>
              </p:cNvSpPr>
              <p:nvPr/>
            </p:nvSpPr>
            <p:spPr bwMode="auto">
              <a:xfrm>
                <a:off x="163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3" name="Line 78"/>
              <p:cNvSpPr>
                <a:spLocks noChangeShapeType="1"/>
              </p:cNvSpPr>
              <p:nvPr/>
            </p:nvSpPr>
            <p:spPr bwMode="auto">
              <a:xfrm>
                <a:off x="165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4" name="Line 79"/>
              <p:cNvSpPr>
                <a:spLocks noChangeShapeType="1"/>
              </p:cNvSpPr>
              <p:nvPr/>
            </p:nvSpPr>
            <p:spPr bwMode="auto">
              <a:xfrm>
                <a:off x="172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5" name="Line 80"/>
              <p:cNvSpPr>
                <a:spLocks noChangeShapeType="1"/>
              </p:cNvSpPr>
              <p:nvPr/>
            </p:nvSpPr>
            <p:spPr bwMode="auto">
              <a:xfrm>
                <a:off x="175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6" name="Line 81"/>
              <p:cNvSpPr>
                <a:spLocks noChangeShapeType="1"/>
              </p:cNvSpPr>
              <p:nvPr/>
            </p:nvSpPr>
            <p:spPr bwMode="auto">
              <a:xfrm>
                <a:off x="178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7" name="Line 82"/>
              <p:cNvSpPr>
                <a:spLocks noChangeShapeType="1"/>
              </p:cNvSpPr>
              <p:nvPr/>
            </p:nvSpPr>
            <p:spPr bwMode="auto">
              <a:xfrm>
                <a:off x="181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8" name="Line 83"/>
              <p:cNvSpPr>
                <a:spLocks noChangeShapeType="1"/>
              </p:cNvSpPr>
              <p:nvPr/>
            </p:nvSpPr>
            <p:spPr bwMode="auto">
              <a:xfrm>
                <a:off x="188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9" name="Line 84"/>
              <p:cNvSpPr>
                <a:spLocks noChangeShapeType="1"/>
              </p:cNvSpPr>
              <p:nvPr/>
            </p:nvSpPr>
            <p:spPr bwMode="auto">
              <a:xfrm>
                <a:off x="191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60" name="Line 85"/>
              <p:cNvSpPr>
                <a:spLocks noChangeShapeType="1"/>
              </p:cNvSpPr>
              <p:nvPr/>
            </p:nvSpPr>
            <p:spPr bwMode="auto">
              <a:xfrm>
                <a:off x="194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61" name="Line 86"/>
              <p:cNvSpPr>
                <a:spLocks noChangeShapeType="1"/>
              </p:cNvSpPr>
              <p:nvPr/>
            </p:nvSpPr>
            <p:spPr bwMode="auto">
              <a:xfrm>
                <a:off x="197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62" name="Line 87"/>
              <p:cNvSpPr>
                <a:spLocks noChangeShapeType="1"/>
              </p:cNvSpPr>
              <p:nvPr/>
            </p:nvSpPr>
            <p:spPr bwMode="auto">
              <a:xfrm>
                <a:off x="203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63" name="Line 88"/>
              <p:cNvSpPr>
                <a:spLocks noChangeShapeType="1"/>
              </p:cNvSpPr>
              <p:nvPr/>
            </p:nvSpPr>
            <p:spPr bwMode="auto">
              <a:xfrm>
                <a:off x="206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64" name="Line 89"/>
              <p:cNvSpPr>
                <a:spLocks noChangeShapeType="1"/>
              </p:cNvSpPr>
              <p:nvPr/>
            </p:nvSpPr>
            <p:spPr bwMode="auto">
              <a:xfrm>
                <a:off x="210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65" name="Line 90"/>
              <p:cNvSpPr>
                <a:spLocks noChangeShapeType="1"/>
              </p:cNvSpPr>
              <p:nvPr/>
            </p:nvSpPr>
            <p:spPr bwMode="auto">
              <a:xfrm>
                <a:off x="213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66" name="Line 91"/>
              <p:cNvSpPr>
                <a:spLocks noChangeShapeType="1"/>
              </p:cNvSpPr>
              <p:nvPr/>
            </p:nvSpPr>
            <p:spPr bwMode="auto">
              <a:xfrm>
                <a:off x="219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67" name="Line 92"/>
              <p:cNvSpPr>
                <a:spLocks noChangeShapeType="1"/>
              </p:cNvSpPr>
              <p:nvPr/>
            </p:nvSpPr>
            <p:spPr bwMode="auto">
              <a:xfrm>
                <a:off x="222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68" name="Line 93"/>
              <p:cNvSpPr>
                <a:spLocks noChangeShapeType="1"/>
              </p:cNvSpPr>
              <p:nvPr/>
            </p:nvSpPr>
            <p:spPr bwMode="auto">
              <a:xfrm>
                <a:off x="225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69" name="Line 94"/>
              <p:cNvSpPr>
                <a:spLocks noChangeShapeType="1"/>
              </p:cNvSpPr>
              <p:nvPr/>
            </p:nvSpPr>
            <p:spPr bwMode="auto">
              <a:xfrm>
                <a:off x="228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0" name="Line 95"/>
              <p:cNvSpPr>
                <a:spLocks noChangeShapeType="1"/>
              </p:cNvSpPr>
              <p:nvPr/>
            </p:nvSpPr>
            <p:spPr bwMode="auto">
              <a:xfrm>
                <a:off x="235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1" name="Line 96"/>
              <p:cNvSpPr>
                <a:spLocks noChangeShapeType="1"/>
              </p:cNvSpPr>
              <p:nvPr/>
            </p:nvSpPr>
            <p:spPr bwMode="auto">
              <a:xfrm>
                <a:off x="238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2" name="Line 97"/>
              <p:cNvSpPr>
                <a:spLocks noChangeShapeType="1"/>
              </p:cNvSpPr>
              <p:nvPr/>
            </p:nvSpPr>
            <p:spPr bwMode="auto">
              <a:xfrm>
                <a:off x="241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3" name="Line 98"/>
              <p:cNvSpPr>
                <a:spLocks noChangeShapeType="1"/>
              </p:cNvSpPr>
              <p:nvPr/>
            </p:nvSpPr>
            <p:spPr bwMode="auto">
              <a:xfrm>
                <a:off x="244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4" name="Line 99"/>
              <p:cNvSpPr>
                <a:spLocks noChangeShapeType="1"/>
              </p:cNvSpPr>
              <p:nvPr/>
            </p:nvSpPr>
            <p:spPr bwMode="auto">
              <a:xfrm>
                <a:off x="250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5" name="Line 100"/>
              <p:cNvSpPr>
                <a:spLocks noChangeShapeType="1"/>
              </p:cNvSpPr>
              <p:nvPr/>
            </p:nvSpPr>
            <p:spPr bwMode="auto">
              <a:xfrm>
                <a:off x="254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6" name="Line 101"/>
              <p:cNvSpPr>
                <a:spLocks noChangeShapeType="1"/>
              </p:cNvSpPr>
              <p:nvPr/>
            </p:nvSpPr>
            <p:spPr bwMode="auto">
              <a:xfrm>
                <a:off x="257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7" name="Line 102"/>
              <p:cNvSpPr>
                <a:spLocks noChangeShapeType="1"/>
              </p:cNvSpPr>
              <p:nvPr/>
            </p:nvSpPr>
            <p:spPr bwMode="auto">
              <a:xfrm>
                <a:off x="260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8" name="Line 103"/>
              <p:cNvSpPr>
                <a:spLocks noChangeShapeType="1"/>
              </p:cNvSpPr>
              <p:nvPr/>
            </p:nvSpPr>
            <p:spPr bwMode="auto">
              <a:xfrm>
                <a:off x="266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9" name="Line 104"/>
              <p:cNvSpPr>
                <a:spLocks noChangeShapeType="1"/>
              </p:cNvSpPr>
              <p:nvPr/>
            </p:nvSpPr>
            <p:spPr bwMode="auto">
              <a:xfrm>
                <a:off x="269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80" name="Line 105"/>
              <p:cNvSpPr>
                <a:spLocks noChangeShapeType="1"/>
              </p:cNvSpPr>
              <p:nvPr/>
            </p:nvSpPr>
            <p:spPr bwMode="auto">
              <a:xfrm>
                <a:off x="272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81" name="Line 106"/>
              <p:cNvSpPr>
                <a:spLocks noChangeShapeType="1"/>
              </p:cNvSpPr>
              <p:nvPr/>
            </p:nvSpPr>
            <p:spPr bwMode="auto">
              <a:xfrm>
                <a:off x="276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82" name="Line 107"/>
              <p:cNvSpPr>
                <a:spLocks noChangeShapeType="1"/>
              </p:cNvSpPr>
              <p:nvPr/>
            </p:nvSpPr>
            <p:spPr bwMode="auto">
              <a:xfrm>
                <a:off x="282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83" name="Line 108"/>
              <p:cNvSpPr>
                <a:spLocks noChangeShapeType="1"/>
              </p:cNvSpPr>
              <p:nvPr/>
            </p:nvSpPr>
            <p:spPr bwMode="auto">
              <a:xfrm>
                <a:off x="285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84" name="Line 109"/>
              <p:cNvSpPr>
                <a:spLocks noChangeShapeType="1"/>
              </p:cNvSpPr>
              <p:nvPr/>
            </p:nvSpPr>
            <p:spPr bwMode="auto">
              <a:xfrm>
                <a:off x="288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85" name="Line 110"/>
              <p:cNvSpPr>
                <a:spLocks noChangeShapeType="1"/>
              </p:cNvSpPr>
              <p:nvPr/>
            </p:nvSpPr>
            <p:spPr bwMode="auto">
              <a:xfrm>
                <a:off x="291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86" name="Line 111"/>
              <p:cNvSpPr>
                <a:spLocks noChangeShapeType="1"/>
              </p:cNvSpPr>
              <p:nvPr/>
            </p:nvSpPr>
            <p:spPr bwMode="auto">
              <a:xfrm>
                <a:off x="298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87" name="Line 112"/>
              <p:cNvSpPr>
                <a:spLocks noChangeShapeType="1"/>
              </p:cNvSpPr>
              <p:nvPr/>
            </p:nvSpPr>
            <p:spPr bwMode="auto">
              <a:xfrm>
                <a:off x="301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88" name="Line 113"/>
              <p:cNvSpPr>
                <a:spLocks noChangeShapeType="1"/>
              </p:cNvSpPr>
              <p:nvPr/>
            </p:nvSpPr>
            <p:spPr bwMode="auto">
              <a:xfrm>
                <a:off x="304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89" name="Line 114"/>
              <p:cNvSpPr>
                <a:spLocks noChangeShapeType="1"/>
              </p:cNvSpPr>
              <p:nvPr/>
            </p:nvSpPr>
            <p:spPr bwMode="auto">
              <a:xfrm>
                <a:off x="307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0" name="Line 115"/>
              <p:cNvSpPr>
                <a:spLocks noChangeShapeType="1"/>
              </p:cNvSpPr>
              <p:nvPr/>
            </p:nvSpPr>
            <p:spPr bwMode="auto">
              <a:xfrm>
                <a:off x="313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1" name="Line 116"/>
              <p:cNvSpPr>
                <a:spLocks noChangeShapeType="1"/>
              </p:cNvSpPr>
              <p:nvPr/>
            </p:nvSpPr>
            <p:spPr bwMode="auto">
              <a:xfrm>
                <a:off x="316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2" name="Line 117"/>
              <p:cNvSpPr>
                <a:spLocks noChangeShapeType="1"/>
              </p:cNvSpPr>
              <p:nvPr/>
            </p:nvSpPr>
            <p:spPr bwMode="auto">
              <a:xfrm>
                <a:off x="319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3" name="Line 118"/>
              <p:cNvSpPr>
                <a:spLocks noChangeShapeType="1"/>
              </p:cNvSpPr>
              <p:nvPr/>
            </p:nvSpPr>
            <p:spPr bwMode="auto">
              <a:xfrm>
                <a:off x="322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4" name="Line 119"/>
              <p:cNvSpPr>
                <a:spLocks noChangeShapeType="1"/>
              </p:cNvSpPr>
              <p:nvPr/>
            </p:nvSpPr>
            <p:spPr bwMode="auto">
              <a:xfrm>
                <a:off x="329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5" name="Line 120"/>
              <p:cNvSpPr>
                <a:spLocks noChangeShapeType="1"/>
              </p:cNvSpPr>
              <p:nvPr/>
            </p:nvSpPr>
            <p:spPr bwMode="auto">
              <a:xfrm>
                <a:off x="332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6" name="Line 121"/>
              <p:cNvSpPr>
                <a:spLocks noChangeShapeType="1"/>
              </p:cNvSpPr>
              <p:nvPr/>
            </p:nvSpPr>
            <p:spPr bwMode="auto">
              <a:xfrm>
                <a:off x="335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7" name="Line 122"/>
              <p:cNvSpPr>
                <a:spLocks noChangeShapeType="1"/>
              </p:cNvSpPr>
              <p:nvPr/>
            </p:nvSpPr>
            <p:spPr bwMode="auto">
              <a:xfrm>
                <a:off x="338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8" name="Line 123"/>
              <p:cNvSpPr>
                <a:spLocks noChangeShapeType="1"/>
              </p:cNvSpPr>
              <p:nvPr/>
            </p:nvSpPr>
            <p:spPr bwMode="auto">
              <a:xfrm>
                <a:off x="344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9" name="Line 124"/>
              <p:cNvSpPr>
                <a:spLocks noChangeShapeType="1"/>
              </p:cNvSpPr>
              <p:nvPr/>
            </p:nvSpPr>
            <p:spPr bwMode="auto">
              <a:xfrm>
                <a:off x="348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00" name="Line 125"/>
              <p:cNvSpPr>
                <a:spLocks noChangeShapeType="1"/>
              </p:cNvSpPr>
              <p:nvPr/>
            </p:nvSpPr>
            <p:spPr bwMode="auto">
              <a:xfrm>
                <a:off x="351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01" name="Line 126"/>
              <p:cNvSpPr>
                <a:spLocks noChangeShapeType="1"/>
              </p:cNvSpPr>
              <p:nvPr/>
            </p:nvSpPr>
            <p:spPr bwMode="auto">
              <a:xfrm>
                <a:off x="354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02" name="Line 127"/>
              <p:cNvSpPr>
                <a:spLocks noChangeShapeType="1"/>
              </p:cNvSpPr>
              <p:nvPr/>
            </p:nvSpPr>
            <p:spPr bwMode="auto">
              <a:xfrm>
                <a:off x="360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03" name="Line 128"/>
              <p:cNvSpPr>
                <a:spLocks noChangeShapeType="1"/>
              </p:cNvSpPr>
              <p:nvPr/>
            </p:nvSpPr>
            <p:spPr bwMode="auto">
              <a:xfrm>
                <a:off x="363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04" name="Line 129"/>
              <p:cNvSpPr>
                <a:spLocks noChangeShapeType="1"/>
              </p:cNvSpPr>
              <p:nvPr/>
            </p:nvSpPr>
            <p:spPr bwMode="auto">
              <a:xfrm>
                <a:off x="366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05" name="Line 130"/>
              <p:cNvSpPr>
                <a:spLocks noChangeShapeType="1"/>
              </p:cNvSpPr>
              <p:nvPr/>
            </p:nvSpPr>
            <p:spPr bwMode="auto">
              <a:xfrm>
                <a:off x="370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06" name="Line 131"/>
              <p:cNvSpPr>
                <a:spLocks noChangeShapeType="1"/>
              </p:cNvSpPr>
              <p:nvPr/>
            </p:nvSpPr>
            <p:spPr bwMode="auto">
              <a:xfrm>
                <a:off x="376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07" name="Line 132"/>
              <p:cNvSpPr>
                <a:spLocks noChangeShapeType="1"/>
              </p:cNvSpPr>
              <p:nvPr/>
            </p:nvSpPr>
            <p:spPr bwMode="auto">
              <a:xfrm>
                <a:off x="379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08" name="Line 133"/>
              <p:cNvSpPr>
                <a:spLocks noChangeShapeType="1"/>
              </p:cNvSpPr>
              <p:nvPr/>
            </p:nvSpPr>
            <p:spPr bwMode="auto">
              <a:xfrm>
                <a:off x="382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09" name="Line 134"/>
              <p:cNvSpPr>
                <a:spLocks noChangeShapeType="1"/>
              </p:cNvSpPr>
              <p:nvPr/>
            </p:nvSpPr>
            <p:spPr bwMode="auto">
              <a:xfrm>
                <a:off x="385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0" name="Line 135"/>
              <p:cNvSpPr>
                <a:spLocks noChangeShapeType="1"/>
              </p:cNvSpPr>
              <p:nvPr/>
            </p:nvSpPr>
            <p:spPr bwMode="auto">
              <a:xfrm>
                <a:off x="392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1" name="Line 136"/>
              <p:cNvSpPr>
                <a:spLocks noChangeShapeType="1"/>
              </p:cNvSpPr>
              <p:nvPr/>
            </p:nvSpPr>
            <p:spPr bwMode="auto">
              <a:xfrm>
                <a:off x="395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2" name="Line 137"/>
              <p:cNvSpPr>
                <a:spLocks noChangeShapeType="1"/>
              </p:cNvSpPr>
              <p:nvPr/>
            </p:nvSpPr>
            <p:spPr bwMode="auto">
              <a:xfrm>
                <a:off x="398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3" name="Line 138"/>
              <p:cNvSpPr>
                <a:spLocks noChangeShapeType="1"/>
              </p:cNvSpPr>
              <p:nvPr/>
            </p:nvSpPr>
            <p:spPr bwMode="auto">
              <a:xfrm>
                <a:off x="401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4" name="Line 139"/>
              <p:cNvSpPr>
                <a:spLocks noChangeShapeType="1"/>
              </p:cNvSpPr>
              <p:nvPr/>
            </p:nvSpPr>
            <p:spPr bwMode="auto">
              <a:xfrm>
                <a:off x="407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5" name="Line 140"/>
              <p:cNvSpPr>
                <a:spLocks noChangeShapeType="1"/>
              </p:cNvSpPr>
              <p:nvPr/>
            </p:nvSpPr>
            <p:spPr bwMode="auto">
              <a:xfrm>
                <a:off x="411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6" name="Line 141"/>
              <p:cNvSpPr>
                <a:spLocks noChangeShapeType="1"/>
              </p:cNvSpPr>
              <p:nvPr/>
            </p:nvSpPr>
            <p:spPr bwMode="auto">
              <a:xfrm>
                <a:off x="414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7" name="Line 142"/>
              <p:cNvSpPr>
                <a:spLocks noChangeShapeType="1"/>
              </p:cNvSpPr>
              <p:nvPr/>
            </p:nvSpPr>
            <p:spPr bwMode="auto">
              <a:xfrm>
                <a:off x="417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8" name="Line 143"/>
              <p:cNvSpPr>
                <a:spLocks noChangeShapeType="1"/>
              </p:cNvSpPr>
              <p:nvPr/>
            </p:nvSpPr>
            <p:spPr bwMode="auto">
              <a:xfrm>
                <a:off x="423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9" name="Line 144"/>
              <p:cNvSpPr>
                <a:spLocks noChangeShapeType="1"/>
              </p:cNvSpPr>
              <p:nvPr/>
            </p:nvSpPr>
            <p:spPr bwMode="auto">
              <a:xfrm>
                <a:off x="426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20" name="Line 145"/>
              <p:cNvSpPr>
                <a:spLocks noChangeShapeType="1"/>
              </p:cNvSpPr>
              <p:nvPr/>
            </p:nvSpPr>
            <p:spPr bwMode="auto">
              <a:xfrm>
                <a:off x="429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21" name="Line 146"/>
              <p:cNvSpPr>
                <a:spLocks noChangeShapeType="1"/>
              </p:cNvSpPr>
              <p:nvPr/>
            </p:nvSpPr>
            <p:spPr bwMode="auto">
              <a:xfrm>
                <a:off x="433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22" name="Line 147"/>
              <p:cNvSpPr>
                <a:spLocks noChangeShapeType="1"/>
              </p:cNvSpPr>
              <p:nvPr/>
            </p:nvSpPr>
            <p:spPr bwMode="auto">
              <a:xfrm>
                <a:off x="438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23" name="Line 148"/>
              <p:cNvSpPr>
                <a:spLocks noChangeShapeType="1"/>
              </p:cNvSpPr>
              <p:nvPr/>
            </p:nvSpPr>
            <p:spPr bwMode="auto">
              <a:xfrm>
                <a:off x="442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24" name="Line 149"/>
              <p:cNvSpPr>
                <a:spLocks noChangeShapeType="1"/>
              </p:cNvSpPr>
              <p:nvPr/>
            </p:nvSpPr>
            <p:spPr bwMode="auto">
              <a:xfrm>
                <a:off x="445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25" name="Line 150"/>
              <p:cNvSpPr>
                <a:spLocks noChangeShapeType="1"/>
              </p:cNvSpPr>
              <p:nvPr/>
            </p:nvSpPr>
            <p:spPr bwMode="auto">
              <a:xfrm>
                <a:off x="448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26" name="Line 151"/>
              <p:cNvSpPr>
                <a:spLocks noChangeShapeType="1"/>
              </p:cNvSpPr>
              <p:nvPr/>
            </p:nvSpPr>
            <p:spPr bwMode="auto">
              <a:xfrm>
                <a:off x="454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27" name="Line 152"/>
              <p:cNvSpPr>
                <a:spLocks noChangeShapeType="1"/>
              </p:cNvSpPr>
              <p:nvPr/>
            </p:nvSpPr>
            <p:spPr bwMode="auto">
              <a:xfrm>
                <a:off x="457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28" name="Line 153"/>
              <p:cNvSpPr>
                <a:spLocks noChangeShapeType="1"/>
              </p:cNvSpPr>
              <p:nvPr/>
            </p:nvSpPr>
            <p:spPr bwMode="auto">
              <a:xfrm>
                <a:off x="4609"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29" name="Line 154"/>
              <p:cNvSpPr>
                <a:spLocks noChangeShapeType="1"/>
              </p:cNvSpPr>
              <p:nvPr/>
            </p:nvSpPr>
            <p:spPr bwMode="auto">
              <a:xfrm>
                <a:off x="464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30" name="Line 155"/>
              <p:cNvSpPr>
                <a:spLocks noChangeShapeType="1"/>
              </p:cNvSpPr>
              <p:nvPr/>
            </p:nvSpPr>
            <p:spPr bwMode="auto">
              <a:xfrm>
                <a:off x="470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31" name="Line 156"/>
              <p:cNvSpPr>
                <a:spLocks noChangeShapeType="1"/>
              </p:cNvSpPr>
              <p:nvPr/>
            </p:nvSpPr>
            <p:spPr bwMode="auto">
              <a:xfrm>
                <a:off x="473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32" name="Line 157"/>
              <p:cNvSpPr>
                <a:spLocks noChangeShapeType="1"/>
              </p:cNvSpPr>
              <p:nvPr/>
            </p:nvSpPr>
            <p:spPr bwMode="auto">
              <a:xfrm>
                <a:off x="476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33" name="Line 158"/>
              <p:cNvSpPr>
                <a:spLocks noChangeShapeType="1"/>
              </p:cNvSpPr>
              <p:nvPr/>
            </p:nvSpPr>
            <p:spPr bwMode="auto">
              <a:xfrm>
                <a:off x="479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34" name="Line 159"/>
              <p:cNvSpPr>
                <a:spLocks noChangeShapeType="1"/>
              </p:cNvSpPr>
              <p:nvPr/>
            </p:nvSpPr>
            <p:spPr bwMode="auto">
              <a:xfrm>
                <a:off x="486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35" name="Line 160"/>
              <p:cNvSpPr>
                <a:spLocks noChangeShapeType="1"/>
              </p:cNvSpPr>
              <p:nvPr/>
            </p:nvSpPr>
            <p:spPr bwMode="auto">
              <a:xfrm>
                <a:off x="489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36" name="Line 161"/>
              <p:cNvSpPr>
                <a:spLocks noChangeShapeType="1"/>
              </p:cNvSpPr>
              <p:nvPr/>
            </p:nvSpPr>
            <p:spPr bwMode="auto">
              <a:xfrm>
                <a:off x="492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37" name="Line 162"/>
              <p:cNvSpPr>
                <a:spLocks noChangeShapeType="1"/>
              </p:cNvSpPr>
              <p:nvPr/>
            </p:nvSpPr>
            <p:spPr bwMode="auto">
              <a:xfrm>
                <a:off x="495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38" name="Line 163"/>
              <p:cNvSpPr>
                <a:spLocks noChangeShapeType="1"/>
              </p:cNvSpPr>
              <p:nvPr/>
            </p:nvSpPr>
            <p:spPr bwMode="auto">
              <a:xfrm>
                <a:off x="501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39" name="Line 164"/>
              <p:cNvSpPr>
                <a:spLocks noChangeShapeType="1"/>
              </p:cNvSpPr>
              <p:nvPr/>
            </p:nvSpPr>
            <p:spPr bwMode="auto">
              <a:xfrm>
                <a:off x="505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40" name="Line 165"/>
              <p:cNvSpPr>
                <a:spLocks noChangeShapeType="1"/>
              </p:cNvSpPr>
              <p:nvPr/>
            </p:nvSpPr>
            <p:spPr bwMode="auto">
              <a:xfrm>
                <a:off x="5081"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41" name="Line 166"/>
              <p:cNvSpPr>
                <a:spLocks noChangeShapeType="1"/>
              </p:cNvSpPr>
              <p:nvPr/>
            </p:nvSpPr>
            <p:spPr bwMode="auto">
              <a:xfrm>
                <a:off x="511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42" name="Line 167"/>
              <p:cNvSpPr>
                <a:spLocks noChangeShapeType="1"/>
              </p:cNvSpPr>
              <p:nvPr/>
            </p:nvSpPr>
            <p:spPr bwMode="auto">
              <a:xfrm>
                <a:off x="517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43" name="Line 168"/>
              <p:cNvSpPr>
                <a:spLocks noChangeShapeType="1"/>
              </p:cNvSpPr>
              <p:nvPr/>
            </p:nvSpPr>
            <p:spPr bwMode="auto">
              <a:xfrm>
                <a:off x="520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44" name="Line 169"/>
              <p:cNvSpPr>
                <a:spLocks noChangeShapeType="1"/>
              </p:cNvSpPr>
              <p:nvPr/>
            </p:nvSpPr>
            <p:spPr bwMode="auto">
              <a:xfrm>
                <a:off x="5238"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45" name="Line 170"/>
              <p:cNvSpPr>
                <a:spLocks noChangeShapeType="1"/>
              </p:cNvSpPr>
              <p:nvPr/>
            </p:nvSpPr>
            <p:spPr bwMode="auto">
              <a:xfrm>
                <a:off x="527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46" name="Line 171"/>
              <p:cNvSpPr>
                <a:spLocks noChangeShapeType="1"/>
              </p:cNvSpPr>
              <p:nvPr/>
            </p:nvSpPr>
            <p:spPr bwMode="auto">
              <a:xfrm>
                <a:off x="533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47" name="Line 172"/>
              <p:cNvSpPr>
                <a:spLocks noChangeShapeType="1"/>
              </p:cNvSpPr>
              <p:nvPr/>
            </p:nvSpPr>
            <p:spPr bwMode="auto">
              <a:xfrm>
                <a:off x="5364"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48" name="Line 173"/>
              <p:cNvSpPr>
                <a:spLocks noChangeShapeType="1"/>
              </p:cNvSpPr>
              <p:nvPr/>
            </p:nvSpPr>
            <p:spPr bwMode="auto">
              <a:xfrm>
                <a:off x="5396"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49" name="Line 174"/>
              <p:cNvSpPr>
                <a:spLocks noChangeShapeType="1"/>
              </p:cNvSpPr>
              <p:nvPr/>
            </p:nvSpPr>
            <p:spPr bwMode="auto">
              <a:xfrm>
                <a:off x="5427"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0" name="Line 175"/>
              <p:cNvSpPr>
                <a:spLocks noChangeShapeType="1"/>
              </p:cNvSpPr>
              <p:nvPr/>
            </p:nvSpPr>
            <p:spPr bwMode="auto">
              <a:xfrm>
                <a:off x="5490"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1" name="Line 176"/>
              <p:cNvSpPr>
                <a:spLocks noChangeShapeType="1"/>
              </p:cNvSpPr>
              <p:nvPr/>
            </p:nvSpPr>
            <p:spPr bwMode="auto">
              <a:xfrm>
                <a:off x="5522"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2" name="Line 177"/>
              <p:cNvSpPr>
                <a:spLocks noChangeShapeType="1"/>
              </p:cNvSpPr>
              <p:nvPr/>
            </p:nvSpPr>
            <p:spPr bwMode="auto">
              <a:xfrm>
                <a:off x="5553"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3" name="Line 178"/>
              <p:cNvSpPr>
                <a:spLocks noChangeShapeType="1"/>
              </p:cNvSpPr>
              <p:nvPr/>
            </p:nvSpPr>
            <p:spPr bwMode="auto">
              <a:xfrm>
                <a:off x="5585" y="4138"/>
                <a:ext cx="0" cy="1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4" name="Line 179"/>
              <p:cNvSpPr>
                <a:spLocks noChangeShapeType="1"/>
              </p:cNvSpPr>
              <p:nvPr/>
            </p:nvSpPr>
            <p:spPr bwMode="auto">
              <a:xfrm>
                <a:off x="594" y="4138"/>
                <a:ext cx="0" cy="4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5" name="Rectangle 180"/>
              <p:cNvSpPr>
                <a:spLocks noChangeArrowheads="1"/>
              </p:cNvSpPr>
              <p:nvPr/>
            </p:nvSpPr>
            <p:spPr bwMode="auto">
              <a:xfrm>
                <a:off x="518" y="4183"/>
                <a:ext cx="15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400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56" name="Line 181"/>
              <p:cNvSpPr>
                <a:spLocks noChangeShapeType="1"/>
              </p:cNvSpPr>
              <p:nvPr/>
            </p:nvSpPr>
            <p:spPr bwMode="auto">
              <a:xfrm>
                <a:off x="1223" y="4138"/>
                <a:ext cx="0" cy="4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7" name="Rectangle 182"/>
              <p:cNvSpPr>
                <a:spLocks noChangeArrowheads="1"/>
              </p:cNvSpPr>
              <p:nvPr/>
            </p:nvSpPr>
            <p:spPr bwMode="auto">
              <a:xfrm>
                <a:off x="1147" y="4183"/>
                <a:ext cx="15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600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58" name="Line 183"/>
              <p:cNvSpPr>
                <a:spLocks noChangeShapeType="1"/>
              </p:cNvSpPr>
              <p:nvPr/>
            </p:nvSpPr>
            <p:spPr bwMode="auto">
              <a:xfrm>
                <a:off x="1848" y="4138"/>
                <a:ext cx="0" cy="4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9" name="Rectangle 184"/>
              <p:cNvSpPr>
                <a:spLocks noChangeArrowheads="1"/>
              </p:cNvSpPr>
              <p:nvPr/>
            </p:nvSpPr>
            <p:spPr bwMode="auto">
              <a:xfrm>
                <a:off x="1772" y="4183"/>
                <a:ext cx="15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800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60" name="Line 185"/>
              <p:cNvSpPr>
                <a:spLocks noChangeShapeType="1"/>
              </p:cNvSpPr>
              <p:nvPr/>
            </p:nvSpPr>
            <p:spPr bwMode="auto">
              <a:xfrm>
                <a:off x="2478" y="4138"/>
                <a:ext cx="0" cy="4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61" name="Rectangle 186"/>
              <p:cNvSpPr>
                <a:spLocks noChangeArrowheads="1"/>
              </p:cNvSpPr>
              <p:nvPr/>
            </p:nvSpPr>
            <p:spPr bwMode="auto">
              <a:xfrm>
                <a:off x="2382" y="4183"/>
                <a:ext cx="1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1000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62" name="Line 187"/>
              <p:cNvSpPr>
                <a:spLocks noChangeShapeType="1"/>
              </p:cNvSpPr>
              <p:nvPr/>
            </p:nvSpPr>
            <p:spPr bwMode="auto">
              <a:xfrm>
                <a:off x="3103" y="4138"/>
                <a:ext cx="0" cy="4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63" name="Rectangle 188"/>
              <p:cNvSpPr>
                <a:spLocks noChangeArrowheads="1"/>
              </p:cNvSpPr>
              <p:nvPr/>
            </p:nvSpPr>
            <p:spPr bwMode="auto">
              <a:xfrm>
                <a:off x="3007" y="4183"/>
                <a:ext cx="1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1200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64" name="Line 189"/>
              <p:cNvSpPr>
                <a:spLocks noChangeShapeType="1"/>
              </p:cNvSpPr>
              <p:nvPr/>
            </p:nvSpPr>
            <p:spPr bwMode="auto">
              <a:xfrm>
                <a:off x="3732" y="4138"/>
                <a:ext cx="0" cy="4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65" name="Rectangle 190"/>
              <p:cNvSpPr>
                <a:spLocks noChangeArrowheads="1"/>
              </p:cNvSpPr>
              <p:nvPr/>
            </p:nvSpPr>
            <p:spPr bwMode="auto">
              <a:xfrm>
                <a:off x="3636" y="4183"/>
                <a:ext cx="1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1400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66" name="Line 191"/>
              <p:cNvSpPr>
                <a:spLocks noChangeShapeType="1"/>
              </p:cNvSpPr>
              <p:nvPr/>
            </p:nvSpPr>
            <p:spPr bwMode="auto">
              <a:xfrm>
                <a:off x="4362" y="4138"/>
                <a:ext cx="0" cy="4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67" name="Rectangle 192"/>
              <p:cNvSpPr>
                <a:spLocks noChangeArrowheads="1"/>
              </p:cNvSpPr>
              <p:nvPr/>
            </p:nvSpPr>
            <p:spPr bwMode="auto">
              <a:xfrm>
                <a:off x="4266" y="4183"/>
                <a:ext cx="1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1600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68" name="Line 193"/>
              <p:cNvSpPr>
                <a:spLocks noChangeShapeType="1"/>
              </p:cNvSpPr>
              <p:nvPr/>
            </p:nvSpPr>
            <p:spPr bwMode="auto">
              <a:xfrm>
                <a:off x="4987" y="4138"/>
                <a:ext cx="0" cy="4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69" name="Rectangle 194"/>
              <p:cNvSpPr>
                <a:spLocks noChangeArrowheads="1"/>
              </p:cNvSpPr>
              <p:nvPr/>
            </p:nvSpPr>
            <p:spPr bwMode="auto">
              <a:xfrm>
                <a:off x="4891" y="4183"/>
                <a:ext cx="1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1800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70" name="Line 195"/>
              <p:cNvSpPr>
                <a:spLocks noChangeShapeType="1"/>
              </p:cNvSpPr>
              <p:nvPr/>
            </p:nvSpPr>
            <p:spPr bwMode="auto">
              <a:xfrm>
                <a:off x="5616" y="4138"/>
                <a:ext cx="0" cy="4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71" name="Rectangle 196"/>
              <p:cNvSpPr>
                <a:spLocks noChangeArrowheads="1"/>
              </p:cNvSpPr>
              <p:nvPr/>
            </p:nvSpPr>
            <p:spPr bwMode="auto">
              <a:xfrm>
                <a:off x="5520" y="4183"/>
                <a:ext cx="1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2000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72" name="Rectangle 197"/>
              <p:cNvSpPr>
                <a:spLocks noChangeArrowheads="1"/>
              </p:cNvSpPr>
              <p:nvPr/>
            </p:nvSpPr>
            <p:spPr bwMode="auto">
              <a:xfrm>
                <a:off x="2889" y="4278"/>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m/z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373" name="Line 198"/>
              <p:cNvSpPr>
                <a:spLocks noChangeShapeType="1"/>
              </p:cNvSpPr>
              <p:nvPr/>
            </p:nvSpPr>
            <p:spPr bwMode="auto">
              <a:xfrm flipV="1">
                <a:off x="283" y="765"/>
                <a:ext cx="0" cy="3369"/>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74" name="Line 199"/>
              <p:cNvSpPr>
                <a:spLocks noChangeShapeType="1"/>
              </p:cNvSpPr>
              <p:nvPr/>
            </p:nvSpPr>
            <p:spPr bwMode="auto">
              <a:xfrm flipH="1">
                <a:off x="252" y="4102"/>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75" name="Line 200"/>
              <p:cNvSpPr>
                <a:spLocks noChangeShapeType="1"/>
              </p:cNvSpPr>
              <p:nvPr/>
            </p:nvSpPr>
            <p:spPr bwMode="auto">
              <a:xfrm flipH="1">
                <a:off x="252" y="4071"/>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76" name="Line 201"/>
              <p:cNvSpPr>
                <a:spLocks noChangeShapeType="1"/>
              </p:cNvSpPr>
              <p:nvPr/>
            </p:nvSpPr>
            <p:spPr bwMode="auto">
              <a:xfrm flipH="1">
                <a:off x="252" y="4035"/>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77" name="Line 202"/>
              <p:cNvSpPr>
                <a:spLocks noChangeShapeType="1"/>
              </p:cNvSpPr>
              <p:nvPr/>
            </p:nvSpPr>
            <p:spPr bwMode="auto">
              <a:xfrm flipH="1">
                <a:off x="252" y="400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78" name="Line 203"/>
              <p:cNvSpPr>
                <a:spLocks noChangeShapeType="1"/>
              </p:cNvSpPr>
              <p:nvPr/>
            </p:nvSpPr>
            <p:spPr bwMode="auto">
              <a:xfrm flipH="1">
                <a:off x="252" y="393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79" name="Line 204"/>
              <p:cNvSpPr>
                <a:spLocks noChangeShapeType="1"/>
              </p:cNvSpPr>
              <p:nvPr/>
            </p:nvSpPr>
            <p:spPr bwMode="auto">
              <a:xfrm flipH="1">
                <a:off x="252" y="3900"/>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6" name="Line 206"/>
            <p:cNvSpPr>
              <a:spLocks noChangeShapeType="1"/>
            </p:cNvSpPr>
            <p:nvPr/>
          </p:nvSpPr>
          <p:spPr bwMode="auto">
            <a:xfrm flipH="1">
              <a:off x="252" y="3868"/>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 name="Line 207"/>
            <p:cNvSpPr>
              <a:spLocks noChangeShapeType="1"/>
            </p:cNvSpPr>
            <p:nvPr/>
          </p:nvSpPr>
          <p:spPr bwMode="auto">
            <a:xfrm flipH="1">
              <a:off x="252" y="3832"/>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 name="Line 208"/>
            <p:cNvSpPr>
              <a:spLocks noChangeShapeType="1"/>
            </p:cNvSpPr>
            <p:nvPr/>
          </p:nvSpPr>
          <p:spPr bwMode="auto">
            <a:xfrm flipH="1">
              <a:off x="252" y="3765"/>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9" name="Line 209"/>
            <p:cNvSpPr>
              <a:spLocks noChangeShapeType="1"/>
            </p:cNvSpPr>
            <p:nvPr/>
          </p:nvSpPr>
          <p:spPr bwMode="auto">
            <a:xfrm flipH="1">
              <a:off x="252" y="373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0" name="Line 210"/>
            <p:cNvSpPr>
              <a:spLocks noChangeShapeType="1"/>
            </p:cNvSpPr>
            <p:nvPr/>
          </p:nvSpPr>
          <p:spPr bwMode="auto">
            <a:xfrm flipH="1">
              <a:off x="252" y="3697"/>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1" name="Line 211"/>
            <p:cNvSpPr>
              <a:spLocks noChangeShapeType="1"/>
            </p:cNvSpPr>
            <p:nvPr/>
          </p:nvSpPr>
          <p:spPr bwMode="auto">
            <a:xfrm flipH="1">
              <a:off x="252" y="366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Line 212"/>
            <p:cNvSpPr>
              <a:spLocks noChangeShapeType="1"/>
            </p:cNvSpPr>
            <p:nvPr/>
          </p:nvSpPr>
          <p:spPr bwMode="auto">
            <a:xfrm flipH="1">
              <a:off x="252" y="3598"/>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3" name="Line 213"/>
            <p:cNvSpPr>
              <a:spLocks noChangeShapeType="1"/>
            </p:cNvSpPr>
            <p:nvPr/>
          </p:nvSpPr>
          <p:spPr bwMode="auto">
            <a:xfrm flipH="1">
              <a:off x="252" y="356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4" name="Line 214"/>
            <p:cNvSpPr>
              <a:spLocks noChangeShapeType="1"/>
            </p:cNvSpPr>
            <p:nvPr/>
          </p:nvSpPr>
          <p:spPr bwMode="auto">
            <a:xfrm flipH="1">
              <a:off x="252" y="3531"/>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 name="Line 215"/>
            <p:cNvSpPr>
              <a:spLocks noChangeShapeType="1"/>
            </p:cNvSpPr>
            <p:nvPr/>
          </p:nvSpPr>
          <p:spPr bwMode="auto">
            <a:xfrm flipH="1">
              <a:off x="252" y="3495"/>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 name="Line 216"/>
            <p:cNvSpPr>
              <a:spLocks noChangeShapeType="1"/>
            </p:cNvSpPr>
            <p:nvPr/>
          </p:nvSpPr>
          <p:spPr bwMode="auto">
            <a:xfrm flipH="1">
              <a:off x="252" y="3428"/>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 name="Line 217"/>
            <p:cNvSpPr>
              <a:spLocks noChangeShapeType="1"/>
            </p:cNvSpPr>
            <p:nvPr/>
          </p:nvSpPr>
          <p:spPr bwMode="auto">
            <a:xfrm flipH="1">
              <a:off x="252" y="339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8" name="Line 218"/>
            <p:cNvSpPr>
              <a:spLocks noChangeShapeType="1"/>
            </p:cNvSpPr>
            <p:nvPr/>
          </p:nvSpPr>
          <p:spPr bwMode="auto">
            <a:xfrm flipH="1">
              <a:off x="252" y="3360"/>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9" name="Line 219"/>
            <p:cNvSpPr>
              <a:spLocks noChangeShapeType="1"/>
            </p:cNvSpPr>
            <p:nvPr/>
          </p:nvSpPr>
          <p:spPr bwMode="auto">
            <a:xfrm flipH="1">
              <a:off x="252" y="3329"/>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 name="Line 220"/>
            <p:cNvSpPr>
              <a:spLocks noChangeShapeType="1"/>
            </p:cNvSpPr>
            <p:nvPr/>
          </p:nvSpPr>
          <p:spPr bwMode="auto">
            <a:xfrm flipH="1">
              <a:off x="252" y="3261"/>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 name="Line 221"/>
            <p:cNvSpPr>
              <a:spLocks noChangeShapeType="1"/>
            </p:cNvSpPr>
            <p:nvPr/>
          </p:nvSpPr>
          <p:spPr bwMode="auto">
            <a:xfrm flipH="1">
              <a:off x="252" y="3225"/>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 name="Line 222"/>
            <p:cNvSpPr>
              <a:spLocks noChangeShapeType="1"/>
            </p:cNvSpPr>
            <p:nvPr/>
          </p:nvSpPr>
          <p:spPr bwMode="auto">
            <a:xfrm flipH="1">
              <a:off x="252" y="3194"/>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 name="Line 223"/>
            <p:cNvSpPr>
              <a:spLocks noChangeShapeType="1"/>
            </p:cNvSpPr>
            <p:nvPr/>
          </p:nvSpPr>
          <p:spPr bwMode="auto">
            <a:xfrm flipH="1">
              <a:off x="252" y="3158"/>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4" name="Line 224"/>
            <p:cNvSpPr>
              <a:spLocks noChangeShapeType="1"/>
            </p:cNvSpPr>
            <p:nvPr/>
          </p:nvSpPr>
          <p:spPr bwMode="auto">
            <a:xfrm flipH="1">
              <a:off x="252" y="3090"/>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5" name="Line 225"/>
            <p:cNvSpPr>
              <a:spLocks noChangeShapeType="1"/>
            </p:cNvSpPr>
            <p:nvPr/>
          </p:nvSpPr>
          <p:spPr bwMode="auto">
            <a:xfrm flipH="1">
              <a:off x="252" y="3059"/>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6" name="Line 226"/>
            <p:cNvSpPr>
              <a:spLocks noChangeShapeType="1"/>
            </p:cNvSpPr>
            <p:nvPr/>
          </p:nvSpPr>
          <p:spPr bwMode="auto">
            <a:xfrm flipH="1">
              <a:off x="252" y="302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7" name="Line 227"/>
            <p:cNvSpPr>
              <a:spLocks noChangeShapeType="1"/>
            </p:cNvSpPr>
            <p:nvPr/>
          </p:nvSpPr>
          <p:spPr bwMode="auto">
            <a:xfrm flipH="1">
              <a:off x="252" y="2991"/>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8" name="Line 228"/>
            <p:cNvSpPr>
              <a:spLocks noChangeShapeType="1"/>
            </p:cNvSpPr>
            <p:nvPr/>
          </p:nvSpPr>
          <p:spPr bwMode="auto">
            <a:xfrm flipH="1">
              <a:off x="252" y="2924"/>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9" name="Line 229"/>
            <p:cNvSpPr>
              <a:spLocks noChangeShapeType="1"/>
            </p:cNvSpPr>
            <p:nvPr/>
          </p:nvSpPr>
          <p:spPr bwMode="auto">
            <a:xfrm flipH="1">
              <a:off x="252" y="2888"/>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0" name="Line 230"/>
            <p:cNvSpPr>
              <a:spLocks noChangeShapeType="1"/>
            </p:cNvSpPr>
            <p:nvPr/>
          </p:nvSpPr>
          <p:spPr bwMode="auto">
            <a:xfrm flipH="1">
              <a:off x="252" y="285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1" name="Line 231"/>
            <p:cNvSpPr>
              <a:spLocks noChangeShapeType="1"/>
            </p:cNvSpPr>
            <p:nvPr/>
          </p:nvSpPr>
          <p:spPr bwMode="auto">
            <a:xfrm flipH="1">
              <a:off x="252" y="2820"/>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2" name="Line 232"/>
            <p:cNvSpPr>
              <a:spLocks noChangeShapeType="1"/>
            </p:cNvSpPr>
            <p:nvPr/>
          </p:nvSpPr>
          <p:spPr bwMode="auto">
            <a:xfrm flipH="1">
              <a:off x="252" y="275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3" name="Line 233"/>
            <p:cNvSpPr>
              <a:spLocks noChangeShapeType="1"/>
            </p:cNvSpPr>
            <p:nvPr/>
          </p:nvSpPr>
          <p:spPr bwMode="auto">
            <a:xfrm flipH="1">
              <a:off x="252" y="2722"/>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4" name="Line 234"/>
            <p:cNvSpPr>
              <a:spLocks noChangeShapeType="1"/>
            </p:cNvSpPr>
            <p:nvPr/>
          </p:nvSpPr>
          <p:spPr bwMode="auto">
            <a:xfrm flipH="1">
              <a:off x="252" y="268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 name="Line 235"/>
            <p:cNvSpPr>
              <a:spLocks noChangeShapeType="1"/>
            </p:cNvSpPr>
            <p:nvPr/>
          </p:nvSpPr>
          <p:spPr bwMode="auto">
            <a:xfrm flipH="1">
              <a:off x="252" y="2654"/>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6" name="Line 236"/>
            <p:cNvSpPr>
              <a:spLocks noChangeShapeType="1"/>
            </p:cNvSpPr>
            <p:nvPr/>
          </p:nvSpPr>
          <p:spPr bwMode="auto">
            <a:xfrm flipH="1">
              <a:off x="252" y="2587"/>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7" name="Line 237"/>
            <p:cNvSpPr>
              <a:spLocks noChangeShapeType="1"/>
            </p:cNvSpPr>
            <p:nvPr/>
          </p:nvSpPr>
          <p:spPr bwMode="auto">
            <a:xfrm flipH="1">
              <a:off x="252" y="2551"/>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8" name="Line 238"/>
            <p:cNvSpPr>
              <a:spLocks noChangeShapeType="1"/>
            </p:cNvSpPr>
            <p:nvPr/>
          </p:nvSpPr>
          <p:spPr bwMode="auto">
            <a:xfrm flipH="1">
              <a:off x="252" y="2519"/>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9" name="Line 239"/>
            <p:cNvSpPr>
              <a:spLocks noChangeShapeType="1"/>
            </p:cNvSpPr>
            <p:nvPr/>
          </p:nvSpPr>
          <p:spPr bwMode="auto">
            <a:xfrm flipH="1">
              <a:off x="252" y="248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0" name="Line 240"/>
            <p:cNvSpPr>
              <a:spLocks noChangeShapeType="1"/>
            </p:cNvSpPr>
            <p:nvPr/>
          </p:nvSpPr>
          <p:spPr bwMode="auto">
            <a:xfrm flipH="1">
              <a:off x="252" y="2420"/>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1" name="Line 241"/>
            <p:cNvSpPr>
              <a:spLocks noChangeShapeType="1"/>
            </p:cNvSpPr>
            <p:nvPr/>
          </p:nvSpPr>
          <p:spPr bwMode="auto">
            <a:xfrm flipH="1">
              <a:off x="252" y="2384"/>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2" name="Line 242"/>
            <p:cNvSpPr>
              <a:spLocks noChangeShapeType="1"/>
            </p:cNvSpPr>
            <p:nvPr/>
          </p:nvSpPr>
          <p:spPr bwMode="auto">
            <a:xfrm flipH="1">
              <a:off x="252" y="235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3" name="Line 243"/>
            <p:cNvSpPr>
              <a:spLocks noChangeShapeType="1"/>
            </p:cNvSpPr>
            <p:nvPr/>
          </p:nvSpPr>
          <p:spPr bwMode="auto">
            <a:xfrm flipH="1">
              <a:off x="252" y="2317"/>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4" name="Line 244"/>
            <p:cNvSpPr>
              <a:spLocks noChangeShapeType="1"/>
            </p:cNvSpPr>
            <p:nvPr/>
          </p:nvSpPr>
          <p:spPr bwMode="auto">
            <a:xfrm flipH="1">
              <a:off x="252" y="2249"/>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5" name="Line 245"/>
            <p:cNvSpPr>
              <a:spLocks noChangeShapeType="1"/>
            </p:cNvSpPr>
            <p:nvPr/>
          </p:nvSpPr>
          <p:spPr bwMode="auto">
            <a:xfrm flipH="1">
              <a:off x="252" y="2218"/>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6" name="Line 246"/>
            <p:cNvSpPr>
              <a:spLocks noChangeShapeType="1"/>
            </p:cNvSpPr>
            <p:nvPr/>
          </p:nvSpPr>
          <p:spPr bwMode="auto">
            <a:xfrm flipH="1">
              <a:off x="252" y="2182"/>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7" name="Line 247"/>
            <p:cNvSpPr>
              <a:spLocks noChangeShapeType="1"/>
            </p:cNvSpPr>
            <p:nvPr/>
          </p:nvSpPr>
          <p:spPr bwMode="auto">
            <a:xfrm flipH="1">
              <a:off x="252" y="2150"/>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8" name="Line 248"/>
            <p:cNvSpPr>
              <a:spLocks noChangeShapeType="1"/>
            </p:cNvSpPr>
            <p:nvPr/>
          </p:nvSpPr>
          <p:spPr bwMode="auto">
            <a:xfrm flipH="1">
              <a:off x="252" y="208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9" name="Line 249"/>
            <p:cNvSpPr>
              <a:spLocks noChangeShapeType="1"/>
            </p:cNvSpPr>
            <p:nvPr/>
          </p:nvSpPr>
          <p:spPr bwMode="auto">
            <a:xfrm flipH="1">
              <a:off x="252" y="2047"/>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0" name="Line 250"/>
            <p:cNvSpPr>
              <a:spLocks noChangeShapeType="1"/>
            </p:cNvSpPr>
            <p:nvPr/>
          </p:nvSpPr>
          <p:spPr bwMode="auto">
            <a:xfrm flipH="1">
              <a:off x="252" y="2015"/>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1" name="Line 251"/>
            <p:cNvSpPr>
              <a:spLocks noChangeShapeType="1"/>
            </p:cNvSpPr>
            <p:nvPr/>
          </p:nvSpPr>
          <p:spPr bwMode="auto">
            <a:xfrm flipH="1">
              <a:off x="252" y="1980"/>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2" name="Line 252"/>
            <p:cNvSpPr>
              <a:spLocks noChangeShapeType="1"/>
            </p:cNvSpPr>
            <p:nvPr/>
          </p:nvSpPr>
          <p:spPr bwMode="auto">
            <a:xfrm flipH="1">
              <a:off x="252" y="1912"/>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3" name="Line 253"/>
            <p:cNvSpPr>
              <a:spLocks noChangeShapeType="1"/>
            </p:cNvSpPr>
            <p:nvPr/>
          </p:nvSpPr>
          <p:spPr bwMode="auto">
            <a:xfrm flipH="1">
              <a:off x="252" y="1881"/>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4" name="Line 254"/>
            <p:cNvSpPr>
              <a:spLocks noChangeShapeType="1"/>
            </p:cNvSpPr>
            <p:nvPr/>
          </p:nvSpPr>
          <p:spPr bwMode="auto">
            <a:xfrm flipH="1">
              <a:off x="252" y="1845"/>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5" name="Line 255"/>
            <p:cNvSpPr>
              <a:spLocks noChangeShapeType="1"/>
            </p:cNvSpPr>
            <p:nvPr/>
          </p:nvSpPr>
          <p:spPr bwMode="auto">
            <a:xfrm flipH="1">
              <a:off x="252" y="181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6" name="Line 256"/>
            <p:cNvSpPr>
              <a:spLocks noChangeShapeType="1"/>
            </p:cNvSpPr>
            <p:nvPr/>
          </p:nvSpPr>
          <p:spPr bwMode="auto">
            <a:xfrm flipH="1">
              <a:off x="252" y="174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7" name="Line 257"/>
            <p:cNvSpPr>
              <a:spLocks noChangeShapeType="1"/>
            </p:cNvSpPr>
            <p:nvPr/>
          </p:nvSpPr>
          <p:spPr bwMode="auto">
            <a:xfrm flipH="1">
              <a:off x="252" y="1710"/>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8" name="Line 258"/>
            <p:cNvSpPr>
              <a:spLocks noChangeShapeType="1"/>
            </p:cNvSpPr>
            <p:nvPr/>
          </p:nvSpPr>
          <p:spPr bwMode="auto">
            <a:xfrm flipH="1">
              <a:off x="252" y="1678"/>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9" name="Line 259"/>
            <p:cNvSpPr>
              <a:spLocks noChangeShapeType="1"/>
            </p:cNvSpPr>
            <p:nvPr/>
          </p:nvSpPr>
          <p:spPr bwMode="auto">
            <a:xfrm flipH="1">
              <a:off x="252" y="1642"/>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0" name="Line 260"/>
            <p:cNvSpPr>
              <a:spLocks noChangeShapeType="1"/>
            </p:cNvSpPr>
            <p:nvPr/>
          </p:nvSpPr>
          <p:spPr bwMode="auto">
            <a:xfrm flipH="1">
              <a:off x="252" y="1575"/>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1" name="Line 261"/>
            <p:cNvSpPr>
              <a:spLocks noChangeShapeType="1"/>
            </p:cNvSpPr>
            <p:nvPr/>
          </p:nvSpPr>
          <p:spPr bwMode="auto">
            <a:xfrm flipH="1">
              <a:off x="252" y="154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2" name="Line 262"/>
            <p:cNvSpPr>
              <a:spLocks noChangeShapeType="1"/>
            </p:cNvSpPr>
            <p:nvPr/>
          </p:nvSpPr>
          <p:spPr bwMode="auto">
            <a:xfrm flipH="1">
              <a:off x="252" y="1507"/>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 name="Line 263"/>
            <p:cNvSpPr>
              <a:spLocks noChangeShapeType="1"/>
            </p:cNvSpPr>
            <p:nvPr/>
          </p:nvSpPr>
          <p:spPr bwMode="auto">
            <a:xfrm flipH="1">
              <a:off x="252" y="147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 name="Line 264"/>
            <p:cNvSpPr>
              <a:spLocks noChangeShapeType="1"/>
            </p:cNvSpPr>
            <p:nvPr/>
          </p:nvSpPr>
          <p:spPr bwMode="auto">
            <a:xfrm flipH="1">
              <a:off x="252" y="1408"/>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 name="Line 265"/>
            <p:cNvSpPr>
              <a:spLocks noChangeShapeType="1"/>
            </p:cNvSpPr>
            <p:nvPr/>
          </p:nvSpPr>
          <p:spPr bwMode="auto">
            <a:xfrm flipH="1">
              <a:off x="252" y="1372"/>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 name="Line 266"/>
            <p:cNvSpPr>
              <a:spLocks noChangeShapeType="1"/>
            </p:cNvSpPr>
            <p:nvPr/>
          </p:nvSpPr>
          <p:spPr bwMode="auto">
            <a:xfrm flipH="1">
              <a:off x="252" y="1341"/>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 name="Line 267"/>
            <p:cNvSpPr>
              <a:spLocks noChangeShapeType="1"/>
            </p:cNvSpPr>
            <p:nvPr/>
          </p:nvSpPr>
          <p:spPr bwMode="auto">
            <a:xfrm flipH="1">
              <a:off x="252" y="1305"/>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8" name="Line 268"/>
            <p:cNvSpPr>
              <a:spLocks noChangeShapeType="1"/>
            </p:cNvSpPr>
            <p:nvPr/>
          </p:nvSpPr>
          <p:spPr bwMode="auto">
            <a:xfrm flipH="1">
              <a:off x="252" y="1237"/>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9" name="Line 269"/>
            <p:cNvSpPr>
              <a:spLocks noChangeShapeType="1"/>
            </p:cNvSpPr>
            <p:nvPr/>
          </p:nvSpPr>
          <p:spPr bwMode="auto">
            <a:xfrm flipH="1">
              <a:off x="252" y="1206"/>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0" name="Line 270"/>
            <p:cNvSpPr>
              <a:spLocks noChangeShapeType="1"/>
            </p:cNvSpPr>
            <p:nvPr/>
          </p:nvSpPr>
          <p:spPr bwMode="auto">
            <a:xfrm flipH="1">
              <a:off x="252" y="1170"/>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1" name="Line 271"/>
            <p:cNvSpPr>
              <a:spLocks noChangeShapeType="1"/>
            </p:cNvSpPr>
            <p:nvPr/>
          </p:nvSpPr>
          <p:spPr bwMode="auto">
            <a:xfrm flipH="1">
              <a:off x="252" y="1139"/>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2" name="Line 272"/>
            <p:cNvSpPr>
              <a:spLocks noChangeShapeType="1"/>
            </p:cNvSpPr>
            <p:nvPr/>
          </p:nvSpPr>
          <p:spPr bwMode="auto">
            <a:xfrm flipH="1">
              <a:off x="252" y="1071"/>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3" name="Line 273"/>
            <p:cNvSpPr>
              <a:spLocks noChangeShapeType="1"/>
            </p:cNvSpPr>
            <p:nvPr/>
          </p:nvSpPr>
          <p:spPr bwMode="auto">
            <a:xfrm flipH="1">
              <a:off x="252" y="1035"/>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4" name="Line 274"/>
            <p:cNvSpPr>
              <a:spLocks noChangeShapeType="1"/>
            </p:cNvSpPr>
            <p:nvPr/>
          </p:nvSpPr>
          <p:spPr bwMode="auto">
            <a:xfrm flipH="1">
              <a:off x="252" y="1004"/>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5" name="Line 275"/>
            <p:cNvSpPr>
              <a:spLocks noChangeShapeType="1"/>
            </p:cNvSpPr>
            <p:nvPr/>
          </p:nvSpPr>
          <p:spPr bwMode="auto">
            <a:xfrm flipH="1">
              <a:off x="252" y="968"/>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6" name="Line 276"/>
            <p:cNvSpPr>
              <a:spLocks noChangeShapeType="1"/>
            </p:cNvSpPr>
            <p:nvPr/>
          </p:nvSpPr>
          <p:spPr bwMode="auto">
            <a:xfrm flipH="1">
              <a:off x="252" y="900"/>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7" name="Line 277"/>
            <p:cNvSpPr>
              <a:spLocks noChangeShapeType="1"/>
            </p:cNvSpPr>
            <p:nvPr/>
          </p:nvSpPr>
          <p:spPr bwMode="auto">
            <a:xfrm flipH="1">
              <a:off x="252" y="869"/>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 name="Line 278"/>
            <p:cNvSpPr>
              <a:spLocks noChangeShapeType="1"/>
            </p:cNvSpPr>
            <p:nvPr/>
          </p:nvSpPr>
          <p:spPr bwMode="auto">
            <a:xfrm flipH="1">
              <a:off x="252" y="833"/>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9" name="Line 279"/>
            <p:cNvSpPr>
              <a:spLocks noChangeShapeType="1"/>
            </p:cNvSpPr>
            <p:nvPr/>
          </p:nvSpPr>
          <p:spPr bwMode="auto">
            <a:xfrm flipH="1">
              <a:off x="252" y="801"/>
              <a:ext cx="3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0" name="Line 280"/>
            <p:cNvSpPr>
              <a:spLocks noChangeShapeType="1"/>
            </p:cNvSpPr>
            <p:nvPr/>
          </p:nvSpPr>
          <p:spPr bwMode="auto">
            <a:xfrm flipH="1">
              <a:off x="238" y="4134"/>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1" name="Rectangle 281"/>
            <p:cNvSpPr>
              <a:spLocks noChangeArrowheads="1"/>
            </p:cNvSpPr>
            <p:nvPr/>
          </p:nvSpPr>
          <p:spPr bwMode="auto">
            <a:xfrm>
              <a:off x="166" y="4098"/>
              <a:ext cx="7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82" name="Line 282"/>
            <p:cNvSpPr>
              <a:spLocks noChangeShapeType="1"/>
            </p:cNvSpPr>
            <p:nvPr/>
          </p:nvSpPr>
          <p:spPr bwMode="auto">
            <a:xfrm flipH="1">
              <a:off x="238" y="3967"/>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3" name="Rectangle 283"/>
            <p:cNvSpPr>
              <a:spLocks noChangeArrowheads="1"/>
            </p:cNvSpPr>
            <p:nvPr/>
          </p:nvSpPr>
          <p:spPr bwMode="auto">
            <a:xfrm>
              <a:off x="166" y="3931"/>
              <a:ext cx="7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84" name="Line 284"/>
            <p:cNvSpPr>
              <a:spLocks noChangeShapeType="1"/>
            </p:cNvSpPr>
            <p:nvPr/>
          </p:nvSpPr>
          <p:spPr bwMode="auto">
            <a:xfrm flipH="1">
              <a:off x="238" y="3801"/>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5" name="Rectangle 285"/>
            <p:cNvSpPr>
              <a:spLocks noChangeArrowheads="1"/>
            </p:cNvSpPr>
            <p:nvPr/>
          </p:nvSpPr>
          <p:spPr bwMode="auto">
            <a:xfrm>
              <a:off x="126" y="3765"/>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86" name="Line 286"/>
            <p:cNvSpPr>
              <a:spLocks noChangeShapeType="1"/>
            </p:cNvSpPr>
            <p:nvPr/>
          </p:nvSpPr>
          <p:spPr bwMode="auto">
            <a:xfrm flipH="1">
              <a:off x="238" y="3630"/>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7" name="Rectangle 287"/>
            <p:cNvSpPr>
              <a:spLocks noChangeArrowheads="1"/>
            </p:cNvSpPr>
            <p:nvPr/>
          </p:nvSpPr>
          <p:spPr bwMode="auto">
            <a:xfrm>
              <a:off x="126" y="3594"/>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88" name="Line 288"/>
            <p:cNvSpPr>
              <a:spLocks noChangeShapeType="1"/>
            </p:cNvSpPr>
            <p:nvPr/>
          </p:nvSpPr>
          <p:spPr bwMode="auto">
            <a:xfrm flipH="1">
              <a:off x="238" y="3464"/>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9" name="Rectangle 289"/>
            <p:cNvSpPr>
              <a:spLocks noChangeArrowheads="1"/>
            </p:cNvSpPr>
            <p:nvPr/>
          </p:nvSpPr>
          <p:spPr bwMode="auto">
            <a:xfrm>
              <a:off x="126" y="3428"/>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20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90" name="Line 290"/>
            <p:cNvSpPr>
              <a:spLocks noChangeShapeType="1"/>
            </p:cNvSpPr>
            <p:nvPr/>
          </p:nvSpPr>
          <p:spPr bwMode="auto">
            <a:xfrm flipH="1">
              <a:off x="238" y="3293"/>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91" name="Rectangle 291"/>
            <p:cNvSpPr>
              <a:spLocks noChangeArrowheads="1"/>
            </p:cNvSpPr>
            <p:nvPr/>
          </p:nvSpPr>
          <p:spPr bwMode="auto">
            <a:xfrm>
              <a:off x="126" y="3257"/>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25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92" name="Line 292"/>
            <p:cNvSpPr>
              <a:spLocks noChangeShapeType="1"/>
            </p:cNvSpPr>
            <p:nvPr/>
          </p:nvSpPr>
          <p:spPr bwMode="auto">
            <a:xfrm flipH="1">
              <a:off x="238" y="3126"/>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93" name="Rectangle 293"/>
            <p:cNvSpPr>
              <a:spLocks noChangeArrowheads="1"/>
            </p:cNvSpPr>
            <p:nvPr/>
          </p:nvSpPr>
          <p:spPr bwMode="auto">
            <a:xfrm>
              <a:off x="126" y="3090"/>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30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94" name="Line 294"/>
            <p:cNvSpPr>
              <a:spLocks noChangeShapeType="1"/>
            </p:cNvSpPr>
            <p:nvPr/>
          </p:nvSpPr>
          <p:spPr bwMode="auto">
            <a:xfrm flipH="1">
              <a:off x="238" y="2955"/>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95" name="Rectangle 295"/>
            <p:cNvSpPr>
              <a:spLocks noChangeArrowheads="1"/>
            </p:cNvSpPr>
            <p:nvPr/>
          </p:nvSpPr>
          <p:spPr bwMode="auto">
            <a:xfrm>
              <a:off x="126" y="2919"/>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35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96" name="Line 296"/>
            <p:cNvSpPr>
              <a:spLocks noChangeShapeType="1"/>
            </p:cNvSpPr>
            <p:nvPr/>
          </p:nvSpPr>
          <p:spPr bwMode="auto">
            <a:xfrm flipH="1">
              <a:off x="238" y="2789"/>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97" name="Rectangle 297"/>
            <p:cNvSpPr>
              <a:spLocks noChangeArrowheads="1"/>
            </p:cNvSpPr>
            <p:nvPr/>
          </p:nvSpPr>
          <p:spPr bwMode="auto">
            <a:xfrm>
              <a:off x="126" y="2753"/>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40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98" name="Line 298"/>
            <p:cNvSpPr>
              <a:spLocks noChangeShapeType="1"/>
            </p:cNvSpPr>
            <p:nvPr/>
          </p:nvSpPr>
          <p:spPr bwMode="auto">
            <a:xfrm flipH="1">
              <a:off x="238" y="2618"/>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99" name="Rectangle 299"/>
            <p:cNvSpPr>
              <a:spLocks noChangeArrowheads="1"/>
            </p:cNvSpPr>
            <p:nvPr/>
          </p:nvSpPr>
          <p:spPr bwMode="auto">
            <a:xfrm>
              <a:off x="126" y="2582"/>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45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00" name="Line 300"/>
            <p:cNvSpPr>
              <a:spLocks noChangeShapeType="1"/>
            </p:cNvSpPr>
            <p:nvPr/>
          </p:nvSpPr>
          <p:spPr bwMode="auto">
            <a:xfrm flipH="1">
              <a:off x="238" y="2452"/>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01" name="Rectangle 301"/>
            <p:cNvSpPr>
              <a:spLocks noChangeArrowheads="1"/>
            </p:cNvSpPr>
            <p:nvPr/>
          </p:nvSpPr>
          <p:spPr bwMode="auto">
            <a:xfrm>
              <a:off x="126" y="2416"/>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50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02" name="Line 302"/>
            <p:cNvSpPr>
              <a:spLocks noChangeShapeType="1"/>
            </p:cNvSpPr>
            <p:nvPr/>
          </p:nvSpPr>
          <p:spPr bwMode="auto">
            <a:xfrm flipH="1">
              <a:off x="238" y="2285"/>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03" name="Rectangle 303"/>
            <p:cNvSpPr>
              <a:spLocks noChangeArrowheads="1"/>
            </p:cNvSpPr>
            <p:nvPr/>
          </p:nvSpPr>
          <p:spPr bwMode="auto">
            <a:xfrm>
              <a:off x="126" y="2249"/>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55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04" name="Line 304"/>
            <p:cNvSpPr>
              <a:spLocks noChangeShapeType="1"/>
            </p:cNvSpPr>
            <p:nvPr/>
          </p:nvSpPr>
          <p:spPr bwMode="auto">
            <a:xfrm flipH="1">
              <a:off x="238" y="2114"/>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05" name="Rectangle 305"/>
            <p:cNvSpPr>
              <a:spLocks noChangeArrowheads="1"/>
            </p:cNvSpPr>
            <p:nvPr/>
          </p:nvSpPr>
          <p:spPr bwMode="auto">
            <a:xfrm>
              <a:off x="126" y="2078"/>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60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06" name="Line 306"/>
            <p:cNvSpPr>
              <a:spLocks noChangeShapeType="1"/>
            </p:cNvSpPr>
            <p:nvPr/>
          </p:nvSpPr>
          <p:spPr bwMode="auto">
            <a:xfrm flipH="1">
              <a:off x="238" y="1948"/>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07" name="Rectangle 307"/>
            <p:cNvSpPr>
              <a:spLocks noChangeArrowheads="1"/>
            </p:cNvSpPr>
            <p:nvPr/>
          </p:nvSpPr>
          <p:spPr bwMode="auto">
            <a:xfrm>
              <a:off x="126" y="1912"/>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65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08" name="Line 308"/>
            <p:cNvSpPr>
              <a:spLocks noChangeShapeType="1"/>
            </p:cNvSpPr>
            <p:nvPr/>
          </p:nvSpPr>
          <p:spPr bwMode="auto">
            <a:xfrm flipH="1">
              <a:off x="238" y="1777"/>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09" name="Rectangle 309"/>
            <p:cNvSpPr>
              <a:spLocks noChangeArrowheads="1"/>
            </p:cNvSpPr>
            <p:nvPr/>
          </p:nvSpPr>
          <p:spPr bwMode="auto">
            <a:xfrm>
              <a:off x="126" y="1741"/>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70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10" name="Line 310"/>
            <p:cNvSpPr>
              <a:spLocks noChangeShapeType="1"/>
            </p:cNvSpPr>
            <p:nvPr/>
          </p:nvSpPr>
          <p:spPr bwMode="auto">
            <a:xfrm flipH="1">
              <a:off x="238" y="1611"/>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11" name="Rectangle 311"/>
            <p:cNvSpPr>
              <a:spLocks noChangeArrowheads="1"/>
            </p:cNvSpPr>
            <p:nvPr/>
          </p:nvSpPr>
          <p:spPr bwMode="auto">
            <a:xfrm>
              <a:off x="126" y="1575"/>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75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12" name="Line 312"/>
            <p:cNvSpPr>
              <a:spLocks noChangeShapeType="1"/>
            </p:cNvSpPr>
            <p:nvPr/>
          </p:nvSpPr>
          <p:spPr bwMode="auto">
            <a:xfrm flipH="1">
              <a:off x="238" y="1440"/>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13" name="Rectangle 313"/>
            <p:cNvSpPr>
              <a:spLocks noChangeArrowheads="1"/>
            </p:cNvSpPr>
            <p:nvPr/>
          </p:nvSpPr>
          <p:spPr bwMode="auto">
            <a:xfrm>
              <a:off x="126" y="1404"/>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80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14" name="Line 314"/>
            <p:cNvSpPr>
              <a:spLocks noChangeShapeType="1"/>
            </p:cNvSpPr>
            <p:nvPr/>
          </p:nvSpPr>
          <p:spPr bwMode="auto">
            <a:xfrm flipH="1">
              <a:off x="238" y="1273"/>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15" name="Rectangle 315"/>
            <p:cNvSpPr>
              <a:spLocks noChangeArrowheads="1"/>
            </p:cNvSpPr>
            <p:nvPr/>
          </p:nvSpPr>
          <p:spPr bwMode="auto">
            <a:xfrm>
              <a:off x="126" y="1237"/>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85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16" name="Line 316"/>
            <p:cNvSpPr>
              <a:spLocks noChangeShapeType="1"/>
            </p:cNvSpPr>
            <p:nvPr/>
          </p:nvSpPr>
          <p:spPr bwMode="auto">
            <a:xfrm flipH="1">
              <a:off x="238" y="1103"/>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17" name="Rectangle 317"/>
            <p:cNvSpPr>
              <a:spLocks noChangeArrowheads="1"/>
            </p:cNvSpPr>
            <p:nvPr/>
          </p:nvSpPr>
          <p:spPr bwMode="auto">
            <a:xfrm>
              <a:off x="126" y="1067"/>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90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18" name="Line 318"/>
            <p:cNvSpPr>
              <a:spLocks noChangeShapeType="1"/>
            </p:cNvSpPr>
            <p:nvPr/>
          </p:nvSpPr>
          <p:spPr bwMode="auto">
            <a:xfrm flipH="1">
              <a:off x="238" y="936"/>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19" name="Rectangle 319"/>
            <p:cNvSpPr>
              <a:spLocks noChangeArrowheads="1"/>
            </p:cNvSpPr>
            <p:nvPr/>
          </p:nvSpPr>
          <p:spPr bwMode="auto">
            <a:xfrm>
              <a:off x="126" y="900"/>
              <a:ext cx="11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95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20" name="Line 320"/>
            <p:cNvSpPr>
              <a:spLocks noChangeShapeType="1"/>
            </p:cNvSpPr>
            <p:nvPr/>
          </p:nvSpPr>
          <p:spPr bwMode="auto">
            <a:xfrm flipH="1">
              <a:off x="238" y="765"/>
              <a:ext cx="4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1" name="Rectangle 321"/>
            <p:cNvSpPr>
              <a:spLocks noChangeArrowheads="1"/>
            </p:cNvSpPr>
            <p:nvPr/>
          </p:nvSpPr>
          <p:spPr bwMode="auto">
            <a:xfrm>
              <a:off x="85" y="729"/>
              <a:ext cx="153"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100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22" name="Rectangle 322"/>
            <p:cNvSpPr>
              <a:spLocks noChangeArrowheads="1"/>
            </p:cNvSpPr>
            <p:nvPr/>
          </p:nvSpPr>
          <p:spPr bwMode="auto">
            <a:xfrm rot="16200000">
              <a:off x="-264" y="2397"/>
              <a:ext cx="674"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Relative Abundance</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23" name="Freeform 323"/>
            <p:cNvSpPr>
              <a:spLocks/>
            </p:cNvSpPr>
            <p:nvPr/>
          </p:nvSpPr>
          <p:spPr bwMode="auto">
            <a:xfrm>
              <a:off x="283" y="770"/>
              <a:ext cx="5360" cy="3364"/>
            </a:xfrm>
            <a:custGeom>
              <a:avLst/>
              <a:gdLst>
                <a:gd name="T0" fmla="*/ 19 w 1192"/>
                <a:gd name="T1" fmla="*/ 748 h 748"/>
                <a:gd name="T2" fmla="*/ 41 w 1192"/>
                <a:gd name="T3" fmla="*/ 739 h 748"/>
                <a:gd name="T4" fmla="*/ 64 w 1192"/>
                <a:gd name="T5" fmla="*/ 748 h 748"/>
                <a:gd name="T6" fmla="*/ 85 w 1192"/>
                <a:gd name="T7" fmla="*/ 741 h 748"/>
                <a:gd name="T8" fmla="*/ 103 w 1192"/>
                <a:gd name="T9" fmla="*/ 748 h 748"/>
                <a:gd name="T10" fmla="*/ 122 w 1192"/>
                <a:gd name="T11" fmla="*/ 738 h 748"/>
                <a:gd name="T12" fmla="*/ 140 w 1192"/>
                <a:gd name="T13" fmla="*/ 748 h 748"/>
                <a:gd name="T14" fmla="*/ 159 w 1192"/>
                <a:gd name="T15" fmla="*/ 724 h 748"/>
                <a:gd name="T16" fmla="*/ 177 w 1192"/>
                <a:gd name="T17" fmla="*/ 748 h 748"/>
                <a:gd name="T18" fmla="*/ 196 w 1192"/>
                <a:gd name="T19" fmla="*/ 748 h 748"/>
                <a:gd name="T20" fmla="*/ 214 w 1192"/>
                <a:gd name="T21" fmla="*/ 748 h 748"/>
                <a:gd name="T22" fmla="*/ 233 w 1192"/>
                <a:gd name="T23" fmla="*/ 686 h 748"/>
                <a:gd name="T24" fmla="*/ 251 w 1192"/>
                <a:gd name="T25" fmla="*/ 748 h 748"/>
                <a:gd name="T26" fmla="*/ 270 w 1192"/>
                <a:gd name="T27" fmla="*/ 748 h 748"/>
                <a:gd name="T28" fmla="*/ 288 w 1192"/>
                <a:gd name="T29" fmla="*/ 588 h 748"/>
                <a:gd name="T30" fmla="*/ 307 w 1192"/>
                <a:gd name="T31" fmla="*/ 610 h 748"/>
                <a:gd name="T32" fmla="*/ 325 w 1192"/>
                <a:gd name="T33" fmla="*/ 489 h 748"/>
                <a:gd name="T34" fmla="*/ 344 w 1192"/>
                <a:gd name="T35" fmla="*/ 748 h 748"/>
                <a:gd name="T36" fmla="*/ 362 w 1192"/>
                <a:gd name="T37" fmla="*/ 540 h 748"/>
                <a:gd name="T38" fmla="*/ 381 w 1192"/>
                <a:gd name="T39" fmla="*/ 726 h 748"/>
                <a:gd name="T40" fmla="*/ 399 w 1192"/>
                <a:gd name="T41" fmla="*/ 730 h 748"/>
                <a:gd name="T42" fmla="*/ 418 w 1192"/>
                <a:gd name="T43" fmla="*/ 497 h 748"/>
                <a:gd name="T44" fmla="*/ 436 w 1192"/>
                <a:gd name="T45" fmla="*/ 724 h 748"/>
                <a:gd name="T46" fmla="*/ 455 w 1192"/>
                <a:gd name="T47" fmla="*/ 422 h 748"/>
                <a:gd name="T48" fmla="*/ 473 w 1192"/>
                <a:gd name="T49" fmla="*/ 692 h 748"/>
                <a:gd name="T50" fmla="*/ 492 w 1192"/>
                <a:gd name="T51" fmla="*/ 434 h 748"/>
                <a:gd name="T52" fmla="*/ 510 w 1192"/>
                <a:gd name="T53" fmla="*/ 717 h 748"/>
                <a:gd name="T54" fmla="*/ 529 w 1192"/>
                <a:gd name="T55" fmla="*/ 712 h 748"/>
                <a:gd name="T56" fmla="*/ 547 w 1192"/>
                <a:gd name="T57" fmla="*/ 726 h 748"/>
                <a:gd name="T58" fmla="*/ 566 w 1192"/>
                <a:gd name="T59" fmla="*/ 424 h 748"/>
                <a:gd name="T60" fmla="*/ 584 w 1192"/>
                <a:gd name="T61" fmla="*/ 389 h 748"/>
                <a:gd name="T62" fmla="*/ 603 w 1192"/>
                <a:gd name="T63" fmla="*/ 682 h 748"/>
                <a:gd name="T64" fmla="*/ 621 w 1192"/>
                <a:gd name="T65" fmla="*/ 685 h 748"/>
                <a:gd name="T66" fmla="*/ 640 w 1192"/>
                <a:gd name="T67" fmla="*/ 707 h 748"/>
                <a:gd name="T68" fmla="*/ 658 w 1192"/>
                <a:gd name="T69" fmla="*/ 674 h 748"/>
                <a:gd name="T70" fmla="*/ 677 w 1192"/>
                <a:gd name="T71" fmla="*/ 673 h 748"/>
                <a:gd name="T72" fmla="*/ 695 w 1192"/>
                <a:gd name="T73" fmla="*/ 410 h 748"/>
                <a:gd name="T74" fmla="*/ 714 w 1192"/>
                <a:gd name="T75" fmla="*/ 347 h 748"/>
                <a:gd name="T76" fmla="*/ 732 w 1192"/>
                <a:gd name="T77" fmla="*/ 387 h 748"/>
                <a:gd name="T78" fmla="*/ 751 w 1192"/>
                <a:gd name="T79" fmla="*/ 268 h 748"/>
                <a:gd name="T80" fmla="*/ 769 w 1192"/>
                <a:gd name="T81" fmla="*/ 716 h 748"/>
                <a:gd name="T82" fmla="*/ 788 w 1192"/>
                <a:gd name="T83" fmla="*/ 344 h 748"/>
                <a:gd name="T84" fmla="*/ 806 w 1192"/>
                <a:gd name="T85" fmla="*/ 711 h 748"/>
                <a:gd name="T86" fmla="*/ 825 w 1192"/>
                <a:gd name="T87" fmla="*/ 454 h 748"/>
                <a:gd name="T88" fmla="*/ 843 w 1192"/>
                <a:gd name="T89" fmla="*/ 501 h 748"/>
                <a:gd name="T90" fmla="*/ 862 w 1192"/>
                <a:gd name="T91" fmla="*/ 740 h 748"/>
                <a:gd name="T92" fmla="*/ 880 w 1192"/>
                <a:gd name="T93" fmla="*/ 532 h 748"/>
                <a:gd name="T94" fmla="*/ 899 w 1192"/>
                <a:gd name="T95" fmla="*/ 695 h 748"/>
                <a:gd name="T96" fmla="*/ 917 w 1192"/>
                <a:gd name="T97" fmla="*/ 470 h 748"/>
                <a:gd name="T98" fmla="*/ 936 w 1192"/>
                <a:gd name="T99" fmla="*/ 549 h 748"/>
                <a:gd name="T100" fmla="*/ 954 w 1192"/>
                <a:gd name="T101" fmla="*/ 471 h 748"/>
                <a:gd name="T102" fmla="*/ 973 w 1192"/>
                <a:gd name="T103" fmla="*/ 602 h 748"/>
                <a:gd name="T104" fmla="*/ 991 w 1192"/>
                <a:gd name="T105" fmla="*/ 747 h 748"/>
                <a:gd name="T106" fmla="*/ 1010 w 1192"/>
                <a:gd name="T107" fmla="*/ 497 h 748"/>
                <a:gd name="T108" fmla="*/ 1028 w 1192"/>
                <a:gd name="T109" fmla="*/ 748 h 748"/>
                <a:gd name="T110" fmla="*/ 1047 w 1192"/>
                <a:gd name="T111" fmla="*/ 610 h 748"/>
                <a:gd name="T112" fmla="*/ 1065 w 1192"/>
                <a:gd name="T113" fmla="*/ 748 h 748"/>
                <a:gd name="T114" fmla="*/ 1084 w 1192"/>
                <a:gd name="T115" fmla="*/ 748 h 748"/>
                <a:gd name="T116" fmla="*/ 1102 w 1192"/>
                <a:gd name="T117" fmla="*/ 748 h 748"/>
                <a:gd name="T118" fmla="*/ 1121 w 1192"/>
                <a:gd name="T119" fmla="*/ 748 h 748"/>
                <a:gd name="T120" fmla="*/ 1139 w 1192"/>
                <a:gd name="T121" fmla="*/ 748 h 748"/>
                <a:gd name="T122" fmla="*/ 1158 w 1192"/>
                <a:gd name="T123" fmla="*/ 748 h 748"/>
                <a:gd name="T124" fmla="*/ 1176 w 1192"/>
                <a:gd name="T125" fmla="*/ 748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92" h="748">
                  <a:moveTo>
                    <a:pt x="0" y="738"/>
                  </a:moveTo>
                  <a:lnTo>
                    <a:pt x="0" y="748"/>
                  </a:lnTo>
                  <a:lnTo>
                    <a:pt x="2" y="748"/>
                  </a:lnTo>
                  <a:lnTo>
                    <a:pt x="2" y="741"/>
                  </a:lnTo>
                  <a:lnTo>
                    <a:pt x="2" y="748"/>
                  </a:lnTo>
                  <a:lnTo>
                    <a:pt x="3" y="736"/>
                  </a:lnTo>
                  <a:lnTo>
                    <a:pt x="3" y="748"/>
                  </a:lnTo>
                  <a:lnTo>
                    <a:pt x="4" y="740"/>
                  </a:lnTo>
                  <a:lnTo>
                    <a:pt x="4" y="748"/>
                  </a:lnTo>
                  <a:lnTo>
                    <a:pt x="5" y="737"/>
                  </a:lnTo>
                  <a:lnTo>
                    <a:pt x="5" y="748"/>
                  </a:lnTo>
                  <a:lnTo>
                    <a:pt x="6" y="742"/>
                  </a:lnTo>
                  <a:lnTo>
                    <a:pt x="6" y="748"/>
                  </a:lnTo>
                  <a:lnTo>
                    <a:pt x="7" y="740"/>
                  </a:lnTo>
                  <a:lnTo>
                    <a:pt x="7" y="748"/>
                  </a:lnTo>
                  <a:lnTo>
                    <a:pt x="8" y="738"/>
                  </a:lnTo>
                  <a:lnTo>
                    <a:pt x="8" y="748"/>
                  </a:lnTo>
                  <a:lnTo>
                    <a:pt x="9" y="740"/>
                  </a:lnTo>
                  <a:lnTo>
                    <a:pt x="9" y="748"/>
                  </a:lnTo>
                  <a:lnTo>
                    <a:pt x="11" y="748"/>
                  </a:lnTo>
                  <a:lnTo>
                    <a:pt x="11" y="748"/>
                  </a:lnTo>
                  <a:lnTo>
                    <a:pt x="11" y="741"/>
                  </a:lnTo>
                  <a:lnTo>
                    <a:pt x="12" y="748"/>
                  </a:lnTo>
                  <a:lnTo>
                    <a:pt x="12" y="748"/>
                  </a:lnTo>
                  <a:lnTo>
                    <a:pt x="13" y="738"/>
                  </a:lnTo>
                  <a:lnTo>
                    <a:pt x="13" y="748"/>
                  </a:lnTo>
                  <a:lnTo>
                    <a:pt x="14" y="742"/>
                  </a:lnTo>
                  <a:lnTo>
                    <a:pt x="14" y="748"/>
                  </a:lnTo>
                  <a:lnTo>
                    <a:pt x="15" y="738"/>
                  </a:lnTo>
                  <a:lnTo>
                    <a:pt x="15" y="748"/>
                  </a:lnTo>
                  <a:lnTo>
                    <a:pt x="17" y="748"/>
                  </a:lnTo>
                  <a:lnTo>
                    <a:pt x="17" y="738"/>
                  </a:lnTo>
                  <a:lnTo>
                    <a:pt x="17" y="748"/>
                  </a:lnTo>
                  <a:lnTo>
                    <a:pt x="18" y="740"/>
                  </a:lnTo>
                  <a:lnTo>
                    <a:pt x="18" y="748"/>
                  </a:lnTo>
                  <a:lnTo>
                    <a:pt x="19" y="742"/>
                  </a:lnTo>
                  <a:lnTo>
                    <a:pt x="19" y="748"/>
                  </a:lnTo>
                  <a:lnTo>
                    <a:pt x="20" y="739"/>
                  </a:lnTo>
                  <a:lnTo>
                    <a:pt x="20" y="748"/>
                  </a:lnTo>
                  <a:lnTo>
                    <a:pt x="21" y="739"/>
                  </a:lnTo>
                  <a:lnTo>
                    <a:pt x="21" y="748"/>
                  </a:lnTo>
                  <a:lnTo>
                    <a:pt x="23" y="748"/>
                  </a:lnTo>
                  <a:lnTo>
                    <a:pt x="23" y="741"/>
                  </a:lnTo>
                  <a:lnTo>
                    <a:pt x="23" y="748"/>
                  </a:lnTo>
                  <a:lnTo>
                    <a:pt x="24" y="741"/>
                  </a:lnTo>
                  <a:lnTo>
                    <a:pt x="24" y="748"/>
                  </a:lnTo>
                  <a:lnTo>
                    <a:pt x="25" y="740"/>
                  </a:lnTo>
                  <a:lnTo>
                    <a:pt x="25" y="748"/>
                  </a:lnTo>
                  <a:lnTo>
                    <a:pt x="26" y="738"/>
                  </a:lnTo>
                  <a:lnTo>
                    <a:pt x="26" y="748"/>
                  </a:lnTo>
                  <a:lnTo>
                    <a:pt x="27" y="738"/>
                  </a:lnTo>
                  <a:lnTo>
                    <a:pt x="27" y="748"/>
                  </a:lnTo>
                  <a:lnTo>
                    <a:pt x="28" y="739"/>
                  </a:lnTo>
                  <a:lnTo>
                    <a:pt x="28" y="748"/>
                  </a:lnTo>
                  <a:lnTo>
                    <a:pt x="30" y="748"/>
                  </a:lnTo>
                  <a:lnTo>
                    <a:pt x="30" y="739"/>
                  </a:lnTo>
                  <a:lnTo>
                    <a:pt x="30" y="748"/>
                  </a:lnTo>
                  <a:lnTo>
                    <a:pt x="31" y="739"/>
                  </a:lnTo>
                  <a:lnTo>
                    <a:pt x="31" y="748"/>
                  </a:lnTo>
                  <a:lnTo>
                    <a:pt x="32" y="717"/>
                  </a:lnTo>
                  <a:lnTo>
                    <a:pt x="32" y="748"/>
                  </a:lnTo>
                  <a:lnTo>
                    <a:pt x="33" y="739"/>
                  </a:lnTo>
                  <a:lnTo>
                    <a:pt x="33" y="748"/>
                  </a:lnTo>
                  <a:lnTo>
                    <a:pt x="34" y="723"/>
                  </a:lnTo>
                  <a:lnTo>
                    <a:pt x="34" y="748"/>
                  </a:lnTo>
                  <a:lnTo>
                    <a:pt x="37" y="748"/>
                  </a:lnTo>
                  <a:lnTo>
                    <a:pt x="37" y="742"/>
                  </a:lnTo>
                  <a:lnTo>
                    <a:pt x="37" y="748"/>
                  </a:lnTo>
                  <a:lnTo>
                    <a:pt x="38" y="737"/>
                  </a:lnTo>
                  <a:lnTo>
                    <a:pt x="38" y="748"/>
                  </a:lnTo>
                  <a:lnTo>
                    <a:pt x="40" y="748"/>
                  </a:lnTo>
                  <a:lnTo>
                    <a:pt x="40" y="742"/>
                  </a:lnTo>
                  <a:lnTo>
                    <a:pt x="40" y="748"/>
                  </a:lnTo>
                  <a:lnTo>
                    <a:pt x="41" y="739"/>
                  </a:lnTo>
                  <a:lnTo>
                    <a:pt x="41" y="748"/>
                  </a:lnTo>
                  <a:lnTo>
                    <a:pt x="42" y="742"/>
                  </a:lnTo>
                  <a:lnTo>
                    <a:pt x="42" y="748"/>
                  </a:lnTo>
                  <a:lnTo>
                    <a:pt x="43" y="739"/>
                  </a:lnTo>
                  <a:lnTo>
                    <a:pt x="43" y="748"/>
                  </a:lnTo>
                  <a:lnTo>
                    <a:pt x="44" y="739"/>
                  </a:lnTo>
                  <a:lnTo>
                    <a:pt x="44" y="748"/>
                  </a:lnTo>
                  <a:lnTo>
                    <a:pt x="45" y="738"/>
                  </a:lnTo>
                  <a:lnTo>
                    <a:pt x="45" y="748"/>
                  </a:lnTo>
                  <a:lnTo>
                    <a:pt x="46" y="406"/>
                  </a:lnTo>
                  <a:lnTo>
                    <a:pt x="46" y="748"/>
                  </a:lnTo>
                  <a:lnTo>
                    <a:pt x="47" y="741"/>
                  </a:lnTo>
                  <a:lnTo>
                    <a:pt x="47" y="748"/>
                  </a:lnTo>
                  <a:lnTo>
                    <a:pt x="50" y="748"/>
                  </a:lnTo>
                  <a:lnTo>
                    <a:pt x="50" y="738"/>
                  </a:lnTo>
                  <a:lnTo>
                    <a:pt x="50" y="748"/>
                  </a:lnTo>
                  <a:lnTo>
                    <a:pt x="52" y="748"/>
                  </a:lnTo>
                  <a:lnTo>
                    <a:pt x="52" y="740"/>
                  </a:lnTo>
                  <a:lnTo>
                    <a:pt x="52" y="748"/>
                  </a:lnTo>
                  <a:lnTo>
                    <a:pt x="54" y="748"/>
                  </a:lnTo>
                  <a:lnTo>
                    <a:pt x="54" y="740"/>
                  </a:lnTo>
                  <a:lnTo>
                    <a:pt x="54" y="748"/>
                  </a:lnTo>
                  <a:lnTo>
                    <a:pt x="56" y="748"/>
                  </a:lnTo>
                  <a:lnTo>
                    <a:pt x="56" y="742"/>
                  </a:lnTo>
                  <a:lnTo>
                    <a:pt x="56" y="748"/>
                  </a:lnTo>
                  <a:lnTo>
                    <a:pt x="57" y="738"/>
                  </a:lnTo>
                  <a:lnTo>
                    <a:pt x="57" y="748"/>
                  </a:lnTo>
                  <a:lnTo>
                    <a:pt x="58" y="740"/>
                  </a:lnTo>
                  <a:lnTo>
                    <a:pt x="58" y="748"/>
                  </a:lnTo>
                  <a:lnTo>
                    <a:pt x="60" y="748"/>
                  </a:lnTo>
                  <a:lnTo>
                    <a:pt x="60" y="741"/>
                  </a:lnTo>
                  <a:lnTo>
                    <a:pt x="60" y="748"/>
                  </a:lnTo>
                  <a:lnTo>
                    <a:pt x="61" y="740"/>
                  </a:lnTo>
                  <a:lnTo>
                    <a:pt x="61" y="748"/>
                  </a:lnTo>
                  <a:lnTo>
                    <a:pt x="62" y="741"/>
                  </a:lnTo>
                  <a:lnTo>
                    <a:pt x="62" y="748"/>
                  </a:lnTo>
                  <a:lnTo>
                    <a:pt x="64" y="748"/>
                  </a:lnTo>
                  <a:lnTo>
                    <a:pt x="64" y="738"/>
                  </a:lnTo>
                  <a:lnTo>
                    <a:pt x="64" y="748"/>
                  </a:lnTo>
                  <a:lnTo>
                    <a:pt x="65" y="740"/>
                  </a:lnTo>
                  <a:lnTo>
                    <a:pt x="65" y="748"/>
                  </a:lnTo>
                  <a:lnTo>
                    <a:pt x="66" y="742"/>
                  </a:lnTo>
                  <a:lnTo>
                    <a:pt x="66" y="748"/>
                  </a:lnTo>
                  <a:lnTo>
                    <a:pt x="69" y="748"/>
                  </a:lnTo>
                  <a:lnTo>
                    <a:pt x="69" y="736"/>
                  </a:lnTo>
                  <a:lnTo>
                    <a:pt x="69" y="748"/>
                  </a:lnTo>
                  <a:lnTo>
                    <a:pt x="70" y="737"/>
                  </a:lnTo>
                  <a:lnTo>
                    <a:pt x="70" y="748"/>
                  </a:lnTo>
                  <a:lnTo>
                    <a:pt x="71" y="740"/>
                  </a:lnTo>
                  <a:lnTo>
                    <a:pt x="71" y="748"/>
                  </a:lnTo>
                  <a:lnTo>
                    <a:pt x="72" y="741"/>
                  </a:lnTo>
                  <a:lnTo>
                    <a:pt x="72" y="748"/>
                  </a:lnTo>
                  <a:lnTo>
                    <a:pt x="73" y="740"/>
                  </a:lnTo>
                  <a:lnTo>
                    <a:pt x="73" y="748"/>
                  </a:lnTo>
                  <a:lnTo>
                    <a:pt x="75" y="748"/>
                  </a:lnTo>
                  <a:lnTo>
                    <a:pt x="75" y="740"/>
                  </a:lnTo>
                  <a:lnTo>
                    <a:pt x="75" y="748"/>
                  </a:lnTo>
                  <a:lnTo>
                    <a:pt x="76" y="739"/>
                  </a:lnTo>
                  <a:lnTo>
                    <a:pt x="76" y="748"/>
                  </a:lnTo>
                  <a:lnTo>
                    <a:pt x="78" y="748"/>
                  </a:lnTo>
                  <a:lnTo>
                    <a:pt x="78" y="740"/>
                  </a:lnTo>
                  <a:lnTo>
                    <a:pt x="78" y="748"/>
                  </a:lnTo>
                  <a:lnTo>
                    <a:pt x="80" y="748"/>
                  </a:lnTo>
                  <a:lnTo>
                    <a:pt x="80" y="741"/>
                  </a:lnTo>
                  <a:lnTo>
                    <a:pt x="80" y="748"/>
                  </a:lnTo>
                  <a:lnTo>
                    <a:pt x="81" y="739"/>
                  </a:lnTo>
                  <a:lnTo>
                    <a:pt x="81" y="748"/>
                  </a:lnTo>
                  <a:lnTo>
                    <a:pt x="82" y="739"/>
                  </a:lnTo>
                  <a:lnTo>
                    <a:pt x="82" y="748"/>
                  </a:lnTo>
                  <a:lnTo>
                    <a:pt x="83" y="741"/>
                  </a:lnTo>
                  <a:lnTo>
                    <a:pt x="83" y="748"/>
                  </a:lnTo>
                  <a:lnTo>
                    <a:pt x="84" y="738"/>
                  </a:lnTo>
                  <a:lnTo>
                    <a:pt x="84" y="748"/>
                  </a:lnTo>
                  <a:lnTo>
                    <a:pt x="85" y="741"/>
                  </a:lnTo>
                  <a:lnTo>
                    <a:pt x="85" y="748"/>
                  </a:lnTo>
                  <a:lnTo>
                    <a:pt x="86" y="738"/>
                  </a:lnTo>
                  <a:lnTo>
                    <a:pt x="86" y="748"/>
                  </a:lnTo>
                  <a:lnTo>
                    <a:pt x="87" y="737"/>
                  </a:lnTo>
                  <a:lnTo>
                    <a:pt x="87" y="748"/>
                  </a:lnTo>
                  <a:lnTo>
                    <a:pt x="88" y="742"/>
                  </a:lnTo>
                  <a:lnTo>
                    <a:pt x="88" y="748"/>
                  </a:lnTo>
                  <a:lnTo>
                    <a:pt x="89" y="740"/>
                  </a:lnTo>
                  <a:lnTo>
                    <a:pt x="89" y="748"/>
                  </a:lnTo>
                  <a:lnTo>
                    <a:pt x="90" y="714"/>
                  </a:lnTo>
                  <a:lnTo>
                    <a:pt x="90" y="748"/>
                  </a:lnTo>
                  <a:lnTo>
                    <a:pt x="91" y="740"/>
                  </a:lnTo>
                  <a:lnTo>
                    <a:pt x="91" y="748"/>
                  </a:lnTo>
                  <a:lnTo>
                    <a:pt x="92" y="738"/>
                  </a:lnTo>
                  <a:lnTo>
                    <a:pt x="92" y="748"/>
                  </a:lnTo>
                  <a:lnTo>
                    <a:pt x="93" y="739"/>
                  </a:lnTo>
                  <a:lnTo>
                    <a:pt x="93" y="748"/>
                  </a:lnTo>
                  <a:lnTo>
                    <a:pt x="94" y="740"/>
                  </a:lnTo>
                  <a:lnTo>
                    <a:pt x="94" y="748"/>
                  </a:lnTo>
                  <a:lnTo>
                    <a:pt x="95" y="742"/>
                  </a:lnTo>
                  <a:lnTo>
                    <a:pt x="95" y="748"/>
                  </a:lnTo>
                  <a:lnTo>
                    <a:pt x="96" y="741"/>
                  </a:lnTo>
                  <a:lnTo>
                    <a:pt x="96" y="748"/>
                  </a:lnTo>
                  <a:lnTo>
                    <a:pt x="97" y="741"/>
                  </a:lnTo>
                  <a:lnTo>
                    <a:pt x="97" y="748"/>
                  </a:lnTo>
                  <a:lnTo>
                    <a:pt x="98" y="739"/>
                  </a:lnTo>
                  <a:lnTo>
                    <a:pt x="98" y="748"/>
                  </a:lnTo>
                  <a:lnTo>
                    <a:pt x="99" y="738"/>
                  </a:lnTo>
                  <a:lnTo>
                    <a:pt x="99" y="748"/>
                  </a:lnTo>
                  <a:lnTo>
                    <a:pt x="100" y="739"/>
                  </a:lnTo>
                  <a:lnTo>
                    <a:pt x="100" y="748"/>
                  </a:lnTo>
                  <a:lnTo>
                    <a:pt x="101" y="738"/>
                  </a:lnTo>
                  <a:lnTo>
                    <a:pt x="101" y="748"/>
                  </a:lnTo>
                  <a:lnTo>
                    <a:pt x="102" y="732"/>
                  </a:lnTo>
                  <a:lnTo>
                    <a:pt x="102" y="748"/>
                  </a:lnTo>
                  <a:lnTo>
                    <a:pt x="103" y="738"/>
                  </a:lnTo>
                  <a:lnTo>
                    <a:pt x="103" y="748"/>
                  </a:lnTo>
                  <a:lnTo>
                    <a:pt x="104" y="435"/>
                  </a:lnTo>
                  <a:lnTo>
                    <a:pt x="104" y="748"/>
                  </a:lnTo>
                  <a:lnTo>
                    <a:pt x="105" y="742"/>
                  </a:lnTo>
                  <a:lnTo>
                    <a:pt x="105" y="748"/>
                  </a:lnTo>
                  <a:lnTo>
                    <a:pt x="106" y="739"/>
                  </a:lnTo>
                  <a:lnTo>
                    <a:pt x="106" y="748"/>
                  </a:lnTo>
                  <a:lnTo>
                    <a:pt x="107" y="733"/>
                  </a:lnTo>
                  <a:lnTo>
                    <a:pt x="107" y="748"/>
                  </a:lnTo>
                  <a:lnTo>
                    <a:pt x="108" y="739"/>
                  </a:lnTo>
                  <a:lnTo>
                    <a:pt x="108" y="748"/>
                  </a:lnTo>
                  <a:lnTo>
                    <a:pt x="109" y="739"/>
                  </a:lnTo>
                  <a:lnTo>
                    <a:pt x="109" y="748"/>
                  </a:lnTo>
                  <a:lnTo>
                    <a:pt x="110" y="716"/>
                  </a:lnTo>
                  <a:lnTo>
                    <a:pt x="110" y="748"/>
                  </a:lnTo>
                  <a:lnTo>
                    <a:pt x="111" y="699"/>
                  </a:lnTo>
                  <a:lnTo>
                    <a:pt x="111" y="748"/>
                  </a:lnTo>
                  <a:lnTo>
                    <a:pt x="112" y="740"/>
                  </a:lnTo>
                  <a:lnTo>
                    <a:pt x="112" y="748"/>
                  </a:lnTo>
                  <a:lnTo>
                    <a:pt x="113" y="738"/>
                  </a:lnTo>
                  <a:lnTo>
                    <a:pt x="113" y="748"/>
                  </a:lnTo>
                  <a:lnTo>
                    <a:pt x="114" y="732"/>
                  </a:lnTo>
                  <a:lnTo>
                    <a:pt x="114" y="748"/>
                  </a:lnTo>
                  <a:lnTo>
                    <a:pt x="115" y="735"/>
                  </a:lnTo>
                  <a:lnTo>
                    <a:pt x="115" y="748"/>
                  </a:lnTo>
                  <a:lnTo>
                    <a:pt x="116" y="740"/>
                  </a:lnTo>
                  <a:lnTo>
                    <a:pt x="116" y="748"/>
                  </a:lnTo>
                  <a:lnTo>
                    <a:pt x="117" y="740"/>
                  </a:lnTo>
                  <a:lnTo>
                    <a:pt x="117" y="748"/>
                  </a:lnTo>
                  <a:lnTo>
                    <a:pt x="118" y="748"/>
                  </a:lnTo>
                  <a:lnTo>
                    <a:pt x="118" y="720"/>
                  </a:lnTo>
                  <a:lnTo>
                    <a:pt x="119" y="677"/>
                  </a:lnTo>
                  <a:lnTo>
                    <a:pt x="119" y="748"/>
                  </a:lnTo>
                  <a:lnTo>
                    <a:pt x="120" y="724"/>
                  </a:lnTo>
                  <a:lnTo>
                    <a:pt x="120" y="748"/>
                  </a:lnTo>
                  <a:lnTo>
                    <a:pt x="121" y="737"/>
                  </a:lnTo>
                  <a:lnTo>
                    <a:pt x="121" y="748"/>
                  </a:lnTo>
                  <a:lnTo>
                    <a:pt x="122" y="738"/>
                  </a:lnTo>
                  <a:lnTo>
                    <a:pt x="122" y="748"/>
                  </a:lnTo>
                  <a:lnTo>
                    <a:pt x="123" y="716"/>
                  </a:lnTo>
                  <a:lnTo>
                    <a:pt x="123" y="748"/>
                  </a:lnTo>
                  <a:lnTo>
                    <a:pt x="124" y="739"/>
                  </a:lnTo>
                  <a:lnTo>
                    <a:pt x="124" y="748"/>
                  </a:lnTo>
                  <a:lnTo>
                    <a:pt x="125" y="736"/>
                  </a:lnTo>
                  <a:lnTo>
                    <a:pt x="125" y="748"/>
                  </a:lnTo>
                  <a:lnTo>
                    <a:pt x="126" y="742"/>
                  </a:lnTo>
                  <a:lnTo>
                    <a:pt x="126" y="748"/>
                  </a:lnTo>
                  <a:lnTo>
                    <a:pt x="127" y="737"/>
                  </a:lnTo>
                  <a:lnTo>
                    <a:pt x="127" y="748"/>
                  </a:lnTo>
                  <a:lnTo>
                    <a:pt x="128" y="732"/>
                  </a:lnTo>
                  <a:lnTo>
                    <a:pt x="128" y="748"/>
                  </a:lnTo>
                  <a:lnTo>
                    <a:pt x="129" y="731"/>
                  </a:lnTo>
                  <a:lnTo>
                    <a:pt x="129" y="748"/>
                  </a:lnTo>
                  <a:lnTo>
                    <a:pt x="130" y="741"/>
                  </a:lnTo>
                  <a:lnTo>
                    <a:pt x="130" y="748"/>
                  </a:lnTo>
                  <a:lnTo>
                    <a:pt x="131" y="729"/>
                  </a:lnTo>
                  <a:lnTo>
                    <a:pt x="131" y="748"/>
                  </a:lnTo>
                  <a:lnTo>
                    <a:pt x="132" y="739"/>
                  </a:lnTo>
                  <a:lnTo>
                    <a:pt x="132" y="748"/>
                  </a:lnTo>
                  <a:lnTo>
                    <a:pt x="133" y="732"/>
                  </a:lnTo>
                  <a:lnTo>
                    <a:pt x="133" y="748"/>
                  </a:lnTo>
                  <a:lnTo>
                    <a:pt x="134" y="733"/>
                  </a:lnTo>
                  <a:lnTo>
                    <a:pt x="134" y="748"/>
                  </a:lnTo>
                  <a:lnTo>
                    <a:pt x="135" y="748"/>
                  </a:lnTo>
                  <a:lnTo>
                    <a:pt x="135" y="734"/>
                  </a:lnTo>
                  <a:lnTo>
                    <a:pt x="136" y="737"/>
                  </a:lnTo>
                  <a:lnTo>
                    <a:pt x="136" y="748"/>
                  </a:lnTo>
                  <a:lnTo>
                    <a:pt x="137" y="717"/>
                  </a:lnTo>
                  <a:lnTo>
                    <a:pt x="137" y="748"/>
                  </a:lnTo>
                  <a:lnTo>
                    <a:pt x="138" y="725"/>
                  </a:lnTo>
                  <a:lnTo>
                    <a:pt x="138" y="748"/>
                  </a:lnTo>
                  <a:lnTo>
                    <a:pt x="139" y="738"/>
                  </a:lnTo>
                  <a:lnTo>
                    <a:pt x="139" y="748"/>
                  </a:lnTo>
                  <a:lnTo>
                    <a:pt x="140" y="732"/>
                  </a:lnTo>
                  <a:lnTo>
                    <a:pt x="140" y="748"/>
                  </a:lnTo>
                  <a:lnTo>
                    <a:pt x="141" y="730"/>
                  </a:lnTo>
                  <a:lnTo>
                    <a:pt x="141" y="748"/>
                  </a:lnTo>
                  <a:lnTo>
                    <a:pt x="142" y="724"/>
                  </a:lnTo>
                  <a:lnTo>
                    <a:pt x="142" y="748"/>
                  </a:lnTo>
                  <a:lnTo>
                    <a:pt x="143" y="727"/>
                  </a:lnTo>
                  <a:lnTo>
                    <a:pt x="143" y="748"/>
                  </a:lnTo>
                  <a:lnTo>
                    <a:pt x="144" y="748"/>
                  </a:lnTo>
                  <a:lnTo>
                    <a:pt x="144" y="708"/>
                  </a:lnTo>
                  <a:lnTo>
                    <a:pt x="145" y="736"/>
                  </a:lnTo>
                  <a:lnTo>
                    <a:pt x="145" y="748"/>
                  </a:lnTo>
                  <a:lnTo>
                    <a:pt x="146" y="721"/>
                  </a:lnTo>
                  <a:lnTo>
                    <a:pt x="146" y="748"/>
                  </a:lnTo>
                  <a:lnTo>
                    <a:pt x="147" y="725"/>
                  </a:lnTo>
                  <a:lnTo>
                    <a:pt x="147" y="748"/>
                  </a:lnTo>
                  <a:lnTo>
                    <a:pt x="148" y="602"/>
                  </a:lnTo>
                  <a:lnTo>
                    <a:pt x="148" y="748"/>
                  </a:lnTo>
                  <a:lnTo>
                    <a:pt x="149" y="722"/>
                  </a:lnTo>
                  <a:lnTo>
                    <a:pt x="149" y="748"/>
                  </a:lnTo>
                  <a:lnTo>
                    <a:pt x="150" y="570"/>
                  </a:lnTo>
                  <a:lnTo>
                    <a:pt x="150" y="748"/>
                  </a:lnTo>
                  <a:lnTo>
                    <a:pt x="151" y="738"/>
                  </a:lnTo>
                  <a:lnTo>
                    <a:pt x="151" y="748"/>
                  </a:lnTo>
                  <a:lnTo>
                    <a:pt x="152" y="736"/>
                  </a:lnTo>
                  <a:lnTo>
                    <a:pt x="152" y="748"/>
                  </a:lnTo>
                  <a:lnTo>
                    <a:pt x="153" y="736"/>
                  </a:lnTo>
                  <a:lnTo>
                    <a:pt x="153" y="748"/>
                  </a:lnTo>
                  <a:lnTo>
                    <a:pt x="154" y="698"/>
                  </a:lnTo>
                  <a:lnTo>
                    <a:pt x="154" y="748"/>
                  </a:lnTo>
                  <a:lnTo>
                    <a:pt x="155" y="735"/>
                  </a:lnTo>
                  <a:lnTo>
                    <a:pt x="155" y="748"/>
                  </a:lnTo>
                  <a:lnTo>
                    <a:pt x="156" y="717"/>
                  </a:lnTo>
                  <a:lnTo>
                    <a:pt x="156" y="748"/>
                  </a:lnTo>
                  <a:lnTo>
                    <a:pt x="157" y="731"/>
                  </a:lnTo>
                  <a:lnTo>
                    <a:pt x="157" y="748"/>
                  </a:lnTo>
                  <a:lnTo>
                    <a:pt x="158" y="731"/>
                  </a:lnTo>
                  <a:lnTo>
                    <a:pt x="158" y="748"/>
                  </a:lnTo>
                  <a:lnTo>
                    <a:pt x="159" y="724"/>
                  </a:lnTo>
                  <a:lnTo>
                    <a:pt x="159" y="748"/>
                  </a:lnTo>
                  <a:lnTo>
                    <a:pt x="160" y="735"/>
                  </a:lnTo>
                  <a:lnTo>
                    <a:pt x="160" y="748"/>
                  </a:lnTo>
                  <a:lnTo>
                    <a:pt x="161" y="723"/>
                  </a:lnTo>
                  <a:lnTo>
                    <a:pt x="161" y="748"/>
                  </a:lnTo>
                  <a:lnTo>
                    <a:pt x="162" y="689"/>
                  </a:lnTo>
                  <a:lnTo>
                    <a:pt x="162" y="748"/>
                  </a:lnTo>
                  <a:lnTo>
                    <a:pt x="163" y="726"/>
                  </a:lnTo>
                  <a:lnTo>
                    <a:pt x="163" y="748"/>
                  </a:lnTo>
                  <a:lnTo>
                    <a:pt x="164" y="710"/>
                  </a:lnTo>
                  <a:lnTo>
                    <a:pt x="164" y="748"/>
                  </a:lnTo>
                  <a:lnTo>
                    <a:pt x="165" y="724"/>
                  </a:lnTo>
                  <a:lnTo>
                    <a:pt x="165" y="748"/>
                  </a:lnTo>
                  <a:lnTo>
                    <a:pt x="166" y="706"/>
                  </a:lnTo>
                  <a:lnTo>
                    <a:pt x="166" y="748"/>
                  </a:lnTo>
                  <a:lnTo>
                    <a:pt x="167" y="732"/>
                  </a:lnTo>
                  <a:lnTo>
                    <a:pt x="167" y="748"/>
                  </a:lnTo>
                  <a:lnTo>
                    <a:pt x="168" y="719"/>
                  </a:lnTo>
                  <a:lnTo>
                    <a:pt x="168" y="748"/>
                  </a:lnTo>
                  <a:lnTo>
                    <a:pt x="169" y="713"/>
                  </a:lnTo>
                  <a:lnTo>
                    <a:pt x="169" y="748"/>
                  </a:lnTo>
                  <a:lnTo>
                    <a:pt x="170" y="683"/>
                  </a:lnTo>
                  <a:lnTo>
                    <a:pt x="170" y="748"/>
                  </a:lnTo>
                  <a:lnTo>
                    <a:pt x="171" y="719"/>
                  </a:lnTo>
                  <a:lnTo>
                    <a:pt x="171" y="748"/>
                  </a:lnTo>
                  <a:lnTo>
                    <a:pt x="172" y="733"/>
                  </a:lnTo>
                  <a:lnTo>
                    <a:pt x="172" y="748"/>
                  </a:lnTo>
                  <a:lnTo>
                    <a:pt x="173" y="693"/>
                  </a:lnTo>
                  <a:lnTo>
                    <a:pt x="173" y="748"/>
                  </a:lnTo>
                  <a:lnTo>
                    <a:pt x="174" y="721"/>
                  </a:lnTo>
                  <a:lnTo>
                    <a:pt x="174" y="748"/>
                  </a:lnTo>
                  <a:lnTo>
                    <a:pt x="175" y="706"/>
                  </a:lnTo>
                  <a:lnTo>
                    <a:pt x="175" y="748"/>
                  </a:lnTo>
                  <a:lnTo>
                    <a:pt x="176" y="727"/>
                  </a:lnTo>
                  <a:lnTo>
                    <a:pt x="176" y="748"/>
                  </a:lnTo>
                  <a:lnTo>
                    <a:pt x="177" y="726"/>
                  </a:lnTo>
                  <a:lnTo>
                    <a:pt x="177" y="748"/>
                  </a:lnTo>
                  <a:lnTo>
                    <a:pt x="178" y="728"/>
                  </a:lnTo>
                  <a:lnTo>
                    <a:pt x="178" y="748"/>
                  </a:lnTo>
                  <a:lnTo>
                    <a:pt x="179" y="702"/>
                  </a:lnTo>
                  <a:lnTo>
                    <a:pt x="179" y="748"/>
                  </a:lnTo>
                  <a:lnTo>
                    <a:pt x="180" y="453"/>
                  </a:lnTo>
                  <a:lnTo>
                    <a:pt x="180" y="748"/>
                  </a:lnTo>
                  <a:lnTo>
                    <a:pt x="181" y="728"/>
                  </a:lnTo>
                  <a:lnTo>
                    <a:pt x="181" y="748"/>
                  </a:lnTo>
                  <a:lnTo>
                    <a:pt x="182" y="748"/>
                  </a:lnTo>
                  <a:lnTo>
                    <a:pt x="182" y="723"/>
                  </a:lnTo>
                  <a:lnTo>
                    <a:pt x="183" y="726"/>
                  </a:lnTo>
                  <a:lnTo>
                    <a:pt x="183" y="748"/>
                  </a:lnTo>
                  <a:lnTo>
                    <a:pt x="184" y="733"/>
                  </a:lnTo>
                  <a:lnTo>
                    <a:pt x="184" y="748"/>
                  </a:lnTo>
                  <a:lnTo>
                    <a:pt x="185" y="726"/>
                  </a:lnTo>
                  <a:lnTo>
                    <a:pt x="185" y="748"/>
                  </a:lnTo>
                  <a:lnTo>
                    <a:pt x="186" y="724"/>
                  </a:lnTo>
                  <a:lnTo>
                    <a:pt x="186" y="748"/>
                  </a:lnTo>
                  <a:lnTo>
                    <a:pt x="187" y="730"/>
                  </a:lnTo>
                  <a:lnTo>
                    <a:pt x="187" y="748"/>
                  </a:lnTo>
                  <a:lnTo>
                    <a:pt x="188" y="715"/>
                  </a:lnTo>
                  <a:lnTo>
                    <a:pt x="188" y="748"/>
                  </a:lnTo>
                  <a:lnTo>
                    <a:pt x="189" y="713"/>
                  </a:lnTo>
                  <a:lnTo>
                    <a:pt x="189" y="748"/>
                  </a:lnTo>
                  <a:lnTo>
                    <a:pt x="190" y="698"/>
                  </a:lnTo>
                  <a:lnTo>
                    <a:pt x="190" y="748"/>
                  </a:lnTo>
                  <a:lnTo>
                    <a:pt x="191" y="712"/>
                  </a:lnTo>
                  <a:lnTo>
                    <a:pt x="191" y="748"/>
                  </a:lnTo>
                  <a:lnTo>
                    <a:pt x="192" y="748"/>
                  </a:lnTo>
                  <a:lnTo>
                    <a:pt x="192" y="714"/>
                  </a:lnTo>
                  <a:lnTo>
                    <a:pt x="193" y="715"/>
                  </a:lnTo>
                  <a:lnTo>
                    <a:pt x="193" y="748"/>
                  </a:lnTo>
                  <a:lnTo>
                    <a:pt x="194" y="695"/>
                  </a:lnTo>
                  <a:lnTo>
                    <a:pt x="194" y="748"/>
                  </a:lnTo>
                  <a:lnTo>
                    <a:pt x="195" y="724"/>
                  </a:lnTo>
                  <a:lnTo>
                    <a:pt x="195" y="748"/>
                  </a:lnTo>
                  <a:lnTo>
                    <a:pt x="196" y="748"/>
                  </a:lnTo>
                  <a:lnTo>
                    <a:pt x="196" y="715"/>
                  </a:lnTo>
                  <a:lnTo>
                    <a:pt x="197" y="705"/>
                  </a:lnTo>
                  <a:lnTo>
                    <a:pt x="197" y="748"/>
                  </a:lnTo>
                  <a:lnTo>
                    <a:pt x="198" y="725"/>
                  </a:lnTo>
                  <a:lnTo>
                    <a:pt x="198" y="748"/>
                  </a:lnTo>
                  <a:lnTo>
                    <a:pt x="199" y="725"/>
                  </a:lnTo>
                  <a:lnTo>
                    <a:pt x="199" y="748"/>
                  </a:lnTo>
                  <a:lnTo>
                    <a:pt x="200" y="710"/>
                  </a:lnTo>
                  <a:lnTo>
                    <a:pt x="200" y="748"/>
                  </a:lnTo>
                  <a:lnTo>
                    <a:pt x="201" y="728"/>
                  </a:lnTo>
                  <a:lnTo>
                    <a:pt x="201" y="748"/>
                  </a:lnTo>
                  <a:lnTo>
                    <a:pt x="202" y="714"/>
                  </a:lnTo>
                  <a:lnTo>
                    <a:pt x="202" y="748"/>
                  </a:lnTo>
                  <a:lnTo>
                    <a:pt x="203" y="712"/>
                  </a:lnTo>
                  <a:lnTo>
                    <a:pt x="203" y="748"/>
                  </a:lnTo>
                  <a:lnTo>
                    <a:pt x="204" y="720"/>
                  </a:lnTo>
                  <a:lnTo>
                    <a:pt x="204" y="748"/>
                  </a:lnTo>
                  <a:lnTo>
                    <a:pt x="205" y="748"/>
                  </a:lnTo>
                  <a:lnTo>
                    <a:pt x="205" y="692"/>
                  </a:lnTo>
                  <a:lnTo>
                    <a:pt x="206" y="710"/>
                  </a:lnTo>
                  <a:lnTo>
                    <a:pt x="206" y="748"/>
                  </a:lnTo>
                  <a:lnTo>
                    <a:pt x="207" y="748"/>
                  </a:lnTo>
                  <a:lnTo>
                    <a:pt x="207" y="708"/>
                  </a:lnTo>
                  <a:lnTo>
                    <a:pt x="208" y="654"/>
                  </a:lnTo>
                  <a:lnTo>
                    <a:pt x="208" y="748"/>
                  </a:lnTo>
                  <a:lnTo>
                    <a:pt x="209" y="678"/>
                  </a:lnTo>
                  <a:lnTo>
                    <a:pt x="209" y="748"/>
                  </a:lnTo>
                  <a:lnTo>
                    <a:pt x="210" y="693"/>
                  </a:lnTo>
                  <a:lnTo>
                    <a:pt x="210" y="748"/>
                  </a:lnTo>
                  <a:lnTo>
                    <a:pt x="211" y="748"/>
                  </a:lnTo>
                  <a:lnTo>
                    <a:pt x="211" y="429"/>
                  </a:lnTo>
                  <a:lnTo>
                    <a:pt x="212" y="695"/>
                  </a:lnTo>
                  <a:lnTo>
                    <a:pt x="212" y="748"/>
                  </a:lnTo>
                  <a:lnTo>
                    <a:pt x="213" y="700"/>
                  </a:lnTo>
                  <a:lnTo>
                    <a:pt x="213" y="748"/>
                  </a:lnTo>
                  <a:lnTo>
                    <a:pt x="214" y="691"/>
                  </a:lnTo>
                  <a:lnTo>
                    <a:pt x="214" y="748"/>
                  </a:lnTo>
                  <a:lnTo>
                    <a:pt x="215" y="694"/>
                  </a:lnTo>
                  <a:lnTo>
                    <a:pt x="215" y="748"/>
                  </a:lnTo>
                  <a:lnTo>
                    <a:pt x="216" y="675"/>
                  </a:lnTo>
                  <a:lnTo>
                    <a:pt x="216" y="748"/>
                  </a:lnTo>
                  <a:lnTo>
                    <a:pt x="217" y="704"/>
                  </a:lnTo>
                  <a:lnTo>
                    <a:pt x="217" y="748"/>
                  </a:lnTo>
                  <a:lnTo>
                    <a:pt x="218" y="689"/>
                  </a:lnTo>
                  <a:lnTo>
                    <a:pt x="218" y="748"/>
                  </a:lnTo>
                  <a:lnTo>
                    <a:pt x="219" y="748"/>
                  </a:lnTo>
                  <a:lnTo>
                    <a:pt x="219" y="715"/>
                  </a:lnTo>
                  <a:lnTo>
                    <a:pt x="220" y="748"/>
                  </a:lnTo>
                  <a:lnTo>
                    <a:pt x="220" y="682"/>
                  </a:lnTo>
                  <a:lnTo>
                    <a:pt x="221" y="711"/>
                  </a:lnTo>
                  <a:lnTo>
                    <a:pt x="221" y="748"/>
                  </a:lnTo>
                  <a:lnTo>
                    <a:pt x="222" y="707"/>
                  </a:lnTo>
                  <a:lnTo>
                    <a:pt x="222" y="748"/>
                  </a:lnTo>
                  <a:lnTo>
                    <a:pt x="223" y="748"/>
                  </a:lnTo>
                  <a:lnTo>
                    <a:pt x="223" y="698"/>
                  </a:lnTo>
                  <a:lnTo>
                    <a:pt x="224" y="695"/>
                  </a:lnTo>
                  <a:lnTo>
                    <a:pt x="224" y="748"/>
                  </a:lnTo>
                  <a:lnTo>
                    <a:pt x="225" y="748"/>
                  </a:lnTo>
                  <a:lnTo>
                    <a:pt x="225" y="682"/>
                  </a:lnTo>
                  <a:lnTo>
                    <a:pt x="226" y="702"/>
                  </a:lnTo>
                  <a:lnTo>
                    <a:pt x="226" y="748"/>
                  </a:lnTo>
                  <a:lnTo>
                    <a:pt x="227" y="748"/>
                  </a:lnTo>
                  <a:lnTo>
                    <a:pt x="227" y="650"/>
                  </a:lnTo>
                  <a:lnTo>
                    <a:pt x="228" y="748"/>
                  </a:lnTo>
                  <a:lnTo>
                    <a:pt x="228" y="661"/>
                  </a:lnTo>
                  <a:lnTo>
                    <a:pt x="229" y="655"/>
                  </a:lnTo>
                  <a:lnTo>
                    <a:pt x="229" y="748"/>
                  </a:lnTo>
                  <a:lnTo>
                    <a:pt x="230" y="672"/>
                  </a:lnTo>
                  <a:lnTo>
                    <a:pt x="230" y="748"/>
                  </a:lnTo>
                  <a:lnTo>
                    <a:pt x="231" y="637"/>
                  </a:lnTo>
                  <a:lnTo>
                    <a:pt x="231" y="748"/>
                  </a:lnTo>
                  <a:lnTo>
                    <a:pt x="232" y="708"/>
                  </a:lnTo>
                  <a:lnTo>
                    <a:pt x="232" y="748"/>
                  </a:lnTo>
                  <a:lnTo>
                    <a:pt x="233" y="686"/>
                  </a:lnTo>
                  <a:lnTo>
                    <a:pt x="233" y="748"/>
                  </a:lnTo>
                  <a:lnTo>
                    <a:pt x="234" y="748"/>
                  </a:lnTo>
                  <a:lnTo>
                    <a:pt x="234" y="662"/>
                  </a:lnTo>
                  <a:lnTo>
                    <a:pt x="235" y="748"/>
                  </a:lnTo>
                  <a:lnTo>
                    <a:pt x="235" y="676"/>
                  </a:lnTo>
                  <a:lnTo>
                    <a:pt x="236" y="676"/>
                  </a:lnTo>
                  <a:lnTo>
                    <a:pt x="236" y="748"/>
                  </a:lnTo>
                  <a:lnTo>
                    <a:pt x="237" y="748"/>
                  </a:lnTo>
                  <a:lnTo>
                    <a:pt x="237" y="667"/>
                  </a:lnTo>
                  <a:lnTo>
                    <a:pt x="238" y="669"/>
                  </a:lnTo>
                  <a:lnTo>
                    <a:pt x="238" y="748"/>
                  </a:lnTo>
                  <a:lnTo>
                    <a:pt x="239" y="748"/>
                  </a:lnTo>
                  <a:lnTo>
                    <a:pt x="239" y="677"/>
                  </a:lnTo>
                  <a:lnTo>
                    <a:pt x="240" y="701"/>
                  </a:lnTo>
                  <a:lnTo>
                    <a:pt x="240" y="748"/>
                  </a:lnTo>
                  <a:lnTo>
                    <a:pt x="241" y="685"/>
                  </a:lnTo>
                  <a:lnTo>
                    <a:pt x="241" y="748"/>
                  </a:lnTo>
                  <a:lnTo>
                    <a:pt x="242" y="748"/>
                  </a:lnTo>
                  <a:lnTo>
                    <a:pt x="242" y="500"/>
                  </a:lnTo>
                  <a:lnTo>
                    <a:pt x="243" y="693"/>
                  </a:lnTo>
                  <a:lnTo>
                    <a:pt x="243" y="748"/>
                  </a:lnTo>
                  <a:lnTo>
                    <a:pt x="244" y="748"/>
                  </a:lnTo>
                  <a:lnTo>
                    <a:pt x="244" y="679"/>
                  </a:lnTo>
                  <a:lnTo>
                    <a:pt x="245" y="674"/>
                  </a:lnTo>
                  <a:lnTo>
                    <a:pt x="245" y="748"/>
                  </a:lnTo>
                  <a:lnTo>
                    <a:pt x="246" y="748"/>
                  </a:lnTo>
                  <a:lnTo>
                    <a:pt x="246" y="668"/>
                  </a:lnTo>
                  <a:lnTo>
                    <a:pt x="247" y="651"/>
                  </a:lnTo>
                  <a:lnTo>
                    <a:pt x="247" y="748"/>
                  </a:lnTo>
                  <a:lnTo>
                    <a:pt x="248" y="748"/>
                  </a:lnTo>
                  <a:lnTo>
                    <a:pt x="248" y="628"/>
                  </a:lnTo>
                  <a:lnTo>
                    <a:pt x="249" y="619"/>
                  </a:lnTo>
                  <a:lnTo>
                    <a:pt x="249" y="748"/>
                  </a:lnTo>
                  <a:lnTo>
                    <a:pt x="250" y="663"/>
                  </a:lnTo>
                  <a:lnTo>
                    <a:pt x="250" y="748"/>
                  </a:lnTo>
                  <a:lnTo>
                    <a:pt x="251" y="673"/>
                  </a:lnTo>
                  <a:lnTo>
                    <a:pt x="251" y="748"/>
                  </a:lnTo>
                  <a:lnTo>
                    <a:pt x="252" y="748"/>
                  </a:lnTo>
                  <a:lnTo>
                    <a:pt x="252" y="617"/>
                  </a:lnTo>
                  <a:lnTo>
                    <a:pt x="253" y="615"/>
                  </a:lnTo>
                  <a:lnTo>
                    <a:pt x="253" y="748"/>
                  </a:lnTo>
                  <a:lnTo>
                    <a:pt x="254" y="667"/>
                  </a:lnTo>
                  <a:lnTo>
                    <a:pt x="254" y="748"/>
                  </a:lnTo>
                  <a:lnTo>
                    <a:pt x="255" y="748"/>
                  </a:lnTo>
                  <a:lnTo>
                    <a:pt x="255" y="668"/>
                  </a:lnTo>
                  <a:lnTo>
                    <a:pt x="256" y="650"/>
                  </a:lnTo>
                  <a:lnTo>
                    <a:pt x="256" y="748"/>
                  </a:lnTo>
                  <a:lnTo>
                    <a:pt x="257" y="748"/>
                  </a:lnTo>
                  <a:lnTo>
                    <a:pt x="257" y="654"/>
                  </a:lnTo>
                  <a:lnTo>
                    <a:pt x="258" y="748"/>
                  </a:lnTo>
                  <a:lnTo>
                    <a:pt x="258" y="656"/>
                  </a:lnTo>
                  <a:lnTo>
                    <a:pt x="259" y="670"/>
                  </a:lnTo>
                  <a:lnTo>
                    <a:pt x="259" y="748"/>
                  </a:lnTo>
                  <a:lnTo>
                    <a:pt x="260" y="620"/>
                  </a:lnTo>
                  <a:lnTo>
                    <a:pt x="260" y="748"/>
                  </a:lnTo>
                  <a:lnTo>
                    <a:pt x="261" y="748"/>
                  </a:lnTo>
                  <a:lnTo>
                    <a:pt x="261" y="671"/>
                  </a:lnTo>
                  <a:lnTo>
                    <a:pt x="262" y="660"/>
                  </a:lnTo>
                  <a:lnTo>
                    <a:pt x="262" y="748"/>
                  </a:lnTo>
                  <a:lnTo>
                    <a:pt x="263" y="748"/>
                  </a:lnTo>
                  <a:lnTo>
                    <a:pt x="263" y="642"/>
                  </a:lnTo>
                  <a:lnTo>
                    <a:pt x="264" y="748"/>
                  </a:lnTo>
                  <a:lnTo>
                    <a:pt x="264" y="668"/>
                  </a:lnTo>
                  <a:lnTo>
                    <a:pt x="265" y="669"/>
                  </a:lnTo>
                  <a:lnTo>
                    <a:pt x="265" y="748"/>
                  </a:lnTo>
                  <a:lnTo>
                    <a:pt x="266" y="748"/>
                  </a:lnTo>
                  <a:lnTo>
                    <a:pt x="266" y="670"/>
                  </a:lnTo>
                  <a:lnTo>
                    <a:pt x="267" y="748"/>
                  </a:lnTo>
                  <a:lnTo>
                    <a:pt x="267" y="681"/>
                  </a:lnTo>
                  <a:lnTo>
                    <a:pt x="268" y="675"/>
                  </a:lnTo>
                  <a:lnTo>
                    <a:pt x="268" y="748"/>
                  </a:lnTo>
                  <a:lnTo>
                    <a:pt x="269" y="748"/>
                  </a:lnTo>
                  <a:lnTo>
                    <a:pt x="269" y="630"/>
                  </a:lnTo>
                  <a:lnTo>
                    <a:pt x="270" y="748"/>
                  </a:lnTo>
                  <a:lnTo>
                    <a:pt x="270" y="655"/>
                  </a:lnTo>
                  <a:lnTo>
                    <a:pt x="271" y="748"/>
                  </a:lnTo>
                  <a:lnTo>
                    <a:pt x="271" y="597"/>
                  </a:lnTo>
                  <a:lnTo>
                    <a:pt x="272" y="618"/>
                  </a:lnTo>
                  <a:lnTo>
                    <a:pt x="272" y="748"/>
                  </a:lnTo>
                  <a:lnTo>
                    <a:pt x="273" y="581"/>
                  </a:lnTo>
                  <a:lnTo>
                    <a:pt x="273" y="748"/>
                  </a:lnTo>
                  <a:lnTo>
                    <a:pt x="274" y="748"/>
                  </a:lnTo>
                  <a:lnTo>
                    <a:pt x="274" y="622"/>
                  </a:lnTo>
                  <a:lnTo>
                    <a:pt x="275" y="642"/>
                  </a:lnTo>
                  <a:lnTo>
                    <a:pt x="275" y="748"/>
                  </a:lnTo>
                  <a:lnTo>
                    <a:pt x="276" y="748"/>
                  </a:lnTo>
                  <a:lnTo>
                    <a:pt x="276" y="639"/>
                  </a:lnTo>
                  <a:lnTo>
                    <a:pt x="277" y="748"/>
                  </a:lnTo>
                  <a:lnTo>
                    <a:pt x="277" y="628"/>
                  </a:lnTo>
                  <a:lnTo>
                    <a:pt x="278" y="651"/>
                  </a:lnTo>
                  <a:lnTo>
                    <a:pt x="278" y="748"/>
                  </a:lnTo>
                  <a:lnTo>
                    <a:pt x="279" y="555"/>
                  </a:lnTo>
                  <a:lnTo>
                    <a:pt x="279" y="748"/>
                  </a:lnTo>
                  <a:lnTo>
                    <a:pt x="280" y="596"/>
                  </a:lnTo>
                  <a:lnTo>
                    <a:pt x="280" y="748"/>
                  </a:lnTo>
                  <a:lnTo>
                    <a:pt x="281" y="748"/>
                  </a:lnTo>
                  <a:lnTo>
                    <a:pt x="281" y="602"/>
                  </a:lnTo>
                  <a:lnTo>
                    <a:pt x="282" y="636"/>
                  </a:lnTo>
                  <a:lnTo>
                    <a:pt x="282" y="748"/>
                  </a:lnTo>
                  <a:lnTo>
                    <a:pt x="283" y="748"/>
                  </a:lnTo>
                  <a:lnTo>
                    <a:pt x="283" y="622"/>
                  </a:lnTo>
                  <a:lnTo>
                    <a:pt x="284" y="748"/>
                  </a:lnTo>
                  <a:lnTo>
                    <a:pt x="284" y="636"/>
                  </a:lnTo>
                  <a:lnTo>
                    <a:pt x="285" y="590"/>
                  </a:lnTo>
                  <a:lnTo>
                    <a:pt x="285" y="748"/>
                  </a:lnTo>
                  <a:lnTo>
                    <a:pt x="286" y="748"/>
                  </a:lnTo>
                  <a:lnTo>
                    <a:pt x="286" y="553"/>
                  </a:lnTo>
                  <a:lnTo>
                    <a:pt x="287" y="748"/>
                  </a:lnTo>
                  <a:lnTo>
                    <a:pt x="287" y="644"/>
                  </a:lnTo>
                  <a:lnTo>
                    <a:pt x="288" y="748"/>
                  </a:lnTo>
                  <a:lnTo>
                    <a:pt x="288" y="588"/>
                  </a:lnTo>
                  <a:lnTo>
                    <a:pt x="289" y="608"/>
                  </a:lnTo>
                  <a:lnTo>
                    <a:pt x="289" y="748"/>
                  </a:lnTo>
                  <a:lnTo>
                    <a:pt x="290" y="748"/>
                  </a:lnTo>
                  <a:lnTo>
                    <a:pt x="290" y="622"/>
                  </a:lnTo>
                  <a:lnTo>
                    <a:pt x="291" y="748"/>
                  </a:lnTo>
                  <a:lnTo>
                    <a:pt x="291" y="637"/>
                  </a:lnTo>
                  <a:lnTo>
                    <a:pt x="292" y="637"/>
                  </a:lnTo>
                  <a:lnTo>
                    <a:pt x="292" y="748"/>
                  </a:lnTo>
                  <a:lnTo>
                    <a:pt x="293" y="748"/>
                  </a:lnTo>
                  <a:lnTo>
                    <a:pt x="293" y="614"/>
                  </a:lnTo>
                  <a:lnTo>
                    <a:pt x="294" y="748"/>
                  </a:lnTo>
                  <a:lnTo>
                    <a:pt x="294" y="601"/>
                  </a:lnTo>
                  <a:lnTo>
                    <a:pt x="295" y="584"/>
                  </a:lnTo>
                  <a:lnTo>
                    <a:pt x="295" y="748"/>
                  </a:lnTo>
                  <a:lnTo>
                    <a:pt x="296" y="556"/>
                  </a:lnTo>
                  <a:lnTo>
                    <a:pt x="296" y="748"/>
                  </a:lnTo>
                  <a:lnTo>
                    <a:pt x="297" y="748"/>
                  </a:lnTo>
                  <a:lnTo>
                    <a:pt x="297" y="536"/>
                  </a:lnTo>
                  <a:lnTo>
                    <a:pt x="298" y="632"/>
                  </a:lnTo>
                  <a:lnTo>
                    <a:pt x="298" y="748"/>
                  </a:lnTo>
                  <a:lnTo>
                    <a:pt x="299" y="748"/>
                  </a:lnTo>
                  <a:lnTo>
                    <a:pt x="299" y="595"/>
                  </a:lnTo>
                  <a:lnTo>
                    <a:pt x="300" y="561"/>
                  </a:lnTo>
                  <a:lnTo>
                    <a:pt x="300" y="748"/>
                  </a:lnTo>
                  <a:lnTo>
                    <a:pt x="301" y="748"/>
                  </a:lnTo>
                  <a:lnTo>
                    <a:pt x="301" y="613"/>
                  </a:lnTo>
                  <a:lnTo>
                    <a:pt x="302" y="618"/>
                  </a:lnTo>
                  <a:lnTo>
                    <a:pt x="302" y="748"/>
                  </a:lnTo>
                  <a:lnTo>
                    <a:pt x="303" y="748"/>
                  </a:lnTo>
                  <a:lnTo>
                    <a:pt x="303" y="584"/>
                  </a:lnTo>
                  <a:lnTo>
                    <a:pt x="304" y="748"/>
                  </a:lnTo>
                  <a:lnTo>
                    <a:pt x="304" y="609"/>
                  </a:lnTo>
                  <a:lnTo>
                    <a:pt x="305" y="581"/>
                  </a:lnTo>
                  <a:lnTo>
                    <a:pt x="305" y="748"/>
                  </a:lnTo>
                  <a:lnTo>
                    <a:pt x="306" y="748"/>
                  </a:lnTo>
                  <a:lnTo>
                    <a:pt x="306" y="600"/>
                  </a:lnTo>
                  <a:lnTo>
                    <a:pt x="307" y="610"/>
                  </a:lnTo>
                  <a:lnTo>
                    <a:pt x="307" y="748"/>
                  </a:lnTo>
                  <a:lnTo>
                    <a:pt x="308" y="613"/>
                  </a:lnTo>
                  <a:lnTo>
                    <a:pt x="308" y="748"/>
                  </a:lnTo>
                  <a:lnTo>
                    <a:pt x="309" y="590"/>
                  </a:lnTo>
                  <a:lnTo>
                    <a:pt x="309" y="748"/>
                  </a:lnTo>
                  <a:lnTo>
                    <a:pt x="310" y="545"/>
                  </a:lnTo>
                  <a:lnTo>
                    <a:pt x="310" y="748"/>
                  </a:lnTo>
                  <a:lnTo>
                    <a:pt x="311" y="748"/>
                  </a:lnTo>
                  <a:lnTo>
                    <a:pt x="311" y="601"/>
                  </a:lnTo>
                  <a:lnTo>
                    <a:pt x="312" y="748"/>
                  </a:lnTo>
                  <a:lnTo>
                    <a:pt x="312" y="494"/>
                  </a:lnTo>
                  <a:lnTo>
                    <a:pt x="313" y="486"/>
                  </a:lnTo>
                  <a:lnTo>
                    <a:pt x="313" y="748"/>
                  </a:lnTo>
                  <a:lnTo>
                    <a:pt x="314" y="748"/>
                  </a:lnTo>
                  <a:lnTo>
                    <a:pt x="314" y="609"/>
                  </a:lnTo>
                  <a:lnTo>
                    <a:pt x="315" y="748"/>
                  </a:lnTo>
                  <a:lnTo>
                    <a:pt x="315" y="530"/>
                  </a:lnTo>
                  <a:lnTo>
                    <a:pt x="316" y="748"/>
                  </a:lnTo>
                  <a:lnTo>
                    <a:pt x="316" y="561"/>
                  </a:lnTo>
                  <a:lnTo>
                    <a:pt x="317" y="748"/>
                  </a:lnTo>
                  <a:lnTo>
                    <a:pt x="317" y="540"/>
                  </a:lnTo>
                  <a:lnTo>
                    <a:pt x="318" y="579"/>
                  </a:lnTo>
                  <a:lnTo>
                    <a:pt x="318" y="748"/>
                  </a:lnTo>
                  <a:lnTo>
                    <a:pt x="319" y="746"/>
                  </a:lnTo>
                  <a:lnTo>
                    <a:pt x="319" y="552"/>
                  </a:lnTo>
                  <a:lnTo>
                    <a:pt x="320" y="748"/>
                  </a:lnTo>
                  <a:lnTo>
                    <a:pt x="320" y="568"/>
                  </a:lnTo>
                  <a:lnTo>
                    <a:pt x="321" y="574"/>
                  </a:lnTo>
                  <a:lnTo>
                    <a:pt x="321" y="748"/>
                  </a:lnTo>
                  <a:lnTo>
                    <a:pt x="322" y="748"/>
                  </a:lnTo>
                  <a:lnTo>
                    <a:pt x="322" y="595"/>
                  </a:lnTo>
                  <a:lnTo>
                    <a:pt x="323" y="748"/>
                  </a:lnTo>
                  <a:lnTo>
                    <a:pt x="323" y="576"/>
                  </a:lnTo>
                  <a:lnTo>
                    <a:pt x="324" y="604"/>
                  </a:lnTo>
                  <a:lnTo>
                    <a:pt x="324" y="748"/>
                  </a:lnTo>
                  <a:lnTo>
                    <a:pt x="325" y="748"/>
                  </a:lnTo>
                  <a:lnTo>
                    <a:pt x="325" y="489"/>
                  </a:lnTo>
                  <a:lnTo>
                    <a:pt x="326" y="748"/>
                  </a:lnTo>
                  <a:lnTo>
                    <a:pt x="326" y="566"/>
                  </a:lnTo>
                  <a:lnTo>
                    <a:pt x="327" y="542"/>
                  </a:lnTo>
                  <a:lnTo>
                    <a:pt x="327" y="748"/>
                  </a:lnTo>
                  <a:lnTo>
                    <a:pt x="328" y="748"/>
                  </a:lnTo>
                  <a:lnTo>
                    <a:pt x="328" y="559"/>
                  </a:lnTo>
                  <a:lnTo>
                    <a:pt x="329" y="741"/>
                  </a:lnTo>
                  <a:lnTo>
                    <a:pt x="329" y="547"/>
                  </a:lnTo>
                  <a:lnTo>
                    <a:pt x="330" y="739"/>
                  </a:lnTo>
                  <a:lnTo>
                    <a:pt x="330" y="556"/>
                  </a:lnTo>
                  <a:lnTo>
                    <a:pt x="331" y="539"/>
                  </a:lnTo>
                  <a:lnTo>
                    <a:pt x="331" y="748"/>
                  </a:lnTo>
                  <a:lnTo>
                    <a:pt x="332" y="748"/>
                  </a:lnTo>
                  <a:lnTo>
                    <a:pt x="332" y="542"/>
                  </a:lnTo>
                  <a:lnTo>
                    <a:pt x="333" y="530"/>
                  </a:lnTo>
                  <a:lnTo>
                    <a:pt x="333" y="748"/>
                  </a:lnTo>
                  <a:lnTo>
                    <a:pt x="334" y="741"/>
                  </a:lnTo>
                  <a:lnTo>
                    <a:pt x="334" y="454"/>
                  </a:lnTo>
                  <a:lnTo>
                    <a:pt x="335" y="748"/>
                  </a:lnTo>
                  <a:lnTo>
                    <a:pt x="335" y="524"/>
                  </a:lnTo>
                  <a:lnTo>
                    <a:pt x="336" y="748"/>
                  </a:lnTo>
                  <a:lnTo>
                    <a:pt x="336" y="568"/>
                  </a:lnTo>
                  <a:lnTo>
                    <a:pt x="337" y="571"/>
                  </a:lnTo>
                  <a:lnTo>
                    <a:pt x="337" y="748"/>
                  </a:lnTo>
                  <a:lnTo>
                    <a:pt x="338" y="584"/>
                  </a:lnTo>
                  <a:lnTo>
                    <a:pt x="338" y="745"/>
                  </a:lnTo>
                  <a:lnTo>
                    <a:pt x="339" y="748"/>
                  </a:lnTo>
                  <a:lnTo>
                    <a:pt x="339" y="576"/>
                  </a:lnTo>
                  <a:lnTo>
                    <a:pt x="340" y="744"/>
                  </a:lnTo>
                  <a:lnTo>
                    <a:pt x="340" y="523"/>
                  </a:lnTo>
                  <a:lnTo>
                    <a:pt x="341" y="531"/>
                  </a:lnTo>
                  <a:lnTo>
                    <a:pt x="341" y="748"/>
                  </a:lnTo>
                  <a:lnTo>
                    <a:pt x="342" y="748"/>
                  </a:lnTo>
                  <a:lnTo>
                    <a:pt x="342" y="573"/>
                  </a:lnTo>
                  <a:lnTo>
                    <a:pt x="343" y="476"/>
                  </a:lnTo>
                  <a:lnTo>
                    <a:pt x="343" y="748"/>
                  </a:lnTo>
                  <a:lnTo>
                    <a:pt x="344" y="748"/>
                  </a:lnTo>
                  <a:lnTo>
                    <a:pt x="344" y="470"/>
                  </a:lnTo>
                  <a:lnTo>
                    <a:pt x="345" y="748"/>
                  </a:lnTo>
                  <a:lnTo>
                    <a:pt x="345" y="452"/>
                  </a:lnTo>
                  <a:lnTo>
                    <a:pt x="346" y="535"/>
                  </a:lnTo>
                  <a:lnTo>
                    <a:pt x="346" y="744"/>
                  </a:lnTo>
                  <a:lnTo>
                    <a:pt x="347" y="748"/>
                  </a:lnTo>
                  <a:lnTo>
                    <a:pt x="347" y="520"/>
                  </a:lnTo>
                  <a:lnTo>
                    <a:pt x="348" y="744"/>
                  </a:lnTo>
                  <a:lnTo>
                    <a:pt x="348" y="532"/>
                  </a:lnTo>
                  <a:lnTo>
                    <a:pt x="349" y="581"/>
                  </a:lnTo>
                  <a:lnTo>
                    <a:pt x="349" y="748"/>
                  </a:lnTo>
                  <a:lnTo>
                    <a:pt x="350" y="520"/>
                  </a:lnTo>
                  <a:lnTo>
                    <a:pt x="350" y="748"/>
                  </a:lnTo>
                  <a:lnTo>
                    <a:pt x="351" y="741"/>
                  </a:lnTo>
                  <a:lnTo>
                    <a:pt x="351" y="496"/>
                  </a:lnTo>
                  <a:lnTo>
                    <a:pt x="352" y="544"/>
                  </a:lnTo>
                  <a:lnTo>
                    <a:pt x="352" y="741"/>
                  </a:lnTo>
                  <a:lnTo>
                    <a:pt x="353" y="748"/>
                  </a:lnTo>
                  <a:lnTo>
                    <a:pt x="353" y="524"/>
                  </a:lnTo>
                  <a:lnTo>
                    <a:pt x="354" y="748"/>
                  </a:lnTo>
                  <a:lnTo>
                    <a:pt x="354" y="572"/>
                  </a:lnTo>
                  <a:lnTo>
                    <a:pt x="355" y="533"/>
                  </a:lnTo>
                  <a:lnTo>
                    <a:pt x="355" y="748"/>
                  </a:lnTo>
                  <a:lnTo>
                    <a:pt x="356" y="748"/>
                  </a:lnTo>
                  <a:lnTo>
                    <a:pt x="356" y="439"/>
                  </a:lnTo>
                  <a:lnTo>
                    <a:pt x="357" y="502"/>
                  </a:lnTo>
                  <a:lnTo>
                    <a:pt x="357" y="735"/>
                  </a:lnTo>
                  <a:lnTo>
                    <a:pt x="358" y="559"/>
                  </a:lnTo>
                  <a:lnTo>
                    <a:pt x="358" y="743"/>
                  </a:lnTo>
                  <a:lnTo>
                    <a:pt x="359" y="548"/>
                  </a:lnTo>
                  <a:lnTo>
                    <a:pt x="359" y="748"/>
                  </a:lnTo>
                  <a:lnTo>
                    <a:pt x="360" y="548"/>
                  </a:lnTo>
                  <a:lnTo>
                    <a:pt x="360" y="748"/>
                  </a:lnTo>
                  <a:lnTo>
                    <a:pt x="361" y="743"/>
                  </a:lnTo>
                  <a:lnTo>
                    <a:pt x="361" y="563"/>
                  </a:lnTo>
                  <a:lnTo>
                    <a:pt x="362" y="733"/>
                  </a:lnTo>
                  <a:lnTo>
                    <a:pt x="362" y="540"/>
                  </a:lnTo>
                  <a:lnTo>
                    <a:pt x="363" y="546"/>
                  </a:lnTo>
                  <a:lnTo>
                    <a:pt x="363" y="735"/>
                  </a:lnTo>
                  <a:lnTo>
                    <a:pt x="364" y="733"/>
                  </a:lnTo>
                  <a:lnTo>
                    <a:pt x="364" y="436"/>
                  </a:lnTo>
                  <a:lnTo>
                    <a:pt x="365" y="551"/>
                  </a:lnTo>
                  <a:lnTo>
                    <a:pt x="365" y="747"/>
                  </a:lnTo>
                  <a:lnTo>
                    <a:pt x="366" y="508"/>
                  </a:lnTo>
                  <a:lnTo>
                    <a:pt x="366" y="737"/>
                  </a:lnTo>
                  <a:lnTo>
                    <a:pt x="367" y="737"/>
                  </a:lnTo>
                  <a:lnTo>
                    <a:pt x="367" y="500"/>
                  </a:lnTo>
                  <a:lnTo>
                    <a:pt x="368" y="741"/>
                  </a:lnTo>
                  <a:lnTo>
                    <a:pt x="368" y="443"/>
                  </a:lnTo>
                  <a:lnTo>
                    <a:pt x="369" y="390"/>
                  </a:lnTo>
                  <a:lnTo>
                    <a:pt x="369" y="748"/>
                  </a:lnTo>
                  <a:lnTo>
                    <a:pt x="370" y="744"/>
                  </a:lnTo>
                  <a:lnTo>
                    <a:pt x="370" y="487"/>
                  </a:lnTo>
                  <a:lnTo>
                    <a:pt x="371" y="475"/>
                  </a:lnTo>
                  <a:lnTo>
                    <a:pt x="371" y="739"/>
                  </a:lnTo>
                  <a:lnTo>
                    <a:pt x="372" y="739"/>
                  </a:lnTo>
                  <a:lnTo>
                    <a:pt x="372" y="543"/>
                  </a:lnTo>
                  <a:lnTo>
                    <a:pt x="373" y="474"/>
                  </a:lnTo>
                  <a:lnTo>
                    <a:pt x="373" y="734"/>
                  </a:lnTo>
                  <a:lnTo>
                    <a:pt x="374" y="551"/>
                  </a:lnTo>
                  <a:lnTo>
                    <a:pt x="374" y="748"/>
                  </a:lnTo>
                  <a:lnTo>
                    <a:pt x="375" y="748"/>
                  </a:lnTo>
                  <a:lnTo>
                    <a:pt x="375" y="419"/>
                  </a:lnTo>
                  <a:lnTo>
                    <a:pt x="376" y="748"/>
                  </a:lnTo>
                  <a:lnTo>
                    <a:pt x="376" y="506"/>
                  </a:lnTo>
                  <a:lnTo>
                    <a:pt x="377" y="490"/>
                  </a:lnTo>
                  <a:lnTo>
                    <a:pt x="377" y="736"/>
                  </a:lnTo>
                  <a:lnTo>
                    <a:pt x="378" y="739"/>
                  </a:lnTo>
                  <a:lnTo>
                    <a:pt x="378" y="365"/>
                  </a:lnTo>
                  <a:lnTo>
                    <a:pt x="379" y="495"/>
                  </a:lnTo>
                  <a:lnTo>
                    <a:pt x="379" y="748"/>
                  </a:lnTo>
                  <a:lnTo>
                    <a:pt x="380" y="748"/>
                  </a:lnTo>
                  <a:lnTo>
                    <a:pt x="380" y="461"/>
                  </a:lnTo>
                  <a:lnTo>
                    <a:pt x="381" y="726"/>
                  </a:lnTo>
                  <a:lnTo>
                    <a:pt x="381" y="176"/>
                  </a:lnTo>
                  <a:lnTo>
                    <a:pt x="382" y="443"/>
                  </a:lnTo>
                  <a:lnTo>
                    <a:pt x="382" y="715"/>
                  </a:lnTo>
                  <a:lnTo>
                    <a:pt x="383" y="739"/>
                  </a:lnTo>
                  <a:lnTo>
                    <a:pt x="383" y="455"/>
                  </a:lnTo>
                  <a:lnTo>
                    <a:pt x="384" y="413"/>
                  </a:lnTo>
                  <a:lnTo>
                    <a:pt x="384" y="743"/>
                  </a:lnTo>
                  <a:lnTo>
                    <a:pt x="385" y="727"/>
                  </a:lnTo>
                  <a:lnTo>
                    <a:pt x="385" y="415"/>
                  </a:lnTo>
                  <a:lnTo>
                    <a:pt x="386" y="738"/>
                  </a:lnTo>
                  <a:lnTo>
                    <a:pt x="386" y="498"/>
                  </a:lnTo>
                  <a:lnTo>
                    <a:pt x="387" y="488"/>
                  </a:lnTo>
                  <a:lnTo>
                    <a:pt x="387" y="748"/>
                  </a:lnTo>
                  <a:lnTo>
                    <a:pt x="388" y="737"/>
                  </a:lnTo>
                  <a:lnTo>
                    <a:pt x="388" y="513"/>
                  </a:lnTo>
                  <a:lnTo>
                    <a:pt x="389" y="506"/>
                  </a:lnTo>
                  <a:lnTo>
                    <a:pt x="389" y="746"/>
                  </a:lnTo>
                  <a:lnTo>
                    <a:pt x="390" y="748"/>
                  </a:lnTo>
                  <a:lnTo>
                    <a:pt x="390" y="461"/>
                  </a:lnTo>
                  <a:lnTo>
                    <a:pt x="391" y="748"/>
                  </a:lnTo>
                  <a:lnTo>
                    <a:pt x="391" y="453"/>
                  </a:lnTo>
                  <a:lnTo>
                    <a:pt x="392" y="439"/>
                  </a:lnTo>
                  <a:lnTo>
                    <a:pt x="392" y="747"/>
                  </a:lnTo>
                  <a:lnTo>
                    <a:pt x="393" y="533"/>
                  </a:lnTo>
                  <a:lnTo>
                    <a:pt x="393" y="748"/>
                  </a:lnTo>
                  <a:lnTo>
                    <a:pt x="394" y="742"/>
                  </a:lnTo>
                  <a:lnTo>
                    <a:pt x="394" y="491"/>
                  </a:lnTo>
                  <a:lnTo>
                    <a:pt x="395" y="502"/>
                  </a:lnTo>
                  <a:lnTo>
                    <a:pt x="395" y="736"/>
                  </a:lnTo>
                  <a:lnTo>
                    <a:pt x="396" y="735"/>
                  </a:lnTo>
                  <a:lnTo>
                    <a:pt x="396" y="444"/>
                  </a:lnTo>
                  <a:lnTo>
                    <a:pt x="397" y="463"/>
                  </a:lnTo>
                  <a:lnTo>
                    <a:pt x="397" y="736"/>
                  </a:lnTo>
                  <a:lnTo>
                    <a:pt x="398" y="493"/>
                  </a:lnTo>
                  <a:lnTo>
                    <a:pt x="398" y="748"/>
                  </a:lnTo>
                  <a:lnTo>
                    <a:pt x="399" y="505"/>
                  </a:lnTo>
                  <a:lnTo>
                    <a:pt x="399" y="730"/>
                  </a:lnTo>
                  <a:lnTo>
                    <a:pt x="400" y="748"/>
                  </a:lnTo>
                  <a:lnTo>
                    <a:pt x="400" y="491"/>
                  </a:lnTo>
                  <a:lnTo>
                    <a:pt x="401" y="744"/>
                  </a:lnTo>
                  <a:lnTo>
                    <a:pt x="401" y="490"/>
                  </a:lnTo>
                  <a:lnTo>
                    <a:pt x="402" y="510"/>
                  </a:lnTo>
                  <a:lnTo>
                    <a:pt x="402" y="738"/>
                  </a:lnTo>
                  <a:lnTo>
                    <a:pt x="403" y="731"/>
                  </a:lnTo>
                  <a:lnTo>
                    <a:pt x="403" y="371"/>
                  </a:lnTo>
                  <a:lnTo>
                    <a:pt x="404" y="471"/>
                  </a:lnTo>
                  <a:lnTo>
                    <a:pt x="404" y="738"/>
                  </a:lnTo>
                  <a:lnTo>
                    <a:pt x="405" y="733"/>
                  </a:lnTo>
                  <a:lnTo>
                    <a:pt x="405" y="481"/>
                  </a:lnTo>
                  <a:lnTo>
                    <a:pt x="406" y="736"/>
                  </a:lnTo>
                  <a:lnTo>
                    <a:pt x="406" y="482"/>
                  </a:lnTo>
                  <a:lnTo>
                    <a:pt x="407" y="491"/>
                  </a:lnTo>
                  <a:lnTo>
                    <a:pt x="407" y="748"/>
                  </a:lnTo>
                  <a:lnTo>
                    <a:pt x="408" y="441"/>
                  </a:lnTo>
                  <a:lnTo>
                    <a:pt x="408" y="711"/>
                  </a:lnTo>
                  <a:lnTo>
                    <a:pt x="409" y="714"/>
                  </a:lnTo>
                  <a:lnTo>
                    <a:pt x="409" y="457"/>
                  </a:lnTo>
                  <a:lnTo>
                    <a:pt x="410" y="486"/>
                  </a:lnTo>
                  <a:lnTo>
                    <a:pt x="410" y="704"/>
                  </a:lnTo>
                  <a:lnTo>
                    <a:pt x="411" y="748"/>
                  </a:lnTo>
                  <a:lnTo>
                    <a:pt x="411" y="381"/>
                  </a:lnTo>
                  <a:lnTo>
                    <a:pt x="412" y="439"/>
                  </a:lnTo>
                  <a:lnTo>
                    <a:pt x="412" y="711"/>
                  </a:lnTo>
                  <a:lnTo>
                    <a:pt x="413" y="487"/>
                  </a:lnTo>
                  <a:lnTo>
                    <a:pt x="413" y="736"/>
                  </a:lnTo>
                  <a:lnTo>
                    <a:pt x="414" y="735"/>
                  </a:lnTo>
                  <a:lnTo>
                    <a:pt x="414" y="467"/>
                  </a:lnTo>
                  <a:lnTo>
                    <a:pt x="415" y="314"/>
                  </a:lnTo>
                  <a:lnTo>
                    <a:pt x="415" y="729"/>
                  </a:lnTo>
                  <a:lnTo>
                    <a:pt x="416" y="465"/>
                  </a:lnTo>
                  <a:lnTo>
                    <a:pt x="416" y="724"/>
                  </a:lnTo>
                  <a:lnTo>
                    <a:pt x="417" y="731"/>
                  </a:lnTo>
                  <a:lnTo>
                    <a:pt x="417" y="409"/>
                  </a:lnTo>
                  <a:lnTo>
                    <a:pt x="418" y="497"/>
                  </a:lnTo>
                  <a:lnTo>
                    <a:pt x="418" y="734"/>
                  </a:lnTo>
                  <a:lnTo>
                    <a:pt x="419" y="466"/>
                  </a:lnTo>
                  <a:lnTo>
                    <a:pt x="419" y="734"/>
                  </a:lnTo>
                  <a:lnTo>
                    <a:pt x="420" y="333"/>
                  </a:lnTo>
                  <a:lnTo>
                    <a:pt x="420" y="733"/>
                  </a:lnTo>
                  <a:lnTo>
                    <a:pt x="421" y="728"/>
                  </a:lnTo>
                  <a:lnTo>
                    <a:pt x="421" y="487"/>
                  </a:lnTo>
                  <a:lnTo>
                    <a:pt x="422" y="503"/>
                  </a:lnTo>
                  <a:lnTo>
                    <a:pt x="422" y="729"/>
                  </a:lnTo>
                  <a:lnTo>
                    <a:pt x="423" y="265"/>
                  </a:lnTo>
                  <a:lnTo>
                    <a:pt x="423" y="729"/>
                  </a:lnTo>
                  <a:lnTo>
                    <a:pt x="424" y="716"/>
                  </a:lnTo>
                  <a:lnTo>
                    <a:pt x="424" y="504"/>
                  </a:lnTo>
                  <a:lnTo>
                    <a:pt x="425" y="705"/>
                  </a:lnTo>
                  <a:lnTo>
                    <a:pt x="425" y="506"/>
                  </a:lnTo>
                  <a:lnTo>
                    <a:pt x="426" y="730"/>
                  </a:lnTo>
                  <a:lnTo>
                    <a:pt x="426" y="403"/>
                  </a:lnTo>
                  <a:lnTo>
                    <a:pt x="427" y="417"/>
                  </a:lnTo>
                  <a:lnTo>
                    <a:pt x="427" y="714"/>
                  </a:lnTo>
                  <a:lnTo>
                    <a:pt x="428" y="464"/>
                  </a:lnTo>
                  <a:lnTo>
                    <a:pt x="428" y="718"/>
                  </a:lnTo>
                  <a:lnTo>
                    <a:pt x="429" y="711"/>
                  </a:lnTo>
                  <a:lnTo>
                    <a:pt x="429" y="437"/>
                  </a:lnTo>
                  <a:lnTo>
                    <a:pt x="430" y="742"/>
                  </a:lnTo>
                  <a:lnTo>
                    <a:pt x="430" y="506"/>
                  </a:lnTo>
                  <a:lnTo>
                    <a:pt x="431" y="710"/>
                  </a:lnTo>
                  <a:lnTo>
                    <a:pt x="431" y="448"/>
                  </a:lnTo>
                  <a:lnTo>
                    <a:pt x="432" y="438"/>
                  </a:lnTo>
                  <a:lnTo>
                    <a:pt x="432" y="737"/>
                  </a:lnTo>
                  <a:lnTo>
                    <a:pt x="433" y="417"/>
                  </a:lnTo>
                  <a:lnTo>
                    <a:pt x="433" y="732"/>
                  </a:lnTo>
                  <a:lnTo>
                    <a:pt x="434" y="432"/>
                  </a:lnTo>
                  <a:lnTo>
                    <a:pt x="434" y="730"/>
                  </a:lnTo>
                  <a:lnTo>
                    <a:pt x="435" y="730"/>
                  </a:lnTo>
                  <a:lnTo>
                    <a:pt x="435" y="472"/>
                  </a:lnTo>
                  <a:lnTo>
                    <a:pt x="436" y="370"/>
                  </a:lnTo>
                  <a:lnTo>
                    <a:pt x="436" y="724"/>
                  </a:lnTo>
                  <a:lnTo>
                    <a:pt x="437" y="748"/>
                  </a:lnTo>
                  <a:lnTo>
                    <a:pt x="437" y="418"/>
                  </a:lnTo>
                  <a:lnTo>
                    <a:pt x="438" y="483"/>
                  </a:lnTo>
                  <a:lnTo>
                    <a:pt x="438" y="723"/>
                  </a:lnTo>
                  <a:lnTo>
                    <a:pt x="439" y="720"/>
                  </a:lnTo>
                  <a:lnTo>
                    <a:pt x="439" y="479"/>
                  </a:lnTo>
                  <a:lnTo>
                    <a:pt x="440" y="743"/>
                  </a:lnTo>
                  <a:lnTo>
                    <a:pt x="440" y="493"/>
                  </a:lnTo>
                  <a:lnTo>
                    <a:pt x="441" y="713"/>
                  </a:lnTo>
                  <a:lnTo>
                    <a:pt x="441" y="444"/>
                  </a:lnTo>
                  <a:lnTo>
                    <a:pt x="442" y="460"/>
                  </a:lnTo>
                  <a:lnTo>
                    <a:pt x="442" y="732"/>
                  </a:lnTo>
                  <a:lnTo>
                    <a:pt x="443" y="695"/>
                  </a:lnTo>
                  <a:lnTo>
                    <a:pt x="443" y="430"/>
                  </a:lnTo>
                  <a:lnTo>
                    <a:pt x="444" y="738"/>
                  </a:lnTo>
                  <a:lnTo>
                    <a:pt x="444" y="462"/>
                  </a:lnTo>
                  <a:lnTo>
                    <a:pt x="445" y="456"/>
                  </a:lnTo>
                  <a:lnTo>
                    <a:pt x="445" y="714"/>
                  </a:lnTo>
                  <a:lnTo>
                    <a:pt x="446" y="734"/>
                  </a:lnTo>
                  <a:lnTo>
                    <a:pt x="446" y="376"/>
                  </a:lnTo>
                  <a:lnTo>
                    <a:pt x="447" y="717"/>
                  </a:lnTo>
                  <a:lnTo>
                    <a:pt x="447" y="430"/>
                  </a:lnTo>
                  <a:lnTo>
                    <a:pt x="448" y="735"/>
                  </a:lnTo>
                  <a:lnTo>
                    <a:pt x="448" y="367"/>
                  </a:lnTo>
                  <a:lnTo>
                    <a:pt x="449" y="465"/>
                  </a:lnTo>
                  <a:lnTo>
                    <a:pt x="449" y="714"/>
                  </a:lnTo>
                  <a:lnTo>
                    <a:pt x="450" y="722"/>
                  </a:lnTo>
                  <a:lnTo>
                    <a:pt x="450" y="409"/>
                  </a:lnTo>
                  <a:lnTo>
                    <a:pt x="451" y="708"/>
                  </a:lnTo>
                  <a:lnTo>
                    <a:pt x="451" y="479"/>
                  </a:lnTo>
                  <a:lnTo>
                    <a:pt x="452" y="727"/>
                  </a:lnTo>
                  <a:lnTo>
                    <a:pt x="452" y="438"/>
                  </a:lnTo>
                  <a:lnTo>
                    <a:pt x="453" y="726"/>
                  </a:lnTo>
                  <a:lnTo>
                    <a:pt x="453" y="336"/>
                  </a:lnTo>
                  <a:lnTo>
                    <a:pt x="454" y="408"/>
                  </a:lnTo>
                  <a:lnTo>
                    <a:pt x="454" y="731"/>
                  </a:lnTo>
                  <a:lnTo>
                    <a:pt x="455" y="422"/>
                  </a:lnTo>
                  <a:lnTo>
                    <a:pt x="455" y="723"/>
                  </a:lnTo>
                  <a:lnTo>
                    <a:pt x="456" y="733"/>
                  </a:lnTo>
                  <a:lnTo>
                    <a:pt x="456" y="427"/>
                  </a:lnTo>
                  <a:lnTo>
                    <a:pt x="457" y="268"/>
                  </a:lnTo>
                  <a:lnTo>
                    <a:pt x="457" y="702"/>
                  </a:lnTo>
                  <a:lnTo>
                    <a:pt x="458" y="699"/>
                  </a:lnTo>
                  <a:lnTo>
                    <a:pt x="458" y="415"/>
                  </a:lnTo>
                  <a:lnTo>
                    <a:pt x="459" y="700"/>
                  </a:lnTo>
                  <a:lnTo>
                    <a:pt x="459" y="382"/>
                  </a:lnTo>
                  <a:lnTo>
                    <a:pt x="460" y="369"/>
                  </a:lnTo>
                  <a:lnTo>
                    <a:pt x="460" y="705"/>
                  </a:lnTo>
                  <a:lnTo>
                    <a:pt x="461" y="376"/>
                  </a:lnTo>
                  <a:lnTo>
                    <a:pt x="461" y="720"/>
                  </a:lnTo>
                  <a:lnTo>
                    <a:pt x="462" y="726"/>
                  </a:lnTo>
                  <a:lnTo>
                    <a:pt x="462" y="397"/>
                  </a:lnTo>
                  <a:lnTo>
                    <a:pt x="463" y="700"/>
                  </a:lnTo>
                  <a:lnTo>
                    <a:pt x="463" y="449"/>
                  </a:lnTo>
                  <a:lnTo>
                    <a:pt x="464" y="446"/>
                  </a:lnTo>
                  <a:lnTo>
                    <a:pt x="464" y="738"/>
                  </a:lnTo>
                  <a:lnTo>
                    <a:pt x="465" y="718"/>
                  </a:lnTo>
                  <a:lnTo>
                    <a:pt x="465" y="359"/>
                  </a:lnTo>
                  <a:lnTo>
                    <a:pt x="466" y="385"/>
                  </a:lnTo>
                  <a:lnTo>
                    <a:pt x="466" y="708"/>
                  </a:lnTo>
                  <a:lnTo>
                    <a:pt x="467" y="408"/>
                  </a:lnTo>
                  <a:lnTo>
                    <a:pt x="467" y="708"/>
                  </a:lnTo>
                  <a:lnTo>
                    <a:pt x="468" y="732"/>
                  </a:lnTo>
                  <a:lnTo>
                    <a:pt x="468" y="420"/>
                  </a:lnTo>
                  <a:lnTo>
                    <a:pt x="469" y="723"/>
                  </a:lnTo>
                  <a:lnTo>
                    <a:pt x="469" y="456"/>
                  </a:lnTo>
                  <a:lnTo>
                    <a:pt x="470" y="374"/>
                  </a:lnTo>
                  <a:lnTo>
                    <a:pt x="470" y="714"/>
                  </a:lnTo>
                  <a:lnTo>
                    <a:pt x="471" y="724"/>
                  </a:lnTo>
                  <a:lnTo>
                    <a:pt x="471" y="448"/>
                  </a:lnTo>
                  <a:lnTo>
                    <a:pt x="472" y="294"/>
                  </a:lnTo>
                  <a:lnTo>
                    <a:pt x="472" y="714"/>
                  </a:lnTo>
                  <a:lnTo>
                    <a:pt x="473" y="439"/>
                  </a:lnTo>
                  <a:lnTo>
                    <a:pt x="473" y="692"/>
                  </a:lnTo>
                  <a:lnTo>
                    <a:pt x="474" y="722"/>
                  </a:lnTo>
                  <a:lnTo>
                    <a:pt x="474" y="387"/>
                  </a:lnTo>
                  <a:lnTo>
                    <a:pt x="475" y="730"/>
                  </a:lnTo>
                  <a:lnTo>
                    <a:pt x="475" y="427"/>
                  </a:lnTo>
                  <a:lnTo>
                    <a:pt x="476" y="371"/>
                  </a:lnTo>
                  <a:lnTo>
                    <a:pt x="476" y="705"/>
                  </a:lnTo>
                  <a:lnTo>
                    <a:pt x="477" y="727"/>
                  </a:lnTo>
                  <a:lnTo>
                    <a:pt x="477" y="436"/>
                  </a:lnTo>
                  <a:lnTo>
                    <a:pt x="478" y="408"/>
                  </a:lnTo>
                  <a:lnTo>
                    <a:pt x="478" y="702"/>
                  </a:lnTo>
                  <a:lnTo>
                    <a:pt x="479" y="716"/>
                  </a:lnTo>
                  <a:lnTo>
                    <a:pt x="479" y="355"/>
                  </a:lnTo>
                  <a:lnTo>
                    <a:pt x="480" y="712"/>
                  </a:lnTo>
                  <a:lnTo>
                    <a:pt x="480" y="377"/>
                  </a:lnTo>
                  <a:lnTo>
                    <a:pt x="481" y="478"/>
                  </a:lnTo>
                  <a:lnTo>
                    <a:pt x="481" y="722"/>
                  </a:lnTo>
                  <a:lnTo>
                    <a:pt x="482" y="451"/>
                  </a:lnTo>
                  <a:lnTo>
                    <a:pt x="482" y="712"/>
                  </a:lnTo>
                  <a:lnTo>
                    <a:pt x="483" y="723"/>
                  </a:lnTo>
                  <a:lnTo>
                    <a:pt x="483" y="468"/>
                  </a:lnTo>
                  <a:lnTo>
                    <a:pt x="484" y="727"/>
                  </a:lnTo>
                  <a:lnTo>
                    <a:pt x="484" y="454"/>
                  </a:lnTo>
                  <a:lnTo>
                    <a:pt x="485" y="411"/>
                  </a:lnTo>
                  <a:lnTo>
                    <a:pt x="485" y="713"/>
                  </a:lnTo>
                  <a:lnTo>
                    <a:pt x="486" y="702"/>
                  </a:lnTo>
                  <a:lnTo>
                    <a:pt x="486" y="446"/>
                  </a:lnTo>
                  <a:lnTo>
                    <a:pt x="487" y="475"/>
                  </a:lnTo>
                  <a:lnTo>
                    <a:pt x="487" y="737"/>
                  </a:lnTo>
                  <a:lnTo>
                    <a:pt x="488" y="723"/>
                  </a:lnTo>
                  <a:lnTo>
                    <a:pt x="488" y="345"/>
                  </a:lnTo>
                  <a:lnTo>
                    <a:pt x="489" y="447"/>
                  </a:lnTo>
                  <a:lnTo>
                    <a:pt x="489" y="707"/>
                  </a:lnTo>
                  <a:lnTo>
                    <a:pt x="490" y="473"/>
                  </a:lnTo>
                  <a:lnTo>
                    <a:pt x="490" y="730"/>
                  </a:lnTo>
                  <a:lnTo>
                    <a:pt x="491" y="727"/>
                  </a:lnTo>
                  <a:lnTo>
                    <a:pt x="491" y="463"/>
                  </a:lnTo>
                  <a:lnTo>
                    <a:pt x="492" y="434"/>
                  </a:lnTo>
                  <a:lnTo>
                    <a:pt x="492" y="711"/>
                  </a:lnTo>
                  <a:lnTo>
                    <a:pt x="493" y="359"/>
                  </a:lnTo>
                  <a:lnTo>
                    <a:pt x="493" y="723"/>
                  </a:lnTo>
                  <a:lnTo>
                    <a:pt x="494" y="725"/>
                  </a:lnTo>
                  <a:lnTo>
                    <a:pt x="494" y="451"/>
                  </a:lnTo>
                  <a:lnTo>
                    <a:pt x="495" y="363"/>
                  </a:lnTo>
                  <a:lnTo>
                    <a:pt x="495" y="746"/>
                  </a:lnTo>
                  <a:lnTo>
                    <a:pt x="496" y="451"/>
                  </a:lnTo>
                  <a:lnTo>
                    <a:pt x="496" y="719"/>
                  </a:lnTo>
                  <a:lnTo>
                    <a:pt x="497" y="718"/>
                  </a:lnTo>
                  <a:lnTo>
                    <a:pt x="497" y="434"/>
                  </a:lnTo>
                  <a:lnTo>
                    <a:pt x="498" y="392"/>
                  </a:lnTo>
                  <a:lnTo>
                    <a:pt x="498" y="711"/>
                  </a:lnTo>
                  <a:lnTo>
                    <a:pt x="499" y="381"/>
                  </a:lnTo>
                  <a:lnTo>
                    <a:pt x="499" y="676"/>
                  </a:lnTo>
                  <a:lnTo>
                    <a:pt x="500" y="708"/>
                  </a:lnTo>
                  <a:lnTo>
                    <a:pt x="500" y="442"/>
                  </a:lnTo>
                  <a:lnTo>
                    <a:pt x="501" y="427"/>
                  </a:lnTo>
                  <a:lnTo>
                    <a:pt x="501" y="693"/>
                  </a:lnTo>
                  <a:lnTo>
                    <a:pt x="502" y="362"/>
                  </a:lnTo>
                  <a:lnTo>
                    <a:pt x="502" y="699"/>
                  </a:lnTo>
                  <a:lnTo>
                    <a:pt x="503" y="704"/>
                  </a:lnTo>
                  <a:lnTo>
                    <a:pt x="503" y="426"/>
                  </a:lnTo>
                  <a:lnTo>
                    <a:pt x="504" y="260"/>
                  </a:lnTo>
                  <a:lnTo>
                    <a:pt x="504" y="714"/>
                  </a:lnTo>
                  <a:lnTo>
                    <a:pt x="505" y="730"/>
                  </a:lnTo>
                  <a:lnTo>
                    <a:pt x="505" y="367"/>
                  </a:lnTo>
                  <a:lnTo>
                    <a:pt x="506" y="692"/>
                  </a:lnTo>
                  <a:lnTo>
                    <a:pt x="506" y="427"/>
                  </a:lnTo>
                  <a:lnTo>
                    <a:pt x="507" y="392"/>
                  </a:lnTo>
                  <a:lnTo>
                    <a:pt x="507" y="717"/>
                  </a:lnTo>
                  <a:lnTo>
                    <a:pt x="508" y="418"/>
                  </a:lnTo>
                  <a:lnTo>
                    <a:pt x="508" y="707"/>
                  </a:lnTo>
                  <a:lnTo>
                    <a:pt x="509" y="735"/>
                  </a:lnTo>
                  <a:lnTo>
                    <a:pt x="509" y="439"/>
                  </a:lnTo>
                  <a:lnTo>
                    <a:pt x="510" y="344"/>
                  </a:lnTo>
                  <a:lnTo>
                    <a:pt x="510" y="717"/>
                  </a:lnTo>
                  <a:lnTo>
                    <a:pt x="511" y="714"/>
                  </a:lnTo>
                  <a:lnTo>
                    <a:pt x="511" y="364"/>
                  </a:lnTo>
                  <a:lnTo>
                    <a:pt x="512" y="728"/>
                  </a:lnTo>
                  <a:lnTo>
                    <a:pt x="512" y="446"/>
                  </a:lnTo>
                  <a:lnTo>
                    <a:pt x="513" y="352"/>
                  </a:lnTo>
                  <a:lnTo>
                    <a:pt x="513" y="705"/>
                  </a:lnTo>
                  <a:lnTo>
                    <a:pt x="514" y="688"/>
                  </a:lnTo>
                  <a:lnTo>
                    <a:pt x="514" y="403"/>
                  </a:lnTo>
                  <a:lnTo>
                    <a:pt x="515" y="437"/>
                  </a:lnTo>
                  <a:lnTo>
                    <a:pt x="515" y="719"/>
                  </a:lnTo>
                  <a:lnTo>
                    <a:pt x="516" y="476"/>
                  </a:lnTo>
                  <a:lnTo>
                    <a:pt x="516" y="692"/>
                  </a:lnTo>
                  <a:lnTo>
                    <a:pt x="517" y="708"/>
                  </a:lnTo>
                  <a:lnTo>
                    <a:pt x="517" y="414"/>
                  </a:lnTo>
                  <a:lnTo>
                    <a:pt x="518" y="425"/>
                  </a:lnTo>
                  <a:lnTo>
                    <a:pt x="518" y="653"/>
                  </a:lnTo>
                  <a:lnTo>
                    <a:pt x="519" y="703"/>
                  </a:lnTo>
                  <a:lnTo>
                    <a:pt x="519" y="359"/>
                  </a:lnTo>
                  <a:lnTo>
                    <a:pt x="520" y="717"/>
                  </a:lnTo>
                  <a:lnTo>
                    <a:pt x="520" y="417"/>
                  </a:lnTo>
                  <a:lnTo>
                    <a:pt x="521" y="320"/>
                  </a:lnTo>
                  <a:lnTo>
                    <a:pt x="521" y="713"/>
                  </a:lnTo>
                  <a:lnTo>
                    <a:pt x="522" y="702"/>
                  </a:lnTo>
                  <a:lnTo>
                    <a:pt x="522" y="465"/>
                  </a:lnTo>
                  <a:lnTo>
                    <a:pt x="523" y="446"/>
                  </a:lnTo>
                  <a:lnTo>
                    <a:pt x="523" y="712"/>
                  </a:lnTo>
                  <a:lnTo>
                    <a:pt x="524" y="332"/>
                  </a:lnTo>
                  <a:lnTo>
                    <a:pt x="524" y="714"/>
                  </a:lnTo>
                  <a:lnTo>
                    <a:pt x="525" y="712"/>
                  </a:lnTo>
                  <a:lnTo>
                    <a:pt x="525" y="423"/>
                  </a:lnTo>
                  <a:lnTo>
                    <a:pt x="526" y="406"/>
                  </a:lnTo>
                  <a:lnTo>
                    <a:pt x="526" y="724"/>
                  </a:lnTo>
                  <a:lnTo>
                    <a:pt x="527" y="727"/>
                  </a:lnTo>
                  <a:lnTo>
                    <a:pt x="527" y="447"/>
                  </a:lnTo>
                  <a:lnTo>
                    <a:pt x="528" y="701"/>
                  </a:lnTo>
                  <a:lnTo>
                    <a:pt x="528" y="445"/>
                  </a:lnTo>
                  <a:lnTo>
                    <a:pt x="529" y="712"/>
                  </a:lnTo>
                  <a:lnTo>
                    <a:pt x="529" y="360"/>
                  </a:lnTo>
                  <a:lnTo>
                    <a:pt x="530" y="293"/>
                  </a:lnTo>
                  <a:lnTo>
                    <a:pt x="530" y="699"/>
                  </a:lnTo>
                  <a:lnTo>
                    <a:pt x="531" y="737"/>
                  </a:lnTo>
                  <a:lnTo>
                    <a:pt x="531" y="430"/>
                  </a:lnTo>
                  <a:lnTo>
                    <a:pt x="532" y="408"/>
                  </a:lnTo>
                  <a:lnTo>
                    <a:pt x="532" y="710"/>
                  </a:lnTo>
                  <a:lnTo>
                    <a:pt x="533" y="398"/>
                  </a:lnTo>
                  <a:lnTo>
                    <a:pt x="533" y="719"/>
                  </a:lnTo>
                  <a:lnTo>
                    <a:pt x="534" y="421"/>
                  </a:lnTo>
                  <a:lnTo>
                    <a:pt x="534" y="744"/>
                  </a:lnTo>
                  <a:lnTo>
                    <a:pt x="535" y="717"/>
                  </a:lnTo>
                  <a:lnTo>
                    <a:pt x="535" y="403"/>
                  </a:lnTo>
                  <a:lnTo>
                    <a:pt x="536" y="454"/>
                  </a:lnTo>
                  <a:lnTo>
                    <a:pt x="536" y="705"/>
                  </a:lnTo>
                  <a:lnTo>
                    <a:pt x="537" y="710"/>
                  </a:lnTo>
                  <a:lnTo>
                    <a:pt x="537" y="380"/>
                  </a:lnTo>
                  <a:lnTo>
                    <a:pt x="538" y="706"/>
                  </a:lnTo>
                  <a:lnTo>
                    <a:pt x="538" y="400"/>
                  </a:lnTo>
                  <a:lnTo>
                    <a:pt x="539" y="397"/>
                  </a:lnTo>
                  <a:lnTo>
                    <a:pt x="539" y="685"/>
                  </a:lnTo>
                  <a:lnTo>
                    <a:pt x="540" y="728"/>
                  </a:lnTo>
                  <a:lnTo>
                    <a:pt x="540" y="417"/>
                  </a:lnTo>
                  <a:lnTo>
                    <a:pt x="541" y="358"/>
                  </a:lnTo>
                  <a:lnTo>
                    <a:pt x="541" y="725"/>
                  </a:lnTo>
                  <a:lnTo>
                    <a:pt x="542" y="708"/>
                  </a:lnTo>
                  <a:lnTo>
                    <a:pt x="542" y="427"/>
                  </a:lnTo>
                  <a:lnTo>
                    <a:pt x="543" y="398"/>
                  </a:lnTo>
                  <a:lnTo>
                    <a:pt x="543" y="718"/>
                  </a:lnTo>
                  <a:lnTo>
                    <a:pt x="544" y="734"/>
                  </a:lnTo>
                  <a:lnTo>
                    <a:pt x="544" y="428"/>
                  </a:lnTo>
                  <a:lnTo>
                    <a:pt x="545" y="690"/>
                  </a:lnTo>
                  <a:lnTo>
                    <a:pt x="545" y="413"/>
                  </a:lnTo>
                  <a:lnTo>
                    <a:pt x="546" y="717"/>
                  </a:lnTo>
                  <a:lnTo>
                    <a:pt x="546" y="309"/>
                  </a:lnTo>
                  <a:lnTo>
                    <a:pt x="547" y="394"/>
                  </a:lnTo>
                  <a:lnTo>
                    <a:pt x="547" y="726"/>
                  </a:lnTo>
                  <a:lnTo>
                    <a:pt x="548" y="464"/>
                  </a:lnTo>
                  <a:lnTo>
                    <a:pt x="548" y="697"/>
                  </a:lnTo>
                  <a:lnTo>
                    <a:pt x="549" y="408"/>
                  </a:lnTo>
                  <a:lnTo>
                    <a:pt x="549" y="688"/>
                  </a:lnTo>
                  <a:lnTo>
                    <a:pt x="550" y="721"/>
                  </a:lnTo>
                  <a:lnTo>
                    <a:pt x="550" y="416"/>
                  </a:lnTo>
                  <a:lnTo>
                    <a:pt x="551" y="716"/>
                  </a:lnTo>
                  <a:lnTo>
                    <a:pt x="551" y="439"/>
                  </a:lnTo>
                  <a:lnTo>
                    <a:pt x="552" y="438"/>
                  </a:lnTo>
                  <a:lnTo>
                    <a:pt x="552" y="712"/>
                  </a:lnTo>
                  <a:lnTo>
                    <a:pt x="553" y="403"/>
                  </a:lnTo>
                  <a:lnTo>
                    <a:pt x="553" y="685"/>
                  </a:lnTo>
                  <a:lnTo>
                    <a:pt x="554" y="479"/>
                  </a:lnTo>
                  <a:lnTo>
                    <a:pt x="554" y="693"/>
                  </a:lnTo>
                  <a:lnTo>
                    <a:pt x="555" y="672"/>
                  </a:lnTo>
                  <a:lnTo>
                    <a:pt x="555" y="418"/>
                  </a:lnTo>
                  <a:lnTo>
                    <a:pt x="556" y="286"/>
                  </a:lnTo>
                  <a:lnTo>
                    <a:pt x="556" y="693"/>
                  </a:lnTo>
                  <a:lnTo>
                    <a:pt x="557" y="417"/>
                  </a:lnTo>
                  <a:lnTo>
                    <a:pt x="557" y="703"/>
                  </a:lnTo>
                  <a:lnTo>
                    <a:pt x="558" y="733"/>
                  </a:lnTo>
                  <a:lnTo>
                    <a:pt x="558" y="395"/>
                  </a:lnTo>
                  <a:lnTo>
                    <a:pt x="559" y="337"/>
                  </a:lnTo>
                  <a:lnTo>
                    <a:pt x="559" y="672"/>
                  </a:lnTo>
                  <a:lnTo>
                    <a:pt x="560" y="424"/>
                  </a:lnTo>
                  <a:lnTo>
                    <a:pt x="560" y="686"/>
                  </a:lnTo>
                  <a:lnTo>
                    <a:pt x="561" y="705"/>
                  </a:lnTo>
                  <a:lnTo>
                    <a:pt x="561" y="399"/>
                  </a:lnTo>
                  <a:lnTo>
                    <a:pt x="562" y="703"/>
                  </a:lnTo>
                  <a:lnTo>
                    <a:pt x="562" y="424"/>
                  </a:lnTo>
                  <a:lnTo>
                    <a:pt x="563" y="373"/>
                  </a:lnTo>
                  <a:lnTo>
                    <a:pt x="563" y="702"/>
                  </a:lnTo>
                  <a:lnTo>
                    <a:pt x="564" y="378"/>
                  </a:lnTo>
                  <a:lnTo>
                    <a:pt x="564" y="682"/>
                  </a:lnTo>
                  <a:lnTo>
                    <a:pt x="565" y="672"/>
                  </a:lnTo>
                  <a:lnTo>
                    <a:pt x="565" y="274"/>
                  </a:lnTo>
                  <a:lnTo>
                    <a:pt x="566" y="424"/>
                  </a:lnTo>
                  <a:lnTo>
                    <a:pt x="566" y="705"/>
                  </a:lnTo>
                  <a:lnTo>
                    <a:pt x="567" y="696"/>
                  </a:lnTo>
                  <a:lnTo>
                    <a:pt x="567" y="452"/>
                  </a:lnTo>
                  <a:lnTo>
                    <a:pt x="568" y="407"/>
                  </a:lnTo>
                  <a:lnTo>
                    <a:pt x="568" y="700"/>
                  </a:lnTo>
                  <a:lnTo>
                    <a:pt x="569" y="417"/>
                  </a:lnTo>
                  <a:lnTo>
                    <a:pt x="569" y="709"/>
                  </a:lnTo>
                  <a:lnTo>
                    <a:pt x="570" y="421"/>
                  </a:lnTo>
                  <a:lnTo>
                    <a:pt x="570" y="744"/>
                  </a:lnTo>
                  <a:lnTo>
                    <a:pt x="571" y="721"/>
                  </a:lnTo>
                  <a:lnTo>
                    <a:pt x="571" y="476"/>
                  </a:lnTo>
                  <a:lnTo>
                    <a:pt x="572" y="405"/>
                  </a:lnTo>
                  <a:lnTo>
                    <a:pt x="572" y="716"/>
                  </a:lnTo>
                  <a:lnTo>
                    <a:pt x="573" y="694"/>
                  </a:lnTo>
                  <a:lnTo>
                    <a:pt x="573" y="405"/>
                  </a:lnTo>
                  <a:lnTo>
                    <a:pt x="574" y="359"/>
                  </a:lnTo>
                  <a:lnTo>
                    <a:pt x="574" y="677"/>
                  </a:lnTo>
                  <a:lnTo>
                    <a:pt x="575" y="717"/>
                  </a:lnTo>
                  <a:lnTo>
                    <a:pt x="575" y="403"/>
                  </a:lnTo>
                  <a:lnTo>
                    <a:pt x="576" y="298"/>
                  </a:lnTo>
                  <a:lnTo>
                    <a:pt x="576" y="689"/>
                  </a:lnTo>
                  <a:lnTo>
                    <a:pt x="577" y="361"/>
                  </a:lnTo>
                  <a:lnTo>
                    <a:pt x="577" y="674"/>
                  </a:lnTo>
                  <a:lnTo>
                    <a:pt x="578" y="710"/>
                  </a:lnTo>
                  <a:lnTo>
                    <a:pt x="578" y="430"/>
                  </a:lnTo>
                  <a:lnTo>
                    <a:pt x="579" y="404"/>
                  </a:lnTo>
                  <a:lnTo>
                    <a:pt x="579" y="720"/>
                  </a:lnTo>
                  <a:lnTo>
                    <a:pt x="580" y="698"/>
                  </a:lnTo>
                  <a:lnTo>
                    <a:pt x="580" y="382"/>
                  </a:lnTo>
                  <a:lnTo>
                    <a:pt x="581" y="360"/>
                  </a:lnTo>
                  <a:lnTo>
                    <a:pt x="581" y="703"/>
                  </a:lnTo>
                  <a:lnTo>
                    <a:pt x="582" y="698"/>
                  </a:lnTo>
                  <a:lnTo>
                    <a:pt x="582" y="417"/>
                  </a:lnTo>
                  <a:lnTo>
                    <a:pt x="583" y="363"/>
                  </a:lnTo>
                  <a:lnTo>
                    <a:pt x="583" y="706"/>
                  </a:lnTo>
                  <a:lnTo>
                    <a:pt x="584" y="700"/>
                  </a:lnTo>
                  <a:lnTo>
                    <a:pt x="584" y="389"/>
                  </a:lnTo>
                  <a:lnTo>
                    <a:pt x="585" y="428"/>
                  </a:lnTo>
                  <a:lnTo>
                    <a:pt x="585" y="689"/>
                  </a:lnTo>
                  <a:lnTo>
                    <a:pt x="586" y="717"/>
                  </a:lnTo>
                  <a:lnTo>
                    <a:pt x="586" y="374"/>
                  </a:lnTo>
                  <a:lnTo>
                    <a:pt x="587" y="428"/>
                  </a:lnTo>
                  <a:lnTo>
                    <a:pt x="587" y="686"/>
                  </a:lnTo>
                  <a:lnTo>
                    <a:pt x="588" y="721"/>
                  </a:lnTo>
                  <a:lnTo>
                    <a:pt x="588" y="378"/>
                  </a:lnTo>
                  <a:lnTo>
                    <a:pt x="589" y="691"/>
                  </a:lnTo>
                  <a:lnTo>
                    <a:pt x="589" y="334"/>
                  </a:lnTo>
                  <a:lnTo>
                    <a:pt x="590" y="220"/>
                  </a:lnTo>
                  <a:lnTo>
                    <a:pt x="590" y="705"/>
                  </a:lnTo>
                  <a:lnTo>
                    <a:pt x="591" y="677"/>
                  </a:lnTo>
                  <a:lnTo>
                    <a:pt x="591" y="374"/>
                  </a:lnTo>
                  <a:lnTo>
                    <a:pt x="592" y="358"/>
                  </a:lnTo>
                  <a:lnTo>
                    <a:pt x="592" y="699"/>
                  </a:lnTo>
                  <a:lnTo>
                    <a:pt x="593" y="427"/>
                  </a:lnTo>
                  <a:lnTo>
                    <a:pt x="593" y="713"/>
                  </a:lnTo>
                  <a:lnTo>
                    <a:pt x="594" y="380"/>
                  </a:lnTo>
                  <a:lnTo>
                    <a:pt x="594" y="702"/>
                  </a:lnTo>
                  <a:lnTo>
                    <a:pt x="595" y="393"/>
                  </a:lnTo>
                  <a:lnTo>
                    <a:pt x="595" y="708"/>
                  </a:lnTo>
                  <a:lnTo>
                    <a:pt x="596" y="361"/>
                  </a:lnTo>
                  <a:lnTo>
                    <a:pt x="596" y="722"/>
                  </a:lnTo>
                  <a:lnTo>
                    <a:pt x="597" y="707"/>
                  </a:lnTo>
                  <a:lnTo>
                    <a:pt x="597" y="361"/>
                  </a:lnTo>
                  <a:lnTo>
                    <a:pt x="598" y="693"/>
                  </a:lnTo>
                  <a:lnTo>
                    <a:pt x="598" y="481"/>
                  </a:lnTo>
                  <a:lnTo>
                    <a:pt x="599" y="428"/>
                  </a:lnTo>
                  <a:lnTo>
                    <a:pt x="599" y="695"/>
                  </a:lnTo>
                  <a:lnTo>
                    <a:pt x="600" y="682"/>
                  </a:lnTo>
                  <a:lnTo>
                    <a:pt x="600" y="296"/>
                  </a:lnTo>
                  <a:lnTo>
                    <a:pt x="601" y="369"/>
                  </a:lnTo>
                  <a:lnTo>
                    <a:pt x="601" y="719"/>
                  </a:lnTo>
                  <a:lnTo>
                    <a:pt x="602" y="288"/>
                  </a:lnTo>
                  <a:lnTo>
                    <a:pt x="602" y="699"/>
                  </a:lnTo>
                  <a:lnTo>
                    <a:pt x="603" y="682"/>
                  </a:lnTo>
                  <a:lnTo>
                    <a:pt x="603" y="330"/>
                  </a:lnTo>
                  <a:lnTo>
                    <a:pt x="604" y="72"/>
                  </a:lnTo>
                  <a:lnTo>
                    <a:pt x="604" y="665"/>
                  </a:lnTo>
                  <a:lnTo>
                    <a:pt x="605" y="440"/>
                  </a:lnTo>
                  <a:lnTo>
                    <a:pt x="605" y="693"/>
                  </a:lnTo>
                  <a:lnTo>
                    <a:pt x="606" y="307"/>
                  </a:lnTo>
                  <a:lnTo>
                    <a:pt x="606" y="717"/>
                  </a:lnTo>
                  <a:lnTo>
                    <a:pt x="607" y="719"/>
                  </a:lnTo>
                  <a:lnTo>
                    <a:pt x="607" y="420"/>
                  </a:lnTo>
                  <a:lnTo>
                    <a:pt x="608" y="427"/>
                  </a:lnTo>
                  <a:lnTo>
                    <a:pt x="608" y="664"/>
                  </a:lnTo>
                  <a:lnTo>
                    <a:pt x="609" y="401"/>
                  </a:lnTo>
                  <a:lnTo>
                    <a:pt x="609" y="719"/>
                  </a:lnTo>
                  <a:lnTo>
                    <a:pt x="610" y="682"/>
                  </a:lnTo>
                  <a:lnTo>
                    <a:pt x="610" y="330"/>
                  </a:lnTo>
                  <a:lnTo>
                    <a:pt x="611" y="390"/>
                  </a:lnTo>
                  <a:lnTo>
                    <a:pt x="611" y="721"/>
                  </a:lnTo>
                  <a:lnTo>
                    <a:pt x="612" y="459"/>
                  </a:lnTo>
                  <a:lnTo>
                    <a:pt x="612" y="678"/>
                  </a:lnTo>
                  <a:lnTo>
                    <a:pt x="613" y="422"/>
                  </a:lnTo>
                  <a:lnTo>
                    <a:pt x="613" y="700"/>
                  </a:lnTo>
                  <a:lnTo>
                    <a:pt x="614" y="705"/>
                  </a:lnTo>
                  <a:lnTo>
                    <a:pt x="614" y="421"/>
                  </a:lnTo>
                  <a:lnTo>
                    <a:pt x="615" y="684"/>
                  </a:lnTo>
                  <a:lnTo>
                    <a:pt x="615" y="384"/>
                  </a:lnTo>
                  <a:lnTo>
                    <a:pt x="616" y="687"/>
                  </a:lnTo>
                  <a:lnTo>
                    <a:pt x="616" y="230"/>
                  </a:lnTo>
                  <a:lnTo>
                    <a:pt x="617" y="328"/>
                  </a:lnTo>
                  <a:lnTo>
                    <a:pt x="617" y="713"/>
                  </a:lnTo>
                  <a:lnTo>
                    <a:pt x="618" y="413"/>
                  </a:lnTo>
                  <a:lnTo>
                    <a:pt x="618" y="711"/>
                  </a:lnTo>
                  <a:lnTo>
                    <a:pt x="619" y="349"/>
                  </a:lnTo>
                  <a:lnTo>
                    <a:pt x="619" y="716"/>
                  </a:lnTo>
                  <a:lnTo>
                    <a:pt x="620" y="288"/>
                  </a:lnTo>
                  <a:lnTo>
                    <a:pt x="620" y="670"/>
                  </a:lnTo>
                  <a:lnTo>
                    <a:pt x="621" y="395"/>
                  </a:lnTo>
                  <a:lnTo>
                    <a:pt x="621" y="685"/>
                  </a:lnTo>
                  <a:lnTo>
                    <a:pt x="622" y="448"/>
                  </a:lnTo>
                  <a:lnTo>
                    <a:pt x="622" y="711"/>
                  </a:lnTo>
                  <a:lnTo>
                    <a:pt x="623" y="682"/>
                  </a:lnTo>
                  <a:lnTo>
                    <a:pt x="623" y="285"/>
                  </a:lnTo>
                  <a:lnTo>
                    <a:pt x="624" y="720"/>
                  </a:lnTo>
                  <a:lnTo>
                    <a:pt x="624" y="387"/>
                  </a:lnTo>
                  <a:lnTo>
                    <a:pt x="625" y="727"/>
                  </a:lnTo>
                  <a:lnTo>
                    <a:pt x="625" y="372"/>
                  </a:lnTo>
                  <a:lnTo>
                    <a:pt x="626" y="406"/>
                  </a:lnTo>
                  <a:lnTo>
                    <a:pt x="626" y="700"/>
                  </a:lnTo>
                  <a:lnTo>
                    <a:pt x="627" y="328"/>
                  </a:lnTo>
                  <a:lnTo>
                    <a:pt x="627" y="714"/>
                  </a:lnTo>
                  <a:lnTo>
                    <a:pt x="628" y="404"/>
                  </a:lnTo>
                  <a:lnTo>
                    <a:pt x="628" y="694"/>
                  </a:lnTo>
                  <a:lnTo>
                    <a:pt x="629" y="384"/>
                  </a:lnTo>
                  <a:lnTo>
                    <a:pt x="629" y="688"/>
                  </a:lnTo>
                  <a:lnTo>
                    <a:pt x="630" y="705"/>
                  </a:lnTo>
                  <a:lnTo>
                    <a:pt x="630" y="449"/>
                  </a:lnTo>
                  <a:lnTo>
                    <a:pt x="631" y="372"/>
                  </a:lnTo>
                  <a:lnTo>
                    <a:pt x="631" y="683"/>
                  </a:lnTo>
                  <a:lnTo>
                    <a:pt x="632" y="348"/>
                  </a:lnTo>
                  <a:lnTo>
                    <a:pt x="632" y="716"/>
                  </a:lnTo>
                  <a:lnTo>
                    <a:pt x="633" y="717"/>
                  </a:lnTo>
                  <a:lnTo>
                    <a:pt x="633" y="380"/>
                  </a:lnTo>
                  <a:lnTo>
                    <a:pt x="634" y="701"/>
                  </a:lnTo>
                  <a:lnTo>
                    <a:pt x="634" y="372"/>
                  </a:lnTo>
                  <a:lnTo>
                    <a:pt x="635" y="406"/>
                  </a:lnTo>
                  <a:lnTo>
                    <a:pt x="635" y="681"/>
                  </a:lnTo>
                  <a:lnTo>
                    <a:pt x="636" y="726"/>
                  </a:lnTo>
                  <a:lnTo>
                    <a:pt x="636" y="323"/>
                  </a:lnTo>
                  <a:lnTo>
                    <a:pt x="637" y="373"/>
                  </a:lnTo>
                  <a:lnTo>
                    <a:pt x="637" y="696"/>
                  </a:lnTo>
                  <a:lnTo>
                    <a:pt x="638" y="700"/>
                  </a:lnTo>
                  <a:lnTo>
                    <a:pt x="638" y="432"/>
                  </a:lnTo>
                  <a:lnTo>
                    <a:pt x="639" y="349"/>
                  </a:lnTo>
                  <a:lnTo>
                    <a:pt x="639" y="712"/>
                  </a:lnTo>
                  <a:lnTo>
                    <a:pt x="640" y="707"/>
                  </a:lnTo>
                  <a:lnTo>
                    <a:pt x="640" y="373"/>
                  </a:lnTo>
                  <a:lnTo>
                    <a:pt x="641" y="433"/>
                  </a:lnTo>
                  <a:lnTo>
                    <a:pt x="641" y="712"/>
                  </a:lnTo>
                  <a:lnTo>
                    <a:pt x="642" y="475"/>
                  </a:lnTo>
                  <a:lnTo>
                    <a:pt x="642" y="701"/>
                  </a:lnTo>
                  <a:lnTo>
                    <a:pt x="643" y="494"/>
                  </a:lnTo>
                  <a:lnTo>
                    <a:pt x="643" y="738"/>
                  </a:lnTo>
                  <a:lnTo>
                    <a:pt x="644" y="690"/>
                  </a:lnTo>
                  <a:lnTo>
                    <a:pt x="644" y="395"/>
                  </a:lnTo>
                  <a:lnTo>
                    <a:pt x="645" y="462"/>
                  </a:lnTo>
                  <a:lnTo>
                    <a:pt x="645" y="730"/>
                  </a:lnTo>
                  <a:lnTo>
                    <a:pt x="646" y="714"/>
                  </a:lnTo>
                  <a:lnTo>
                    <a:pt x="646" y="358"/>
                  </a:lnTo>
                  <a:lnTo>
                    <a:pt x="647" y="682"/>
                  </a:lnTo>
                  <a:lnTo>
                    <a:pt x="647" y="428"/>
                  </a:lnTo>
                  <a:lnTo>
                    <a:pt x="648" y="384"/>
                  </a:lnTo>
                  <a:lnTo>
                    <a:pt x="648" y="725"/>
                  </a:lnTo>
                  <a:lnTo>
                    <a:pt x="649" y="356"/>
                  </a:lnTo>
                  <a:lnTo>
                    <a:pt x="649" y="698"/>
                  </a:lnTo>
                  <a:lnTo>
                    <a:pt x="650" y="673"/>
                  </a:lnTo>
                  <a:lnTo>
                    <a:pt x="650" y="247"/>
                  </a:lnTo>
                  <a:lnTo>
                    <a:pt x="651" y="311"/>
                  </a:lnTo>
                  <a:lnTo>
                    <a:pt x="651" y="697"/>
                  </a:lnTo>
                  <a:lnTo>
                    <a:pt x="652" y="411"/>
                  </a:lnTo>
                  <a:lnTo>
                    <a:pt x="652" y="703"/>
                  </a:lnTo>
                  <a:lnTo>
                    <a:pt x="653" y="717"/>
                  </a:lnTo>
                  <a:lnTo>
                    <a:pt x="653" y="420"/>
                  </a:lnTo>
                  <a:lnTo>
                    <a:pt x="654" y="703"/>
                  </a:lnTo>
                  <a:lnTo>
                    <a:pt x="654" y="402"/>
                  </a:lnTo>
                  <a:lnTo>
                    <a:pt x="655" y="705"/>
                  </a:lnTo>
                  <a:lnTo>
                    <a:pt x="655" y="413"/>
                  </a:lnTo>
                  <a:lnTo>
                    <a:pt x="656" y="368"/>
                  </a:lnTo>
                  <a:lnTo>
                    <a:pt x="656" y="694"/>
                  </a:lnTo>
                  <a:lnTo>
                    <a:pt x="657" y="703"/>
                  </a:lnTo>
                  <a:lnTo>
                    <a:pt x="657" y="402"/>
                  </a:lnTo>
                  <a:lnTo>
                    <a:pt x="658" y="399"/>
                  </a:lnTo>
                  <a:lnTo>
                    <a:pt x="658" y="674"/>
                  </a:lnTo>
                  <a:lnTo>
                    <a:pt x="659" y="688"/>
                  </a:lnTo>
                  <a:lnTo>
                    <a:pt x="659" y="396"/>
                  </a:lnTo>
                  <a:lnTo>
                    <a:pt x="660" y="448"/>
                  </a:lnTo>
                  <a:lnTo>
                    <a:pt x="660" y="720"/>
                  </a:lnTo>
                  <a:lnTo>
                    <a:pt x="661" y="695"/>
                  </a:lnTo>
                  <a:lnTo>
                    <a:pt x="661" y="306"/>
                  </a:lnTo>
                  <a:lnTo>
                    <a:pt x="662" y="685"/>
                  </a:lnTo>
                  <a:lnTo>
                    <a:pt x="662" y="270"/>
                  </a:lnTo>
                  <a:lnTo>
                    <a:pt x="663" y="729"/>
                  </a:lnTo>
                  <a:lnTo>
                    <a:pt x="663" y="360"/>
                  </a:lnTo>
                  <a:lnTo>
                    <a:pt x="664" y="415"/>
                  </a:lnTo>
                  <a:lnTo>
                    <a:pt x="664" y="722"/>
                  </a:lnTo>
                  <a:lnTo>
                    <a:pt x="665" y="370"/>
                  </a:lnTo>
                  <a:lnTo>
                    <a:pt x="665" y="731"/>
                  </a:lnTo>
                  <a:lnTo>
                    <a:pt x="666" y="710"/>
                  </a:lnTo>
                  <a:lnTo>
                    <a:pt x="666" y="388"/>
                  </a:lnTo>
                  <a:lnTo>
                    <a:pt x="667" y="677"/>
                  </a:lnTo>
                  <a:lnTo>
                    <a:pt x="667" y="401"/>
                  </a:lnTo>
                  <a:lnTo>
                    <a:pt x="668" y="425"/>
                  </a:lnTo>
                  <a:lnTo>
                    <a:pt x="668" y="715"/>
                  </a:lnTo>
                  <a:lnTo>
                    <a:pt x="669" y="719"/>
                  </a:lnTo>
                  <a:lnTo>
                    <a:pt x="669" y="335"/>
                  </a:lnTo>
                  <a:lnTo>
                    <a:pt x="670" y="704"/>
                  </a:lnTo>
                  <a:lnTo>
                    <a:pt x="670" y="392"/>
                  </a:lnTo>
                  <a:lnTo>
                    <a:pt x="671" y="363"/>
                  </a:lnTo>
                  <a:lnTo>
                    <a:pt x="671" y="695"/>
                  </a:lnTo>
                  <a:lnTo>
                    <a:pt x="672" y="400"/>
                  </a:lnTo>
                  <a:lnTo>
                    <a:pt x="672" y="698"/>
                  </a:lnTo>
                  <a:lnTo>
                    <a:pt x="673" y="389"/>
                  </a:lnTo>
                  <a:lnTo>
                    <a:pt x="673" y="699"/>
                  </a:lnTo>
                  <a:lnTo>
                    <a:pt x="674" y="738"/>
                  </a:lnTo>
                  <a:lnTo>
                    <a:pt x="674" y="394"/>
                  </a:lnTo>
                  <a:lnTo>
                    <a:pt x="675" y="423"/>
                  </a:lnTo>
                  <a:lnTo>
                    <a:pt x="675" y="675"/>
                  </a:lnTo>
                  <a:lnTo>
                    <a:pt x="676" y="729"/>
                  </a:lnTo>
                  <a:lnTo>
                    <a:pt x="676" y="348"/>
                  </a:lnTo>
                  <a:lnTo>
                    <a:pt x="677" y="673"/>
                  </a:lnTo>
                  <a:lnTo>
                    <a:pt x="677" y="412"/>
                  </a:lnTo>
                  <a:lnTo>
                    <a:pt x="678" y="406"/>
                  </a:lnTo>
                  <a:lnTo>
                    <a:pt x="678" y="704"/>
                  </a:lnTo>
                  <a:lnTo>
                    <a:pt x="679" y="695"/>
                  </a:lnTo>
                  <a:lnTo>
                    <a:pt x="679" y="416"/>
                  </a:lnTo>
                  <a:lnTo>
                    <a:pt x="680" y="438"/>
                  </a:lnTo>
                  <a:lnTo>
                    <a:pt x="680" y="689"/>
                  </a:lnTo>
                  <a:lnTo>
                    <a:pt x="681" y="697"/>
                  </a:lnTo>
                  <a:lnTo>
                    <a:pt x="681" y="404"/>
                  </a:lnTo>
                  <a:lnTo>
                    <a:pt x="682" y="695"/>
                  </a:lnTo>
                  <a:lnTo>
                    <a:pt x="682" y="456"/>
                  </a:lnTo>
                  <a:lnTo>
                    <a:pt x="683" y="347"/>
                  </a:lnTo>
                  <a:lnTo>
                    <a:pt x="683" y="724"/>
                  </a:lnTo>
                  <a:lnTo>
                    <a:pt x="684" y="718"/>
                  </a:lnTo>
                  <a:lnTo>
                    <a:pt x="684" y="435"/>
                  </a:lnTo>
                  <a:lnTo>
                    <a:pt x="685" y="702"/>
                  </a:lnTo>
                  <a:lnTo>
                    <a:pt x="685" y="445"/>
                  </a:lnTo>
                  <a:lnTo>
                    <a:pt x="686" y="378"/>
                  </a:lnTo>
                  <a:lnTo>
                    <a:pt x="686" y="694"/>
                  </a:lnTo>
                  <a:lnTo>
                    <a:pt x="687" y="738"/>
                  </a:lnTo>
                  <a:lnTo>
                    <a:pt x="687" y="468"/>
                  </a:lnTo>
                  <a:lnTo>
                    <a:pt x="688" y="383"/>
                  </a:lnTo>
                  <a:lnTo>
                    <a:pt x="688" y="714"/>
                  </a:lnTo>
                  <a:lnTo>
                    <a:pt x="689" y="441"/>
                  </a:lnTo>
                  <a:lnTo>
                    <a:pt x="689" y="684"/>
                  </a:lnTo>
                  <a:lnTo>
                    <a:pt x="690" y="699"/>
                  </a:lnTo>
                  <a:lnTo>
                    <a:pt x="690" y="484"/>
                  </a:lnTo>
                  <a:lnTo>
                    <a:pt x="691" y="449"/>
                  </a:lnTo>
                  <a:lnTo>
                    <a:pt x="691" y="727"/>
                  </a:lnTo>
                  <a:lnTo>
                    <a:pt x="692" y="372"/>
                  </a:lnTo>
                  <a:lnTo>
                    <a:pt x="692" y="696"/>
                  </a:lnTo>
                  <a:lnTo>
                    <a:pt x="693" y="678"/>
                  </a:lnTo>
                  <a:lnTo>
                    <a:pt x="693" y="462"/>
                  </a:lnTo>
                  <a:lnTo>
                    <a:pt x="694" y="0"/>
                  </a:lnTo>
                  <a:lnTo>
                    <a:pt x="694" y="720"/>
                  </a:lnTo>
                  <a:lnTo>
                    <a:pt x="695" y="715"/>
                  </a:lnTo>
                  <a:lnTo>
                    <a:pt x="695" y="410"/>
                  </a:lnTo>
                  <a:lnTo>
                    <a:pt x="696" y="689"/>
                  </a:lnTo>
                  <a:lnTo>
                    <a:pt x="696" y="440"/>
                  </a:lnTo>
                  <a:lnTo>
                    <a:pt x="697" y="720"/>
                  </a:lnTo>
                  <a:lnTo>
                    <a:pt x="697" y="364"/>
                  </a:lnTo>
                  <a:lnTo>
                    <a:pt x="698" y="449"/>
                  </a:lnTo>
                  <a:lnTo>
                    <a:pt x="698" y="705"/>
                  </a:lnTo>
                  <a:lnTo>
                    <a:pt x="699" y="429"/>
                  </a:lnTo>
                  <a:lnTo>
                    <a:pt x="699" y="694"/>
                  </a:lnTo>
                  <a:lnTo>
                    <a:pt x="700" y="675"/>
                  </a:lnTo>
                  <a:lnTo>
                    <a:pt x="700" y="372"/>
                  </a:lnTo>
                  <a:lnTo>
                    <a:pt x="701" y="325"/>
                  </a:lnTo>
                  <a:lnTo>
                    <a:pt x="701" y="691"/>
                  </a:lnTo>
                  <a:lnTo>
                    <a:pt x="702" y="726"/>
                  </a:lnTo>
                  <a:lnTo>
                    <a:pt x="702" y="486"/>
                  </a:lnTo>
                  <a:lnTo>
                    <a:pt x="703" y="725"/>
                  </a:lnTo>
                  <a:lnTo>
                    <a:pt x="703" y="431"/>
                  </a:lnTo>
                  <a:lnTo>
                    <a:pt x="704" y="388"/>
                  </a:lnTo>
                  <a:lnTo>
                    <a:pt x="704" y="740"/>
                  </a:lnTo>
                  <a:lnTo>
                    <a:pt x="705" y="715"/>
                  </a:lnTo>
                  <a:lnTo>
                    <a:pt x="705" y="358"/>
                  </a:lnTo>
                  <a:lnTo>
                    <a:pt x="706" y="385"/>
                  </a:lnTo>
                  <a:lnTo>
                    <a:pt x="706" y="723"/>
                  </a:lnTo>
                  <a:lnTo>
                    <a:pt x="707" y="377"/>
                  </a:lnTo>
                  <a:lnTo>
                    <a:pt x="707" y="748"/>
                  </a:lnTo>
                  <a:lnTo>
                    <a:pt x="708" y="666"/>
                  </a:lnTo>
                  <a:lnTo>
                    <a:pt x="708" y="338"/>
                  </a:lnTo>
                  <a:lnTo>
                    <a:pt x="709" y="320"/>
                  </a:lnTo>
                  <a:lnTo>
                    <a:pt x="709" y="718"/>
                  </a:lnTo>
                  <a:lnTo>
                    <a:pt x="710" y="731"/>
                  </a:lnTo>
                  <a:lnTo>
                    <a:pt x="710" y="476"/>
                  </a:lnTo>
                  <a:lnTo>
                    <a:pt x="711" y="496"/>
                  </a:lnTo>
                  <a:lnTo>
                    <a:pt x="711" y="729"/>
                  </a:lnTo>
                  <a:lnTo>
                    <a:pt x="712" y="718"/>
                  </a:lnTo>
                  <a:lnTo>
                    <a:pt x="712" y="485"/>
                  </a:lnTo>
                  <a:lnTo>
                    <a:pt x="713" y="419"/>
                  </a:lnTo>
                  <a:lnTo>
                    <a:pt x="713" y="733"/>
                  </a:lnTo>
                  <a:lnTo>
                    <a:pt x="714" y="347"/>
                  </a:lnTo>
                  <a:lnTo>
                    <a:pt x="714" y="703"/>
                  </a:lnTo>
                  <a:lnTo>
                    <a:pt x="715" y="731"/>
                  </a:lnTo>
                  <a:lnTo>
                    <a:pt x="715" y="442"/>
                  </a:lnTo>
                  <a:lnTo>
                    <a:pt x="716" y="728"/>
                  </a:lnTo>
                  <a:lnTo>
                    <a:pt x="716" y="312"/>
                  </a:lnTo>
                  <a:lnTo>
                    <a:pt x="717" y="406"/>
                  </a:lnTo>
                  <a:lnTo>
                    <a:pt x="717" y="715"/>
                  </a:lnTo>
                  <a:lnTo>
                    <a:pt x="718" y="742"/>
                  </a:lnTo>
                  <a:lnTo>
                    <a:pt x="718" y="454"/>
                  </a:lnTo>
                  <a:lnTo>
                    <a:pt x="719" y="480"/>
                  </a:lnTo>
                  <a:lnTo>
                    <a:pt x="719" y="719"/>
                  </a:lnTo>
                  <a:lnTo>
                    <a:pt x="720" y="391"/>
                  </a:lnTo>
                  <a:lnTo>
                    <a:pt x="720" y="725"/>
                  </a:lnTo>
                  <a:lnTo>
                    <a:pt x="721" y="721"/>
                  </a:lnTo>
                  <a:lnTo>
                    <a:pt x="721" y="345"/>
                  </a:lnTo>
                  <a:lnTo>
                    <a:pt x="722" y="419"/>
                  </a:lnTo>
                  <a:lnTo>
                    <a:pt x="722" y="694"/>
                  </a:lnTo>
                  <a:lnTo>
                    <a:pt x="723" y="478"/>
                  </a:lnTo>
                  <a:lnTo>
                    <a:pt x="723" y="736"/>
                  </a:lnTo>
                  <a:lnTo>
                    <a:pt x="724" y="485"/>
                  </a:lnTo>
                  <a:lnTo>
                    <a:pt x="724" y="698"/>
                  </a:lnTo>
                  <a:lnTo>
                    <a:pt x="725" y="417"/>
                  </a:lnTo>
                  <a:lnTo>
                    <a:pt x="725" y="711"/>
                  </a:lnTo>
                  <a:lnTo>
                    <a:pt x="726" y="712"/>
                  </a:lnTo>
                  <a:lnTo>
                    <a:pt x="726" y="387"/>
                  </a:lnTo>
                  <a:lnTo>
                    <a:pt x="727" y="460"/>
                  </a:lnTo>
                  <a:lnTo>
                    <a:pt x="727" y="704"/>
                  </a:lnTo>
                  <a:lnTo>
                    <a:pt x="728" y="676"/>
                  </a:lnTo>
                  <a:lnTo>
                    <a:pt x="728" y="474"/>
                  </a:lnTo>
                  <a:lnTo>
                    <a:pt x="729" y="709"/>
                  </a:lnTo>
                  <a:lnTo>
                    <a:pt x="729" y="452"/>
                  </a:lnTo>
                  <a:lnTo>
                    <a:pt x="730" y="282"/>
                  </a:lnTo>
                  <a:lnTo>
                    <a:pt x="730" y="686"/>
                  </a:lnTo>
                  <a:lnTo>
                    <a:pt x="731" y="469"/>
                  </a:lnTo>
                  <a:lnTo>
                    <a:pt x="731" y="695"/>
                  </a:lnTo>
                  <a:lnTo>
                    <a:pt x="732" y="702"/>
                  </a:lnTo>
                  <a:lnTo>
                    <a:pt x="732" y="387"/>
                  </a:lnTo>
                  <a:lnTo>
                    <a:pt x="733" y="695"/>
                  </a:lnTo>
                  <a:lnTo>
                    <a:pt x="733" y="383"/>
                  </a:lnTo>
                  <a:lnTo>
                    <a:pt x="734" y="410"/>
                  </a:lnTo>
                  <a:lnTo>
                    <a:pt x="734" y="732"/>
                  </a:lnTo>
                  <a:lnTo>
                    <a:pt x="735" y="693"/>
                  </a:lnTo>
                  <a:lnTo>
                    <a:pt x="735" y="472"/>
                  </a:lnTo>
                  <a:lnTo>
                    <a:pt x="736" y="456"/>
                  </a:lnTo>
                  <a:lnTo>
                    <a:pt x="736" y="713"/>
                  </a:lnTo>
                  <a:lnTo>
                    <a:pt x="737" y="718"/>
                  </a:lnTo>
                  <a:lnTo>
                    <a:pt x="737" y="460"/>
                  </a:lnTo>
                  <a:lnTo>
                    <a:pt x="738" y="717"/>
                  </a:lnTo>
                  <a:lnTo>
                    <a:pt x="738" y="394"/>
                  </a:lnTo>
                  <a:lnTo>
                    <a:pt x="739" y="285"/>
                  </a:lnTo>
                  <a:lnTo>
                    <a:pt x="739" y="724"/>
                  </a:lnTo>
                  <a:lnTo>
                    <a:pt x="740" y="463"/>
                  </a:lnTo>
                  <a:lnTo>
                    <a:pt x="740" y="741"/>
                  </a:lnTo>
                  <a:lnTo>
                    <a:pt x="741" y="715"/>
                  </a:lnTo>
                  <a:lnTo>
                    <a:pt x="741" y="466"/>
                  </a:lnTo>
                  <a:lnTo>
                    <a:pt x="742" y="397"/>
                  </a:lnTo>
                  <a:lnTo>
                    <a:pt x="742" y="719"/>
                  </a:lnTo>
                  <a:lnTo>
                    <a:pt x="743" y="732"/>
                  </a:lnTo>
                  <a:lnTo>
                    <a:pt x="743" y="443"/>
                  </a:lnTo>
                  <a:lnTo>
                    <a:pt x="744" y="428"/>
                  </a:lnTo>
                  <a:lnTo>
                    <a:pt x="744" y="725"/>
                  </a:lnTo>
                  <a:lnTo>
                    <a:pt x="745" y="726"/>
                  </a:lnTo>
                  <a:lnTo>
                    <a:pt x="745" y="476"/>
                  </a:lnTo>
                  <a:lnTo>
                    <a:pt x="746" y="436"/>
                  </a:lnTo>
                  <a:lnTo>
                    <a:pt x="746" y="712"/>
                  </a:lnTo>
                  <a:lnTo>
                    <a:pt x="747" y="697"/>
                  </a:lnTo>
                  <a:lnTo>
                    <a:pt x="747" y="440"/>
                  </a:lnTo>
                  <a:lnTo>
                    <a:pt x="748" y="328"/>
                  </a:lnTo>
                  <a:lnTo>
                    <a:pt x="748" y="705"/>
                  </a:lnTo>
                  <a:lnTo>
                    <a:pt x="749" y="429"/>
                  </a:lnTo>
                  <a:lnTo>
                    <a:pt x="749" y="737"/>
                  </a:lnTo>
                  <a:lnTo>
                    <a:pt x="750" y="687"/>
                  </a:lnTo>
                  <a:lnTo>
                    <a:pt x="750" y="400"/>
                  </a:lnTo>
                  <a:lnTo>
                    <a:pt x="751" y="268"/>
                  </a:lnTo>
                  <a:lnTo>
                    <a:pt x="751" y="677"/>
                  </a:lnTo>
                  <a:lnTo>
                    <a:pt x="752" y="449"/>
                  </a:lnTo>
                  <a:lnTo>
                    <a:pt x="752" y="730"/>
                  </a:lnTo>
                  <a:lnTo>
                    <a:pt x="753" y="705"/>
                  </a:lnTo>
                  <a:lnTo>
                    <a:pt x="753" y="415"/>
                  </a:lnTo>
                  <a:lnTo>
                    <a:pt x="754" y="426"/>
                  </a:lnTo>
                  <a:lnTo>
                    <a:pt x="754" y="715"/>
                  </a:lnTo>
                  <a:lnTo>
                    <a:pt x="755" y="723"/>
                  </a:lnTo>
                  <a:lnTo>
                    <a:pt x="755" y="453"/>
                  </a:lnTo>
                  <a:lnTo>
                    <a:pt x="756" y="454"/>
                  </a:lnTo>
                  <a:lnTo>
                    <a:pt x="756" y="736"/>
                  </a:lnTo>
                  <a:lnTo>
                    <a:pt x="757" y="709"/>
                  </a:lnTo>
                  <a:lnTo>
                    <a:pt x="757" y="344"/>
                  </a:lnTo>
                  <a:lnTo>
                    <a:pt x="758" y="374"/>
                  </a:lnTo>
                  <a:lnTo>
                    <a:pt x="758" y="709"/>
                  </a:lnTo>
                  <a:lnTo>
                    <a:pt x="759" y="729"/>
                  </a:lnTo>
                  <a:lnTo>
                    <a:pt x="759" y="461"/>
                  </a:lnTo>
                  <a:lnTo>
                    <a:pt x="760" y="447"/>
                  </a:lnTo>
                  <a:lnTo>
                    <a:pt x="760" y="720"/>
                  </a:lnTo>
                  <a:lnTo>
                    <a:pt x="761" y="714"/>
                  </a:lnTo>
                  <a:lnTo>
                    <a:pt x="761" y="433"/>
                  </a:lnTo>
                  <a:lnTo>
                    <a:pt x="762" y="387"/>
                  </a:lnTo>
                  <a:lnTo>
                    <a:pt x="762" y="740"/>
                  </a:lnTo>
                  <a:lnTo>
                    <a:pt x="763" y="712"/>
                  </a:lnTo>
                  <a:lnTo>
                    <a:pt x="763" y="344"/>
                  </a:lnTo>
                  <a:lnTo>
                    <a:pt x="764" y="704"/>
                  </a:lnTo>
                  <a:lnTo>
                    <a:pt x="764" y="454"/>
                  </a:lnTo>
                  <a:lnTo>
                    <a:pt x="765" y="434"/>
                  </a:lnTo>
                  <a:lnTo>
                    <a:pt x="765" y="703"/>
                  </a:lnTo>
                  <a:lnTo>
                    <a:pt x="766" y="717"/>
                  </a:lnTo>
                  <a:lnTo>
                    <a:pt x="766" y="363"/>
                  </a:lnTo>
                  <a:lnTo>
                    <a:pt x="767" y="506"/>
                  </a:lnTo>
                  <a:lnTo>
                    <a:pt x="767" y="734"/>
                  </a:lnTo>
                  <a:lnTo>
                    <a:pt x="768" y="701"/>
                  </a:lnTo>
                  <a:lnTo>
                    <a:pt x="768" y="430"/>
                  </a:lnTo>
                  <a:lnTo>
                    <a:pt x="769" y="434"/>
                  </a:lnTo>
                  <a:lnTo>
                    <a:pt x="769" y="716"/>
                  </a:lnTo>
                  <a:lnTo>
                    <a:pt x="770" y="458"/>
                  </a:lnTo>
                  <a:lnTo>
                    <a:pt x="770" y="735"/>
                  </a:lnTo>
                  <a:lnTo>
                    <a:pt x="771" y="429"/>
                  </a:lnTo>
                  <a:lnTo>
                    <a:pt x="771" y="735"/>
                  </a:lnTo>
                  <a:lnTo>
                    <a:pt x="772" y="700"/>
                  </a:lnTo>
                  <a:lnTo>
                    <a:pt x="772" y="379"/>
                  </a:lnTo>
                  <a:lnTo>
                    <a:pt x="773" y="741"/>
                  </a:lnTo>
                  <a:lnTo>
                    <a:pt x="773" y="449"/>
                  </a:lnTo>
                  <a:lnTo>
                    <a:pt x="774" y="724"/>
                  </a:lnTo>
                  <a:lnTo>
                    <a:pt x="774" y="250"/>
                  </a:lnTo>
                  <a:lnTo>
                    <a:pt x="775" y="719"/>
                  </a:lnTo>
                  <a:lnTo>
                    <a:pt x="775" y="142"/>
                  </a:lnTo>
                  <a:lnTo>
                    <a:pt x="776" y="418"/>
                  </a:lnTo>
                  <a:lnTo>
                    <a:pt x="776" y="706"/>
                  </a:lnTo>
                  <a:lnTo>
                    <a:pt x="777" y="367"/>
                  </a:lnTo>
                  <a:lnTo>
                    <a:pt x="777" y="664"/>
                  </a:lnTo>
                  <a:lnTo>
                    <a:pt x="778" y="736"/>
                  </a:lnTo>
                  <a:lnTo>
                    <a:pt x="778" y="424"/>
                  </a:lnTo>
                  <a:lnTo>
                    <a:pt x="779" y="375"/>
                  </a:lnTo>
                  <a:lnTo>
                    <a:pt x="779" y="692"/>
                  </a:lnTo>
                  <a:lnTo>
                    <a:pt x="780" y="719"/>
                  </a:lnTo>
                  <a:lnTo>
                    <a:pt x="780" y="369"/>
                  </a:lnTo>
                  <a:lnTo>
                    <a:pt x="781" y="722"/>
                  </a:lnTo>
                  <a:lnTo>
                    <a:pt x="781" y="390"/>
                  </a:lnTo>
                  <a:lnTo>
                    <a:pt x="782" y="464"/>
                  </a:lnTo>
                  <a:lnTo>
                    <a:pt x="782" y="716"/>
                  </a:lnTo>
                  <a:lnTo>
                    <a:pt x="783" y="748"/>
                  </a:lnTo>
                  <a:lnTo>
                    <a:pt x="783" y="420"/>
                  </a:lnTo>
                  <a:lnTo>
                    <a:pt x="784" y="703"/>
                  </a:lnTo>
                  <a:lnTo>
                    <a:pt x="784" y="463"/>
                  </a:lnTo>
                  <a:lnTo>
                    <a:pt x="785" y="468"/>
                  </a:lnTo>
                  <a:lnTo>
                    <a:pt x="785" y="732"/>
                  </a:lnTo>
                  <a:lnTo>
                    <a:pt x="786" y="723"/>
                  </a:lnTo>
                  <a:lnTo>
                    <a:pt x="786" y="318"/>
                  </a:lnTo>
                  <a:lnTo>
                    <a:pt x="787" y="441"/>
                  </a:lnTo>
                  <a:lnTo>
                    <a:pt x="787" y="717"/>
                  </a:lnTo>
                  <a:lnTo>
                    <a:pt x="788" y="344"/>
                  </a:lnTo>
                  <a:lnTo>
                    <a:pt x="788" y="720"/>
                  </a:lnTo>
                  <a:lnTo>
                    <a:pt x="789" y="709"/>
                  </a:lnTo>
                  <a:lnTo>
                    <a:pt x="789" y="247"/>
                  </a:lnTo>
                  <a:lnTo>
                    <a:pt x="790" y="736"/>
                  </a:lnTo>
                  <a:lnTo>
                    <a:pt x="790" y="369"/>
                  </a:lnTo>
                  <a:lnTo>
                    <a:pt x="791" y="472"/>
                  </a:lnTo>
                  <a:lnTo>
                    <a:pt x="791" y="680"/>
                  </a:lnTo>
                  <a:lnTo>
                    <a:pt x="792" y="460"/>
                  </a:lnTo>
                  <a:lnTo>
                    <a:pt x="792" y="714"/>
                  </a:lnTo>
                  <a:lnTo>
                    <a:pt x="793" y="718"/>
                  </a:lnTo>
                  <a:lnTo>
                    <a:pt x="793" y="415"/>
                  </a:lnTo>
                  <a:lnTo>
                    <a:pt x="794" y="727"/>
                  </a:lnTo>
                  <a:lnTo>
                    <a:pt x="794" y="412"/>
                  </a:lnTo>
                  <a:lnTo>
                    <a:pt x="795" y="444"/>
                  </a:lnTo>
                  <a:lnTo>
                    <a:pt x="795" y="748"/>
                  </a:lnTo>
                  <a:lnTo>
                    <a:pt x="796" y="700"/>
                  </a:lnTo>
                  <a:lnTo>
                    <a:pt x="796" y="436"/>
                  </a:lnTo>
                  <a:lnTo>
                    <a:pt x="797" y="697"/>
                  </a:lnTo>
                  <a:lnTo>
                    <a:pt x="797" y="367"/>
                  </a:lnTo>
                  <a:lnTo>
                    <a:pt x="798" y="459"/>
                  </a:lnTo>
                  <a:lnTo>
                    <a:pt x="798" y="741"/>
                  </a:lnTo>
                  <a:lnTo>
                    <a:pt x="799" y="734"/>
                  </a:lnTo>
                  <a:lnTo>
                    <a:pt x="799" y="401"/>
                  </a:lnTo>
                  <a:lnTo>
                    <a:pt x="800" y="403"/>
                  </a:lnTo>
                  <a:lnTo>
                    <a:pt x="800" y="710"/>
                  </a:lnTo>
                  <a:lnTo>
                    <a:pt x="801" y="702"/>
                  </a:lnTo>
                  <a:lnTo>
                    <a:pt x="801" y="401"/>
                  </a:lnTo>
                  <a:lnTo>
                    <a:pt x="802" y="449"/>
                  </a:lnTo>
                  <a:lnTo>
                    <a:pt x="802" y="702"/>
                  </a:lnTo>
                  <a:lnTo>
                    <a:pt x="803" y="724"/>
                  </a:lnTo>
                  <a:lnTo>
                    <a:pt x="803" y="443"/>
                  </a:lnTo>
                  <a:lnTo>
                    <a:pt x="804" y="722"/>
                  </a:lnTo>
                  <a:lnTo>
                    <a:pt x="804" y="463"/>
                  </a:lnTo>
                  <a:lnTo>
                    <a:pt x="805" y="489"/>
                  </a:lnTo>
                  <a:lnTo>
                    <a:pt x="805" y="734"/>
                  </a:lnTo>
                  <a:lnTo>
                    <a:pt x="806" y="482"/>
                  </a:lnTo>
                  <a:lnTo>
                    <a:pt x="806" y="711"/>
                  </a:lnTo>
                  <a:lnTo>
                    <a:pt x="807" y="718"/>
                  </a:lnTo>
                  <a:lnTo>
                    <a:pt x="807" y="235"/>
                  </a:lnTo>
                  <a:lnTo>
                    <a:pt x="808" y="432"/>
                  </a:lnTo>
                  <a:lnTo>
                    <a:pt x="808" y="722"/>
                  </a:lnTo>
                  <a:lnTo>
                    <a:pt x="809" y="689"/>
                  </a:lnTo>
                  <a:lnTo>
                    <a:pt x="809" y="372"/>
                  </a:lnTo>
                  <a:lnTo>
                    <a:pt x="810" y="451"/>
                  </a:lnTo>
                  <a:lnTo>
                    <a:pt x="810" y="747"/>
                  </a:lnTo>
                  <a:lnTo>
                    <a:pt x="811" y="705"/>
                  </a:lnTo>
                  <a:lnTo>
                    <a:pt x="811" y="381"/>
                  </a:lnTo>
                  <a:lnTo>
                    <a:pt x="812" y="465"/>
                  </a:lnTo>
                  <a:lnTo>
                    <a:pt x="812" y="714"/>
                  </a:lnTo>
                  <a:lnTo>
                    <a:pt x="813" y="442"/>
                  </a:lnTo>
                  <a:lnTo>
                    <a:pt x="813" y="724"/>
                  </a:lnTo>
                  <a:lnTo>
                    <a:pt x="814" y="711"/>
                  </a:lnTo>
                  <a:lnTo>
                    <a:pt x="814" y="399"/>
                  </a:lnTo>
                  <a:lnTo>
                    <a:pt x="815" y="469"/>
                  </a:lnTo>
                  <a:lnTo>
                    <a:pt x="815" y="734"/>
                  </a:lnTo>
                  <a:lnTo>
                    <a:pt x="816" y="719"/>
                  </a:lnTo>
                  <a:lnTo>
                    <a:pt x="816" y="368"/>
                  </a:lnTo>
                  <a:lnTo>
                    <a:pt x="817" y="358"/>
                  </a:lnTo>
                  <a:lnTo>
                    <a:pt x="817" y="720"/>
                  </a:lnTo>
                  <a:lnTo>
                    <a:pt x="818" y="733"/>
                  </a:lnTo>
                  <a:lnTo>
                    <a:pt x="818" y="508"/>
                  </a:lnTo>
                  <a:lnTo>
                    <a:pt x="819" y="737"/>
                  </a:lnTo>
                  <a:lnTo>
                    <a:pt x="819" y="450"/>
                  </a:lnTo>
                  <a:lnTo>
                    <a:pt x="820" y="464"/>
                  </a:lnTo>
                  <a:lnTo>
                    <a:pt x="820" y="702"/>
                  </a:lnTo>
                  <a:lnTo>
                    <a:pt x="821" y="432"/>
                  </a:lnTo>
                  <a:lnTo>
                    <a:pt x="821" y="706"/>
                  </a:lnTo>
                  <a:lnTo>
                    <a:pt x="822" y="739"/>
                  </a:lnTo>
                  <a:lnTo>
                    <a:pt x="822" y="457"/>
                  </a:lnTo>
                  <a:lnTo>
                    <a:pt x="823" y="510"/>
                  </a:lnTo>
                  <a:lnTo>
                    <a:pt x="823" y="728"/>
                  </a:lnTo>
                  <a:lnTo>
                    <a:pt x="824" y="737"/>
                  </a:lnTo>
                  <a:lnTo>
                    <a:pt x="824" y="440"/>
                  </a:lnTo>
                  <a:lnTo>
                    <a:pt x="825" y="454"/>
                  </a:lnTo>
                  <a:lnTo>
                    <a:pt x="825" y="727"/>
                  </a:lnTo>
                  <a:lnTo>
                    <a:pt x="826" y="722"/>
                  </a:lnTo>
                  <a:lnTo>
                    <a:pt x="826" y="464"/>
                  </a:lnTo>
                  <a:lnTo>
                    <a:pt x="827" y="463"/>
                  </a:lnTo>
                  <a:lnTo>
                    <a:pt x="827" y="717"/>
                  </a:lnTo>
                  <a:lnTo>
                    <a:pt x="828" y="719"/>
                  </a:lnTo>
                  <a:lnTo>
                    <a:pt x="828" y="519"/>
                  </a:lnTo>
                  <a:lnTo>
                    <a:pt x="829" y="708"/>
                  </a:lnTo>
                  <a:lnTo>
                    <a:pt x="829" y="305"/>
                  </a:lnTo>
                  <a:lnTo>
                    <a:pt x="830" y="515"/>
                  </a:lnTo>
                  <a:lnTo>
                    <a:pt x="830" y="726"/>
                  </a:lnTo>
                  <a:lnTo>
                    <a:pt x="831" y="493"/>
                  </a:lnTo>
                  <a:lnTo>
                    <a:pt x="831" y="730"/>
                  </a:lnTo>
                  <a:lnTo>
                    <a:pt x="832" y="401"/>
                  </a:lnTo>
                  <a:lnTo>
                    <a:pt x="832" y="744"/>
                  </a:lnTo>
                  <a:lnTo>
                    <a:pt x="833" y="474"/>
                  </a:lnTo>
                  <a:lnTo>
                    <a:pt x="833" y="725"/>
                  </a:lnTo>
                  <a:lnTo>
                    <a:pt x="834" y="714"/>
                  </a:lnTo>
                  <a:lnTo>
                    <a:pt x="834" y="264"/>
                  </a:lnTo>
                  <a:lnTo>
                    <a:pt x="835" y="713"/>
                  </a:lnTo>
                  <a:lnTo>
                    <a:pt x="835" y="415"/>
                  </a:lnTo>
                  <a:lnTo>
                    <a:pt x="836" y="435"/>
                  </a:lnTo>
                  <a:lnTo>
                    <a:pt x="836" y="737"/>
                  </a:lnTo>
                  <a:lnTo>
                    <a:pt x="837" y="743"/>
                  </a:lnTo>
                  <a:lnTo>
                    <a:pt x="837" y="403"/>
                  </a:lnTo>
                  <a:lnTo>
                    <a:pt x="838" y="300"/>
                  </a:lnTo>
                  <a:lnTo>
                    <a:pt x="838" y="656"/>
                  </a:lnTo>
                  <a:lnTo>
                    <a:pt x="839" y="717"/>
                  </a:lnTo>
                  <a:lnTo>
                    <a:pt x="839" y="434"/>
                  </a:lnTo>
                  <a:lnTo>
                    <a:pt x="840" y="419"/>
                  </a:lnTo>
                  <a:lnTo>
                    <a:pt x="840" y="734"/>
                  </a:lnTo>
                  <a:lnTo>
                    <a:pt x="841" y="712"/>
                  </a:lnTo>
                  <a:lnTo>
                    <a:pt x="841" y="538"/>
                  </a:lnTo>
                  <a:lnTo>
                    <a:pt x="842" y="451"/>
                  </a:lnTo>
                  <a:lnTo>
                    <a:pt x="842" y="715"/>
                  </a:lnTo>
                  <a:lnTo>
                    <a:pt x="843" y="748"/>
                  </a:lnTo>
                  <a:lnTo>
                    <a:pt x="843" y="501"/>
                  </a:lnTo>
                  <a:lnTo>
                    <a:pt x="844" y="724"/>
                  </a:lnTo>
                  <a:lnTo>
                    <a:pt x="844" y="493"/>
                  </a:lnTo>
                  <a:lnTo>
                    <a:pt x="845" y="695"/>
                  </a:lnTo>
                  <a:lnTo>
                    <a:pt x="845" y="448"/>
                  </a:lnTo>
                  <a:lnTo>
                    <a:pt x="846" y="717"/>
                  </a:lnTo>
                  <a:lnTo>
                    <a:pt x="846" y="431"/>
                  </a:lnTo>
                  <a:lnTo>
                    <a:pt x="847" y="748"/>
                  </a:lnTo>
                  <a:lnTo>
                    <a:pt x="847" y="490"/>
                  </a:lnTo>
                  <a:lnTo>
                    <a:pt x="848" y="452"/>
                  </a:lnTo>
                  <a:lnTo>
                    <a:pt x="848" y="707"/>
                  </a:lnTo>
                  <a:lnTo>
                    <a:pt x="849" y="743"/>
                  </a:lnTo>
                  <a:lnTo>
                    <a:pt x="849" y="450"/>
                  </a:lnTo>
                  <a:lnTo>
                    <a:pt x="850" y="740"/>
                  </a:lnTo>
                  <a:lnTo>
                    <a:pt x="850" y="458"/>
                  </a:lnTo>
                  <a:lnTo>
                    <a:pt x="851" y="495"/>
                  </a:lnTo>
                  <a:lnTo>
                    <a:pt x="851" y="748"/>
                  </a:lnTo>
                  <a:lnTo>
                    <a:pt x="852" y="475"/>
                  </a:lnTo>
                  <a:lnTo>
                    <a:pt x="852" y="715"/>
                  </a:lnTo>
                  <a:lnTo>
                    <a:pt x="853" y="412"/>
                  </a:lnTo>
                  <a:lnTo>
                    <a:pt x="853" y="731"/>
                  </a:lnTo>
                  <a:lnTo>
                    <a:pt x="854" y="577"/>
                  </a:lnTo>
                  <a:lnTo>
                    <a:pt x="854" y="748"/>
                  </a:lnTo>
                  <a:lnTo>
                    <a:pt x="855" y="748"/>
                  </a:lnTo>
                  <a:lnTo>
                    <a:pt x="855" y="547"/>
                  </a:lnTo>
                  <a:lnTo>
                    <a:pt x="856" y="710"/>
                  </a:lnTo>
                  <a:lnTo>
                    <a:pt x="856" y="482"/>
                  </a:lnTo>
                  <a:lnTo>
                    <a:pt x="857" y="467"/>
                  </a:lnTo>
                  <a:lnTo>
                    <a:pt x="857" y="728"/>
                  </a:lnTo>
                  <a:lnTo>
                    <a:pt x="858" y="358"/>
                  </a:lnTo>
                  <a:lnTo>
                    <a:pt x="858" y="719"/>
                  </a:lnTo>
                  <a:lnTo>
                    <a:pt x="859" y="428"/>
                  </a:lnTo>
                  <a:lnTo>
                    <a:pt x="859" y="736"/>
                  </a:lnTo>
                  <a:lnTo>
                    <a:pt x="860" y="569"/>
                  </a:lnTo>
                  <a:lnTo>
                    <a:pt x="860" y="724"/>
                  </a:lnTo>
                  <a:lnTo>
                    <a:pt x="861" y="748"/>
                  </a:lnTo>
                  <a:lnTo>
                    <a:pt x="861" y="487"/>
                  </a:lnTo>
                  <a:lnTo>
                    <a:pt x="862" y="740"/>
                  </a:lnTo>
                  <a:lnTo>
                    <a:pt x="862" y="404"/>
                  </a:lnTo>
                  <a:lnTo>
                    <a:pt x="863" y="438"/>
                  </a:lnTo>
                  <a:lnTo>
                    <a:pt x="863" y="748"/>
                  </a:lnTo>
                  <a:lnTo>
                    <a:pt x="864" y="522"/>
                  </a:lnTo>
                  <a:lnTo>
                    <a:pt x="864" y="723"/>
                  </a:lnTo>
                  <a:lnTo>
                    <a:pt x="865" y="505"/>
                  </a:lnTo>
                  <a:lnTo>
                    <a:pt x="865" y="748"/>
                  </a:lnTo>
                  <a:lnTo>
                    <a:pt x="866" y="742"/>
                  </a:lnTo>
                  <a:lnTo>
                    <a:pt x="866" y="275"/>
                  </a:lnTo>
                  <a:lnTo>
                    <a:pt x="867" y="520"/>
                  </a:lnTo>
                  <a:lnTo>
                    <a:pt x="867" y="721"/>
                  </a:lnTo>
                  <a:lnTo>
                    <a:pt x="868" y="736"/>
                  </a:lnTo>
                  <a:lnTo>
                    <a:pt x="868" y="457"/>
                  </a:lnTo>
                  <a:lnTo>
                    <a:pt x="869" y="465"/>
                  </a:lnTo>
                  <a:lnTo>
                    <a:pt x="869" y="709"/>
                  </a:lnTo>
                  <a:lnTo>
                    <a:pt x="870" y="722"/>
                  </a:lnTo>
                  <a:lnTo>
                    <a:pt x="870" y="424"/>
                  </a:lnTo>
                  <a:lnTo>
                    <a:pt x="871" y="428"/>
                  </a:lnTo>
                  <a:lnTo>
                    <a:pt x="871" y="704"/>
                  </a:lnTo>
                  <a:lnTo>
                    <a:pt x="872" y="716"/>
                  </a:lnTo>
                  <a:lnTo>
                    <a:pt x="872" y="429"/>
                  </a:lnTo>
                  <a:lnTo>
                    <a:pt x="873" y="491"/>
                  </a:lnTo>
                  <a:lnTo>
                    <a:pt x="873" y="731"/>
                  </a:lnTo>
                  <a:lnTo>
                    <a:pt x="874" y="430"/>
                  </a:lnTo>
                  <a:lnTo>
                    <a:pt x="874" y="719"/>
                  </a:lnTo>
                  <a:lnTo>
                    <a:pt x="875" y="499"/>
                  </a:lnTo>
                  <a:lnTo>
                    <a:pt x="875" y="722"/>
                  </a:lnTo>
                  <a:lnTo>
                    <a:pt x="876" y="743"/>
                  </a:lnTo>
                  <a:lnTo>
                    <a:pt x="876" y="494"/>
                  </a:lnTo>
                  <a:lnTo>
                    <a:pt x="877" y="744"/>
                  </a:lnTo>
                  <a:lnTo>
                    <a:pt x="877" y="495"/>
                  </a:lnTo>
                  <a:lnTo>
                    <a:pt x="878" y="396"/>
                  </a:lnTo>
                  <a:lnTo>
                    <a:pt x="878" y="710"/>
                  </a:lnTo>
                  <a:lnTo>
                    <a:pt x="879" y="748"/>
                  </a:lnTo>
                  <a:lnTo>
                    <a:pt x="879" y="494"/>
                  </a:lnTo>
                  <a:lnTo>
                    <a:pt x="880" y="723"/>
                  </a:lnTo>
                  <a:lnTo>
                    <a:pt x="880" y="532"/>
                  </a:lnTo>
                  <a:lnTo>
                    <a:pt x="881" y="733"/>
                  </a:lnTo>
                  <a:lnTo>
                    <a:pt x="881" y="523"/>
                  </a:lnTo>
                  <a:lnTo>
                    <a:pt x="882" y="482"/>
                  </a:lnTo>
                  <a:lnTo>
                    <a:pt x="882" y="731"/>
                  </a:lnTo>
                  <a:lnTo>
                    <a:pt x="883" y="748"/>
                  </a:lnTo>
                  <a:lnTo>
                    <a:pt x="883" y="498"/>
                  </a:lnTo>
                  <a:lnTo>
                    <a:pt x="884" y="559"/>
                  </a:lnTo>
                  <a:lnTo>
                    <a:pt x="884" y="748"/>
                  </a:lnTo>
                  <a:lnTo>
                    <a:pt x="885" y="748"/>
                  </a:lnTo>
                  <a:lnTo>
                    <a:pt x="885" y="467"/>
                  </a:lnTo>
                  <a:lnTo>
                    <a:pt x="886" y="507"/>
                  </a:lnTo>
                  <a:lnTo>
                    <a:pt x="886" y="748"/>
                  </a:lnTo>
                  <a:lnTo>
                    <a:pt x="887" y="728"/>
                  </a:lnTo>
                  <a:lnTo>
                    <a:pt x="887" y="585"/>
                  </a:lnTo>
                  <a:lnTo>
                    <a:pt x="888" y="733"/>
                  </a:lnTo>
                  <a:lnTo>
                    <a:pt x="888" y="542"/>
                  </a:lnTo>
                  <a:lnTo>
                    <a:pt x="889" y="738"/>
                  </a:lnTo>
                  <a:lnTo>
                    <a:pt x="889" y="438"/>
                  </a:lnTo>
                  <a:lnTo>
                    <a:pt x="890" y="739"/>
                  </a:lnTo>
                  <a:lnTo>
                    <a:pt x="890" y="443"/>
                  </a:lnTo>
                  <a:lnTo>
                    <a:pt x="891" y="471"/>
                  </a:lnTo>
                  <a:lnTo>
                    <a:pt x="891" y="743"/>
                  </a:lnTo>
                  <a:lnTo>
                    <a:pt x="892" y="731"/>
                  </a:lnTo>
                  <a:lnTo>
                    <a:pt x="892" y="518"/>
                  </a:lnTo>
                  <a:lnTo>
                    <a:pt x="893" y="740"/>
                  </a:lnTo>
                  <a:lnTo>
                    <a:pt x="893" y="558"/>
                  </a:lnTo>
                  <a:lnTo>
                    <a:pt x="894" y="478"/>
                  </a:lnTo>
                  <a:lnTo>
                    <a:pt x="894" y="748"/>
                  </a:lnTo>
                  <a:lnTo>
                    <a:pt x="895" y="748"/>
                  </a:lnTo>
                  <a:lnTo>
                    <a:pt x="895" y="558"/>
                  </a:lnTo>
                  <a:lnTo>
                    <a:pt x="896" y="741"/>
                  </a:lnTo>
                  <a:lnTo>
                    <a:pt x="896" y="402"/>
                  </a:lnTo>
                  <a:lnTo>
                    <a:pt x="897" y="186"/>
                  </a:lnTo>
                  <a:lnTo>
                    <a:pt x="897" y="737"/>
                  </a:lnTo>
                  <a:lnTo>
                    <a:pt x="898" y="712"/>
                  </a:lnTo>
                  <a:lnTo>
                    <a:pt x="898" y="446"/>
                  </a:lnTo>
                  <a:lnTo>
                    <a:pt x="899" y="695"/>
                  </a:lnTo>
                  <a:lnTo>
                    <a:pt x="899" y="486"/>
                  </a:lnTo>
                  <a:lnTo>
                    <a:pt x="900" y="742"/>
                  </a:lnTo>
                  <a:lnTo>
                    <a:pt x="900" y="401"/>
                  </a:lnTo>
                  <a:lnTo>
                    <a:pt x="901" y="376"/>
                  </a:lnTo>
                  <a:lnTo>
                    <a:pt x="901" y="716"/>
                  </a:lnTo>
                  <a:lnTo>
                    <a:pt x="902" y="485"/>
                  </a:lnTo>
                  <a:lnTo>
                    <a:pt x="902" y="719"/>
                  </a:lnTo>
                  <a:lnTo>
                    <a:pt x="903" y="720"/>
                  </a:lnTo>
                  <a:lnTo>
                    <a:pt x="903" y="361"/>
                  </a:lnTo>
                  <a:lnTo>
                    <a:pt x="904" y="727"/>
                  </a:lnTo>
                  <a:lnTo>
                    <a:pt x="904" y="533"/>
                  </a:lnTo>
                  <a:lnTo>
                    <a:pt x="905" y="437"/>
                  </a:lnTo>
                  <a:lnTo>
                    <a:pt x="905" y="725"/>
                  </a:lnTo>
                  <a:lnTo>
                    <a:pt x="906" y="504"/>
                  </a:lnTo>
                  <a:lnTo>
                    <a:pt x="906" y="735"/>
                  </a:lnTo>
                  <a:lnTo>
                    <a:pt x="907" y="494"/>
                  </a:lnTo>
                  <a:lnTo>
                    <a:pt x="907" y="748"/>
                  </a:lnTo>
                  <a:lnTo>
                    <a:pt x="908" y="723"/>
                  </a:lnTo>
                  <a:lnTo>
                    <a:pt x="908" y="506"/>
                  </a:lnTo>
                  <a:lnTo>
                    <a:pt x="909" y="505"/>
                  </a:lnTo>
                  <a:lnTo>
                    <a:pt x="909" y="734"/>
                  </a:lnTo>
                  <a:lnTo>
                    <a:pt x="910" y="724"/>
                  </a:lnTo>
                  <a:lnTo>
                    <a:pt x="910" y="412"/>
                  </a:lnTo>
                  <a:lnTo>
                    <a:pt x="911" y="513"/>
                  </a:lnTo>
                  <a:lnTo>
                    <a:pt x="911" y="731"/>
                  </a:lnTo>
                  <a:lnTo>
                    <a:pt x="912" y="727"/>
                  </a:lnTo>
                  <a:lnTo>
                    <a:pt x="912" y="470"/>
                  </a:lnTo>
                  <a:lnTo>
                    <a:pt x="913" y="485"/>
                  </a:lnTo>
                  <a:lnTo>
                    <a:pt x="913" y="720"/>
                  </a:lnTo>
                  <a:lnTo>
                    <a:pt x="914" y="422"/>
                  </a:lnTo>
                  <a:lnTo>
                    <a:pt x="914" y="722"/>
                  </a:lnTo>
                  <a:lnTo>
                    <a:pt x="915" y="425"/>
                  </a:lnTo>
                  <a:lnTo>
                    <a:pt x="915" y="747"/>
                  </a:lnTo>
                  <a:lnTo>
                    <a:pt x="916" y="744"/>
                  </a:lnTo>
                  <a:lnTo>
                    <a:pt x="916" y="438"/>
                  </a:lnTo>
                  <a:lnTo>
                    <a:pt x="917" y="748"/>
                  </a:lnTo>
                  <a:lnTo>
                    <a:pt x="917" y="470"/>
                  </a:lnTo>
                  <a:lnTo>
                    <a:pt x="918" y="572"/>
                  </a:lnTo>
                  <a:lnTo>
                    <a:pt x="918" y="748"/>
                  </a:lnTo>
                  <a:lnTo>
                    <a:pt x="919" y="737"/>
                  </a:lnTo>
                  <a:lnTo>
                    <a:pt x="919" y="526"/>
                  </a:lnTo>
                  <a:lnTo>
                    <a:pt x="920" y="708"/>
                  </a:lnTo>
                  <a:lnTo>
                    <a:pt x="920" y="392"/>
                  </a:lnTo>
                  <a:lnTo>
                    <a:pt x="921" y="715"/>
                  </a:lnTo>
                  <a:lnTo>
                    <a:pt x="921" y="446"/>
                  </a:lnTo>
                  <a:lnTo>
                    <a:pt x="922" y="747"/>
                  </a:lnTo>
                  <a:lnTo>
                    <a:pt x="922" y="427"/>
                  </a:lnTo>
                  <a:lnTo>
                    <a:pt x="923" y="443"/>
                  </a:lnTo>
                  <a:lnTo>
                    <a:pt x="923" y="710"/>
                  </a:lnTo>
                  <a:lnTo>
                    <a:pt x="924" y="515"/>
                  </a:lnTo>
                  <a:lnTo>
                    <a:pt x="924" y="735"/>
                  </a:lnTo>
                  <a:lnTo>
                    <a:pt x="925" y="490"/>
                  </a:lnTo>
                  <a:lnTo>
                    <a:pt x="925" y="747"/>
                  </a:lnTo>
                  <a:lnTo>
                    <a:pt x="926" y="748"/>
                  </a:lnTo>
                  <a:lnTo>
                    <a:pt x="926" y="391"/>
                  </a:lnTo>
                  <a:lnTo>
                    <a:pt x="927" y="748"/>
                  </a:lnTo>
                  <a:lnTo>
                    <a:pt x="927" y="599"/>
                  </a:lnTo>
                  <a:lnTo>
                    <a:pt x="928" y="748"/>
                  </a:lnTo>
                  <a:lnTo>
                    <a:pt x="928" y="548"/>
                  </a:lnTo>
                  <a:lnTo>
                    <a:pt x="929" y="504"/>
                  </a:lnTo>
                  <a:lnTo>
                    <a:pt x="929" y="748"/>
                  </a:lnTo>
                  <a:lnTo>
                    <a:pt x="930" y="734"/>
                  </a:lnTo>
                  <a:lnTo>
                    <a:pt x="930" y="372"/>
                  </a:lnTo>
                  <a:lnTo>
                    <a:pt x="931" y="523"/>
                  </a:lnTo>
                  <a:lnTo>
                    <a:pt x="931" y="740"/>
                  </a:lnTo>
                  <a:lnTo>
                    <a:pt x="932" y="748"/>
                  </a:lnTo>
                  <a:lnTo>
                    <a:pt x="932" y="510"/>
                  </a:lnTo>
                  <a:lnTo>
                    <a:pt x="933" y="554"/>
                  </a:lnTo>
                  <a:lnTo>
                    <a:pt x="933" y="747"/>
                  </a:lnTo>
                  <a:lnTo>
                    <a:pt x="934" y="741"/>
                  </a:lnTo>
                  <a:lnTo>
                    <a:pt x="934" y="514"/>
                  </a:lnTo>
                  <a:lnTo>
                    <a:pt x="935" y="546"/>
                  </a:lnTo>
                  <a:lnTo>
                    <a:pt x="935" y="748"/>
                  </a:lnTo>
                  <a:lnTo>
                    <a:pt x="936" y="549"/>
                  </a:lnTo>
                  <a:lnTo>
                    <a:pt x="936" y="748"/>
                  </a:lnTo>
                  <a:lnTo>
                    <a:pt x="937" y="748"/>
                  </a:lnTo>
                  <a:lnTo>
                    <a:pt x="937" y="580"/>
                  </a:lnTo>
                  <a:lnTo>
                    <a:pt x="938" y="459"/>
                  </a:lnTo>
                  <a:lnTo>
                    <a:pt x="938" y="743"/>
                  </a:lnTo>
                  <a:lnTo>
                    <a:pt x="939" y="748"/>
                  </a:lnTo>
                  <a:lnTo>
                    <a:pt x="939" y="632"/>
                  </a:lnTo>
                  <a:lnTo>
                    <a:pt x="940" y="748"/>
                  </a:lnTo>
                  <a:lnTo>
                    <a:pt x="940" y="603"/>
                  </a:lnTo>
                  <a:lnTo>
                    <a:pt x="941" y="571"/>
                  </a:lnTo>
                  <a:lnTo>
                    <a:pt x="941" y="748"/>
                  </a:lnTo>
                  <a:lnTo>
                    <a:pt x="942" y="748"/>
                  </a:lnTo>
                  <a:lnTo>
                    <a:pt x="942" y="593"/>
                  </a:lnTo>
                  <a:lnTo>
                    <a:pt x="943" y="425"/>
                  </a:lnTo>
                  <a:lnTo>
                    <a:pt x="943" y="730"/>
                  </a:lnTo>
                  <a:lnTo>
                    <a:pt x="944" y="433"/>
                  </a:lnTo>
                  <a:lnTo>
                    <a:pt x="944" y="748"/>
                  </a:lnTo>
                  <a:lnTo>
                    <a:pt x="945" y="591"/>
                  </a:lnTo>
                  <a:lnTo>
                    <a:pt x="945" y="748"/>
                  </a:lnTo>
                  <a:lnTo>
                    <a:pt x="946" y="748"/>
                  </a:lnTo>
                  <a:lnTo>
                    <a:pt x="946" y="619"/>
                  </a:lnTo>
                  <a:lnTo>
                    <a:pt x="947" y="521"/>
                  </a:lnTo>
                  <a:lnTo>
                    <a:pt x="947" y="748"/>
                  </a:lnTo>
                  <a:lnTo>
                    <a:pt x="948" y="748"/>
                  </a:lnTo>
                  <a:lnTo>
                    <a:pt x="948" y="531"/>
                  </a:lnTo>
                  <a:lnTo>
                    <a:pt x="949" y="500"/>
                  </a:lnTo>
                  <a:lnTo>
                    <a:pt x="949" y="748"/>
                  </a:lnTo>
                  <a:lnTo>
                    <a:pt x="950" y="748"/>
                  </a:lnTo>
                  <a:lnTo>
                    <a:pt x="950" y="614"/>
                  </a:lnTo>
                  <a:lnTo>
                    <a:pt x="951" y="748"/>
                  </a:lnTo>
                  <a:lnTo>
                    <a:pt x="951" y="576"/>
                  </a:lnTo>
                  <a:lnTo>
                    <a:pt x="952" y="389"/>
                  </a:lnTo>
                  <a:lnTo>
                    <a:pt x="952" y="741"/>
                  </a:lnTo>
                  <a:lnTo>
                    <a:pt x="953" y="735"/>
                  </a:lnTo>
                  <a:lnTo>
                    <a:pt x="953" y="351"/>
                  </a:lnTo>
                  <a:lnTo>
                    <a:pt x="954" y="744"/>
                  </a:lnTo>
                  <a:lnTo>
                    <a:pt x="954" y="471"/>
                  </a:lnTo>
                  <a:lnTo>
                    <a:pt x="955" y="574"/>
                  </a:lnTo>
                  <a:lnTo>
                    <a:pt x="955" y="748"/>
                  </a:lnTo>
                  <a:lnTo>
                    <a:pt x="956" y="732"/>
                  </a:lnTo>
                  <a:lnTo>
                    <a:pt x="956" y="584"/>
                  </a:lnTo>
                  <a:lnTo>
                    <a:pt x="957" y="741"/>
                  </a:lnTo>
                  <a:lnTo>
                    <a:pt x="957" y="511"/>
                  </a:lnTo>
                  <a:lnTo>
                    <a:pt x="958" y="524"/>
                  </a:lnTo>
                  <a:lnTo>
                    <a:pt x="958" y="740"/>
                  </a:lnTo>
                  <a:lnTo>
                    <a:pt x="959" y="466"/>
                  </a:lnTo>
                  <a:lnTo>
                    <a:pt x="959" y="747"/>
                  </a:lnTo>
                  <a:lnTo>
                    <a:pt x="960" y="736"/>
                  </a:lnTo>
                  <a:lnTo>
                    <a:pt x="960" y="534"/>
                  </a:lnTo>
                  <a:lnTo>
                    <a:pt x="961" y="748"/>
                  </a:lnTo>
                  <a:lnTo>
                    <a:pt x="961" y="446"/>
                  </a:lnTo>
                  <a:lnTo>
                    <a:pt x="962" y="740"/>
                  </a:lnTo>
                  <a:lnTo>
                    <a:pt x="962" y="560"/>
                  </a:lnTo>
                  <a:lnTo>
                    <a:pt x="963" y="748"/>
                  </a:lnTo>
                  <a:lnTo>
                    <a:pt x="963" y="514"/>
                  </a:lnTo>
                  <a:lnTo>
                    <a:pt x="964" y="515"/>
                  </a:lnTo>
                  <a:lnTo>
                    <a:pt x="964" y="721"/>
                  </a:lnTo>
                  <a:lnTo>
                    <a:pt x="965" y="554"/>
                  </a:lnTo>
                  <a:lnTo>
                    <a:pt x="965" y="748"/>
                  </a:lnTo>
                  <a:lnTo>
                    <a:pt x="966" y="748"/>
                  </a:lnTo>
                  <a:lnTo>
                    <a:pt x="966" y="561"/>
                  </a:lnTo>
                  <a:lnTo>
                    <a:pt x="967" y="729"/>
                  </a:lnTo>
                  <a:lnTo>
                    <a:pt x="967" y="549"/>
                  </a:lnTo>
                  <a:lnTo>
                    <a:pt x="968" y="585"/>
                  </a:lnTo>
                  <a:lnTo>
                    <a:pt x="968" y="748"/>
                  </a:lnTo>
                  <a:lnTo>
                    <a:pt x="969" y="598"/>
                  </a:lnTo>
                  <a:lnTo>
                    <a:pt x="969" y="748"/>
                  </a:lnTo>
                  <a:lnTo>
                    <a:pt x="970" y="748"/>
                  </a:lnTo>
                  <a:lnTo>
                    <a:pt x="970" y="593"/>
                  </a:lnTo>
                  <a:lnTo>
                    <a:pt x="971" y="748"/>
                  </a:lnTo>
                  <a:lnTo>
                    <a:pt x="971" y="521"/>
                  </a:lnTo>
                  <a:lnTo>
                    <a:pt x="972" y="529"/>
                  </a:lnTo>
                  <a:lnTo>
                    <a:pt x="972" y="742"/>
                  </a:lnTo>
                  <a:lnTo>
                    <a:pt x="973" y="602"/>
                  </a:lnTo>
                  <a:lnTo>
                    <a:pt x="973" y="748"/>
                  </a:lnTo>
                  <a:lnTo>
                    <a:pt x="974" y="748"/>
                  </a:lnTo>
                  <a:lnTo>
                    <a:pt x="974" y="622"/>
                  </a:lnTo>
                  <a:lnTo>
                    <a:pt x="975" y="736"/>
                  </a:lnTo>
                  <a:lnTo>
                    <a:pt x="975" y="614"/>
                  </a:lnTo>
                  <a:lnTo>
                    <a:pt x="976" y="569"/>
                  </a:lnTo>
                  <a:lnTo>
                    <a:pt x="976" y="748"/>
                  </a:lnTo>
                  <a:lnTo>
                    <a:pt x="977" y="626"/>
                  </a:lnTo>
                  <a:lnTo>
                    <a:pt x="977" y="748"/>
                  </a:lnTo>
                  <a:lnTo>
                    <a:pt x="978" y="619"/>
                  </a:lnTo>
                  <a:lnTo>
                    <a:pt x="978" y="748"/>
                  </a:lnTo>
                  <a:lnTo>
                    <a:pt x="979" y="615"/>
                  </a:lnTo>
                  <a:lnTo>
                    <a:pt x="979" y="748"/>
                  </a:lnTo>
                  <a:lnTo>
                    <a:pt x="980" y="748"/>
                  </a:lnTo>
                  <a:lnTo>
                    <a:pt x="980" y="419"/>
                  </a:lnTo>
                  <a:lnTo>
                    <a:pt x="981" y="748"/>
                  </a:lnTo>
                  <a:lnTo>
                    <a:pt x="981" y="529"/>
                  </a:lnTo>
                  <a:lnTo>
                    <a:pt x="982" y="748"/>
                  </a:lnTo>
                  <a:lnTo>
                    <a:pt x="982" y="583"/>
                  </a:lnTo>
                  <a:lnTo>
                    <a:pt x="983" y="735"/>
                  </a:lnTo>
                  <a:lnTo>
                    <a:pt x="983" y="472"/>
                  </a:lnTo>
                  <a:lnTo>
                    <a:pt x="984" y="748"/>
                  </a:lnTo>
                  <a:lnTo>
                    <a:pt x="984" y="603"/>
                  </a:lnTo>
                  <a:lnTo>
                    <a:pt x="985" y="463"/>
                  </a:lnTo>
                  <a:lnTo>
                    <a:pt x="985" y="748"/>
                  </a:lnTo>
                  <a:lnTo>
                    <a:pt x="986" y="748"/>
                  </a:lnTo>
                  <a:lnTo>
                    <a:pt x="986" y="502"/>
                  </a:lnTo>
                  <a:lnTo>
                    <a:pt x="987" y="744"/>
                  </a:lnTo>
                  <a:lnTo>
                    <a:pt x="987" y="544"/>
                  </a:lnTo>
                  <a:lnTo>
                    <a:pt x="988" y="492"/>
                  </a:lnTo>
                  <a:lnTo>
                    <a:pt x="988" y="748"/>
                  </a:lnTo>
                  <a:lnTo>
                    <a:pt x="989" y="386"/>
                  </a:lnTo>
                  <a:lnTo>
                    <a:pt x="989" y="748"/>
                  </a:lnTo>
                  <a:lnTo>
                    <a:pt x="990" y="653"/>
                  </a:lnTo>
                  <a:lnTo>
                    <a:pt x="990" y="748"/>
                  </a:lnTo>
                  <a:lnTo>
                    <a:pt x="991" y="555"/>
                  </a:lnTo>
                  <a:lnTo>
                    <a:pt x="991" y="747"/>
                  </a:lnTo>
                  <a:lnTo>
                    <a:pt x="992" y="748"/>
                  </a:lnTo>
                  <a:lnTo>
                    <a:pt x="992" y="569"/>
                  </a:lnTo>
                  <a:lnTo>
                    <a:pt x="993" y="748"/>
                  </a:lnTo>
                  <a:lnTo>
                    <a:pt x="993" y="499"/>
                  </a:lnTo>
                  <a:lnTo>
                    <a:pt x="994" y="523"/>
                  </a:lnTo>
                  <a:lnTo>
                    <a:pt x="994" y="748"/>
                  </a:lnTo>
                  <a:lnTo>
                    <a:pt x="995" y="748"/>
                  </a:lnTo>
                  <a:lnTo>
                    <a:pt x="995" y="571"/>
                  </a:lnTo>
                  <a:lnTo>
                    <a:pt x="996" y="516"/>
                  </a:lnTo>
                  <a:lnTo>
                    <a:pt x="996" y="748"/>
                  </a:lnTo>
                  <a:lnTo>
                    <a:pt x="997" y="748"/>
                  </a:lnTo>
                  <a:lnTo>
                    <a:pt x="997" y="489"/>
                  </a:lnTo>
                  <a:lnTo>
                    <a:pt x="998" y="748"/>
                  </a:lnTo>
                  <a:lnTo>
                    <a:pt x="998" y="471"/>
                  </a:lnTo>
                  <a:lnTo>
                    <a:pt x="999" y="557"/>
                  </a:lnTo>
                  <a:lnTo>
                    <a:pt x="999" y="748"/>
                  </a:lnTo>
                  <a:lnTo>
                    <a:pt x="1000" y="748"/>
                  </a:lnTo>
                  <a:lnTo>
                    <a:pt x="1000" y="565"/>
                  </a:lnTo>
                  <a:lnTo>
                    <a:pt x="1001" y="537"/>
                  </a:lnTo>
                  <a:lnTo>
                    <a:pt x="1001" y="735"/>
                  </a:lnTo>
                  <a:lnTo>
                    <a:pt x="1002" y="557"/>
                  </a:lnTo>
                  <a:lnTo>
                    <a:pt x="1002" y="745"/>
                  </a:lnTo>
                  <a:lnTo>
                    <a:pt x="1003" y="555"/>
                  </a:lnTo>
                  <a:lnTo>
                    <a:pt x="1003" y="748"/>
                  </a:lnTo>
                  <a:lnTo>
                    <a:pt x="1004" y="489"/>
                  </a:lnTo>
                  <a:lnTo>
                    <a:pt x="1004" y="727"/>
                  </a:lnTo>
                  <a:lnTo>
                    <a:pt x="1005" y="395"/>
                  </a:lnTo>
                  <a:lnTo>
                    <a:pt x="1005" y="738"/>
                  </a:lnTo>
                  <a:lnTo>
                    <a:pt x="1006" y="555"/>
                  </a:lnTo>
                  <a:lnTo>
                    <a:pt x="1006" y="738"/>
                  </a:lnTo>
                  <a:lnTo>
                    <a:pt x="1007" y="547"/>
                  </a:lnTo>
                  <a:lnTo>
                    <a:pt x="1007" y="748"/>
                  </a:lnTo>
                  <a:lnTo>
                    <a:pt x="1008" y="526"/>
                  </a:lnTo>
                  <a:lnTo>
                    <a:pt x="1008" y="748"/>
                  </a:lnTo>
                  <a:lnTo>
                    <a:pt x="1009" y="748"/>
                  </a:lnTo>
                  <a:lnTo>
                    <a:pt x="1009" y="545"/>
                  </a:lnTo>
                  <a:lnTo>
                    <a:pt x="1010" y="497"/>
                  </a:lnTo>
                  <a:lnTo>
                    <a:pt x="1010" y="748"/>
                  </a:lnTo>
                  <a:lnTo>
                    <a:pt x="1011" y="560"/>
                  </a:lnTo>
                  <a:lnTo>
                    <a:pt x="1011" y="742"/>
                  </a:lnTo>
                  <a:lnTo>
                    <a:pt x="1012" y="488"/>
                  </a:lnTo>
                  <a:lnTo>
                    <a:pt x="1012" y="741"/>
                  </a:lnTo>
                  <a:lnTo>
                    <a:pt x="1013" y="740"/>
                  </a:lnTo>
                  <a:lnTo>
                    <a:pt x="1013" y="516"/>
                  </a:lnTo>
                  <a:lnTo>
                    <a:pt x="1014" y="573"/>
                  </a:lnTo>
                  <a:lnTo>
                    <a:pt x="1014" y="739"/>
                  </a:lnTo>
                  <a:lnTo>
                    <a:pt x="1015" y="748"/>
                  </a:lnTo>
                  <a:lnTo>
                    <a:pt x="1015" y="532"/>
                  </a:lnTo>
                  <a:lnTo>
                    <a:pt x="1016" y="504"/>
                  </a:lnTo>
                  <a:lnTo>
                    <a:pt x="1016" y="748"/>
                  </a:lnTo>
                  <a:lnTo>
                    <a:pt x="1017" y="531"/>
                  </a:lnTo>
                  <a:lnTo>
                    <a:pt x="1017" y="748"/>
                  </a:lnTo>
                  <a:lnTo>
                    <a:pt x="1018" y="537"/>
                  </a:lnTo>
                  <a:lnTo>
                    <a:pt x="1018" y="731"/>
                  </a:lnTo>
                  <a:lnTo>
                    <a:pt x="1019" y="569"/>
                  </a:lnTo>
                  <a:lnTo>
                    <a:pt x="1019" y="736"/>
                  </a:lnTo>
                  <a:lnTo>
                    <a:pt x="1020" y="526"/>
                  </a:lnTo>
                  <a:lnTo>
                    <a:pt x="1020" y="741"/>
                  </a:lnTo>
                  <a:lnTo>
                    <a:pt x="1021" y="748"/>
                  </a:lnTo>
                  <a:lnTo>
                    <a:pt x="1021" y="504"/>
                  </a:lnTo>
                  <a:lnTo>
                    <a:pt x="1022" y="748"/>
                  </a:lnTo>
                  <a:lnTo>
                    <a:pt x="1022" y="389"/>
                  </a:lnTo>
                  <a:lnTo>
                    <a:pt x="1023" y="576"/>
                  </a:lnTo>
                  <a:lnTo>
                    <a:pt x="1023" y="748"/>
                  </a:lnTo>
                  <a:lnTo>
                    <a:pt x="1024" y="748"/>
                  </a:lnTo>
                  <a:lnTo>
                    <a:pt x="1024" y="538"/>
                  </a:lnTo>
                  <a:lnTo>
                    <a:pt x="1025" y="560"/>
                  </a:lnTo>
                  <a:lnTo>
                    <a:pt x="1025" y="748"/>
                  </a:lnTo>
                  <a:lnTo>
                    <a:pt x="1026" y="736"/>
                  </a:lnTo>
                  <a:lnTo>
                    <a:pt x="1026" y="566"/>
                  </a:lnTo>
                  <a:lnTo>
                    <a:pt x="1027" y="467"/>
                  </a:lnTo>
                  <a:lnTo>
                    <a:pt x="1027" y="741"/>
                  </a:lnTo>
                  <a:lnTo>
                    <a:pt x="1028" y="528"/>
                  </a:lnTo>
                  <a:lnTo>
                    <a:pt x="1028" y="748"/>
                  </a:lnTo>
                  <a:lnTo>
                    <a:pt x="1029" y="748"/>
                  </a:lnTo>
                  <a:lnTo>
                    <a:pt x="1029" y="589"/>
                  </a:lnTo>
                  <a:lnTo>
                    <a:pt x="1030" y="748"/>
                  </a:lnTo>
                  <a:lnTo>
                    <a:pt x="1030" y="619"/>
                  </a:lnTo>
                  <a:lnTo>
                    <a:pt x="1031" y="580"/>
                  </a:lnTo>
                  <a:lnTo>
                    <a:pt x="1031" y="748"/>
                  </a:lnTo>
                  <a:lnTo>
                    <a:pt x="1032" y="739"/>
                  </a:lnTo>
                  <a:lnTo>
                    <a:pt x="1032" y="514"/>
                  </a:lnTo>
                  <a:lnTo>
                    <a:pt x="1033" y="742"/>
                  </a:lnTo>
                  <a:lnTo>
                    <a:pt x="1033" y="538"/>
                  </a:lnTo>
                  <a:lnTo>
                    <a:pt x="1034" y="558"/>
                  </a:lnTo>
                  <a:lnTo>
                    <a:pt x="1034" y="748"/>
                  </a:lnTo>
                  <a:lnTo>
                    <a:pt x="1035" y="744"/>
                  </a:lnTo>
                  <a:lnTo>
                    <a:pt x="1035" y="483"/>
                  </a:lnTo>
                  <a:lnTo>
                    <a:pt x="1036" y="465"/>
                  </a:lnTo>
                  <a:lnTo>
                    <a:pt x="1036" y="748"/>
                  </a:lnTo>
                  <a:lnTo>
                    <a:pt x="1037" y="748"/>
                  </a:lnTo>
                  <a:lnTo>
                    <a:pt x="1037" y="614"/>
                  </a:lnTo>
                  <a:lnTo>
                    <a:pt x="1038" y="748"/>
                  </a:lnTo>
                  <a:lnTo>
                    <a:pt x="1038" y="548"/>
                  </a:lnTo>
                  <a:lnTo>
                    <a:pt x="1039" y="748"/>
                  </a:lnTo>
                  <a:lnTo>
                    <a:pt x="1039" y="429"/>
                  </a:lnTo>
                  <a:lnTo>
                    <a:pt x="1040" y="748"/>
                  </a:lnTo>
                  <a:lnTo>
                    <a:pt x="1040" y="520"/>
                  </a:lnTo>
                  <a:lnTo>
                    <a:pt x="1041" y="562"/>
                  </a:lnTo>
                  <a:lnTo>
                    <a:pt x="1041" y="737"/>
                  </a:lnTo>
                  <a:lnTo>
                    <a:pt x="1042" y="577"/>
                  </a:lnTo>
                  <a:lnTo>
                    <a:pt x="1042" y="748"/>
                  </a:lnTo>
                  <a:lnTo>
                    <a:pt x="1043" y="748"/>
                  </a:lnTo>
                  <a:lnTo>
                    <a:pt x="1043" y="580"/>
                  </a:lnTo>
                  <a:lnTo>
                    <a:pt x="1044" y="726"/>
                  </a:lnTo>
                  <a:lnTo>
                    <a:pt x="1044" y="533"/>
                  </a:lnTo>
                  <a:lnTo>
                    <a:pt x="1045" y="625"/>
                  </a:lnTo>
                  <a:lnTo>
                    <a:pt x="1045" y="747"/>
                  </a:lnTo>
                  <a:lnTo>
                    <a:pt x="1046" y="512"/>
                  </a:lnTo>
                  <a:lnTo>
                    <a:pt x="1046" y="748"/>
                  </a:lnTo>
                  <a:lnTo>
                    <a:pt x="1047" y="610"/>
                  </a:lnTo>
                  <a:lnTo>
                    <a:pt x="1047" y="748"/>
                  </a:lnTo>
                  <a:lnTo>
                    <a:pt x="1048" y="747"/>
                  </a:lnTo>
                  <a:lnTo>
                    <a:pt x="1048" y="553"/>
                  </a:lnTo>
                  <a:lnTo>
                    <a:pt x="1049" y="748"/>
                  </a:lnTo>
                  <a:lnTo>
                    <a:pt x="1049" y="479"/>
                  </a:lnTo>
                  <a:lnTo>
                    <a:pt x="1050" y="442"/>
                  </a:lnTo>
                  <a:lnTo>
                    <a:pt x="1050" y="747"/>
                  </a:lnTo>
                  <a:lnTo>
                    <a:pt x="1051" y="594"/>
                  </a:lnTo>
                  <a:lnTo>
                    <a:pt x="1051" y="748"/>
                  </a:lnTo>
                  <a:lnTo>
                    <a:pt x="1052" y="748"/>
                  </a:lnTo>
                  <a:lnTo>
                    <a:pt x="1052" y="490"/>
                  </a:lnTo>
                  <a:lnTo>
                    <a:pt x="1053" y="748"/>
                  </a:lnTo>
                  <a:lnTo>
                    <a:pt x="1053" y="537"/>
                  </a:lnTo>
                  <a:lnTo>
                    <a:pt x="1054" y="575"/>
                  </a:lnTo>
                  <a:lnTo>
                    <a:pt x="1054" y="748"/>
                  </a:lnTo>
                  <a:lnTo>
                    <a:pt x="1055" y="748"/>
                  </a:lnTo>
                  <a:lnTo>
                    <a:pt x="1055" y="587"/>
                  </a:lnTo>
                  <a:lnTo>
                    <a:pt x="1056" y="739"/>
                  </a:lnTo>
                  <a:lnTo>
                    <a:pt x="1056" y="612"/>
                  </a:lnTo>
                  <a:lnTo>
                    <a:pt x="1057" y="618"/>
                  </a:lnTo>
                  <a:lnTo>
                    <a:pt x="1057" y="748"/>
                  </a:lnTo>
                  <a:lnTo>
                    <a:pt x="1058" y="573"/>
                  </a:lnTo>
                  <a:lnTo>
                    <a:pt x="1058" y="748"/>
                  </a:lnTo>
                  <a:lnTo>
                    <a:pt x="1059" y="748"/>
                  </a:lnTo>
                  <a:lnTo>
                    <a:pt x="1059" y="527"/>
                  </a:lnTo>
                  <a:lnTo>
                    <a:pt x="1060" y="748"/>
                  </a:lnTo>
                  <a:lnTo>
                    <a:pt x="1060" y="577"/>
                  </a:lnTo>
                  <a:lnTo>
                    <a:pt x="1061" y="603"/>
                  </a:lnTo>
                  <a:lnTo>
                    <a:pt x="1061" y="740"/>
                  </a:lnTo>
                  <a:lnTo>
                    <a:pt x="1062" y="747"/>
                  </a:lnTo>
                  <a:lnTo>
                    <a:pt x="1062" y="494"/>
                  </a:lnTo>
                  <a:lnTo>
                    <a:pt x="1063" y="748"/>
                  </a:lnTo>
                  <a:lnTo>
                    <a:pt x="1063" y="589"/>
                  </a:lnTo>
                  <a:lnTo>
                    <a:pt x="1064" y="546"/>
                  </a:lnTo>
                  <a:lnTo>
                    <a:pt x="1064" y="748"/>
                  </a:lnTo>
                  <a:lnTo>
                    <a:pt x="1065" y="584"/>
                  </a:lnTo>
                  <a:lnTo>
                    <a:pt x="1065" y="748"/>
                  </a:lnTo>
                  <a:lnTo>
                    <a:pt x="1066" y="625"/>
                  </a:lnTo>
                  <a:lnTo>
                    <a:pt x="1066" y="748"/>
                  </a:lnTo>
                  <a:lnTo>
                    <a:pt x="1067" y="598"/>
                  </a:lnTo>
                  <a:lnTo>
                    <a:pt x="1067" y="748"/>
                  </a:lnTo>
                  <a:lnTo>
                    <a:pt x="1068" y="748"/>
                  </a:lnTo>
                  <a:lnTo>
                    <a:pt x="1068" y="523"/>
                  </a:lnTo>
                  <a:lnTo>
                    <a:pt x="1069" y="733"/>
                  </a:lnTo>
                  <a:lnTo>
                    <a:pt x="1069" y="538"/>
                  </a:lnTo>
                  <a:lnTo>
                    <a:pt x="1070" y="748"/>
                  </a:lnTo>
                  <a:lnTo>
                    <a:pt x="1070" y="514"/>
                  </a:lnTo>
                  <a:lnTo>
                    <a:pt x="1071" y="746"/>
                  </a:lnTo>
                  <a:lnTo>
                    <a:pt x="1071" y="579"/>
                  </a:lnTo>
                  <a:lnTo>
                    <a:pt x="1072" y="546"/>
                  </a:lnTo>
                  <a:lnTo>
                    <a:pt x="1072" y="748"/>
                  </a:lnTo>
                  <a:lnTo>
                    <a:pt x="1073" y="605"/>
                  </a:lnTo>
                  <a:lnTo>
                    <a:pt x="1073" y="748"/>
                  </a:lnTo>
                  <a:lnTo>
                    <a:pt x="1074" y="583"/>
                  </a:lnTo>
                  <a:lnTo>
                    <a:pt x="1074" y="748"/>
                  </a:lnTo>
                  <a:lnTo>
                    <a:pt x="1075" y="525"/>
                  </a:lnTo>
                  <a:lnTo>
                    <a:pt x="1075" y="748"/>
                  </a:lnTo>
                  <a:lnTo>
                    <a:pt x="1076" y="604"/>
                  </a:lnTo>
                  <a:lnTo>
                    <a:pt x="1076" y="748"/>
                  </a:lnTo>
                  <a:lnTo>
                    <a:pt x="1077" y="593"/>
                  </a:lnTo>
                  <a:lnTo>
                    <a:pt x="1077" y="748"/>
                  </a:lnTo>
                  <a:lnTo>
                    <a:pt x="1078" y="534"/>
                  </a:lnTo>
                  <a:lnTo>
                    <a:pt x="1078" y="748"/>
                  </a:lnTo>
                  <a:lnTo>
                    <a:pt x="1079" y="578"/>
                  </a:lnTo>
                  <a:lnTo>
                    <a:pt x="1079" y="748"/>
                  </a:lnTo>
                  <a:lnTo>
                    <a:pt x="1080" y="748"/>
                  </a:lnTo>
                  <a:lnTo>
                    <a:pt x="1080" y="640"/>
                  </a:lnTo>
                  <a:lnTo>
                    <a:pt x="1081" y="627"/>
                  </a:lnTo>
                  <a:lnTo>
                    <a:pt x="1081" y="748"/>
                  </a:lnTo>
                  <a:lnTo>
                    <a:pt x="1082" y="748"/>
                  </a:lnTo>
                  <a:lnTo>
                    <a:pt x="1082" y="544"/>
                  </a:lnTo>
                  <a:lnTo>
                    <a:pt x="1083" y="748"/>
                  </a:lnTo>
                  <a:lnTo>
                    <a:pt x="1083" y="630"/>
                  </a:lnTo>
                  <a:lnTo>
                    <a:pt x="1084" y="748"/>
                  </a:lnTo>
                  <a:lnTo>
                    <a:pt x="1084" y="628"/>
                  </a:lnTo>
                  <a:lnTo>
                    <a:pt x="1085" y="584"/>
                  </a:lnTo>
                  <a:lnTo>
                    <a:pt x="1085" y="748"/>
                  </a:lnTo>
                  <a:lnTo>
                    <a:pt x="1086" y="748"/>
                  </a:lnTo>
                  <a:lnTo>
                    <a:pt x="1086" y="561"/>
                  </a:lnTo>
                  <a:lnTo>
                    <a:pt x="1087" y="478"/>
                  </a:lnTo>
                  <a:lnTo>
                    <a:pt x="1087" y="748"/>
                  </a:lnTo>
                  <a:lnTo>
                    <a:pt x="1088" y="748"/>
                  </a:lnTo>
                  <a:lnTo>
                    <a:pt x="1088" y="606"/>
                  </a:lnTo>
                  <a:lnTo>
                    <a:pt x="1089" y="604"/>
                  </a:lnTo>
                  <a:lnTo>
                    <a:pt x="1089" y="748"/>
                  </a:lnTo>
                  <a:lnTo>
                    <a:pt x="1090" y="748"/>
                  </a:lnTo>
                  <a:lnTo>
                    <a:pt x="1090" y="587"/>
                  </a:lnTo>
                  <a:lnTo>
                    <a:pt x="1091" y="748"/>
                  </a:lnTo>
                  <a:lnTo>
                    <a:pt x="1091" y="583"/>
                  </a:lnTo>
                  <a:lnTo>
                    <a:pt x="1092" y="601"/>
                  </a:lnTo>
                  <a:lnTo>
                    <a:pt x="1092" y="748"/>
                  </a:lnTo>
                  <a:lnTo>
                    <a:pt x="1093" y="748"/>
                  </a:lnTo>
                  <a:lnTo>
                    <a:pt x="1093" y="589"/>
                  </a:lnTo>
                  <a:lnTo>
                    <a:pt x="1094" y="540"/>
                  </a:lnTo>
                  <a:lnTo>
                    <a:pt x="1094" y="748"/>
                  </a:lnTo>
                  <a:lnTo>
                    <a:pt x="1095" y="575"/>
                  </a:lnTo>
                  <a:lnTo>
                    <a:pt x="1095" y="748"/>
                  </a:lnTo>
                  <a:lnTo>
                    <a:pt x="1096" y="748"/>
                  </a:lnTo>
                  <a:lnTo>
                    <a:pt x="1096" y="573"/>
                  </a:lnTo>
                  <a:lnTo>
                    <a:pt x="1097" y="629"/>
                  </a:lnTo>
                  <a:lnTo>
                    <a:pt x="1097" y="748"/>
                  </a:lnTo>
                  <a:lnTo>
                    <a:pt x="1098" y="748"/>
                  </a:lnTo>
                  <a:lnTo>
                    <a:pt x="1098" y="634"/>
                  </a:lnTo>
                  <a:lnTo>
                    <a:pt x="1099" y="734"/>
                  </a:lnTo>
                  <a:lnTo>
                    <a:pt x="1099" y="556"/>
                  </a:lnTo>
                  <a:lnTo>
                    <a:pt x="1100" y="393"/>
                  </a:lnTo>
                  <a:lnTo>
                    <a:pt x="1100" y="748"/>
                  </a:lnTo>
                  <a:lnTo>
                    <a:pt x="1101" y="748"/>
                  </a:lnTo>
                  <a:lnTo>
                    <a:pt x="1101" y="522"/>
                  </a:lnTo>
                  <a:lnTo>
                    <a:pt x="1102" y="583"/>
                  </a:lnTo>
                  <a:lnTo>
                    <a:pt x="1102" y="748"/>
                  </a:lnTo>
                  <a:lnTo>
                    <a:pt x="1103" y="748"/>
                  </a:lnTo>
                  <a:lnTo>
                    <a:pt x="1103" y="630"/>
                  </a:lnTo>
                  <a:lnTo>
                    <a:pt x="1104" y="626"/>
                  </a:lnTo>
                  <a:lnTo>
                    <a:pt x="1104" y="739"/>
                  </a:lnTo>
                  <a:lnTo>
                    <a:pt x="1105" y="748"/>
                  </a:lnTo>
                  <a:lnTo>
                    <a:pt x="1105" y="458"/>
                  </a:lnTo>
                  <a:lnTo>
                    <a:pt x="1106" y="632"/>
                  </a:lnTo>
                  <a:lnTo>
                    <a:pt x="1106" y="748"/>
                  </a:lnTo>
                  <a:lnTo>
                    <a:pt x="1107" y="573"/>
                  </a:lnTo>
                  <a:lnTo>
                    <a:pt x="1107" y="748"/>
                  </a:lnTo>
                  <a:lnTo>
                    <a:pt x="1108" y="646"/>
                  </a:lnTo>
                  <a:lnTo>
                    <a:pt x="1108" y="748"/>
                  </a:lnTo>
                  <a:lnTo>
                    <a:pt x="1109" y="667"/>
                  </a:lnTo>
                  <a:lnTo>
                    <a:pt x="1109" y="748"/>
                  </a:lnTo>
                  <a:lnTo>
                    <a:pt x="1110" y="748"/>
                  </a:lnTo>
                  <a:lnTo>
                    <a:pt x="1110" y="620"/>
                  </a:lnTo>
                  <a:lnTo>
                    <a:pt x="1111" y="512"/>
                  </a:lnTo>
                  <a:lnTo>
                    <a:pt x="1111" y="748"/>
                  </a:lnTo>
                  <a:lnTo>
                    <a:pt x="1112" y="639"/>
                  </a:lnTo>
                  <a:lnTo>
                    <a:pt x="1112" y="748"/>
                  </a:lnTo>
                  <a:lnTo>
                    <a:pt x="1113" y="623"/>
                  </a:lnTo>
                  <a:lnTo>
                    <a:pt x="1113" y="748"/>
                  </a:lnTo>
                  <a:lnTo>
                    <a:pt x="1114" y="748"/>
                  </a:lnTo>
                  <a:lnTo>
                    <a:pt x="1114" y="632"/>
                  </a:lnTo>
                  <a:lnTo>
                    <a:pt x="1115" y="742"/>
                  </a:lnTo>
                  <a:lnTo>
                    <a:pt x="1115" y="587"/>
                  </a:lnTo>
                  <a:lnTo>
                    <a:pt x="1116" y="748"/>
                  </a:lnTo>
                  <a:lnTo>
                    <a:pt x="1116" y="522"/>
                  </a:lnTo>
                  <a:lnTo>
                    <a:pt x="1117" y="583"/>
                  </a:lnTo>
                  <a:lnTo>
                    <a:pt x="1117" y="748"/>
                  </a:lnTo>
                  <a:lnTo>
                    <a:pt x="1118" y="748"/>
                  </a:lnTo>
                  <a:lnTo>
                    <a:pt x="1118" y="640"/>
                  </a:lnTo>
                  <a:lnTo>
                    <a:pt x="1119" y="652"/>
                  </a:lnTo>
                  <a:lnTo>
                    <a:pt x="1119" y="748"/>
                  </a:lnTo>
                  <a:lnTo>
                    <a:pt x="1120" y="748"/>
                  </a:lnTo>
                  <a:lnTo>
                    <a:pt x="1120" y="596"/>
                  </a:lnTo>
                  <a:lnTo>
                    <a:pt x="1121" y="748"/>
                  </a:lnTo>
                  <a:lnTo>
                    <a:pt x="1121" y="543"/>
                  </a:lnTo>
                  <a:lnTo>
                    <a:pt x="1122" y="622"/>
                  </a:lnTo>
                  <a:lnTo>
                    <a:pt x="1122" y="748"/>
                  </a:lnTo>
                  <a:lnTo>
                    <a:pt x="1123" y="748"/>
                  </a:lnTo>
                  <a:lnTo>
                    <a:pt x="1123" y="687"/>
                  </a:lnTo>
                  <a:lnTo>
                    <a:pt x="1124" y="527"/>
                  </a:lnTo>
                  <a:lnTo>
                    <a:pt x="1124" y="748"/>
                  </a:lnTo>
                  <a:lnTo>
                    <a:pt x="1125" y="748"/>
                  </a:lnTo>
                  <a:lnTo>
                    <a:pt x="1125" y="691"/>
                  </a:lnTo>
                  <a:lnTo>
                    <a:pt x="1126" y="644"/>
                  </a:lnTo>
                  <a:lnTo>
                    <a:pt x="1126" y="748"/>
                  </a:lnTo>
                  <a:lnTo>
                    <a:pt x="1127" y="539"/>
                  </a:lnTo>
                  <a:lnTo>
                    <a:pt x="1127" y="748"/>
                  </a:lnTo>
                  <a:lnTo>
                    <a:pt x="1128" y="748"/>
                  </a:lnTo>
                  <a:lnTo>
                    <a:pt x="1128" y="452"/>
                  </a:lnTo>
                  <a:lnTo>
                    <a:pt x="1129" y="612"/>
                  </a:lnTo>
                  <a:lnTo>
                    <a:pt x="1129" y="748"/>
                  </a:lnTo>
                  <a:lnTo>
                    <a:pt x="1130" y="641"/>
                  </a:lnTo>
                  <a:lnTo>
                    <a:pt x="1130" y="748"/>
                  </a:lnTo>
                  <a:lnTo>
                    <a:pt x="1131" y="748"/>
                  </a:lnTo>
                  <a:lnTo>
                    <a:pt x="1131" y="614"/>
                  </a:lnTo>
                  <a:lnTo>
                    <a:pt x="1132" y="487"/>
                  </a:lnTo>
                  <a:lnTo>
                    <a:pt x="1132" y="748"/>
                  </a:lnTo>
                  <a:lnTo>
                    <a:pt x="1133" y="615"/>
                  </a:lnTo>
                  <a:lnTo>
                    <a:pt x="1133" y="748"/>
                  </a:lnTo>
                  <a:lnTo>
                    <a:pt x="1134" y="748"/>
                  </a:lnTo>
                  <a:lnTo>
                    <a:pt x="1134" y="657"/>
                  </a:lnTo>
                  <a:lnTo>
                    <a:pt x="1135" y="542"/>
                  </a:lnTo>
                  <a:lnTo>
                    <a:pt x="1135" y="748"/>
                  </a:lnTo>
                  <a:lnTo>
                    <a:pt x="1136" y="748"/>
                  </a:lnTo>
                  <a:lnTo>
                    <a:pt x="1136" y="617"/>
                  </a:lnTo>
                  <a:lnTo>
                    <a:pt x="1137" y="640"/>
                  </a:lnTo>
                  <a:lnTo>
                    <a:pt x="1137" y="748"/>
                  </a:lnTo>
                  <a:lnTo>
                    <a:pt x="1138" y="748"/>
                  </a:lnTo>
                  <a:lnTo>
                    <a:pt x="1138" y="680"/>
                  </a:lnTo>
                  <a:lnTo>
                    <a:pt x="1139" y="562"/>
                  </a:lnTo>
                  <a:lnTo>
                    <a:pt x="1139" y="748"/>
                  </a:lnTo>
                  <a:lnTo>
                    <a:pt x="1140" y="748"/>
                  </a:lnTo>
                  <a:lnTo>
                    <a:pt x="1140" y="597"/>
                  </a:lnTo>
                  <a:lnTo>
                    <a:pt x="1141" y="600"/>
                  </a:lnTo>
                  <a:lnTo>
                    <a:pt x="1141" y="748"/>
                  </a:lnTo>
                  <a:lnTo>
                    <a:pt x="1142" y="748"/>
                  </a:lnTo>
                  <a:lnTo>
                    <a:pt x="1142" y="663"/>
                  </a:lnTo>
                  <a:lnTo>
                    <a:pt x="1143" y="647"/>
                  </a:lnTo>
                  <a:lnTo>
                    <a:pt x="1143" y="748"/>
                  </a:lnTo>
                  <a:lnTo>
                    <a:pt x="1144" y="748"/>
                  </a:lnTo>
                  <a:lnTo>
                    <a:pt x="1144" y="709"/>
                  </a:lnTo>
                  <a:lnTo>
                    <a:pt x="1145" y="748"/>
                  </a:lnTo>
                  <a:lnTo>
                    <a:pt x="1145" y="632"/>
                  </a:lnTo>
                  <a:lnTo>
                    <a:pt x="1146" y="481"/>
                  </a:lnTo>
                  <a:lnTo>
                    <a:pt x="1146" y="748"/>
                  </a:lnTo>
                  <a:lnTo>
                    <a:pt x="1147" y="748"/>
                  </a:lnTo>
                  <a:lnTo>
                    <a:pt x="1147" y="662"/>
                  </a:lnTo>
                  <a:lnTo>
                    <a:pt x="1148" y="576"/>
                  </a:lnTo>
                  <a:lnTo>
                    <a:pt x="1148" y="748"/>
                  </a:lnTo>
                  <a:lnTo>
                    <a:pt x="1149" y="748"/>
                  </a:lnTo>
                  <a:lnTo>
                    <a:pt x="1149" y="657"/>
                  </a:lnTo>
                  <a:lnTo>
                    <a:pt x="1150" y="654"/>
                  </a:lnTo>
                  <a:lnTo>
                    <a:pt x="1150" y="748"/>
                  </a:lnTo>
                  <a:lnTo>
                    <a:pt x="1151" y="628"/>
                  </a:lnTo>
                  <a:lnTo>
                    <a:pt x="1151" y="748"/>
                  </a:lnTo>
                  <a:lnTo>
                    <a:pt x="1152" y="630"/>
                  </a:lnTo>
                  <a:lnTo>
                    <a:pt x="1152" y="748"/>
                  </a:lnTo>
                  <a:lnTo>
                    <a:pt x="1153" y="690"/>
                  </a:lnTo>
                  <a:lnTo>
                    <a:pt x="1153" y="748"/>
                  </a:lnTo>
                  <a:lnTo>
                    <a:pt x="1154" y="748"/>
                  </a:lnTo>
                  <a:lnTo>
                    <a:pt x="1154" y="645"/>
                  </a:lnTo>
                  <a:lnTo>
                    <a:pt x="1155" y="748"/>
                  </a:lnTo>
                  <a:lnTo>
                    <a:pt x="1155" y="626"/>
                  </a:lnTo>
                  <a:lnTo>
                    <a:pt x="1156" y="676"/>
                  </a:lnTo>
                  <a:lnTo>
                    <a:pt x="1156" y="748"/>
                  </a:lnTo>
                  <a:lnTo>
                    <a:pt x="1157" y="650"/>
                  </a:lnTo>
                  <a:lnTo>
                    <a:pt x="1157" y="748"/>
                  </a:lnTo>
                  <a:lnTo>
                    <a:pt x="1158" y="748"/>
                  </a:lnTo>
                  <a:lnTo>
                    <a:pt x="1158" y="659"/>
                  </a:lnTo>
                  <a:lnTo>
                    <a:pt x="1159" y="647"/>
                  </a:lnTo>
                  <a:lnTo>
                    <a:pt x="1159" y="748"/>
                  </a:lnTo>
                  <a:lnTo>
                    <a:pt x="1160" y="663"/>
                  </a:lnTo>
                  <a:lnTo>
                    <a:pt x="1160" y="748"/>
                  </a:lnTo>
                  <a:lnTo>
                    <a:pt x="1161" y="748"/>
                  </a:lnTo>
                  <a:lnTo>
                    <a:pt x="1161" y="667"/>
                  </a:lnTo>
                  <a:lnTo>
                    <a:pt x="1162" y="748"/>
                  </a:lnTo>
                  <a:lnTo>
                    <a:pt x="1162" y="677"/>
                  </a:lnTo>
                  <a:lnTo>
                    <a:pt x="1163" y="672"/>
                  </a:lnTo>
                  <a:lnTo>
                    <a:pt x="1163" y="748"/>
                  </a:lnTo>
                  <a:lnTo>
                    <a:pt x="1164" y="652"/>
                  </a:lnTo>
                  <a:lnTo>
                    <a:pt x="1164" y="748"/>
                  </a:lnTo>
                  <a:lnTo>
                    <a:pt x="1165" y="748"/>
                  </a:lnTo>
                  <a:lnTo>
                    <a:pt x="1165" y="601"/>
                  </a:lnTo>
                  <a:lnTo>
                    <a:pt x="1166" y="662"/>
                  </a:lnTo>
                  <a:lnTo>
                    <a:pt x="1166" y="748"/>
                  </a:lnTo>
                  <a:lnTo>
                    <a:pt x="1167" y="594"/>
                  </a:lnTo>
                  <a:lnTo>
                    <a:pt x="1167" y="748"/>
                  </a:lnTo>
                  <a:lnTo>
                    <a:pt x="1168" y="748"/>
                  </a:lnTo>
                  <a:lnTo>
                    <a:pt x="1168" y="589"/>
                  </a:lnTo>
                  <a:lnTo>
                    <a:pt x="1169" y="748"/>
                  </a:lnTo>
                  <a:lnTo>
                    <a:pt x="1169" y="633"/>
                  </a:lnTo>
                  <a:lnTo>
                    <a:pt x="1170" y="748"/>
                  </a:lnTo>
                  <a:lnTo>
                    <a:pt x="1170" y="617"/>
                  </a:lnTo>
                  <a:lnTo>
                    <a:pt x="1171" y="682"/>
                  </a:lnTo>
                  <a:lnTo>
                    <a:pt x="1171" y="748"/>
                  </a:lnTo>
                  <a:lnTo>
                    <a:pt x="1172" y="748"/>
                  </a:lnTo>
                  <a:lnTo>
                    <a:pt x="1172" y="644"/>
                  </a:lnTo>
                  <a:lnTo>
                    <a:pt x="1173" y="655"/>
                  </a:lnTo>
                  <a:lnTo>
                    <a:pt x="1173" y="748"/>
                  </a:lnTo>
                  <a:lnTo>
                    <a:pt x="1174" y="748"/>
                  </a:lnTo>
                  <a:lnTo>
                    <a:pt x="1174" y="685"/>
                  </a:lnTo>
                  <a:lnTo>
                    <a:pt x="1175" y="662"/>
                  </a:lnTo>
                  <a:lnTo>
                    <a:pt x="1175" y="748"/>
                  </a:lnTo>
                  <a:lnTo>
                    <a:pt x="1176" y="647"/>
                  </a:lnTo>
                  <a:lnTo>
                    <a:pt x="1176" y="748"/>
                  </a:lnTo>
                  <a:lnTo>
                    <a:pt x="1177" y="748"/>
                  </a:lnTo>
                  <a:lnTo>
                    <a:pt x="1177" y="642"/>
                  </a:lnTo>
                  <a:lnTo>
                    <a:pt x="1178" y="748"/>
                  </a:lnTo>
                  <a:lnTo>
                    <a:pt x="1178" y="657"/>
                  </a:lnTo>
                  <a:lnTo>
                    <a:pt x="1179" y="666"/>
                  </a:lnTo>
                  <a:lnTo>
                    <a:pt x="1179" y="748"/>
                  </a:lnTo>
                  <a:lnTo>
                    <a:pt x="1180" y="748"/>
                  </a:lnTo>
                  <a:lnTo>
                    <a:pt x="1180" y="679"/>
                  </a:lnTo>
                  <a:lnTo>
                    <a:pt x="1181" y="621"/>
                  </a:lnTo>
                  <a:lnTo>
                    <a:pt x="1181" y="748"/>
                  </a:lnTo>
                  <a:lnTo>
                    <a:pt x="1182" y="748"/>
                  </a:lnTo>
                  <a:lnTo>
                    <a:pt x="1182" y="680"/>
                  </a:lnTo>
                  <a:lnTo>
                    <a:pt x="1183" y="596"/>
                  </a:lnTo>
                  <a:lnTo>
                    <a:pt x="1183" y="748"/>
                  </a:lnTo>
                  <a:lnTo>
                    <a:pt x="1184" y="748"/>
                  </a:lnTo>
                  <a:lnTo>
                    <a:pt x="1184" y="657"/>
                  </a:lnTo>
                  <a:lnTo>
                    <a:pt x="1185" y="748"/>
                  </a:lnTo>
                  <a:lnTo>
                    <a:pt x="1185" y="589"/>
                  </a:lnTo>
                  <a:lnTo>
                    <a:pt x="1186" y="689"/>
                  </a:lnTo>
                  <a:lnTo>
                    <a:pt x="1186" y="748"/>
                  </a:lnTo>
                  <a:lnTo>
                    <a:pt x="1191" y="748"/>
                  </a:lnTo>
                  <a:lnTo>
                    <a:pt x="1191" y="748"/>
                  </a:lnTo>
                  <a:lnTo>
                    <a:pt x="1191" y="748"/>
                  </a:lnTo>
                  <a:lnTo>
                    <a:pt x="1192" y="74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4" name="Rectangle 324"/>
            <p:cNvSpPr>
              <a:spLocks noChangeArrowheads="1"/>
            </p:cNvSpPr>
            <p:nvPr/>
          </p:nvSpPr>
          <p:spPr bwMode="auto">
            <a:xfrm>
              <a:off x="3238" y="603"/>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1295.432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25" name="Rectangle 325"/>
            <p:cNvSpPr>
              <a:spLocks noChangeArrowheads="1"/>
            </p:cNvSpPr>
            <p:nvPr/>
          </p:nvSpPr>
          <p:spPr bwMode="auto">
            <a:xfrm>
              <a:off x="3330" y="684"/>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z=9</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26" name="Rectangle 326"/>
            <p:cNvSpPr>
              <a:spLocks noChangeArrowheads="1"/>
            </p:cNvSpPr>
            <p:nvPr/>
          </p:nvSpPr>
          <p:spPr bwMode="auto">
            <a:xfrm>
              <a:off x="2833" y="927"/>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1165.991</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27" name="Rectangle 327"/>
            <p:cNvSpPr>
              <a:spLocks noChangeArrowheads="1"/>
            </p:cNvSpPr>
            <p:nvPr/>
          </p:nvSpPr>
          <p:spPr bwMode="auto">
            <a:xfrm>
              <a:off x="2925" y="1008"/>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28" name="Rectangle 328"/>
            <p:cNvSpPr>
              <a:spLocks noChangeArrowheads="1"/>
            </p:cNvSpPr>
            <p:nvPr/>
          </p:nvSpPr>
          <p:spPr bwMode="auto">
            <a:xfrm>
              <a:off x="3602" y="1242"/>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1410.821</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29" name="Rectangle 329"/>
            <p:cNvSpPr>
              <a:spLocks noChangeArrowheads="1"/>
            </p:cNvSpPr>
            <p:nvPr/>
          </p:nvSpPr>
          <p:spPr bwMode="auto">
            <a:xfrm>
              <a:off x="3694" y="1323"/>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z=9</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30" name="Rectangle 330"/>
            <p:cNvSpPr>
              <a:spLocks noChangeArrowheads="1"/>
            </p:cNvSpPr>
            <p:nvPr/>
          </p:nvSpPr>
          <p:spPr bwMode="auto">
            <a:xfrm>
              <a:off x="1850" y="1395"/>
              <a:ext cx="2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846.962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31" name="Rectangle 331"/>
            <p:cNvSpPr>
              <a:spLocks noChangeArrowheads="1"/>
            </p:cNvSpPr>
            <p:nvPr/>
          </p:nvSpPr>
          <p:spPr bwMode="auto">
            <a:xfrm>
              <a:off x="1922" y="1476"/>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32" name="Rectangle 332"/>
            <p:cNvSpPr>
              <a:spLocks noChangeArrowheads="1"/>
            </p:cNvSpPr>
            <p:nvPr/>
          </p:nvSpPr>
          <p:spPr bwMode="auto">
            <a:xfrm>
              <a:off x="4151" y="1440"/>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1585.987</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33" name="Rectangle 333"/>
            <p:cNvSpPr>
              <a:spLocks noChangeArrowheads="1"/>
            </p:cNvSpPr>
            <p:nvPr/>
          </p:nvSpPr>
          <p:spPr bwMode="auto">
            <a:xfrm>
              <a:off x="4243" y="1521"/>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z=9</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34" name="Rectangle 334"/>
            <p:cNvSpPr>
              <a:spLocks noChangeArrowheads="1"/>
            </p:cNvSpPr>
            <p:nvPr/>
          </p:nvSpPr>
          <p:spPr bwMode="auto">
            <a:xfrm>
              <a:off x="3782" y="1660"/>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1457.232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35" name="Rectangle 335"/>
            <p:cNvSpPr>
              <a:spLocks noChangeArrowheads="1"/>
            </p:cNvSpPr>
            <p:nvPr/>
          </p:nvSpPr>
          <p:spPr bwMode="auto">
            <a:xfrm>
              <a:off x="3874" y="1741"/>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z=8</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36" name="Line 336"/>
            <p:cNvSpPr>
              <a:spLocks noChangeShapeType="1"/>
            </p:cNvSpPr>
            <p:nvPr/>
          </p:nvSpPr>
          <p:spPr bwMode="auto">
            <a:xfrm flipV="1">
              <a:off x="3912" y="1809"/>
              <a:ext cx="36" cy="9"/>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37" name="Rectangle 337"/>
            <p:cNvSpPr>
              <a:spLocks noChangeArrowheads="1"/>
            </p:cNvSpPr>
            <p:nvPr/>
          </p:nvSpPr>
          <p:spPr bwMode="auto">
            <a:xfrm>
              <a:off x="3040" y="1638"/>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1231.657</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38" name="Rectangle 338"/>
            <p:cNvSpPr>
              <a:spLocks noChangeArrowheads="1"/>
            </p:cNvSpPr>
            <p:nvPr/>
          </p:nvSpPr>
          <p:spPr bwMode="auto">
            <a:xfrm>
              <a:off x="3132" y="1719"/>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39" name="Line 339"/>
            <p:cNvSpPr>
              <a:spLocks noChangeShapeType="1"/>
            </p:cNvSpPr>
            <p:nvPr/>
          </p:nvSpPr>
          <p:spPr bwMode="auto">
            <a:xfrm flipV="1">
              <a:off x="3206" y="1786"/>
              <a:ext cx="0" cy="86"/>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40" name="Rectangle 340"/>
            <p:cNvSpPr>
              <a:spLocks noChangeArrowheads="1"/>
            </p:cNvSpPr>
            <p:nvPr/>
          </p:nvSpPr>
          <p:spPr bwMode="auto">
            <a:xfrm>
              <a:off x="2384" y="1773"/>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1023.304</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41" name="Rectangle 341"/>
            <p:cNvSpPr>
              <a:spLocks noChangeArrowheads="1"/>
            </p:cNvSpPr>
            <p:nvPr/>
          </p:nvSpPr>
          <p:spPr bwMode="auto">
            <a:xfrm>
              <a:off x="2476" y="1854"/>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42" name="Rectangle 342"/>
            <p:cNvSpPr>
              <a:spLocks noChangeArrowheads="1"/>
            </p:cNvSpPr>
            <p:nvPr/>
          </p:nvSpPr>
          <p:spPr bwMode="auto">
            <a:xfrm>
              <a:off x="2039" y="1795"/>
              <a:ext cx="2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907.462</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43" name="Rectangle 343"/>
            <p:cNvSpPr>
              <a:spLocks noChangeArrowheads="1"/>
            </p:cNvSpPr>
            <p:nvPr/>
          </p:nvSpPr>
          <p:spPr bwMode="auto">
            <a:xfrm>
              <a:off x="2111" y="1876"/>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z=1</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44" name="Rectangle 344"/>
            <p:cNvSpPr>
              <a:spLocks noChangeArrowheads="1"/>
            </p:cNvSpPr>
            <p:nvPr/>
          </p:nvSpPr>
          <p:spPr bwMode="auto">
            <a:xfrm>
              <a:off x="3422" y="1728"/>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1377.591</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45" name="Rectangle 345"/>
            <p:cNvSpPr>
              <a:spLocks noChangeArrowheads="1"/>
            </p:cNvSpPr>
            <p:nvPr/>
          </p:nvSpPr>
          <p:spPr bwMode="auto">
            <a:xfrm>
              <a:off x="3514" y="1809"/>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46" name="Line 346"/>
            <p:cNvSpPr>
              <a:spLocks noChangeShapeType="1"/>
            </p:cNvSpPr>
            <p:nvPr/>
          </p:nvSpPr>
          <p:spPr bwMode="auto">
            <a:xfrm flipH="1" flipV="1">
              <a:off x="3588" y="1876"/>
              <a:ext cx="72" cy="90"/>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47" name="Rectangle 347"/>
            <p:cNvSpPr>
              <a:spLocks noChangeArrowheads="1"/>
            </p:cNvSpPr>
            <p:nvPr/>
          </p:nvSpPr>
          <p:spPr bwMode="auto">
            <a:xfrm>
              <a:off x="2640" y="1593"/>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1111.018</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48" name="Rectangle 348"/>
            <p:cNvSpPr>
              <a:spLocks noChangeArrowheads="1"/>
            </p:cNvSpPr>
            <p:nvPr/>
          </p:nvSpPr>
          <p:spPr bwMode="auto">
            <a:xfrm>
              <a:off x="2732" y="1674"/>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z=1</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49" name="Line 349"/>
            <p:cNvSpPr>
              <a:spLocks noChangeShapeType="1"/>
            </p:cNvSpPr>
            <p:nvPr/>
          </p:nvSpPr>
          <p:spPr bwMode="auto">
            <a:xfrm flipH="1" flipV="1">
              <a:off x="2806" y="1741"/>
              <a:ext cx="18" cy="252"/>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0" name="Rectangle 350"/>
            <p:cNvSpPr>
              <a:spLocks noChangeArrowheads="1"/>
            </p:cNvSpPr>
            <p:nvPr/>
          </p:nvSpPr>
          <p:spPr bwMode="auto">
            <a:xfrm>
              <a:off x="4402" y="2182"/>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1667.046</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51" name="Rectangle 351"/>
            <p:cNvSpPr>
              <a:spLocks noChangeArrowheads="1"/>
            </p:cNvSpPr>
            <p:nvPr/>
          </p:nvSpPr>
          <p:spPr bwMode="auto">
            <a:xfrm>
              <a:off x="4494" y="2263"/>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52" name="Rectangle 352"/>
            <p:cNvSpPr>
              <a:spLocks noChangeArrowheads="1"/>
            </p:cNvSpPr>
            <p:nvPr/>
          </p:nvSpPr>
          <p:spPr bwMode="auto">
            <a:xfrm>
              <a:off x="4749" y="2353"/>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1765.141</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53" name="Rectangle 353"/>
            <p:cNvSpPr>
              <a:spLocks noChangeArrowheads="1"/>
            </p:cNvSpPr>
            <p:nvPr/>
          </p:nvSpPr>
          <p:spPr bwMode="auto">
            <a:xfrm>
              <a:off x="4841" y="2434"/>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54" name="Line 354"/>
            <p:cNvSpPr>
              <a:spLocks noChangeShapeType="1"/>
            </p:cNvSpPr>
            <p:nvPr/>
          </p:nvSpPr>
          <p:spPr bwMode="auto">
            <a:xfrm flipV="1">
              <a:off x="4879" y="2501"/>
              <a:ext cx="36" cy="9"/>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5" name="Rectangle 355"/>
            <p:cNvSpPr>
              <a:spLocks noChangeArrowheads="1"/>
            </p:cNvSpPr>
            <p:nvPr/>
          </p:nvSpPr>
          <p:spPr bwMode="auto">
            <a:xfrm>
              <a:off x="1689" y="2245"/>
              <a:ext cx="2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829.203</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56" name="Rectangle 356"/>
            <p:cNvSpPr>
              <a:spLocks noChangeArrowheads="1"/>
            </p:cNvSpPr>
            <p:nvPr/>
          </p:nvSpPr>
          <p:spPr bwMode="auto">
            <a:xfrm>
              <a:off x="1761" y="2326"/>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z=1</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57" name="Line 357"/>
            <p:cNvSpPr>
              <a:spLocks noChangeShapeType="1"/>
            </p:cNvSpPr>
            <p:nvPr/>
          </p:nvSpPr>
          <p:spPr bwMode="auto">
            <a:xfrm flipH="1" flipV="1">
              <a:off x="1835" y="2393"/>
              <a:ext cx="107" cy="122"/>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58" name="Rectangle 358"/>
            <p:cNvSpPr>
              <a:spLocks noChangeArrowheads="1"/>
            </p:cNvSpPr>
            <p:nvPr/>
          </p:nvSpPr>
          <p:spPr bwMode="auto">
            <a:xfrm>
              <a:off x="5099" y="2371"/>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1876.931</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59" name="Rectangle 359"/>
            <p:cNvSpPr>
              <a:spLocks noChangeArrowheads="1"/>
            </p:cNvSpPr>
            <p:nvPr/>
          </p:nvSpPr>
          <p:spPr bwMode="auto">
            <a:xfrm>
              <a:off x="5191" y="2452"/>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60" name="Line 360"/>
            <p:cNvSpPr>
              <a:spLocks noChangeShapeType="1"/>
            </p:cNvSpPr>
            <p:nvPr/>
          </p:nvSpPr>
          <p:spPr bwMode="auto">
            <a:xfrm flipV="1">
              <a:off x="5229" y="2519"/>
              <a:ext cx="36" cy="9"/>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1" name="Rectangle 361"/>
            <p:cNvSpPr>
              <a:spLocks noChangeArrowheads="1"/>
            </p:cNvSpPr>
            <p:nvPr/>
          </p:nvSpPr>
          <p:spPr bwMode="auto">
            <a:xfrm>
              <a:off x="344" y="2429"/>
              <a:ext cx="2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366.140</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62" name="Rectangle 362"/>
            <p:cNvSpPr>
              <a:spLocks noChangeArrowheads="1"/>
            </p:cNvSpPr>
            <p:nvPr/>
          </p:nvSpPr>
          <p:spPr bwMode="auto">
            <a:xfrm>
              <a:off x="416" y="2510"/>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63" name="Rectangle 363"/>
            <p:cNvSpPr>
              <a:spLocks noChangeArrowheads="1"/>
            </p:cNvSpPr>
            <p:nvPr/>
          </p:nvSpPr>
          <p:spPr bwMode="auto">
            <a:xfrm>
              <a:off x="1086" y="2533"/>
              <a:ext cx="2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603.361</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64" name="Rectangle 364"/>
            <p:cNvSpPr>
              <a:spLocks noChangeArrowheads="1"/>
            </p:cNvSpPr>
            <p:nvPr/>
          </p:nvSpPr>
          <p:spPr bwMode="auto">
            <a:xfrm>
              <a:off x="1158" y="2614"/>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65" name="Rectangle 365"/>
            <p:cNvSpPr>
              <a:spLocks noChangeArrowheads="1"/>
            </p:cNvSpPr>
            <p:nvPr/>
          </p:nvSpPr>
          <p:spPr bwMode="auto">
            <a:xfrm>
              <a:off x="659" y="2560"/>
              <a:ext cx="2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449.155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66" name="Rectangle 366"/>
            <p:cNvSpPr>
              <a:spLocks noChangeArrowheads="1"/>
            </p:cNvSpPr>
            <p:nvPr/>
          </p:nvSpPr>
          <p:spPr bwMode="auto">
            <a:xfrm>
              <a:off x="731" y="2641"/>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67" name="Line 367"/>
            <p:cNvSpPr>
              <a:spLocks noChangeShapeType="1"/>
            </p:cNvSpPr>
            <p:nvPr/>
          </p:nvSpPr>
          <p:spPr bwMode="auto">
            <a:xfrm flipV="1">
              <a:off x="751" y="2708"/>
              <a:ext cx="54" cy="9"/>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68" name="Rectangle 368"/>
            <p:cNvSpPr>
              <a:spLocks noChangeArrowheads="1"/>
            </p:cNvSpPr>
            <p:nvPr/>
          </p:nvSpPr>
          <p:spPr bwMode="auto">
            <a:xfrm>
              <a:off x="1630" y="2564"/>
              <a:ext cx="2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810.335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69" name="Rectangle 369"/>
            <p:cNvSpPr>
              <a:spLocks noChangeArrowheads="1"/>
            </p:cNvSpPr>
            <p:nvPr/>
          </p:nvSpPr>
          <p:spPr bwMode="auto">
            <a:xfrm>
              <a:off x="1702" y="2645"/>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70" name="Line 370"/>
            <p:cNvSpPr>
              <a:spLocks noChangeShapeType="1"/>
            </p:cNvSpPr>
            <p:nvPr/>
          </p:nvSpPr>
          <p:spPr bwMode="auto">
            <a:xfrm flipH="1" flipV="1">
              <a:off x="1776" y="2713"/>
              <a:ext cx="108" cy="22"/>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1" name="Rectangle 371"/>
            <p:cNvSpPr>
              <a:spLocks noChangeArrowheads="1"/>
            </p:cNvSpPr>
            <p:nvPr/>
          </p:nvSpPr>
          <p:spPr bwMode="auto">
            <a:xfrm>
              <a:off x="5243" y="2636"/>
              <a:ext cx="33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1917.715</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72" name="Rectangle 372"/>
            <p:cNvSpPr>
              <a:spLocks noChangeArrowheads="1"/>
            </p:cNvSpPr>
            <p:nvPr/>
          </p:nvSpPr>
          <p:spPr bwMode="auto">
            <a:xfrm>
              <a:off x="5335" y="2717"/>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73" name="Line 373"/>
            <p:cNvSpPr>
              <a:spLocks noChangeShapeType="1"/>
            </p:cNvSpPr>
            <p:nvPr/>
          </p:nvSpPr>
          <p:spPr bwMode="auto">
            <a:xfrm flipV="1">
              <a:off x="5355" y="2785"/>
              <a:ext cx="54" cy="9"/>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4" name="Rectangle 374"/>
            <p:cNvSpPr>
              <a:spLocks noChangeArrowheads="1"/>
            </p:cNvSpPr>
            <p:nvPr/>
          </p:nvSpPr>
          <p:spPr bwMode="auto">
            <a:xfrm>
              <a:off x="1473" y="2789"/>
              <a:ext cx="2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748.708</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75" name="Rectangle 375"/>
            <p:cNvSpPr>
              <a:spLocks noChangeArrowheads="1"/>
            </p:cNvSpPr>
            <p:nvPr/>
          </p:nvSpPr>
          <p:spPr bwMode="auto">
            <a:xfrm>
              <a:off x="1545" y="2870"/>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76" name="Line 376"/>
            <p:cNvSpPr>
              <a:spLocks noChangeShapeType="1"/>
            </p:cNvSpPr>
            <p:nvPr/>
          </p:nvSpPr>
          <p:spPr bwMode="auto">
            <a:xfrm flipH="1" flipV="1">
              <a:off x="1619" y="2937"/>
              <a:ext cx="72" cy="9"/>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7" name="Rectangle 377"/>
            <p:cNvSpPr>
              <a:spLocks noChangeArrowheads="1"/>
            </p:cNvSpPr>
            <p:nvPr/>
          </p:nvSpPr>
          <p:spPr bwMode="auto">
            <a:xfrm>
              <a:off x="776" y="3167"/>
              <a:ext cx="29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515.308</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78" name="Rectangle 378"/>
            <p:cNvSpPr>
              <a:spLocks noChangeArrowheads="1"/>
            </p:cNvSpPr>
            <p:nvPr/>
          </p:nvSpPr>
          <p:spPr bwMode="auto">
            <a:xfrm>
              <a:off x="848" y="3248"/>
              <a:ext cx="148"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900" b="0" i="0" u="none" strike="noStrike" cap="none" normalizeH="0" baseline="0">
                  <a:ln>
                    <a:noFill/>
                  </a:ln>
                  <a:solidFill>
                    <a:srgbClr val="000000"/>
                  </a:solidFill>
                  <a:effectLst/>
                  <a:latin typeface="Arial" panose="020B0604020202020204" pitchFamily="34" charset="0"/>
                </a:rPr>
                <a:t>z=?</a:t>
              </a:r>
              <a:endParaRPr kumimoji="0" lang="it-IT" altLang="it-IT" sz="1800" b="0" i="0" u="none" strike="noStrike" cap="none" normalizeH="0" baseline="0">
                <a:ln>
                  <a:noFill/>
                </a:ln>
                <a:solidFill>
                  <a:schemeClr val="tx1"/>
                </a:solidFill>
                <a:effectLst/>
                <a:latin typeface="Arial" panose="020B0604020202020204" pitchFamily="34" charset="0"/>
              </a:endParaRPr>
            </a:p>
          </p:txBody>
        </p:sp>
        <p:sp>
          <p:nvSpPr>
            <p:cNvPr id="179" name="Line 379"/>
            <p:cNvSpPr>
              <a:spLocks noChangeShapeType="1"/>
            </p:cNvSpPr>
            <p:nvPr/>
          </p:nvSpPr>
          <p:spPr bwMode="auto">
            <a:xfrm flipH="1" flipV="1">
              <a:off x="205" y="642"/>
              <a:ext cx="8" cy="2"/>
            </a:xfrm>
            <a:prstGeom prst="line">
              <a:avLst/>
            </a:prstGeom>
            <a:noFill/>
            <a:ln w="0">
              <a:solidFill>
                <a:srgbClr val="46B44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380" name="CasellaDiTesto 379"/>
          <p:cNvSpPr txBox="1"/>
          <p:nvPr/>
        </p:nvSpPr>
        <p:spPr>
          <a:xfrm>
            <a:off x="239901" y="83677"/>
            <a:ext cx="8893115" cy="1631216"/>
          </a:xfrm>
          <a:prstGeom prst="rect">
            <a:avLst/>
          </a:prstGeom>
          <a:noFill/>
        </p:spPr>
        <p:txBody>
          <a:bodyPr wrap="square" rtlCol="0">
            <a:spAutoFit/>
          </a:bodyPr>
          <a:lstStyle/>
          <a:p>
            <a:r>
              <a:rPr lang="en-US" sz="2000">
                <a:solidFill>
                  <a:schemeClr val="bg2">
                    <a:lumMod val="75000"/>
                    <a:lumOff val="25000"/>
                  </a:schemeClr>
                </a:solidFill>
                <a:latin typeface="Calibri" panose="020F0502020204030204" pitchFamily="34" charset="0"/>
              </a:rPr>
              <a:t>What happens if I inject into ESI-ION TRAP MS a complex mixture of proteins (from biological fluids, cellular or tissue extracts...)?
	</a:t>
            </a:r>
            <a:r>
              <a:rPr lang="en-US" sz="2000">
                <a:solidFill>
                  <a:srgbClr val="C00000"/>
                </a:solidFill>
                <a:latin typeface="Calibri" panose="020F0502020204030204" pitchFamily="34" charset="0"/>
              </a:rPr>
              <a:t>overlapping</a:t>
            </a:r>
            <a:r>
              <a:rPr lang="en-US" sz="2000">
                <a:solidFill>
                  <a:schemeClr val="bg2">
                    <a:lumMod val="75000"/>
                    <a:lumOff val="25000"/>
                  </a:schemeClr>
                </a:solidFill>
                <a:latin typeface="Calibri" panose="020F0502020204030204" pitchFamily="34" charset="0"/>
              </a:rPr>
              <a:t> of all m/z spectra of each protein in the sample.
	</a:t>
            </a:r>
            <a:r>
              <a:rPr lang="en-US" sz="2000">
                <a:solidFill>
                  <a:srgbClr val="C00000"/>
                </a:solidFill>
                <a:latin typeface="Calibri" panose="020F0502020204030204" pitchFamily="34" charset="0"/>
              </a:rPr>
              <a:t>impossible</a:t>
            </a:r>
            <a:r>
              <a:rPr lang="en-US" sz="2000">
                <a:solidFill>
                  <a:schemeClr val="bg2">
                    <a:lumMod val="75000"/>
                    <a:lumOff val="25000"/>
                  </a:schemeClr>
                </a:solidFill>
                <a:latin typeface="Calibri" panose="020F0502020204030204" pitchFamily="34" charset="0"/>
              </a:rPr>
              <a:t> to obtain a deconvolution for each spectrum 
</a:t>
            </a:r>
            <a:endParaRPr lang="it-IT" sz="2000">
              <a:solidFill>
                <a:schemeClr val="bg2">
                  <a:lumMod val="75000"/>
                  <a:lumOff val="25000"/>
                </a:schemeClr>
              </a:solidFill>
              <a:latin typeface="Calibri" panose="020F0502020204030204" pitchFamily="34" charset="0"/>
            </a:endParaRPr>
          </a:p>
        </p:txBody>
      </p:sp>
      <p:sp>
        <p:nvSpPr>
          <p:cNvPr id="381" name="Freccia a destra 380"/>
          <p:cNvSpPr/>
          <p:nvPr/>
        </p:nvSpPr>
        <p:spPr bwMode="auto">
          <a:xfrm>
            <a:off x="338055" y="831491"/>
            <a:ext cx="837512" cy="17642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382" name="Freccia a destra 381"/>
          <p:cNvSpPr/>
          <p:nvPr/>
        </p:nvSpPr>
        <p:spPr bwMode="auto">
          <a:xfrm>
            <a:off x="334736" y="1111977"/>
            <a:ext cx="837512" cy="17642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2" name="Rettangolo 1">
            <a:extLst>
              <a:ext uri="{FF2B5EF4-FFF2-40B4-BE49-F238E27FC236}">
                <a16:creationId xmlns:a16="http://schemas.microsoft.com/office/drawing/2014/main" id="{8805810C-9AAF-4D61-962C-9BB7F48689B5}"/>
              </a:ext>
            </a:extLst>
          </p:cNvPr>
          <p:cNvSpPr/>
          <p:nvPr/>
        </p:nvSpPr>
        <p:spPr>
          <a:xfrm>
            <a:off x="6212960" y="1487281"/>
            <a:ext cx="2751340" cy="830997"/>
          </a:xfrm>
          <a:prstGeom prst="rect">
            <a:avLst/>
          </a:prstGeom>
        </p:spPr>
        <p:txBody>
          <a:bodyPr wrap="square">
            <a:spAutoFit/>
          </a:bodyPr>
          <a:lstStyle/>
          <a:p>
            <a:endParaRPr lang="it-IT">
              <a:solidFill>
                <a:srgbClr val="00B050"/>
              </a:solidFill>
            </a:endParaRPr>
          </a:p>
          <a:p>
            <a:r>
              <a:rPr lang="it-IT" err="1">
                <a:solidFill>
                  <a:srgbClr val="00B050"/>
                </a:solidFill>
              </a:rPr>
              <a:t>Crowded</a:t>
            </a:r>
            <a:r>
              <a:rPr lang="it-IT">
                <a:solidFill>
                  <a:srgbClr val="00B050"/>
                </a:solidFill>
              </a:rPr>
              <a:t> </a:t>
            </a:r>
            <a:r>
              <a:rPr lang="it-IT" err="1">
                <a:solidFill>
                  <a:srgbClr val="00B050"/>
                </a:solidFill>
              </a:rPr>
              <a:t>spectrum</a:t>
            </a:r>
            <a:r>
              <a:rPr lang="it-IT">
                <a:solidFill>
                  <a:srgbClr val="00B050"/>
                </a:solidFill>
              </a:rPr>
              <a:t>!!</a:t>
            </a:r>
          </a:p>
        </p:txBody>
      </p:sp>
    </p:spTree>
    <p:extLst>
      <p:ext uri="{BB962C8B-B14F-4D97-AF65-F5344CB8AC3E}">
        <p14:creationId xmlns:p14="http://schemas.microsoft.com/office/powerpoint/2010/main" val="6082676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img001.gif (32794 bytes)">
            <a:extLst>
              <a:ext uri="{FF2B5EF4-FFF2-40B4-BE49-F238E27FC236}">
                <a16:creationId xmlns:a16="http://schemas.microsoft.com/office/drawing/2014/main" id="{81827AA6-1D55-4B57-937D-9E5166B0E930}"/>
              </a:ext>
            </a:extLst>
          </p:cNvPr>
          <p:cNvPicPr>
            <a:picLocks noChangeAspect="1" noChangeArrowheads="1"/>
          </p:cNvPicPr>
          <p:nvPr/>
        </p:nvPicPr>
        <p:blipFill>
          <a:blip r:embed="rId2" cstate="print"/>
          <a:srcRect l="13208" t="15111" r="11208" b="9277"/>
          <a:stretch>
            <a:fillRect/>
          </a:stretch>
        </p:blipFill>
        <p:spPr bwMode="auto">
          <a:xfrm>
            <a:off x="5196161" y="1378039"/>
            <a:ext cx="3769950" cy="2828485"/>
          </a:xfrm>
          <a:prstGeom prst="rect">
            <a:avLst/>
          </a:prstGeom>
          <a:noFill/>
          <a:ln w="9525">
            <a:noFill/>
            <a:miter lim="800000"/>
            <a:headEnd/>
            <a:tailEnd/>
          </a:ln>
        </p:spPr>
      </p:pic>
      <p:sp>
        <p:nvSpPr>
          <p:cNvPr id="3" name="Rectangle 3">
            <a:extLst>
              <a:ext uri="{FF2B5EF4-FFF2-40B4-BE49-F238E27FC236}">
                <a16:creationId xmlns:a16="http://schemas.microsoft.com/office/drawing/2014/main" id="{EDB61FC1-C7BF-45B3-87B3-A54F913ED70A}"/>
              </a:ext>
            </a:extLst>
          </p:cNvPr>
          <p:cNvSpPr>
            <a:spLocks noChangeArrowheads="1"/>
          </p:cNvSpPr>
          <p:nvPr/>
        </p:nvSpPr>
        <p:spPr bwMode="auto">
          <a:xfrm>
            <a:off x="127402" y="331522"/>
            <a:ext cx="8404348" cy="1323439"/>
          </a:xfrm>
          <a:prstGeom prst="rect">
            <a:avLst/>
          </a:prstGeom>
          <a:noFill/>
          <a:ln w="9525">
            <a:noFill/>
            <a:miter lim="800000"/>
            <a:headEnd/>
            <a:tailEnd/>
          </a:ln>
        </p:spPr>
        <p:txBody>
          <a:bodyPr wrap="square">
            <a:spAutoFit/>
          </a:bodyPr>
          <a:lstStyle/>
          <a:p>
            <a:pPr lvl="0" defTabSz="457200">
              <a:defRPr/>
            </a:pPr>
            <a:r>
              <a:rPr lang="en-US" sz="2000" b="1">
                <a:solidFill>
                  <a:prstClr val="black"/>
                </a:solidFill>
                <a:latin typeface="Calibri" panose="020F0502020204030204"/>
                <a:sym typeface="Symbol" pitchFamily="18" charset="2"/>
              </a:rPr>
              <a:t>Stationary phase is composed by very small diameter particles (3-10 m) that ensure:</a:t>
            </a:r>
          </a:p>
          <a:p>
            <a:pPr marL="342900" lvl="0" indent="-342900" defTabSz="457200">
              <a:buFont typeface="Arial" panose="020B0604020202020204" pitchFamily="34" charset="0"/>
              <a:buChar char="•"/>
              <a:defRPr/>
            </a:pPr>
            <a:r>
              <a:rPr lang="en-US" sz="2000" b="1">
                <a:solidFill>
                  <a:prstClr val="black"/>
                </a:solidFill>
                <a:latin typeface="Calibri" panose="020F0502020204030204"/>
                <a:sym typeface="Symbol" pitchFamily="18" charset="2"/>
              </a:rPr>
              <a:t>Larger available surface for separation 
Higher System Resolution</a:t>
            </a:r>
            <a:endParaRPr kumimoji="0" lang="it-IT" sz="2000" b="1" i="0" u="none" strike="noStrike" kern="1200" cap="none" spc="0" normalizeH="0" baseline="0" noProof="0">
              <a:ln>
                <a:noFill/>
              </a:ln>
              <a:solidFill>
                <a:prstClr val="black"/>
              </a:solidFill>
              <a:effectLst/>
              <a:uLnTx/>
              <a:uFillTx/>
              <a:latin typeface="Calibri" panose="020F0502020204030204"/>
              <a:ea typeface="+mn-ea"/>
              <a:cs typeface="+mn-cs"/>
              <a:sym typeface="Symbol" pitchFamily="18" charset="2"/>
            </a:endParaRPr>
          </a:p>
        </p:txBody>
      </p:sp>
      <p:sp>
        <p:nvSpPr>
          <p:cNvPr id="4" name="Text Box 8">
            <a:extLst>
              <a:ext uri="{FF2B5EF4-FFF2-40B4-BE49-F238E27FC236}">
                <a16:creationId xmlns:a16="http://schemas.microsoft.com/office/drawing/2014/main" id="{C79EE195-9B1C-40D8-A3E8-2253C3AEA4A2}"/>
              </a:ext>
            </a:extLst>
          </p:cNvPr>
          <p:cNvSpPr txBox="1">
            <a:spLocks noChangeArrowheads="1"/>
          </p:cNvSpPr>
          <p:nvPr/>
        </p:nvSpPr>
        <p:spPr bwMode="auto">
          <a:xfrm>
            <a:off x="273106" y="5638800"/>
            <a:ext cx="8597788" cy="1015663"/>
          </a:xfrm>
          <a:prstGeom prst="rect">
            <a:avLst/>
          </a:prstGeom>
          <a:noFill/>
          <a:ln w="57150">
            <a:solidFill>
              <a:srgbClr val="7030A0"/>
            </a:solidFill>
            <a:miter lim="800000"/>
            <a:headEnd/>
            <a:tailEnd/>
          </a:ln>
        </p:spPr>
        <p:txBody>
          <a:bodyPr wrap="square">
            <a:spAutoFit/>
          </a:bodyPr>
          <a:lstStyle/>
          <a:p>
            <a:pPr lvl="0" algn="just" defTabSz="457200">
              <a:defRPr/>
            </a:pPr>
            <a:r>
              <a:rPr lang="en-US" sz="2000">
                <a:solidFill>
                  <a:srgbClr val="C00000"/>
                </a:solidFill>
                <a:latin typeface="Calibri" panose="020F0502020204030204"/>
              </a:rPr>
              <a:t>Chromatographic column for HPLC:
The stationary phase is packed in a stainless steel column (must contain high pressures)</a:t>
            </a:r>
            <a:endParaRPr kumimoji="0" lang="it-IT" sz="20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 Box 5">
            <a:extLst>
              <a:ext uri="{FF2B5EF4-FFF2-40B4-BE49-F238E27FC236}">
                <a16:creationId xmlns:a16="http://schemas.microsoft.com/office/drawing/2014/main" id="{AF9FE77C-C2C6-4A18-855A-B2F64FD86B6C}"/>
              </a:ext>
            </a:extLst>
          </p:cNvPr>
          <p:cNvSpPr txBox="1">
            <a:spLocks noChangeArrowheads="1"/>
          </p:cNvSpPr>
          <p:nvPr/>
        </p:nvSpPr>
        <p:spPr bwMode="auto">
          <a:xfrm>
            <a:off x="177889" y="2304933"/>
            <a:ext cx="5068759" cy="2062103"/>
          </a:xfrm>
          <a:prstGeom prst="rect">
            <a:avLst/>
          </a:prstGeom>
          <a:noFill/>
          <a:ln w="9525">
            <a:noFill/>
            <a:miter lim="800000"/>
            <a:headEnd/>
            <a:tailEnd/>
          </a:ln>
        </p:spPr>
        <p:txBody>
          <a:bodyPr wrap="square">
            <a:spAutoFit/>
          </a:bodyPr>
          <a:lstStyle/>
          <a:p>
            <a:pPr lvl="0" defTabSz="457200">
              <a:defRPr/>
            </a:pPr>
            <a:r>
              <a:rPr lang="en-US" b="1">
                <a:solidFill>
                  <a:prstClr val="black"/>
                </a:solidFill>
                <a:latin typeface="Calibri" panose="020F0502020204030204"/>
                <a:sym typeface="Symbol" pitchFamily="18" charset="2"/>
              </a:rPr>
              <a:t>The mobile phase has to flow through a stationary phase where is high the resistance to mobile phase flow.
In an HPLC system, pumps are used to generate a HIGH PRESSURE</a:t>
            </a:r>
            <a:r>
              <a:rPr lang="en-US">
                <a:solidFill>
                  <a:srgbClr val="C00000"/>
                </a:solidFill>
                <a:latin typeface="Calibri" panose="020F0502020204030204"/>
              </a:rPr>
              <a:t> (up to 500 bar)</a:t>
            </a:r>
            <a:r>
              <a:rPr lang="en-US" b="1">
                <a:solidFill>
                  <a:prstClr val="black"/>
                </a:solidFill>
                <a:latin typeface="Calibri" panose="020F0502020204030204"/>
                <a:sym typeface="Symbol" pitchFamily="18" charset="2"/>
              </a:rPr>
              <a:t> of the mobile phase flow, so that this is pushed through the stationary phase</a:t>
            </a:r>
            <a:endParaRPr kumimoji="0" lang="it-IT" sz="1800" b="1" i="0" u="none" strike="noStrike" kern="1200" cap="none" spc="0" normalizeH="0" baseline="0" noProof="0">
              <a:ln>
                <a:noFill/>
              </a:ln>
              <a:solidFill>
                <a:prstClr val="black"/>
              </a:solidFill>
              <a:effectLst/>
              <a:uLnTx/>
              <a:uFillTx/>
              <a:latin typeface="Calibri" panose="020F0502020204030204"/>
              <a:ea typeface="+mn-ea"/>
              <a:cs typeface="+mn-cs"/>
              <a:sym typeface="Symbol" pitchFamily="18" charset="2"/>
            </a:endParaRPr>
          </a:p>
        </p:txBody>
      </p:sp>
      <p:sp>
        <p:nvSpPr>
          <p:cNvPr id="7" name="Freccia in giù 6">
            <a:extLst>
              <a:ext uri="{FF2B5EF4-FFF2-40B4-BE49-F238E27FC236}">
                <a16:creationId xmlns:a16="http://schemas.microsoft.com/office/drawing/2014/main" id="{77C4C143-2646-4D77-AE0C-6A90E0E8F0C7}"/>
              </a:ext>
            </a:extLst>
          </p:cNvPr>
          <p:cNvSpPr/>
          <p:nvPr/>
        </p:nvSpPr>
        <p:spPr bwMode="auto">
          <a:xfrm>
            <a:off x="2154803" y="1654961"/>
            <a:ext cx="628153" cy="623725"/>
          </a:xfrm>
          <a:prstGeom prst="downArrow">
            <a:avLst>
              <a:gd name="adj1" fmla="val 29747"/>
              <a:gd name="adj2" fmla="val 50000"/>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46808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2"/>
          <p:cNvSpPr txBox="1">
            <a:spLocks noChangeArrowheads="1"/>
          </p:cNvSpPr>
          <p:nvPr/>
        </p:nvSpPr>
        <p:spPr bwMode="auto">
          <a:xfrm>
            <a:off x="415925" y="738602"/>
            <a:ext cx="247650" cy="396875"/>
          </a:xfrm>
          <a:prstGeom prst="rect">
            <a:avLst/>
          </a:prstGeom>
          <a:noFill/>
          <a:ln w="9525">
            <a:noFill/>
            <a:miter lim="800000"/>
            <a:headEnd/>
            <a:tailEnd/>
          </a:ln>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a:ln>
                  <a:noFill/>
                </a:ln>
                <a:solidFill>
                  <a:prstClr val="black"/>
                </a:solidFill>
                <a:effectLst/>
                <a:uLnTx/>
                <a:uFillTx/>
                <a:latin typeface="Calibri" panose="020F0502020204030204"/>
                <a:ea typeface="+mn-ea"/>
                <a:cs typeface="+mn-cs"/>
              </a:rPr>
              <a:t> </a:t>
            </a:r>
          </a:p>
        </p:txBody>
      </p:sp>
      <p:sp>
        <p:nvSpPr>
          <p:cNvPr id="13" name="Text Box 3"/>
          <p:cNvSpPr txBox="1">
            <a:spLocks noChangeArrowheads="1"/>
          </p:cNvSpPr>
          <p:nvPr/>
        </p:nvSpPr>
        <p:spPr bwMode="auto">
          <a:xfrm>
            <a:off x="1" y="75473"/>
            <a:ext cx="9144000" cy="1569660"/>
          </a:xfrm>
          <a:prstGeom prst="rect">
            <a:avLst/>
          </a:prstGeom>
          <a:solidFill>
            <a:schemeClr val="bg1">
              <a:lumMod val="40000"/>
              <a:lumOff val="60000"/>
            </a:schemeClr>
          </a:solidFill>
          <a:ln w="9525">
            <a:noFill/>
            <a:miter lim="800000"/>
            <a:headEnd/>
            <a:tailEnd/>
          </a:ln>
          <a:scene3d>
            <a:camera prst="orthographicFront"/>
            <a:lightRig rig="threePt" dir="t"/>
          </a:scene3d>
          <a:sp3d>
            <a:bevelT/>
          </a:sp3d>
        </p:spPr>
        <p:txBody>
          <a:bodyPr wrap="square">
            <a:spAutoFit/>
          </a:bodyPr>
          <a:lstStyle/>
          <a:p>
            <a:pPr lvl="0" algn="ctr" defTabSz="457200">
              <a:defRPr/>
            </a:pPr>
            <a:r>
              <a:rPr lang="it-IT" b="1">
                <a:solidFill>
                  <a:schemeClr val="bg2"/>
                </a:solidFill>
                <a:latin typeface="Calibri" panose="020F0502020204030204"/>
              </a:rPr>
              <a:t>HIGH PRESSURE CHROMATOGRAPHIC SYSTEM
HPLC = HIGH PRESSURE/PERFORMANCE LIQUID CROMATOGRAPHY
UHPLC = ULTRA HIGH PERFORMANCE LIQUID CROMATOGRAPHY (high speed </a:t>
            </a:r>
            <a:r>
              <a:rPr lang="it-IT" b="1" err="1">
                <a:solidFill>
                  <a:schemeClr val="bg2"/>
                </a:solidFill>
                <a:latin typeface="Calibri" panose="020F0502020204030204"/>
              </a:rPr>
              <a:t>analysis</a:t>
            </a:r>
            <a:r>
              <a:rPr lang="it-IT" b="1">
                <a:solidFill>
                  <a:schemeClr val="bg2"/>
                </a:solidFill>
                <a:latin typeface="Calibri" panose="020F0502020204030204"/>
              </a:rPr>
              <a:t>)</a:t>
            </a:r>
            <a:endParaRPr kumimoji="0" lang="de-DE" b="1" i="0" u="none" strike="noStrike" kern="1200" cap="none" spc="0" normalizeH="0" baseline="0" noProof="0">
              <a:ln>
                <a:noFill/>
              </a:ln>
              <a:solidFill>
                <a:schemeClr val="bg2"/>
              </a:solidFill>
              <a:effectLst/>
              <a:uLnTx/>
              <a:uFillTx/>
              <a:latin typeface="Calibri" panose="020F0502020204030204"/>
              <a:ea typeface="+mn-ea"/>
              <a:cs typeface="+mn-cs"/>
            </a:endParaRPr>
          </a:p>
        </p:txBody>
      </p:sp>
      <p:pic>
        <p:nvPicPr>
          <p:cNvPr id="2" name="Picture 2" descr="High-Performance Liquid Chromatography (HPLC) – Microbe Online">
            <a:extLst>
              <a:ext uri="{FF2B5EF4-FFF2-40B4-BE49-F238E27FC236}">
                <a16:creationId xmlns:a16="http://schemas.microsoft.com/office/drawing/2014/main" id="{E57F726D-BDEA-BD58-CCD3-15E07F4256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973" y="1524000"/>
            <a:ext cx="7512182" cy="5258527"/>
          </a:xfrm>
          <a:prstGeom prst="rect">
            <a:avLst/>
          </a:prstGeom>
          <a:noFill/>
          <a:extLst>
            <a:ext uri="{909E8E84-426E-40DD-AFC4-6F175D3DCCD1}">
              <a14:hiddenFill xmlns:a14="http://schemas.microsoft.com/office/drawing/2010/main">
                <a:solidFill>
                  <a:srgbClr val="FFFFFF"/>
                </a:solidFill>
              </a14:hiddenFill>
            </a:ext>
          </a:extLst>
        </p:spPr>
      </p:pic>
      <p:sp>
        <p:nvSpPr>
          <p:cNvPr id="16" name="CasellaDiTesto 15">
            <a:extLst>
              <a:ext uri="{FF2B5EF4-FFF2-40B4-BE49-F238E27FC236}">
                <a16:creationId xmlns:a16="http://schemas.microsoft.com/office/drawing/2014/main" id="{7854FE68-B880-43F1-AC4B-D8470CF3B09A}"/>
              </a:ext>
            </a:extLst>
          </p:cNvPr>
          <p:cNvSpPr txBox="1"/>
          <p:nvPr/>
        </p:nvSpPr>
        <p:spPr>
          <a:xfrm>
            <a:off x="-76200" y="5486400"/>
            <a:ext cx="2667000" cy="507831"/>
          </a:xfrm>
          <a:prstGeom prst="rect">
            <a:avLst/>
          </a:prstGeom>
          <a:noFill/>
        </p:spPr>
        <p:txBody>
          <a:bodyPr wrap="square">
            <a:spAutoFit/>
          </a:bodyPr>
          <a:lstStyle/>
          <a:p>
            <a:r>
              <a:rPr lang="it-IT" sz="900">
                <a:solidFill>
                  <a:schemeClr val="bg2"/>
                </a:solidFill>
                <a:latin typeface="Calibri" panose="020F0502020204030204" pitchFamily="34" charset="0"/>
                <a:cs typeface="Calibri" panose="020F0502020204030204" pitchFamily="34" charset="0"/>
              </a:rPr>
              <a:t>https://www.shimadzu.com/an/service-support/technical-support/analysis-basics/basic/what_is_hplc.html</a:t>
            </a:r>
          </a:p>
        </p:txBody>
      </p:sp>
      <p:sp>
        <p:nvSpPr>
          <p:cNvPr id="11" name="CasellaDiTesto 10">
            <a:extLst>
              <a:ext uri="{FF2B5EF4-FFF2-40B4-BE49-F238E27FC236}">
                <a16:creationId xmlns:a16="http://schemas.microsoft.com/office/drawing/2014/main" id="{AF0FFC6A-397C-4DB2-94F7-366E1B8780B3}"/>
              </a:ext>
            </a:extLst>
          </p:cNvPr>
          <p:cNvSpPr txBox="1"/>
          <p:nvPr/>
        </p:nvSpPr>
        <p:spPr>
          <a:xfrm>
            <a:off x="5802283" y="1245023"/>
            <a:ext cx="3352800" cy="400110"/>
          </a:xfrm>
          <a:prstGeom prst="rect">
            <a:avLst/>
          </a:prstGeom>
          <a:solidFill>
            <a:schemeClr val="bg1">
              <a:lumMod val="20000"/>
              <a:lumOff val="80000"/>
            </a:schemeClr>
          </a:solidFill>
          <a:scene3d>
            <a:camera prst="orthographicFront"/>
            <a:lightRig rig="threePt" dir="t"/>
          </a:scene3d>
          <a:sp3d>
            <a:bevelT/>
          </a:sp3d>
        </p:spPr>
        <p:txBody>
          <a:bodyPr wrap="square">
            <a:spAutoFit/>
          </a:bodyPr>
          <a:lstStyle/>
          <a:p>
            <a:r>
              <a:rPr lang="it-IT" sz="2000" err="1">
                <a:solidFill>
                  <a:schemeClr val="bg2"/>
                </a:solidFill>
                <a:latin typeface="Calibri" panose="020F0502020204030204" pitchFamily="34" charset="0"/>
                <a:cs typeface="Calibri" panose="020F0502020204030204" pitchFamily="34" charset="0"/>
              </a:rPr>
              <a:t>Overview</a:t>
            </a:r>
            <a:r>
              <a:rPr lang="it-IT" sz="2000">
                <a:solidFill>
                  <a:schemeClr val="bg2"/>
                </a:solidFill>
                <a:latin typeface="Calibri" panose="020F0502020204030204" pitchFamily="34" charset="0"/>
                <a:cs typeface="Calibri" panose="020F0502020204030204" pitchFamily="34" charset="0"/>
              </a:rPr>
              <a:t> of the HPLC </a:t>
            </a:r>
            <a:r>
              <a:rPr lang="it-IT" sz="2000" err="1">
                <a:solidFill>
                  <a:schemeClr val="bg2"/>
                </a:solidFill>
                <a:latin typeface="Calibri" panose="020F0502020204030204" pitchFamily="34" charset="0"/>
                <a:cs typeface="Calibri" panose="020F0502020204030204" pitchFamily="34" charset="0"/>
              </a:rPr>
              <a:t>process</a:t>
            </a:r>
            <a:endParaRPr lang="it-IT" sz="2000">
              <a:solidFill>
                <a:schemeClr val="bg2"/>
              </a:solidFill>
              <a:latin typeface="Calibri" panose="020F0502020204030204" pitchFamily="34" charset="0"/>
              <a:cs typeface="Calibri" panose="020F0502020204030204" pitchFamily="34" charset="0"/>
            </a:endParaRPr>
          </a:p>
        </p:txBody>
      </p:sp>
      <p:sp>
        <p:nvSpPr>
          <p:cNvPr id="189" name="CasellaDiTesto 188">
            <a:extLst>
              <a:ext uri="{FF2B5EF4-FFF2-40B4-BE49-F238E27FC236}">
                <a16:creationId xmlns:a16="http://schemas.microsoft.com/office/drawing/2014/main" id="{806AE5EF-D18F-4FEA-A844-279EF996F515}"/>
              </a:ext>
            </a:extLst>
          </p:cNvPr>
          <p:cNvSpPr txBox="1"/>
          <p:nvPr/>
        </p:nvSpPr>
        <p:spPr>
          <a:xfrm>
            <a:off x="4572000" y="5763134"/>
            <a:ext cx="4235824" cy="646331"/>
          </a:xfrm>
          <a:prstGeom prst="rect">
            <a:avLst/>
          </a:prstGeom>
          <a:solidFill>
            <a:schemeClr val="bg1">
              <a:lumMod val="20000"/>
              <a:lumOff val="80000"/>
            </a:schemeClr>
          </a:solidFill>
          <a:scene3d>
            <a:camera prst="orthographicFront"/>
            <a:lightRig rig="threePt" dir="t"/>
          </a:scene3d>
          <a:sp3d>
            <a:bevelT/>
          </a:sp3d>
        </p:spPr>
        <p:txBody>
          <a:bodyPr wrap="square">
            <a:spAutoFit/>
          </a:bodyPr>
          <a:lstStyle/>
          <a:p>
            <a:pPr algn="ctr"/>
            <a:r>
              <a:rPr lang="it-IT" sz="1800">
                <a:solidFill>
                  <a:schemeClr val="bg2"/>
                </a:solidFill>
                <a:latin typeface="Calibri" panose="020F0502020204030204" pitchFamily="34" charset="0"/>
                <a:cs typeface="Calibri" panose="020F0502020204030204" pitchFamily="34" charset="0"/>
              </a:rPr>
              <a:t>In the </a:t>
            </a:r>
            <a:r>
              <a:rPr lang="it-IT" sz="1800" err="1">
                <a:solidFill>
                  <a:schemeClr val="bg2"/>
                </a:solidFill>
                <a:latin typeface="Calibri" panose="020F0502020204030204" pitchFamily="34" charset="0"/>
                <a:cs typeface="Calibri" panose="020F0502020204030204" pitchFamily="34" charset="0"/>
              </a:rPr>
              <a:t>Chromatogram</a:t>
            </a:r>
            <a:r>
              <a:rPr lang="it-IT" sz="1800">
                <a:solidFill>
                  <a:schemeClr val="bg2"/>
                </a:solidFill>
                <a:latin typeface="Calibri" panose="020F0502020204030204" pitchFamily="34" charset="0"/>
                <a:cs typeface="Calibri" panose="020F0502020204030204" pitchFamily="34" charset="0"/>
              </a:rPr>
              <a:t>: </a:t>
            </a:r>
            <a:r>
              <a:rPr lang="it-IT" sz="1800" err="1">
                <a:solidFill>
                  <a:schemeClr val="bg2"/>
                </a:solidFill>
                <a:latin typeface="Calibri" panose="020F0502020204030204" pitchFamily="34" charset="0"/>
                <a:cs typeface="Calibri" panose="020F0502020204030204" pitchFamily="34" charset="0"/>
              </a:rPr>
              <a:t>peaks</a:t>
            </a:r>
            <a:r>
              <a:rPr lang="it-IT" sz="1800">
                <a:solidFill>
                  <a:schemeClr val="bg2"/>
                </a:solidFill>
                <a:latin typeface="Calibri" panose="020F0502020204030204" pitchFamily="34" charset="0"/>
                <a:cs typeface="Calibri" panose="020F0502020204030204" pitchFamily="34" charset="0"/>
              </a:rPr>
              <a:t> </a:t>
            </a:r>
            <a:r>
              <a:rPr lang="it-IT" sz="1800" err="1">
                <a:solidFill>
                  <a:schemeClr val="bg2"/>
                </a:solidFill>
                <a:latin typeface="Calibri" panose="020F0502020204030204" pitchFamily="34" charset="0"/>
                <a:cs typeface="Calibri" panose="020F0502020204030204" pitchFamily="34" charset="0"/>
              </a:rPr>
              <a:t>correspond</a:t>
            </a:r>
            <a:r>
              <a:rPr lang="it-IT" sz="1800">
                <a:solidFill>
                  <a:schemeClr val="bg2"/>
                </a:solidFill>
                <a:latin typeface="Calibri" panose="020F0502020204030204" pitchFamily="34" charset="0"/>
                <a:cs typeface="Calibri" panose="020F0502020204030204" pitchFamily="34" charset="0"/>
              </a:rPr>
              <a:t> to </a:t>
            </a:r>
            <a:r>
              <a:rPr lang="it-IT" sz="1800" err="1">
                <a:solidFill>
                  <a:schemeClr val="bg2"/>
                </a:solidFill>
                <a:latin typeface="Calibri" panose="020F0502020204030204" pitchFamily="34" charset="0"/>
                <a:cs typeface="Calibri" panose="020F0502020204030204" pitchFamily="34" charset="0"/>
              </a:rPr>
              <a:t>separated</a:t>
            </a:r>
            <a:r>
              <a:rPr lang="it-IT" sz="1800">
                <a:solidFill>
                  <a:schemeClr val="bg2"/>
                </a:solidFill>
                <a:latin typeface="Calibri" panose="020F0502020204030204" pitchFamily="34" charset="0"/>
                <a:cs typeface="Calibri" panose="020F0502020204030204" pitchFamily="34" charset="0"/>
              </a:rPr>
              <a:t> </a:t>
            </a:r>
            <a:r>
              <a:rPr lang="it-IT" sz="1800" err="1">
                <a:solidFill>
                  <a:schemeClr val="bg2"/>
                </a:solidFill>
                <a:latin typeface="Calibri" panose="020F0502020204030204" pitchFamily="34" charset="0"/>
                <a:cs typeface="Calibri" panose="020F0502020204030204" pitchFamily="34" charset="0"/>
              </a:rPr>
              <a:t>proteins</a:t>
            </a:r>
            <a:endParaRPr lang="it-IT" sz="1800">
              <a:solidFill>
                <a:schemeClr val="bg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43100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ig.3　An Example of HPLC Separation">
            <a:extLst>
              <a:ext uri="{FF2B5EF4-FFF2-40B4-BE49-F238E27FC236}">
                <a16:creationId xmlns:a16="http://schemas.microsoft.com/office/drawing/2014/main" id="{6E8CB8C3-4BB6-48B9-9EB4-81F01C37E3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29" y="609600"/>
            <a:ext cx="8856971" cy="511916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FEA3A4A1-4E04-43BE-AC18-7E3E15F0DD24}"/>
              </a:ext>
            </a:extLst>
          </p:cNvPr>
          <p:cNvSpPr txBox="1"/>
          <p:nvPr/>
        </p:nvSpPr>
        <p:spPr>
          <a:xfrm>
            <a:off x="7180028" y="0"/>
            <a:ext cx="2417197" cy="507831"/>
          </a:xfrm>
          <a:prstGeom prst="rect">
            <a:avLst/>
          </a:prstGeom>
          <a:noFill/>
        </p:spPr>
        <p:txBody>
          <a:bodyPr wrap="square">
            <a:spAutoFit/>
          </a:bodyPr>
          <a:lstStyle/>
          <a:p>
            <a:r>
              <a:rPr lang="it-IT" sz="900">
                <a:solidFill>
                  <a:schemeClr val="bg2"/>
                </a:solidFill>
                <a:latin typeface="Calibri" panose="020F0502020204030204" pitchFamily="34" charset="0"/>
                <a:cs typeface="Calibri" panose="020F0502020204030204" pitchFamily="34" charset="0"/>
              </a:rPr>
              <a:t>https://www.shimadzu.com/an/service-support/technical-support/analysis-basics/basic/what_is_hplc.html</a:t>
            </a:r>
          </a:p>
        </p:txBody>
      </p:sp>
      <p:sp>
        <p:nvSpPr>
          <p:cNvPr id="2" name="CasellaDiTesto 1">
            <a:extLst>
              <a:ext uri="{FF2B5EF4-FFF2-40B4-BE49-F238E27FC236}">
                <a16:creationId xmlns:a16="http://schemas.microsoft.com/office/drawing/2014/main" id="{F4BF7A54-F692-1A31-89EA-3EFA7AAE6F3F}"/>
              </a:ext>
            </a:extLst>
          </p:cNvPr>
          <p:cNvSpPr txBox="1"/>
          <p:nvPr/>
        </p:nvSpPr>
        <p:spPr>
          <a:xfrm>
            <a:off x="1257300" y="5933209"/>
            <a:ext cx="712816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FF0000"/>
                </a:solidFill>
                <a:latin typeface="Times New Roman"/>
                <a:cs typeface="Times New Roman"/>
                <a:hlinkClick r:id="rId4"/>
              </a:rPr>
              <a:t>https://www.youtube.com/watch?v=jwks-ov7bEE</a:t>
            </a:r>
            <a:endParaRPr lang="en-US">
              <a:solidFill>
                <a:srgbClr val="FF0000"/>
              </a:solidFill>
              <a:latin typeface="Times New Roman"/>
              <a:cs typeface="Times New Roman"/>
            </a:endParaRPr>
          </a:p>
          <a:p>
            <a:endParaRPr lang="en-US">
              <a:solidFill>
                <a:srgbClr val="FF0000"/>
              </a:solidFill>
              <a:cs typeface="Times New Roman"/>
            </a:endParaRPr>
          </a:p>
        </p:txBody>
      </p:sp>
    </p:spTree>
    <p:extLst>
      <p:ext uri="{BB962C8B-B14F-4D97-AF65-F5344CB8AC3E}">
        <p14:creationId xmlns:p14="http://schemas.microsoft.com/office/powerpoint/2010/main" val="351017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36">
            <a:extLst>
              <a:ext uri="{FF2B5EF4-FFF2-40B4-BE49-F238E27FC236}">
                <a16:creationId xmlns:a16="http://schemas.microsoft.com/office/drawing/2014/main" id="{C93B4177-86EC-41C1-A2EA-41CF30B85D7B}"/>
              </a:ext>
            </a:extLst>
          </p:cNvPr>
          <p:cNvSpPr>
            <a:spLocks noChangeArrowheads="1"/>
          </p:cNvSpPr>
          <p:nvPr/>
        </p:nvSpPr>
        <p:spPr bwMode="auto">
          <a:xfrm>
            <a:off x="121228" y="152400"/>
            <a:ext cx="5559135" cy="2092881"/>
          </a:xfrm>
          <a:prstGeom prst="rect">
            <a:avLst/>
          </a:prstGeom>
          <a:solidFill>
            <a:schemeClr val="tx2">
              <a:lumMod val="40000"/>
              <a:lumOff val="60000"/>
            </a:schemeClr>
          </a:solidFill>
          <a:ln>
            <a:noFill/>
          </a:ln>
          <a:scene3d>
            <a:camera prst="orthographicFront"/>
            <a:lightRig rig="threePt" dir="t"/>
          </a:scene3d>
          <a:sp3d>
            <a:bevelT/>
          </a:sp3d>
        </p:spPr>
        <p:txBody>
          <a:bodyPr wrap="square" lIns="91440" tIns="45720" rIns="91440" bIns="45720" anchor="t">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a:r>
              <a:rPr lang="it-IT" altLang="it-IT" sz="2000">
                <a:solidFill>
                  <a:schemeClr val="bg2"/>
                </a:solidFill>
                <a:latin typeface="Calibri"/>
                <a:cs typeface="Calibri"/>
              </a:rPr>
              <a:t>REVERSE PHASE CHROMATOGRAPHIC COLUMN (RP-HPLC):</a:t>
            </a:r>
            <a:r>
              <a:rPr lang="it-IT" altLang="it-IT" sz="1800">
                <a:solidFill>
                  <a:schemeClr val="bg2"/>
                </a:solidFill>
                <a:latin typeface="Calibri"/>
                <a:cs typeface="Calibri"/>
              </a:rPr>
              <a:t>
</a:t>
            </a:r>
            <a:r>
              <a:rPr lang="it-IT" altLang="it-IT" sz="1800" err="1">
                <a:solidFill>
                  <a:schemeClr val="bg2"/>
                </a:solidFill>
                <a:latin typeface="Calibri"/>
                <a:cs typeface="Calibri"/>
              </a:rPr>
              <a:t>Stationary</a:t>
            </a:r>
            <a:r>
              <a:rPr lang="it-IT" altLang="it-IT" sz="1800">
                <a:solidFill>
                  <a:schemeClr val="bg2"/>
                </a:solidFill>
                <a:latin typeface="Calibri"/>
                <a:cs typeface="Calibri"/>
              </a:rPr>
              <a:t> </a:t>
            </a:r>
            <a:r>
              <a:rPr lang="it-IT" altLang="it-IT" sz="1800" err="1">
                <a:solidFill>
                  <a:schemeClr val="bg2"/>
                </a:solidFill>
                <a:latin typeface="Calibri"/>
                <a:cs typeface="Calibri"/>
              </a:rPr>
              <a:t>phase</a:t>
            </a:r>
            <a:r>
              <a:rPr lang="it-IT" altLang="it-IT" sz="1800">
                <a:solidFill>
                  <a:schemeClr val="bg2"/>
                </a:solidFill>
                <a:latin typeface="Calibri"/>
                <a:cs typeface="Calibri"/>
              </a:rPr>
              <a:t> (non </a:t>
            </a:r>
            <a:r>
              <a:rPr lang="it-IT" altLang="it-IT" sz="1800" err="1">
                <a:solidFill>
                  <a:schemeClr val="bg2"/>
                </a:solidFill>
                <a:latin typeface="Calibri"/>
                <a:cs typeface="Calibri"/>
              </a:rPr>
              <a:t>Polar</a:t>
            </a:r>
            <a:r>
              <a:rPr lang="it-IT" altLang="it-IT" sz="1800">
                <a:solidFill>
                  <a:schemeClr val="bg2"/>
                </a:solidFill>
                <a:latin typeface="Calibri"/>
                <a:cs typeface="Calibri"/>
              </a:rPr>
              <a:t>): </a:t>
            </a:r>
            <a:r>
              <a:rPr lang="it-IT" altLang="it-IT" sz="1800" err="1">
                <a:solidFill>
                  <a:schemeClr val="bg2"/>
                </a:solidFill>
                <a:latin typeface="Calibri"/>
                <a:cs typeface="Calibri"/>
              </a:rPr>
              <a:t>silica</a:t>
            </a:r>
            <a:r>
              <a:rPr lang="it-IT" altLang="it-IT" sz="1800">
                <a:solidFill>
                  <a:schemeClr val="bg2"/>
                </a:solidFill>
                <a:latin typeface="Calibri"/>
                <a:cs typeface="Calibri"/>
              </a:rPr>
              <a:t> </a:t>
            </a:r>
            <a:r>
              <a:rPr lang="it-IT" altLang="it-IT" sz="1800" err="1">
                <a:solidFill>
                  <a:schemeClr val="bg2"/>
                </a:solidFill>
                <a:latin typeface="Calibri"/>
                <a:cs typeface="Calibri"/>
              </a:rPr>
              <a:t>particles</a:t>
            </a:r>
            <a:r>
              <a:rPr lang="it-IT" altLang="it-IT" sz="1800">
                <a:solidFill>
                  <a:schemeClr val="bg2"/>
                </a:solidFill>
                <a:latin typeface="Calibri"/>
                <a:cs typeface="Calibri"/>
              </a:rPr>
              <a:t> </a:t>
            </a:r>
            <a:r>
              <a:rPr lang="it-IT" altLang="it-IT" sz="1800" err="1">
                <a:solidFill>
                  <a:schemeClr val="bg2"/>
                </a:solidFill>
                <a:latin typeface="Calibri"/>
                <a:cs typeface="Calibri"/>
              </a:rPr>
              <a:t>functionalized</a:t>
            </a:r>
            <a:r>
              <a:rPr lang="it-IT" altLang="it-IT" sz="1800">
                <a:solidFill>
                  <a:schemeClr val="bg2"/>
                </a:solidFill>
                <a:latin typeface="Calibri"/>
                <a:cs typeface="Calibri"/>
              </a:rPr>
              <a:t> with </a:t>
            </a:r>
            <a:r>
              <a:rPr lang="it-IT" altLang="it-IT" sz="1800" err="1">
                <a:solidFill>
                  <a:schemeClr val="bg2"/>
                </a:solidFill>
                <a:latin typeface="Calibri"/>
                <a:cs typeface="Calibri"/>
              </a:rPr>
              <a:t>hydrophobic</a:t>
            </a:r>
            <a:r>
              <a:rPr lang="it-IT" altLang="it-IT" sz="1800">
                <a:solidFill>
                  <a:schemeClr val="bg2"/>
                </a:solidFill>
                <a:latin typeface="Calibri"/>
                <a:cs typeface="Calibri"/>
              </a:rPr>
              <a:t> carbon chains with </a:t>
            </a:r>
            <a:r>
              <a:rPr lang="it-IT" altLang="it-IT" sz="1800" i="1">
                <a:solidFill>
                  <a:schemeClr val="bg2"/>
                </a:solidFill>
                <a:latin typeface="Calibri"/>
                <a:cs typeface="Calibri"/>
              </a:rPr>
              <a:t>n</a:t>
            </a:r>
            <a:r>
              <a:rPr lang="it-IT" altLang="it-IT" sz="1800">
                <a:solidFill>
                  <a:schemeClr val="bg2"/>
                </a:solidFill>
                <a:latin typeface="Calibri"/>
                <a:cs typeface="Calibri"/>
              </a:rPr>
              <a:t> carbon </a:t>
            </a:r>
            <a:r>
              <a:rPr lang="it-IT" altLang="it-IT" sz="1800" err="1">
                <a:solidFill>
                  <a:schemeClr val="bg2"/>
                </a:solidFill>
                <a:latin typeface="Calibri"/>
                <a:cs typeface="Calibri"/>
              </a:rPr>
              <a:t>atoms</a:t>
            </a:r>
            <a:r>
              <a:rPr lang="it-IT" altLang="it-IT" sz="1800">
                <a:solidFill>
                  <a:schemeClr val="bg2"/>
                </a:solidFill>
                <a:latin typeface="Calibri"/>
                <a:cs typeface="Calibri"/>
              </a:rPr>
              <a:t>(C4, C8, C18)
The </a:t>
            </a:r>
            <a:r>
              <a:rPr lang="it-IT" altLang="it-IT" sz="1800" err="1">
                <a:solidFill>
                  <a:schemeClr val="bg2"/>
                </a:solidFill>
                <a:latin typeface="Calibri"/>
                <a:cs typeface="Calibri"/>
              </a:rPr>
              <a:t>longer</a:t>
            </a:r>
            <a:r>
              <a:rPr lang="it-IT" altLang="it-IT" sz="1800">
                <a:solidFill>
                  <a:schemeClr val="bg2"/>
                </a:solidFill>
                <a:latin typeface="Calibri"/>
                <a:cs typeface="Calibri"/>
              </a:rPr>
              <a:t> the </a:t>
            </a:r>
            <a:r>
              <a:rPr lang="it-IT" altLang="it-IT" sz="1800" err="1">
                <a:solidFill>
                  <a:schemeClr val="bg2"/>
                </a:solidFill>
                <a:latin typeface="Calibri"/>
                <a:cs typeface="Calibri"/>
              </a:rPr>
              <a:t>hydrocarbon</a:t>
            </a:r>
            <a:r>
              <a:rPr lang="it-IT" altLang="it-IT" sz="1800">
                <a:solidFill>
                  <a:schemeClr val="bg2"/>
                </a:solidFill>
                <a:latin typeface="Calibri"/>
                <a:cs typeface="Calibri"/>
              </a:rPr>
              <a:t> chains, the </a:t>
            </a:r>
            <a:r>
              <a:rPr lang="it-IT" altLang="it-IT" sz="1800" err="1">
                <a:solidFill>
                  <a:schemeClr val="bg2"/>
                </a:solidFill>
                <a:latin typeface="Calibri"/>
                <a:cs typeface="Calibri"/>
              </a:rPr>
              <a:t>greater</a:t>
            </a:r>
            <a:r>
              <a:rPr lang="it-IT" altLang="it-IT" sz="1800">
                <a:solidFill>
                  <a:schemeClr val="bg2"/>
                </a:solidFill>
                <a:latin typeface="Calibri"/>
                <a:cs typeface="Calibri"/>
              </a:rPr>
              <a:t> the </a:t>
            </a:r>
            <a:r>
              <a:rPr lang="it-IT" altLang="it-IT" sz="1800" err="1">
                <a:solidFill>
                  <a:schemeClr val="bg2"/>
                </a:solidFill>
                <a:latin typeface="Calibri"/>
                <a:cs typeface="Calibri"/>
              </a:rPr>
              <a:t>ability</a:t>
            </a:r>
            <a:r>
              <a:rPr lang="it-IT" altLang="it-IT" sz="1800">
                <a:solidFill>
                  <a:schemeClr val="bg2"/>
                </a:solidFill>
                <a:latin typeface="Calibri"/>
                <a:cs typeface="Calibri"/>
              </a:rPr>
              <a:t> of the </a:t>
            </a:r>
            <a:r>
              <a:rPr lang="it-IT" altLang="it-IT" sz="1800" err="1">
                <a:solidFill>
                  <a:schemeClr val="bg2"/>
                </a:solidFill>
                <a:latin typeface="Calibri"/>
                <a:cs typeface="Calibri"/>
              </a:rPr>
              <a:t>stationary</a:t>
            </a:r>
            <a:r>
              <a:rPr lang="it-IT" altLang="it-IT" sz="1800">
                <a:solidFill>
                  <a:schemeClr val="bg2"/>
                </a:solidFill>
                <a:latin typeface="Calibri"/>
                <a:cs typeface="Calibri"/>
              </a:rPr>
              <a:t> </a:t>
            </a:r>
            <a:r>
              <a:rPr lang="it-IT" altLang="it-IT" sz="1800" err="1">
                <a:solidFill>
                  <a:schemeClr val="bg2"/>
                </a:solidFill>
                <a:latin typeface="Calibri"/>
                <a:cs typeface="Calibri"/>
              </a:rPr>
              <a:t>phase</a:t>
            </a:r>
            <a:r>
              <a:rPr lang="it-IT" altLang="it-IT" sz="1800">
                <a:solidFill>
                  <a:schemeClr val="bg2"/>
                </a:solidFill>
                <a:latin typeface="Calibri"/>
                <a:cs typeface="Calibri"/>
              </a:rPr>
              <a:t> to </a:t>
            </a:r>
            <a:r>
              <a:rPr lang="it-IT" altLang="it-IT" sz="1800" err="1">
                <a:solidFill>
                  <a:schemeClr val="bg2"/>
                </a:solidFill>
                <a:latin typeface="Calibri"/>
                <a:cs typeface="Calibri"/>
              </a:rPr>
              <a:t>retain</a:t>
            </a:r>
            <a:r>
              <a:rPr lang="it-IT" altLang="it-IT" sz="1800">
                <a:solidFill>
                  <a:schemeClr val="bg2"/>
                </a:solidFill>
                <a:latin typeface="Calibri"/>
                <a:cs typeface="Calibri"/>
              </a:rPr>
              <a:t> </a:t>
            </a:r>
            <a:r>
              <a:rPr lang="it-IT" altLang="it-IT" sz="1800" err="1">
                <a:solidFill>
                  <a:schemeClr val="bg2"/>
                </a:solidFill>
                <a:latin typeface="Calibri"/>
                <a:cs typeface="Calibri"/>
              </a:rPr>
              <a:t>proteins</a:t>
            </a:r>
            <a:endParaRPr lang="it-IT" altLang="it-IT" sz="1800">
              <a:solidFill>
                <a:schemeClr val="bg2"/>
              </a:solidFill>
              <a:latin typeface="Calibri"/>
              <a:cs typeface="Calibri"/>
            </a:endParaRPr>
          </a:p>
        </p:txBody>
      </p:sp>
      <p:pic>
        <p:nvPicPr>
          <p:cNvPr id="3" name="Immagine 2">
            <a:extLst>
              <a:ext uri="{FF2B5EF4-FFF2-40B4-BE49-F238E27FC236}">
                <a16:creationId xmlns:a16="http://schemas.microsoft.com/office/drawing/2014/main" id="{2316B97B-912B-45CB-9993-C8D4EAD4D8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0" y="152400"/>
            <a:ext cx="3329932" cy="3576593"/>
          </a:xfrm>
          <a:prstGeom prst="rect">
            <a:avLst/>
          </a:prstGeom>
        </p:spPr>
      </p:pic>
      <p:sp>
        <p:nvSpPr>
          <p:cNvPr id="4" name="Rettangolo 3">
            <a:extLst>
              <a:ext uri="{FF2B5EF4-FFF2-40B4-BE49-F238E27FC236}">
                <a16:creationId xmlns:a16="http://schemas.microsoft.com/office/drawing/2014/main" id="{F15FB564-01AB-49EC-BB81-8291E14C4600}"/>
              </a:ext>
            </a:extLst>
          </p:cNvPr>
          <p:cNvSpPr/>
          <p:nvPr/>
        </p:nvSpPr>
        <p:spPr>
          <a:xfrm>
            <a:off x="116080" y="2454373"/>
            <a:ext cx="5559039" cy="2246769"/>
          </a:xfrm>
          <a:prstGeom prst="rect">
            <a:avLst/>
          </a:prstGeom>
          <a:solidFill>
            <a:schemeClr val="tx2">
              <a:lumMod val="20000"/>
              <a:lumOff val="80000"/>
            </a:schemeClr>
          </a:solidFill>
          <a:scene3d>
            <a:camera prst="orthographicFront"/>
            <a:lightRig rig="threePt" dir="t"/>
          </a:scene3d>
          <a:sp3d>
            <a:bevelT/>
          </a:sp3d>
        </p:spPr>
        <p:txBody>
          <a:bodyPr wrap="square" lIns="91440" tIns="45720" rIns="91440" bIns="45720" anchor="t">
            <a:spAutoFit/>
          </a:bodyPr>
          <a:lstStyle/>
          <a:p>
            <a:pPr algn="just"/>
            <a:r>
              <a:rPr lang="en-US" altLang="it-IT" sz="2000" b="1" dirty="0">
                <a:solidFill>
                  <a:schemeClr val="bg2"/>
                </a:solidFill>
                <a:latin typeface="Calibri"/>
                <a:cs typeface="Calibri"/>
              </a:rPr>
              <a:t>2 MOBILE PHASES (polar) are used in gradient way.</a:t>
            </a:r>
          </a:p>
          <a:p>
            <a:pPr algn="just"/>
            <a:r>
              <a:rPr lang="en-US" altLang="it-IT" sz="2000" b="1" dirty="0">
                <a:solidFill>
                  <a:schemeClr val="bg2"/>
                </a:solidFill>
                <a:latin typeface="Calibri"/>
                <a:cs typeface="Calibri"/>
              </a:rPr>
              <a:t>Gradient elution is established between a mobile phase </a:t>
            </a:r>
            <a:r>
              <a:rPr lang="en-US" altLang="it-IT" sz="2000" b="1" dirty="0">
                <a:solidFill>
                  <a:srgbClr val="C00000"/>
                </a:solidFill>
                <a:latin typeface="Calibri"/>
                <a:cs typeface="Calibri"/>
              </a:rPr>
              <a:t>(A) AQUEOUS/ACIDIC </a:t>
            </a:r>
            <a:r>
              <a:rPr lang="en-US" altLang="it-IT" sz="2000" b="1" dirty="0">
                <a:solidFill>
                  <a:schemeClr val="bg2"/>
                </a:solidFill>
                <a:latin typeface="Calibri"/>
                <a:cs typeface="Calibri"/>
              </a:rPr>
              <a:t>and a mobile phase </a:t>
            </a:r>
            <a:r>
              <a:rPr lang="en-US" altLang="it-IT" sz="2000" b="1" dirty="0">
                <a:solidFill>
                  <a:srgbClr val="C00000"/>
                </a:solidFill>
                <a:latin typeface="Calibri"/>
                <a:cs typeface="Calibri"/>
              </a:rPr>
              <a:t>(B) HYDRO-ORGANIC (WATER/ACETONITRILE-20/80)</a:t>
            </a:r>
            <a:r>
              <a:rPr lang="en-US" altLang="it-IT" sz="2000" b="1" dirty="0">
                <a:solidFill>
                  <a:schemeClr val="bg2"/>
                </a:solidFill>
                <a:latin typeface="Calibri"/>
                <a:cs typeface="Calibri"/>
              </a:rPr>
              <a:t>
Gradient starts from 100% phase A (0%B) to 100% phase B (0%A).</a:t>
            </a:r>
            <a:endParaRPr lang="it-IT" altLang="it-IT" sz="2000" dirty="0">
              <a:solidFill>
                <a:schemeClr val="bg2"/>
              </a:solidFill>
              <a:latin typeface="Calibri"/>
              <a:cs typeface="Calibri"/>
            </a:endParaRPr>
          </a:p>
        </p:txBody>
      </p:sp>
      <p:sp>
        <p:nvSpPr>
          <p:cNvPr id="5" name="Rettangolo 4">
            <a:extLst>
              <a:ext uri="{FF2B5EF4-FFF2-40B4-BE49-F238E27FC236}">
                <a16:creationId xmlns:a16="http://schemas.microsoft.com/office/drawing/2014/main" id="{7D4C7FFD-0A57-40F0-873B-A0626A188E38}"/>
              </a:ext>
            </a:extLst>
          </p:cNvPr>
          <p:cNvSpPr/>
          <p:nvPr/>
        </p:nvSpPr>
        <p:spPr>
          <a:xfrm>
            <a:off x="64094" y="4602457"/>
            <a:ext cx="8965171" cy="1631216"/>
          </a:xfrm>
          <a:prstGeom prst="rect">
            <a:avLst/>
          </a:prstGeom>
          <a:solidFill>
            <a:schemeClr val="tx2">
              <a:lumMod val="20000"/>
              <a:lumOff val="80000"/>
            </a:schemeClr>
          </a:solidFill>
          <a:scene3d>
            <a:camera prst="orthographicFront"/>
            <a:lightRig rig="threePt" dir="t"/>
          </a:scene3d>
          <a:sp3d>
            <a:bevelT/>
          </a:sp3d>
        </p:spPr>
        <p:txBody>
          <a:bodyPr wrap="square" lIns="91440" tIns="45720" rIns="91440" bIns="45720" anchor="t">
            <a:spAutoFit/>
          </a:bodyPr>
          <a:lstStyle/>
          <a:p>
            <a:pPr algn="just"/>
            <a:r>
              <a:rPr lang="en-US" altLang="it-IT" sz="2000" dirty="0">
                <a:solidFill>
                  <a:schemeClr val="bg2"/>
                </a:solidFill>
                <a:latin typeface="Calibri"/>
                <a:ea typeface="Calibri"/>
                <a:cs typeface="Calibri"/>
              </a:rPr>
              <a:t>Peptides and proteins in acidic solution (pH &lt; 3.0-3.5) are mainly PROTONATED, 
1) Most POLAR peptides/proteins ELUTE FIRST with phase A,
2) HYDROPHOBIC peptides/proteins interact with the stationary phase and are delayed in their elution. They ELUTE LATER by THE INCREASING of the percentage of the organic phase B</a:t>
            </a:r>
            <a:endParaRPr lang="it-IT" altLang="it-IT" sz="2000" b="1" dirty="0">
              <a:solidFill>
                <a:schemeClr val="bg2"/>
              </a:solidFill>
              <a:latin typeface="Calibri"/>
              <a:ea typeface="Calibri"/>
              <a:cs typeface="Calibri"/>
            </a:endParaRPr>
          </a:p>
        </p:txBody>
      </p:sp>
      <p:sp>
        <p:nvSpPr>
          <p:cNvPr id="6" name="CasellaDiTesto 5">
            <a:extLst>
              <a:ext uri="{FF2B5EF4-FFF2-40B4-BE49-F238E27FC236}">
                <a16:creationId xmlns:a16="http://schemas.microsoft.com/office/drawing/2014/main" id="{2FA6D0A5-6BB7-44E0-A3A2-0045FB6AFCA4}"/>
              </a:ext>
            </a:extLst>
          </p:cNvPr>
          <p:cNvSpPr txBox="1"/>
          <p:nvPr/>
        </p:nvSpPr>
        <p:spPr>
          <a:xfrm>
            <a:off x="7124369" y="152400"/>
            <a:ext cx="594137" cy="369332"/>
          </a:xfrm>
          <a:prstGeom prst="rect">
            <a:avLst/>
          </a:prstGeom>
          <a:solidFill>
            <a:schemeClr val="bg1">
              <a:lumMod val="20000"/>
              <a:lumOff val="80000"/>
            </a:schemeClr>
          </a:solidFill>
        </p:spPr>
        <p:txBody>
          <a:bodyPr wrap="none" rtlCol="0">
            <a:spAutoFit/>
          </a:bodyPr>
          <a:lstStyle/>
          <a:p>
            <a:r>
              <a:rPr lang="it-IT">
                <a:solidFill>
                  <a:srgbClr val="C00000"/>
                </a:solidFill>
                <a:latin typeface="Calibri" panose="020F0502020204030204" pitchFamily="34" charset="0"/>
                <a:cs typeface="Calibri" panose="020F0502020204030204" pitchFamily="34" charset="0"/>
              </a:rPr>
              <a:t>flow</a:t>
            </a:r>
          </a:p>
        </p:txBody>
      </p:sp>
      <p:sp>
        <p:nvSpPr>
          <p:cNvPr id="7" name="CasellaDiTesto 6">
            <a:extLst>
              <a:ext uri="{FF2B5EF4-FFF2-40B4-BE49-F238E27FC236}">
                <a16:creationId xmlns:a16="http://schemas.microsoft.com/office/drawing/2014/main" id="{96CD461C-C4DA-48EE-90CF-70EDC898C61A}"/>
              </a:ext>
            </a:extLst>
          </p:cNvPr>
          <p:cNvSpPr txBox="1"/>
          <p:nvPr/>
        </p:nvSpPr>
        <p:spPr>
          <a:xfrm>
            <a:off x="6947231" y="1708322"/>
            <a:ext cx="1062983" cy="338554"/>
          </a:xfrm>
          <a:prstGeom prst="rect">
            <a:avLst/>
          </a:prstGeom>
          <a:solidFill>
            <a:schemeClr val="bg1">
              <a:lumMod val="20000"/>
              <a:lumOff val="80000"/>
            </a:schemeClr>
          </a:solidFill>
        </p:spPr>
        <p:txBody>
          <a:bodyPr wrap="none" rtlCol="0">
            <a:spAutoFit/>
          </a:bodyPr>
          <a:lstStyle/>
          <a:p>
            <a:r>
              <a:rPr lang="it-IT" sz="1600">
                <a:solidFill>
                  <a:srgbClr val="C00000"/>
                </a:solidFill>
                <a:latin typeface="Calibri" panose="020F0502020204030204" pitchFamily="34" charset="0"/>
                <a:cs typeface="Calibri" panose="020F0502020204030204" pitchFamily="34" charset="0"/>
              </a:rPr>
              <a:t>C4 </a:t>
            </a:r>
            <a:r>
              <a:rPr lang="it-IT" sz="1600" err="1">
                <a:solidFill>
                  <a:srgbClr val="C00000"/>
                </a:solidFill>
                <a:latin typeface="Calibri" panose="020F0502020204030204" pitchFamily="34" charset="0"/>
                <a:cs typeface="Calibri" panose="020F0502020204030204" pitchFamily="34" charset="0"/>
              </a:rPr>
              <a:t>column</a:t>
            </a:r>
            <a:endParaRPr lang="it-IT" sz="1600">
              <a:solidFill>
                <a:srgbClr val="C00000"/>
              </a:solidFill>
              <a:latin typeface="Calibri" panose="020F0502020204030204" pitchFamily="34" charset="0"/>
              <a:cs typeface="Calibri" panose="020F0502020204030204" pitchFamily="34" charset="0"/>
            </a:endParaRPr>
          </a:p>
        </p:txBody>
      </p:sp>
      <p:sp>
        <p:nvSpPr>
          <p:cNvPr id="8" name="CasellaDiTesto 7">
            <a:extLst>
              <a:ext uri="{FF2B5EF4-FFF2-40B4-BE49-F238E27FC236}">
                <a16:creationId xmlns:a16="http://schemas.microsoft.com/office/drawing/2014/main" id="{30FC8F29-9184-415B-8542-E34EFC3D1779}"/>
              </a:ext>
            </a:extLst>
          </p:cNvPr>
          <p:cNvSpPr txBox="1"/>
          <p:nvPr/>
        </p:nvSpPr>
        <p:spPr>
          <a:xfrm>
            <a:off x="6888257" y="3341044"/>
            <a:ext cx="1293624" cy="369332"/>
          </a:xfrm>
          <a:prstGeom prst="rect">
            <a:avLst/>
          </a:prstGeom>
          <a:solidFill>
            <a:schemeClr val="bg1">
              <a:lumMod val="20000"/>
              <a:lumOff val="80000"/>
            </a:schemeClr>
          </a:solidFill>
        </p:spPr>
        <p:txBody>
          <a:bodyPr wrap="none" rtlCol="0">
            <a:spAutoFit/>
          </a:bodyPr>
          <a:lstStyle/>
          <a:p>
            <a:r>
              <a:rPr lang="it-IT">
                <a:solidFill>
                  <a:srgbClr val="C00000"/>
                </a:solidFill>
                <a:latin typeface="Calibri" panose="020F0502020204030204" pitchFamily="34" charset="0"/>
                <a:cs typeface="Calibri" panose="020F0502020204030204" pitchFamily="34" charset="0"/>
              </a:rPr>
              <a:t>C18 </a:t>
            </a:r>
            <a:r>
              <a:rPr lang="it-IT" err="1">
                <a:solidFill>
                  <a:srgbClr val="C00000"/>
                </a:solidFill>
                <a:latin typeface="Calibri" panose="020F0502020204030204" pitchFamily="34" charset="0"/>
                <a:cs typeface="Calibri" panose="020F0502020204030204" pitchFamily="34" charset="0"/>
              </a:rPr>
              <a:t>column</a:t>
            </a:r>
            <a:endParaRPr lang="it-IT">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03902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AUT0033"/>
          <p:cNvPicPr>
            <a:picLocks noChangeAspect="1" noChangeArrowheads="1"/>
          </p:cNvPicPr>
          <p:nvPr/>
        </p:nvPicPr>
        <p:blipFill rotWithShape="1">
          <a:blip r:embed="rId3" cstate="print">
            <a:lum bright="2000" contrast="20000"/>
          </a:blip>
          <a:srcRect l="10005" t="2468" r="3436"/>
          <a:stretch/>
        </p:blipFill>
        <p:spPr bwMode="auto">
          <a:xfrm>
            <a:off x="5244662" y="3048028"/>
            <a:ext cx="3877302" cy="3731135"/>
          </a:xfrm>
          <a:prstGeom prst="rect">
            <a:avLst/>
          </a:prstGeom>
          <a:noFill/>
          <a:ln w="9525">
            <a:noFill/>
            <a:miter lim="800000"/>
            <a:headEnd/>
            <a:tailEnd/>
          </a:ln>
        </p:spPr>
      </p:pic>
      <p:sp>
        <p:nvSpPr>
          <p:cNvPr id="13" name="CasellaDiTesto 12"/>
          <p:cNvSpPr txBox="1"/>
          <p:nvPr/>
        </p:nvSpPr>
        <p:spPr>
          <a:xfrm>
            <a:off x="49698" y="3993442"/>
            <a:ext cx="9044604" cy="2862322"/>
          </a:xfrm>
          <a:prstGeom prst="rect">
            <a:avLst/>
          </a:prstGeom>
          <a:noFill/>
        </p:spPr>
        <p:txBody>
          <a:bodyPr wrap="square" rtlCol="0">
            <a:spAutoFit/>
          </a:bodyPr>
          <a:lstStyle/>
          <a:p>
            <a:pPr lvl="0" defTabSz="457200">
              <a:defRPr/>
            </a:pPr>
            <a:r>
              <a:rPr lang="en-US" sz="2000">
                <a:solidFill>
                  <a:prstClr val="black"/>
                </a:solidFill>
                <a:highlight>
                  <a:srgbClr val="FFFF00"/>
                </a:highlight>
                <a:latin typeface="Calibri" panose="020F0502020204030204"/>
              </a:rPr>
              <a:t>GENERAL CHARACTERISTICS OF HPLC</a:t>
            </a:r>
            <a:r>
              <a:rPr lang="en-US" sz="2000">
                <a:solidFill>
                  <a:prstClr val="black"/>
                </a:solidFill>
                <a:latin typeface="Calibri" panose="020F0502020204030204"/>
              </a:rPr>
              <a:t>
High resolution
Ability to perform analysis in a short time
Chromatographic columns reusable several times
Adaptability to all types of chromatography
High reproducibility
High efficiency (Very tight peaks)
Automated instrumentation
</a:t>
            </a:r>
            <a:endParaRPr kumimoji="0" lang="it-IT" sz="20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4098" name="Picture 2" descr="Fig.4　Chromatogram and Related Terms">
            <a:extLst>
              <a:ext uri="{FF2B5EF4-FFF2-40B4-BE49-F238E27FC236}">
                <a16:creationId xmlns:a16="http://schemas.microsoft.com/office/drawing/2014/main" id="{E3A7A209-7658-4C1D-9E81-D741330D6D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393" y="405518"/>
            <a:ext cx="6286500" cy="3571875"/>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a:extLst>
              <a:ext uri="{FF2B5EF4-FFF2-40B4-BE49-F238E27FC236}">
                <a16:creationId xmlns:a16="http://schemas.microsoft.com/office/drawing/2014/main" id="{58822F8A-6438-4C5F-BAC2-E6052682E889}"/>
              </a:ext>
            </a:extLst>
          </p:cNvPr>
          <p:cNvSpPr txBox="1"/>
          <p:nvPr/>
        </p:nvSpPr>
        <p:spPr>
          <a:xfrm>
            <a:off x="609600" y="-2218"/>
            <a:ext cx="8437032" cy="400110"/>
          </a:xfrm>
          <a:prstGeom prst="rect">
            <a:avLst/>
          </a:prstGeom>
          <a:solidFill>
            <a:schemeClr val="bg1">
              <a:lumMod val="20000"/>
              <a:lumOff val="80000"/>
            </a:schemeClr>
          </a:solidFill>
          <a:scene3d>
            <a:camera prst="orthographicFront"/>
            <a:lightRig rig="threePt" dir="t"/>
          </a:scene3d>
          <a:sp3d>
            <a:bevelT/>
          </a:sp3d>
        </p:spPr>
        <p:txBody>
          <a:bodyPr wrap="square" lIns="91440" tIns="45720" rIns="91440" bIns="45720" rtlCol="0" anchor="t">
            <a:spAutoFit/>
          </a:bodyPr>
          <a:lstStyle/>
          <a:p>
            <a:pPr defTabSz="457200">
              <a:defRPr/>
            </a:pPr>
            <a:r>
              <a:rPr lang="en-US" sz="2000" dirty="0">
                <a:solidFill>
                  <a:prstClr val="black"/>
                </a:solidFill>
                <a:latin typeface="Calibri" panose="020F0502020204030204"/>
              </a:rPr>
              <a:t>UV CHROMATOGRAM: plot of “Detector signal intensity” and “elution time”</a:t>
            </a:r>
            <a:endParaRPr kumimoji="0" lang="it-IT"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asellaDiTesto 2">
            <a:extLst>
              <a:ext uri="{FF2B5EF4-FFF2-40B4-BE49-F238E27FC236}">
                <a16:creationId xmlns:a16="http://schemas.microsoft.com/office/drawing/2014/main" id="{D6370AAF-79CF-3112-46FE-D894382474D3}"/>
              </a:ext>
            </a:extLst>
          </p:cNvPr>
          <p:cNvSpPr txBox="1"/>
          <p:nvPr/>
        </p:nvSpPr>
        <p:spPr>
          <a:xfrm>
            <a:off x="6250579" y="1339212"/>
            <a:ext cx="2871385" cy="415498"/>
          </a:xfrm>
          <a:prstGeom prst="rect">
            <a:avLst/>
          </a:prstGeom>
          <a:noFill/>
        </p:spPr>
        <p:txBody>
          <a:bodyPr wrap="square">
            <a:spAutoFit/>
          </a:bodyPr>
          <a:lstStyle/>
          <a:p>
            <a:r>
              <a:rPr lang="it-IT" sz="1050" b="0" i="0">
                <a:solidFill>
                  <a:srgbClr val="4D5C6D"/>
                </a:solidFill>
                <a:effectLst/>
                <a:latin typeface="-apple-system"/>
              </a:rPr>
              <a:t>is time </a:t>
            </a:r>
            <a:r>
              <a:rPr lang="it-IT" sz="1050" b="0" i="0" err="1">
                <a:solidFill>
                  <a:srgbClr val="4D5C6D"/>
                </a:solidFill>
                <a:effectLst/>
                <a:latin typeface="-apple-system"/>
              </a:rPr>
              <a:t>interval</a:t>
            </a:r>
            <a:r>
              <a:rPr lang="it-IT" sz="1050" b="0" i="0">
                <a:solidFill>
                  <a:srgbClr val="4D5C6D"/>
                </a:solidFill>
                <a:effectLst/>
                <a:latin typeface="-apple-system"/>
              </a:rPr>
              <a:t> </a:t>
            </a:r>
            <a:r>
              <a:rPr lang="it-IT" sz="1050" b="0" i="0" err="1">
                <a:solidFill>
                  <a:srgbClr val="4D5C6D"/>
                </a:solidFill>
                <a:effectLst/>
                <a:latin typeface="-apple-system"/>
              </a:rPr>
              <a:t>between</a:t>
            </a:r>
            <a:r>
              <a:rPr lang="it-IT" sz="1050" b="0" i="0">
                <a:solidFill>
                  <a:srgbClr val="4D5C6D"/>
                </a:solidFill>
                <a:effectLst/>
                <a:latin typeface="-apple-system"/>
              </a:rPr>
              <a:t> sample injection and the maximum of the </a:t>
            </a:r>
            <a:r>
              <a:rPr lang="it-IT" sz="1050" b="0" i="0" err="1">
                <a:solidFill>
                  <a:srgbClr val="4D5C6D"/>
                </a:solidFill>
                <a:effectLst/>
                <a:latin typeface="-apple-system"/>
              </a:rPr>
              <a:t>peak</a:t>
            </a:r>
            <a:r>
              <a:rPr lang="it-IT" sz="1050" b="0" i="0">
                <a:solidFill>
                  <a:srgbClr val="4D5C6D"/>
                </a:solidFill>
                <a:effectLst/>
                <a:latin typeface="-apple-system"/>
              </a:rPr>
              <a:t>. </a:t>
            </a:r>
            <a:endParaRPr lang="it-IT" sz="1050"/>
          </a:p>
        </p:txBody>
      </p:sp>
      <p:sp>
        <p:nvSpPr>
          <p:cNvPr id="2" name="Ovale 1">
            <a:extLst>
              <a:ext uri="{FF2B5EF4-FFF2-40B4-BE49-F238E27FC236}">
                <a16:creationId xmlns:a16="http://schemas.microsoft.com/office/drawing/2014/main" id="{D9724EEC-3B91-8727-8483-13BF930CC5AA}"/>
              </a:ext>
            </a:extLst>
          </p:cNvPr>
          <p:cNvSpPr/>
          <p:nvPr/>
        </p:nvSpPr>
        <p:spPr bwMode="auto">
          <a:xfrm>
            <a:off x="5151967" y="3649133"/>
            <a:ext cx="914400" cy="258234"/>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4" name="CasellaDiTesto 25">
            <a:extLst>
              <a:ext uri="{FF2B5EF4-FFF2-40B4-BE49-F238E27FC236}">
                <a16:creationId xmlns:a16="http://schemas.microsoft.com/office/drawing/2014/main" id="{9F017CD8-8BE8-475D-F679-C164566A3508}"/>
              </a:ext>
            </a:extLst>
          </p:cNvPr>
          <p:cNvSpPr txBox="1"/>
          <p:nvPr/>
        </p:nvSpPr>
        <p:spPr>
          <a:xfrm>
            <a:off x="7307606" y="2109740"/>
            <a:ext cx="1954325" cy="938719"/>
          </a:xfrm>
          <a:prstGeom prst="rect">
            <a:avLst/>
          </a:prstGeom>
          <a:noFill/>
        </p:spPr>
        <p:txBody>
          <a:bodyPr wrap="square">
            <a:spAutoFit/>
          </a:bodyPr>
          <a:lstStyle>
            <a:defPPr>
              <a:defRPr lang="it-IT"/>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lgn="l">
              <a:buFont typeface="Arial" panose="020B0604020202020204" pitchFamily="34" charset="0"/>
              <a:buChar char="•"/>
            </a:pPr>
            <a:r>
              <a:rPr lang="it-IT" sz="1100" b="1" i="0" err="1">
                <a:solidFill>
                  <a:srgbClr val="FF0000"/>
                </a:solidFill>
                <a:effectLst/>
                <a:latin typeface="Verdana" panose="020B0604030504040204" pitchFamily="34" charset="0"/>
              </a:rPr>
              <a:t>Absorption</a:t>
            </a:r>
            <a:r>
              <a:rPr lang="it-IT" sz="1100" b="1" i="0">
                <a:solidFill>
                  <a:srgbClr val="FF0000"/>
                </a:solidFill>
                <a:effectLst/>
                <a:latin typeface="Verdana" panose="020B0604030504040204" pitchFamily="34" charset="0"/>
              </a:rPr>
              <a:t> of UV light by side chains (280nm) and peptide bonds (214nm) of a </a:t>
            </a:r>
            <a:r>
              <a:rPr lang="it-IT" sz="1100" b="1" i="0" err="1">
                <a:solidFill>
                  <a:srgbClr val="FF0000"/>
                </a:solidFill>
                <a:effectLst/>
                <a:latin typeface="Verdana" panose="020B0604030504040204" pitchFamily="34" charset="0"/>
              </a:rPr>
              <a:t>protein</a:t>
            </a:r>
            <a:r>
              <a:rPr lang="it-IT" sz="1100" b="1" i="0">
                <a:solidFill>
                  <a:srgbClr val="FF0000"/>
                </a:solidFill>
                <a:effectLst/>
                <a:latin typeface="Verdana" panose="020B0604030504040204" pitchFamily="34" charset="0"/>
              </a:rPr>
              <a:t>.</a:t>
            </a:r>
            <a:endParaRPr lang="it-IT" sz="1100" b="1" i="0">
              <a:solidFill>
                <a:srgbClr val="FF0000"/>
              </a:solidFill>
              <a:effectLst/>
              <a:latin typeface="Helvetica Neue" panose="02000503000000020004" pitchFamily="2" charset="0"/>
            </a:endParaRPr>
          </a:p>
        </p:txBody>
      </p:sp>
    </p:spTree>
    <p:extLst>
      <p:ext uri="{BB962C8B-B14F-4D97-AF65-F5344CB8AC3E}">
        <p14:creationId xmlns:p14="http://schemas.microsoft.com/office/powerpoint/2010/main" val="12119385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ccia angolare in su 6"/>
          <p:cNvSpPr/>
          <p:nvPr/>
        </p:nvSpPr>
        <p:spPr bwMode="auto">
          <a:xfrm rot="5400000">
            <a:off x="3399068" y="1732451"/>
            <a:ext cx="1522211" cy="887548"/>
          </a:xfrm>
          <a:prstGeom prst="bentUpArrow">
            <a:avLst>
              <a:gd name="adj1" fmla="val 15183"/>
              <a:gd name="adj2" fmla="val 25000"/>
              <a:gd name="adj3" fmla="val 21822"/>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a:ln>
                <a:noFill/>
              </a:ln>
              <a:solidFill>
                <a:schemeClr val="tx1"/>
              </a:solidFill>
              <a:effectLst/>
              <a:latin typeface="Times New Roman" pitchFamily="18" charset="0"/>
            </a:endParaRPr>
          </a:p>
        </p:txBody>
      </p:sp>
      <p:sp>
        <p:nvSpPr>
          <p:cNvPr id="2" name="Rettangolo arrotondato 1"/>
          <p:cNvSpPr/>
          <p:nvPr/>
        </p:nvSpPr>
        <p:spPr bwMode="auto">
          <a:xfrm>
            <a:off x="417005" y="763759"/>
            <a:ext cx="1219200" cy="1171683"/>
          </a:xfrm>
          <a:prstGeom prst="roundRect">
            <a:avLst/>
          </a:prstGeom>
          <a:solidFill>
            <a:schemeClr val="accent6">
              <a:lumMod val="75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it-IT" sz="2000">
              <a:solidFill>
                <a:schemeClr val="bg2"/>
              </a:solidFill>
              <a:latin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a:ln>
                  <a:noFill/>
                </a:ln>
                <a:solidFill>
                  <a:schemeClr val="bg2"/>
                </a:solidFill>
                <a:effectLst/>
                <a:latin typeface="Calibri" panose="020F0502020204030204" pitchFamily="34" charset="0"/>
              </a:rPr>
              <a:t>HPLC</a:t>
            </a:r>
          </a:p>
        </p:txBody>
      </p:sp>
      <p:sp>
        <p:nvSpPr>
          <p:cNvPr id="3" name="CasellaDiTesto 2"/>
          <p:cNvSpPr txBox="1"/>
          <p:nvPr/>
        </p:nvSpPr>
        <p:spPr>
          <a:xfrm>
            <a:off x="0" y="1935442"/>
            <a:ext cx="2971800" cy="1323439"/>
          </a:xfrm>
          <a:prstGeom prst="rect">
            <a:avLst/>
          </a:prstGeom>
          <a:noFill/>
        </p:spPr>
        <p:txBody>
          <a:bodyPr wrap="square" rtlCol="0">
            <a:spAutoFit/>
          </a:bodyPr>
          <a:lstStyle/>
          <a:p>
            <a:pPr algn="ctr"/>
            <a:r>
              <a:rPr lang="en-US" sz="2000">
                <a:solidFill>
                  <a:schemeClr val="bg2"/>
                </a:solidFill>
                <a:latin typeface="Calibri" panose="020F0502020204030204" pitchFamily="34" charset="0"/>
              </a:rPr>
              <a:t>Chromatographic separation of proteins and peptides present in mixture</a:t>
            </a:r>
            <a:endParaRPr lang="it-IT" sz="2000">
              <a:solidFill>
                <a:schemeClr val="bg2"/>
              </a:solidFill>
              <a:latin typeface="Calibri" panose="020F0502020204030204" pitchFamily="34" charset="0"/>
            </a:endParaRPr>
          </a:p>
        </p:txBody>
      </p:sp>
      <p:sp>
        <p:nvSpPr>
          <p:cNvPr id="4" name="Freccia a destra 3"/>
          <p:cNvSpPr/>
          <p:nvPr/>
        </p:nvSpPr>
        <p:spPr bwMode="auto">
          <a:xfrm>
            <a:off x="3814054" y="790045"/>
            <a:ext cx="985791" cy="423333"/>
          </a:xfrm>
          <a:prstGeom prst="rightArrow">
            <a:avLst>
              <a:gd name="adj1" fmla="val 50000"/>
              <a:gd name="adj2" fmla="val 104979"/>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a:ln>
                <a:noFill/>
              </a:ln>
              <a:solidFill>
                <a:schemeClr val="tx1"/>
              </a:solidFill>
              <a:effectLst/>
              <a:latin typeface="Times New Roman" pitchFamily="18" charset="0"/>
            </a:endParaRPr>
          </a:p>
        </p:txBody>
      </p:sp>
      <p:sp>
        <p:nvSpPr>
          <p:cNvPr id="5" name="Rettangolo arrotondato 4"/>
          <p:cNvSpPr/>
          <p:nvPr/>
        </p:nvSpPr>
        <p:spPr bwMode="auto">
          <a:xfrm>
            <a:off x="4804475" y="631837"/>
            <a:ext cx="1682809" cy="850552"/>
          </a:xfrm>
          <a:prstGeom prst="roundRect">
            <a:avLst/>
          </a:prstGeom>
          <a:solidFill>
            <a:schemeClr val="accent6">
              <a:lumMod val="75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it-IT" sz="2000">
                <a:solidFill>
                  <a:schemeClr val="bg2"/>
                </a:solidFill>
                <a:latin typeface="Calibri" panose="020F0502020204030204" pitchFamily="34" charset="0"/>
              </a:rPr>
              <a:t>UV detector 
</a:t>
            </a:r>
            <a:endParaRPr kumimoji="0" lang="it-IT" sz="2000" b="0" i="0" u="none" strike="noStrike" cap="none" normalizeH="0" baseline="0">
              <a:ln>
                <a:noFill/>
              </a:ln>
              <a:solidFill>
                <a:schemeClr val="bg2"/>
              </a:solidFill>
              <a:effectLst/>
              <a:latin typeface="Calibri" panose="020F0502020204030204" pitchFamily="34" charset="0"/>
            </a:endParaRPr>
          </a:p>
        </p:txBody>
      </p:sp>
      <p:sp>
        <p:nvSpPr>
          <p:cNvPr id="6" name="Rettangolo arrotondato 5"/>
          <p:cNvSpPr/>
          <p:nvPr/>
        </p:nvSpPr>
        <p:spPr bwMode="auto">
          <a:xfrm>
            <a:off x="4668067" y="2381052"/>
            <a:ext cx="2435555" cy="795248"/>
          </a:xfrm>
          <a:prstGeom prst="roundRect">
            <a:avLst/>
          </a:prstGeom>
          <a:solidFill>
            <a:schemeClr val="accent6">
              <a:lumMod val="75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it-IT" sz="2000">
                <a:solidFill>
                  <a:schemeClr val="bg2"/>
                </a:solidFill>
                <a:latin typeface="Calibri" panose="020F0502020204030204" pitchFamily="34" charset="0"/>
              </a:rPr>
              <a:t>ESI-Ion </a:t>
            </a:r>
            <a:r>
              <a:rPr lang="it-IT" sz="2000" err="1">
                <a:solidFill>
                  <a:schemeClr val="bg2"/>
                </a:solidFill>
                <a:latin typeface="Calibri" panose="020F0502020204030204" pitchFamily="34" charset="0"/>
              </a:rPr>
              <a:t>trap</a:t>
            </a:r>
            <a:r>
              <a:rPr lang="it-IT" sz="2000">
                <a:solidFill>
                  <a:schemeClr val="bg2"/>
                </a:solidFill>
                <a:latin typeface="Calibri" panose="020F0502020204030204" pitchFamily="34" charset="0"/>
              </a:rPr>
              <a:t> MS detector
</a:t>
            </a:r>
            <a:endParaRPr kumimoji="0" lang="it-IT" sz="2000" b="0" i="0" u="none" strike="noStrike" cap="none" normalizeH="0" baseline="0">
              <a:ln>
                <a:noFill/>
              </a:ln>
              <a:solidFill>
                <a:schemeClr val="bg2"/>
              </a:solidFill>
              <a:effectLst/>
              <a:latin typeface="Calibri" panose="020F0502020204030204" pitchFamily="34" charset="0"/>
            </a:endParaRPr>
          </a:p>
        </p:txBody>
      </p:sp>
      <p:sp>
        <p:nvSpPr>
          <p:cNvPr id="10" name="Freccia a destra 9"/>
          <p:cNvSpPr/>
          <p:nvPr/>
        </p:nvSpPr>
        <p:spPr bwMode="auto">
          <a:xfrm>
            <a:off x="6184794" y="1099499"/>
            <a:ext cx="609601" cy="381000"/>
          </a:xfrm>
          <a:prstGeom prst="rightArrow">
            <a:avLst>
              <a:gd name="adj1" fmla="val 50000"/>
              <a:gd name="adj2" fmla="val 75313"/>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a:ln>
                <a:noFill/>
              </a:ln>
              <a:solidFill>
                <a:schemeClr val="tx1"/>
              </a:solidFill>
              <a:effectLst/>
              <a:latin typeface="Times New Roman" pitchFamily="18" charset="0"/>
            </a:endParaRPr>
          </a:p>
        </p:txBody>
      </p:sp>
      <p:sp>
        <p:nvSpPr>
          <p:cNvPr id="11" name="CasellaDiTesto 10"/>
          <p:cNvSpPr txBox="1"/>
          <p:nvPr/>
        </p:nvSpPr>
        <p:spPr>
          <a:xfrm>
            <a:off x="6672077" y="770274"/>
            <a:ext cx="2585629" cy="1938992"/>
          </a:xfrm>
          <a:prstGeom prst="rect">
            <a:avLst/>
          </a:prstGeom>
          <a:noFill/>
        </p:spPr>
        <p:txBody>
          <a:bodyPr wrap="square" rtlCol="0">
            <a:spAutoFit/>
          </a:bodyPr>
          <a:lstStyle/>
          <a:p>
            <a:pPr algn="ctr"/>
            <a:r>
              <a:rPr lang="en-US" sz="2000" b="1">
                <a:solidFill>
                  <a:schemeClr val="bg2"/>
                </a:solidFill>
                <a:latin typeface="Calibri" panose="020F0502020204030204" pitchFamily="34" charset="0"/>
              </a:rPr>
              <a:t>UV chromatogram (peaks generated by the UV absorption of each protein, 214/280 nm) 
</a:t>
            </a:r>
            <a:endParaRPr lang="it-IT" sz="2000" b="1">
              <a:solidFill>
                <a:schemeClr val="bg2"/>
              </a:solidFill>
              <a:latin typeface="Calibri" panose="020F0502020204030204" pitchFamily="34" charset="0"/>
            </a:endParaRPr>
          </a:p>
        </p:txBody>
      </p:sp>
      <p:sp>
        <p:nvSpPr>
          <p:cNvPr id="12" name="Freccia a destra 11"/>
          <p:cNvSpPr/>
          <p:nvPr/>
        </p:nvSpPr>
        <p:spPr bwMode="auto">
          <a:xfrm rot="5400000">
            <a:off x="5524419" y="3291439"/>
            <a:ext cx="609601" cy="381000"/>
          </a:xfrm>
          <a:prstGeom prst="rightArrow">
            <a:avLst>
              <a:gd name="adj1" fmla="val 50000"/>
              <a:gd name="adj2" fmla="val 75313"/>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a:ln>
                <a:noFill/>
              </a:ln>
              <a:solidFill>
                <a:schemeClr val="tx1"/>
              </a:solidFill>
              <a:effectLst/>
              <a:latin typeface="Times New Roman" pitchFamily="18" charset="0"/>
            </a:endParaRPr>
          </a:p>
        </p:txBody>
      </p:sp>
      <p:sp>
        <p:nvSpPr>
          <p:cNvPr id="13" name="CasellaDiTesto 12"/>
          <p:cNvSpPr txBox="1"/>
          <p:nvPr/>
        </p:nvSpPr>
        <p:spPr>
          <a:xfrm>
            <a:off x="2335426" y="3677196"/>
            <a:ext cx="6781800" cy="707886"/>
          </a:xfrm>
          <a:prstGeom prst="rect">
            <a:avLst/>
          </a:prstGeom>
          <a:noFill/>
        </p:spPr>
        <p:txBody>
          <a:bodyPr wrap="square" rtlCol="0">
            <a:spAutoFit/>
          </a:bodyPr>
          <a:lstStyle/>
          <a:p>
            <a:pPr algn="ctr"/>
            <a:r>
              <a:rPr lang="en-US" sz="2000" b="1">
                <a:solidFill>
                  <a:schemeClr val="bg2"/>
                </a:solidFill>
                <a:latin typeface="Calibri" panose="020F0502020204030204" pitchFamily="34" charset="0"/>
              </a:rPr>
              <a:t>ION chromatogram (TIC) (peaks generated by the ionic current of the multiply-charged ions produced by each protein) </a:t>
            </a:r>
            <a:endParaRPr lang="it-IT" sz="2000" b="1">
              <a:solidFill>
                <a:schemeClr val="bg2"/>
              </a:solidFill>
              <a:latin typeface="Calibri" panose="020F0502020204030204" pitchFamily="34" charset="0"/>
            </a:endParaRPr>
          </a:p>
        </p:txBody>
      </p:sp>
      <p:sp>
        <p:nvSpPr>
          <p:cNvPr id="15" name="Rettangolo arrotondato 14"/>
          <p:cNvSpPr/>
          <p:nvPr/>
        </p:nvSpPr>
        <p:spPr bwMode="auto">
          <a:xfrm>
            <a:off x="70861" y="4837145"/>
            <a:ext cx="1985872" cy="1430339"/>
          </a:xfrm>
          <a:prstGeom prst="roundRect">
            <a:avLst/>
          </a:prstGeom>
          <a:solidFill>
            <a:schemeClr val="accent6">
              <a:lumMod val="75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2000">
                <a:solidFill>
                  <a:schemeClr val="bg2"/>
                </a:solidFill>
                <a:latin typeface="Calibri" panose="020F0502020204030204" pitchFamily="34" charset="0"/>
              </a:rPr>
              <a:t>Mass of each protein.
Average or exact mass 
</a:t>
            </a:r>
            <a:endParaRPr kumimoji="0" lang="it-IT" sz="2000" b="0" i="0" u="none" strike="noStrike" cap="none" normalizeH="0" baseline="0">
              <a:ln>
                <a:noFill/>
              </a:ln>
              <a:solidFill>
                <a:schemeClr val="bg2"/>
              </a:solidFill>
              <a:effectLst/>
              <a:latin typeface="Calibri" panose="020F0502020204030204" pitchFamily="34" charset="0"/>
            </a:endParaRPr>
          </a:p>
        </p:txBody>
      </p:sp>
      <p:sp>
        <p:nvSpPr>
          <p:cNvPr id="14" name="Freccia a destra 13"/>
          <p:cNvSpPr/>
          <p:nvPr/>
        </p:nvSpPr>
        <p:spPr bwMode="auto">
          <a:xfrm rot="9236839">
            <a:off x="1721242" y="4462853"/>
            <a:ext cx="1168212" cy="381000"/>
          </a:xfrm>
          <a:prstGeom prst="rightArrow">
            <a:avLst>
              <a:gd name="adj1" fmla="val 50000"/>
              <a:gd name="adj2" fmla="val 75313"/>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a:ln>
                <a:noFill/>
              </a:ln>
              <a:solidFill>
                <a:schemeClr val="tx1"/>
              </a:solidFill>
              <a:effectLst/>
              <a:latin typeface="Times New Roman" pitchFamily="18" charset="0"/>
            </a:endParaRPr>
          </a:p>
        </p:txBody>
      </p:sp>
      <p:sp>
        <p:nvSpPr>
          <p:cNvPr id="16" name="Rettangolo arrotondato 15"/>
          <p:cNvSpPr/>
          <p:nvPr/>
        </p:nvSpPr>
        <p:spPr bwMode="auto">
          <a:xfrm>
            <a:off x="2165568" y="4849154"/>
            <a:ext cx="2184749" cy="1430339"/>
          </a:xfrm>
          <a:prstGeom prst="roundRect">
            <a:avLst/>
          </a:prstGeom>
          <a:solidFill>
            <a:schemeClr val="accent6">
              <a:lumMod val="75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2000">
                <a:solidFill>
                  <a:schemeClr val="bg2"/>
                </a:solidFill>
                <a:latin typeface="Calibri" panose="020F0502020204030204" pitchFamily="34" charset="0"/>
              </a:rPr>
              <a:t>Quantity, type and location of post-translational modifications
</a:t>
            </a:r>
            <a:endParaRPr kumimoji="0" lang="it-IT" sz="2000" b="0" i="0" u="none" strike="noStrike" cap="none" normalizeH="0" baseline="0">
              <a:ln>
                <a:noFill/>
              </a:ln>
              <a:solidFill>
                <a:schemeClr val="bg2"/>
              </a:solidFill>
              <a:effectLst/>
              <a:latin typeface="Calibri" panose="020F0502020204030204" pitchFamily="34" charset="0"/>
            </a:endParaRPr>
          </a:p>
        </p:txBody>
      </p:sp>
      <p:sp>
        <p:nvSpPr>
          <p:cNvPr id="17" name="Freccia a destra 16"/>
          <p:cNvSpPr/>
          <p:nvPr/>
        </p:nvSpPr>
        <p:spPr bwMode="auto">
          <a:xfrm rot="7468722">
            <a:off x="3683906" y="4598056"/>
            <a:ext cx="684599" cy="381000"/>
          </a:xfrm>
          <a:prstGeom prst="rightArrow">
            <a:avLst>
              <a:gd name="adj1" fmla="val 50000"/>
              <a:gd name="adj2" fmla="val 75313"/>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a:ln>
                <a:noFill/>
              </a:ln>
              <a:solidFill>
                <a:schemeClr val="tx1"/>
              </a:solidFill>
              <a:effectLst/>
              <a:latin typeface="Times New Roman" pitchFamily="18" charset="0"/>
            </a:endParaRPr>
          </a:p>
        </p:txBody>
      </p:sp>
      <p:sp>
        <p:nvSpPr>
          <p:cNvPr id="18" name="Rettangolo arrotondato 17"/>
          <p:cNvSpPr/>
          <p:nvPr/>
        </p:nvSpPr>
        <p:spPr bwMode="auto">
          <a:xfrm>
            <a:off x="4476389" y="5081035"/>
            <a:ext cx="2581658" cy="1116245"/>
          </a:xfrm>
          <a:prstGeom prst="roundRect">
            <a:avLst/>
          </a:prstGeom>
          <a:solidFill>
            <a:schemeClr val="accent6">
              <a:lumMod val="75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2000">
                <a:solidFill>
                  <a:schemeClr val="bg2"/>
                </a:solidFill>
                <a:latin typeface="Calibri" panose="020F0502020204030204" pitchFamily="34" charset="0"/>
              </a:rPr>
              <a:t>Study of the amino acid sequence (IDENTIFICATION)
</a:t>
            </a:r>
            <a:endParaRPr kumimoji="0" lang="it-IT" sz="2000" b="0" i="0" u="none" strike="noStrike" cap="none" normalizeH="0" baseline="0">
              <a:ln>
                <a:noFill/>
              </a:ln>
              <a:solidFill>
                <a:schemeClr val="bg2"/>
              </a:solidFill>
              <a:effectLst/>
              <a:latin typeface="Calibri" panose="020F0502020204030204" pitchFamily="34" charset="0"/>
            </a:endParaRPr>
          </a:p>
        </p:txBody>
      </p:sp>
      <p:sp>
        <p:nvSpPr>
          <p:cNvPr id="19" name="Freccia a destra 18"/>
          <p:cNvSpPr/>
          <p:nvPr/>
        </p:nvSpPr>
        <p:spPr bwMode="auto">
          <a:xfrm rot="3759911">
            <a:off x="5294290" y="4643514"/>
            <a:ext cx="688860" cy="381000"/>
          </a:xfrm>
          <a:prstGeom prst="rightArrow">
            <a:avLst>
              <a:gd name="adj1" fmla="val 50000"/>
              <a:gd name="adj2" fmla="val 75313"/>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a:ln>
                <a:noFill/>
              </a:ln>
              <a:solidFill>
                <a:schemeClr val="tx1"/>
              </a:solidFill>
              <a:effectLst/>
              <a:latin typeface="Times New Roman" pitchFamily="18" charset="0"/>
            </a:endParaRPr>
          </a:p>
        </p:txBody>
      </p:sp>
      <p:sp>
        <p:nvSpPr>
          <p:cNvPr id="20" name="Rettangolo arrotondato 19"/>
          <p:cNvSpPr/>
          <p:nvPr/>
        </p:nvSpPr>
        <p:spPr bwMode="auto">
          <a:xfrm>
            <a:off x="7103623" y="5134675"/>
            <a:ext cx="2013603" cy="764197"/>
          </a:xfrm>
          <a:prstGeom prst="roundRect">
            <a:avLst/>
          </a:prstGeom>
          <a:solidFill>
            <a:schemeClr val="accent6">
              <a:lumMod val="75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it-IT" sz="2000">
                <a:solidFill>
                  <a:schemeClr val="bg2"/>
                </a:solidFill>
                <a:latin typeface="Calibri" panose="020F0502020204030204" pitchFamily="34" charset="0"/>
              </a:rPr>
              <a:t>Quantification of each protein
</a:t>
            </a:r>
            <a:endParaRPr kumimoji="0" lang="it-IT" sz="2000" b="0" i="0" u="none" strike="noStrike" cap="none" normalizeH="0" baseline="0">
              <a:ln>
                <a:noFill/>
              </a:ln>
              <a:solidFill>
                <a:schemeClr val="bg2"/>
              </a:solidFill>
              <a:effectLst/>
              <a:latin typeface="Calibri" panose="020F0502020204030204" pitchFamily="34" charset="0"/>
            </a:endParaRPr>
          </a:p>
        </p:txBody>
      </p:sp>
      <p:sp>
        <p:nvSpPr>
          <p:cNvPr id="21" name="Freccia a destra 20"/>
          <p:cNvSpPr/>
          <p:nvPr/>
        </p:nvSpPr>
        <p:spPr bwMode="auto">
          <a:xfrm rot="3759911">
            <a:off x="7505912" y="4630754"/>
            <a:ext cx="688860" cy="381000"/>
          </a:xfrm>
          <a:prstGeom prst="rightArrow">
            <a:avLst>
              <a:gd name="adj1" fmla="val 50000"/>
              <a:gd name="adj2" fmla="val 75313"/>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a:ln>
                <a:noFill/>
              </a:ln>
              <a:solidFill>
                <a:schemeClr val="tx1"/>
              </a:solidFill>
              <a:effectLst/>
              <a:latin typeface="Times New Roman" pitchFamily="18" charset="0"/>
            </a:endParaRPr>
          </a:p>
        </p:txBody>
      </p:sp>
      <p:sp>
        <p:nvSpPr>
          <p:cNvPr id="22" name="CasellaDiTesto 21"/>
          <p:cNvSpPr txBox="1"/>
          <p:nvPr/>
        </p:nvSpPr>
        <p:spPr>
          <a:xfrm>
            <a:off x="70861" y="6197280"/>
            <a:ext cx="8839200" cy="707886"/>
          </a:xfrm>
          <a:prstGeom prst="rect">
            <a:avLst/>
          </a:prstGeom>
          <a:noFill/>
        </p:spPr>
        <p:txBody>
          <a:bodyPr wrap="square" rtlCol="0">
            <a:spAutoFit/>
          </a:bodyPr>
          <a:lstStyle/>
          <a:p>
            <a:pPr algn="ctr"/>
            <a:r>
              <a:rPr lang="it-IT" sz="2000" b="1">
                <a:solidFill>
                  <a:schemeClr val="bg2"/>
                </a:solidFill>
                <a:latin typeface="Calibri" panose="020F0502020204030204" pitchFamily="34" charset="0"/>
              </a:rPr>
              <a:t>Detection, identification, structural characterization
</a:t>
            </a:r>
          </a:p>
        </p:txBody>
      </p:sp>
      <p:sp>
        <p:nvSpPr>
          <p:cNvPr id="24" name="CasellaDiTesto 23">
            <a:extLst>
              <a:ext uri="{FF2B5EF4-FFF2-40B4-BE49-F238E27FC236}">
                <a16:creationId xmlns:a16="http://schemas.microsoft.com/office/drawing/2014/main" id="{3E8B0BF3-CE62-4CED-AF25-7C8A799D7F4E}"/>
              </a:ext>
            </a:extLst>
          </p:cNvPr>
          <p:cNvSpPr txBox="1"/>
          <p:nvPr/>
        </p:nvSpPr>
        <p:spPr>
          <a:xfrm>
            <a:off x="74472" y="42419"/>
            <a:ext cx="5099050" cy="1015663"/>
          </a:xfrm>
          <a:prstGeom prst="rect">
            <a:avLst/>
          </a:prstGeom>
          <a:noFill/>
        </p:spPr>
        <p:txBody>
          <a:bodyPr wrap="square" rtlCol="0">
            <a:spAutoFit/>
          </a:bodyPr>
          <a:lstStyle/>
          <a:p>
            <a:pPr algn="ctr"/>
            <a:r>
              <a:rPr lang="en-US" sz="2000">
                <a:solidFill>
                  <a:schemeClr val="bg2"/>
                </a:solidFill>
                <a:latin typeface="Calibri" panose="020F0502020204030204" pitchFamily="34" charset="0"/>
              </a:rPr>
              <a:t>Separated proteins or fragments of proteins are eluted from the HPLC and addressed to the detector</a:t>
            </a:r>
            <a:endParaRPr lang="it-IT" sz="2000">
              <a:solidFill>
                <a:schemeClr val="bg2"/>
              </a:solidFill>
              <a:latin typeface="Calibri" panose="020F0502020204030204" pitchFamily="34" charset="0"/>
            </a:endParaRPr>
          </a:p>
        </p:txBody>
      </p:sp>
      <p:sp>
        <p:nvSpPr>
          <p:cNvPr id="9" name="CasellaDiTesto 8">
            <a:extLst>
              <a:ext uri="{FF2B5EF4-FFF2-40B4-BE49-F238E27FC236}">
                <a16:creationId xmlns:a16="http://schemas.microsoft.com/office/drawing/2014/main" id="{5C7F7143-096B-E3F7-614C-D6C963F44B8D}"/>
              </a:ext>
            </a:extLst>
          </p:cNvPr>
          <p:cNvSpPr txBox="1"/>
          <p:nvPr/>
        </p:nvSpPr>
        <p:spPr>
          <a:xfrm>
            <a:off x="5971377" y="38545"/>
            <a:ext cx="2194997" cy="461665"/>
          </a:xfrm>
          <a:prstGeom prst="rect">
            <a:avLst/>
          </a:prstGeom>
          <a:noFill/>
        </p:spPr>
        <p:txBody>
          <a:bodyPr wrap="square">
            <a:spAutoFit/>
          </a:bodyPr>
          <a:lstStyle/>
          <a:p>
            <a:r>
              <a:rPr lang="en-US" sz="2400">
                <a:solidFill>
                  <a:schemeClr val="bg2"/>
                </a:solidFill>
                <a:highlight>
                  <a:srgbClr val="FFFF00"/>
                </a:highlight>
                <a:latin typeface="Calibri" panose="020F0502020204030204" pitchFamily="34" charset="0"/>
              </a:rPr>
              <a:t>LC-MS platform</a:t>
            </a:r>
            <a:endParaRPr lang="it-IT">
              <a:highlight>
                <a:srgbClr val="FFFF00"/>
              </a:highlight>
            </a:endParaRPr>
          </a:p>
        </p:txBody>
      </p:sp>
      <p:sp>
        <p:nvSpPr>
          <p:cNvPr id="8" name="CasellaDiTesto 7">
            <a:extLst>
              <a:ext uri="{FF2B5EF4-FFF2-40B4-BE49-F238E27FC236}">
                <a16:creationId xmlns:a16="http://schemas.microsoft.com/office/drawing/2014/main" id="{40927669-53D5-6058-FBC2-17DB9677B596}"/>
              </a:ext>
            </a:extLst>
          </p:cNvPr>
          <p:cNvSpPr txBox="1"/>
          <p:nvPr/>
        </p:nvSpPr>
        <p:spPr>
          <a:xfrm>
            <a:off x="1883832" y="155575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1800" dirty="0">
                <a:solidFill>
                  <a:srgbClr val="FF0000"/>
                </a:solidFill>
                <a:latin typeface="Times New Roman"/>
                <a:cs typeface="Times New Roman"/>
              </a:rPr>
              <a:t>Flow splitter</a:t>
            </a:r>
            <a:endParaRPr lang="it-IT" sz="1800" dirty="0">
              <a:solidFill>
                <a:srgbClr val="FF0000"/>
              </a:solidFill>
            </a:endParaRPr>
          </a:p>
        </p:txBody>
      </p:sp>
      <p:pic>
        <p:nvPicPr>
          <p:cNvPr id="23" name="Immagine 22" descr="Immagine che contiene schermata, Policromia, Elementi grafici, Blu elettrico&#10;&#10;Il contenuto generato dall&amp;#39;IA potrebbe non essere corretto.">
            <a:extLst>
              <a:ext uri="{FF2B5EF4-FFF2-40B4-BE49-F238E27FC236}">
                <a16:creationId xmlns:a16="http://schemas.microsoft.com/office/drawing/2014/main" id="{043F503C-00F9-F941-315F-9F0932FE13EE}"/>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1682751" y="828229"/>
            <a:ext cx="2338917" cy="1190459"/>
          </a:xfrm>
          <a:prstGeom prst="rect">
            <a:avLst/>
          </a:prstGeom>
        </p:spPr>
      </p:pic>
    </p:spTree>
    <p:extLst>
      <p:ext uri="{BB962C8B-B14F-4D97-AF65-F5344CB8AC3E}">
        <p14:creationId xmlns:p14="http://schemas.microsoft.com/office/powerpoint/2010/main" val="3361050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up)">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up)">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up)">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up)">
                                      <p:cBhvr>
                                        <p:cTn id="34" dur="500"/>
                                        <p:tgtEl>
                                          <p:spTgt spid="21"/>
                                        </p:tgtEl>
                                      </p:cBhvr>
                                    </p:animEffect>
                                  </p:childTnLst>
                                </p:cTn>
                              </p:par>
                            </p:childTnLst>
                          </p:cTn>
                        </p:par>
                        <p:par>
                          <p:cTn id="35" fill="hold">
                            <p:stCondLst>
                              <p:cond delay="500"/>
                            </p:stCondLst>
                            <p:childTnLst>
                              <p:par>
                                <p:cTn id="36" presetID="42"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1000"/>
                                        <p:tgtEl>
                                          <p:spTgt spid="22"/>
                                        </p:tgtEl>
                                      </p:cBhvr>
                                    </p:animEffect>
                                    <p:anim calcmode="lin" valueType="num">
                                      <p:cBhvr>
                                        <p:cTn id="39" dur="1000" fill="hold"/>
                                        <p:tgtEl>
                                          <p:spTgt spid="22"/>
                                        </p:tgtEl>
                                        <p:attrNameLst>
                                          <p:attrName>ppt_x</p:attrName>
                                        </p:attrNameLst>
                                      </p:cBhvr>
                                      <p:tavLst>
                                        <p:tav tm="0">
                                          <p:val>
                                            <p:strVal val="#ppt_x"/>
                                          </p:val>
                                        </p:tav>
                                        <p:tav tm="100000">
                                          <p:val>
                                            <p:strVal val="#ppt_x"/>
                                          </p:val>
                                        </p:tav>
                                      </p:tavLst>
                                    </p:anim>
                                    <p:anim calcmode="lin" valueType="num">
                                      <p:cBhvr>
                                        <p:cTn id="4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16" grpId="0" animBg="1"/>
      <p:bldP spid="17" grpId="0" animBg="1"/>
      <p:bldP spid="18" grpId="0" animBg="1"/>
      <p:bldP spid="19" grpId="0" animBg="1"/>
      <p:bldP spid="20" grpId="0" animBg="1"/>
      <p:bldP spid="21" grpId="0" animBg="1"/>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116469" y="5892411"/>
            <a:ext cx="900511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a:r>
              <a:rPr lang="en-US" altLang="it-IT" sz="1800" b="1">
                <a:solidFill>
                  <a:schemeClr val="bg2"/>
                </a:solidFill>
                <a:latin typeface="Calibri" panose="020F0502020204030204" pitchFamily="34" charset="0"/>
              </a:rPr>
              <a:t>The eluate leaving the column is delivered to the ESI source, or split between a UV detector and the MS, where the ionization takes place. The ions are transferred to the IT analyzer to be separated according to the m/z ratio and then detected.</a:t>
            </a:r>
            <a:endParaRPr lang="it-IT" altLang="it-IT" sz="1800" b="1">
              <a:solidFill>
                <a:schemeClr val="bg2"/>
              </a:solidFill>
              <a:latin typeface="Calibri" panose="020F0502020204030204" pitchFamily="34" charset="0"/>
            </a:endParaRPr>
          </a:p>
        </p:txBody>
      </p:sp>
      <p:grpSp>
        <p:nvGrpSpPr>
          <p:cNvPr id="3" name="Gruppo 2"/>
          <p:cNvGrpSpPr/>
          <p:nvPr/>
        </p:nvGrpSpPr>
        <p:grpSpPr>
          <a:xfrm>
            <a:off x="1272212" y="2174843"/>
            <a:ext cx="6784134" cy="3560786"/>
            <a:chOff x="124063" y="2026682"/>
            <a:chExt cx="6985543" cy="3854001"/>
          </a:xfrm>
        </p:grpSpPr>
        <p:pic>
          <p:nvPicPr>
            <p:cNvPr id="13" name="Immagine 12" descr="IMG_6513.JPG"/>
            <p:cNvPicPr>
              <a:picLocks noChangeAspect="1"/>
            </p:cNvPicPr>
            <p:nvPr/>
          </p:nvPicPr>
          <p:blipFill>
            <a:blip r:embed="rId3" cstate="print">
              <a:lum contrast="30000"/>
            </a:blip>
            <a:srcRect l="5470" t="14872" b="14677"/>
            <a:stretch>
              <a:fillRect/>
            </a:stretch>
          </p:blipFill>
          <p:spPr>
            <a:xfrm>
              <a:off x="214618" y="2026682"/>
              <a:ext cx="6894988" cy="3854001"/>
            </a:xfrm>
            <a:prstGeom prst="rect">
              <a:avLst/>
            </a:prstGeom>
            <a:ln>
              <a:noFill/>
            </a:ln>
            <a:effectLst>
              <a:softEdge rad="112500"/>
            </a:effectLst>
          </p:spPr>
        </p:pic>
        <p:sp>
          <p:nvSpPr>
            <p:cNvPr id="4100" name="Line 4"/>
            <p:cNvSpPr>
              <a:spLocks noChangeShapeType="1"/>
            </p:cNvSpPr>
            <p:nvPr/>
          </p:nvSpPr>
          <p:spPr bwMode="auto">
            <a:xfrm>
              <a:off x="457200" y="2040387"/>
              <a:ext cx="838200" cy="14478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102" name="Line 6"/>
            <p:cNvSpPr>
              <a:spLocks noChangeShapeType="1"/>
            </p:cNvSpPr>
            <p:nvPr/>
          </p:nvSpPr>
          <p:spPr bwMode="auto">
            <a:xfrm flipH="1">
              <a:off x="4429387" y="2558642"/>
              <a:ext cx="503339" cy="114929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it-IT">
                <a:solidFill>
                  <a:srgbClr val="C00000"/>
                </a:solidFill>
                <a:latin typeface="Calibri" panose="020F0502020204030204" pitchFamily="34" charset="0"/>
              </a:endParaRPr>
            </a:p>
          </p:txBody>
        </p:sp>
        <p:sp>
          <p:nvSpPr>
            <p:cNvPr id="4103" name="Rectangle 7"/>
            <p:cNvSpPr>
              <a:spLocks noChangeArrowheads="1"/>
            </p:cNvSpPr>
            <p:nvPr/>
          </p:nvSpPr>
          <p:spPr bwMode="auto">
            <a:xfrm>
              <a:off x="3736108" y="2178147"/>
              <a:ext cx="2548326" cy="369332"/>
            </a:xfrm>
            <a:prstGeom prst="rect">
              <a:avLst/>
            </a:prstGeom>
            <a:solidFill>
              <a:schemeClr val="tx2">
                <a:lumMod val="20000"/>
                <a:lumOff val="80000"/>
              </a:schemeClr>
            </a:solidFill>
            <a:ln>
              <a:noFill/>
            </a:ln>
            <a:scene3d>
              <a:camera prst="orthographicFront"/>
              <a:lightRig rig="threePt" dir="t"/>
            </a:scene3d>
            <a:sp3d>
              <a:bevelT/>
            </a:sp3d>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it-IT" altLang="it-IT" sz="1800" err="1">
                  <a:solidFill>
                    <a:srgbClr val="C00000"/>
                  </a:solidFill>
                  <a:latin typeface="Calibri" panose="020F0502020204030204" pitchFamily="34" charset="0"/>
                </a:rPr>
                <a:t>Electrospray</a:t>
              </a:r>
              <a:r>
                <a:rPr lang="it-IT" altLang="it-IT" sz="1800">
                  <a:solidFill>
                    <a:srgbClr val="C00000"/>
                  </a:solidFill>
                  <a:latin typeface="Calibri" panose="020F0502020204030204" pitchFamily="34" charset="0"/>
                </a:rPr>
                <a:t> Source (ESI) </a:t>
              </a:r>
            </a:p>
          </p:txBody>
        </p:sp>
        <p:sp>
          <p:nvSpPr>
            <p:cNvPr id="4104" name="Rectangle 8"/>
            <p:cNvSpPr>
              <a:spLocks noChangeArrowheads="1"/>
            </p:cNvSpPr>
            <p:nvPr/>
          </p:nvSpPr>
          <p:spPr bwMode="auto">
            <a:xfrm>
              <a:off x="124063" y="2026682"/>
              <a:ext cx="666273" cy="369332"/>
            </a:xfrm>
            <a:prstGeom prst="rect">
              <a:avLst/>
            </a:prstGeom>
            <a:solidFill>
              <a:schemeClr val="tx2">
                <a:lumMod val="20000"/>
                <a:lumOff val="80000"/>
              </a:schemeClr>
            </a:solidFill>
            <a:ln>
              <a:noFill/>
            </a:ln>
            <a:scene3d>
              <a:camera prst="orthographicFront"/>
              <a:lightRig rig="threePt" dir="t"/>
            </a:scene3d>
            <a:sp3d>
              <a:bevelT/>
            </a:sp3d>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it-IT" altLang="it-IT" sz="1800">
                  <a:solidFill>
                    <a:srgbClr val="C00000"/>
                  </a:solidFill>
                  <a:latin typeface="Calibri" panose="020F0502020204030204" pitchFamily="34" charset="0"/>
                </a:rPr>
                <a:t>HPLC</a:t>
              </a:r>
            </a:p>
          </p:txBody>
        </p:sp>
        <p:sp>
          <p:nvSpPr>
            <p:cNvPr id="4105" name="Rectangle 9"/>
            <p:cNvSpPr>
              <a:spLocks noChangeArrowheads="1"/>
            </p:cNvSpPr>
            <p:nvPr/>
          </p:nvSpPr>
          <p:spPr bwMode="auto">
            <a:xfrm>
              <a:off x="5402311" y="2634413"/>
              <a:ext cx="157787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it-IT" altLang="it-IT" sz="1800">
                  <a:solidFill>
                    <a:srgbClr val="FFC000"/>
                  </a:solidFill>
                  <a:latin typeface="Calibri" panose="020F0502020204030204" pitchFamily="34" charset="0"/>
                </a:rPr>
                <a:t>Mass spectrometer (Ion trap)
</a:t>
              </a:r>
            </a:p>
          </p:txBody>
        </p:sp>
      </p:grpSp>
      <p:sp>
        <p:nvSpPr>
          <p:cNvPr id="2" name="CasellaDiTesto 1"/>
          <p:cNvSpPr txBox="1"/>
          <p:nvPr/>
        </p:nvSpPr>
        <p:spPr>
          <a:xfrm>
            <a:off x="0" y="498400"/>
            <a:ext cx="9265439" cy="1938992"/>
          </a:xfrm>
          <a:prstGeom prst="rect">
            <a:avLst/>
          </a:prstGeom>
          <a:noFill/>
        </p:spPr>
        <p:txBody>
          <a:bodyPr wrap="square" lIns="91440" tIns="45720" rIns="91440" bIns="45720" rtlCol="0" anchor="t">
            <a:spAutoFit/>
          </a:bodyPr>
          <a:lstStyle/>
          <a:p>
            <a:r>
              <a:rPr lang="it-IT" sz="2000" dirty="0">
                <a:solidFill>
                  <a:schemeClr val="bg2"/>
                </a:solidFill>
                <a:latin typeface="Calibri"/>
                <a:ea typeface="Calibri"/>
                <a:cs typeface="Calibri"/>
              </a:rPr>
              <a:t>Reverse </a:t>
            </a:r>
            <a:r>
              <a:rPr lang="it-IT" sz="2000" dirty="0" err="1">
                <a:solidFill>
                  <a:schemeClr val="bg2"/>
                </a:solidFill>
                <a:latin typeface="Calibri"/>
                <a:ea typeface="Calibri"/>
                <a:cs typeface="Calibri"/>
              </a:rPr>
              <a:t>phase</a:t>
            </a:r>
            <a:r>
              <a:rPr lang="it-IT" sz="2000" dirty="0">
                <a:solidFill>
                  <a:schemeClr val="bg2"/>
                </a:solidFill>
                <a:latin typeface="Calibri"/>
                <a:ea typeface="Calibri"/>
                <a:cs typeface="Calibri"/>
              </a:rPr>
              <a:t> (RP) </a:t>
            </a:r>
            <a:r>
              <a:rPr lang="it-IT" sz="2000" dirty="0" err="1">
                <a:solidFill>
                  <a:schemeClr val="bg2"/>
                </a:solidFill>
                <a:latin typeface="Calibri"/>
                <a:ea typeface="Calibri"/>
                <a:cs typeface="Calibri"/>
              </a:rPr>
              <a:t>column</a:t>
            </a:r>
            <a:r>
              <a:rPr lang="it-IT" sz="2000" dirty="0">
                <a:solidFill>
                  <a:schemeClr val="bg2"/>
                </a:solidFill>
                <a:latin typeface="Calibri"/>
                <a:ea typeface="Calibri"/>
                <a:cs typeface="Calibri"/>
              </a:rPr>
              <a:t> (C8 or C18) </a:t>
            </a:r>
          </a:p>
          <a:p>
            <a:r>
              <a:rPr lang="it-IT" sz="2000" dirty="0" err="1">
                <a:solidFill>
                  <a:schemeClr val="bg2"/>
                </a:solidFill>
                <a:latin typeface="Calibri"/>
                <a:ea typeface="Calibri"/>
                <a:cs typeface="Calibri"/>
              </a:rPr>
              <a:t>Gradient</a:t>
            </a:r>
            <a:r>
              <a:rPr lang="it-IT" sz="2000" dirty="0">
                <a:solidFill>
                  <a:schemeClr val="bg2"/>
                </a:solidFill>
                <a:latin typeface="Calibri"/>
                <a:ea typeface="Calibri"/>
                <a:cs typeface="Calibri"/>
              </a:rPr>
              <a:t> </a:t>
            </a:r>
            <a:r>
              <a:rPr lang="it-IT" sz="2000" dirty="0" err="1">
                <a:solidFill>
                  <a:schemeClr val="bg2"/>
                </a:solidFill>
                <a:latin typeface="Calibri"/>
                <a:ea typeface="Calibri"/>
                <a:cs typeface="Calibri"/>
              </a:rPr>
              <a:t>chromatography</a:t>
            </a:r>
            <a:r>
              <a:rPr lang="it-IT" sz="2000" dirty="0">
                <a:solidFill>
                  <a:schemeClr val="bg2"/>
                </a:solidFill>
                <a:latin typeface="Calibri"/>
                <a:ea typeface="Calibri"/>
                <a:cs typeface="Calibri"/>
              </a:rPr>
              <a:t> with</a:t>
            </a:r>
            <a:r>
              <a:rPr lang="it-IT" sz="2000" dirty="0">
                <a:solidFill>
                  <a:schemeClr val="bg2"/>
                </a:solidFill>
                <a:highlight>
                  <a:srgbClr val="FFFF00"/>
                </a:highlight>
                <a:latin typeface="Calibri"/>
                <a:ea typeface="Calibri"/>
                <a:cs typeface="Calibri"/>
              </a:rPr>
              <a:t> </a:t>
            </a:r>
            <a:r>
              <a:rPr lang="it-IT" sz="2000" dirty="0" err="1">
                <a:solidFill>
                  <a:schemeClr val="bg2"/>
                </a:solidFill>
                <a:highlight>
                  <a:srgbClr val="FFFF00"/>
                </a:highlight>
                <a:latin typeface="Calibri"/>
                <a:ea typeface="Calibri"/>
                <a:cs typeface="Calibri"/>
              </a:rPr>
              <a:t>Phase</a:t>
            </a:r>
            <a:r>
              <a:rPr lang="it-IT" sz="2000" dirty="0">
                <a:solidFill>
                  <a:schemeClr val="bg2"/>
                </a:solidFill>
                <a:highlight>
                  <a:srgbClr val="FFFF00"/>
                </a:highlight>
                <a:latin typeface="Calibri"/>
                <a:ea typeface="Calibri"/>
                <a:cs typeface="Calibri"/>
              </a:rPr>
              <a:t> A</a:t>
            </a:r>
            <a:r>
              <a:rPr lang="it-IT" sz="2000" dirty="0">
                <a:solidFill>
                  <a:schemeClr val="bg2"/>
                </a:solidFill>
                <a:latin typeface="Calibri"/>
                <a:ea typeface="Calibri"/>
                <a:cs typeface="Calibri"/>
              </a:rPr>
              <a:t>, </a:t>
            </a:r>
            <a:r>
              <a:rPr lang="it-IT" sz="2000" dirty="0" err="1">
                <a:solidFill>
                  <a:schemeClr val="bg2"/>
                </a:solidFill>
                <a:latin typeface="Calibri"/>
                <a:ea typeface="Calibri"/>
                <a:cs typeface="Calibri"/>
              </a:rPr>
              <a:t>aqueous</a:t>
            </a:r>
            <a:r>
              <a:rPr lang="it-IT" sz="2000" dirty="0">
                <a:solidFill>
                  <a:schemeClr val="bg2"/>
                </a:solidFill>
                <a:latin typeface="Calibri"/>
                <a:ea typeface="Calibri"/>
                <a:cs typeface="Calibri"/>
              </a:rPr>
              <a:t> </a:t>
            </a:r>
            <a:r>
              <a:rPr lang="it-IT" sz="2000" dirty="0" err="1">
                <a:solidFill>
                  <a:schemeClr val="bg2"/>
                </a:solidFill>
                <a:latin typeface="Calibri"/>
                <a:ea typeface="Calibri"/>
                <a:cs typeface="Calibri"/>
              </a:rPr>
              <a:t>solution</a:t>
            </a:r>
            <a:r>
              <a:rPr lang="it-IT" sz="2000" dirty="0">
                <a:solidFill>
                  <a:schemeClr val="bg2"/>
                </a:solidFill>
                <a:latin typeface="Calibri"/>
                <a:ea typeface="Calibri"/>
                <a:cs typeface="Calibri"/>
              </a:rPr>
              <a:t> of </a:t>
            </a:r>
            <a:r>
              <a:rPr lang="it-IT" sz="2000" dirty="0" err="1">
                <a:solidFill>
                  <a:schemeClr val="bg2"/>
                </a:solidFill>
                <a:latin typeface="Calibri"/>
                <a:ea typeface="Calibri"/>
                <a:cs typeface="Calibri"/>
              </a:rPr>
              <a:t>formic</a:t>
            </a:r>
            <a:r>
              <a:rPr lang="it-IT" sz="2000" dirty="0">
                <a:solidFill>
                  <a:schemeClr val="bg2"/>
                </a:solidFill>
                <a:latin typeface="Calibri"/>
                <a:ea typeface="Calibri"/>
                <a:cs typeface="Calibri"/>
              </a:rPr>
              <a:t> acid (FA), </a:t>
            </a:r>
            <a:r>
              <a:rPr lang="it-IT" sz="2000" dirty="0" err="1">
                <a:solidFill>
                  <a:schemeClr val="bg2"/>
                </a:solidFill>
                <a:latin typeface="Calibri"/>
                <a:ea typeface="Calibri"/>
                <a:cs typeface="Calibri"/>
              </a:rPr>
              <a:t>acetic</a:t>
            </a:r>
            <a:r>
              <a:rPr lang="it-IT" sz="2000" dirty="0">
                <a:solidFill>
                  <a:schemeClr val="bg2"/>
                </a:solidFill>
                <a:latin typeface="Calibri"/>
                <a:ea typeface="Calibri"/>
                <a:cs typeface="Calibri"/>
              </a:rPr>
              <a:t> acid (AA) or </a:t>
            </a:r>
            <a:r>
              <a:rPr lang="it-IT" sz="2000" dirty="0" err="1">
                <a:solidFill>
                  <a:schemeClr val="bg2"/>
                </a:solidFill>
                <a:latin typeface="Calibri"/>
                <a:ea typeface="Calibri"/>
                <a:cs typeface="Calibri"/>
              </a:rPr>
              <a:t>trifluoroacetic</a:t>
            </a:r>
            <a:r>
              <a:rPr lang="it-IT" sz="2000" dirty="0">
                <a:solidFill>
                  <a:schemeClr val="bg2"/>
                </a:solidFill>
                <a:latin typeface="Calibri"/>
                <a:ea typeface="Calibri"/>
                <a:cs typeface="Calibri"/>
              </a:rPr>
              <a:t> acid (TFA) (pH 2.5-4.5) to </a:t>
            </a:r>
            <a:r>
              <a:rPr lang="it-IT" sz="2000" dirty="0" err="1">
                <a:solidFill>
                  <a:schemeClr val="bg2"/>
                </a:solidFill>
                <a:latin typeface="Calibri"/>
                <a:ea typeface="Calibri"/>
                <a:cs typeface="Calibri"/>
              </a:rPr>
              <a:t>detect</a:t>
            </a:r>
            <a:r>
              <a:rPr lang="it-IT" sz="2000" dirty="0">
                <a:solidFill>
                  <a:schemeClr val="bg2"/>
                </a:solidFill>
                <a:latin typeface="Calibri"/>
                <a:ea typeface="Calibri"/>
                <a:cs typeface="Calibri"/>
              </a:rPr>
              <a:t> positive </a:t>
            </a:r>
            <a:r>
              <a:rPr lang="it-IT" sz="2000" dirty="0" err="1">
                <a:solidFill>
                  <a:schemeClr val="bg2"/>
                </a:solidFill>
                <a:latin typeface="Calibri"/>
                <a:ea typeface="Calibri"/>
                <a:cs typeface="Calibri"/>
              </a:rPr>
              <a:t>ions</a:t>
            </a:r>
            <a:r>
              <a:rPr lang="it-IT" sz="2000" dirty="0">
                <a:solidFill>
                  <a:schemeClr val="bg2"/>
                </a:solidFill>
                <a:latin typeface="Calibri"/>
                <a:ea typeface="Calibri"/>
                <a:cs typeface="Calibri"/>
              </a:rPr>
              <a:t> or </a:t>
            </a:r>
            <a:r>
              <a:rPr lang="it-IT" sz="2000" dirty="0" err="1">
                <a:solidFill>
                  <a:schemeClr val="bg2"/>
                </a:solidFill>
                <a:latin typeface="Calibri"/>
                <a:ea typeface="Calibri"/>
                <a:cs typeface="Calibri"/>
              </a:rPr>
              <a:t>basic</a:t>
            </a:r>
            <a:r>
              <a:rPr lang="it-IT" sz="2000" dirty="0">
                <a:solidFill>
                  <a:schemeClr val="bg2"/>
                </a:solidFill>
                <a:latin typeface="Calibri"/>
                <a:ea typeface="Calibri"/>
                <a:cs typeface="Calibri"/>
              </a:rPr>
              <a:t> buffers (pH 8) to </a:t>
            </a:r>
            <a:r>
              <a:rPr lang="it-IT" sz="2000" dirty="0" err="1">
                <a:solidFill>
                  <a:schemeClr val="bg2"/>
                </a:solidFill>
                <a:latin typeface="Calibri"/>
                <a:ea typeface="Calibri"/>
                <a:cs typeface="Calibri"/>
              </a:rPr>
              <a:t>detect</a:t>
            </a:r>
            <a:r>
              <a:rPr lang="it-IT" sz="2000" dirty="0">
                <a:solidFill>
                  <a:schemeClr val="bg2"/>
                </a:solidFill>
                <a:latin typeface="Calibri"/>
                <a:ea typeface="Calibri"/>
                <a:cs typeface="Calibri"/>
              </a:rPr>
              <a:t> negative </a:t>
            </a:r>
            <a:r>
              <a:rPr lang="it-IT" sz="2000" dirty="0" err="1">
                <a:solidFill>
                  <a:schemeClr val="bg2"/>
                </a:solidFill>
                <a:latin typeface="Calibri"/>
                <a:ea typeface="Calibri"/>
                <a:cs typeface="Calibri"/>
              </a:rPr>
              <a:t>ions</a:t>
            </a:r>
            <a:r>
              <a:rPr lang="it-IT" sz="2000" dirty="0">
                <a:solidFill>
                  <a:schemeClr val="bg2"/>
                </a:solidFill>
                <a:latin typeface="Calibri"/>
                <a:ea typeface="Calibri"/>
                <a:cs typeface="Calibri"/>
              </a:rPr>
              <a:t>
</a:t>
            </a:r>
            <a:r>
              <a:rPr lang="it-IT" sz="2000" dirty="0" err="1">
                <a:solidFill>
                  <a:schemeClr val="bg2"/>
                </a:solidFill>
                <a:highlight>
                  <a:srgbClr val="FFFF00"/>
                </a:highlight>
                <a:latin typeface="Calibri"/>
                <a:ea typeface="Calibri"/>
                <a:cs typeface="Calibri"/>
              </a:rPr>
              <a:t>Phase</a:t>
            </a:r>
            <a:r>
              <a:rPr lang="it-IT" sz="2000" dirty="0">
                <a:solidFill>
                  <a:schemeClr val="bg2"/>
                </a:solidFill>
                <a:highlight>
                  <a:srgbClr val="FFFF00"/>
                </a:highlight>
                <a:latin typeface="Calibri"/>
                <a:ea typeface="Calibri"/>
                <a:cs typeface="Calibri"/>
              </a:rPr>
              <a:t> B</a:t>
            </a:r>
            <a:r>
              <a:rPr lang="it-IT" sz="2000" dirty="0">
                <a:solidFill>
                  <a:schemeClr val="bg2"/>
                </a:solidFill>
                <a:latin typeface="Calibri"/>
                <a:ea typeface="Calibri"/>
                <a:cs typeface="Calibri"/>
              </a:rPr>
              <a:t>, </a:t>
            </a:r>
            <a:r>
              <a:rPr lang="it-IT" sz="2000" dirty="0" err="1">
                <a:solidFill>
                  <a:schemeClr val="bg2"/>
                </a:solidFill>
                <a:latin typeface="Calibri"/>
                <a:ea typeface="Calibri"/>
                <a:cs typeface="Calibri"/>
              </a:rPr>
              <a:t>hydro-organic</a:t>
            </a:r>
            <a:r>
              <a:rPr lang="it-IT" sz="2000" dirty="0">
                <a:solidFill>
                  <a:schemeClr val="bg2"/>
                </a:solidFill>
                <a:latin typeface="Calibri"/>
                <a:ea typeface="Calibri"/>
                <a:cs typeface="Calibri"/>
              </a:rPr>
              <a:t> </a:t>
            </a:r>
            <a:r>
              <a:rPr lang="it-IT" sz="2000" dirty="0" err="1">
                <a:solidFill>
                  <a:schemeClr val="bg2"/>
                </a:solidFill>
                <a:latin typeface="Calibri"/>
                <a:ea typeface="Calibri"/>
                <a:cs typeface="Calibri"/>
              </a:rPr>
              <a:t>mixture</a:t>
            </a:r>
            <a:r>
              <a:rPr lang="it-IT" sz="2000" dirty="0">
                <a:solidFill>
                  <a:schemeClr val="bg2"/>
                </a:solidFill>
                <a:latin typeface="Calibri"/>
                <a:ea typeface="Calibri"/>
                <a:cs typeface="Calibri"/>
              </a:rPr>
              <a:t> of water and acetonitrile or </a:t>
            </a:r>
            <a:r>
              <a:rPr lang="it-IT" sz="2000" dirty="0" err="1">
                <a:solidFill>
                  <a:schemeClr val="bg2"/>
                </a:solidFill>
                <a:latin typeface="Calibri"/>
                <a:ea typeface="Calibri"/>
                <a:cs typeface="Calibri"/>
              </a:rPr>
              <a:t>methanol</a:t>
            </a:r>
            <a:r>
              <a:rPr lang="it-IT" sz="2000" dirty="0">
                <a:solidFill>
                  <a:schemeClr val="bg2"/>
                </a:solidFill>
                <a:latin typeface="Calibri"/>
                <a:ea typeface="Calibri"/>
                <a:cs typeface="Calibri"/>
              </a:rPr>
              <a:t> and FA or TFA or AA</a:t>
            </a:r>
          </a:p>
        </p:txBody>
      </p:sp>
      <p:sp>
        <p:nvSpPr>
          <p:cNvPr id="14" name="Rectangle 7">
            <a:extLst>
              <a:ext uri="{FF2B5EF4-FFF2-40B4-BE49-F238E27FC236}">
                <a16:creationId xmlns:a16="http://schemas.microsoft.com/office/drawing/2014/main" id="{77026329-2B7D-4EBA-812F-C53695BC5E77}"/>
              </a:ext>
            </a:extLst>
          </p:cNvPr>
          <p:cNvSpPr>
            <a:spLocks noChangeArrowheads="1"/>
          </p:cNvSpPr>
          <p:nvPr/>
        </p:nvSpPr>
        <p:spPr bwMode="auto">
          <a:xfrm>
            <a:off x="1531049" y="127696"/>
            <a:ext cx="5925468" cy="369332"/>
          </a:xfrm>
          <a:prstGeom prst="rect">
            <a:avLst/>
          </a:prstGeom>
          <a:solidFill>
            <a:schemeClr val="tx2">
              <a:lumMod val="20000"/>
              <a:lumOff val="80000"/>
            </a:schemeClr>
          </a:solidFill>
          <a:ln>
            <a:noFill/>
          </a:ln>
          <a:scene3d>
            <a:camera prst="orthographicFront"/>
            <a:lightRig rig="threePt" dir="t"/>
          </a:scene3d>
          <a:sp3d>
            <a:bevelT/>
          </a:sp3d>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it-IT" altLang="it-IT" sz="1800" err="1">
                <a:solidFill>
                  <a:srgbClr val="C00000"/>
                </a:solidFill>
                <a:latin typeface="Calibri" panose="020F0502020204030204" pitchFamily="34" charset="0"/>
              </a:rPr>
              <a:t>Coupling</a:t>
            </a:r>
            <a:r>
              <a:rPr lang="it-IT" altLang="it-IT" sz="1800">
                <a:solidFill>
                  <a:srgbClr val="C00000"/>
                </a:solidFill>
                <a:latin typeface="Calibri" panose="020F0502020204030204" pitchFamily="34" charset="0"/>
              </a:rPr>
              <a:t> HPLC with Ion </a:t>
            </a:r>
            <a:r>
              <a:rPr lang="it-IT" altLang="it-IT" sz="1800" err="1">
                <a:solidFill>
                  <a:srgbClr val="C00000"/>
                </a:solidFill>
                <a:latin typeface="Calibri" panose="020F0502020204030204" pitchFamily="34" charset="0"/>
              </a:rPr>
              <a:t>trap</a:t>
            </a:r>
            <a:r>
              <a:rPr lang="it-IT" altLang="it-IT" sz="1800">
                <a:solidFill>
                  <a:srgbClr val="C00000"/>
                </a:solidFill>
                <a:latin typeface="Calibri" panose="020F0502020204030204" pitchFamily="34" charset="0"/>
              </a:rPr>
              <a:t> MS by </a:t>
            </a:r>
            <a:r>
              <a:rPr lang="it-IT" altLang="it-IT" sz="1800" err="1">
                <a:solidFill>
                  <a:srgbClr val="C00000"/>
                </a:solidFill>
                <a:latin typeface="Calibri" panose="020F0502020204030204" pitchFamily="34" charset="0"/>
              </a:rPr>
              <a:t>Electrospray</a:t>
            </a:r>
            <a:r>
              <a:rPr lang="it-IT" altLang="it-IT" sz="1800">
                <a:solidFill>
                  <a:srgbClr val="C00000"/>
                </a:solidFill>
                <a:latin typeface="Calibri" panose="020F0502020204030204" pitchFamily="34" charset="0"/>
              </a:rPr>
              <a:t> Source (ESI) </a:t>
            </a:r>
          </a:p>
        </p:txBody>
      </p:sp>
    </p:spTree>
    <p:extLst>
      <p:ext uri="{BB962C8B-B14F-4D97-AF65-F5344CB8AC3E}">
        <p14:creationId xmlns:p14="http://schemas.microsoft.com/office/powerpoint/2010/main" val="15309412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 name="Gruppo 183">
            <a:extLst>
              <a:ext uri="{FF2B5EF4-FFF2-40B4-BE49-F238E27FC236}">
                <a16:creationId xmlns:a16="http://schemas.microsoft.com/office/drawing/2014/main" id="{7B9EBD19-2E6A-410A-BD94-0AD50F350076}"/>
              </a:ext>
            </a:extLst>
          </p:cNvPr>
          <p:cNvGrpSpPr/>
          <p:nvPr/>
        </p:nvGrpSpPr>
        <p:grpSpPr>
          <a:xfrm>
            <a:off x="496603" y="1299278"/>
            <a:ext cx="2104255" cy="1509101"/>
            <a:chOff x="-9763192" y="1260963"/>
            <a:chExt cx="2944427" cy="1891229"/>
          </a:xfrm>
        </p:grpSpPr>
        <p:pic>
          <p:nvPicPr>
            <p:cNvPr id="177" name="Picture 9" descr="http://www.clker.com/cliparts/i/5/g/m/k/s/1ml-eppendorf-tube-md.png">
              <a:extLst>
                <a:ext uri="{FF2B5EF4-FFF2-40B4-BE49-F238E27FC236}">
                  <a16:creationId xmlns:a16="http://schemas.microsoft.com/office/drawing/2014/main" id="{9C65A516-0977-43B1-A3D8-BD81CBF01456}"/>
                </a:ext>
              </a:extLst>
            </p:cNvPr>
            <p:cNvPicPr>
              <a:picLocks noChangeAspect="1" noChangeArrowheads="1"/>
            </p:cNvPicPr>
            <p:nvPr/>
          </p:nvPicPr>
          <p:blipFill>
            <a:blip r:embed="rId2" cstate="print"/>
            <a:srcRect/>
            <a:stretch>
              <a:fillRect/>
            </a:stretch>
          </p:blipFill>
          <p:spPr bwMode="auto">
            <a:xfrm>
              <a:off x="-8961665" y="1458020"/>
              <a:ext cx="970685" cy="1694172"/>
            </a:xfrm>
            <a:prstGeom prst="rect">
              <a:avLst/>
            </a:prstGeom>
            <a:noFill/>
          </p:spPr>
        </p:pic>
        <p:sp>
          <p:nvSpPr>
            <p:cNvPr id="178" name="Ovale 177">
              <a:extLst>
                <a:ext uri="{FF2B5EF4-FFF2-40B4-BE49-F238E27FC236}">
                  <a16:creationId xmlns:a16="http://schemas.microsoft.com/office/drawing/2014/main" id="{450EC072-AB35-46B5-832D-DA45E4EE98F8}"/>
                </a:ext>
              </a:extLst>
            </p:cNvPr>
            <p:cNvSpPr/>
            <p:nvPr/>
          </p:nvSpPr>
          <p:spPr>
            <a:xfrm>
              <a:off x="-9614276" y="1739775"/>
              <a:ext cx="705403" cy="732435"/>
            </a:xfrm>
            <a:prstGeom prst="ellipse">
              <a:avLst/>
            </a:prstGeom>
            <a:ln>
              <a:noFill/>
            </a:ln>
            <a:effectLst/>
            <a:scene3d>
              <a:camera prst="orthographicFront">
                <a:rot lat="0" lon="0" rev="0"/>
              </a:camera>
              <a:lightRig rig="contrasting" dir="t">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anchor="ctr"/>
            <a:lstStyle/>
            <a:p>
              <a:pPr algn="ctr" defTabSz="914400" fontAlgn="auto">
                <a:spcBef>
                  <a:spcPts val="0"/>
                </a:spcBef>
                <a:spcAft>
                  <a:spcPts val="0"/>
                </a:spcAft>
                <a:defRPr/>
              </a:pPr>
              <a:endParaRPr lang="it-IT" sz="1200"/>
            </a:p>
          </p:txBody>
        </p:sp>
        <p:sp>
          <p:nvSpPr>
            <p:cNvPr id="179" name="CasellaDiTesto 178">
              <a:extLst>
                <a:ext uri="{FF2B5EF4-FFF2-40B4-BE49-F238E27FC236}">
                  <a16:creationId xmlns:a16="http://schemas.microsoft.com/office/drawing/2014/main" id="{DB843AD9-630F-45CE-BADD-2CC58062B163}"/>
                </a:ext>
              </a:extLst>
            </p:cNvPr>
            <p:cNvSpPr txBox="1"/>
            <p:nvPr/>
          </p:nvSpPr>
          <p:spPr>
            <a:xfrm>
              <a:off x="-9763192" y="1956068"/>
              <a:ext cx="968288" cy="276999"/>
            </a:xfrm>
            <a:prstGeom prst="rect">
              <a:avLst/>
            </a:prstGeom>
            <a:noFill/>
          </p:spPr>
          <p:txBody>
            <a:bodyPr wrap="square" rtlCol="0">
              <a:spAutoFit/>
            </a:bodyPr>
            <a:lstStyle/>
            <a:p>
              <a:pPr algn="ctr"/>
              <a:r>
                <a:rPr lang="en-US" sz="1200">
                  <a:solidFill>
                    <a:schemeClr val="bg1"/>
                  </a:solidFill>
                  <a:latin typeface="Verdana Pro" panose="020B0604030504040204" pitchFamily="34" charset="0"/>
                  <a:ea typeface="Tahoma" pitchFamily="34" charset="0"/>
                  <a:cs typeface="Tahoma" pitchFamily="34" charset="0"/>
                </a:rPr>
                <a:t>Saliva</a:t>
              </a:r>
            </a:p>
          </p:txBody>
        </p:sp>
        <p:sp>
          <p:nvSpPr>
            <p:cNvPr id="180" name="Ovale 179">
              <a:extLst>
                <a:ext uri="{FF2B5EF4-FFF2-40B4-BE49-F238E27FC236}">
                  <a16:creationId xmlns:a16="http://schemas.microsoft.com/office/drawing/2014/main" id="{470B0FEF-DB47-4AD5-9F91-B9C4881DF238}"/>
                </a:ext>
              </a:extLst>
            </p:cNvPr>
            <p:cNvSpPr/>
            <p:nvPr/>
          </p:nvSpPr>
          <p:spPr>
            <a:xfrm>
              <a:off x="-7614079" y="1739775"/>
              <a:ext cx="705403" cy="732435"/>
            </a:xfrm>
            <a:prstGeom prst="ellipse">
              <a:avLst/>
            </a:prstGeom>
            <a:ln/>
          </p:spPr>
          <p:style>
            <a:lnRef idx="0">
              <a:schemeClr val="accent4"/>
            </a:lnRef>
            <a:fillRef idx="3">
              <a:schemeClr val="accent4"/>
            </a:fillRef>
            <a:effectRef idx="3">
              <a:schemeClr val="accent4"/>
            </a:effectRef>
            <a:fontRef idx="minor">
              <a:schemeClr val="lt1"/>
            </a:fontRef>
          </p:style>
          <p:txBody>
            <a:bodyPr anchor="ctr"/>
            <a:lstStyle/>
            <a:p>
              <a:pPr algn="ctr" defTabSz="914400" fontAlgn="auto">
                <a:spcBef>
                  <a:spcPts val="0"/>
                </a:spcBef>
                <a:spcAft>
                  <a:spcPts val="0"/>
                </a:spcAft>
                <a:defRPr/>
              </a:pPr>
              <a:endParaRPr lang="it-IT" sz="1200"/>
            </a:p>
          </p:txBody>
        </p:sp>
        <p:sp>
          <p:nvSpPr>
            <p:cNvPr id="181" name="CasellaDiTesto 180">
              <a:extLst>
                <a:ext uri="{FF2B5EF4-FFF2-40B4-BE49-F238E27FC236}">
                  <a16:creationId xmlns:a16="http://schemas.microsoft.com/office/drawing/2014/main" id="{E663292A-65B9-4BD3-BEB7-2648489E92F1}"/>
                </a:ext>
              </a:extLst>
            </p:cNvPr>
            <p:cNvSpPr txBox="1"/>
            <p:nvPr/>
          </p:nvSpPr>
          <p:spPr>
            <a:xfrm>
              <a:off x="-7680454" y="1844367"/>
              <a:ext cx="861689" cy="461665"/>
            </a:xfrm>
            <a:prstGeom prst="rect">
              <a:avLst/>
            </a:prstGeom>
            <a:noFill/>
          </p:spPr>
          <p:txBody>
            <a:bodyPr wrap="square" rtlCol="0">
              <a:spAutoFit/>
            </a:bodyPr>
            <a:lstStyle/>
            <a:p>
              <a:pPr algn="ctr"/>
              <a:r>
                <a:rPr lang="en-US" sz="1200" err="1">
                  <a:solidFill>
                    <a:schemeClr val="bg1"/>
                  </a:solidFill>
                  <a:effectLst>
                    <a:outerShdw blurRad="38100" dist="38100" dir="2700000" algn="tl">
                      <a:srgbClr val="000000">
                        <a:alpha val="43137"/>
                      </a:srgbClr>
                    </a:outerShdw>
                  </a:effectLst>
                  <a:latin typeface="Verdana Pro" panose="020B0604030504040204" pitchFamily="34" charset="0"/>
                  <a:ea typeface="Tahoma" pitchFamily="34" charset="0"/>
                  <a:cs typeface="Tahoma" pitchFamily="34" charset="0"/>
                </a:rPr>
                <a:t>TFA</a:t>
              </a:r>
              <a:r>
                <a:rPr lang="en-US" sz="1200">
                  <a:solidFill>
                    <a:schemeClr val="bg1"/>
                  </a:solidFill>
                  <a:effectLst>
                    <a:outerShdw blurRad="38100" dist="38100" dir="2700000" algn="tl">
                      <a:srgbClr val="000000">
                        <a:alpha val="43137"/>
                      </a:srgbClr>
                    </a:outerShdw>
                  </a:effectLst>
                  <a:latin typeface="Verdana Pro" panose="020B0604030504040204" pitchFamily="34" charset="0"/>
                  <a:ea typeface="Tahoma" pitchFamily="34" charset="0"/>
                  <a:cs typeface="Tahoma" pitchFamily="34" charset="0"/>
                </a:rPr>
                <a:t> 0.2%</a:t>
              </a:r>
            </a:p>
          </p:txBody>
        </p:sp>
        <p:sp>
          <p:nvSpPr>
            <p:cNvPr id="182" name="Freccia circolare in giù 181">
              <a:extLst>
                <a:ext uri="{FF2B5EF4-FFF2-40B4-BE49-F238E27FC236}">
                  <a16:creationId xmlns:a16="http://schemas.microsoft.com/office/drawing/2014/main" id="{8E491303-0E36-478F-B5E4-B059299A2142}"/>
                </a:ext>
              </a:extLst>
            </p:cNvPr>
            <p:cNvSpPr/>
            <p:nvPr/>
          </p:nvSpPr>
          <p:spPr>
            <a:xfrm>
              <a:off x="-9300583" y="1260963"/>
              <a:ext cx="1019501" cy="432588"/>
            </a:xfrm>
            <a:prstGeom prst="curvedDownArrow">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1200">
                <a:solidFill>
                  <a:schemeClr val="tx1"/>
                </a:solidFill>
              </a:endParaRPr>
            </a:p>
          </p:txBody>
        </p:sp>
        <p:sp>
          <p:nvSpPr>
            <p:cNvPr id="183" name="Freccia circolare in giù 182">
              <a:extLst>
                <a:ext uri="{FF2B5EF4-FFF2-40B4-BE49-F238E27FC236}">
                  <a16:creationId xmlns:a16="http://schemas.microsoft.com/office/drawing/2014/main" id="{7436CF10-9847-4C97-B4D3-811F08F84374}"/>
                </a:ext>
              </a:extLst>
            </p:cNvPr>
            <p:cNvSpPr/>
            <p:nvPr/>
          </p:nvSpPr>
          <p:spPr>
            <a:xfrm flipH="1">
              <a:off x="-8281081" y="1260963"/>
              <a:ext cx="1019501" cy="432588"/>
            </a:xfrm>
            <a:prstGeom prst="curvedDownArrow">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00">
                <a:solidFill>
                  <a:schemeClr val="tx1"/>
                </a:solidFill>
              </a:endParaRPr>
            </a:p>
          </p:txBody>
        </p:sp>
      </p:grpSp>
      <p:pic>
        <p:nvPicPr>
          <p:cNvPr id="167" name="Picture 5">
            <a:extLst>
              <a:ext uri="{FF2B5EF4-FFF2-40B4-BE49-F238E27FC236}">
                <a16:creationId xmlns:a16="http://schemas.microsoft.com/office/drawing/2014/main" id="{9FD2AB19-6566-4F39-A8E0-FE3C1DA3B414}"/>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37871" y="1351498"/>
            <a:ext cx="1038938" cy="1509101"/>
          </a:xfrm>
          <a:prstGeom prst="rect">
            <a:avLst/>
          </a:prstGeom>
          <a:noFill/>
          <a:ln w="9525">
            <a:noFill/>
            <a:miter lim="800000"/>
            <a:headEnd/>
            <a:tailEnd/>
          </a:ln>
        </p:spPr>
      </p:pic>
      <p:cxnSp>
        <p:nvCxnSpPr>
          <p:cNvPr id="169" name="Connettore 2 168">
            <a:extLst>
              <a:ext uri="{FF2B5EF4-FFF2-40B4-BE49-F238E27FC236}">
                <a16:creationId xmlns:a16="http://schemas.microsoft.com/office/drawing/2014/main" id="{F9FD0668-08F6-4402-97B7-5732EB0558AA}"/>
              </a:ext>
            </a:extLst>
          </p:cNvPr>
          <p:cNvCxnSpPr/>
          <p:nvPr/>
        </p:nvCxnSpPr>
        <p:spPr>
          <a:xfrm>
            <a:off x="3017800" y="2171903"/>
            <a:ext cx="764204" cy="1"/>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73" name="CasellaDiTesto 172">
            <a:extLst>
              <a:ext uri="{FF2B5EF4-FFF2-40B4-BE49-F238E27FC236}">
                <a16:creationId xmlns:a16="http://schemas.microsoft.com/office/drawing/2014/main" id="{AEFD1557-E52F-43F2-9516-243D49DCED95}"/>
              </a:ext>
            </a:extLst>
          </p:cNvPr>
          <p:cNvSpPr txBox="1"/>
          <p:nvPr/>
        </p:nvSpPr>
        <p:spPr>
          <a:xfrm>
            <a:off x="-169528" y="2860599"/>
            <a:ext cx="3336747" cy="830997"/>
          </a:xfrm>
          <a:prstGeom prst="rect">
            <a:avLst/>
          </a:prstGeom>
          <a:noFill/>
        </p:spPr>
        <p:txBody>
          <a:bodyPr wrap="square" rtlCol="0">
            <a:spAutoFit/>
          </a:bodyPr>
          <a:lstStyle/>
          <a:p>
            <a:pPr algn="ctr"/>
            <a:r>
              <a:rPr lang="it-IT" sz="1600">
                <a:solidFill>
                  <a:prstClr val="black"/>
                </a:solidFill>
                <a:latin typeface="Calibri" panose="020F0502020204030204" pitchFamily="34" charset="0"/>
                <a:ea typeface="DengXian" panose="02010600030101010101" pitchFamily="2" charset="-122"/>
                <a:cs typeface="Calibri" panose="020F0502020204030204" pitchFamily="34" charset="0"/>
              </a:rPr>
              <a:t>Saliva </a:t>
            </a:r>
            <a:r>
              <a:rPr lang="it-IT" sz="1600" err="1">
                <a:solidFill>
                  <a:prstClr val="black"/>
                </a:solidFill>
                <a:latin typeface="Calibri" panose="020F0502020204030204" pitchFamily="34" charset="0"/>
                <a:ea typeface="DengXian" panose="02010600030101010101" pitchFamily="2" charset="-122"/>
                <a:cs typeface="Calibri" panose="020F0502020204030204" pitchFamily="34" charset="0"/>
              </a:rPr>
              <a:t>treated</a:t>
            </a:r>
            <a:r>
              <a:rPr lang="it-IT" sz="1600">
                <a:solidFill>
                  <a:prstClr val="black"/>
                </a:solidFill>
                <a:latin typeface="Calibri" panose="020F0502020204030204" pitchFamily="34" charset="0"/>
                <a:ea typeface="DengXian" panose="02010600030101010101" pitchFamily="2" charset="-122"/>
                <a:cs typeface="Calibri" panose="020F0502020204030204" pitchFamily="34" charset="0"/>
              </a:rPr>
              <a:t> with 0.2% of </a:t>
            </a:r>
            <a:r>
              <a:rPr lang="it-IT" sz="1600" err="1">
                <a:solidFill>
                  <a:prstClr val="black"/>
                </a:solidFill>
                <a:latin typeface="Calibri" panose="020F0502020204030204" pitchFamily="34" charset="0"/>
                <a:ea typeface="DengXian" panose="02010600030101010101" pitchFamily="2" charset="-122"/>
                <a:cs typeface="Calibri" panose="020F0502020204030204" pitchFamily="34" charset="0"/>
              </a:rPr>
              <a:t>trifluoroacetic</a:t>
            </a:r>
            <a:r>
              <a:rPr lang="it-IT" sz="1600">
                <a:solidFill>
                  <a:prstClr val="black"/>
                </a:solidFill>
                <a:latin typeface="Calibri" panose="020F0502020204030204" pitchFamily="34" charset="0"/>
                <a:ea typeface="DengXian" panose="02010600030101010101" pitchFamily="2" charset="-122"/>
                <a:cs typeface="Calibri" panose="020F0502020204030204" pitchFamily="34" charset="0"/>
              </a:rPr>
              <a:t> acid </a:t>
            </a:r>
          </a:p>
          <a:p>
            <a:pPr algn="ctr"/>
            <a:r>
              <a:rPr lang="it-IT" sz="1600">
                <a:solidFill>
                  <a:prstClr val="black"/>
                </a:solidFill>
                <a:latin typeface="Calibri" panose="020F0502020204030204" pitchFamily="34" charset="0"/>
                <a:ea typeface="DengXian" panose="02010600030101010101" pitchFamily="2" charset="-122"/>
                <a:cs typeface="Calibri" panose="020F0502020204030204" pitchFamily="34" charset="0"/>
              </a:rPr>
              <a:t>1:1 v/v ratio</a:t>
            </a:r>
            <a:endParaRPr lang="it-IT" sz="1600">
              <a:latin typeface="Calibri" panose="020F0502020204030204" pitchFamily="34" charset="0"/>
              <a:ea typeface="DengXian" panose="02010600030101010101" pitchFamily="2" charset="-122"/>
              <a:cs typeface="Calibri" panose="020F0502020204030204" pitchFamily="34" charset="0"/>
            </a:endParaRPr>
          </a:p>
        </p:txBody>
      </p:sp>
      <p:sp>
        <p:nvSpPr>
          <p:cNvPr id="174" name="CasellaDiTesto 173">
            <a:extLst>
              <a:ext uri="{FF2B5EF4-FFF2-40B4-BE49-F238E27FC236}">
                <a16:creationId xmlns:a16="http://schemas.microsoft.com/office/drawing/2014/main" id="{E6547B42-2A36-48FF-BF4D-4FE2D0027BC2}"/>
              </a:ext>
            </a:extLst>
          </p:cNvPr>
          <p:cNvSpPr txBox="1"/>
          <p:nvPr/>
        </p:nvSpPr>
        <p:spPr>
          <a:xfrm>
            <a:off x="3231230" y="2911554"/>
            <a:ext cx="2508366" cy="584775"/>
          </a:xfrm>
          <a:prstGeom prst="rect">
            <a:avLst/>
          </a:prstGeom>
          <a:noFill/>
        </p:spPr>
        <p:txBody>
          <a:bodyPr wrap="square" rtlCol="0">
            <a:spAutoFit/>
          </a:bodyPr>
          <a:lstStyle/>
          <a:p>
            <a:pPr algn="ctr"/>
            <a:r>
              <a:rPr lang="it-IT" sz="1600" err="1">
                <a:solidFill>
                  <a:prstClr val="black"/>
                </a:solidFill>
                <a:latin typeface="Calibri" panose="020F0502020204030204" pitchFamily="34" charset="0"/>
                <a:ea typeface="DengXian" panose="02010600030101010101" pitchFamily="2" charset="-122"/>
                <a:cs typeface="Calibri" panose="020F0502020204030204" pitchFamily="34" charset="0"/>
              </a:rPr>
              <a:t>Centrifugation</a:t>
            </a:r>
            <a:r>
              <a:rPr lang="it-IT" sz="1600">
                <a:solidFill>
                  <a:prstClr val="black"/>
                </a:solidFill>
                <a:latin typeface="Calibri" panose="020F0502020204030204" pitchFamily="34" charset="0"/>
                <a:ea typeface="DengXian" panose="02010600030101010101" pitchFamily="2" charset="-122"/>
                <a:cs typeface="Calibri" panose="020F0502020204030204" pitchFamily="34" charset="0"/>
              </a:rPr>
              <a:t> </a:t>
            </a:r>
          </a:p>
          <a:p>
            <a:pPr algn="ctr"/>
            <a:r>
              <a:rPr lang="it-IT" sz="1600">
                <a:solidFill>
                  <a:prstClr val="black"/>
                </a:solidFill>
                <a:latin typeface="Calibri" panose="020F0502020204030204" pitchFamily="34" charset="0"/>
                <a:ea typeface="DengXian" panose="02010600030101010101" pitchFamily="2" charset="-122"/>
                <a:cs typeface="Calibri" panose="020F0502020204030204" pitchFamily="34" charset="0"/>
              </a:rPr>
              <a:t>15 min. </a:t>
            </a:r>
            <a:r>
              <a:rPr lang="it-IT" sz="1600" err="1">
                <a:solidFill>
                  <a:prstClr val="black"/>
                </a:solidFill>
                <a:latin typeface="Calibri" panose="020F0502020204030204" pitchFamily="34" charset="0"/>
                <a:ea typeface="DengXian" panose="02010600030101010101" pitchFamily="2" charset="-122"/>
                <a:cs typeface="Calibri" panose="020F0502020204030204" pitchFamily="34" charset="0"/>
              </a:rPr>
              <a:t>at</a:t>
            </a:r>
            <a:r>
              <a:rPr lang="it-IT" sz="1600">
                <a:solidFill>
                  <a:prstClr val="black"/>
                </a:solidFill>
                <a:latin typeface="Calibri" panose="020F0502020204030204" pitchFamily="34" charset="0"/>
                <a:ea typeface="DengXian" panose="02010600030101010101" pitchFamily="2" charset="-122"/>
                <a:cs typeface="Calibri" panose="020F0502020204030204" pitchFamily="34" charset="0"/>
              </a:rPr>
              <a:t> 20.000g </a:t>
            </a:r>
            <a:r>
              <a:rPr lang="it-IT" sz="1600" err="1">
                <a:solidFill>
                  <a:prstClr val="black"/>
                </a:solidFill>
                <a:latin typeface="Calibri" panose="020F0502020204030204" pitchFamily="34" charset="0"/>
                <a:ea typeface="DengXian" panose="02010600030101010101" pitchFamily="2" charset="-122"/>
                <a:cs typeface="Calibri" panose="020F0502020204030204" pitchFamily="34" charset="0"/>
              </a:rPr>
              <a:t>at</a:t>
            </a:r>
            <a:r>
              <a:rPr lang="it-IT" sz="1600">
                <a:solidFill>
                  <a:prstClr val="black"/>
                </a:solidFill>
                <a:latin typeface="Calibri" panose="020F0502020204030204" pitchFamily="34" charset="0"/>
                <a:ea typeface="DengXian" panose="02010600030101010101" pitchFamily="2" charset="-122"/>
                <a:cs typeface="Calibri" panose="020F0502020204030204" pitchFamily="34" charset="0"/>
              </a:rPr>
              <a:t> 4°C</a:t>
            </a:r>
            <a:endParaRPr lang="it-IT" sz="1600">
              <a:latin typeface="Calibri" panose="020F0502020204030204" pitchFamily="34" charset="0"/>
              <a:ea typeface="DengXian" panose="02010600030101010101" pitchFamily="2" charset="-122"/>
              <a:cs typeface="Calibri" panose="020F0502020204030204" pitchFamily="34" charset="0"/>
            </a:endParaRPr>
          </a:p>
        </p:txBody>
      </p:sp>
      <p:grpSp>
        <p:nvGrpSpPr>
          <p:cNvPr id="186" name="Gruppo 185">
            <a:extLst>
              <a:ext uri="{FF2B5EF4-FFF2-40B4-BE49-F238E27FC236}">
                <a16:creationId xmlns:a16="http://schemas.microsoft.com/office/drawing/2014/main" id="{04BD2861-FBE5-461F-83CB-FB46596EBFE0}"/>
              </a:ext>
            </a:extLst>
          </p:cNvPr>
          <p:cNvGrpSpPr/>
          <p:nvPr/>
        </p:nvGrpSpPr>
        <p:grpSpPr>
          <a:xfrm>
            <a:off x="2912376" y="3533389"/>
            <a:ext cx="3070262" cy="3239195"/>
            <a:chOff x="-1755839" y="845269"/>
            <a:chExt cx="3070262" cy="3239195"/>
          </a:xfrm>
        </p:grpSpPr>
        <p:pic>
          <p:nvPicPr>
            <p:cNvPr id="172" name="Immagine 171" descr="spettrometria-di-massa.jpg">
              <a:extLst>
                <a:ext uri="{FF2B5EF4-FFF2-40B4-BE49-F238E27FC236}">
                  <a16:creationId xmlns:a16="http://schemas.microsoft.com/office/drawing/2014/main" id="{7D344CAE-0C31-4E09-98E8-DE18C76292D7}"/>
                </a:ext>
              </a:extLst>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755839" y="845269"/>
              <a:ext cx="3070262" cy="2632749"/>
            </a:xfrm>
            <a:prstGeom prst="rect">
              <a:avLst/>
            </a:prstGeom>
          </p:spPr>
        </p:pic>
        <p:sp>
          <p:nvSpPr>
            <p:cNvPr id="176" name="CasellaDiTesto 175">
              <a:extLst>
                <a:ext uri="{FF2B5EF4-FFF2-40B4-BE49-F238E27FC236}">
                  <a16:creationId xmlns:a16="http://schemas.microsoft.com/office/drawing/2014/main" id="{2A2B4E2F-64EC-409F-AAEE-4BBB8B9D53D2}"/>
                </a:ext>
              </a:extLst>
            </p:cNvPr>
            <p:cNvSpPr txBox="1"/>
            <p:nvPr/>
          </p:nvSpPr>
          <p:spPr>
            <a:xfrm>
              <a:off x="-1297863" y="3376578"/>
              <a:ext cx="2173975" cy="707886"/>
            </a:xfrm>
            <a:prstGeom prst="rect">
              <a:avLst/>
            </a:prstGeom>
            <a:noFill/>
          </p:spPr>
          <p:txBody>
            <a:bodyPr wrap="square" rtlCol="0">
              <a:spAutoFit/>
            </a:bodyPr>
            <a:lstStyle/>
            <a:p>
              <a:pPr algn="ctr"/>
              <a:r>
                <a:rPr lang="it-IT" sz="2000">
                  <a:solidFill>
                    <a:prstClr val="black"/>
                  </a:solidFill>
                  <a:latin typeface="Calibri" panose="020F0502020204030204" pitchFamily="34" charset="0"/>
                  <a:ea typeface="DengXian" panose="02010600030101010101" pitchFamily="2" charset="-122"/>
                  <a:cs typeface="Calibri" panose="020F0502020204030204" pitchFamily="34" charset="0"/>
                </a:rPr>
                <a:t>RP-HPLC-ESI-MS </a:t>
              </a:r>
              <a:r>
                <a:rPr lang="en-US" sz="2000">
                  <a:solidFill>
                    <a:prstClr val="black"/>
                  </a:solidFill>
                  <a:latin typeface="Calibri" panose="020F0502020204030204" pitchFamily="34" charset="0"/>
                  <a:ea typeface="DengXian" panose="02010600030101010101" pitchFamily="2" charset="-122"/>
                  <a:cs typeface="Calibri" panose="020F0502020204030204" pitchFamily="34" charset="0"/>
                </a:rPr>
                <a:t>analysis</a:t>
              </a:r>
              <a:r>
                <a:rPr lang="it-IT" sz="2000">
                  <a:solidFill>
                    <a:prstClr val="black"/>
                  </a:solidFill>
                  <a:latin typeface="Calibri" panose="020F0502020204030204" pitchFamily="34" charset="0"/>
                  <a:ea typeface="DengXian" panose="02010600030101010101" pitchFamily="2" charset="-122"/>
                  <a:cs typeface="Calibri" panose="020F0502020204030204" pitchFamily="34" charset="0"/>
                </a:rPr>
                <a:t> </a:t>
              </a:r>
              <a:endParaRPr lang="it-IT" sz="2000">
                <a:latin typeface="Calibri" panose="020F0502020204030204" pitchFamily="34" charset="0"/>
                <a:ea typeface="DengXian" panose="02010600030101010101" pitchFamily="2" charset="-122"/>
                <a:cs typeface="Calibri" panose="020F0502020204030204" pitchFamily="34" charset="0"/>
              </a:endParaRPr>
            </a:p>
          </p:txBody>
        </p:sp>
      </p:grpSp>
      <p:grpSp>
        <p:nvGrpSpPr>
          <p:cNvPr id="185" name="Gruppo 184">
            <a:extLst>
              <a:ext uri="{FF2B5EF4-FFF2-40B4-BE49-F238E27FC236}">
                <a16:creationId xmlns:a16="http://schemas.microsoft.com/office/drawing/2014/main" id="{38754498-F136-4DAF-BCF8-2F9F56802E29}"/>
              </a:ext>
            </a:extLst>
          </p:cNvPr>
          <p:cNvGrpSpPr/>
          <p:nvPr/>
        </p:nvGrpSpPr>
        <p:grpSpPr>
          <a:xfrm>
            <a:off x="5345693" y="741768"/>
            <a:ext cx="3012696" cy="3765316"/>
            <a:chOff x="-4775657" y="937276"/>
            <a:chExt cx="3012696" cy="3765316"/>
          </a:xfrm>
        </p:grpSpPr>
        <p:pic>
          <p:nvPicPr>
            <p:cNvPr id="168" name="Picture 6">
              <a:extLst>
                <a:ext uri="{FF2B5EF4-FFF2-40B4-BE49-F238E27FC236}">
                  <a16:creationId xmlns:a16="http://schemas.microsoft.com/office/drawing/2014/main" id="{5746D1CE-C092-4AF2-8C8C-456999DED888}"/>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214098" y="937276"/>
              <a:ext cx="1696455" cy="2403831"/>
            </a:xfrm>
            <a:prstGeom prst="rect">
              <a:avLst/>
            </a:prstGeom>
            <a:noFill/>
            <a:ln w="9525">
              <a:noFill/>
              <a:miter lim="800000"/>
              <a:headEnd/>
              <a:tailEnd/>
            </a:ln>
          </p:spPr>
        </p:pic>
        <p:cxnSp>
          <p:nvCxnSpPr>
            <p:cNvPr id="170" name="Connettore 2 169">
              <a:extLst>
                <a:ext uri="{FF2B5EF4-FFF2-40B4-BE49-F238E27FC236}">
                  <a16:creationId xmlns:a16="http://schemas.microsoft.com/office/drawing/2014/main" id="{96CF4AA9-7440-4DBC-A9D1-36D67609A48E}"/>
                </a:ext>
              </a:extLst>
            </p:cNvPr>
            <p:cNvCxnSpPr/>
            <p:nvPr/>
          </p:nvCxnSpPr>
          <p:spPr>
            <a:xfrm>
              <a:off x="-4775657" y="2365190"/>
              <a:ext cx="764204" cy="1"/>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1" name="Connettore 2 170">
              <a:extLst>
                <a:ext uri="{FF2B5EF4-FFF2-40B4-BE49-F238E27FC236}">
                  <a16:creationId xmlns:a16="http://schemas.microsoft.com/office/drawing/2014/main" id="{6872EAB5-66C4-48AE-8440-DBEE5810FBEC}"/>
                </a:ext>
              </a:extLst>
            </p:cNvPr>
            <p:cNvCxnSpPr>
              <a:cxnSpLocks/>
            </p:cNvCxnSpPr>
            <p:nvPr/>
          </p:nvCxnSpPr>
          <p:spPr>
            <a:xfrm flipH="1">
              <a:off x="-4337729" y="4015914"/>
              <a:ext cx="519014" cy="686678"/>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75" name="CasellaDiTesto 174">
              <a:extLst>
                <a:ext uri="{FF2B5EF4-FFF2-40B4-BE49-F238E27FC236}">
                  <a16:creationId xmlns:a16="http://schemas.microsoft.com/office/drawing/2014/main" id="{B0A377CB-E687-4366-9E64-363AE53BBC7A}"/>
                </a:ext>
              </a:extLst>
            </p:cNvPr>
            <p:cNvSpPr txBox="1"/>
            <p:nvPr/>
          </p:nvSpPr>
          <p:spPr>
            <a:xfrm>
              <a:off x="-4337729" y="3468115"/>
              <a:ext cx="2408098" cy="830997"/>
            </a:xfrm>
            <a:prstGeom prst="rect">
              <a:avLst/>
            </a:prstGeom>
            <a:noFill/>
          </p:spPr>
          <p:txBody>
            <a:bodyPr wrap="square" rtlCol="0">
              <a:spAutoFit/>
            </a:bodyPr>
            <a:lstStyle/>
            <a:p>
              <a:pPr algn="ctr"/>
              <a:r>
                <a:rPr lang="it-IT" sz="1600" err="1">
                  <a:solidFill>
                    <a:prstClr val="black"/>
                  </a:solidFill>
                  <a:latin typeface="Calibri" panose="020F0502020204030204" pitchFamily="34" charset="0"/>
                  <a:ea typeface="DengXian" panose="02010600030101010101" pitchFamily="2" charset="-122"/>
                  <a:cs typeface="Calibri" panose="020F0502020204030204" pitchFamily="34" charset="0"/>
                </a:rPr>
                <a:t>Separation</a:t>
              </a:r>
              <a:r>
                <a:rPr lang="it-IT" sz="1600">
                  <a:solidFill>
                    <a:prstClr val="black"/>
                  </a:solidFill>
                  <a:latin typeface="Calibri" panose="020F0502020204030204" pitchFamily="34" charset="0"/>
                  <a:ea typeface="DengXian" panose="02010600030101010101" pitchFamily="2" charset="-122"/>
                  <a:cs typeface="Calibri" panose="020F0502020204030204" pitchFamily="34" charset="0"/>
                </a:rPr>
                <a:t> of acid </a:t>
              </a:r>
              <a:r>
                <a:rPr lang="it-IT" sz="1600" err="1">
                  <a:solidFill>
                    <a:prstClr val="black"/>
                  </a:solidFill>
                  <a:latin typeface="Calibri" panose="020F0502020204030204" pitchFamily="34" charset="0"/>
                  <a:ea typeface="DengXian" panose="02010600030101010101" pitchFamily="2" charset="-122"/>
                  <a:cs typeface="Calibri" panose="020F0502020204030204" pitchFamily="34" charset="0"/>
                </a:rPr>
                <a:t>supernatant</a:t>
              </a:r>
              <a:r>
                <a:rPr lang="it-IT" sz="1600">
                  <a:solidFill>
                    <a:prstClr val="black"/>
                  </a:solidFill>
                  <a:latin typeface="Calibri" panose="020F0502020204030204" pitchFamily="34" charset="0"/>
                  <a:ea typeface="DengXian" panose="02010600030101010101" pitchFamily="2" charset="-122"/>
                  <a:cs typeface="Calibri" panose="020F0502020204030204" pitchFamily="34" charset="0"/>
                </a:rPr>
                <a:t> from the pellet</a:t>
              </a:r>
              <a:endParaRPr lang="it-IT" sz="1600">
                <a:latin typeface="Calibri" panose="020F0502020204030204" pitchFamily="34" charset="0"/>
                <a:ea typeface="DengXian" panose="02010600030101010101" pitchFamily="2" charset="-122"/>
                <a:cs typeface="Calibri" panose="020F0502020204030204" pitchFamily="34" charset="0"/>
              </a:endParaRPr>
            </a:p>
          </p:txBody>
        </p:sp>
        <p:sp>
          <p:nvSpPr>
            <p:cNvPr id="4" name="CasellaDiTesto 3">
              <a:extLst>
                <a:ext uri="{FF2B5EF4-FFF2-40B4-BE49-F238E27FC236}">
                  <a16:creationId xmlns:a16="http://schemas.microsoft.com/office/drawing/2014/main" id="{D4875765-DD08-4BD4-B7B9-8C0ECD2476C1}"/>
                </a:ext>
              </a:extLst>
            </p:cNvPr>
            <p:cNvSpPr txBox="1"/>
            <p:nvPr/>
          </p:nvSpPr>
          <p:spPr>
            <a:xfrm>
              <a:off x="-3106541" y="2614125"/>
              <a:ext cx="1343580" cy="276999"/>
            </a:xfrm>
            <a:prstGeom prst="rect">
              <a:avLst/>
            </a:prstGeom>
            <a:solidFill>
              <a:schemeClr val="bg1"/>
            </a:solidFill>
          </p:spPr>
          <p:txBody>
            <a:bodyPr wrap="square" rtlCol="0">
              <a:spAutoFit/>
            </a:bodyPr>
            <a:lstStyle/>
            <a:p>
              <a:pPr algn="ctr"/>
              <a:r>
                <a:rPr lang="en-US" sz="1200">
                  <a:latin typeface="DengXian" panose="02010600030101010101" pitchFamily="2" charset="-122"/>
                  <a:ea typeface="DengXian" panose="02010600030101010101" pitchFamily="2" charset="-122"/>
                  <a:cs typeface="Times New Roman" panose="02020603050405020304" pitchFamily="18" charset="0"/>
                </a:rPr>
                <a:t>Supernatant</a:t>
              </a:r>
            </a:p>
          </p:txBody>
        </p:sp>
        <p:sp>
          <p:nvSpPr>
            <p:cNvPr id="5" name="CasellaDiTesto 4">
              <a:extLst>
                <a:ext uri="{FF2B5EF4-FFF2-40B4-BE49-F238E27FC236}">
                  <a16:creationId xmlns:a16="http://schemas.microsoft.com/office/drawing/2014/main" id="{FF5CC7AA-7DC3-4F99-8C5C-A8C9B2F0EE1B}"/>
                </a:ext>
              </a:extLst>
            </p:cNvPr>
            <p:cNvSpPr txBox="1"/>
            <p:nvPr/>
          </p:nvSpPr>
          <p:spPr>
            <a:xfrm>
              <a:off x="-3754039" y="3096220"/>
              <a:ext cx="1236396" cy="276999"/>
            </a:xfrm>
            <a:prstGeom prst="rect">
              <a:avLst/>
            </a:prstGeom>
            <a:solidFill>
              <a:schemeClr val="bg1"/>
            </a:solidFill>
          </p:spPr>
          <p:txBody>
            <a:bodyPr wrap="square" rtlCol="0">
              <a:spAutoFit/>
            </a:bodyPr>
            <a:lstStyle/>
            <a:p>
              <a:pPr algn="ctr"/>
              <a:r>
                <a:rPr lang="en-US" sz="1200">
                  <a:latin typeface="DengXian" panose="02010600030101010101" pitchFamily="2" charset="-122"/>
                  <a:ea typeface="DengXian" panose="02010600030101010101" pitchFamily="2" charset="-122"/>
                  <a:cs typeface="Times New Roman" panose="02020603050405020304" pitchFamily="18" charset="0"/>
                </a:rPr>
                <a:t>Precipitate</a:t>
              </a:r>
            </a:p>
          </p:txBody>
        </p:sp>
        <p:sp>
          <p:nvSpPr>
            <p:cNvPr id="6" name="CasellaDiTesto 5">
              <a:extLst>
                <a:ext uri="{FF2B5EF4-FFF2-40B4-BE49-F238E27FC236}">
                  <a16:creationId xmlns:a16="http://schemas.microsoft.com/office/drawing/2014/main" id="{2495BEB7-69B3-4E97-B650-486A5F987534}"/>
                </a:ext>
              </a:extLst>
            </p:cNvPr>
            <p:cNvSpPr txBox="1"/>
            <p:nvPr/>
          </p:nvSpPr>
          <p:spPr>
            <a:xfrm>
              <a:off x="-2955676" y="2030415"/>
              <a:ext cx="551168" cy="276999"/>
            </a:xfrm>
            <a:prstGeom prst="rect">
              <a:avLst/>
            </a:prstGeom>
            <a:solidFill>
              <a:schemeClr val="bg1"/>
            </a:solidFill>
          </p:spPr>
          <p:txBody>
            <a:bodyPr wrap="square" rtlCol="0">
              <a:spAutoFit/>
            </a:bodyPr>
            <a:lstStyle/>
            <a:p>
              <a:pPr algn="ctr"/>
              <a:r>
                <a:rPr lang="en-US" sz="1200">
                  <a:latin typeface="DengXian" panose="02010600030101010101" pitchFamily="2" charset="-122"/>
                  <a:ea typeface="DengXian" panose="02010600030101010101" pitchFamily="2" charset="-122"/>
                  <a:cs typeface="Times New Roman" panose="02020603050405020304" pitchFamily="18" charset="0"/>
                </a:rPr>
                <a:t>Tip</a:t>
              </a:r>
            </a:p>
          </p:txBody>
        </p:sp>
      </p:grpSp>
      <p:sp>
        <p:nvSpPr>
          <p:cNvPr id="189" name="Text Box 133">
            <a:extLst>
              <a:ext uri="{FF2B5EF4-FFF2-40B4-BE49-F238E27FC236}">
                <a16:creationId xmlns:a16="http://schemas.microsoft.com/office/drawing/2014/main" id="{9CDEBE21-331D-45DB-A967-493A996E8882}"/>
              </a:ext>
            </a:extLst>
          </p:cNvPr>
          <p:cNvSpPr txBox="1">
            <a:spLocks noChangeArrowheads="1"/>
          </p:cNvSpPr>
          <p:nvPr/>
        </p:nvSpPr>
        <p:spPr bwMode="auto">
          <a:xfrm>
            <a:off x="97626" y="229633"/>
            <a:ext cx="894874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it-IT" b="1">
                <a:solidFill>
                  <a:schemeClr val="bg2"/>
                </a:solidFill>
                <a:latin typeface="Calibri" panose="020F0502020204030204" pitchFamily="34" charset="0"/>
              </a:rPr>
              <a:t>Example: HPLC-ESI-IT-MS analysis of a human salivary sample.</a:t>
            </a:r>
          </a:p>
          <a:p>
            <a:r>
              <a:rPr lang="en-US" altLang="it-IT" b="1">
                <a:solidFill>
                  <a:schemeClr val="bg2"/>
                </a:solidFill>
                <a:latin typeface="Calibri" panose="020F0502020204030204" pitchFamily="34" charset="0"/>
              </a:rPr>
              <a:t>The sample is prepared with the following procedure:
</a:t>
            </a:r>
            <a:endParaRPr lang="it-IT" altLang="it-IT" b="1">
              <a:solidFill>
                <a:schemeClr val="bg2"/>
              </a:solidFill>
              <a:latin typeface="Calibri" panose="020F0502020204030204" pitchFamily="34" charset="0"/>
            </a:endParaRPr>
          </a:p>
        </p:txBody>
      </p:sp>
    </p:spTree>
    <p:extLst>
      <p:ext uri="{BB962C8B-B14F-4D97-AF65-F5344CB8AC3E}">
        <p14:creationId xmlns:p14="http://schemas.microsoft.com/office/powerpoint/2010/main" val="25787889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1" name="Text Box 133"/>
          <p:cNvSpPr txBox="1">
            <a:spLocks noChangeArrowheads="1"/>
          </p:cNvSpPr>
          <p:nvPr/>
        </p:nvSpPr>
        <p:spPr bwMode="auto">
          <a:xfrm>
            <a:off x="448055" y="62965"/>
            <a:ext cx="89487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it-IT" sz="1800" b="1">
                <a:solidFill>
                  <a:schemeClr val="bg2"/>
                </a:solidFill>
                <a:latin typeface="Calibri" panose="020F0502020204030204" pitchFamily="34" charset="0"/>
              </a:rPr>
              <a:t>HPLC-ESI-IT-MS analysis of ACID SOLUBLE FRACTION of a human salivary proteins</a:t>
            </a:r>
            <a:endParaRPr lang="it-IT" altLang="it-IT" sz="1800" b="1">
              <a:solidFill>
                <a:schemeClr val="bg2"/>
              </a:solidFill>
              <a:latin typeface="Calibri" panose="020F0502020204030204" pitchFamily="34" charset="0"/>
            </a:endParaRPr>
          </a:p>
        </p:txBody>
      </p:sp>
      <p:sp>
        <p:nvSpPr>
          <p:cNvPr id="6" name="Freccia in giù 5">
            <a:extLst>
              <a:ext uri="{FF2B5EF4-FFF2-40B4-BE49-F238E27FC236}">
                <a16:creationId xmlns:a16="http://schemas.microsoft.com/office/drawing/2014/main" id="{460F9CEA-4D7B-417D-A0B1-40AD780C49BF}"/>
              </a:ext>
            </a:extLst>
          </p:cNvPr>
          <p:cNvSpPr/>
          <p:nvPr/>
        </p:nvSpPr>
        <p:spPr bwMode="auto">
          <a:xfrm rot="16200000">
            <a:off x="4544027" y="861570"/>
            <a:ext cx="484632" cy="637407"/>
          </a:xfrm>
          <a:prstGeom prst="downArrow">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147" name="Rectangle 136">
            <a:extLst>
              <a:ext uri="{FF2B5EF4-FFF2-40B4-BE49-F238E27FC236}">
                <a16:creationId xmlns:a16="http://schemas.microsoft.com/office/drawing/2014/main" id="{8A1E373B-D8E3-4E41-AF78-C09A0074583D}"/>
              </a:ext>
            </a:extLst>
          </p:cNvPr>
          <p:cNvSpPr>
            <a:spLocks noChangeArrowheads="1"/>
          </p:cNvSpPr>
          <p:nvPr/>
        </p:nvSpPr>
        <p:spPr bwMode="auto">
          <a:xfrm>
            <a:off x="0" y="451514"/>
            <a:ext cx="4368076" cy="1200329"/>
          </a:xfrm>
          <a:prstGeom prst="rect">
            <a:avLst/>
          </a:prstGeom>
          <a:solidFill>
            <a:schemeClr val="tx2">
              <a:lumMod val="40000"/>
              <a:lumOff val="60000"/>
            </a:schemeClr>
          </a:solidFill>
          <a:ln>
            <a:noFill/>
          </a:ln>
          <a:scene3d>
            <a:camera prst="orthographicFront"/>
            <a:lightRig rig="threePt" dir="t"/>
          </a:scene3d>
          <a:sp3d>
            <a:bevelT/>
          </a:sp3d>
        </p:spPr>
        <p:txBody>
          <a:bodyPr wrap="square" lIns="91440" tIns="45720" rIns="91440" bIns="45720" anchor="t">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a:r>
              <a:rPr lang="en-US" altLang="it-IT" sz="1800">
                <a:solidFill>
                  <a:schemeClr val="bg2"/>
                </a:solidFill>
                <a:latin typeface="Calibri"/>
                <a:ea typeface="Calibri"/>
                <a:cs typeface="Calibri"/>
              </a:rPr>
              <a:t>Peptides and proteins present in the sample are separated by RP-HPLC, according to their different ability to interact with the stationary and mobile phases.</a:t>
            </a:r>
            <a:endParaRPr lang="it-IT" altLang="it-IT" sz="1800">
              <a:solidFill>
                <a:schemeClr val="bg2"/>
              </a:solidFill>
              <a:latin typeface="Calibri"/>
              <a:ea typeface="Calibri"/>
              <a:cs typeface="Calibri"/>
            </a:endParaRPr>
          </a:p>
        </p:txBody>
      </p:sp>
      <p:grpSp>
        <p:nvGrpSpPr>
          <p:cNvPr id="4" name="Gruppo 3">
            <a:extLst>
              <a:ext uri="{FF2B5EF4-FFF2-40B4-BE49-F238E27FC236}">
                <a16:creationId xmlns:a16="http://schemas.microsoft.com/office/drawing/2014/main" id="{78CCB8D7-D71D-4640-8D40-F8D960F5FA5E}"/>
              </a:ext>
            </a:extLst>
          </p:cNvPr>
          <p:cNvGrpSpPr/>
          <p:nvPr/>
        </p:nvGrpSpPr>
        <p:grpSpPr>
          <a:xfrm>
            <a:off x="0" y="1905000"/>
            <a:ext cx="8963726" cy="4726882"/>
            <a:chOff x="471566" y="1160325"/>
            <a:chExt cx="8963726" cy="4726882"/>
          </a:xfrm>
        </p:grpSpPr>
        <p:sp>
          <p:nvSpPr>
            <p:cNvPr id="5123" name="Line 5"/>
            <p:cNvSpPr>
              <a:spLocks noChangeShapeType="1"/>
            </p:cNvSpPr>
            <p:nvPr/>
          </p:nvSpPr>
          <p:spPr bwMode="auto">
            <a:xfrm>
              <a:off x="1080858" y="5426392"/>
              <a:ext cx="5584015"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24" name="Line 6"/>
            <p:cNvSpPr>
              <a:spLocks noChangeShapeType="1"/>
            </p:cNvSpPr>
            <p:nvPr/>
          </p:nvSpPr>
          <p:spPr bwMode="auto">
            <a:xfrm>
              <a:off x="1080858" y="5426392"/>
              <a:ext cx="2122" cy="660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25" name="Rectangle 7"/>
            <p:cNvSpPr>
              <a:spLocks noChangeArrowheads="1"/>
            </p:cNvSpPr>
            <p:nvPr/>
          </p:nvSpPr>
          <p:spPr bwMode="auto">
            <a:xfrm>
              <a:off x="1021442" y="5493662"/>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a:t>
              </a:r>
            </a:p>
          </p:txBody>
        </p:sp>
        <p:sp>
          <p:nvSpPr>
            <p:cNvPr id="5126" name="Line 8"/>
            <p:cNvSpPr>
              <a:spLocks noChangeShapeType="1"/>
            </p:cNvSpPr>
            <p:nvPr/>
          </p:nvSpPr>
          <p:spPr bwMode="auto">
            <a:xfrm>
              <a:off x="1583769" y="5426392"/>
              <a:ext cx="1061" cy="660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27" name="Rectangle 9"/>
            <p:cNvSpPr>
              <a:spLocks noChangeArrowheads="1"/>
            </p:cNvSpPr>
            <p:nvPr/>
          </p:nvSpPr>
          <p:spPr bwMode="auto">
            <a:xfrm>
              <a:off x="1523293" y="5493662"/>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5</a:t>
              </a:r>
            </a:p>
          </p:txBody>
        </p:sp>
        <p:sp>
          <p:nvSpPr>
            <p:cNvPr id="5128" name="Line 10"/>
            <p:cNvSpPr>
              <a:spLocks noChangeShapeType="1"/>
            </p:cNvSpPr>
            <p:nvPr/>
          </p:nvSpPr>
          <p:spPr bwMode="auto">
            <a:xfrm>
              <a:off x="2095169" y="5426392"/>
              <a:ext cx="2122" cy="660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29" name="Rectangle 11"/>
            <p:cNvSpPr>
              <a:spLocks noChangeArrowheads="1"/>
            </p:cNvSpPr>
            <p:nvPr/>
          </p:nvSpPr>
          <p:spPr bwMode="auto">
            <a:xfrm>
              <a:off x="2006046" y="5493662"/>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10</a:t>
              </a:r>
            </a:p>
          </p:txBody>
        </p:sp>
        <p:sp>
          <p:nvSpPr>
            <p:cNvPr id="5130" name="Line 12"/>
            <p:cNvSpPr>
              <a:spLocks noChangeShapeType="1"/>
            </p:cNvSpPr>
            <p:nvPr/>
          </p:nvSpPr>
          <p:spPr bwMode="auto">
            <a:xfrm>
              <a:off x="2598080" y="5426392"/>
              <a:ext cx="1061" cy="660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31" name="Rectangle 13"/>
            <p:cNvSpPr>
              <a:spLocks noChangeArrowheads="1"/>
            </p:cNvSpPr>
            <p:nvPr/>
          </p:nvSpPr>
          <p:spPr bwMode="auto">
            <a:xfrm>
              <a:off x="2510018" y="5493662"/>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15</a:t>
              </a:r>
            </a:p>
          </p:txBody>
        </p:sp>
        <p:sp>
          <p:nvSpPr>
            <p:cNvPr id="5132" name="Line 14"/>
            <p:cNvSpPr>
              <a:spLocks noChangeShapeType="1"/>
            </p:cNvSpPr>
            <p:nvPr/>
          </p:nvSpPr>
          <p:spPr bwMode="auto">
            <a:xfrm>
              <a:off x="3109480" y="5426392"/>
              <a:ext cx="2122" cy="660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33" name="Rectangle 15"/>
            <p:cNvSpPr>
              <a:spLocks noChangeArrowheads="1"/>
            </p:cNvSpPr>
            <p:nvPr/>
          </p:nvSpPr>
          <p:spPr bwMode="auto">
            <a:xfrm>
              <a:off x="3020357" y="5493662"/>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20</a:t>
              </a:r>
            </a:p>
          </p:txBody>
        </p:sp>
        <p:sp>
          <p:nvSpPr>
            <p:cNvPr id="5134" name="Line 16"/>
            <p:cNvSpPr>
              <a:spLocks noChangeShapeType="1"/>
            </p:cNvSpPr>
            <p:nvPr/>
          </p:nvSpPr>
          <p:spPr bwMode="auto">
            <a:xfrm>
              <a:off x="3612391" y="5426392"/>
              <a:ext cx="2122" cy="660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35" name="Rectangle 17"/>
            <p:cNvSpPr>
              <a:spLocks noChangeArrowheads="1"/>
            </p:cNvSpPr>
            <p:nvPr/>
          </p:nvSpPr>
          <p:spPr bwMode="auto">
            <a:xfrm>
              <a:off x="3522207" y="5493662"/>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25</a:t>
              </a:r>
            </a:p>
          </p:txBody>
        </p:sp>
        <p:sp>
          <p:nvSpPr>
            <p:cNvPr id="5136" name="Line 18"/>
            <p:cNvSpPr>
              <a:spLocks noChangeShapeType="1"/>
            </p:cNvSpPr>
            <p:nvPr/>
          </p:nvSpPr>
          <p:spPr bwMode="auto">
            <a:xfrm>
              <a:off x="4123791" y="5426392"/>
              <a:ext cx="2122" cy="660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37" name="Rectangle 19"/>
            <p:cNvSpPr>
              <a:spLocks noChangeArrowheads="1"/>
            </p:cNvSpPr>
            <p:nvPr/>
          </p:nvSpPr>
          <p:spPr bwMode="auto">
            <a:xfrm>
              <a:off x="4035729" y="5493662"/>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30</a:t>
              </a:r>
            </a:p>
          </p:txBody>
        </p:sp>
        <p:sp>
          <p:nvSpPr>
            <p:cNvPr id="5138" name="Line 20"/>
            <p:cNvSpPr>
              <a:spLocks noChangeShapeType="1"/>
            </p:cNvSpPr>
            <p:nvPr/>
          </p:nvSpPr>
          <p:spPr bwMode="auto">
            <a:xfrm>
              <a:off x="4626702" y="5426392"/>
              <a:ext cx="2122" cy="660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39" name="Rectangle 21"/>
            <p:cNvSpPr>
              <a:spLocks noChangeArrowheads="1"/>
            </p:cNvSpPr>
            <p:nvPr/>
          </p:nvSpPr>
          <p:spPr bwMode="auto">
            <a:xfrm>
              <a:off x="4537579" y="5493662"/>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35</a:t>
              </a:r>
            </a:p>
          </p:txBody>
        </p:sp>
        <p:sp>
          <p:nvSpPr>
            <p:cNvPr id="5140" name="Line 22"/>
            <p:cNvSpPr>
              <a:spLocks noChangeShapeType="1"/>
            </p:cNvSpPr>
            <p:nvPr/>
          </p:nvSpPr>
          <p:spPr bwMode="auto">
            <a:xfrm>
              <a:off x="5138102" y="5426392"/>
              <a:ext cx="2122" cy="660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41" name="Rectangle 23"/>
            <p:cNvSpPr>
              <a:spLocks noChangeArrowheads="1"/>
            </p:cNvSpPr>
            <p:nvPr/>
          </p:nvSpPr>
          <p:spPr bwMode="auto">
            <a:xfrm>
              <a:off x="5047918" y="5493662"/>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40</a:t>
              </a:r>
            </a:p>
          </p:txBody>
        </p:sp>
        <p:sp>
          <p:nvSpPr>
            <p:cNvPr id="5142" name="Line 24"/>
            <p:cNvSpPr>
              <a:spLocks noChangeShapeType="1"/>
            </p:cNvSpPr>
            <p:nvPr/>
          </p:nvSpPr>
          <p:spPr bwMode="auto">
            <a:xfrm>
              <a:off x="5652685" y="5426392"/>
              <a:ext cx="0" cy="660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43" name="Rectangle 25"/>
            <p:cNvSpPr>
              <a:spLocks noChangeArrowheads="1"/>
            </p:cNvSpPr>
            <p:nvPr/>
          </p:nvSpPr>
          <p:spPr bwMode="auto">
            <a:xfrm>
              <a:off x="5561438" y="5493662"/>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45</a:t>
              </a:r>
            </a:p>
          </p:txBody>
        </p:sp>
        <p:sp>
          <p:nvSpPr>
            <p:cNvPr id="5144" name="Line 26"/>
            <p:cNvSpPr>
              <a:spLocks noChangeShapeType="1"/>
            </p:cNvSpPr>
            <p:nvPr/>
          </p:nvSpPr>
          <p:spPr bwMode="auto">
            <a:xfrm>
              <a:off x="6153474" y="5426392"/>
              <a:ext cx="0" cy="660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45" name="Rectangle 27"/>
            <p:cNvSpPr>
              <a:spLocks noChangeArrowheads="1"/>
            </p:cNvSpPr>
            <p:nvPr/>
          </p:nvSpPr>
          <p:spPr bwMode="auto">
            <a:xfrm>
              <a:off x="6063290" y="5493662"/>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50</a:t>
              </a:r>
            </a:p>
          </p:txBody>
        </p:sp>
        <p:sp>
          <p:nvSpPr>
            <p:cNvPr id="5146" name="Rectangle 28"/>
            <p:cNvSpPr>
              <a:spLocks noChangeArrowheads="1"/>
            </p:cNvSpPr>
            <p:nvPr/>
          </p:nvSpPr>
          <p:spPr bwMode="auto">
            <a:xfrm>
              <a:off x="3499305" y="5702541"/>
              <a:ext cx="69570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b="1">
                  <a:solidFill>
                    <a:schemeClr val="bg2"/>
                  </a:solidFill>
                  <a:latin typeface="Calibri" panose="020F0502020204030204" pitchFamily="34" charset="0"/>
                </a:rPr>
                <a:t>Time (</a:t>
              </a:r>
              <a:r>
                <a:rPr lang="it-IT" altLang="it-IT" sz="1200" b="1" err="1">
                  <a:solidFill>
                    <a:schemeClr val="bg2"/>
                  </a:solidFill>
                  <a:latin typeface="Calibri" panose="020F0502020204030204" pitchFamily="34" charset="0"/>
                </a:rPr>
                <a:t>min</a:t>
              </a:r>
              <a:r>
                <a:rPr lang="it-IT" altLang="it-IT" sz="1200" b="1">
                  <a:solidFill>
                    <a:schemeClr val="bg2"/>
                  </a:solidFill>
                  <a:latin typeface="Calibri" panose="020F0502020204030204" pitchFamily="34" charset="0"/>
                </a:rPr>
                <a:t>)</a:t>
              </a:r>
            </a:p>
          </p:txBody>
        </p:sp>
        <p:sp>
          <p:nvSpPr>
            <p:cNvPr id="5147" name="Line 29"/>
            <p:cNvSpPr>
              <a:spLocks noChangeShapeType="1"/>
            </p:cNvSpPr>
            <p:nvPr/>
          </p:nvSpPr>
          <p:spPr bwMode="auto">
            <a:xfrm flipV="1">
              <a:off x="1080858" y="4230206"/>
              <a:ext cx="2122" cy="11888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48" name="Line 30"/>
            <p:cNvSpPr>
              <a:spLocks noChangeShapeType="1"/>
            </p:cNvSpPr>
            <p:nvPr/>
          </p:nvSpPr>
          <p:spPr bwMode="auto">
            <a:xfrm flipH="1">
              <a:off x="1023565" y="5355452"/>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49" name="Line 31"/>
            <p:cNvSpPr>
              <a:spLocks noChangeShapeType="1"/>
            </p:cNvSpPr>
            <p:nvPr/>
          </p:nvSpPr>
          <p:spPr bwMode="auto">
            <a:xfrm flipH="1">
              <a:off x="1023565" y="5311421"/>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50" name="Line 32"/>
            <p:cNvSpPr>
              <a:spLocks noChangeShapeType="1"/>
            </p:cNvSpPr>
            <p:nvPr/>
          </p:nvSpPr>
          <p:spPr bwMode="auto">
            <a:xfrm flipH="1">
              <a:off x="1023565" y="5262497"/>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51" name="Line 33"/>
            <p:cNvSpPr>
              <a:spLocks noChangeShapeType="1"/>
            </p:cNvSpPr>
            <p:nvPr/>
          </p:nvSpPr>
          <p:spPr bwMode="auto">
            <a:xfrm flipH="1">
              <a:off x="1023565" y="5176880"/>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52" name="Line 34"/>
            <p:cNvSpPr>
              <a:spLocks noChangeShapeType="1"/>
            </p:cNvSpPr>
            <p:nvPr/>
          </p:nvSpPr>
          <p:spPr bwMode="auto">
            <a:xfrm flipH="1">
              <a:off x="1023565" y="5126733"/>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53" name="Line 35"/>
            <p:cNvSpPr>
              <a:spLocks noChangeShapeType="1"/>
            </p:cNvSpPr>
            <p:nvPr/>
          </p:nvSpPr>
          <p:spPr bwMode="auto">
            <a:xfrm flipH="1">
              <a:off x="1023565" y="5083925"/>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54" name="Line 36"/>
            <p:cNvSpPr>
              <a:spLocks noChangeShapeType="1"/>
            </p:cNvSpPr>
            <p:nvPr/>
          </p:nvSpPr>
          <p:spPr bwMode="auto">
            <a:xfrm flipH="1">
              <a:off x="1023565" y="4989747"/>
              <a:ext cx="57293" cy="24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55" name="Line 37"/>
            <p:cNvSpPr>
              <a:spLocks noChangeShapeType="1"/>
            </p:cNvSpPr>
            <p:nvPr/>
          </p:nvSpPr>
          <p:spPr bwMode="auto">
            <a:xfrm flipH="1">
              <a:off x="1023565" y="4948162"/>
              <a:ext cx="5729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56" name="Line 38"/>
            <p:cNvSpPr>
              <a:spLocks noChangeShapeType="1"/>
            </p:cNvSpPr>
            <p:nvPr/>
          </p:nvSpPr>
          <p:spPr bwMode="auto">
            <a:xfrm flipH="1">
              <a:off x="1023565" y="4904130"/>
              <a:ext cx="57293" cy="24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57" name="Line 39"/>
            <p:cNvSpPr>
              <a:spLocks noChangeShapeType="1"/>
            </p:cNvSpPr>
            <p:nvPr/>
          </p:nvSpPr>
          <p:spPr bwMode="auto">
            <a:xfrm flipH="1">
              <a:off x="1023565" y="4811176"/>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58" name="Line 40"/>
            <p:cNvSpPr>
              <a:spLocks noChangeShapeType="1"/>
            </p:cNvSpPr>
            <p:nvPr/>
          </p:nvSpPr>
          <p:spPr bwMode="auto">
            <a:xfrm flipH="1">
              <a:off x="1023565" y="4768367"/>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59" name="Line 41"/>
            <p:cNvSpPr>
              <a:spLocks noChangeShapeType="1"/>
            </p:cNvSpPr>
            <p:nvPr/>
          </p:nvSpPr>
          <p:spPr bwMode="auto">
            <a:xfrm flipH="1">
              <a:off x="1023565" y="4725559"/>
              <a:ext cx="5729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60" name="Line 42"/>
            <p:cNvSpPr>
              <a:spLocks noChangeShapeType="1"/>
            </p:cNvSpPr>
            <p:nvPr/>
          </p:nvSpPr>
          <p:spPr bwMode="auto">
            <a:xfrm flipH="1">
              <a:off x="1023565" y="4631380"/>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61" name="Line 43"/>
            <p:cNvSpPr>
              <a:spLocks noChangeShapeType="1"/>
            </p:cNvSpPr>
            <p:nvPr/>
          </p:nvSpPr>
          <p:spPr bwMode="auto">
            <a:xfrm flipH="1">
              <a:off x="1023565" y="4588573"/>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62" name="Line 44"/>
            <p:cNvSpPr>
              <a:spLocks noChangeShapeType="1"/>
            </p:cNvSpPr>
            <p:nvPr/>
          </p:nvSpPr>
          <p:spPr bwMode="auto">
            <a:xfrm flipH="1">
              <a:off x="1023565" y="4538426"/>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63" name="Line 45"/>
            <p:cNvSpPr>
              <a:spLocks noChangeShapeType="1"/>
            </p:cNvSpPr>
            <p:nvPr/>
          </p:nvSpPr>
          <p:spPr bwMode="auto">
            <a:xfrm flipH="1">
              <a:off x="1023565" y="4451586"/>
              <a:ext cx="57293" cy="24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64" name="Line 46"/>
            <p:cNvSpPr>
              <a:spLocks noChangeShapeType="1"/>
            </p:cNvSpPr>
            <p:nvPr/>
          </p:nvSpPr>
          <p:spPr bwMode="auto">
            <a:xfrm flipH="1">
              <a:off x="1023565" y="4402662"/>
              <a:ext cx="5729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65" name="Line 47"/>
            <p:cNvSpPr>
              <a:spLocks noChangeShapeType="1"/>
            </p:cNvSpPr>
            <p:nvPr/>
          </p:nvSpPr>
          <p:spPr bwMode="auto">
            <a:xfrm flipH="1">
              <a:off x="1023565" y="4358631"/>
              <a:ext cx="57293" cy="24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66" name="Line 48"/>
            <p:cNvSpPr>
              <a:spLocks noChangeShapeType="1"/>
            </p:cNvSpPr>
            <p:nvPr/>
          </p:nvSpPr>
          <p:spPr bwMode="auto">
            <a:xfrm flipH="1">
              <a:off x="1023565" y="4273014"/>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67" name="Line 49"/>
            <p:cNvSpPr>
              <a:spLocks noChangeShapeType="1"/>
            </p:cNvSpPr>
            <p:nvPr/>
          </p:nvSpPr>
          <p:spPr bwMode="auto">
            <a:xfrm flipH="1">
              <a:off x="994918" y="5397037"/>
              <a:ext cx="85941" cy="24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68" name="Rectangle 50"/>
            <p:cNvSpPr>
              <a:spLocks noChangeArrowheads="1"/>
            </p:cNvSpPr>
            <p:nvPr/>
          </p:nvSpPr>
          <p:spPr bwMode="auto">
            <a:xfrm>
              <a:off x="706327" y="5260051"/>
              <a:ext cx="195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0.0</a:t>
              </a:r>
            </a:p>
          </p:txBody>
        </p:sp>
        <p:sp>
          <p:nvSpPr>
            <p:cNvPr id="5169" name="Line 51"/>
            <p:cNvSpPr>
              <a:spLocks noChangeShapeType="1"/>
            </p:cNvSpPr>
            <p:nvPr/>
          </p:nvSpPr>
          <p:spPr bwMode="auto">
            <a:xfrm flipH="1">
              <a:off x="994918" y="5219689"/>
              <a:ext cx="85941" cy="24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70" name="Rectangle 52"/>
            <p:cNvSpPr>
              <a:spLocks noChangeArrowheads="1"/>
            </p:cNvSpPr>
            <p:nvPr/>
          </p:nvSpPr>
          <p:spPr bwMode="auto">
            <a:xfrm>
              <a:off x="706327" y="5076587"/>
              <a:ext cx="195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0.2</a:t>
              </a:r>
            </a:p>
          </p:txBody>
        </p:sp>
        <p:sp>
          <p:nvSpPr>
            <p:cNvPr id="5171" name="Line 53"/>
            <p:cNvSpPr>
              <a:spLocks noChangeShapeType="1"/>
            </p:cNvSpPr>
            <p:nvPr/>
          </p:nvSpPr>
          <p:spPr bwMode="auto">
            <a:xfrm flipH="1">
              <a:off x="994918" y="5041117"/>
              <a:ext cx="8594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72" name="Rectangle 54"/>
            <p:cNvSpPr>
              <a:spLocks noChangeArrowheads="1"/>
            </p:cNvSpPr>
            <p:nvPr/>
          </p:nvSpPr>
          <p:spPr bwMode="auto">
            <a:xfrm>
              <a:off x="706327" y="4902907"/>
              <a:ext cx="195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0.4</a:t>
              </a:r>
            </a:p>
          </p:txBody>
        </p:sp>
        <p:sp>
          <p:nvSpPr>
            <p:cNvPr id="5173" name="Line 55"/>
            <p:cNvSpPr>
              <a:spLocks noChangeShapeType="1"/>
            </p:cNvSpPr>
            <p:nvPr/>
          </p:nvSpPr>
          <p:spPr bwMode="auto">
            <a:xfrm flipH="1">
              <a:off x="994918" y="4861322"/>
              <a:ext cx="85941"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74" name="Rectangle 56"/>
            <p:cNvSpPr>
              <a:spLocks noChangeArrowheads="1"/>
            </p:cNvSpPr>
            <p:nvPr/>
          </p:nvSpPr>
          <p:spPr bwMode="auto">
            <a:xfrm>
              <a:off x="706327" y="4731674"/>
              <a:ext cx="195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0.6</a:t>
              </a:r>
            </a:p>
          </p:txBody>
        </p:sp>
        <p:sp>
          <p:nvSpPr>
            <p:cNvPr id="5175" name="Line 57"/>
            <p:cNvSpPr>
              <a:spLocks noChangeShapeType="1"/>
            </p:cNvSpPr>
            <p:nvPr/>
          </p:nvSpPr>
          <p:spPr bwMode="auto">
            <a:xfrm flipH="1">
              <a:off x="994918" y="4674189"/>
              <a:ext cx="85941" cy="24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76" name="Rectangle 58"/>
            <p:cNvSpPr>
              <a:spLocks noChangeArrowheads="1"/>
            </p:cNvSpPr>
            <p:nvPr/>
          </p:nvSpPr>
          <p:spPr bwMode="auto">
            <a:xfrm>
              <a:off x="706327" y="4557996"/>
              <a:ext cx="195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0.8</a:t>
              </a:r>
            </a:p>
          </p:txBody>
        </p:sp>
        <p:sp>
          <p:nvSpPr>
            <p:cNvPr id="5177" name="Line 59"/>
            <p:cNvSpPr>
              <a:spLocks noChangeShapeType="1"/>
            </p:cNvSpPr>
            <p:nvPr/>
          </p:nvSpPr>
          <p:spPr bwMode="auto">
            <a:xfrm flipH="1">
              <a:off x="994918" y="4495617"/>
              <a:ext cx="85941"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78" name="Rectangle 60"/>
            <p:cNvSpPr>
              <a:spLocks noChangeArrowheads="1"/>
            </p:cNvSpPr>
            <p:nvPr/>
          </p:nvSpPr>
          <p:spPr bwMode="auto">
            <a:xfrm>
              <a:off x="706327" y="4387985"/>
              <a:ext cx="201990" cy="184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1.0</a:t>
              </a:r>
            </a:p>
          </p:txBody>
        </p:sp>
        <p:sp>
          <p:nvSpPr>
            <p:cNvPr id="5179" name="Line 61"/>
            <p:cNvSpPr>
              <a:spLocks noChangeShapeType="1"/>
            </p:cNvSpPr>
            <p:nvPr/>
          </p:nvSpPr>
          <p:spPr bwMode="auto">
            <a:xfrm flipH="1">
              <a:off x="994918" y="4315823"/>
              <a:ext cx="85941"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80" name="Rectangle 62"/>
            <p:cNvSpPr>
              <a:spLocks noChangeArrowheads="1"/>
            </p:cNvSpPr>
            <p:nvPr/>
          </p:nvSpPr>
          <p:spPr bwMode="auto">
            <a:xfrm>
              <a:off x="706327" y="4214306"/>
              <a:ext cx="201990" cy="184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1.2</a:t>
              </a:r>
            </a:p>
          </p:txBody>
        </p:sp>
        <p:sp>
          <p:nvSpPr>
            <p:cNvPr id="5181" name="Line 63"/>
            <p:cNvSpPr>
              <a:spLocks noChangeShapeType="1"/>
            </p:cNvSpPr>
            <p:nvPr/>
          </p:nvSpPr>
          <p:spPr bwMode="auto">
            <a:xfrm flipV="1">
              <a:off x="1080858" y="2975312"/>
              <a:ext cx="2122" cy="119129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82" name="Line 64"/>
            <p:cNvSpPr>
              <a:spLocks noChangeShapeType="1"/>
            </p:cNvSpPr>
            <p:nvPr/>
          </p:nvSpPr>
          <p:spPr bwMode="auto">
            <a:xfrm flipH="1">
              <a:off x="1023565" y="4066312"/>
              <a:ext cx="5729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83" name="Line 65"/>
            <p:cNvSpPr>
              <a:spLocks noChangeShapeType="1"/>
            </p:cNvSpPr>
            <p:nvPr/>
          </p:nvSpPr>
          <p:spPr bwMode="auto">
            <a:xfrm flipH="1">
              <a:off x="1023565" y="4008826"/>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84" name="Line 66"/>
            <p:cNvSpPr>
              <a:spLocks noChangeShapeType="1"/>
            </p:cNvSpPr>
            <p:nvPr/>
          </p:nvSpPr>
          <p:spPr bwMode="auto">
            <a:xfrm flipH="1">
              <a:off x="1023565" y="3951341"/>
              <a:ext cx="5729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85" name="Line 67"/>
            <p:cNvSpPr>
              <a:spLocks noChangeShapeType="1"/>
            </p:cNvSpPr>
            <p:nvPr/>
          </p:nvSpPr>
          <p:spPr bwMode="auto">
            <a:xfrm flipH="1">
              <a:off x="1023565" y="3836370"/>
              <a:ext cx="5729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86" name="Line 68"/>
            <p:cNvSpPr>
              <a:spLocks noChangeShapeType="1"/>
            </p:cNvSpPr>
            <p:nvPr/>
          </p:nvSpPr>
          <p:spPr bwMode="auto">
            <a:xfrm flipH="1">
              <a:off x="1023565" y="3778885"/>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87" name="Line 69"/>
            <p:cNvSpPr>
              <a:spLocks noChangeShapeType="1"/>
            </p:cNvSpPr>
            <p:nvPr/>
          </p:nvSpPr>
          <p:spPr bwMode="auto">
            <a:xfrm flipH="1">
              <a:off x="1023565" y="3721399"/>
              <a:ext cx="57293" cy="24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88" name="Line 70"/>
            <p:cNvSpPr>
              <a:spLocks noChangeShapeType="1"/>
            </p:cNvSpPr>
            <p:nvPr/>
          </p:nvSpPr>
          <p:spPr bwMode="auto">
            <a:xfrm flipH="1">
              <a:off x="1023565" y="3607652"/>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89" name="Line 71"/>
            <p:cNvSpPr>
              <a:spLocks noChangeShapeType="1"/>
            </p:cNvSpPr>
            <p:nvPr/>
          </p:nvSpPr>
          <p:spPr bwMode="auto">
            <a:xfrm flipH="1">
              <a:off x="1023565" y="3548943"/>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90" name="Line 72"/>
            <p:cNvSpPr>
              <a:spLocks noChangeShapeType="1"/>
            </p:cNvSpPr>
            <p:nvPr/>
          </p:nvSpPr>
          <p:spPr bwMode="auto">
            <a:xfrm flipH="1">
              <a:off x="1023565" y="3492680"/>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91" name="Line 73"/>
            <p:cNvSpPr>
              <a:spLocks noChangeShapeType="1"/>
            </p:cNvSpPr>
            <p:nvPr/>
          </p:nvSpPr>
          <p:spPr bwMode="auto">
            <a:xfrm flipH="1">
              <a:off x="1023565" y="3377710"/>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92" name="Line 74"/>
            <p:cNvSpPr>
              <a:spLocks noChangeShapeType="1"/>
            </p:cNvSpPr>
            <p:nvPr/>
          </p:nvSpPr>
          <p:spPr bwMode="auto">
            <a:xfrm flipH="1">
              <a:off x="1023565" y="3319002"/>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93" name="Line 75"/>
            <p:cNvSpPr>
              <a:spLocks noChangeShapeType="1"/>
            </p:cNvSpPr>
            <p:nvPr/>
          </p:nvSpPr>
          <p:spPr bwMode="auto">
            <a:xfrm flipH="1">
              <a:off x="1023565" y="3262739"/>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94" name="Line 76"/>
            <p:cNvSpPr>
              <a:spLocks noChangeShapeType="1"/>
            </p:cNvSpPr>
            <p:nvPr/>
          </p:nvSpPr>
          <p:spPr bwMode="auto">
            <a:xfrm flipH="1">
              <a:off x="1023565" y="3147768"/>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95" name="Line 77"/>
            <p:cNvSpPr>
              <a:spLocks noChangeShapeType="1"/>
            </p:cNvSpPr>
            <p:nvPr/>
          </p:nvSpPr>
          <p:spPr bwMode="auto">
            <a:xfrm flipH="1">
              <a:off x="1023565" y="3090283"/>
              <a:ext cx="57293" cy="24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96" name="Line 78"/>
            <p:cNvSpPr>
              <a:spLocks noChangeShapeType="1"/>
            </p:cNvSpPr>
            <p:nvPr/>
          </p:nvSpPr>
          <p:spPr bwMode="auto">
            <a:xfrm flipH="1">
              <a:off x="1023565" y="3034021"/>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97" name="Line 79"/>
            <p:cNvSpPr>
              <a:spLocks noChangeShapeType="1"/>
            </p:cNvSpPr>
            <p:nvPr/>
          </p:nvSpPr>
          <p:spPr bwMode="auto">
            <a:xfrm flipH="1">
              <a:off x="994918" y="4123797"/>
              <a:ext cx="85941"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198" name="Rectangle 80"/>
            <p:cNvSpPr>
              <a:spLocks noChangeArrowheads="1"/>
            </p:cNvSpPr>
            <p:nvPr/>
          </p:nvSpPr>
          <p:spPr bwMode="auto">
            <a:xfrm>
              <a:off x="706327" y="4014942"/>
              <a:ext cx="195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0.0</a:t>
              </a:r>
            </a:p>
          </p:txBody>
        </p:sp>
        <p:sp>
          <p:nvSpPr>
            <p:cNvPr id="5199" name="Line 81"/>
            <p:cNvSpPr>
              <a:spLocks noChangeShapeType="1"/>
            </p:cNvSpPr>
            <p:nvPr/>
          </p:nvSpPr>
          <p:spPr bwMode="auto">
            <a:xfrm flipH="1">
              <a:off x="994918" y="3893855"/>
              <a:ext cx="85941"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00" name="Rectangle 82"/>
            <p:cNvSpPr>
              <a:spLocks noChangeArrowheads="1"/>
            </p:cNvSpPr>
            <p:nvPr/>
          </p:nvSpPr>
          <p:spPr bwMode="auto">
            <a:xfrm>
              <a:off x="706327" y="3789892"/>
              <a:ext cx="195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0.2</a:t>
              </a:r>
            </a:p>
          </p:txBody>
        </p:sp>
        <p:sp>
          <p:nvSpPr>
            <p:cNvPr id="5201" name="Line 83"/>
            <p:cNvSpPr>
              <a:spLocks noChangeShapeType="1"/>
            </p:cNvSpPr>
            <p:nvPr/>
          </p:nvSpPr>
          <p:spPr bwMode="auto">
            <a:xfrm flipH="1">
              <a:off x="994918" y="3663914"/>
              <a:ext cx="85941"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02" name="Rectangle 84"/>
            <p:cNvSpPr>
              <a:spLocks noChangeArrowheads="1"/>
            </p:cNvSpPr>
            <p:nvPr/>
          </p:nvSpPr>
          <p:spPr bwMode="auto">
            <a:xfrm>
              <a:off x="706327" y="3559951"/>
              <a:ext cx="195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0.4</a:t>
              </a:r>
            </a:p>
          </p:txBody>
        </p:sp>
        <p:sp>
          <p:nvSpPr>
            <p:cNvPr id="5203" name="Line 85"/>
            <p:cNvSpPr>
              <a:spLocks noChangeShapeType="1"/>
            </p:cNvSpPr>
            <p:nvPr/>
          </p:nvSpPr>
          <p:spPr bwMode="auto">
            <a:xfrm flipH="1">
              <a:off x="994918" y="3433973"/>
              <a:ext cx="85941"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04" name="Rectangle 86"/>
            <p:cNvSpPr>
              <a:spLocks noChangeArrowheads="1"/>
            </p:cNvSpPr>
            <p:nvPr/>
          </p:nvSpPr>
          <p:spPr bwMode="auto">
            <a:xfrm>
              <a:off x="706327" y="3330009"/>
              <a:ext cx="195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0.6</a:t>
              </a:r>
            </a:p>
          </p:txBody>
        </p:sp>
        <p:sp>
          <p:nvSpPr>
            <p:cNvPr id="5205" name="Line 87"/>
            <p:cNvSpPr>
              <a:spLocks noChangeShapeType="1"/>
            </p:cNvSpPr>
            <p:nvPr/>
          </p:nvSpPr>
          <p:spPr bwMode="auto">
            <a:xfrm flipH="1">
              <a:off x="994918" y="3205254"/>
              <a:ext cx="8594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06" name="Rectangle 88"/>
            <p:cNvSpPr>
              <a:spLocks noChangeArrowheads="1"/>
            </p:cNvSpPr>
            <p:nvPr/>
          </p:nvSpPr>
          <p:spPr bwMode="auto">
            <a:xfrm>
              <a:off x="706327" y="3097621"/>
              <a:ext cx="19556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0.8</a:t>
              </a:r>
            </a:p>
          </p:txBody>
        </p:sp>
        <p:sp>
          <p:nvSpPr>
            <p:cNvPr id="5207" name="Line 89"/>
            <p:cNvSpPr>
              <a:spLocks noChangeShapeType="1"/>
            </p:cNvSpPr>
            <p:nvPr/>
          </p:nvSpPr>
          <p:spPr bwMode="auto">
            <a:xfrm>
              <a:off x="1080858" y="4173944"/>
              <a:ext cx="558401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08" name="Line 90"/>
            <p:cNvSpPr>
              <a:spLocks noChangeShapeType="1"/>
            </p:cNvSpPr>
            <p:nvPr/>
          </p:nvSpPr>
          <p:spPr bwMode="auto">
            <a:xfrm flipV="1">
              <a:off x="1080858" y="1714303"/>
              <a:ext cx="2122" cy="119007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09" name="Line 91"/>
            <p:cNvSpPr>
              <a:spLocks noChangeShapeType="1"/>
            </p:cNvSpPr>
            <p:nvPr/>
          </p:nvSpPr>
          <p:spPr bwMode="auto">
            <a:xfrm flipH="1">
              <a:off x="1023565" y="2848111"/>
              <a:ext cx="5729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10" name="Line 92"/>
            <p:cNvSpPr>
              <a:spLocks noChangeShapeType="1"/>
            </p:cNvSpPr>
            <p:nvPr/>
          </p:nvSpPr>
          <p:spPr bwMode="auto">
            <a:xfrm flipH="1">
              <a:off x="1023565" y="2789402"/>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11" name="Line 93"/>
            <p:cNvSpPr>
              <a:spLocks noChangeShapeType="1"/>
            </p:cNvSpPr>
            <p:nvPr/>
          </p:nvSpPr>
          <p:spPr bwMode="auto">
            <a:xfrm flipH="1">
              <a:off x="1023565" y="2733139"/>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12" name="Line 94"/>
            <p:cNvSpPr>
              <a:spLocks noChangeShapeType="1"/>
            </p:cNvSpPr>
            <p:nvPr/>
          </p:nvSpPr>
          <p:spPr bwMode="auto">
            <a:xfrm flipH="1">
              <a:off x="1023565" y="2610830"/>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13" name="Line 95"/>
            <p:cNvSpPr>
              <a:spLocks noChangeShapeType="1"/>
            </p:cNvSpPr>
            <p:nvPr/>
          </p:nvSpPr>
          <p:spPr bwMode="auto">
            <a:xfrm flipH="1">
              <a:off x="1023565" y="2552122"/>
              <a:ext cx="57293" cy="24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14" name="Line 96"/>
            <p:cNvSpPr>
              <a:spLocks noChangeShapeType="1"/>
            </p:cNvSpPr>
            <p:nvPr/>
          </p:nvSpPr>
          <p:spPr bwMode="auto">
            <a:xfrm flipH="1">
              <a:off x="1023565" y="2488521"/>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15" name="Line 97"/>
            <p:cNvSpPr>
              <a:spLocks noChangeShapeType="1"/>
            </p:cNvSpPr>
            <p:nvPr/>
          </p:nvSpPr>
          <p:spPr bwMode="auto">
            <a:xfrm flipH="1">
              <a:off x="1023565" y="2373550"/>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16" name="Line 98"/>
            <p:cNvSpPr>
              <a:spLocks noChangeShapeType="1"/>
            </p:cNvSpPr>
            <p:nvPr/>
          </p:nvSpPr>
          <p:spPr bwMode="auto">
            <a:xfrm flipH="1">
              <a:off x="1023565" y="2309950"/>
              <a:ext cx="5729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17" name="Line 99"/>
            <p:cNvSpPr>
              <a:spLocks noChangeShapeType="1"/>
            </p:cNvSpPr>
            <p:nvPr/>
          </p:nvSpPr>
          <p:spPr bwMode="auto">
            <a:xfrm flipH="1">
              <a:off x="1023565" y="2251241"/>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18" name="Line 100"/>
            <p:cNvSpPr>
              <a:spLocks noChangeShapeType="1"/>
            </p:cNvSpPr>
            <p:nvPr/>
          </p:nvSpPr>
          <p:spPr bwMode="auto">
            <a:xfrm flipH="1">
              <a:off x="1023565" y="2136270"/>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19" name="Line 101"/>
            <p:cNvSpPr>
              <a:spLocks noChangeShapeType="1"/>
            </p:cNvSpPr>
            <p:nvPr/>
          </p:nvSpPr>
          <p:spPr bwMode="auto">
            <a:xfrm flipH="1">
              <a:off x="1023565" y="2072670"/>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20" name="Line 102"/>
            <p:cNvSpPr>
              <a:spLocks noChangeShapeType="1"/>
            </p:cNvSpPr>
            <p:nvPr/>
          </p:nvSpPr>
          <p:spPr bwMode="auto">
            <a:xfrm flipH="1">
              <a:off x="1023565" y="2016407"/>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21" name="Line 103"/>
            <p:cNvSpPr>
              <a:spLocks noChangeShapeType="1"/>
            </p:cNvSpPr>
            <p:nvPr/>
          </p:nvSpPr>
          <p:spPr bwMode="auto">
            <a:xfrm flipH="1">
              <a:off x="1023565" y="1894098"/>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22" name="Line 104"/>
            <p:cNvSpPr>
              <a:spLocks noChangeShapeType="1"/>
            </p:cNvSpPr>
            <p:nvPr/>
          </p:nvSpPr>
          <p:spPr bwMode="auto">
            <a:xfrm flipH="1">
              <a:off x="1023565" y="1836612"/>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23" name="Line 105"/>
            <p:cNvSpPr>
              <a:spLocks noChangeShapeType="1"/>
            </p:cNvSpPr>
            <p:nvPr/>
          </p:nvSpPr>
          <p:spPr bwMode="auto">
            <a:xfrm flipH="1">
              <a:off x="1023565" y="1779127"/>
              <a:ext cx="57293"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24" name="Line 106"/>
            <p:cNvSpPr>
              <a:spLocks noChangeShapeType="1"/>
            </p:cNvSpPr>
            <p:nvPr/>
          </p:nvSpPr>
          <p:spPr bwMode="auto">
            <a:xfrm flipH="1">
              <a:off x="994918" y="2904373"/>
              <a:ext cx="85941"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25" name="Rectangle 107"/>
            <p:cNvSpPr>
              <a:spLocks noChangeArrowheads="1"/>
            </p:cNvSpPr>
            <p:nvPr/>
          </p:nvSpPr>
          <p:spPr bwMode="auto">
            <a:xfrm>
              <a:off x="841073" y="2763717"/>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0</a:t>
              </a:r>
            </a:p>
          </p:txBody>
        </p:sp>
        <p:sp>
          <p:nvSpPr>
            <p:cNvPr id="5226" name="Line 108"/>
            <p:cNvSpPr>
              <a:spLocks noChangeShapeType="1"/>
            </p:cNvSpPr>
            <p:nvPr/>
          </p:nvSpPr>
          <p:spPr bwMode="auto">
            <a:xfrm flipH="1">
              <a:off x="994918" y="2667093"/>
              <a:ext cx="85941"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27" name="Rectangle 109"/>
            <p:cNvSpPr>
              <a:spLocks noChangeArrowheads="1"/>
            </p:cNvSpPr>
            <p:nvPr/>
          </p:nvSpPr>
          <p:spPr bwMode="auto">
            <a:xfrm>
              <a:off x="773170" y="2526437"/>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20</a:t>
              </a:r>
            </a:p>
          </p:txBody>
        </p:sp>
        <p:sp>
          <p:nvSpPr>
            <p:cNvPr id="5228" name="Line 110"/>
            <p:cNvSpPr>
              <a:spLocks noChangeShapeType="1"/>
            </p:cNvSpPr>
            <p:nvPr/>
          </p:nvSpPr>
          <p:spPr bwMode="auto">
            <a:xfrm flipH="1">
              <a:off x="994918" y="2432259"/>
              <a:ext cx="8594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29" name="Rectangle 111"/>
            <p:cNvSpPr>
              <a:spLocks noChangeArrowheads="1"/>
            </p:cNvSpPr>
            <p:nvPr/>
          </p:nvSpPr>
          <p:spPr bwMode="auto">
            <a:xfrm>
              <a:off x="773170" y="2289157"/>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40</a:t>
              </a:r>
            </a:p>
          </p:txBody>
        </p:sp>
        <p:sp>
          <p:nvSpPr>
            <p:cNvPr id="5230" name="Line 112"/>
            <p:cNvSpPr>
              <a:spLocks noChangeShapeType="1"/>
            </p:cNvSpPr>
            <p:nvPr/>
          </p:nvSpPr>
          <p:spPr bwMode="auto">
            <a:xfrm flipH="1">
              <a:off x="994918" y="2194979"/>
              <a:ext cx="85941"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31" name="Rectangle 113"/>
            <p:cNvSpPr>
              <a:spLocks noChangeArrowheads="1"/>
            </p:cNvSpPr>
            <p:nvPr/>
          </p:nvSpPr>
          <p:spPr bwMode="auto">
            <a:xfrm>
              <a:off x="773170" y="2051877"/>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60</a:t>
              </a:r>
            </a:p>
          </p:txBody>
        </p:sp>
        <p:sp>
          <p:nvSpPr>
            <p:cNvPr id="5232" name="Line 114"/>
            <p:cNvSpPr>
              <a:spLocks noChangeShapeType="1"/>
            </p:cNvSpPr>
            <p:nvPr/>
          </p:nvSpPr>
          <p:spPr bwMode="auto">
            <a:xfrm flipH="1">
              <a:off x="994918" y="1958922"/>
              <a:ext cx="85941"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33" name="Rectangle 115"/>
            <p:cNvSpPr>
              <a:spLocks noChangeArrowheads="1"/>
            </p:cNvSpPr>
            <p:nvPr/>
          </p:nvSpPr>
          <p:spPr bwMode="auto">
            <a:xfrm>
              <a:off x="773170" y="1815820"/>
              <a:ext cx="1570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80</a:t>
              </a:r>
            </a:p>
          </p:txBody>
        </p:sp>
        <p:sp>
          <p:nvSpPr>
            <p:cNvPr id="5234" name="Line 116"/>
            <p:cNvSpPr>
              <a:spLocks noChangeShapeType="1"/>
            </p:cNvSpPr>
            <p:nvPr/>
          </p:nvSpPr>
          <p:spPr bwMode="auto">
            <a:xfrm flipH="1">
              <a:off x="994918" y="1714303"/>
              <a:ext cx="85941" cy="24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35" name="Rectangle 117"/>
            <p:cNvSpPr>
              <a:spLocks noChangeArrowheads="1"/>
            </p:cNvSpPr>
            <p:nvPr/>
          </p:nvSpPr>
          <p:spPr bwMode="auto">
            <a:xfrm>
              <a:off x="706327" y="1571202"/>
              <a:ext cx="23564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100</a:t>
              </a:r>
            </a:p>
          </p:txBody>
        </p:sp>
        <p:sp>
          <p:nvSpPr>
            <p:cNvPr id="5236" name="Rectangle 118"/>
            <p:cNvSpPr>
              <a:spLocks noChangeArrowheads="1"/>
            </p:cNvSpPr>
            <p:nvPr/>
          </p:nvSpPr>
          <p:spPr bwMode="auto">
            <a:xfrm rot="16200000">
              <a:off x="-248261" y="3121984"/>
              <a:ext cx="1624268" cy="18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b="1">
                  <a:solidFill>
                    <a:schemeClr val="bg2"/>
                  </a:solidFill>
                  <a:latin typeface="Calibri" panose="020F0502020204030204" pitchFamily="34" charset="0"/>
                </a:rPr>
                <a:t>Relative </a:t>
              </a:r>
              <a:r>
                <a:rPr lang="it-IT" altLang="it-IT" sz="1200" b="1" err="1">
                  <a:solidFill>
                    <a:schemeClr val="bg2"/>
                  </a:solidFill>
                  <a:latin typeface="Calibri" panose="020F0502020204030204" pitchFamily="34" charset="0"/>
                </a:rPr>
                <a:t>Abundance</a:t>
              </a:r>
              <a:endParaRPr lang="it-IT" altLang="it-IT" sz="1200" b="1">
                <a:solidFill>
                  <a:schemeClr val="bg2"/>
                </a:solidFill>
                <a:latin typeface="Calibri" panose="020F0502020204030204" pitchFamily="34" charset="0"/>
              </a:endParaRPr>
            </a:p>
          </p:txBody>
        </p:sp>
        <p:sp>
          <p:nvSpPr>
            <p:cNvPr id="5237" name="Line 119"/>
            <p:cNvSpPr>
              <a:spLocks noChangeShapeType="1"/>
            </p:cNvSpPr>
            <p:nvPr/>
          </p:nvSpPr>
          <p:spPr bwMode="auto">
            <a:xfrm>
              <a:off x="1080858" y="2911712"/>
              <a:ext cx="5584015" cy="122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38" name="Freeform 120"/>
            <p:cNvSpPr>
              <a:spLocks/>
            </p:cNvSpPr>
            <p:nvPr/>
          </p:nvSpPr>
          <p:spPr bwMode="auto">
            <a:xfrm>
              <a:off x="1583769" y="1714303"/>
              <a:ext cx="5081103" cy="1190070"/>
            </a:xfrm>
            <a:custGeom>
              <a:avLst/>
              <a:gdLst>
                <a:gd name="T0" fmla="*/ 2147483647 w 536"/>
                <a:gd name="T1" fmla="*/ 2147483647 h 166"/>
                <a:gd name="T2" fmla="*/ 2147483647 w 536"/>
                <a:gd name="T3" fmla="*/ 2147483647 h 166"/>
                <a:gd name="T4" fmla="*/ 2147483647 w 536"/>
                <a:gd name="T5" fmla="*/ 2147483647 h 166"/>
                <a:gd name="T6" fmla="*/ 2147483647 w 536"/>
                <a:gd name="T7" fmla="*/ 2147483647 h 166"/>
                <a:gd name="T8" fmla="*/ 2147483647 w 536"/>
                <a:gd name="T9" fmla="*/ 2147483647 h 166"/>
                <a:gd name="T10" fmla="*/ 2147483647 w 536"/>
                <a:gd name="T11" fmla="*/ 2147483647 h 166"/>
                <a:gd name="T12" fmla="*/ 2147483647 w 536"/>
                <a:gd name="T13" fmla="*/ 2147483647 h 166"/>
                <a:gd name="T14" fmla="*/ 2147483647 w 536"/>
                <a:gd name="T15" fmla="*/ 2147483647 h 166"/>
                <a:gd name="T16" fmla="*/ 2147483647 w 536"/>
                <a:gd name="T17" fmla="*/ 2147483647 h 166"/>
                <a:gd name="T18" fmla="*/ 2147483647 w 536"/>
                <a:gd name="T19" fmla="*/ 2147483647 h 166"/>
                <a:gd name="T20" fmla="*/ 2147483647 w 536"/>
                <a:gd name="T21" fmla="*/ 2147483647 h 166"/>
                <a:gd name="T22" fmla="*/ 2147483647 w 536"/>
                <a:gd name="T23" fmla="*/ 2147483647 h 166"/>
                <a:gd name="T24" fmla="*/ 2147483647 w 536"/>
                <a:gd name="T25" fmla="*/ 2147483647 h 166"/>
                <a:gd name="T26" fmla="*/ 2147483647 w 536"/>
                <a:gd name="T27" fmla="*/ 2147483647 h 166"/>
                <a:gd name="T28" fmla="*/ 2147483647 w 536"/>
                <a:gd name="T29" fmla="*/ 2147483647 h 166"/>
                <a:gd name="T30" fmla="*/ 2147483647 w 536"/>
                <a:gd name="T31" fmla="*/ 2147483647 h 166"/>
                <a:gd name="T32" fmla="*/ 2147483647 w 536"/>
                <a:gd name="T33" fmla="*/ 2147483647 h 166"/>
                <a:gd name="T34" fmla="*/ 2147483647 w 536"/>
                <a:gd name="T35" fmla="*/ 2147483647 h 166"/>
                <a:gd name="T36" fmla="*/ 2147483647 w 536"/>
                <a:gd name="T37" fmla="*/ 2147483647 h 166"/>
                <a:gd name="T38" fmla="*/ 2147483647 w 536"/>
                <a:gd name="T39" fmla="*/ 2147483647 h 166"/>
                <a:gd name="T40" fmla="*/ 2147483647 w 536"/>
                <a:gd name="T41" fmla="*/ 2147483647 h 166"/>
                <a:gd name="T42" fmla="*/ 2147483647 w 536"/>
                <a:gd name="T43" fmla="*/ 2147483647 h 166"/>
                <a:gd name="T44" fmla="*/ 2147483647 w 536"/>
                <a:gd name="T45" fmla="*/ 2147483647 h 166"/>
                <a:gd name="T46" fmla="*/ 2147483647 w 536"/>
                <a:gd name="T47" fmla="*/ 2147483647 h 166"/>
                <a:gd name="T48" fmla="*/ 2147483647 w 536"/>
                <a:gd name="T49" fmla="*/ 2147483647 h 166"/>
                <a:gd name="T50" fmla="*/ 2147483647 w 536"/>
                <a:gd name="T51" fmla="*/ 2147483647 h 166"/>
                <a:gd name="T52" fmla="*/ 2147483647 w 536"/>
                <a:gd name="T53" fmla="*/ 2147483647 h 166"/>
                <a:gd name="T54" fmla="*/ 2147483647 w 536"/>
                <a:gd name="T55" fmla="*/ 2147483647 h 166"/>
                <a:gd name="T56" fmla="*/ 2147483647 w 536"/>
                <a:gd name="T57" fmla="*/ 2147483647 h 166"/>
                <a:gd name="T58" fmla="*/ 2147483647 w 536"/>
                <a:gd name="T59" fmla="*/ 2147483647 h 166"/>
                <a:gd name="T60" fmla="*/ 2147483647 w 536"/>
                <a:gd name="T61" fmla="*/ 2147483647 h 166"/>
                <a:gd name="T62" fmla="*/ 2147483647 w 536"/>
                <a:gd name="T63" fmla="*/ 2147483647 h 166"/>
                <a:gd name="T64" fmla="*/ 2147483647 w 536"/>
                <a:gd name="T65" fmla="*/ 2147483647 h 166"/>
                <a:gd name="T66" fmla="*/ 2147483647 w 536"/>
                <a:gd name="T67" fmla="*/ 2147483647 h 166"/>
                <a:gd name="T68" fmla="*/ 2147483647 w 536"/>
                <a:gd name="T69" fmla="*/ 2147483647 h 166"/>
                <a:gd name="T70" fmla="*/ 2147483647 w 536"/>
                <a:gd name="T71" fmla="*/ 2147483647 h 166"/>
                <a:gd name="T72" fmla="*/ 2147483647 w 536"/>
                <a:gd name="T73" fmla="*/ 2147483647 h 166"/>
                <a:gd name="T74" fmla="*/ 2147483647 w 536"/>
                <a:gd name="T75" fmla="*/ 2147483647 h 166"/>
                <a:gd name="T76" fmla="*/ 2147483647 w 536"/>
                <a:gd name="T77" fmla="*/ 2147483647 h 166"/>
                <a:gd name="T78" fmla="*/ 2147483647 w 536"/>
                <a:gd name="T79" fmla="*/ 2147483647 h 166"/>
                <a:gd name="T80" fmla="*/ 2147483647 w 536"/>
                <a:gd name="T81" fmla="*/ 2147483647 h 166"/>
                <a:gd name="T82" fmla="*/ 2147483647 w 536"/>
                <a:gd name="T83" fmla="*/ 2147483647 h 166"/>
                <a:gd name="T84" fmla="*/ 2147483647 w 536"/>
                <a:gd name="T85" fmla="*/ 2147483647 h 166"/>
                <a:gd name="T86" fmla="*/ 2147483647 w 536"/>
                <a:gd name="T87" fmla="*/ 2147483647 h 166"/>
                <a:gd name="T88" fmla="*/ 2147483647 w 536"/>
                <a:gd name="T89" fmla="*/ 2147483647 h 166"/>
                <a:gd name="T90" fmla="*/ 2147483647 w 536"/>
                <a:gd name="T91" fmla="*/ 2147483647 h 166"/>
                <a:gd name="T92" fmla="*/ 2147483647 w 536"/>
                <a:gd name="T93" fmla="*/ 2147483647 h 166"/>
                <a:gd name="T94" fmla="*/ 2147483647 w 536"/>
                <a:gd name="T95" fmla="*/ 2147483647 h 166"/>
                <a:gd name="T96" fmla="*/ 2147483647 w 536"/>
                <a:gd name="T97" fmla="*/ 2147483647 h 166"/>
                <a:gd name="T98" fmla="*/ 2147483647 w 536"/>
                <a:gd name="T99" fmla="*/ 2147483647 h 166"/>
                <a:gd name="T100" fmla="*/ 2147483647 w 536"/>
                <a:gd name="T101" fmla="*/ 2147483647 h 166"/>
                <a:gd name="T102" fmla="*/ 2147483647 w 536"/>
                <a:gd name="T103" fmla="*/ 2147483647 h 166"/>
                <a:gd name="T104" fmla="*/ 2147483647 w 536"/>
                <a:gd name="T105" fmla="*/ 2147483647 h 166"/>
                <a:gd name="T106" fmla="*/ 2147483647 w 536"/>
                <a:gd name="T107" fmla="*/ 2147483647 h 166"/>
                <a:gd name="T108" fmla="*/ 2147483647 w 536"/>
                <a:gd name="T109" fmla="*/ 2147483647 h 166"/>
                <a:gd name="T110" fmla="*/ 2147483647 w 536"/>
                <a:gd name="T111" fmla="*/ 2147483647 h 166"/>
                <a:gd name="T112" fmla="*/ 2147483647 w 536"/>
                <a:gd name="T113" fmla="*/ 2147483647 h 166"/>
                <a:gd name="T114" fmla="*/ 2147483647 w 536"/>
                <a:gd name="T115" fmla="*/ 2147483647 h 166"/>
                <a:gd name="T116" fmla="*/ 2147483647 w 536"/>
                <a:gd name="T117" fmla="*/ 2147483647 h 166"/>
                <a:gd name="T118" fmla="*/ 2147483647 w 536"/>
                <a:gd name="T119" fmla="*/ 2147483647 h 166"/>
                <a:gd name="T120" fmla="*/ 2147483647 w 536"/>
                <a:gd name="T121" fmla="*/ 2147483647 h 166"/>
                <a:gd name="T122" fmla="*/ 2147483647 w 536"/>
                <a:gd name="T123" fmla="*/ 2147483647 h 166"/>
                <a:gd name="T124" fmla="*/ 2147483647 w 536"/>
                <a:gd name="T125" fmla="*/ 2147483647 h 16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36"/>
                <a:gd name="T190" fmla="*/ 0 h 166"/>
                <a:gd name="T191" fmla="*/ 536 w 536"/>
                <a:gd name="T192" fmla="*/ 166 h 16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36" h="166">
                  <a:moveTo>
                    <a:pt x="0" y="166"/>
                  </a:moveTo>
                  <a:lnTo>
                    <a:pt x="0" y="150"/>
                  </a:lnTo>
                  <a:lnTo>
                    <a:pt x="1" y="158"/>
                  </a:lnTo>
                  <a:lnTo>
                    <a:pt x="1" y="166"/>
                  </a:lnTo>
                  <a:lnTo>
                    <a:pt x="2" y="163"/>
                  </a:lnTo>
                  <a:lnTo>
                    <a:pt x="3" y="163"/>
                  </a:lnTo>
                  <a:lnTo>
                    <a:pt x="4" y="162"/>
                  </a:lnTo>
                  <a:lnTo>
                    <a:pt x="4" y="163"/>
                  </a:lnTo>
                  <a:lnTo>
                    <a:pt x="5" y="162"/>
                  </a:lnTo>
                  <a:lnTo>
                    <a:pt x="6" y="162"/>
                  </a:lnTo>
                  <a:lnTo>
                    <a:pt x="6" y="163"/>
                  </a:lnTo>
                  <a:lnTo>
                    <a:pt x="7" y="162"/>
                  </a:lnTo>
                  <a:lnTo>
                    <a:pt x="7" y="163"/>
                  </a:lnTo>
                  <a:lnTo>
                    <a:pt x="8" y="162"/>
                  </a:lnTo>
                  <a:lnTo>
                    <a:pt x="8" y="163"/>
                  </a:lnTo>
                  <a:lnTo>
                    <a:pt x="9" y="163"/>
                  </a:lnTo>
                  <a:lnTo>
                    <a:pt x="9" y="162"/>
                  </a:lnTo>
                  <a:lnTo>
                    <a:pt x="10" y="163"/>
                  </a:lnTo>
                  <a:lnTo>
                    <a:pt x="11" y="163"/>
                  </a:lnTo>
                  <a:lnTo>
                    <a:pt x="12" y="162"/>
                  </a:lnTo>
                  <a:lnTo>
                    <a:pt x="12" y="163"/>
                  </a:lnTo>
                  <a:lnTo>
                    <a:pt x="13" y="163"/>
                  </a:lnTo>
                  <a:lnTo>
                    <a:pt x="14" y="162"/>
                  </a:lnTo>
                  <a:lnTo>
                    <a:pt x="14" y="163"/>
                  </a:lnTo>
                  <a:lnTo>
                    <a:pt x="15" y="162"/>
                  </a:lnTo>
                  <a:lnTo>
                    <a:pt x="16" y="162"/>
                  </a:lnTo>
                  <a:lnTo>
                    <a:pt x="16" y="161"/>
                  </a:lnTo>
                  <a:lnTo>
                    <a:pt x="17" y="161"/>
                  </a:lnTo>
                  <a:lnTo>
                    <a:pt x="17" y="159"/>
                  </a:lnTo>
                  <a:lnTo>
                    <a:pt x="18" y="160"/>
                  </a:lnTo>
                  <a:lnTo>
                    <a:pt x="18" y="159"/>
                  </a:lnTo>
                  <a:lnTo>
                    <a:pt x="19" y="159"/>
                  </a:lnTo>
                  <a:lnTo>
                    <a:pt x="19" y="160"/>
                  </a:lnTo>
                  <a:lnTo>
                    <a:pt x="20" y="161"/>
                  </a:lnTo>
                  <a:lnTo>
                    <a:pt x="20" y="160"/>
                  </a:lnTo>
                  <a:lnTo>
                    <a:pt x="21" y="160"/>
                  </a:lnTo>
                  <a:lnTo>
                    <a:pt x="21" y="161"/>
                  </a:lnTo>
                  <a:lnTo>
                    <a:pt x="22" y="161"/>
                  </a:lnTo>
                  <a:lnTo>
                    <a:pt x="23" y="162"/>
                  </a:lnTo>
                  <a:lnTo>
                    <a:pt x="23" y="161"/>
                  </a:lnTo>
                  <a:lnTo>
                    <a:pt x="24" y="162"/>
                  </a:lnTo>
                  <a:lnTo>
                    <a:pt x="24" y="161"/>
                  </a:lnTo>
                  <a:lnTo>
                    <a:pt x="25" y="162"/>
                  </a:lnTo>
                  <a:lnTo>
                    <a:pt x="25" y="161"/>
                  </a:lnTo>
                  <a:lnTo>
                    <a:pt x="26" y="161"/>
                  </a:lnTo>
                  <a:lnTo>
                    <a:pt x="27" y="160"/>
                  </a:lnTo>
                  <a:lnTo>
                    <a:pt x="27" y="159"/>
                  </a:lnTo>
                  <a:lnTo>
                    <a:pt x="28" y="159"/>
                  </a:lnTo>
                  <a:lnTo>
                    <a:pt x="28" y="160"/>
                  </a:lnTo>
                  <a:lnTo>
                    <a:pt x="29" y="160"/>
                  </a:lnTo>
                  <a:lnTo>
                    <a:pt x="30" y="160"/>
                  </a:lnTo>
                  <a:lnTo>
                    <a:pt x="30" y="161"/>
                  </a:lnTo>
                  <a:lnTo>
                    <a:pt x="31" y="161"/>
                  </a:lnTo>
                  <a:lnTo>
                    <a:pt x="31" y="160"/>
                  </a:lnTo>
                  <a:lnTo>
                    <a:pt x="32" y="161"/>
                  </a:lnTo>
                  <a:lnTo>
                    <a:pt x="32" y="160"/>
                  </a:lnTo>
                  <a:lnTo>
                    <a:pt x="33" y="161"/>
                  </a:lnTo>
                  <a:lnTo>
                    <a:pt x="33" y="160"/>
                  </a:lnTo>
                  <a:lnTo>
                    <a:pt x="34" y="160"/>
                  </a:lnTo>
                  <a:lnTo>
                    <a:pt x="35" y="159"/>
                  </a:lnTo>
                  <a:lnTo>
                    <a:pt x="36" y="159"/>
                  </a:lnTo>
                  <a:lnTo>
                    <a:pt x="36" y="160"/>
                  </a:lnTo>
                  <a:lnTo>
                    <a:pt x="37" y="159"/>
                  </a:lnTo>
                  <a:lnTo>
                    <a:pt x="37" y="160"/>
                  </a:lnTo>
                  <a:lnTo>
                    <a:pt x="38" y="161"/>
                  </a:lnTo>
                  <a:lnTo>
                    <a:pt x="39" y="161"/>
                  </a:lnTo>
                  <a:lnTo>
                    <a:pt x="40" y="161"/>
                  </a:lnTo>
                  <a:lnTo>
                    <a:pt x="41" y="161"/>
                  </a:lnTo>
                  <a:lnTo>
                    <a:pt x="42" y="161"/>
                  </a:lnTo>
                  <a:lnTo>
                    <a:pt x="42" y="160"/>
                  </a:lnTo>
                  <a:lnTo>
                    <a:pt x="43" y="161"/>
                  </a:lnTo>
                  <a:lnTo>
                    <a:pt x="43" y="160"/>
                  </a:lnTo>
                  <a:lnTo>
                    <a:pt x="44" y="160"/>
                  </a:lnTo>
                  <a:lnTo>
                    <a:pt x="44" y="161"/>
                  </a:lnTo>
                  <a:lnTo>
                    <a:pt x="45" y="160"/>
                  </a:lnTo>
                  <a:lnTo>
                    <a:pt x="46" y="160"/>
                  </a:lnTo>
                  <a:lnTo>
                    <a:pt x="47" y="161"/>
                  </a:lnTo>
                  <a:lnTo>
                    <a:pt x="48" y="160"/>
                  </a:lnTo>
                  <a:lnTo>
                    <a:pt x="49" y="161"/>
                  </a:lnTo>
                  <a:lnTo>
                    <a:pt x="50" y="160"/>
                  </a:lnTo>
                  <a:lnTo>
                    <a:pt x="51" y="161"/>
                  </a:lnTo>
                  <a:lnTo>
                    <a:pt x="51" y="160"/>
                  </a:lnTo>
                  <a:lnTo>
                    <a:pt x="52" y="160"/>
                  </a:lnTo>
                  <a:lnTo>
                    <a:pt x="53" y="160"/>
                  </a:lnTo>
                  <a:lnTo>
                    <a:pt x="54" y="160"/>
                  </a:lnTo>
                  <a:lnTo>
                    <a:pt x="55" y="160"/>
                  </a:lnTo>
                  <a:lnTo>
                    <a:pt x="55" y="161"/>
                  </a:lnTo>
                  <a:lnTo>
                    <a:pt x="56" y="160"/>
                  </a:lnTo>
                  <a:lnTo>
                    <a:pt x="57" y="160"/>
                  </a:lnTo>
                  <a:lnTo>
                    <a:pt x="58" y="160"/>
                  </a:lnTo>
                  <a:lnTo>
                    <a:pt x="59" y="160"/>
                  </a:lnTo>
                  <a:lnTo>
                    <a:pt x="60" y="160"/>
                  </a:lnTo>
                  <a:lnTo>
                    <a:pt x="61" y="160"/>
                  </a:lnTo>
                  <a:lnTo>
                    <a:pt x="62" y="159"/>
                  </a:lnTo>
                  <a:lnTo>
                    <a:pt x="62" y="160"/>
                  </a:lnTo>
                  <a:lnTo>
                    <a:pt x="63" y="159"/>
                  </a:lnTo>
                  <a:lnTo>
                    <a:pt x="63" y="158"/>
                  </a:lnTo>
                  <a:lnTo>
                    <a:pt x="64" y="158"/>
                  </a:lnTo>
                  <a:lnTo>
                    <a:pt x="64" y="156"/>
                  </a:lnTo>
                  <a:lnTo>
                    <a:pt x="65" y="157"/>
                  </a:lnTo>
                  <a:lnTo>
                    <a:pt x="65" y="158"/>
                  </a:lnTo>
                  <a:lnTo>
                    <a:pt x="66" y="158"/>
                  </a:lnTo>
                  <a:lnTo>
                    <a:pt x="66" y="157"/>
                  </a:lnTo>
                  <a:lnTo>
                    <a:pt x="67" y="157"/>
                  </a:lnTo>
                  <a:lnTo>
                    <a:pt x="68" y="158"/>
                  </a:lnTo>
                  <a:lnTo>
                    <a:pt x="68" y="159"/>
                  </a:lnTo>
                  <a:lnTo>
                    <a:pt x="69" y="158"/>
                  </a:lnTo>
                  <a:lnTo>
                    <a:pt x="69" y="159"/>
                  </a:lnTo>
                  <a:lnTo>
                    <a:pt x="70" y="159"/>
                  </a:lnTo>
                  <a:lnTo>
                    <a:pt x="71" y="159"/>
                  </a:lnTo>
                  <a:lnTo>
                    <a:pt x="72" y="159"/>
                  </a:lnTo>
                  <a:lnTo>
                    <a:pt x="73" y="159"/>
                  </a:lnTo>
                  <a:lnTo>
                    <a:pt x="74" y="160"/>
                  </a:lnTo>
                  <a:lnTo>
                    <a:pt x="75" y="160"/>
                  </a:lnTo>
                  <a:lnTo>
                    <a:pt x="76" y="160"/>
                  </a:lnTo>
                  <a:lnTo>
                    <a:pt x="76" y="159"/>
                  </a:lnTo>
                  <a:lnTo>
                    <a:pt x="77" y="159"/>
                  </a:lnTo>
                  <a:lnTo>
                    <a:pt x="78" y="159"/>
                  </a:lnTo>
                  <a:lnTo>
                    <a:pt x="78" y="158"/>
                  </a:lnTo>
                  <a:lnTo>
                    <a:pt x="79" y="159"/>
                  </a:lnTo>
                  <a:lnTo>
                    <a:pt x="79" y="157"/>
                  </a:lnTo>
                  <a:lnTo>
                    <a:pt x="80" y="156"/>
                  </a:lnTo>
                  <a:lnTo>
                    <a:pt x="80" y="145"/>
                  </a:lnTo>
                  <a:lnTo>
                    <a:pt x="81" y="135"/>
                  </a:lnTo>
                  <a:lnTo>
                    <a:pt x="81" y="119"/>
                  </a:lnTo>
                  <a:lnTo>
                    <a:pt x="82" y="110"/>
                  </a:lnTo>
                  <a:lnTo>
                    <a:pt x="82" y="100"/>
                  </a:lnTo>
                  <a:lnTo>
                    <a:pt x="83" y="98"/>
                  </a:lnTo>
                  <a:lnTo>
                    <a:pt x="83" y="108"/>
                  </a:lnTo>
                  <a:lnTo>
                    <a:pt x="84" y="114"/>
                  </a:lnTo>
                  <a:lnTo>
                    <a:pt x="84" y="122"/>
                  </a:lnTo>
                  <a:lnTo>
                    <a:pt x="85" y="127"/>
                  </a:lnTo>
                  <a:lnTo>
                    <a:pt x="85" y="139"/>
                  </a:lnTo>
                  <a:lnTo>
                    <a:pt x="86" y="141"/>
                  </a:lnTo>
                  <a:lnTo>
                    <a:pt x="86" y="143"/>
                  </a:lnTo>
                  <a:lnTo>
                    <a:pt x="87" y="145"/>
                  </a:lnTo>
                  <a:lnTo>
                    <a:pt x="87" y="144"/>
                  </a:lnTo>
                  <a:lnTo>
                    <a:pt x="88" y="144"/>
                  </a:lnTo>
                  <a:lnTo>
                    <a:pt x="88" y="141"/>
                  </a:lnTo>
                  <a:lnTo>
                    <a:pt x="89" y="141"/>
                  </a:lnTo>
                  <a:lnTo>
                    <a:pt x="89" y="139"/>
                  </a:lnTo>
                  <a:lnTo>
                    <a:pt x="90" y="139"/>
                  </a:lnTo>
                  <a:lnTo>
                    <a:pt x="90" y="142"/>
                  </a:lnTo>
                  <a:lnTo>
                    <a:pt x="91" y="142"/>
                  </a:lnTo>
                  <a:lnTo>
                    <a:pt x="91" y="145"/>
                  </a:lnTo>
                  <a:lnTo>
                    <a:pt x="92" y="145"/>
                  </a:lnTo>
                  <a:lnTo>
                    <a:pt x="92" y="147"/>
                  </a:lnTo>
                  <a:lnTo>
                    <a:pt x="93" y="147"/>
                  </a:lnTo>
                  <a:lnTo>
                    <a:pt x="93" y="149"/>
                  </a:lnTo>
                  <a:lnTo>
                    <a:pt x="94" y="150"/>
                  </a:lnTo>
                  <a:lnTo>
                    <a:pt x="94" y="147"/>
                  </a:lnTo>
                  <a:lnTo>
                    <a:pt x="95" y="147"/>
                  </a:lnTo>
                  <a:lnTo>
                    <a:pt x="95" y="141"/>
                  </a:lnTo>
                  <a:lnTo>
                    <a:pt x="96" y="142"/>
                  </a:lnTo>
                  <a:lnTo>
                    <a:pt x="96" y="140"/>
                  </a:lnTo>
                  <a:lnTo>
                    <a:pt x="97" y="139"/>
                  </a:lnTo>
                  <a:lnTo>
                    <a:pt x="97" y="144"/>
                  </a:lnTo>
                  <a:lnTo>
                    <a:pt x="98" y="141"/>
                  </a:lnTo>
                  <a:lnTo>
                    <a:pt x="98" y="143"/>
                  </a:lnTo>
                  <a:lnTo>
                    <a:pt x="99" y="145"/>
                  </a:lnTo>
                  <a:lnTo>
                    <a:pt x="99" y="139"/>
                  </a:lnTo>
                  <a:lnTo>
                    <a:pt x="100" y="136"/>
                  </a:lnTo>
                  <a:lnTo>
                    <a:pt x="100" y="133"/>
                  </a:lnTo>
                  <a:lnTo>
                    <a:pt x="101" y="130"/>
                  </a:lnTo>
                  <a:lnTo>
                    <a:pt x="101" y="116"/>
                  </a:lnTo>
                  <a:lnTo>
                    <a:pt x="102" y="120"/>
                  </a:lnTo>
                  <a:lnTo>
                    <a:pt x="102" y="111"/>
                  </a:lnTo>
                  <a:lnTo>
                    <a:pt x="103" y="114"/>
                  </a:lnTo>
                  <a:lnTo>
                    <a:pt x="103" y="121"/>
                  </a:lnTo>
                  <a:lnTo>
                    <a:pt x="104" y="123"/>
                  </a:lnTo>
                  <a:lnTo>
                    <a:pt x="104" y="132"/>
                  </a:lnTo>
                  <a:lnTo>
                    <a:pt x="105" y="131"/>
                  </a:lnTo>
                  <a:lnTo>
                    <a:pt x="105" y="138"/>
                  </a:lnTo>
                  <a:lnTo>
                    <a:pt x="106" y="138"/>
                  </a:lnTo>
                  <a:lnTo>
                    <a:pt x="106" y="142"/>
                  </a:lnTo>
                  <a:lnTo>
                    <a:pt x="107" y="144"/>
                  </a:lnTo>
                  <a:lnTo>
                    <a:pt x="107" y="146"/>
                  </a:lnTo>
                  <a:lnTo>
                    <a:pt x="108" y="144"/>
                  </a:lnTo>
                  <a:lnTo>
                    <a:pt x="108" y="138"/>
                  </a:lnTo>
                  <a:lnTo>
                    <a:pt x="109" y="135"/>
                  </a:lnTo>
                  <a:lnTo>
                    <a:pt x="109" y="121"/>
                  </a:lnTo>
                  <a:lnTo>
                    <a:pt x="110" y="120"/>
                  </a:lnTo>
                  <a:lnTo>
                    <a:pt x="110" y="112"/>
                  </a:lnTo>
                  <a:lnTo>
                    <a:pt x="111" y="102"/>
                  </a:lnTo>
                  <a:lnTo>
                    <a:pt x="111" y="110"/>
                  </a:lnTo>
                  <a:lnTo>
                    <a:pt x="112" y="110"/>
                  </a:lnTo>
                  <a:lnTo>
                    <a:pt x="112" y="120"/>
                  </a:lnTo>
                  <a:lnTo>
                    <a:pt x="113" y="123"/>
                  </a:lnTo>
                  <a:lnTo>
                    <a:pt x="113" y="127"/>
                  </a:lnTo>
                  <a:lnTo>
                    <a:pt x="114" y="130"/>
                  </a:lnTo>
                  <a:lnTo>
                    <a:pt x="114" y="132"/>
                  </a:lnTo>
                  <a:lnTo>
                    <a:pt x="115" y="132"/>
                  </a:lnTo>
                  <a:lnTo>
                    <a:pt x="115" y="139"/>
                  </a:lnTo>
                  <a:lnTo>
                    <a:pt x="116" y="142"/>
                  </a:lnTo>
                  <a:lnTo>
                    <a:pt x="116" y="146"/>
                  </a:lnTo>
                  <a:lnTo>
                    <a:pt x="117" y="146"/>
                  </a:lnTo>
                  <a:lnTo>
                    <a:pt x="117" y="148"/>
                  </a:lnTo>
                  <a:lnTo>
                    <a:pt x="118" y="146"/>
                  </a:lnTo>
                  <a:lnTo>
                    <a:pt x="118" y="133"/>
                  </a:lnTo>
                  <a:lnTo>
                    <a:pt x="119" y="134"/>
                  </a:lnTo>
                  <a:lnTo>
                    <a:pt x="119" y="113"/>
                  </a:lnTo>
                  <a:lnTo>
                    <a:pt x="120" y="101"/>
                  </a:lnTo>
                  <a:lnTo>
                    <a:pt x="120" y="81"/>
                  </a:lnTo>
                  <a:lnTo>
                    <a:pt x="121" y="97"/>
                  </a:lnTo>
                  <a:lnTo>
                    <a:pt x="121" y="91"/>
                  </a:lnTo>
                  <a:lnTo>
                    <a:pt x="122" y="93"/>
                  </a:lnTo>
                  <a:lnTo>
                    <a:pt x="122" y="106"/>
                  </a:lnTo>
                  <a:lnTo>
                    <a:pt x="123" y="102"/>
                  </a:lnTo>
                  <a:lnTo>
                    <a:pt x="123" y="116"/>
                  </a:lnTo>
                  <a:lnTo>
                    <a:pt x="124" y="116"/>
                  </a:lnTo>
                  <a:lnTo>
                    <a:pt x="124" y="120"/>
                  </a:lnTo>
                  <a:lnTo>
                    <a:pt x="125" y="131"/>
                  </a:lnTo>
                  <a:lnTo>
                    <a:pt x="125" y="126"/>
                  </a:lnTo>
                  <a:lnTo>
                    <a:pt x="126" y="135"/>
                  </a:lnTo>
                  <a:lnTo>
                    <a:pt x="126" y="144"/>
                  </a:lnTo>
                  <a:lnTo>
                    <a:pt x="127" y="145"/>
                  </a:lnTo>
                  <a:lnTo>
                    <a:pt x="127" y="148"/>
                  </a:lnTo>
                  <a:lnTo>
                    <a:pt x="128" y="150"/>
                  </a:lnTo>
                  <a:lnTo>
                    <a:pt x="128" y="152"/>
                  </a:lnTo>
                  <a:lnTo>
                    <a:pt x="129" y="153"/>
                  </a:lnTo>
                  <a:lnTo>
                    <a:pt x="129" y="155"/>
                  </a:lnTo>
                  <a:lnTo>
                    <a:pt x="130" y="154"/>
                  </a:lnTo>
                  <a:lnTo>
                    <a:pt x="130" y="156"/>
                  </a:lnTo>
                  <a:lnTo>
                    <a:pt x="131" y="158"/>
                  </a:lnTo>
                  <a:lnTo>
                    <a:pt x="131" y="157"/>
                  </a:lnTo>
                  <a:lnTo>
                    <a:pt x="132" y="157"/>
                  </a:lnTo>
                  <a:lnTo>
                    <a:pt x="133" y="156"/>
                  </a:lnTo>
                  <a:lnTo>
                    <a:pt x="133" y="157"/>
                  </a:lnTo>
                  <a:lnTo>
                    <a:pt x="134" y="156"/>
                  </a:lnTo>
                  <a:lnTo>
                    <a:pt x="134" y="157"/>
                  </a:lnTo>
                  <a:lnTo>
                    <a:pt x="135" y="157"/>
                  </a:lnTo>
                  <a:lnTo>
                    <a:pt x="135" y="158"/>
                  </a:lnTo>
                  <a:lnTo>
                    <a:pt x="136" y="157"/>
                  </a:lnTo>
                  <a:lnTo>
                    <a:pt x="136" y="159"/>
                  </a:lnTo>
                  <a:lnTo>
                    <a:pt x="137" y="159"/>
                  </a:lnTo>
                  <a:lnTo>
                    <a:pt x="138" y="159"/>
                  </a:lnTo>
                  <a:lnTo>
                    <a:pt x="138" y="154"/>
                  </a:lnTo>
                  <a:lnTo>
                    <a:pt x="139" y="149"/>
                  </a:lnTo>
                  <a:lnTo>
                    <a:pt x="139" y="124"/>
                  </a:lnTo>
                  <a:lnTo>
                    <a:pt x="140" y="106"/>
                  </a:lnTo>
                  <a:lnTo>
                    <a:pt x="140" y="114"/>
                  </a:lnTo>
                  <a:lnTo>
                    <a:pt x="141" y="107"/>
                  </a:lnTo>
                  <a:lnTo>
                    <a:pt x="141" y="124"/>
                  </a:lnTo>
                  <a:lnTo>
                    <a:pt x="142" y="129"/>
                  </a:lnTo>
                  <a:lnTo>
                    <a:pt x="142" y="140"/>
                  </a:lnTo>
                  <a:lnTo>
                    <a:pt x="143" y="143"/>
                  </a:lnTo>
                  <a:lnTo>
                    <a:pt x="143" y="150"/>
                  </a:lnTo>
                  <a:lnTo>
                    <a:pt x="144" y="152"/>
                  </a:lnTo>
                  <a:lnTo>
                    <a:pt x="144" y="154"/>
                  </a:lnTo>
                  <a:lnTo>
                    <a:pt x="145" y="154"/>
                  </a:lnTo>
                  <a:lnTo>
                    <a:pt x="145" y="153"/>
                  </a:lnTo>
                  <a:lnTo>
                    <a:pt x="146" y="151"/>
                  </a:lnTo>
                  <a:lnTo>
                    <a:pt x="146" y="143"/>
                  </a:lnTo>
                  <a:lnTo>
                    <a:pt x="147" y="140"/>
                  </a:lnTo>
                  <a:lnTo>
                    <a:pt x="147" y="128"/>
                  </a:lnTo>
                  <a:lnTo>
                    <a:pt x="148" y="120"/>
                  </a:lnTo>
                  <a:lnTo>
                    <a:pt x="148" y="116"/>
                  </a:lnTo>
                  <a:lnTo>
                    <a:pt x="149" y="122"/>
                  </a:lnTo>
                  <a:lnTo>
                    <a:pt x="149" y="118"/>
                  </a:lnTo>
                  <a:lnTo>
                    <a:pt x="150" y="126"/>
                  </a:lnTo>
                  <a:lnTo>
                    <a:pt x="150" y="133"/>
                  </a:lnTo>
                  <a:lnTo>
                    <a:pt x="151" y="134"/>
                  </a:lnTo>
                  <a:lnTo>
                    <a:pt x="151" y="145"/>
                  </a:lnTo>
                  <a:lnTo>
                    <a:pt x="152" y="144"/>
                  </a:lnTo>
                  <a:lnTo>
                    <a:pt x="152" y="149"/>
                  </a:lnTo>
                  <a:lnTo>
                    <a:pt x="153" y="150"/>
                  </a:lnTo>
                  <a:lnTo>
                    <a:pt x="153" y="153"/>
                  </a:lnTo>
                  <a:lnTo>
                    <a:pt x="154" y="154"/>
                  </a:lnTo>
                  <a:lnTo>
                    <a:pt x="154" y="155"/>
                  </a:lnTo>
                  <a:lnTo>
                    <a:pt x="155" y="155"/>
                  </a:lnTo>
                  <a:lnTo>
                    <a:pt x="155" y="156"/>
                  </a:lnTo>
                  <a:lnTo>
                    <a:pt x="156" y="156"/>
                  </a:lnTo>
                  <a:lnTo>
                    <a:pt x="156" y="157"/>
                  </a:lnTo>
                  <a:lnTo>
                    <a:pt x="157" y="157"/>
                  </a:lnTo>
                  <a:lnTo>
                    <a:pt x="157" y="158"/>
                  </a:lnTo>
                  <a:lnTo>
                    <a:pt x="158" y="157"/>
                  </a:lnTo>
                  <a:lnTo>
                    <a:pt x="159" y="158"/>
                  </a:lnTo>
                  <a:lnTo>
                    <a:pt x="159" y="159"/>
                  </a:lnTo>
                  <a:lnTo>
                    <a:pt x="160" y="159"/>
                  </a:lnTo>
                  <a:lnTo>
                    <a:pt x="161" y="159"/>
                  </a:lnTo>
                  <a:lnTo>
                    <a:pt x="161" y="160"/>
                  </a:lnTo>
                  <a:lnTo>
                    <a:pt x="162" y="160"/>
                  </a:lnTo>
                  <a:lnTo>
                    <a:pt x="162" y="161"/>
                  </a:lnTo>
                  <a:lnTo>
                    <a:pt x="163" y="160"/>
                  </a:lnTo>
                  <a:lnTo>
                    <a:pt x="164" y="160"/>
                  </a:lnTo>
                  <a:lnTo>
                    <a:pt x="164" y="161"/>
                  </a:lnTo>
                  <a:lnTo>
                    <a:pt x="165" y="161"/>
                  </a:lnTo>
                  <a:lnTo>
                    <a:pt x="165" y="160"/>
                  </a:lnTo>
                  <a:lnTo>
                    <a:pt x="166" y="160"/>
                  </a:lnTo>
                  <a:lnTo>
                    <a:pt x="166" y="159"/>
                  </a:lnTo>
                  <a:lnTo>
                    <a:pt x="167" y="160"/>
                  </a:lnTo>
                  <a:lnTo>
                    <a:pt x="168" y="160"/>
                  </a:lnTo>
                  <a:lnTo>
                    <a:pt x="169" y="160"/>
                  </a:lnTo>
                  <a:lnTo>
                    <a:pt x="170" y="160"/>
                  </a:lnTo>
                  <a:lnTo>
                    <a:pt x="171" y="159"/>
                  </a:lnTo>
                  <a:lnTo>
                    <a:pt x="171" y="158"/>
                  </a:lnTo>
                  <a:lnTo>
                    <a:pt x="172" y="159"/>
                  </a:lnTo>
                  <a:lnTo>
                    <a:pt x="172" y="158"/>
                  </a:lnTo>
                  <a:lnTo>
                    <a:pt x="173" y="159"/>
                  </a:lnTo>
                  <a:lnTo>
                    <a:pt x="174" y="160"/>
                  </a:lnTo>
                  <a:lnTo>
                    <a:pt x="174" y="159"/>
                  </a:lnTo>
                  <a:lnTo>
                    <a:pt x="175" y="160"/>
                  </a:lnTo>
                  <a:lnTo>
                    <a:pt x="175" y="159"/>
                  </a:lnTo>
                  <a:lnTo>
                    <a:pt x="176" y="159"/>
                  </a:lnTo>
                  <a:lnTo>
                    <a:pt x="176" y="158"/>
                  </a:lnTo>
                  <a:lnTo>
                    <a:pt x="177" y="157"/>
                  </a:lnTo>
                  <a:lnTo>
                    <a:pt x="177" y="155"/>
                  </a:lnTo>
                  <a:lnTo>
                    <a:pt x="178" y="152"/>
                  </a:lnTo>
                  <a:lnTo>
                    <a:pt x="178" y="153"/>
                  </a:lnTo>
                  <a:lnTo>
                    <a:pt x="179" y="150"/>
                  </a:lnTo>
                  <a:lnTo>
                    <a:pt x="179" y="152"/>
                  </a:lnTo>
                  <a:lnTo>
                    <a:pt x="180" y="152"/>
                  </a:lnTo>
                  <a:lnTo>
                    <a:pt x="180" y="151"/>
                  </a:lnTo>
                  <a:lnTo>
                    <a:pt x="181" y="151"/>
                  </a:lnTo>
                  <a:lnTo>
                    <a:pt x="181" y="142"/>
                  </a:lnTo>
                  <a:lnTo>
                    <a:pt x="182" y="138"/>
                  </a:lnTo>
                  <a:lnTo>
                    <a:pt x="182" y="103"/>
                  </a:lnTo>
                  <a:lnTo>
                    <a:pt x="183" y="109"/>
                  </a:lnTo>
                  <a:lnTo>
                    <a:pt x="183" y="81"/>
                  </a:lnTo>
                  <a:lnTo>
                    <a:pt x="184" y="70"/>
                  </a:lnTo>
                  <a:lnTo>
                    <a:pt x="184" y="23"/>
                  </a:lnTo>
                  <a:lnTo>
                    <a:pt x="185" y="21"/>
                  </a:lnTo>
                  <a:lnTo>
                    <a:pt x="185" y="2"/>
                  </a:lnTo>
                  <a:lnTo>
                    <a:pt x="186" y="0"/>
                  </a:lnTo>
                  <a:lnTo>
                    <a:pt x="186" y="21"/>
                  </a:lnTo>
                  <a:lnTo>
                    <a:pt x="187" y="16"/>
                  </a:lnTo>
                  <a:lnTo>
                    <a:pt x="187" y="64"/>
                  </a:lnTo>
                  <a:lnTo>
                    <a:pt x="188" y="69"/>
                  </a:lnTo>
                  <a:lnTo>
                    <a:pt x="188" y="99"/>
                  </a:lnTo>
                  <a:lnTo>
                    <a:pt x="189" y="101"/>
                  </a:lnTo>
                  <a:lnTo>
                    <a:pt x="189" y="111"/>
                  </a:lnTo>
                  <a:lnTo>
                    <a:pt x="190" y="105"/>
                  </a:lnTo>
                  <a:lnTo>
                    <a:pt x="190" y="94"/>
                  </a:lnTo>
                  <a:lnTo>
                    <a:pt x="191" y="91"/>
                  </a:lnTo>
                  <a:lnTo>
                    <a:pt x="191" y="73"/>
                  </a:lnTo>
                  <a:lnTo>
                    <a:pt x="192" y="66"/>
                  </a:lnTo>
                  <a:lnTo>
                    <a:pt x="192" y="82"/>
                  </a:lnTo>
                  <a:lnTo>
                    <a:pt x="193" y="81"/>
                  </a:lnTo>
                  <a:lnTo>
                    <a:pt x="193" y="96"/>
                  </a:lnTo>
                  <a:lnTo>
                    <a:pt x="194" y="108"/>
                  </a:lnTo>
                  <a:lnTo>
                    <a:pt x="194" y="117"/>
                  </a:lnTo>
                  <a:lnTo>
                    <a:pt x="195" y="120"/>
                  </a:lnTo>
                  <a:lnTo>
                    <a:pt x="195" y="130"/>
                  </a:lnTo>
                  <a:lnTo>
                    <a:pt x="196" y="135"/>
                  </a:lnTo>
                  <a:lnTo>
                    <a:pt x="196" y="142"/>
                  </a:lnTo>
                  <a:lnTo>
                    <a:pt x="197" y="143"/>
                  </a:lnTo>
                  <a:lnTo>
                    <a:pt x="197" y="148"/>
                  </a:lnTo>
                  <a:lnTo>
                    <a:pt x="198" y="149"/>
                  </a:lnTo>
                  <a:lnTo>
                    <a:pt x="198" y="150"/>
                  </a:lnTo>
                  <a:lnTo>
                    <a:pt x="199" y="149"/>
                  </a:lnTo>
                  <a:lnTo>
                    <a:pt x="199" y="150"/>
                  </a:lnTo>
                  <a:lnTo>
                    <a:pt x="200" y="149"/>
                  </a:lnTo>
                  <a:lnTo>
                    <a:pt x="200" y="151"/>
                  </a:lnTo>
                  <a:lnTo>
                    <a:pt x="201" y="150"/>
                  </a:lnTo>
                  <a:lnTo>
                    <a:pt x="201" y="152"/>
                  </a:lnTo>
                  <a:lnTo>
                    <a:pt x="202" y="152"/>
                  </a:lnTo>
                  <a:lnTo>
                    <a:pt x="202" y="155"/>
                  </a:lnTo>
                  <a:lnTo>
                    <a:pt x="203" y="155"/>
                  </a:lnTo>
                  <a:lnTo>
                    <a:pt x="203" y="157"/>
                  </a:lnTo>
                  <a:lnTo>
                    <a:pt x="204" y="157"/>
                  </a:lnTo>
                  <a:lnTo>
                    <a:pt x="204" y="158"/>
                  </a:lnTo>
                  <a:lnTo>
                    <a:pt x="205" y="158"/>
                  </a:lnTo>
                  <a:lnTo>
                    <a:pt x="206" y="159"/>
                  </a:lnTo>
                  <a:lnTo>
                    <a:pt x="207" y="160"/>
                  </a:lnTo>
                  <a:lnTo>
                    <a:pt x="207" y="159"/>
                  </a:lnTo>
                  <a:lnTo>
                    <a:pt x="208" y="159"/>
                  </a:lnTo>
                  <a:lnTo>
                    <a:pt x="208" y="160"/>
                  </a:lnTo>
                  <a:lnTo>
                    <a:pt x="209" y="160"/>
                  </a:lnTo>
                  <a:lnTo>
                    <a:pt x="210" y="160"/>
                  </a:lnTo>
                  <a:lnTo>
                    <a:pt x="211" y="161"/>
                  </a:lnTo>
                  <a:lnTo>
                    <a:pt x="211" y="160"/>
                  </a:lnTo>
                  <a:lnTo>
                    <a:pt x="212" y="160"/>
                  </a:lnTo>
                  <a:lnTo>
                    <a:pt x="213" y="160"/>
                  </a:lnTo>
                  <a:lnTo>
                    <a:pt x="214" y="160"/>
                  </a:lnTo>
                  <a:lnTo>
                    <a:pt x="215" y="160"/>
                  </a:lnTo>
                  <a:lnTo>
                    <a:pt x="215" y="161"/>
                  </a:lnTo>
                  <a:lnTo>
                    <a:pt x="216" y="160"/>
                  </a:lnTo>
                  <a:lnTo>
                    <a:pt x="216" y="161"/>
                  </a:lnTo>
                  <a:lnTo>
                    <a:pt x="217" y="160"/>
                  </a:lnTo>
                  <a:lnTo>
                    <a:pt x="217" y="161"/>
                  </a:lnTo>
                  <a:lnTo>
                    <a:pt x="218" y="160"/>
                  </a:lnTo>
                  <a:lnTo>
                    <a:pt x="219" y="160"/>
                  </a:lnTo>
                  <a:lnTo>
                    <a:pt x="219" y="161"/>
                  </a:lnTo>
                  <a:lnTo>
                    <a:pt x="220" y="160"/>
                  </a:lnTo>
                  <a:lnTo>
                    <a:pt x="221" y="160"/>
                  </a:lnTo>
                  <a:lnTo>
                    <a:pt x="221" y="159"/>
                  </a:lnTo>
                  <a:lnTo>
                    <a:pt x="222" y="159"/>
                  </a:lnTo>
                  <a:lnTo>
                    <a:pt x="222" y="158"/>
                  </a:lnTo>
                  <a:lnTo>
                    <a:pt x="223" y="159"/>
                  </a:lnTo>
                  <a:lnTo>
                    <a:pt x="223" y="158"/>
                  </a:lnTo>
                  <a:lnTo>
                    <a:pt x="224" y="159"/>
                  </a:lnTo>
                  <a:lnTo>
                    <a:pt x="225" y="159"/>
                  </a:lnTo>
                  <a:lnTo>
                    <a:pt x="225" y="160"/>
                  </a:lnTo>
                  <a:lnTo>
                    <a:pt x="226" y="159"/>
                  </a:lnTo>
                  <a:lnTo>
                    <a:pt x="226" y="160"/>
                  </a:lnTo>
                  <a:lnTo>
                    <a:pt x="227" y="159"/>
                  </a:lnTo>
                  <a:lnTo>
                    <a:pt x="227" y="160"/>
                  </a:lnTo>
                  <a:lnTo>
                    <a:pt x="228" y="160"/>
                  </a:lnTo>
                  <a:lnTo>
                    <a:pt x="229" y="159"/>
                  </a:lnTo>
                  <a:lnTo>
                    <a:pt x="229" y="157"/>
                  </a:lnTo>
                  <a:lnTo>
                    <a:pt x="230" y="157"/>
                  </a:lnTo>
                  <a:lnTo>
                    <a:pt x="230" y="156"/>
                  </a:lnTo>
                  <a:lnTo>
                    <a:pt x="231" y="157"/>
                  </a:lnTo>
                  <a:lnTo>
                    <a:pt x="231" y="156"/>
                  </a:lnTo>
                  <a:lnTo>
                    <a:pt x="232" y="157"/>
                  </a:lnTo>
                  <a:lnTo>
                    <a:pt x="232" y="158"/>
                  </a:lnTo>
                  <a:lnTo>
                    <a:pt x="233" y="159"/>
                  </a:lnTo>
                  <a:lnTo>
                    <a:pt x="233" y="160"/>
                  </a:lnTo>
                  <a:lnTo>
                    <a:pt x="234" y="160"/>
                  </a:lnTo>
                  <a:lnTo>
                    <a:pt x="234" y="157"/>
                  </a:lnTo>
                  <a:lnTo>
                    <a:pt x="235" y="158"/>
                  </a:lnTo>
                  <a:lnTo>
                    <a:pt x="235" y="156"/>
                  </a:lnTo>
                  <a:lnTo>
                    <a:pt x="236" y="156"/>
                  </a:lnTo>
                  <a:lnTo>
                    <a:pt x="236" y="157"/>
                  </a:lnTo>
                  <a:lnTo>
                    <a:pt x="237" y="157"/>
                  </a:lnTo>
                  <a:lnTo>
                    <a:pt x="237" y="158"/>
                  </a:lnTo>
                  <a:lnTo>
                    <a:pt x="238" y="159"/>
                  </a:lnTo>
                  <a:lnTo>
                    <a:pt x="239" y="159"/>
                  </a:lnTo>
                  <a:lnTo>
                    <a:pt x="240" y="159"/>
                  </a:lnTo>
                  <a:lnTo>
                    <a:pt x="241" y="159"/>
                  </a:lnTo>
                  <a:lnTo>
                    <a:pt x="241" y="160"/>
                  </a:lnTo>
                  <a:lnTo>
                    <a:pt x="242" y="160"/>
                  </a:lnTo>
                  <a:lnTo>
                    <a:pt x="243" y="161"/>
                  </a:lnTo>
                  <a:lnTo>
                    <a:pt x="243" y="160"/>
                  </a:lnTo>
                  <a:lnTo>
                    <a:pt x="244" y="160"/>
                  </a:lnTo>
                  <a:lnTo>
                    <a:pt x="244" y="159"/>
                  </a:lnTo>
                  <a:lnTo>
                    <a:pt x="245" y="159"/>
                  </a:lnTo>
                  <a:lnTo>
                    <a:pt x="245" y="158"/>
                  </a:lnTo>
                  <a:lnTo>
                    <a:pt x="246" y="158"/>
                  </a:lnTo>
                  <a:lnTo>
                    <a:pt x="246" y="159"/>
                  </a:lnTo>
                  <a:lnTo>
                    <a:pt x="247" y="159"/>
                  </a:lnTo>
                  <a:lnTo>
                    <a:pt x="248" y="160"/>
                  </a:lnTo>
                  <a:lnTo>
                    <a:pt x="248" y="153"/>
                  </a:lnTo>
                  <a:lnTo>
                    <a:pt x="249" y="143"/>
                  </a:lnTo>
                  <a:lnTo>
                    <a:pt x="249" y="103"/>
                  </a:lnTo>
                  <a:lnTo>
                    <a:pt x="250" y="96"/>
                  </a:lnTo>
                  <a:lnTo>
                    <a:pt x="250" y="83"/>
                  </a:lnTo>
                  <a:lnTo>
                    <a:pt x="251" y="82"/>
                  </a:lnTo>
                  <a:lnTo>
                    <a:pt x="251" y="110"/>
                  </a:lnTo>
                  <a:lnTo>
                    <a:pt x="252" y="120"/>
                  </a:lnTo>
                  <a:lnTo>
                    <a:pt x="252" y="137"/>
                  </a:lnTo>
                  <a:lnTo>
                    <a:pt x="253" y="141"/>
                  </a:lnTo>
                  <a:lnTo>
                    <a:pt x="253" y="147"/>
                  </a:lnTo>
                  <a:lnTo>
                    <a:pt x="254" y="142"/>
                  </a:lnTo>
                  <a:lnTo>
                    <a:pt x="254" y="127"/>
                  </a:lnTo>
                  <a:lnTo>
                    <a:pt x="255" y="118"/>
                  </a:lnTo>
                  <a:lnTo>
                    <a:pt x="255" y="103"/>
                  </a:lnTo>
                  <a:lnTo>
                    <a:pt x="256" y="96"/>
                  </a:lnTo>
                  <a:lnTo>
                    <a:pt x="256" y="99"/>
                  </a:lnTo>
                  <a:lnTo>
                    <a:pt x="257" y="103"/>
                  </a:lnTo>
                  <a:lnTo>
                    <a:pt x="257" y="113"/>
                  </a:lnTo>
                  <a:lnTo>
                    <a:pt x="258" y="116"/>
                  </a:lnTo>
                  <a:lnTo>
                    <a:pt x="258" y="129"/>
                  </a:lnTo>
                  <a:lnTo>
                    <a:pt x="259" y="127"/>
                  </a:lnTo>
                  <a:lnTo>
                    <a:pt x="259" y="135"/>
                  </a:lnTo>
                  <a:lnTo>
                    <a:pt x="260" y="137"/>
                  </a:lnTo>
                  <a:lnTo>
                    <a:pt x="260" y="140"/>
                  </a:lnTo>
                  <a:lnTo>
                    <a:pt x="261" y="140"/>
                  </a:lnTo>
                  <a:lnTo>
                    <a:pt x="261" y="142"/>
                  </a:lnTo>
                  <a:lnTo>
                    <a:pt x="262" y="144"/>
                  </a:lnTo>
                  <a:lnTo>
                    <a:pt x="262" y="148"/>
                  </a:lnTo>
                  <a:lnTo>
                    <a:pt x="263" y="148"/>
                  </a:lnTo>
                  <a:lnTo>
                    <a:pt x="263" y="151"/>
                  </a:lnTo>
                  <a:lnTo>
                    <a:pt x="264" y="151"/>
                  </a:lnTo>
                  <a:lnTo>
                    <a:pt x="264" y="155"/>
                  </a:lnTo>
                  <a:lnTo>
                    <a:pt x="265" y="155"/>
                  </a:lnTo>
                  <a:lnTo>
                    <a:pt x="265" y="156"/>
                  </a:lnTo>
                  <a:lnTo>
                    <a:pt x="266" y="157"/>
                  </a:lnTo>
                  <a:lnTo>
                    <a:pt x="267" y="158"/>
                  </a:lnTo>
                  <a:lnTo>
                    <a:pt x="267" y="159"/>
                  </a:lnTo>
                  <a:lnTo>
                    <a:pt x="268" y="159"/>
                  </a:lnTo>
                  <a:lnTo>
                    <a:pt x="269" y="159"/>
                  </a:lnTo>
                  <a:lnTo>
                    <a:pt x="269" y="160"/>
                  </a:lnTo>
                  <a:lnTo>
                    <a:pt x="270" y="160"/>
                  </a:lnTo>
                  <a:lnTo>
                    <a:pt x="271" y="159"/>
                  </a:lnTo>
                  <a:lnTo>
                    <a:pt x="271" y="160"/>
                  </a:lnTo>
                  <a:lnTo>
                    <a:pt x="272" y="160"/>
                  </a:lnTo>
                  <a:lnTo>
                    <a:pt x="273" y="161"/>
                  </a:lnTo>
                  <a:lnTo>
                    <a:pt x="273" y="160"/>
                  </a:lnTo>
                  <a:lnTo>
                    <a:pt x="274" y="160"/>
                  </a:lnTo>
                  <a:lnTo>
                    <a:pt x="274" y="161"/>
                  </a:lnTo>
                  <a:lnTo>
                    <a:pt x="275" y="160"/>
                  </a:lnTo>
                  <a:lnTo>
                    <a:pt x="275" y="161"/>
                  </a:lnTo>
                  <a:lnTo>
                    <a:pt x="276" y="161"/>
                  </a:lnTo>
                  <a:lnTo>
                    <a:pt x="277" y="161"/>
                  </a:lnTo>
                  <a:lnTo>
                    <a:pt x="278" y="161"/>
                  </a:lnTo>
                  <a:lnTo>
                    <a:pt x="279" y="161"/>
                  </a:lnTo>
                  <a:lnTo>
                    <a:pt x="279" y="159"/>
                  </a:lnTo>
                  <a:lnTo>
                    <a:pt x="280" y="160"/>
                  </a:lnTo>
                  <a:lnTo>
                    <a:pt x="280" y="161"/>
                  </a:lnTo>
                  <a:lnTo>
                    <a:pt x="281" y="161"/>
                  </a:lnTo>
                  <a:lnTo>
                    <a:pt x="282" y="160"/>
                  </a:lnTo>
                  <a:lnTo>
                    <a:pt x="282" y="161"/>
                  </a:lnTo>
                  <a:lnTo>
                    <a:pt x="283" y="161"/>
                  </a:lnTo>
                  <a:lnTo>
                    <a:pt x="284" y="161"/>
                  </a:lnTo>
                  <a:lnTo>
                    <a:pt x="285" y="161"/>
                  </a:lnTo>
                  <a:lnTo>
                    <a:pt x="286" y="161"/>
                  </a:lnTo>
                  <a:lnTo>
                    <a:pt x="287" y="161"/>
                  </a:lnTo>
                  <a:lnTo>
                    <a:pt x="288" y="161"/>
                  </a:lnTo>
                  <a:lnTo>
                    <a:pt x="289" y="161"/>
                  </a:lnTo>
                  <a:lnTo>
                    <a:pt x="290" y="161"/>
                  </a:lnTo>
                  <a:lnTo>
                    <a:pt x="291" y="161"/>
                  </a:lnTo>
                  <a:lnTo>
                    <a:pt x="291" y="162"/>
                  </a:lnTo>
                  <a:lnTo>
                    <a:pt x="292" y="161"/>
                  </a:lnTo>
                  <a:lnTo>
                    <a:pt x="293" y="161"/>
                  </a:lnTo>
                  <a:lnTo>
                    <a:pt x="294" y="161"/>
                  </a:lnTo>
                  <a:lnTo>
                    <a:pt x="295" y="161"/>
                  </a:lnTo>
                  <a:lnTo>
                    <a:pt x="296" y="161"/>
                  </a:lnTo>
                  <a:lnTo>
                    <a:pt x="297" y="161"/>
                  </a:lnTo>
                  <a:lnTo>
                    <a:pt x="298" y="160"/>
                  </a:lnTo>
                  <a:lnTo>
                    <a:pt x="298" y="159"/>
                  </a:lnTo>
                  <a:lnTo>
                    <a:pt x="299" y="159"/>
                  </a:lnTo>
                  <a:lnTo>
                    <a:pt x="300" y="160"/>
                  </a:lnTo>
                  <a:lnTo>
                    <a:pt x="301" y="160"/>
                  </a:lnTo>
                  <a:lnTo>
                    <a:pt x="301" y="161"/>
                  </a:lnTo>
                  <a:lnTo>
                    <a:pt x="302" y="160"/>
                  </a:lnTo>
                  <a:lnTo>
                    <a:pt x="303" y="160"/>
                  </a:lnTo>
                  <a:lnTo>
                    <a:pt x="303" y="159"/>
                  </a:lnTo>
                  <a:lnTo>
                    <a:pt x="304" y="159"/>
                  </a:lnTo>
                  <a:lnTo>
                    <a:pt x="304" y="157"/>
                  </a:lnTo>
                  <a:lnTo>
                    <a:pt x="305" y="154"/>
                  </a:lnTo>
                  <a:lnTo>
                    <a:pt x="305" y="126"/>
                  </a:lnTo>
                  <a:lnTo>
                    <a:pt x="306" y="118"/>
                  </a:lnTo>
                  <a:lnTo>
                    <a:pt x="306" y="111"/>
                  </a:lnTo>
                  <a:lnTo>
                    <a:pt x="307" y="108"/>
                  </a:lnTo>
                  <a:lnTo>
                    <a:pt x="307" y="120"/>
                  </a:lnTo>
                  <a:lnTo>
                    <a:pt x="308" y="123"/>
                  </a:lnTo>
                  <a:lnTo>
                    <a:pt x="308" y="137"/>
                  </a:lnTo>
                  <a:lnTo>
                    <a:pt x="309" y="140"/>
                  </a:lnTo>
                  <a:lnTo>
                    <a:pt x="309" y="149"/>
                  </a:lnTo>
                  <a:lnTo>
                    <a:pt x="310" y="152"/>
                  </a:lnTo>
                  <a:lnTo>
                    <a:pt x="310" y="156"/>
                  </a:lnTo>
                  <a:lnTo>
                    <a:pt x="311" y="156"/>
                  </a:lnTo>
                  <a:lnTo>
                    <a:pt x="311" y="157"/>
                  </a:lnTo>
                  <a:lnTo>
                    <a:pt x="312" y="157"/>
                  </a:lnTo>
                  <a:lnTo>
                    <a:pt x="312" y="156"/>
                  </a:lnTo>
                  <a:lnTo>
                    <a:pt x="313" y="156"/>
                  </a:lnTo>
                  <a:lnTo>
                    <a:pt x="313" y="157"/>
                  </a:lnTo>
                  <a:lnTo>
                    <a:pt x="314" y="158"/>
                  </a:lnTo>
                  <a:lnTo>
                    <a:pt x="315" y="158"/>
                  </a:lnTo>
                  <a:lnTo>
                    <a:pt x="316" y="158"/>
                  </a:lnTo>
                  <a:lnTo>
                    <a:pt x="316" y="159"/>
                  </a:lnTo>
                  <a:lnTo>
                    <a:pt x="317" y="159"/>
                  </a:lnTo>
                  <a:lnTo>
                    <a:pt x="317" y="158"/>
                  </a:lnTo>
                  <a:lnTo>
                    <a:pt x="318" y="158"/>
                  </a:lnTo>
                  <a:lnTo>
                    <a:pt x="318" y="157"/>
                  </a:lnTo>
                  <a:lnTo>
                    <a:pt x="319" y="157"/>
                  </a:lnTo>
                  <a:lnTo>
                    <a:pt x="320" y="157"/>
                  </a:lnTo>
                  <a:lnTo>
                    <a:pt x="320" y="158"/>
                  </a:lnTo>
                  <a:lnTo>
                    <a:pt x="321" y="158"/>
                  </a:lnTo>
                  <a:lnTo>
                    <a:pt x="321" y="159"/>
                  </a:lnTo>
                  <a:lnTo>
                    <a:pt x="322" y="159"/>
                  </a:lnTo>
                  <a:lnTo>
                    <a:pt x="323" y="160"/>
                  </a:lnTo>
                  <a:lnTo>
                    <a:pt x="323" y="159"/>
                  </a:lnTo>
                  <a:lnTo>
                    <a:pt x="324" y="159"/>
                  </a:lnTo>
                  <a:lnTo>
                    <a:pt x="324" y="160"/>
                  </a:lnTo>
                  <a:lnTo>
                    <a:pt x="325" y="159"/>
                  </a:lnTo>
                  <a:lnTo>
                    <a:pt x="325" y="157"/>
                  </a:lnTo>
                  <a:lnTo>
                    <a:pt x="326" y="157"/>
                  </a:lnTo>
                  <a:lnTo>
                    <a:pt x="326" y="144"/>
                  </a:lnTo>
                  <a:lnTo>
                    <a:pt x="327" y="139"/>
                  </a:lnTo>
                  <a:lnTo>
                    <a:pt x="327" y="128"/>
                  </a:lnTo>
                  <a:lnTo>
                    <a:pt x="328" y="123"/>
                  </a:lnTo>
                  <a:lnTo>
                    <a:pt x="328" y="122"/>
                  </a:lnTo>
                  <a:lnTo>
                    <a:pt x="329" y="125"/>
                  </a:lnTo>
                  <a:lnTo>
                    <a:pt x="329" y="132"/>
                  </a:lnTo>
                  <a:lnTo>
                    <a:pt x="330" y="135"/>
                  </a:lnTo>
                  <a:lnTo>
                    <a:pt x="330" y="145"/>
                  </a:lnTo>
                  <a:lnTo>
                    <a:pt x="331" y="148"/>
                  </a:lnTo>
                  <a:lnTo>
                    <a:pt x="331" y="153"/>
                  </a:lnTo>
                  <a:lnTo>
                    <a:pt x="332" y="154"/>
                  </a:lnTo>
                  <a:lnTo>
                    <a:pt x="332" y="156"/>
                  </a:lnTo>
                  <a:lnTo>
                    <a:pt x="333" y="157"/>
                  </a:lnTo>
                  <a:lnTo>
                    <a:pt x="334" y="157"/>
                  </a:lnTo>
                  <a:lnTo>
                    <a:pt x="334" y="158"/>
                  </a:lnTo>
                  <a:lnTo>
                    <a:pt x="335" y="158"/>
                  </a:lnTo>
                  <a:lnTo>
                    <a:pt x="335" y="159"/>
                  </a:lnTo>
                  <a:lnTo>
                    <a:pt x="336" y="159"/>
                  </a:lnTo>
                  <a:lnTo>
                    <a:pt x="337" y="160"/>
                  </a:lnTo>
                  <a:lnTo>
                    <a:pt x="337" y="159"/>
                  </a:lnTo>
                  <a:lnTo>
                    <a:pt x="338" y="160"/>
                  </a:lnTo>
                  <a:lnTo>
                    <a:pt x="338" y="159"/>
                  </a:lnTo>
                  <a:lnTo>
                    <a:pt x="339" y="160"/>
                  </a:lnTo>
                  <a:lnTo>
                    <a:pt x="339" y="159"/>
                  </a:lnTo>
                  <a:lnTo>
                    <a:pt x="340" y="160"/>
                  </a:lnTo>
                  <a:lnTo>
                    <a:pt x="340" y="159"/>
                  </a:lnTo>
                  <a:lnTo>
                    <a:pt x="341" y="160"/>
                  </a:lnTo>
                  <a:lnTo>
                    <a:pt x="341" y="157"/>
                  </a:lnTo>
                  <a:lnTo>
                    <a:pt x="342" y="156"/>
                  </a:lnTo>
                  <a:lnTo>
                    <a:pt x="342" y="150"/>
                  </a:lnTo>
                  <a:lnTo>
                    <a:pt x="343" y="149"/>
                  </a:lnTo>
                  <a:lnTo>
                    <a:pt x="343" y="148"/>
                  </a:lnTo>
                  <a:lnTo>
                    <a:pt x="344" y="149"/>
                  </a:lnTo>
                  <a:lnTo>
                    <a:pt x="344" y="153"/>
                  </a:lnTo>
                  <a:lnTo>
                    <a:pt x="345" y="155"/>
                  </a:lnTo>
                  <a:lnTo>
                    <a:pt x="345" y="157"/>
                  </a:lnTo>
                  <a:lnTo>
                    <a:pt x="346" y="158"/>
                  </a:lnTo>
                  <a:lnTo>
                    <a:pt x="347" y="158"/>
                  </a:lnTo>
                  <a:lnTo>
                    <a:pt x="347" y="159"/>
                  </a:lnTo>
                  <a:lnTo>
                    <a:pt x="348" y="159"/>
                  </a:lnTo>
                  <a:lnTo>
                    <a:pt x="348" y="160"/>
                  </a:lnTo>
                  <a:lnTo>
                    <a:pt x="349" y="160"/>
                  </a:lnTo>
                  <a:lnTo>
                    <a:pt x="350" y="160"/>
                  </a:lnTo>
                  <a:lnTo>
                    <a:pt x="351" y="160"/>
                  </a:lnTo>
                  <a:lnTo>
                    <a:pt x="352" y="160"/>
                  </a:lnTo>
                  <a:lnTo>
                    <a:pt x="352" y="159"/>
                  </a:lnTo>
                  <a:lnTo>
                    <a:pt x="353" y="160"/>
                  </a:lnTo>
                  <a:lnTo>
                    <a:pt x="353" y="159"/>
                  </a:lnTo>
                  <a:lnTo>
                    <a:pt x="354" y="160"/>
                  </a:lnTo>
                  <a:lnTo>
                    <a:pt x="355" y="159"/>
                  </a:lnTo>
                  <a:lnTo>
                    <a:pt x="355" y="160"/>
                  </a:lnTo>
                  <a:lnTo>
                    <a:pt x="356" y="159"/>
                  </a:lnTo>
                  <a:lnTo>
                    <a:pt x="356" y="160"/>
                  </a:lnTo>
                  <a:lnTo>
                    <a:pt x="357" y="160"/>
                  </a:lnTo>
                  <a:lnTo>
                    <a:pt x="357" y="159"/>
                  </a:lnTo>
                  <a:lnTo>
                    <a:pt x="358" y="160"/>
                  </a:lnTo>
                  <a:lnTo>
                    <a:pt x="358" y="159"/>
                  </a:lnTo>
                  <a:lnTo>
                    <a:pt x="359" y="158"/>
                  </a:lnTo>
                  <a:lnTo>
                    <a:pt x="359" y="159"/>
                  </a:lnTo>
                  <a:lnTo>
                    <a:pt x="360" y="159"/>
                  </a:lnTo>
                  <a:lnTo>
                    <a:pt x="360" y="160"/>
                  </a:lnTo>
                  <a:lnTo>
                    <a:pt x="361" y="160"/>
                  </a:lnTo>
                  <a:lnTo>
                    <a:pt x="362" y="159"/>
                  </a:lnTo>
                  <a:lnTo>
                    <a:pt x="362" y="160"/>
                  </a:lnTo>
                  <a:lnTo>
                    <a:pt x="363" y="160"/>
                  </a:lnTo>
                  <a:lnTo>
                    <a:pt x="364" y="161"/>
                  </a:lnTo>
                  <a:lnTo>
                    <a:pt x="364" y="160"/>
                  </a:lnTo>
                  <a:lnTo>
                    <a:pt x="365" y="160"/>
                  </a:lnTo>
                  <a:lnTo>
                    <a:pt x="366" y="160"/>
                  </a:lnTo>
                  <a:lnTo>
                    <a:pt x="367" y="160"/>
                  </a:lnTo>
                  <a:lnTo>
                    <a:pt x="367" y="161"/>
                  </a:lnTo>
                  <a:lnTo>
                    <a:pt x="368" y="161"/>
                  </a:lnTo>
                  <a:lnTo>
                    <a:pt x="368" y="160"/>
                  </a:lnTo>
                  <a:lnTo>
                    <a:pt x="369" y="161"/>
                  </a:lnTo>
                  <a:lnTo>
                    <a:pt x="369" y="160"/>
                  </a:lnTo>
                  <a:lnTo>
                    <a:pt x="370" y="160"/>
                  </a:lnTo>
                  <a:lnTo>
                    <a:pt x="370" y="161"/>
                  </a:lnTo>
                  <a:lnTo>
                    <a:pt x="371" y="160"/>
                  </a:lnTo>
                  <a:lnTo>
                    <a:pt x="372" y="159"/>
                  </a:lnTo>
                  <a:lnTo>
                    <a:pt x="373" y="159"/>
                  </a:lnTo>
                  <a:lnTo>
                    <a:pt x="373" y="158"/>
                  </a:lnTo>
                  <a:lnTo>
                    <a:pt x="374" y="158"/>
                  </a:lnTo>
                  <a:lnTo>
                    <a:pt x="374" y="159"/>
                  </a:lnTo>
                  <a:lnTo>
                    <a:pt x="375" y="159"/>
                  </a:lnTo>
                  <a:lnTo>
                    <a:pt x="376" y="159"/>
                  </a:lnTo>
                  <a:lnTo>
                    <a:pt x="376" y="160"/>
                  </a:lnTo>
                  <a:lnTo>
                    <a:pt x="377" y="160"/>
                  </a:lnTo>
                  <a:lnTo>
                    <a:pt x="377" y="159"/>
                  </a:lnTo>
                  <a:lnTo>
                    <a:pt x="378" y="160"/>
                  </a:lnTo>
                  <a:lnTo>
                    <a:pt x="378" y="159"/>
                  </a:lnTo>
                  <a:lnTo>
                    <a:pt x="379" y="159"/>
                  </a:lnTo>
                  <a:lnTo>
                    <a:pt x="379" y="158"/>
                  </a:lnTo>
                  <a:lnTo>
                    <a:pt x="380" y="158"/>
                  </a:lnTo>
                  <a:lnTo>
                    <a:pt x="380" y="159"/>
                  </a:lnTo>
                  <a:lnTo>
                    <a:pt x="381" y="160"/>
                  </a:lnTo>
                  <a:lnTo>
                    <a:pt x="381" y="159"/>
                  </a:lnTo>
                  <a:lnTo>
                    <a:pt x="382" y="160"/>
                  </a:lnTo>
                  <a:lnTo>
                    <a:pt x="383" y="160"/>
                  </a:lnTo>
                  <a:lnTo>
                    <a:pt x="383" y="161"/>
                  </a:lnTo>
                  <a:lnTo>
                    <a:pt x="384" y="161"/>
                  </a:lnTo>
                  <a:lnTo>
                    <a:pt x="385" y="161"/>
                  </a:lnTo>
                  <a:lnTo>
                    <a:pt x="386" y="160"/>
                  </a:lnTo>
                  <a:lnTo>
                    <a:pt x="386" y="161"/>
                  </a:lnTo>
                  <a:lnTo>
                    <a:pt x="387" y="160"/>
                  </a:lnTo>
                  <a:lnTo>
                    <a:pt x="387" y="161"/>
                  </a:lnTo>
                  <a:lnTo>
                    <a:pt x="388" y="161"/>
                  </a:lnTo>
                  <a:lnTo>
                    <a:pt x="388" y="160"/>
                  </a:lnTo>
                  <a:lnTo>
                    <a:pt x="389" y="161"/>
                  </a:lnTo>
                  <a:lnTo>
                    <a:pt x="390" y="161"/>
                  </a:lnTo>
                  <a:lnTo>
                    <a:pt x="391" y="160"/>
                  </a:lnTo>
                  <a:lnTo>
                    <a:pt x="391" y="161"/>
                  </a:lnTo>
                  <a:lnTo>
                    <a:pt x="392" y="161"/>
                  </a:lnTo>
                  <a:lnTo>
                    <a:pt x="393" y="161"/>
                  </a:lnTo>
                  <a:lnTo>
                    <a:pt x="394" y="160"/>
                  </a:lnTo>
                  <a:lnTo>
                    <a:pt x="394" y="161"/>
                  </a:lnTo>
                  <a:lnTo>
                    <a:pt x="395" y="161"/>
                  </a:lnTo>
                  <a:lnTo>
                    <a:pt x="396" y="161"/>
                  </a:lnTo>
                  <a:lnTo>
                    <a:pt x="396" y="160"/>
                  </a:lnTo>
                  <a:lnTo>
                    <a:pt x="397" y="160"/>
                  </a:lnTo>
                  <a:lnTo>
                    <a:pt x="398" y="160"/>
                  </a:lnTo>
                  <a:lnTo>
                    <a:pt x="398" y="159"/>
                  </a:lnTo>
                  <a:lnTo>
                    <a:pt x="399" y="158"/>
                  </a:lnTo>
                  <a:lnTo>
                    <a:pt x="399" y="159"/>
                  </a:lnTo>
                  <a:lnTo>
                    <a:pt x="400" y="158"/>
                  </a:lnTo>
                  <a:lnTo>
                    <a:pt x="400" y="159"/>
                  </a:lnTo>
                  <a:lnTo>
                    <a:pt x="401" y="158"/>
                  </a:lnTo>
                  <a:lnTo>
                    <a:pt x="401" y="156"/>
                  </a:lnTo>
                  <a:lnTo>
                    <a:pt x="402" y="157"/>
                  </a:lnTo>
                  <a:lnTo>
                    <a:pt x="402" y="155"/>
                  </a:lnTo>
                  <a:lnTo>
                    <a:pt x="403" y="155"/>
                  </a:lnTo>
                  <a:lnTo>
                    <a:pt x="403" y="153"/>
                  </a:lnTo>
                  <a:lnTo>
                    <a:pt x="404" y="156"/>
                  </a:lnTo>
                  <a:lnTo>
                    <a:pt x="404" y="153"/>
                  </a:lnTo>
                  <a:lnTo>
                    <a:pt x="405" y="156"/>
                  </a:lnTo>
                  <a:lnTo>
                    <a:pt x="405" y="155"/>
                  </a:lnTo>
                  <a:lnTo>
                    <a:pt x="406" y="155"/>
                  </a:lnTo>
                  <a:lnTo>
                    <a:pt x="406" y="153"/>
                  </a:lnTo>
                  <a:lnTo>
                    <a:pt x="407" y="153"/>
                  </a:lnTo>
                  <a:lnTo>
                    <a:pt x="407" y="143"/>
                  </a:lnTo>
                  <a:lnTo>
                    <a:pt x="408" y="132"/>
                  </a:lnTo>
                  <a:lnTo>
                    <a:pt x="408" y="138"/>
                  </a:lnTo>
                  <a:lnTo>
                    <a:pt x="409" y="133"/>
                  </a:lnTo>
                  <a:lnTo>
                    <a:pt x="409" y="140"/>
                  </a:lnTo>
                  <a:lnTo>
                    <a:pt x="410" y="140"/>
                  </a:lnTo>
                  <a:lnTo>
                    <a:pt x="410" y="148"/>
                  </a:lnTo>
                  <a:lnTo>
                    <a:pt x="411" y="146"/>
                  </a:lnTo>
                  <a:lnTo>
                    <a:pt x="411" y="149"/>
                  </a:lnTo>
                  <a:lnTo>
                    <a:pt x="412" y="153"/>
                  </a:lnTo>
                  <a:lnTo>
                    <a:pt x="412" y="150"/>
                  </a:lnTo>
                  <a:lnTo>
                    <a:pt x="413" y="150"/>
                  </a:lnTo>
                  <a:lnTo>
                    <a:pt x="413" y="152"/>
                  </a:lnTo>
                  <a:lnTo>
                    <a:pt x="414" y="153"/>
                  </a:lnTo>
                  <a:lnTo>
                    <a:pt x="414" y="154"/>
                  </a:lnTo>
                  <a:lnTo>
                    <a:pt x="415" y="155"/>
                  </a:lnTo>
                  <a:lnTo>
                    <a:pt x="415" y="154"/>
                  </a:lnTo>
                  <a:lnTo>
                    <a:pt x="416" y="155"/>
                  </a:lnTo>
                  <a:lnTo>
                    <a:pt x="417" y="155"/>
                  </a:lnTo>
                  <a:lnTo>
                    <a:pt x="417" y="156"/>
                  </a:lnTo>
                  <a:lnTo>
                    <a:pt x="418" y="156"/>
                  </a:lnTo>
                  <a:lnTo>
                    <a:pt x="419" y="156"/>
                  </a:lnTo>
                  <a:lnTo>
                    <a:pt x="419" y="155"/>
                  </a:lnTo>
                  <a:lnTo>
                    <a:pt x="420" y="156"/>
                  </a:lnTo>
                  <a:lnTo>
                    <a:pt x="420" y="155"/>
                  </a:lnTo>
                  <a:lnTo>
                    <a:pt x="421" y="156"/>
                  </a:lnTo>
                  <a:lnTo>
                    <a:pt x="421" y="157"/>
                  </a:lnTo>
                  <a:lnTo>
                    <a:pt x="422" y="156"/>
                  </a:lnTo>
                  <a:lnTo>
                    <a:pt x="422" y="157"/>
                  </a:lnTo>
                  <a:lnTo>
                    <a:pt x="423" y="157"/>
                  </a:lnTo>
                  <a:lnTo>
                    <a:pt x="424" y="156"/>
                  </a:lnTo>
                  <a:lnTo>
                    <a:pt x="425" y="156"/>
                  </a:lnTo>
                  <a:lnTo>
                    <a:pt x="425" y="157"/>
                  </a:lnTo>
                  <a:lnTo>
                    <a:pt x="426" y="157"/>
                  </a:lnTo>
                  <a:lnTo>
                    <a:pt x="426" y="158"/>
                  </a:lnTo>
                  <a:lnTo>
                    <a:pt x="427" y="157"/>
                  </a:lnTo>
                  <a:lnTo>
                    <a:pt x="427" y="159"/>
                  </a:lnTo>
                  <a:lnTo>
                    <a:pt x="428" y="158"/>
                  </a:lnTo>
                  <a:lnTo>
                    <a:pt x="428" y="157"/>
                  </a:lnTo>
                  <a:lnTo>
                    <a:pt x="429" y="158"/>
                  </a:lnTo>
                  <a:lnTo>
                    <a:pt x="429" y="157"/>
                  </a:lnTo>
                  <a:lnTo>
                    <a:pt x="430" y="158"/>
                  </a:lnTo>
                  <a:lnTo>
                    <a:pt x="430" y="157"/>
                  </a:lnTo>
                  <a:lnTo>
                    <a:pt x="431" y="158"/>
                  </a:lnTo>
                  <a:lnTo>
                    <a:pt x="432" y="158"/>
                  </a:lnTo>
                  <a:lnTo>
                    <a:pt x="432" y="157"/>
                  </a:lnTo>
                  <a:lnTo>
                    <a:pt x="433" y="157"/>
                  </a:lnTo>
                  <a:lnTo>
                    <a:pt x="433" y="158"/>
                  </a:lnTo>
                  <a:lnTo>
                    <a:pt x="434" y="158"/>
                  </a:lnTo>
                  <a:lnTo>
                    <a:pt x="434" y="157"/>
                  </a:lnTo>
                  <a:lnTo>
                    <a:pt x="435" y="158"/>
                  </a:lnTo>
                  <a:lnTo>
                    <a:pt x="435" y="153"/>
                  </a:lnTo>
                  <a:lnTo>
                    <a:pt x="436" y="152"/>
                  </a:lnTo>
                  <a:lnTo>
                    <a:pt x="436" y="155"/>
                  </a:lnTo>
                  <a:lnTo>
                    <a:pt x="437" y="156"/>
                  </a:lnTo>
                  <a:lnTo>
                    <a:pt x="437" y="157"/>
                  </a:lnTo>
                  <a:lnTo>
                    <a:pt x="438" y="157"/>
                  </a:lnTo>
                  <a:lnTo>
                    <a:pt x="438" y="158"/>
                  </a:lnTo>
                  <a:lnTo>
                    <a:pt x="439" y="157"/>
                  </a:lnTo>
                  <a:lnTo>
                    <a:pt x="439" y="158"/>
                  </a:lnTo>
                  <a:lnTo>
                    <a:pt x="440" y="158"/>
                  </a:lnTo>
                  <a:lnTo>
                    <a:pt x="440" y="157"/>
                  </a:lnTo>
                  <a:lnTo>
                    <a:pt x="441" y="157"/>
                  </a:lnTo>
                  <a:lnTo>
                    <a:pt x="441" y="158"/>
                  </a:lnTo>
                  <a:lnTo>
                    <a:pt x="442" y="158"/>
                  </a:lnTo>
                  <a:lnTo>
                    <a:pt x="443" y="158"/>
                  </a:lnTo>
                  <a:lnTo>
                    <a:pt x="444" y="158"/>
                  </a:lnTo>
                  <a:lnTo>
                    <a:pt x="444" y="157"/>
                  </a:lnTo>
                  <a:lnTo>
                    <a:pt x="445" y="157"/>
                  </a:lnTo>
                  <a:lnTo>
                    <a:pt x="446" y="157"/>
                  </a:lnTo>
                  <a:lnTo>
                    <a:pt x="447" y="157"/>
                  </a:lnTo>
                  <a:lnTo>
                    <a:pt x="447" y="158"/>
                  </a:lnTo>
                  <a:lnTo>
                    <a:pt x="448" y="157"/>
                  </a:lnTo>
                  <a:lnTo>
                    <a:pt x="448" y="158"/>
                  </a:lnTo>
                  <a:lnTo>
                    <a:pt x="449" y="157"/>
                  </a:lnTo>
                  <a:lnTo>
                    <a:pt x="449" y="158"/>
                  </a:lnTo>
                  <a:lnTo>
                    <a:pt x="450" y="157"/>
                  </a:lnTo>
                  <a:lnTo>
                    <a:pt x="450" y="152"/>
                  </a:lnTo>
                  <a:lnTo>
                    <a:pt x="451" y="150"/>
                  </a:lnTo>
                  <a:lnTo>
                    <a:pt x="451" y="148"/>
                  </a:lnTo>
                  <a:lnTo>
                    <a:pt x="452" y="150"/>
                  </a:lnTo>
                  <a:lnTo>
                    <a:pt x="452" y="153"/>
                  </a:lnTo>
                  <a:lnTo>
                    <a:pt x="453" y="154"/>
                  </a:lnTo>
                  <a:lnTo>
                    <a:pt x="453" y="156"/>
                  </a:lnTo>
                  <a:lnTo>
                    <a:pt x="454" y="156"/>
                  </a:lnTo>
                  <a:lnTo>
                    <a:pt x="454" y="157"/>
                  </a:lnTo>
                  <a:lnTo>
                    <a:pt x="455" y="157"/>
                  </a:lnTo>
                  <a:lnTo>
                    <a:pt x="455" y="158"/>
                  </a:lnTo>
                  <a:lnTo>
                    <a:pt x="456" y="158"/>
                  </a:lnTo>
                  <a:lnTo>
                    <a:pt x="457" y="158"/>
                  </a:lnTo>
                  <a:lnTo>
                    <a:pt x="458" y="158"/>
                  </a:lnTo>
                  <a:lnTo>
                    <a:pt x="459" y="158"/>
                  </a:lnTo>
                  <a:lnTo>
                    <a:pt x="460" y="158"/>
                  </a:lnTo>
                  <a:lnTo>
                    <a:pt x="461" y="158"/>
                  </a:lnTo>
                  <a:lnTo>
                    <a:pt x="461" y="157"/>
                  </a:lnTo>
                  <a:lnTo>
                    <a:pt x="462" y="157"/>
                  </a:lnTo>
                  <a:lnTo>
                    <a:pt x="462" y="159"/>
                  </a:lnTo>
                  <a:lnTo>
                    <a:pt x="463" y="158"/>
                  </a:lnTo>
                  <a:lnTo>
                    <a:pt x="464" y="157"/>
                  </a:lnTo>
                  <a:lnTo>
                    <a:pt x="464" y="158"/>
                  </a:lnTo>
                  <a:lnTo>
                    <a:pt x="465" y="158"/>
                  </a:lnTo>
                  <a:lnTo>
                    <a:pt x="465" y="157"/>
                  </a:lnTo>
                  <a:lnTo>
                    <a:pt x="466" y="158"/>
                  </a:lnTo>
                  <a:lnTo>
                    <a:pt x="467" y="158"/>
                  </a:lnTo>
                  <a:lnTo>
                    <a:pt x="468" y="157"/>
                  </a:lnTo>
                  <a:lnTo>
                    <a:pt x="468" y="158"/>
                  </a:lnTo>
                  <a:lnTo>
                    <a:pt x="469" y="158"/>
                  </a:lnTo>
                  <a:lnTo>
                    <a:pt x="470" y="157"/>
                  </a:lnTo>
                  <a:lnTo>
                    <a:pt x="470" y="158"/>
                  </a:lnTo>
                  <a:lnTo>
                    <a:pt x="471" y="156"/>
                  </a:lnTo>
                  <a:lnTo>
                    <a:pt x="471" y="144"/>
                  </a:lnTo>
                  <a:lnTo>
                    <a:pt x="472" y="137"/>
                  </a:lnTo>
                  <a:lnTo>
                    <a:pt x="472" y="118"/>
                  </a:lnTo>
                  <a:lnTo>
                    <a:pt x="473" y="110"/>
                  </a:lnTo>
                  <a:lnTo>
                    <a:pt x="473" y="119"/>
                  </a:lnTo>
                  <a:lnTo>
                    <a:pt x="474" y="118"/>
                  </a:lnTo>
                  <a:lnTo>
                    <a:pt x="474" y="125"/>
                  </a:lnTo>
                  <a:lnTo>
                    <a:pt x="475" y="126"/>
                  </a:lnTo>
                  <a:lnTo>
                    <a:pt x="475" y="133"/>
                  </a:lnTo>
                  <a:lnTo>
                    <a:pt x="476" y="134"/>
                  </a:lnTo>
                  <a:lnTo>
                    <a:pt x="476" y="138"/>
                  </a:lnTo>
                  <a:lnTo>
                    <a:pt x="477" y="141"/>
                  </a:lnTo>
                  <a:lnTo>
                    <a:pt x="477" y="147"/>
                  </a:lnTo>
                  <a:lnTo>
                    <a:pt x="478" y="147"/>
                  </a:lnTo>
                  <a:lnTo>
                    <a:pt x="478" y="152"/>
                  </a:lnTo>
                  <a:lnTo>
                    <a:pt x="479" y="152"/>
                  </a:lnTo>
                  <a:lnTo>
                    <a:pt x="479" y="154"/>
                  </a:lnTo>
                  <a:lnTo>
                    <a:pt x="480" y="155"/>
                  </a:lnTo>
                  <a:lnTo>
                    <a:pt x="480" y="156"/>
                  </a:lnTo>
                  <a:lnTo>
                    <a:pt x="481" y="155"/>
                  </a:lnTo>
                  <a:lnTo>
                    <a:pt x="481" y="156"/>
                  </a:lnTo>
                  <a:lnTo>
                    <a:pt x="482" y="156"/>
                  </a:lnTo>
                  <a:lnTo>
                    <a:pt x="483" y="157"/>
                  </a:lnTo>
                  <a:lnTo>
                    <a:pt x="483" y="156"/>
                  </a:lnTo>
                  <a:lnTo>
                    <a:pt x="484" y="156"/>
                  </a:lnTo>
                  <a:lnTo>
                    <a:pt x="484" y="157"/>
                  </a:lnTo>
                  <a:lnTo>
                    <a:pt x="485" y="156"/>
                  </a:lnTo>
                  <a:lnTo>
                    <a:pt x="486" y="157"/>
                  </a:lnTo>
                  <a:lnTo>
                    <a:pt x="487" y="157"/>
                  </a:lnTo>
                  <a:lnTo>
                    <a:pt x="488" y="156"/>
                  </a:lnTo>
                  <a:lnTo>
                    <a:pt x="488" y="157"/>
                  </a:lnTo>
                  <a:lnTo>
                    <a:pt x="489" y="157"/>
                  </a:lnTo>
                  <a:lnTo>
                    <a:pt x="490" y="157"/>
                  </a:lnTo>
                  <a:lnTo>
                    <a:pt x="491" y="158"/>
                  </a:lnTo>
                  <a:lnTo>
                    <a:pt x="491" y="157"/>
                  </a:lnTo>
                  <a:lnTo>
                    <a:pt x="492" y="157"/>
                  </a:lnTo>
                  <a:lnTo>
                    <a:pt x="492" y="158"/>
                  </a:lnTo>
                  <a:lnTo>
                    <a:pt x="493" y="158"/>
                  </a:lnTo>
                  <a:lnTo>
                    <a:pt x="493" y="157"/>
                  </a:lnTo>
                  <a:lnTo>
                    <a:pt x="494" y="158"/>
                  </a:lnTo>
                  <a:lnTo>
                    <a:pt x="494" y="157"/>
                  </a:lnTo>
                  <a:lnTo>
                    <a:pt x="495" y="158"/>
                  </a:lnTo>
                  <a:lnTo>
                    <a:pt x="495" y="157"/>
                  </a:lnTo>
                  <a:lnTo>
                    <a:pt x="496" y="157"/>
                  </a:lnTo>
                  <a:lnTo>
                    <a:pt x="497" y="157"/>
                  </a:lnTo>
                  <a:lnTo>
                    <a:pt x="497" y="158"/>
                  </a:lnTo>
                  <a:lnTo>
                    <a:pt x="498" y="157"/>
                  </a:lnTo>
                  <a:lnTo>
                    <a:pt x="498" y="158"/>
                  </a:lnTo>
                  <a:lnTo>
                    <a:pt x="499" y="158"/>
                  </a:lnTo>
                  <a:lnTo>
                    <a:pt x="499" y="157"/>
                  </a:lnTo>
                  <a:lnTo>
                    <a:pt x="500" y="158"/>
                  </a:lnTo>
                  <a:lnTo>
                    <a:pt x="500" y="157"/>
                  </a:lnTo>
                  <a:lnTo>
                    <a:pt x="501" y="157"/>
                  </a:lnTo>
                  <a:lnTo>
                    <a:pt x="501" y="158"/>
                  </a:lnTo>
                  <a:lnTo>
                    <a:pt x="502" y="157"/>
                  </a:lnTo>
                  <a:lnTo>
                    <a:pt x="502" y="162"/>
                  </a:lnTo>
                  <a:lnTo>
                    <a:pt x="503" y="164"/>
                  </a:lnTo>
                  <a:lnTo>
                    <a:pt x="504" y="164"/>
                  </a:lnTo>
                  <a:lnTo>
                    <a:pt x="505" y="164"/>
                  </a:lnTo>
                  <a:lnTo>
                    <a:pt x="505" y="163"/>
                  </a:lnTo>
                  <a:lnTo>
                    <a:pt x="506" y="164"/>
                  </a:lnTo>
                  <a:lnTo>
                    <a:pt x="507" y="164"/>
                  </a:lnTo>
                  <a:lnTo>
                    <a:pt x="508" y="164"/>
                  </a:lnTo>
                  <a:lnTo>
                    <a:pt x="509" y="164"/>
                  </a:lnTo>
                  <a:lnTo>
                    <a:pt x="510" y="163"/>
                  </a:lnTo>
                  <a:lnTo>
                    <a:pt x="510" y="165"/>
                  </a:lnTo>
                  <a:lnTo>
                    <a:pt x="511" y="165"/>
                  </a:lnTo>
                  <a:lnTo>
                    <a:pt x="511" y="163"/>
                  </a:lnTo>
                  <a:lnTo>
                    <a:pt x="512" y="165"/>
                  </a:lnTo>
                  <a:lnTo>
                    <a:pt x="512" y="164"/>
                  </a:lnTo>
                  <a:lnTo>
                    <a:pt x="513" y="164"/>
                  </a:lnTo>
                  <a:lnTo>
                    <a:pt x="514" y="164"/>
                  </a:lnTo>
                  <a:lnTo>
                    <a:pt x="514" y="165"/>
                  </a:lnTo>
                  <a:lnTo>
                    <a:pt x="515" y="166"/>
                  </a:lnTo>
                  <a:lnTo>
                    <a:pt x="515" y="164"/>
                  </a:lnTo>
                  <a:lnTo>
                    <a:pt x="516" y="164"/>
                  </a:lnTo>
                  <a:lnTo>
                    <a:pt x="516" y="166"/>
                  </a:lnTo>
                  <a:lnTo>
                    <a:pt x="517" y="165"/>
                  </a:lnTo>
                  <a:lnTo>
                    <a:pt x="517" y="164"/>
                  </a:lnTo>
                  <a:lnTo>
                    <a:pt x="518" y="165"/>
                  </a:lnTo>
                  <a:lnTo>
                    <a:pt x="518" y="164"/>
                  </a:lnTo>
                  <a:lnTo>
                    <a:pt x="519" y="164"/>
                  </a:lnTo>
                  <a:lnTo>
                    <a:pt x="520" y="165"/>
                  </a:lnTo>
                  <a:lnTo>
                    <a:pt x="521" y="165"/>
                  </a:lnTo>
                  <a:lnTo>
                    <a:pt x="521" y="164"/>
                  </a:lnTo>
                  <a:lnTo>
                    <a:pt x="522" y="164"/>
                  </a:lnTo>
                  <a:lnTo>
                    <a:pt x="522" y="165"/>
                  </a:lnTo>
                  <a:lnTo>
                    <a:pt x="523" y="164"/>
                  </a:lnTo>
                  <a:lnTo>
                    <a:pt x="524" y="165"/>
                  </a:lnTo>
                  <a:lnTo>
                    <a:pt x="524" y="164"/>
                  </a:lnTo>
                  <a:lnTo>
                    <a:pt x="525" y="164"/>
                  </a:lnTo>
                  <a:lnTo>
                    <a:pt x="526" y="164"/>
                  </a:lnTo>
                  <a:lnTo>
                    <a:pt x="526" y="165"/>
                  </a:lnTo>
                  <a:lnTo>
                    <a:pt x="527" y="164"/>
                  </a:lnTo>
                  <a:lnTo>
                    <a:pt x="528" y="165"/>
                  </a:lnTo>
                  <a:lnTo>
                    <a:pt x="528" y="163"/>
                  </a:lnTo>
                  <a:lnTo>
                    <a:pt x="529" y="164"/>
                  </a:lnTo>
                  <a:lnTo>
                    <a:pt x="530" y="163"/>
                  </a:lnTo>
                  <a:lnTo>
                    <a:pt x="530" y="161"/>
                  </a:lnTo>
                  <a:lnTo>
                    <a:pt x="531" y="165"/>
                  </a:lnTo>
                  <a:lnTo>
                    <a:pt x="531" y="166"/>
                  </a:lnTo>
                  <a:lnTo>
                    <a:pt x="532" y="166"/>
                  </a:lnTo>
                  <a:lnTo>
                    <a:pt x="533" y="166"/>
                  </a:lnTo>
                  <a:lnTo>
                    <a:pt x="534" y="166"/>
                  </a:lnTo>
                  <a:lnTo>
                    <a:pt x="535" y="166"/>
                  </a:lnTo>
                  <a:lnTo>
                    <a:pt x="536" y="166"/>
                  </a:lnTo>
                </a:path>
              </a:pathLst>
            </a:custGeom>
            <a:noFill/>
            <a:ln w="28575">
              <a:solidFill>
                <a:schemeClr val="bg2">
                  <a:lumMod val="85000"/>
                  <a:lumOff val="1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solidFill>
                  <a:schemeClr val="bg2"/>
                </a:solidFill>
                <a:latin typeface="Calibri" panose="020F0502020204030204" pitchFamily="34" charset="0"/>
              </a:endParaRPr>
            </a:p>
          </p:txBody>
        </p:sp>
        <p:sp>
          <p:nvSpPr>
            <p:cNvPr id="5239" name="Freeform 121"/>
            <p:cNvSpPr>
              <a:spLocks/>
            </p:cNvSpPr>
            <p:nvPr/>
          </p:nvSpPr>
          <p:spPr bwMode="auto">
            <a:xfrm>
              <a:off x="1080858" y="2982651"/>
              <a:ext cx="5574466" cy="1183955"/>
            </a:xfrm>
            <a:custGeom>
              <a:avLst/>
              <a:gdLst>
                <a:gd name="T0" fmla="*/ 2147483647 w 588"/>
                <a:gd name="T1" fmla="*/ 2147483647 h 165"/>
                <a:gd name="T2" fmla="*/ 2147483647 w 588"/>
                <a:gd name="T3" fmla="*/ 2147483647 h 165"/>
                <a:gd name="T4" fmla="*/ 2147483647 w 588"/>
                <a:gd name="T5" fmla="*/ 2147483647 h 165"/>
                <a:gd name="T6" fmla="*/ 2147483647 w 588"/>
                <a:gd name="T7" fmla="*/ 2147483647 h 165"/>
                <a:gd name="T8" fmla="*/ 2147483647 w 588"/>
                <a:gd name="T9" fmla="*/ 2147483647 h 165"/>
                <a:gd name="T10" fmla="*/ 2147483647 w 588"/>
                <a:gd name="T11" fmla="*/ 2147483647 h 165"/>
                <a:gd name="T12" fmla="*/ 2147483647 w 588"/>
                <a:gd name="T13" fmla="*/ 2147483647 h 165"/>
                <a:gd name="T14" fmla="*/ 2147483647 w 588"/>
                <a:gd name="T15" fmla="*/ 2147483647 h 165"/>
                <a:gd name="T16" fmla="*/ 2147483647 w 588"/>
                <a:gd name="T17" fmla="*/ 2147483647 h 165"/>
                <a:gd name="T18" fmla="*/ 2147483647 w 588"/>
                <a:gd name="T19" fmla="*/ 2147483647 h 165"/>
                <a:gd name="T20" fmla="*/ 2147483647 w 588"/>
                <a:gd name="T21" fmla="*/ 2147483647 h 165"/>
                <a:gd name="T22" fmla="*/ 2147483647 w 588"/>
                <a:gd name="T23" fmla="*/ 2147483647 h 165"/>
                <a:gd name="T24" fmla="*/ 2147483647 w 588"/>
                <a:gd name="T25" fmla="*/ 2147483647 h 165"/>
                <a:gd name="T26" fmla="*/ 2147483647 w 588"/>
                <a:gd name="T27" fmla="*/ 2147483647 h 165"/>
                <a:gd name="T28" fmla="*/ 2147483647 w 588"/>
                <a:gd name="T29" fmla="*/ 2147483647 h 165"/>
                <a:gd name="T30" fmla="*/ 2147483647 w 588"/>
                <a:gd name="T31" fmla="*/ 2147483647 h 165"/>
                <a:gd name="T32" fmla="*/ 2147483647 w 588"/>
                <a:gd name="T33" fmla="*/ 2147483647 h 165"/>
                <a:gd name="T34" fmla="*/ 2147483647 w 588"/>
                <a:gd name="T35" fmla="*/ 2147483647 h 165"/>
                <a:gd name="T36" fmla="*/ 2147483647 w 588"/>
                <a:gd name="T37" fmla="*/ 2147483647 h 165"/>
                <a:gd name="T38" fmla="*/ 2147483647 w 588"/>
                <a:gd name="T39" fmla="*/ 2147483647 h 165"/>
                <a:gd name="T40" fmla="*/ 2147483647 w 588"/>
                <a:gd name="T41" fmla="*/ 2147483647 h 165"/>
                <a:gd name="T42" fmla="*/ 2147483647 w 588"/>
                <a:gd name="T43" fmla="*/ 2147483647 h 165"/>
                <a:gd name="T44" fmla="*/ 2147483647 w 588"/>
                <a:gd name="T45" fmla="*/ 2147483647 h 165"/>
                <a:gd name="T46" fmla="*/ 2147483647 w 588"/>
                <a:gd name="T47" fmla="*/ 2147483647 h 165"/>
                <a:gd name="T48" fmla="*/ 2147483647 w 588"/>
                <a:gd name="T49" fmla="*/ 2147483647 h 165"/>
                <a:gd name="T50" fmla="*/ 2147483647 w 588"/>
                <a:gd name="T51" fmla="*/ 2147483647 h 165"/>
                <a:gd name="T52" fmla="*/ 2147483647 w 588"/>
                <a:gd name="T53" fmla="*/ 2147483647 h 165"/>
                <a:gd name="T54" fmla="*/ 2147483647 w 588"/>
                <a:gd name="T55" fmla="*/ 2147483647 h 165"/>
                <a:gd name="T56" fmla="*/ 2147483647 w 588"/>
                <a:gd name="T57" fmla="*/ 2147483647 h 165"/>
                <a:gd name="T58" fmla="*/ 2147483647 w 588"/>
                <a:gd name="T59" fmla="*/ 2147483647 h 165"/>
                <a:gd name="T60" fmla="*/ 2147483647 w 588"/>
                <a:gd name="T61" fmla="*/ 2147483647 h 165"/>
                <a:gd name="T62" fmla="*/ 2147483647 w 588"/>
                <a:gd name="T63" fmla="*/ 2147483647 h 165"/>
                <a:gd name="T64" fmla="*/ 2147483647 w 588"/>
                <a:gd name="T65" fmla="*/ 2147483647 h 165"/>
                <a:gd name="T66" fmla="*/ 2147483647 w 588"/>
                <a:gd name="T67" fmla="*/ 2147483647 h 165"/>
                <a:gd name="T68" fmla="*/ 2147483647 w 588"/>
                <a:gd name="T69" fmla="*/ 2147483647 h 165"/>
                <a:gd name="T70" fmla="*/ 2147483647 w 588"/>
                <a:gd name="T71" fmla="*/ 2147483647 h 165"/>
                <a:gd name="T72" fmla="*/ 2147483647 w 588"/>
                <a:gd name="T73" fmla="*/ 2147483647 h 165"/>
                <a:gd name="T74" fmla="*/ 2147483647 w 588"/>
                <a:gd name="T75" fmla="*/ 2147483647 h 165"/>
                <a:gd name="T76" fmla="*/ 2147483647 w 588"/>
                <a:gd name="T77" fmla="*/ 2147483647 h 165"/>
                <a:gd name="T78" fmla="*/ 2147483647 w 588"/>
                <a:gd name="T79" fmla="*/ 2147483647 h 165"/>
                <a:gd name="T80" fmla="*/ 2147483647 w 588"/>
                <a:gd name="T81" fmla="*/ 2147483647 h 165"/>
                <a:gd name="T82" fmla="*/ 2147483647 w 588"/>
                <a:gd name="T83" fmla="*/ 2147483647 h 165"/>
                <a:gd name="T84" fmla="*/ 2147483647 w 588"/>
                <a:gd name="T85" fmla="*/ 2147483647 h 165"/>
                <a:gd name="T86" fmla="*/ 2147483647 w 588"/>
                <a:gd name="T87" fmla="*/ 2147483647 h 165"/>
                <a:gd name="T88" fmla="*/ 2147483647 w 588"/>
                <a:gd name="T89" fmla="*/ 2147483647 h 165"/>
                <a:gd name="T90" fmla="*/ 2147483647 w 588"/>
                <a:gd name="T91" fmla="*/ 2147483647 h 165"/>
                <a:gd name="T92" fmla="*/ 2147483647 w 588"/>
                <a:gd name="T93" fmla="*/ 2147483647 h 165"/>
                <a:gd name="T94" fmla="*/ 2147483647 w 588"/>
                <a:gd name="T95" fmla="*/ 2147483647 h 165"/>
                <a:gd name="T96" fmla="*/ 2147483647 w 588"/>
                <a:gd name="T97" fmla="*/ 2147483647 h 165"/>
                <a:gd name="T98" fmla="*/ 2147483647 w 588"/>
                <a:gd name="T99" fmla="*/ 2147483647 h 165"/>
                <a:gd name="T100" fmla="*/ 2147483647 w 588"/>
                <a:gd name="T101" fmla="*/ 2147483647 h 165"/>
                <a:gd name="T102" fmla="*/ 2147483647 w 588"/>
                <a:gd name="T103" fmla="*/ 2147483647 h 165"/>
                <a:gd name="T104" fmla="*/ 2147483647 w 588"/>
                <a:gd name="T105" fmla="*/ 2147483647 h 165"/>
                <a:gd name="T106" fmla="*/ 2147483647 w 588"/>
                <a:gd name="T107" fmla="*/ 2147483647 h 165"/>
                <a:gd name="T108" fmla="*/ 2147483647 w 588"/>
                <a:gd name="T109" fmla="*/ 2147483647 h 165"/>
                <a:gd name="T110" fmla="*/ 2147483647 w 588"/>
                <a:gd name="T111" fmla="*/ 2147483647 h 165"/>
                <a:gd name="T112" fmla="*/ 2147483647 w 588"/>
                <a:gd name="T113" fmla="*/ 2147483647 h 165"/>
                <a:gd name="T114" fmla="*/ 2147483647 w 588"/>
                <a:gd name="T115" fmla="*/ 2147483647 h 165"/>
                <a:gd name="T116" fmla="*/ 2147483647 w 588"/>
                <a:gd name="T117" fmla="*/ 2147483647 h 165"/>
                <a:gd name="T118" fmla="*/ 2147483647 w 588"/>
                <a:gd name="T119" fmla="*/ 2147483647 h 165"/>
                <a:gd name="T120" fmla="*/ 2147483647 w 588"/>
                <a:gd name="T121" fmla="*/ 2147483647 h 165"/>
                <a:gd name="T122" fmla="*/ 2147483647 w 588"/>
                <a:gd name="T123" fmla="*/ 2147483647 h 16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588"/>
                <a:gd name="T187" fmla="*/ 0 h 165"/>
                <a:gd name="T188" fmla="*/ 588 w 588"/>
                <a:gd name="T189" fmla="*/ 165 h 16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588" h="165">
                  <a:moveTo>
                    <a:pt x="0" y="159"/>
                  </a:moveTo>
                  <a:lnTo>
                    <a:pt x="0" y="159"/>
                  </a:lnTo>
                  <a:lnTo>
                    <a:pt x="1" y="159"/>
                  </a:lnTo>
                  <a:lnTo>
                    <a:pt x="2" y="159"/>
                  </a:lnTo>
                  <a:lnTo>
                    <a:pt x="3" y="159"/>
                  </a:lnTo>
                  <a:lnTo>
                    <a:pt x="4" y="159"/>
                  </a:lnTo>
                  <a:lnTo>
                    <a:pt x="5" y="159"/>
                  </a:lnTo>
                  <a:lnTo>
                    <a:pt x="6" y="159"/>
                  </a:lnTo>
                  <a:lnTo>
                    <a:pt x="7" y="159"/>
                  </a:lnTo>
                  <a:lnTo>
                    <a:pt x="8" y="159"/>
                  </a:lnTo>
                  <a:lnTo>
                    <a:pt x="9" y="159"/>
                  </a:lnTo>
                  <a:lnTo>
                    <a:pt x="10" y="159"/>
                  </a:lnTo>
                  <a:lnTo>
                    <a:pt x="11" y="159"/>
                  </a:lnTo>
                  <a:lnTo>
                    <a:pt x="12" y="159"/>
                  </a:lnTo>
                  <a:lnTo>
                    <a:pt x="13" y="159"/>
                  </a:lnTo>
                  <a:lnTo>
                    <a:pt x="14" y="159"/>
                  </a:lnTo>
                  <a:lnTo>
                    <a:pt x="15" y="159"/>
                  </a:lnTo>
                  <a:lnTo>
                    <a:pt x="15" y="157"/>
                  </a:lnTo>
                  <a:lnTo>
                    <a:pt x="16" y="156"/>
                  </a:lnTo>
                  <a:lnTo>
                    <a:pt x="16" y="48"/>
                  </a:lnTo>
                  <a:lnTo>
                    <a:pt x="17" y="47"/>
                  </a:lnTo>
                  <a:lnTo>
                    <a:pt x="17" y="12"/>
                  </a:lnTo>
                  <a:lnTo>
                    <a:pt x="18" y="12"/>
                  </a:lnTo>
                  <a:lnTo>
                    <a:pt x="18" y="1"/>
                  </a:lnTo>
                  <a:lnTo>
                    <a:pt x="19" y="1"/>
                  </a:lnTo>
                  <a:lnTo>
                    <a:pt x="19" y="0"/>
                  </a:lnTo>
                  <a:lnTo>
                    <a:pt x="20" y="0"/>
                  </a:lnTo>
                  <a:lnTo>
                    <a:pt x="21" y="0"/>
                  </a:lnTo>
                  <a:lnTo>
                    <a:pt x="22" y="0"/>
                  </a:lnTo>
                  <a:lnTo>
                    <a:pt x="22" y="1"/>
                  </a:lnTo>
                  <a:lnTo>
                    <a:pt x="23" y="0"/>
                  </a:lnTo>
                  <a:lnTo>
                    <a:pt x="23" y="2"/>
                  </a:lnTo>
                  <a:lnTo>
                    <a:pt x="24" y="1"/>
                  </a:lnTo>
                  <a:lnTo>
                    <a:pt x="24" y="11"/>
                  </a:lnTo>
                  <a:lnTo>
                    <a:pt x="25" y="12"/>
                  </a:lnTo>
                  <a:lnTo>
                    <a:pt x="25" y="51"/>
                  </a:lnTo>
                  <a:lnTo>
                    <a:pt x="26" y="52"/>
                  </a:lnTo>
                  <a:lnTo>
                    <a:pt x="26" y="93"/>
                  </a:lnTo>
                  <a:lnTo>
                    <a:pt x="27" y="94"/>
                  </a:lnTo>
                  <a:lnTo>
                    <a:pt x="27" y="113"/>
                  </a:lnTo>
                  <a:lnTo>
                    <a:pt x="28" y="113"/>
                  </a:lnTo>
                  <a:lnTo>
                    <a:pt x="28" y="116"/>
                  </a:lnTo>
                  <a:lnTo>
                    <a:pt x="29" y="116"/>
                  </a:lnTo>
                  <a:lnTo>
                    <a:pt x="29" y="115"/>
                  </a:lnTo>
                  <a:lnTo>
                    <a:pt x="30" y="116"/>
                  </a:lnTo>
                  <a:lnTo>
                    <a:pt x="30" y="118"/>
                  </a:lnTo>
                  <a:lnTo>
                    <a:pt x="31" y="118"/>
                  </a:lnTo>
                  <a:lnTo>
                    <a:pt x="31" y="123"/>
                  </a:lnTo>
                  <a:lnTo>
                    <a:pt x="32" y="123"/>
                  </a:lnTo>
                  <a:lnTo>
                    <a:pt x="32" y="130"/>
                  </a:lnTo>
                  <a:lnTo>
                    <a:pt x="33" y="131"/>
                  </a:lnTo>
                  <a:lnTo>
                    <a:pt x="33" y="138"/>
                  </a:lnTo>
                  <a:lnTo>
                    <a:pt x="34" y="138"/>
                  </a:lnTo>
                  <a:lnTo>
                    <a:pt x="34" y="144"/>
                  </a:lnTo>
                  <a:lnTo>
                    <a:pt x="35" y="144"/>
                  </a:lnTo>
                  <a:lnTo>
                    <a:pt x="35" y="147"/>
                  </a:lnTo>
                  <a:lnTo>
                    <a:pt x="36" y="148"/>
                  </a:lnTo>
                  <a:lnTo>
                    <a:pt x="36" y="149"/>
                  </a:lnTo>
                  <a:lnTo>
                    <a:pt x="37" y="149"/>
                  </a:lnTo>
                  <a:lnTo>
                    <a:pt x="37" y="150"/>
                  </a:lnTo>
                  <a:lnTo>
                    <a:pt x="38" y="150"/>
                  </a:lnTo>
                  <a:lnTo>
                    <a:pt x="38" y="149"/>
                  </a:lnTo>
                  <a:lnTo>
                    <a:pt x="39" y="149"/>
                  </a:lnTo>
                  <a:lnTo>
                    <a:pt x="40" y="149"/>
                  </a:lnTo>
                  <a:lnTo>
                    <a:pt x="40" y="150"/>
                  </a:lnTo>
                  <a:lnTo>
                    <a:pt x="41" y="150"/>
                  </a:lnTo>
                  <a:lnTo>
                    <a:pt x="42" y="150"/>
                  </a:lnTo>
                  <a:lnTo>
                    <a:pt x="42" y="151"/>
                  </a:lnTo>
                  <a:lnTo>
                    <a:pt x="43" y="151"/>
                  </a:lnTo>
                  <a:lnTo>
                    <a:pt x="43" y="152"/>
                  </a:lnTo>
                  <a:lnTo>
                    <a:pt x="44" y="152"/>
                  </a:lnTo>
                  <a:lnTo>
                    <a:pt x="44" y="153"/>
                  </a:lnTo>
                  <a:lnTo>
                    <a:pt x="45" y="153"/>
                  </a:lnTo>
                  <a:lnTo>
                    <a:pt x="46" y="153"/>
                  </a:lnTo>
                  <a:lnTo>
                    <a:pt x="46" y="154"/>
                  </a:lnTo>
                  <a:lnTo>
                    <a:pt x="47" y="154"/>
                  </a:lnTo>
                  <a:lnTo>
                    <a:pt x="48" y="154"/>
                  </a:lnTo>
                  <a:lnTo>
                    <a:pt x="49" y="154"/>
                  </a:lnTo>
                  <a:lnTo>
                    <a:pt x="49" y="153"/>
                  </a:lnTo>
                  <a:lnTo>
                    <a:pt x="50" y="153"/>
                  </a:lnTo>
                  <a:lnTo>
                    <a:pt x="50" y="152"/>
                  </a:lnTo>
                  <a:lnTo>
                    <a:pt x="51" y="152"/>
                  </a:lnTo>
                  <a:lnTo>
                    <a:pt x="51" y="149"/>
                  </a:lnTo>
                  <a:lnTo>
                    <a:pt x="52" y="149"/>
                  </a:lnTo>
                  <a:lnTo>
                    <a:pt x="52" y="146"/>
                  </a:lnTo>
                  <a:lnTo>
                    <a:pt x="53" y="146"/>
                  </a:lnTo>
                  <a:lnTo>
                    <a:pt x="53" y="144"/>
                  </a:lnTo>
                  <a:lnTo>
                    <a:pt x="54" y="144"/>
                  </a:lnTo>
                  <a:lnTo>
                    <a:pt x="54" y="143"/>
                  </a:lnTo>
                  <a:lnTo>
                    <a:pt x="55" y="143"/>
                  </a:lnTo>
                  <a:lnTo>
                    <a:pt x="55" y="149"/>
                  </a:lnTo>
                  <a:lnTo>
                    <a:pt x="56" y="149"/>
                  </a:lnTo>
                  <a:lnTo>
                    <a:pt x="56" y="152"/>
                  </a:lnTo>
                  <a:lnTo>
                    <a:pt x="57" y="152"/>
                  </a:lnTo>
                  <a:lnTo>
                    <a:pt x="57" y="153"/>
                  </a:lnTo>
                  <a:lnTo>
                    <a:pt x="58" y="153"/>
                  </a:lnTo>
                  <a:lnTo>
                    <a:pt x="58" y="152"/>
                  </a:lnTo>
                  <a:lnTo>
                    <a:pt x="59" y="152"/>
                  </a:lnTo>
                  <a:lnTo>
                    <a:pt x="60" y="152"/>
                  </a:lnTo>
                  <a:lnTo>
                    <a:pt x="61" y="152"/>
                  </a:lnTo>
                  <a:lnTo>
                    <a:pt x="61" y="153"/>
                  </a:lnTo>
                  <a:lnTo>
                    <a:pt x="62" y="153"/>
                  </a:lnTo>
                  <a:lnTo>
                    <a:pt x="63" y="153"/>
                  </a:lnTo>
                  <a:lnTo>
                    <a:pt x="64" y="153"/>
                  </a:lnTo>
                  <a:lnTo>
                    <a:pt x="64" y="152"/>
                  </a:lnTo>
                  <a:lnTo>
                    <a:pt x="65" y="151"/>
                  </a:lnTo>
                  <a:lnTo>
                    <a:pt x="65" y="150"/>
                  </a:lnTo>
                  <a:lnTo>
                    <a:pt x="66" y="150"/>
                  </a:lnTo>
                  <a:lnTo>
                    <a:pt x="67" y="150"/>
                  </a:lnTo>
                  <a:lnTo>
                    <a:pt x="68" y="150"/>
                  </a:lnTo>
                  <a:lnTo>
                    <a:pt x="68" y="138"/>
                  </a:lnTo>
                  <a:lnTo>
                    <a:pt x="69" y="137"/>
                  </a:lnTo>
                  <a:lnTo>
                    <a:pt x="69" y="114"/>
                  </a:lnTo>
                  <a:lnTo>
                    <a:pt x="70" y="113"/>
                  </a:lnTo>
                  <a:lnTo>
                    <a:pt x="70" y="105"/>
                  </a:lnTo>
                  <a:lnTo>
                    <a:pt x="71" y="105"/>
                  </a:lnTo>
                  <a:lnTo>
                    <a:pt x="71" y="111"/>
                  </a:lnTo>
                  <a:lnTo>
                    <a:pt x="72" y="111"/>
                  </a:lnTo>
                  <a:lnTo>
                    <a:pt x="72" y="123"/>
                  </a:lnTo>
                  <a:lnTo>
                    <a:pt x="73" y="123"/>
                  </a:lnTo>
                  <a:lnTo>
                    <a:pt x="73" y="134"/>
                  </a:lnTo>
                  <a:lnTo>
                    <a:pt x="74" y="134"/>
                  </a:lnTo>
                  <a:lnTo>
                    <a:pt x="74" y="142"/>
                  </a:lnTo>
                  <a:lnTo>
                    <a:pt x="75" y="142"/>
                  </a:lnTo>
                  <a:lnTo>
                    <a:pt x="75" y="148"/>
                  </a:lnTo>
                  <a:lnTo>
                    <a:pt x="76" y="148"/>
                  </a:lnTo>
                  <a:lnTo>
                    <a:pt x="76" y="151"/>
                  </a:lnTo>
                  <a:lnTo>
                    <a:pt x="77" y="151"/>
                  </a:lnTo>
                  <a:lnTo>
                    <a:pt x="77" y="152"/>
                  </a:lnTo>
                  <a:lnTo>
                    <a:pt x="78" y="152"/>
                  </a:lnTo>
                  <a:lnTo>
                    <a:pt x="78" y="150"/>
                  </a:lnTo>
                  <a:lnTo>
                    <a:pt x="79" y="150"/>
                  </a:lnTo>
                  <a:lnTo>
                    <a:pt x="79" y="148"/>
                  </a:lnTo>
                  <a:lnTo>
                    <a:pt x="80" y="148"/>
                  </a:lnTo>
                  <a:lnTo>
                    <a:pt x="80" y="139"/>
                  </a:lnTo>
                  <a:lnTo>
                    <a:pt x="81" y="139"/>
                  </a:lnTo>
                  <a:lnTo>
                    <a:pt x="81" y="141"/>
                  </a:lnTo>
                  <a:lnTo>
                    <a:pt x="82" y="142"/>
                  </a:lnTo>
                  <a:lnTo>
                    <a:pt x="82" y="146"/>
                  </a:lnTo>
                  <a:lnTo>
                    <a:pt x="83" y="146"/>
                  </a:lnTo>
                  <a:lnTo>
                    <a:pt x="83" y="149"/>
                  </a:lnTo>
                  <a:lnTo>
                    <a:pt x="84" y="149"/>
                  </a:lnTo>
                  <a:lnTo>
                    <a:pt x="85" y="149"/>
                  </a:lnTo>
                  <a:lnTo>
                    <a:pt x="85" y="148"/>
                  </a:lnTo>
                  <a:lnTo>
                    <a:pt x="86" y="148"/>
                  </a:lnTo>
                  <a:lnTo>
                    <a:pt x="86" y="146"/>
                  </a:lnTo>
                  <a:lnTo>
                    <a:pt x="87" y="146"/>
                  </a:lnTo>
                  <a:lnTo>
                    <a:pt x="87" y="141"/>
                  </a:lnTo>
                  <a:lnTo>
                    <a:pt x="88" y="141"/>
                  </a:lnTo>
                  <a:lnTo>
                    <a:pt x="88" y="135"/>
                  </a:lnTo>
                  <a:lnTo>
                    <a:pt x="89" y="135"/>
                  </a:lnTo>
                  <a:lnTo>
                    <a:pt x="89" y="139"/>
                  </a:lnTo>
                  <a:lnTo>
                    <a:pt x="90" y="139"/>
                  </a:lnTo>
                  <a:lnTo>
                    <a:pt x="90" y="145"/>
                  </a:lnTo>
                  <a:lnTo>
                    <a:pt x="91" y="145"/>
                  </a:lnTo>
                  <a:lnTo>
                    <a:pt x="91" y="149"/>
                  </a:lnTo>
                  <a:lnTo>
                    <a:pt x="92" y="149"/>
                  </a:lnTo>
                  <a:lnTo>
                    <a:pt x="92" y="151"/>
                  </a:lnTo>
                  <a:lnTo>
                    <a:pt x="93" y="151"/>
                  </a:lnTo>
                  <a:lnTo>
                    <a:pt x="93" y="152"/>
                  </a:lnTo>
                  <a:lnTo>
                    <a:pt x="94" y="152"/>
                  </a:lnTo>
                  <a:lnTo>
                    <a:pt x="95" y="152"/>
                  </a:lnTo>
                  <a:lnTo>
                    <a:pt x="95" y="148"/>
                  </a:lnTo>
                  <a:lnTo>
                    <a:pt x="96" y="147"/>
                  </a:lnTo>
                  <a:lnTo>
                    <a:pt x="96" y="79"/>
                  </a:lnTo>
                  <a:lnTo>
                    <a:pt x="97" y="78"/>
                  </a:lnTo>
                  <a:lnTo>
                    <a:pt x="97" y="64"/>
                  </a:lnTo>
                  <a:lnTo>
                    <a:pt x="98" y="70"/>
                  </a:lnTo>
                  <a:lnTo>
                    <a:pt x="98" y="103"/>
                  </a:lnTo>
                  <a:lnTo>
                    <a:pt x="99" y="103"/>
                  </a:lnTo>
                  <a:lnTo>
                    <a:pt x="99" y="121"/>
                  </a:lnTo>
                  <a:lnTo>
                    <a:pt x="100" y="122"/>
                  </a:lnTo>
                  <a:lnTo>
                    <a:pt x="100" y="138"/>
                  </a:lnTo>
                  <a:lnTo>
                    <a:pt x="101" y="139"/>
                  </a:lnTo>
                  <a:lnTo>
                    <a:pt x="101" y="146"/>
                  </a:lnTo>
                  <a:lnTo>
                    <a:pt x="102" y="146"/>
                  </a:lnTo>
                  <a:lnTo>
                    <a:pt x="102" y="148"/>
                  </a:lnTo>
                  <a:lnTo>
                    <a:pt x="103" y="148"/>
                  </a:lnTo>
                  <a:lnTo>
                    <a:pt x="103" y="149"/>
                  </a:lnTo>
                  <a:lnTo>
                    <a:pt x="104" y="149"/>
                  </a:lnTo>
                  <a:lnTo>
                    <a:pt x="104" y="148"/>
                  </a:lnTo>
                  <a:lnTo>
                    <a:pt x="105" y="148"/>
                  </a:lnTo>
                  <a:lnTo>
                    <a:pt x="105" y="147"/>
                  </a:lnTo>
                  <a:lnTo>
                    <a:pt x="106" y="147"/>
                  </a:lnTo>
                  <a:lnTo>
                    <a:pt x="107" y="147"/>
                  </a:lnTo>
                  <a:lnTo>
                    <a:pt x="107" y="148"/>
                  </a:lnTo>
                  <a:lnTo>
                    <a:pt x="108" y="148"/>
                  </a:lnTo>
                  <a:lnTo>
                    <a:pt x="108" y="149"/>
                  </a:lnTo>
                  <a:lnTo>
                    <a:pt x="109" y="149"/>
                  </a:lnTo>
                  <a:lnTo>
                    <a:pt x="110" y="149"/>
                  </a:lnTo>
                  <a:lnTo>
                    <a:pt x="111" y="149"/>
                  </a:lnTo>
                  <a:lnTo>
                    <a:pt x="112" y="149"/>
                  </a:lnTo>
                  <a:lnTo>
                    <a:pt x="112" y="148"/>
                  </a:lnTo>
                  <a:lnTo>
                    <a:pt x="113" y="148"/>
                  </a:lnTo>
                  <a:lnTo>
                    <a:pt x="113" y="149"/>
                  </a:lnTo>
                  <a:lnTo>
                    <a:pt x="114" y="149"/>
                  </a:lnTo>
                  <a:lnTo>
                    <a:pt x="114" y="146"/>
                  </a:lnTo>
                  <a:lnTo>
                    <a:pt x="115" y="146"/>
                  </a:lnTo>
                  <a:lnTo>
                    <a:pt x="115" y="144"/>
                  </a:lnTo>
                  <a:lnTo>
                    <a:pt x="116" y="145"/>
                  </a:lnTo>
                  <a:lnTo>
                    <a:pt x="116" y="143"/>
                  </a:lnTo>
                  <a:lnTo>
                    <a:pt x="117" y="143"/>
                  </a:lnTo>
                  <a:lnTo>
                    <a:pt x="117" y="131"/>
                  </a:lnTo>
                  <a:lnTo>
                    <a:pt x="118" y="131"/>
                  </a:lnTo>
                  <a:lnTo>
                    <a:pt x="118" y="133"/>
                  </a:lnTo>
                  <a:lnTo>
                    <a:pt x="119" y="133"/>
                  </a:lnTo>
                  <a:lnTo>
                    <a:pt x="119" y="135"/>
                  </a:lnTo>
                  <a:lnTo>
                    <a:pt x="120" y="134"/>
                  </a:lnTo>
                  <a:lnTo>
                    <a:pt x="120" y="132"/>
                  </a:lnTo>
                  <a:lnTo>
                    <a:pt x="121" y="134"/>
                  </a:lnTo>
                  <a:lnTo>
                    <a:pt x="121" y="139"/>
                  </a:lnTo>
                  <a:lnTo>
                    <a:pt x="122" y="139"/>
                  </a:lnTo>
                  <a:lnTo>
                    <a:pt x="122" y="142"/>
                  </a:lnTo>
                  <a:lnTo>
                    <a:pt x="123" y="142"/>
                  </a:lnTo>
                  <a:lnTo>
                    <a:pt x="123" y="144"/>
                  </a:lnTo>
                  <a:lnTo>
                    <a:pt x="124" y="144"/>
                  </a:lnTo>
                  <a:lnTo>
                    <a:pt x="124" y="145"/>
                  </a:lnTo>
                  <a:lnTo>
                    <a:pt x="125" y="145"/>
                  </a:lnTo>
                  <a:lnTo>
                    <a:pt x="125" y="143"/>
                  </a:lnTo>
                  <a:lnTo>
                    <a:pt x="126" y="143"/>
                  </a:lnTo>
                  <a:lnTo>
                    <a:pt x="126" y="145"/>
                  </a:lnTo>
                  <a:lnTo>
                    <a:pt x="127" y="145"/>
                  </a:lnTo>
                  <a:lnTo>
                    <a:pt x="127" y="147"/>
                  </a:lnTo>
                  <a:lnTo>
                    <a:pt x="128" y="147"/>
                  </a:lnTo>
                  <a:lnTo>
                    <a:pt x="128" y="148"/>
                  </a:lnTo>
                  <a:lnTo>
                    <a:pt x="129" y="148"/>
                  </a:lnTo>
                  <a:lnTo>
                    <a:pt x="129" y="146"/>
                  </a:lnTo>
                  <a:lnTo>
                    <a:pt x="130" y="146"/>
                  </a:lnTo>
                  <a:lnTo>
                    <a:pt x="130" y="144"/>
                  </a:lnTo>
                  <a:lnTo>
                    <a:pt x="131" y="144"/>
                  </a:lnTo>
                  <a:lnTo>
                    <a:pt x="131" y="143"/>
                  </a:lnTo>
                  <a:lnTo>
                    <a:pt x="132" y="143"/>
                  </a:lnTo>
                  <a:lnTo>
                    <a:pt x="132" y="138"/>
                  </a:lnTo>
                  <a:lnTo>
                    <a:pt x="133" y="138"/>
                  </a:lnTo>
                  <a:lnTo>
                    <a:pt x="133" y="111"/>
                  </a:lnTo>
                  <a:lnTo>
                    <a:pt x="134" y="110"/>
                  </a:lnTo>
                  <a:lnTo>
                    <a:pt x="134" y="66"/>
                  </a:lnTo>
                  <a:lnTo>
                    <a:pt x="135" y="66"/>
                  </a:lnTo>
                  <a:lnTo>
                    <a:pt x="135" y="53"/>
                  </a:lnTo>
                  <a:lnTo>
                    <a:pt x="136" y="52"/>
                  </a:lnTo>
                  <a:lnTo>
                    <a:pt x="136" y="54"/>
                  </a:lnTo>
                  <a:lnTo>
                    <a:pt x="137" y="54"/>
                  </a:lnTo>
                  <a:lnTo>
                    <a:pt x="137" y="64"/>
                  </a:lnTo>
                  <a:lnTo>
                    <a:pt x="138" y="65"/>
                  </a:lnTo>
                  <a:lnTo>
                    <a:pt x="138" y="84"/>
                  </a:lnTo>
                  <a:lnTo>
                    <a:pt x="139" y="84"/>
                  </a:lnTo>
                  <a:lnTo>
                    <a:pt x="139" y="99"/>
                  </a:lnTo>
                  <a:lnTo>
                    <a:pt x="140" y="99"/>
                  </a:lnTo>
                  <a:lnTo>
                    <a:pt x="140" y="105"/>
                  </a:lnTo>
                  <a:lnTo>
                    <a:pt x="141" y="104"/>
                  </a:lnTo>
                  <a:lnTo>
                    <a:pt x="141" y="99"/>
                  </a:lnTo>
                  <a:lnTo>
                    <a:pt x="142" y="99"/>
                  </a:lnTo>
                  <a:lnTo>
                    <a:pt x="142" y="92"/>
                  </a:lnTo>
                  <a:lnTo>
                    <a:pt x="143" y="91"/>
                  </a:lnTo>
                  <a:lnTo>
                    <a:pt x="143" y="92"/>
                  </a:lnTo>
                  <a:lnTo>
                    <a:pt x="144" y="92"/>
                  </a:lnTo>
                  <a:lnTo>
                    <a:pt x="144" y="98"/>
                  </a:lnTo>
                  <a:lnTo>
                    <a:pt x="145" y="98"/>
                  </a:lnTo>
                  <a:lnTo>
                    <a:pt x="145" y="106"/>
                  </a:lnTo>
                  <a:lnTo>
                    <a:pt x="146" y="106"/>
                  </a:lnTo>
                  <a:lnTo>
                    <a:pt x="146" y="114"/>
                  </a:lnTo>
                  <a:lnTo>
                    <a:pt x="147" y="116"/>
                  </a:lnTo>
                  <a:lnTo>
                    <a:pt x="147" y="112"/>
                  </a:lnTo>
                  <a:lnTo>
                    <a:pt x="148" y="112"/>
                  </a:lnTo>
                  <a:lnTo>
                    <a:pt x="148" y="96"/>
                  </a:lnTo>
                  <a:lnTo>
                    <a:pt x="149" y="96"/>
                  </a:lnTo>
                  <a:lnTo>
                    <a:pt x="149" y="93"/>
                  </a:lnTo>
                  <a:lnTo>
                    <a:pt x="150" y="93"/>
                  </a:lnTo>
                  <a:lnTo>
                    <a:pt x="150" y="96"/>
                  </a:lnTo>
                  <a:lnTo>
                    <a:pt x="151" y="97"/>
                  </a:lnTo>
                  <a:lnTo>
                    <a:pt x="151" y="99"/>
                  </a:lnTo>
                  <a:lnTo>
                    <a:pt x="152" y="99"/>
                  </a:lnTo>
                  <a:lnTo>
                    <a:pt x="152" y="96"/>
                  </a:lnTo>
                  <a:lnTo>
                    <a:pt x="153" y="96"/>
                  </a:lnTo>
                  <a:lnTo>
                    <a:pt x="153" y="89"/>
                  </a:lnTo>
                  <a:lnTo>
                    <a:pt x="154" y="89"/>
                  </a:lnTo>
                  <a:lnTo>
                    <a:pt x="154" y="74"/>
                  </a:lnTo>
                  <a:lnTo>
                    <a:pt x="155" y="74"/>
                  </a:lnTo>
                  <a:lnTo>
                    <a:pt x="155" y="67"/>
                  </a:lnTo>
                  <a:lnTo>
                    <a:pt x="156" y="67"/>
                  </a:lnTo>
                  <a:lnTo>
                    <a:pt x="156" y="70"/>
                  </a:lnTo>
                  <a:lnTo>
                    <a:pt x="157" y="70"/>
                  </a:lnTo>
                  <a:lnTo>
                    <a:pt x="157" y="80"/>
                  </a:lnTo>
                  <a:lnTo>
                    <a:pt x="158" y="81"/>
                  </a:lnTo>
                  <a:lnTo>
                    <a:pt x="158" y="92"/>
                  </a:lnTo>
                  <a:lnTo>
                    <a:pt x="159" y="93"/>
                  </a:lnTo>
                  <a:lnTo>
                    <a:pt x="159" y="104"/>
                  </a:lnTo>
                  <a:lnTo>
                    <a:pt x="160" y="104"/>
                  </a:lnTo>
                  <a:lnTo>
                    <a:pt x="160" y="112"/>
                  </a:lnTo>
                  <a:lnTo>
                    <a:pt x="161" y="112"/>
                  </a:lnTo>
                  <a:lnTo>
                    <a:pt x="161" y="114"/>
                  </a:lnTo>
                  <a:lnTo>
                    <a:pt x="162" y="112"/>
                  </a:lnTo>
                  <a:lnTo>
                    <a:pt x="162" y="97"/>
                  </a:lnTo>
                  <a:lnTo>
                    <a:pt x="163" y="97"/>
                  </a:lnTo>
                  <a:lnTo>
                    <a:pt x="163" y="81"/>
                  </a:lnTo>
                  <a:lnTo>
                    <a:pt x="164" y="81"/>
                  </a:lnTo>
                  <a:lnTo>
                    <a:pt x="164" y="78"/>
                  </a:lnTo>
                  <a:lnTo>
                    <a:pt x="165" y="78"/>
                  </a:lnTo>
                  <a:lnTo>
                    <a:pt x="165" y="84"/>
                  </a:lnTo>
                  <a:lnTo>
                    <a:pt x="166" y="84"/>
                  </a:lnTo>
                  <a:lnTo>
                    <a:pt x="166" y="96"/>
                  </a:lnTo>
                  <a:lnTo>
                    <a:pt x="167" y="96"/>
                  </a:lnTo>
                  <a:lnTo>
                    <a:pt x="167" y="103"/>
                  </a:lnTo>
                  <a:lnTo>
                    <a:pt x="168" y="100"/>
                  </a:lnTo>
                  <a:lnTo>
                    <a:pt x="168" y="102"/>
                  </a:lnTo>
                  <a:lnTo>
                    <a:pt x="169" y="102"/>
                  </a:lnTo>
                  <a:lnTo>
                    <a:pt x="169" y="113"/>
                  </a:lnTo>
                  <a:lnTo>
                    <a:pt x="170" y="113"/>
                  </a:lnTo>
                  <a:lnTo>
                    <a:pt x="170" y="125"/>
                  </a:lnTo>
                  <a:lnTo>
                    <a:pt x="171" y="127"/>
                  </a:lnTo>
                  <a:lnTo>
                    <a:pt x="171" y="123"/>
                  </a:lnTo>
                  <a:lnTo>
                    <a:pt x="172" y="123"/>
                  </a:lnTo>
                  <a:lnTo>
                    <a:pt x="172" y="98"/>
                  </a:lnTo>
                  <a:lnTo>
                    <a:pt x="173" y="98"/>
                  </a:lnTo>
                  <a:lnTo>
                    <a:pt x="173" y="82"/>
                  </a:lnTo>
                  <a:lnTo>
                    <a:pt x="174" y="81"/>
                  </a:lnTo>
                  <a:lnTo>
                    <a:pt x="174" y="79"/>
                  </a:lnTo>
                  <a:lnTo>
                    <a:pt x="175" y="79"/>
                  </a:lnTo>
                  <a:lnTo>
                    <a:pt x="175" y="84"/>
                  </a:lnTo>
                  <a:lnTo>
                    <a:pt x="176" y="84"/>
                  </a:lnTo>
                  <a:lnTo>
                    <a:pt x="176" y="92"/>
                  </a:lnTo>
                  <a:lnTo>
                    <a:pt x="177" y="92"/>
                  </a:lnTo>
                  <a:lnTo>
                    <a:pt x="177" y="102"/>
                  </a:lnTo>
                  <a:lnTo>
                    <a:pt x="178" y="102"/>
                  </a:lnTo>
                  <a:lnTo>
                    <a:pt x="178" y="113"/>
                  </a:lnTo>
                  <a:lnTo>
                    <a:pt x="179" y="113"/>
                  </a:lnTo>
                  <a:lnTo>
                    <a:pt x="179" y="123"/>
                  </a:lnTo>
                  <a:lnTo>
                    <a:pt x="180" y="123"/>
                  </a:lnTo>
                  <a:lnTo>
                    <a:pt x="180" y="131"/>
                  </a:lnTo>
                  <a:lnTo>
                    <a:pt x="181" y="132"/>
                  </a:lnTo>
                  <a:lnTo>
                    <a:pt x="181" y="137"/>
                  </a:lnTo>
                  <a:lnTo>
                    <a:pt x="182" y="137"/>
                  </a:lnTo>
                  <a:lnTo>
                    <a:pt x="182" y="140"/>
                  </a:lnTo>
                  <a:lnTo>
                    <a:pt x="183" y="140"/>
                  </a:lnTo>
                  <a:lnTo>
                    <a:pt x="183" y="142"/>
                  </a:lnTo>
                  <a:lnTo>
                    <a:pt x="184" y="142"/>
                  </a:lnTo>
                  <a:lnTo>
                    <a:pt x="185" y="142"/>
                  </a:lnTo>
                  <a:lnTo>
                    <a:pt x="186" y="142"/>
                  </a:lnTo>
                  <a:lnTo>
                    <a:pt x="186" y="141"/>
                  </a:lnTo>
                  <a:lnTo>
                    <a:pt x="187" y="141"/>
                  </a:lnTo>
                  <a:lnTo>
                    <a:pt x="187" y="142"/>
                  </a:lnTo>
                  <a:lnTo>
                    <a:pt x="188" y="142"/>
                  </a:lnTo>
                  <a:lnTo>
                    <a:pt x="189" y="142"/>
                  </a:lnTo>
                  <a:lnTo>
                    <a:pt x="189" y="144"/>
                  </a:lnTo>
                  <a:lnTo>
                    <a:pt x="190" y="144"/>
                  </a:lnTo>
                  <a:lnTo>
                    <a:pt x="191" y="144"/>
                  </a:lnTo>
                  <a:lnTo>
                    <a:pt x="191" y="138"/>
                  </a:lnTo>
                  <a:lnTo>
                    <a:pt x="192" y="137"/>
                  </a:lnTo>
                  <a:lnTo>
                    <a:pt x="192" y="86"/>
                  </a:lnTo>
                  <a:lnTo>
                    <a:pt x="193" y="86"/>
                  </a:lnTo>
                  <a:lnTo>
                    <a:pt x="193" y="68"/>
                  </a:lnTo>
                  <a:lnTo>
                    <a:pt x="194" y="67"/>
                  </a:lnTo>
                  <a:lnTo>
                    <a:pt x="194" y="73"/>
                  </a:lnTo>
                  <a:lnTo>
                    <a:pt x="195" y="73"/>
                  </a:lnTo>
                  <a:lnTo>
                    <a:pt x="195" y="92"/>
                  </a:lnTo>
                  <a:lnTo>
                    <a:pt x="196" y="93"/>
                  </a:lnTo>
                  <a:lnTo>
                    <a:pt x="196" y="116"/>
                  </a:lnTo>
                  <a:lnTo>
                    <a:pt x="197" y="116"/>
                  </a:lnTo>
                  <a:lnTo>
                    <a:pt x="197" y="131"/>
                  </a:lnTo>
                  <a:lnTo>
                    <a:pt x="198" y="132"/>
                  </a:lnTo>
                  <a:lnTo>
                    <a:pt x="198" y="134"/>
                  </a:lnTo>
                  <a:lnTo>
                    <a:pt x="199" y="133"/>
                  </a:lnTo>
                  <a:lnTo>
                    <a:pt x="199" y="114"/>
                  </a:lnTo>
                  <a:lnTo>
                    <a:pt x="200" y="113"/>
                  </a:lnTo>
                  <a:lnTo>
                    <a:pt x="200" y="87"/>
                  </a:lnTo>
                  <a:lnTo>
                    <a:pt x="201" y="87"/>
                  </a:lnTo>
                  <a:lnTo>
                    <a:pt x="201" y="75"/>
                  </a:lnTo>
                  <a:lnTo>
                    <a:pt x="202" y="74"/>
                  </a:lnTo>
                  <a:lnTo>
                    <a:pt x="202" y="76"/>
                  </a:lnTo>
                  <a:lnTo>
                    <a:pt x="203" y="76"/>
                  </a:lnTo>
                  <a:lnTo>
                    <a:pt x="203" y="85"/>
                  </a:lnTo>
                  <a:lnTo>
                    <a:pt x="204" y="85"/>
                  </a:lnTo>
                  <a:lnTo>
                    <a:pt x="204" y="101"/>
                  </a:lnTo>
                  <a:lnTo>
                    <a:pt x="205" y="101"/>
                  </a:lnTo>
                  <a:lnTo>
                    <a:pt x="205" y="117"/>
                  </a:lnTo>
                  <a:lnTo>
                    <a:pt x="206" y="118"/>
                  </a:lnTo>
                  <a:lnTo>
                    <a:pt x="206" y="129"/>
                  </a:lnTo>
                  <a:lnTo>
                    <a:pt x="207" y="129"/>
                  </a:lnTo>
                  <a:lnTo>
                    <a:pt x="207" y="136"/>
                  </a:lnTo>
                  <a:lnTo>
                    <a:pt x="208" y="136"/>
                  </a:lnTo>
                  <a:lnTo>
                    <a:pt x="208" y="138"/>
                  </a:lnTo>
                  <a:lnTo>
                    <a:pt x="209" y="138"/>
                  </a:lnTo>
                  <a:lnTo>
                    <a:pt x="209" y="140"/>
                  </a:lnTo>
                  <a:lnTo>
                    <a:pt x="210" y="140"/>
                  </a:lnTo>
                  <a:lnTo>
                    <a:pt x="210" y="142"/>
                  </a:lnTo>
                  <a:lnTo>
                    <a:pt x="211" y="141"/>
                  </a:lnTo>
                  <a:lnTo>
                    <a:pt x="211" y="142"/>
                  </a:lnTo>
                  <a:lnTo>
                    <a:pt x="212" y="142"/>
                  </a:lnTo>
                  <a:lnTo>
                    <a:pt x="212" y="144"/>
                  </a:lnTo>
                  <a:lnTo>
                    <a:pt x="213" y="144"/>
                  </a:lnTo>
                  <a:lnTo>
                    <a:pt x="213" y="145"/>
                  </a:lnTo>
                  <a:lnTo>
                    <a:pt x="214" y="145"/>
                  </a:lnTo>
                  <a:lnTo>
                    <a:pt x="214" y="146"/>
                  </a:lnTo>
                  <a:lnTo>
                    <a:pt x="215" y="146"/>
                  </a:lnTo>
                  <a:lnTo>
                    <a:pt x="215" y="147"/>
                  </a:lnTo>
                  <a:lnTo>
                    <a:pt x="216" y="147"/>
                  </a:lnTo>
                  <a:lnTo>
                    <a:pt x="217" y="147"/>
                  </a:lnTo>
                  <a:lnTo>
                    <a:pt x="218" y="147"/>
                  </a:lnTo>
                  <a:lnTo>
                    <a:pt x="218" y="146"/>
                  </a:lnTo>
                  <a:lnTo>
                    <a:pt x="219" y="146"/>
                  </a:lnTo>
                  <a:lnTo>
                    <a:pt x="219" y="144"/>
                  </a:lnTo>
                  <a:lnTo>
                    <a:pt x="220" y="144"/>
                  </a:lnTo>
                  <a:lnTo>
                    <a:pt x="220" y="143"/>
                  </a:lnTo>
                  <a:lnTo>
                    <a:pt x="221" y="144"/>
                  </a:lnTo>
                  <a:lnTo>
                    <a:pt x="221" y="145"/>
                  </a:lnTo>
                  <a:lnTo>
                    <a:pt x="222" y="145"/>
                  </a:lnTo>
                  <a:lnTo>
                    <a:pt x="222" y="146"/>
                  </a:lnTo>
                  <a:lnTo>
                    <a:pt x="223" y="146"/>
                  </a:lnTo>
                  <a:lnTo>
                    <a:pt x="223" y="144"/>
                  </a:lnTo>
                  <a:lnTo>
                    <a:pt x="224" y="144"/>
                  </a:lnTo>
                  <a:lnTo>
                    <a:pt x="224" y="138"/>
                  </a:lnTo>
                  <a:lnTo>
                    <a:pt x="225" y="138"/>
                  </a:lnTo>
                  <a:lnTo>
                    <a:pt x="225" y="135"/>
                  </a:lnTo>
                  <a:lnTo>
                    <a:pt x="226" y="135"/>
                  </a:lnTo>
                  <a:lnTo>
                    <a:pt x="226" y="138"/>
                  </a:lnTo>
                  <a:lnTo>
                    <a:pt x="227" y="138"/>
                  </a:lnTo>
                  <a:lnTo>
                    <a:pt x="227" y="142"/>
                  </a:lnTo>
                  <a:lnTo>
                    <a:pt x="228" y="143"/>
                  </a:lnTo>
                  <a:lnTo>
                    <a:pt x="228" y="142"/>
                  </a:lnTo>
                  <a:lnTo>
                    <a:pt x="229" y="142"/>
                  </a:lnTo>
                  <a:lnTo>
                    <a:pt x="229" y="137"/>
                  </a:lnTo>
                  <a:lnTo>
                    <a:pt x="230" y="137"/>
                  </a:lnTo>
                  <a:lnTo>
                    <a:pt x="230" y="128"/>
                  </a:lnTo>
                  <a:lnTo>
                    <a:pt x="231" y="128"/>
                  </a:lnTo>
                  <a:lnTo>
                    <a:pt x="231" y="119"/>
                  </a:lnTo>
                  <a:lnTo>
                    <a:pt x="232" y="117"/>
                  </a:lnTo>
                  <a:lnTo>
                    <a:pt x="232" y="119"/>
                  </a:lnTo>
                  <a:lnTo>
                    <a:pt x="233" y="119"/>
                  </a:lnTo>
                  <a:lnTo>
                    <a:pt x="233" y="121"/>
                  </a:lnTo>
                  <a:lnTo>
                    <a:pt x="234" y="121"/>
                  </a:lnTo>
                  <a:lnTo>
                    <a:pt x="234" y="113"/>
                  </a:lnTo>
                  <a:lnTo>
                    <a:pt x="235" y="112"/>
                  </a:lnTo>
                  <a:lnTo>
                    <a:pt x="235" y="68"/>
                  </a:lnTo>
                  <a:lnTo>
                    <a:pt x="236" y="67"/>
                  </a:lnTo>
                  <a:lnTo>
                    <a:pt x="236" y="49"/>
                  </a:lnTo>
                  <a:lnTo>
                    <a:pt x="237" y="49"/>
                  </a:lnTo>
                  <a:lnTo>
                    <a:pt x="237" y="43"/>
                  </a:lnTo>
                  <a:lnTo>
                    <a:pt x="238" y="43"/>
                  </a:lnTo>
                  <a:lnTo>
                    <a:pt x="238" y="41"/>
                  </a:lnTo>
                  <a:lnTo>
                    <a:pt x="239" y="41"/>
                  </a:lnTo>
                  <a:lnTo>
                    <a:pt x="239" y="43"/>
                  </a:lnTo>
                  <a:lnTo>
                    <a:pt x="240" y="43"/>
                  </a:lnTo>
                  <a:lnTo>
                    <a:pt x="240" y="50"/>
                  </a:lnTo>
                  <a:lnTo>
                    <a:pt x="241" y="50"/>
                  </a:lnTo>
                  <a:lnTo>
                    <a:pt x="241" y="61"/>
                  </a:lnTo>
                  <a:lnTo>
                    <a:pt x="242" y="61"/>
                  </a:lnTo>
                  <a:lnTo>
                    <a:pt x="242" y="67"/>
                  </a:lnTo>
                  <a:lnTo>
                    <a:pt x="243" y="66"/>
                  </a:lnTo>
                  <a:lnTo>
                    <a:pt x="243" y="61"/>
                  </a:lnTo>
                  <a:lnTo>
                    <a:pt x="244" y="61"/>
                  </a:lnTo>
                  <a:lnTo>
                    <a:pt x="244" y="55"/>
                  </a:lnTo>
                  <a:lnTo>
                    <a:pt x="245" y="55"/>
                  </a:lnTo>
                  <a:lnTo>
                    <a:pt x="245" y="53"/>
                  </a:lnTo>
                  <a:lnTo>
                    <a:pt x="246" y="53"/>
                  </a:lnTo>
                  <a:lnTo>
                    <a:pt x="246" y="56"/>
                  </a:lnTo>
                  <a:lnTo>
                    <a:pt x="247" y="56"/>
                  </a:lnTo>
                  <a:lnTo>
                    <a:pt x="247" y="63"/>
                  </a:lnTo>
                  <a:lnTo>
                    <a:pt x="248" y="63"/>
                  </a:lnTo>
                  <a:lnTo>
                    <a:pt x="248" y="76"/>
                  </a:lnTo>
                  <a:lnTo>
                    <a:pt x="249" y="76"/>
                  </a:lnTo>
                  <a:lnTo>
                    <a:pt x="249" y="88"/>
                  </a:lnTo>
                  <a:lnTo>
                    <a:pt x="250" y="88"/>
                  </a:lnTo>
                  <a:lnTo>
                    <a:pt x="250" y="100"/>
                  </a:lnTo>
                  <a:lnTo>
                    <a:pt x="251" y="100"/>
                  </a:lnTo>
                  <a:lnTo>
                    <a:pt x="251" y="108"/>
                  </a:lnTo>
                  <a:lnTo>
                    <a:pt x="252" y="108"/>
                  </a:lnTo>
                  <a:lnTo>
                    <a:pt x="252" y="111"/>
                  </a:lnTo>
                  <a:lnTo>
                    <a:pt x="253" y="111"/>
                  </a:lnTo>
                  <a:lnTo>
                    <a:pt x="253" y="109"/>
                  </a:lnTo>
                  <a:lnTo>
                    <a:pt x="254" y="108"/>
                  </a:lnTo>
                  <a:lnTo>
                    <a:pt x="254" y="111"/>
                  </a:lnTo>
                  <a:lnTo>
                    <a:pt x="255" y="111"/>
                  </a:lnTo>
                  <a:lnTo>
                    <a:pt x="255" y="122"/>
                  </a:lnTo>
                  <a:lnTo>
                    <a:pt x="256" y="122"/>
                  </a:lnTo>
                  <a:lnTo>
                    <a:pt x="256" y="132"/>
                  </a:lnTo>
                  <a:lnTo>
                    <a:pt x="257" y="132"/>
                  </a:lnTo>
                  <a:lnTo>
                    <a:pt x="257" y="138"/>
                  </a:lnTo>
                  <a:lnTo>
                    <a:pt x="258" y="138"/>
                  </a:lnTo>
                  <a:lnTo>
                    <a:pt x="258" y="142"/>
                  </a:lnTo>
                  <a:lnTo>
                    <a:pt x="259" y="142"/>
                  </a:lnTo>
                  <a:lnTo>
                    <a:pt x="259" y="143"/>
                  </a:lnTo>
                  <a:lnTo>
                    <a:pt x="260" y="143"/>
                  </a:lnTo>
                  <a:lnTo>
                    <a:pt x="261" y="143"/>
                  </a:lnTo>
                  <a:lnTo>
                    <a:pt x="261" y="144"/>
                  </a:lnTo>
                  <a:lnTo>
                    <a:pt x="262" y="144"/>
                  </a:lnTo>
                  <a:lnTo>
                    <a:pt x="262" y="145"/>
                  </a:lnTo>
                  <a:lnTo>
                    <a:pt x="263" y="145"/>
                  </a:lnTo>
                  <a:lnTo>
                    <a:pt x="263" y="146"/>
                  </a:lnTo>
                  <a:lnTo>
                    <a:pt x="264" y="146"/>
                  </a:lnTo>
                  <a:lnTo>
                    <a:pt x="265" y="146"/>
                  </a:lnTo>
                  <a:lnTo>
                    <a:pt x="265" y="145"/>
                  </a:lnTo>
                  <a:lnTo>
                    <a:pt x="266" y="145"/>
                  </a:lnTo>
                  <a:lnTo>
                    <a:pt x="267" y="145"/>
                  </a:lnTo>
                  <a:lnTo>
                    <a:pt x="267" y="146"/>
                  </a:lnTo>
                  <a:lnTo>
                    <a:pt x="268" y="146"/>
                  </a:lnTo>
                  <a:lnTo>
                    <a:pt x="268" y="147"/>
                  </a:lnTo>
                  <a:lnTo>
                    <a:pt x="269" y="147"/>
                  </a:lnTo>
                  <a:lnTo>
                    <a:pt x="270" y="147"/>
                  </a:lnTo>
                  <a:lnTo>
                    <a:pt x="270" y="146"/>
                  </a:lnTo>
                  <a:lnTo>
                    <a:pt x="271" y="146"/>
                  </a:lnTo>
                  <a:lnTo>
                    <a:pt x="272" y="146"/>
                  </a:lnTo>
                  <a:lnTo>
                    <a:pt x="272" y="145"/>
                  </a:lnTo>
                  <a:lnTo>
                    <a:pt x="273" y="145"/>
                  </a:lnTo>
                  <a:lnTo>
                    <a:pt x="273" y="144"/>
                  </a:lnTo>
                  <a:lnTo>
                    <a:pt x="274" y="144"/>
                  </a:lnTo>
                  <a:lnTo>
                    <a:pt x="274" y="139"/>
                  </a:lnTo>
                  <a:lnTo>
                    <a:pt x="275" y="139"/>
                  </a:lnTo>
                  <a:lnTo>
                    <a:pt x="275" y="134"/>
                  </a:lnTo>
                  <a:lnTo>
                    <a:pt x="276" y="134"/>
                  </a:lnTo>
                  <a:lnTo>
                    <a:pt x="276" y="136"/>
                  </a:lnTo>
                  <a:lnTo>
                    <a:pt x="277" y="136"/>
                  </a:lnTo>
                  <a:lnTo>
                    <a:pt x="277" y="139"/>
                  </a:lnTo>
                  <a:lnTo>
                    <a:pt x="278" y="139"/>
                  </a:lnTo>
                  <a:lnTo>
                    <a:pt x="278" y="140"/>
                  </a:lnTo>
                  <a:lnTo>
                    <a:pt x="279" y="140"/>
                  </a:lnTo>
                  <a:lnTo>
                    <a:pt x="280" y="140"/>
                  </a:lnTo>
                  <a:lnTo>
                    <a:pt x="281" y="140"/>
                  </a:lnTo>
                  <a:lnTo>
                    <a:pt x="281" y="142"/>
                  </a:lnTo>
                  <a:lnTo>
                    <a:pt x="282" y="142"/>
                  </a:lnTo>
                  <a:lnTo>
                    <a:pt x="282" y="136"/>
                  </a:lnTo>
                  <a:lnTo>
                    <a:pt x="283" y="136"/>
                  </a:lnTo>
                  <a:lnTo>
                    <a:pt x="283" y="127"/>
                  </a:lnTo>
                  <a:lnTo>
                    <a:pt x="284" y="126"/>
                  </a:lnTo>
                  <a:lnTo>
                    <a:pt x="284" y="127"/>
                  </a:lnTo>
                  <a:lnTo>
                    <a:pt x="285" y="127"/>
                  </a:lnTo>
                  <a:lnTo>
                    <a:pt x="285" y="133"/>
                  </a:lnTo>
                  <a:lnTo>
                    <a:pt x="286" y="133"/>
                  </a:lnTo>
                  <a:lnTo>
                    <a:pt x="286" y="139"/>
                  </a:lnTo>
                  <a:lnTo>
                    <a:pt x="287" y="140"/>
                  </a:lnTo>
                  <a:lnTo>
                    <a:pt x="287" y="138"/>
                  </a:lnTo>
                  <a:lnTo>
                    <a:pt x="288" y="138"/>
                  </a:lnTo>
                  <a:lnTo>
                    <a:pt x="288" y="127"/>
                  </a:lnTo>
                  <a:lnTo>
                    <a:pt x="289" y="127"/>
                  </a:lnTo>
                  <a:lnTo>
                    <a:pt x="289" y="126"/>
                  </a:lnTo>
                  <a:lnTo>
                    <a:pt x="290" y="126"/>
                  </a:lnTo>
                  <a:lnTo>
                    <a:pt x="290" y="133"/>
                  </a:lnTo>
                  <a:lnTo>
                    <a:pt x="291" y="133"/>
                  </a:lnTo>
                  <a:lnTo>
                    <a:pt x="291" y="137"/>
                  </a:lnTo>
                  <a:lnTo>
                    <a:pt x="292" y="138"/>
                  </a:lnTo>
                  <a:lnTo>
                    <a:pt x="292" y="136"/>
                  </a:lnTo>
                  <a:lnTo>
                    <a:pt x="293" y="136"/>
                  </a:lnTo>
                  <a:lnTo>
                    <a:pt x="294" y="136"/>
                  </a:lnTo>
                  <a:lnTo>
                    <a:pt x="294" y="139"/>
                  </a:lnTo>
                  <a:lnTo>
                    <a:pt x="295" y="139"/>
                  </a:lnTo>
                  <a:lnTo>
                    <a:pt x="295" y="140"/>
                  </a:lnTo>
                  <a:lnTo>
                    <a:pt x="296" y="140"/>
                  </a:lnTo>
                  <a:lnTo>
                    <a:pt x="296" y="142"/>
                  </a:lnTo>
                  <a:lnTo>
                    <a:pt x="297" y="142"/>
                  </a:lnTo>
                  <a:lnTo>
                    <a:pt x="297" y="140"/>
                  </a:lnTo>
                  <a:lnTo>
                    <a:pt x="298" y="140"/>
                  </a:lnTo>
                  <a:lnTo>
                    <a:pt x="298" y="135"/>
                  </a:lnTo>
                  <a:lnTo>
                    <a:pt x="299" y="135"/>
                  </a:lnTo>
                  <a:lnTo>
                    <a:pt x="299" y="134"/>
                  </a:lnTo>
                  <a:lnTo>
                    <a:pt x="300" y="135"/>
                  </a:lnTo>
                  <a:lnTo>
                    <a:pt x="300" y="137"/>
                  </a:lnTo>
                  <a:lnTo>
                    <a:pt x="301" y="138"/>
                  </a:lnTo>
                  <a:lnTo>
                    <a:pt x="301" y="136"/>
                  </a:lnTo>
                  <a:lnTo>
                    <a:pt x="302" y="135"/>
                  </a:lnTo>
                  <a:lnTo>
                    <a:pt x="302" y="42"/>
                  </a:lnTo>
                  <a:lnTo>
                    <a:pt x="303" y="41"/>
                  </a:lnTo>
                  <a:lnTo>
                    <a:pt x="303" y="27"/>
                  </a:lnTo>
                  <a:lnTo>
                    <a:pt x="304" y="27"/>
                  </a:lnTo>
                  <a:lnTo>
                    <a:pt x="304" y="32"/>
                  </a:lnTo>
                  <a:lnTo>
                    <a:pt x="305" y="32"/>
                  </a:lnTo>
                  <a:lnTo>
                    <a:pt x="305" y="54"/>
                  </a:lnTo>
                  <a:lnTo>
                    <a:pt x="306" y="55"/>
                  </a:lnTo>
                  <a:lnTo>
                    <a:pt x="306" y="99"/>
                  </a:lnTo>
                  <a:lnTo>
                    <a:pt x="307" y="101"/>
                  </a:lnTo>
                  <a:lnTo>
                    <a:pt x="307" y="77"/>
                  </a:lnTo>
                  <a:lnTo>
                    <a:pt x="308" y="76"/>
                  </a:lnTo>
                  <a:lnTo>
                    <a:pt x="308" y="54"/>
                  </a:lnTo>
                  <a:lnTo>
                    <a:pt x="309" y="53"/>
                  </a:lnTo>
                  <a:lnTo>
                    <a:pt x="309" y="49"/>
                  </a:lnTo>
                  <a:lnTo>
                    <a:pt x="310" y="49"/>
                  </a:lnTo>
                  <a:lnTo>
                    <a:pt x="310" y="52"/>
                  </a:lnTo>
                  <a:lnTo>
                    <a:pt x="311" y="52"/>
                  </a:lnTo>
                  <a:lnTo>
                    <a:pt x="311" y="61"/>
                  </a:lnTo>
                  <a:lnTo>
                    <a:pt x="312" y="62"/>
                  </a:lnTo>
                  <a:lnTo>
                    <a:pt x="312" y="74"/>
                  </a:lnTo>
                  <a:lnTo>
                    <a:pt x="313" y="74"/>
                  </a:lnTo>
                  <a:lnTo>
                    <a:pt x="313" y="83"/>
                  </a:lnTo>
                  <a:lnTo>
                    <a:pt x="314" y="83"/>
                  </a:lnTo>
                  <a:lnTo>
                    <a:pt x="314" y="90"/>
                  </a:lnTo>
                  <a:lnTo>
                    <a:pt x="315" y="90"/>
                  </a:lnTo>
                  <a:lnTo>
                    <a:pt x="315" y="98"/>
                  </a:lnTo>
                  <a:lnTo>
                    <a:pt x="316" y="98"/>
                  </a:lnTo>
                  <a:lnTo>
                    <a:pt x="316" y="108"/>
                  </a:lnTo>
                  <a:lnTo>
                    <a:pt x="317" y="108"/>
                  </a:lnTo>
                  <a:lnTo>
                    <a:pt x="317" y="118"/>
                  </a:lnTo>
                  <a:lnTo>
                    <a:pt x="318" y="118"/>
                  </a:lnTo>
                  <a:lnTo>
                    <a:pt x="318" y="127"/>
                  </a:lnTo>
                  <a:lnTo>
                    <a:pt x="319" y="127"/>
                  </a:lnTo>
                  <a:lnTo>
                    <a:pt x="319" y="132"/>
                  </a:lnTo>
                  <a:lnTo>
                    <a:pt x="320" y="133"/>
                  </a:lnTo>
                  <a:lnTo>
                    <a:pt x="320" y="136"/>
                  </a:lnTo>
                  <a:lnTo>
                    <a:pt x="321" y="136"/>
                  </a:lnTo>
                  <a:lnTo>
                    <a:pt x="321" y="138"/>
                  </a:lnTo>
                  <a:lnTo>
                    <a:pt x="322" y="138"/>
                  </a:lnTo>
                  <a:lnTo>
                    <a:pt x="322" y="141"/>
                  </a:lnTo>
                  <a:lnTo>
                    <a:pt x="323" y="141"/>
                  </a:lnTo>
                  <a:lnTo>
                    <a:pt x="323" y="142"/>
                  </a:lnTo>
                  <a:lnTo>
                    <a:pt x="324" y="142"/>
                  </a:lnTo>
                  <a:lnTo>
                    <a:pt x="325" y="142"/>
                  </a:lnTo>
                  <a:lnTo>
                    <a:pt x="326" y="142"/>
                  </a:lnTo>
                  <a:lnTo>
                    <a:pt x="326" y="144"/>
                  </a:lnTo>
                  <a:lnTo>
                    <a:pt x="327" y="144"/>
                  </a:lnTo>
                  <a:lnTo>
                    <a:pt x="328" y="144"/>
                  </a:lnTo>
                  <a:lnTo>
                    <a:pt x="329" y="144"/>
                  </a:lnTo>
                  <a:lnTo>
                    <a:pt x="329" y="145"/>
                  </a:lnTo>
                  <a:lnTo>
                    <a:pt x="330" y="145"/>
                  </a:lnTo>
                  <a:lnTo>
                    <a:pt x="330" y="146"/>
                  </a:lnTo>
                  <a:lnTo>
                    <a:pt x="331" y="146"/>
                  </a:lnTo>
                  <a:lnTo>
                    <a:pt x="331" y="145"/>
                  </a:lnTo>
                  <a:lnTo>
                    <a:pt x="332" y="145"/>
                  </a:lnTo>
                  <a:lnTo>
                    <a:pt x="332" y="143"/>
                  </a:lnTo>
                  <a:lnTo>
                    <a:pt x="333" y="143"/>
                  </a:lnTo>
                  <a:lnTo>
                    <a:pt x="334" y="144"/>
                  </a:lnTo>
                  <a:lnTo>
                    <a:pt x="334" y="145"/>
                  </a:lnTo>
                  <a:lnTo>
                    <a:pt x="335" y="145"/>
                  </a:lnTo>
                  <a:lnTo>
                    <a:pt x="336" y="145"/>
                  </a:lnTo>
                  <a:lnTo>
                    <a:pt x="337" y="145"/>
                  </a:lnTo>
                  <a:lnTo>
                    <a:pt x="338" y="145"/>
                  </a:lnTo>
                  <a:lnTo>
                    <a:pt x="338" y="144"/>
                  </a:lnTo>
                  <a:lnTo>
                    <a:pt x="339" y="144"/>
                  </a:lnTo>
                  <a:lnTo>
                    <a:pt x="340" y="144"/>
                  </a:lnTo>
                  <a:lnTo>
                    <a:pt x="341" y="144"/>
                  </a:lnTo>
                  <a:lnTo>
                    <a:pt x="342" y="144"/>
                  </a:lnTo>
                  <a:lnTo>
                    <a:pt x="342" y="143"/>
                  </a:lnTo>
                  <a:lnTo>
                    <a:pt x="343" y="144"/>
                  </a:lnTo>
                  <a:lnTo>
                    <a:pt x="344" y="144"/>
                  </a:lnTo>
                  <a:lnTo>
                    <a:pt x="344" y="145"/>
                  </a:lnTo>
                  <a:lnTo>
                    <a:pt x="345" y="145"/>
                  </a:lnTo>
                  <a:lnTo>
                    <a:pt x="346" y="145"/>
                  </a:lnTo>
                  <a:lnTo>
                    <a:pt x="346" y="144"/>
                  </a:lnTo>
                  <a:lnTo>
                    <a:pt x="347" y="144"/>
                  </a:lnTo>
                  <a:lnTo>
                    <a:pt x="348" y="144"/>
                  </a:lnTo>
                  <a:lnTo>
                    <a:pt x="348" y="143"/>
                  </a:lnTo>
                  <a:lnTo>
                    <a:pt x="349" y="143"/>
                  </a:lnTo>
                  <a:lnTo>
                    <a:pt x="349" y="141"/>
                  </a:lnTo>
                  <a:lnTo>
                    <a:pt x="350" y="141"/>
                  </a:lnTo>
                  <a:lnTo>
                    <a:pt x="350" y="140"/>
                  </a:lnTo>
                  <a:lnTo>
                    <a:pt x="351" y="140"/>
                  </a:lnTo>
                  <a:lnTo>
                    <a:pt x="351" y="136"/>
                  </a:lnTo>
                  <a:lnTo>
                    <a:pt x="352" y="136"/>
                  </a:lnTo>
                  <a:lnTo>
                    <a:pt x="352" y="133"/>
                  </a:lnTo>
                  <a:lnTo>
                    <a:pt x="353" y="134"/>
                  </a:lnTo>
                  <a:lnTo>
                    <a:pt x="353" y="135"/>
                  </a:lnTo>
                  <a:lnTo>
                    <a:pt x="354" y="136"/>
                  </a:lnTo>
                  <a:lnTo>
                    <a:pt x="354" y="134"/>
                  </a:lnTo>
                  <a:lnTo>
                    <a:pt x="355" y="134"/>
                  </a:lnTo>
                  <a:lnTo>
                    <a:pt x="355" y="124"/>
                  </a:lnTo>
                  <a:lnTo>
                    <a:pt x="356" y="124"/>
                  </a:lnTo>
                  <a:lnTo>
                    <a:pt x="356" y="115"/>
                  </a:lnTo>
                  <a:lnTo>
                    <a:pt x="357" y="115"/>
                  </a:lnTo>
                  <a:lnTo>
                    <a:pt x="357" y="114"/>
                  </a:lnTo>
                  <a:lnTo>
                    <a:pt x="358" y="114"/>
                  </a:lnTo>
                  <a:lnTo>
                    <a:pt x="358" y="72"/>
                  </a:lnTo>
                  <a:lnTo>
                    <a:pt x="359" y="70"/>
                  </a:lnTo>
                  <a:lnTo>
                    <a:pt x="359" y="42"/>
                  </a:lnTo>
                  <a:lnTo>
                    <a:pt x="360" y="40"/>
                  </a:lnTo>
                  <a:lnTo>
                    <a:pt x="360" y="42"/>
                  </a:lnTo>
                  <a:lnTo>
                    <a:pt x="361" y="43"/>
                  </a:lnTo>
                  <a:lnTo>
                    <a:pt x="361" y="58"/>
                  </a:lnTo>
                  <a:lnTo>
                    <a:pt x="362" y="58"/>
                  </a:lnTo>
                  <a:lnTo>
                    <a:pt x="362" y="88"/>
                  </a:lnTo>
                  <a:lnTo>
                    <a:pt x="363" y="88"/>
                  </a:lnTo>
                  <a:lnTo>
                    <a:pt x="363" y="113"/>
                  </a:lnTo>
                  <a:lnTo>
                    <a:pt x="364" y="113"/>
                  </a:lnTo>
                  <a:lnTo>
                    <a:pt x="364" y="122"/>
                  </a:lnTo>
                  <a:lnTo>
                    <a:pt x="365" y="122"/>
                  </a:lnTo>
                  <a:lnTo>
                    <a:pt x="366" y="122"/>
                  </a:lnTo>
                  <a:lnTo>
                    <a:pt x="366" y="109"/>
                  </a:lnTo>
                  <a:lnTo>
                    <a:pt x="367" y="109"/>
                  </a:lnTo>
                  <a:lnTo>
                    <a:pt x="367" y="60"/>
                  </a:lnTo>
                  <a:lnTo>
                    <a:pt x="368" y="59"/>
                  </a:lnTo>
                  <a:lnTo>
                    <a:pt x="368" y="49"/>
                  </a:lnTo>
                  <a:lnTo>
                    <a:pt x="369" y="49"/>
                  </a:lnTo>
                  <a:lnTo>
                    <a:pt x="369" y="63"/>
                  </a:lnTo>
                  <a:lnTo>
                    <a:pt x="370" y="64"/>
                  </a:lnTo>
                  <a:lnTo>
                    <a:pt x="370" y="91"/>
                  </a:lnTo>
                  <a:lnTo>
                    <a:pt x="371" y="91"/>
                  </a:lnTo>
                  <a:lnTo>
                    <a:pt x="371" y="110"/>
                  </a:lnTo>
                  <a:lnTo>
                    <a:pt x="372" y="110"/>
                  </a:lnTo>
                  <a:lnTo>
                    <a:pt x="372" y="119"/>
                  </a:lnTo>
                  <a:lnTo>
                    <a:pt x="373" y="119"/>
                  </a:lnTo>
                  <a:lnTo>
                    <a:pt x="373" y="125"/>
                  </a:lnTo>
                  <a:lnTo>
                    <a:pt x="374" y="125"/>
                  </a:lnTo>
                  <a:lnTo>
                    <a:pt x="374" y="131"/>
                  </a:lnTo>
                  <a:lnTo>
                    <a:pt x="375" y="131"/>
                  </a:lnTo>
                  <a:lnTo>
                    <a:pt x="375" y="136"/>
                  </a:lnTo>
                  <a:lnTo>
                    <a:pt x="376" y="136"/>
                  </a:lnTo>
                  <a:lnTo>
                    <a:pt x="376" y="137"/>
                  </a:lnTo>
                  <a:lnTo>
                    <a:pt x="377" y="138"/>
                  </a:lnTo>
                  <a:lnTo>
                    <a:pt x="377" y="137"/>
                  </a:lnTo>
                  <a:lnTo>
                    <a:pt x="378" y="137"/>
                  </a:lnTo>
                  <a:lnTo>
                    <a:pt x="378" y="134"/>
                  </a:lnTo>
                  <a:lnTo>
                    <a:pt x="379" y="134"/>
                  </a:lnTo>
                  <a:lnTo>
                    <a:pt x="379" y="109"/>
                  </a:lnTo>
                  <a:lnTo>
                    <a:pt x="380" y="108"/>
                  </a:lnTo>
                  <a:lnTo>
                    <a:pt x="380" y="56"/>
                  </a:lnTo>
                  <a:lnTo>
                    <a:pt x="381" y="55"/>
                  </a:lnTo>
                  <a:lnTo>
                    <a:pt x="381" y="45"/>
                  </a:lnTo>
                  <a:lnTo>
                    <a:pt x="382" y="45"/>
                  </a:lnTo>
                  <a:lnTo>
                    <a:pt x="382" y="49"/>
                  </a:lnTo>
                  <a:lnTo>
                    <a:pt x="383" y="49"/>
                  </a:lnTo>
                  <a:lnTo>
                    <a:pt x="383" y="65"/>
                  </a:lnTo>
                  <a:lnTo>
                    <a:pt x="384" y="66"/>
                  </a:lnTo>
                  <a:lnTo>
                    <a:pt x="384" y="88"/>
                  </a:lnTo>
                  <a:lnTo>
                    <a:pt x="385" y="89"/>
                  </a:lnTo>
                  <a:lnTo>
                    <a:pt x="385" y="103"/>
                  </a:lnTo>
                  <a:lnTo>
                    <a:pt x="386" y="103"/>
                  </a:lnTo>
                  <a:lnTo>
                    <a:pt x="386" y="110"/>
                  </a:lnTo>
                  <a:lnTo>
                    <a:pt x="387" y="110"/>
                  </a:lnTo>
                  <a:lnTo>
                    <a:pt x="387" y="115"/>
                  </a:lnTo>
                  <a:lnTo>
                    <a:pt x="388" y="115"/>
                  </a:lnTo>
                  <a:lnTo>
                    <a:pt x="388" y="121"/>
                  </a:lnTo>
                  <a:lnTo>
                    <a:pt x="389" y="121"/>
                  </a:lnTo>
                  <a:lnTo>
                    <a:pt x="389" y="126"/>
                  </a:lnTo>
                  <a:lnTo>
                    <a:pt x="390" y="126"/>
                  </a:lnTo>
                  <a:lnTo>
                    <a:pt x="390" y="130"/>
                  </a:lnTo>
                  <a:lnTo>
                    <a:pt x="391" y="130"/>
                  </a:lnTo>
                  <a:lnTo>
                    <a:pt x="391" y="133"/>
                  </a:lnTo>
                  <a:lnTo>
                    <a:pt x="392" y="133"/>
                  </a:lnTo>
                  <a:lnTo>
                    <a:pt x="393" y="133"/>
                  </a:lnTo>
                  <a:lnTo>
                    <a:pt x="393" y="132"/>
                  </a:lnTo>
                  <a:lnTo>
                    <a:pt x="394" y="131"/>
                  </a:lnTo>
                  <a:lnTo>
                    <a:pt x="394" y="130"/>
                  </a:lnTo>
                  <a:lnTo>
                    <a:pt x="395" y="129"/>
                  </a:lnTo>
                  <a:lnTo>
                    <a:pt x="395" y="100"/>
                  </a:lnTo>
                  <a:lnTo>
                    <a:pt x="396" y="99"/>
                  </a:lnTo>
                  <a:lnTo>
                    <a:pt x="396" y="87"/>
                  </a:lnTo>
                  <a:lnTo>
                    <a:pt x="397" y="87"/>
                  </a:lnTo>
                  <a:lnTo>
                    <a:pt x="397" y="103"/>
                  </a:lnTo>
                  <a:lnTo>
                    <a:pt x="398" y="103"/>
                  </a:lnTo>
                  <a:lnTo>
                    <a:pt x="398" y="119"/>
                  </a:lnTo>
                  <a:lnTo>
                    <a:pt x="399" y="119"/>
                  </a:lnTo>
                  <a:lnTo>
                    <a:pt x="399" y="128"/>
                  </a:lnTo>
                  <a:lnTo>
                    <a:pt x="400" y="128"/>
                  </a:lnTo>
                  <a:lnTo>
                    <a:pt x="400" y="132"/>
                  </a:lnTo>
                  <a:lnTo>
                    <a:pt x="401" y="132"/>
                  </a:lnTo>
                  <a:lnTo>
                    <a:pt x="401" y="134"/>
                  </a:lnTo>
                  <a:lnTo>
                    <a:pt x="402" y="134"/>
                  </a:lnTo>
                  <a:lnTo>
                    <a:pt x="402" y="135"/>
                  </a:lnTo>
                  <a:lnTo>
                    <a:pt x="403" y="135"/>
                  </a:lnTo>
                  <a:lnTo>
                    <a:pt x="404" y="135"/>
                  </a:lnTo>
                  <a:lnTo>
                    <a:pt x="405" y="135"/>
                  </a:lnTo>
                  <a:lnTo>
                    <a:pt x="405" y="134"/>
                  </a:lnTo>
                  <a:lnTo>
                    <a:pt x="406" y="134"/>
                  </a:lnTo>
                  <a:lnTo>
                    <a:pt x="406" y="135"/>
                  </a:lnTo>
                  <a:lnTo>
                    <a:pt x="407" y="135"/>
                  </a:lnTo>
                  <a:lnTo>
                    <a:pt x="408" y="135"/>
                  </a:lnTo>
                  <a:lnTo>
                    <a:pt x="408" y="136"/>
                  </a:lnTo>
                  <a:lnTo>
                    <a:pt x="409" y="136"/>
                  </a:lnTo>
                  <a:lnTo>
                    <a:pt x="409" y="135"/>
                  </a:lnTo>
                  <a:lnTo>
                    <a:pt x="410" y="135"/>
                  </a:lnTo>
                  <a:lnTo>
                    <a:pt x="411" y="135"/>
                  </a:lnTo>
                  <a:lnTo>
                    <a:pt x="411" y="134"/>
                  </a:lnTo>
                  <a:lnTo>
                    <a:pt x="412" y="133"/>
                  </a:lnTo>
                  <a:lnTo>
                    <a:pt x="412" y="134"/>
                  </a:lnTo>
                  <a:lnTo>
                    <a:pt x="413" y="134"/>
                  </a:lnTo>
                  <a:lnTo>
                    <a:pt x="413" y="136"/>
                  </a:lnTo>
                  <a:lnTo>
                    <a:pt x="414" y="136"/>
                  </a:lnTo>
                  <a:lnTo>
                    <a:pt x="414" y="138"/>
                  </a:lnTo>
                  <a:lnTo>
                    <a:pt x="415" y="138"/>
                  </a:lnTo>
                  <a:lnTo>
                    <a:pt x="416" y="138"/>
                  </a:lnTo>
                  <a:lnTo>
                    <a:pt x="416" y="139"/>
                  </a:lnTo>
                  <a:lnTo>
                    <a:pt x="417" y="139"/>
                  </a:lnTo>
                  <a:lnTo>
                    <a:pt x="417" y="138"/>
                  </a:lnTo>
                  <a:lnTo>
                    <a:pt x="418" y="138"/>
                  </a:lnTo>
                  <a:lnTo>
                    <a:pt x="419" y="138"/>
                  </a:lnTo>
                  <a:lnTo>
                    <a:pt x="419" y="139"/>
                  </a:lnTo>
                  <a:lnTo>
                    <a:pt x="420" y="139"/>
                  </a:lnTo>
                  <a:lnTo>
                    <a:pt x="421" y="139"/>
                  </a:lnTo>
                  <a:lnTo>
                    <a:pt x="422" y="139"/>
                  </a:lnTo>
                  <a:lnTo>
                    <a:pt x="423" y="139"/>
                  </a:lnTo>
                  <a:lnTo>
                    <a:pt x="424" y="139"/>
                  </a:lnTo>
                  <a:lnTo>
                    <a:pt x="424" y="138"/>
                  </a:lnTo>
                  <a:lnTo>
                    <a:pt x="425" y="138"/>
                  </a:lnTo>
                  <a:lnTo>
                    <a:pt x="425" y="136"/>
                  </a:lnTo>
                  <a:lnTo>
                    <a:pt x="426" y="136"/>
                  </a:lnTo>
                  <a:lnTo>
                    <a:pt x="426" y="134"/>
                  </a:lnTo>
                  <a:lnTo>
                    <a:pt x="427" y="134"/>
                  </a:lnTo>
                  <a:lnTo>
                    <a:pt x="427" y="136"/>
                  </a:lnTo>
                  <a:lnTo>
                    <a:pt x="428" y="136"/>
                  </a:lnTo>
                  <a:lnTo>
                    <a:pt x="428" y="137"/>
                  </a:lnTo>
                  <a:lnTo>
                    <a:pt x="429" y="137"/>
                  </a:lnTo>
                  <a:lnTo>
                    <a:pt x="429" y="138"/>
                  </a:lnTo>
                  <a:lnTo>
                    <a:pt x="430" y="138"/>
                  </a:lnTo>
                  <a:lnTo>
                    <a:pt x="430" y="137"/>
                  </a:lnTo>
                  <a:lnTo>
                    <a:pt x="431" y="137"/>
                  </a:lnTo>
                  <a:lnTo>
                    <a:pt x="431" y="136"/>
                  </a:lnTo>
                  <a:lnTo>
                    <a:pt x="432" y="136"/>
                  </a:lnTo>
                  <a:lnTo>
                    <a:pt x="432" y="135"/>
                  </a:lnTo>
                  <a:lnTo>
                    <a:pt x="433" y="134"/>
                  </a:lnTo>
                  <a:lnTo>
                    <a:pt x="433" y="135"/>
                  </a:lnTo>
                  <a:lnTo>
                    <a:pt x="434" y="135"/>
                  </a:lnTo>
                  <a:lnTo>
                    <a:pt x="434" y="137"/>
                  </a:lnTo>
                  <a:lnTo>
                    <a:pt x="435" y="137"/>
                  </a:lnTo>
                  <a:lnTo>
                    <a:pt x="435" y="138"/>
                  </a:lnTo>
                  <a:lnTo>
                    <a:pt x="436" y="138"/>
                  </a:lnTo>
                  <a:lnTo>
                    <a:pt x="436" y="140"/>
                  </a:lnTo>
                  <a:lnTo>
                    <a:pt x="437" y="140"/>
                  </a:lnTo>
                  <a:lnTo>
                    <a:pt x="438" y="140"/>
                  </a:lnTo>
                  <a:lnTo>
                    <a:pt x="439" y="140"/>
                  </a:lnTo>
                  <a:lnTo>
                    <a:pt x="440" y="140"/>
                  </a:lnTo>
                  <a:lnTo>
                    <a:pt x="440" y="139"/>
                  </a:lnTo>
                  <a:lnTo>
                    <a:pt x="441" y="139"/>
                  </a:lnTo>
                  <a:lnTo>
                    <a:pt x="442" y="139"/>
                  </a:lnTo>
                  <a:lnTo>
                    <a:pt x="442" y="140"/>
                  </a:lnTo>
                  <a:lnTo>
                    <a:pt x="443" y="140"/>
                  </a:lnTo>
                  <a:lnTo>
                    <a:pt x="444" y="140"/>
                  </a:lnTo>
                  <a:lnTo>
                    <a:pt x="444" y="141"/>
                  </a:lnTo>
                  <a:lnTo>
                    <a:pt x="445" y="141"/>
                  </a:lnTo>
                  <a:lnTo>
                    <a:pt x="446" y="141"/>
                  </a:lnTo>
                  <a:lnTo>
                    <a:pt x="447" y="141"/>
                  </a:lnTo>
                  <a:lnTo>
                    <a:pt x="447" y="140"/>
                  </a:lnTo>
                  <a:lnTo>
                    <a:pt x="448" y="140"/>
                  </a:lnTo>
                  <a:lnTo>
                    <a:pt x="449" y="140"/>
                  </a:lnTo>
                  <a:lnTo>
                    <a:pt x="449" y="139"/>
                  </a:lnTo>
                  <a:lnTo>
                    <a:pt x="450" y="139"/>
                  </a:lnTo>
                  <a:lnTo>
                    <a:pt x="450" y="138"/>
                  </a:lnTo>
                  <a:lnTo>
                    <a:pt x="451" y="138"/>
                  </a:lnTo>
                  <a:lnTo>
                    <a:pt x="451" y="135"/>
                  </a:lnTo>
                  <a:lnTo>
                    <a:pt x="452" y="135"/>
                  </a:lnTo>
                  <a:lnTo>
                    <a:pt x="452" y="132"/>
                  </a:lnTo>
                  <a:lnTo>
                    <a:pt x="453" y="132"/>
                  </a:lnTo>
                  <a:lnTo>
                    <a:pt x="453" y="129"/>
                  </a:lnTo>
                  <a:lnTo>
                    <a:pt x="454" y="129"/>
                  </a:lnTo>
                  <a:lnTo>
                    <a:pt x="454" y="126"/>
                  </a:lnTo>
                  <a:lnTo>
                    <a:pt x="455" y="126"/>
                  </a:lnTo>
                  <a:lnTo>
                    <a:pt x="455" y="120"/>
                  </a:lnTo>
                  <a:lnTo>
                    <a:pt x="456" y="120"/>
                  </a:lnTo>
                  <a:lnTo>
                    <a:pt x="456" y="118"/>
                  </a:lnTo>
                  <a:lnTo>
                    <a:pt x="457" y="118"/>
                  </a:lnTo>
                  <a:lnTo>
                    <a:pt x="457" y="117"/>
                  </a:lnTo>
                  <a:lnTo>
                    <a:pt x="458" y="116"/>
                  </a:lnTo>
                  <a:lnTo>
                    <a:pt x="458" y="117"/>
                  </a:lnTo>
                  <a:lnTo>
                    <a:pt x="459" y="117"/>
                  </a:lnTo>
                  <a:lnTo>
                    <a:pt x="460" y="117"/>
                  </a:lnTo>
                  <a:lnTo>
                    <a:pt x="460" y="109"/>
                  </a:lnTo>
                  <a:lnTo>
                    <a:pt x="461" y="109"/>
                  </a:lnTo>
                  <a:lnTo>
                    <a:pt x="461" y="100"/>
                  </a:lnTo>
                  <a:lnTo>
                    <a:pt x="462" y="100"/>
                  </a:lnTo>
                  <a:lnTo>
                    <a:pt x="462" y="106"/>
                  </a:lnTo>
                  <a:lnTo>
                    <a:pt x="463" y="106"/>
                  </a:lnTo>
                  <a:lnTo>
                    <a:pt x="463" y="112"/>
                  </a:lnTo>
                  <a:lnTo>
                    <a:pt x="464" y="112"/>
                  </a:lnTo>
                  <a:lnTo>
                    <a:pt x="464" y="117"/>
                  </a:lnTo>
                  <a:lnTo>
                    <a:pt x="465" y="117"/>
                  </a:lnTo>
                  <a:lnTo>
                    <a:pt x="465" y="120"/>
                  </a:lnTo>
                  <a:lnTo>
                    <a:pt x="466" y="120"/>
                  </a:lnTo>
                  <a:lnTo>
                    <a:pt x="466" y="123"/>
                  </a:lnTo>
                  <a:lnTo>
                    <a:pt x="467" y="123"/>
                  </a:lnTo>
                  <a:lnTo>
                    <a:pt x="467" y="125"/>
                  </a:lnTo>
                  <a:lnTo>
                    <a:pt x="468" y="125"/>
                  </a:lnTo>
                  <a:lnTo>
                    <a:pt x="468" y="124"/>
                  </a:lnTo>
                  <a:lnTo>
                    <a:pt x="469" y="124"/>
                  </a:lnTo>
                  <a:lnTo>
                    <a:pt x="469" y="127"/>
                  </a:lnTo>
                  <a:lnTo>
                    <a:pt x="470" y="127"/>
                  </a:lnTo>
                  <a:lnTo>
                    <a:pt x="470" y="128"/>
                  </a:lnTo>
                  <a:lnTo>
                    <a:pt x="471" y="128"/>
                  </a:lnTo>
                  <a:lnTo>
                    <a:pt x="471" y="129"/>
                  </a:lnTo>
                  <a:lnTo>
                    <a:pt x="472" y="129"/>
                  </a:lnTo>
                  <a:lnTo>
                    <a:pt x="473" y="129"/>
                  </a:lnTo>
                  <a:lnTo>
                    <a:pt x="473" y="130"/>
                  </a:lnTo>
                  <a:lnTo>
                    <a:pt x="474" y="130"/>
                  </a:lnTo>
                  <a:lnTo>
                    <a:pt x="475" y="130"/>
                  </a:lnTo>
                  <a:lnTo>
                    <a:pt x="475" y="131"/>
                  </a:lnTo>
                  <a:lnTo>
                    <a:pt x="476" y="131"/>
                  </a:lnTo>
                  <a:lnTo>
                    <a:pt x="477" y="131"/>
                  </a:lnTo>
                  <a:lnTo>
                    <a:pt x="478" y="131"/>
                  </a:lnTo>
                  <a:lnTo>
                    <a:pt x="478" y="130"/>
                  </a:lnTo>
                  <a:lnTo>
                    <a:pt x="479" y="131"/>
                  </a:lnTo>
                  <a:lnTo>
                    <a:pt x="480" y="131"/>
                  </a:lnTo>
                  <a:lnTo>
                    <a:pt x="480" y="132"/>
                  </a:lnTo>
                  <a:lnTo>
                    <a:pt x="481" y="132"/>
                  </a:lnTo>
                  <a:lnTo>
                    <a:pt x="482" y="132"/>
                  </a:lnTo>
                  <a:lnTo>
                    <a:pt x="482" y="133"/>
                  </a:lnTo>
                  <a:lnTo>
                    <a:pt x="483" y="133"/>
                  </a:lnTo>
                  <a:lnTo>
                    <a:pt x="484" y="133"/>
                  </a:lnTo>
                  <a:lnTo>
                    <a:pt x="485" y="133"/>
                  </a:lnTo>
                  <a:lnTo>
                    <a:pt x="485" y="134"/>
                  </a:lnTo>
                  <a:lnTo>
                    <a:pt x="486" y="134"/>
                  </a:lnTo>
                  <a:lnTo>
                    <a:pt x="487" y="134"/>
                  </a:lnTo>
                  <a:lnTo>
                    <a:pt x="488" y="134"/>
                  </a:lnTo>
                  <a:lnTo>
                    <a:pt x="489" y="134"/>
                  </a:lnTo>
                  <a:lnTo>
                    <a:pt x="490" y="134"/>
                  </a:lnTo>
                  <a:lnTo>
                    <a:pt x="491" y="134"/>
                  </a:lnTo>
                  <a:lnTo>
                    <a:pt x="492" y="134"/>
                  </a:lnTo>
                  <a:lnTo>
                    <a:pt x="493" y="134"/>
                  </a:lnTo>
                  <a:lnTo>
                    <a:pt x="494" y="134"/>
                  </a:lnTo>
                  <a:lnTo>
                    <a:pt x="494" y="135"/>
                  </a:lnTo>
                  <a:lnTo>
                    <a:pt x="495" y="135"/>
                  </a:lnTo>
                  <a:lnTo>
                    <a:pt x="495" y="134"/>
                  </a:lnTo>
                  <a:lnTo>
                    <a:pt x="496" y="134"/>
                  </a:lnTo>
                  <a:lnTo>
                    <a:pt x="496" y="135"/>
                  </a:lnTo>
                  <a:lnTo>
                    <a:pt x="497" y="135"/>
                  </a:lnTo>
                  <a:lnTo>
                    <a:pt x="498" y="135"/>
                  </a:lnTo>
                  <a:lnTo>
                    <a:pt x="499" y="135"/>
                  </a:lnTo>
                  <a:lnTo>
                    <a:pt x="500" y="135"/>
                  </a:lnTo>
                  <a:lnTo>
                    <a:pt x="501" y="135"/>
                  </a:lnTo>
                  <a:lnTo>
                    <a:pt x="502" y="135"/>
                  </a:lnTo>
                  <a:lnTo>
                    <a:pt x="503" y="135"/>
                  </a:lnTo>
                  <a:lnTo>
                    <a:pt x="504" y="135"/>
                  </a:lnTo>
                  <a:lnTo>
                    <a:pt x="505" y="135"/>
                  </a:lnTo>
                  <a:lnTo>
                    <a:pt x="506" y="135"/>
                  </a:lnTo>
                  <a:lnTo>
                    <a:pt x="507" y="135"/>
                  </a:lnTo>
                  <a:lnTo>
                    <a:pt x="508" y="135"/>
                  </a:lnTo>
                  <a:lnTo>
                    <a:pt x="509" y="135"/>
                  </a:lnTo>
                  <a:lnTo>
                    <a:pt x="510" y="135"/>
                  </a:lnTo>
                  <a:lnTo>
                    <a:pt x="511" y="135"/>
                  </a:lnTo>
                  <a:lnTo>
                    <a:pt x="512" y="135"/>
                  </a:lnTo>
                  <a:lnTo>
                    <a:pt x="513" y="135"/>
                  </a:lnTo>
                  <a:lnTo>
                    <a:pt x="514" y="135"/>
                  </a:lnTo>
                  <a:lnTo>
                    <a:pt x="515" y="135"/>
                  </a:lnTo>
                  <a:lnTo>
                    <a:pt x="516" y="135"/>
                  </a:lnTo>
                  <a:lnTo>
                    <a:pt x="517" y="135"/>
                  </a:lnTo>
                  <a:lnTo>
                    <a:pt x="518" y="135"/>
                  </a:lnTo>
                  <a:lnTo>
                    <a:pt x="519" y="135"/>
                  </a:lnTo>
                  <a:lnTo>
                    <a:pt x="520" y="135"/>
                  </a:lnTo>
                  <a:lnTo>
                    <a:pt x="521" y="135"/>
                  </a:lnTo>
                  <a:lnTo>
                    <a:pt x="522" y="135"/>
                  </a:lnTo>
                  <a:lnTo>
                    <a:pt x="523" y="135"/>
                  </a:lnTo>
                  <a:lnTo>
                    <a:pt x="523" y="134"/>
                  </a:lnTo>
                  <a:lnTo>
                    <a:pt x="524" y="134"/>
                  </a:lnTo>
                  <a:lnTo>
                    <a:pt x="524" y="103"/>
                  </a:lnTo>
                  <a:lnTo>
                    <a:pt x="525" y="101"/>
                  </a:lnTo>
                  <a:lnTo>
                    <a:pt x="525" y="32"/>
                  </a:lnTo>
                  <a:lnTo>
                    <a:pt x="526" y="32"/>
                  </a:lnTo>
                  <a:lnTo>
                    <a:pt x="526" y="25"/>
                  </a:lnTo>
                  <a:lnTo>
                    <a:pt x="527" y="28"/>
                  </a:lnTo>
                  <a:lnTo>
                    <a:pt x="527" y="49"/>
                  </a:lnTo>
                  <a:lnTo>
                    <a:pt x="528" y="49"/>
                  </a:lnTo>
                  <a:lnTo>
                    <a:pt x="528" y="72"/>
                  </a:lnTo>
                  <a:lnTo>
                    <a:pt x="529" y="72"/>
                  </a:lnTo>
                  <a:lnTo>
                    <a:pt x="529" y="94"/>
                  </a:lnTo>
                  <a:lnTo>
                    <a:pt x="530" y="94"/>
                  </a:lnTo>
                  <a:lnTo>
                    <a:pt x="530" y="114"/>
                  </a:lnTo>
                  <a:lnTo>
                    <a:pt x="531" y="115"/>
                  </a:lnTo>
                  <a:lnTo>
                    <a:pt x="531" y="126"/>
                  </a:lnTo>
                  <a:lnTo>
                    <a:pt x="532" y="126"/>
                  </a:lnTo>
                  <a:lnTo>
                    <a:pt x="532" y="131"/>
                  </a:lnTo>
                  <a:lnTo>
                    <a:pt x="533" y="131"/>
                  </a:lnTo>
                  <a:lnTo>
                    <a:pt x="533" y="133"/>
                  </a:lnTo>
                  <a:lnTo>
                    <a:pt x="534" y="133"/>
                  </a:lnTo>
                  <a:lnTo>
                    <a:pt x="535" y="133"/>
                  </a:lnTo>
                  <a:lnTo>
                    <a:pt x="535" y="134"/>
                  </a:lnTo>
                  <a:lnTo>
                    <a:pt x="536" y="134"/>
                  </a:lnTo>
                  <a:lnTo>
                    <a:pt x="537" y="134"/>
                  </a:lnTo>
                  <a:lnTo>
                    <a:pt x="538" y="134"/>
                  </a:lnTo>
                  <a:lnTo>
                    <a:pt x="539" y="134"/>
                  </a:lnTo>
                  <a:lnTo>
                    <a:pt x="540" y="134"/>
                  </a:lnTo>
                  <a:lnTo>
                    <a:pt x="541" y="134"/>
                  </a:lnTo>
                  <a:lnTo>
                    <a:pt x="541" y="135"/>
                  </a:lnTo>
                  <a:lnTo>
                    <a:pt x="542" y="135"/>
                  </a:lnTo>
                  <a:lnTo>
                    <a:pt x="543" y="135"/>
                  </a:lnTo>
                  <a:lnTo>
                    <a:pt x="544" y="135"/>
                  </a:lnTo>
                  <a:lnTo>
                    <a:pt x="545" y="135"/>
                  </a:lnTo>
                  <a:lnTo>
                    <a:pt x="546" y="135"/>
                  </a:lnTo>
                  <a:lnTo>
                    <a:pt x="547" y="135"/>
                  </a:lnTo>
                  <a:lnTo>
                    <a:pt x="548" y="135"/>
                  </a:lnTo>
                  <a:lnTo>
                    <a:pt x="549" y="135"/>
                  </a:lnTo>
                  <a:lnTo>
                    <a:pt x="550" y="135"/>
                  </a:lnTo>
                  <a:lnTo>
                    <a:pt x="551" y="135"/>
                  </a:lnTo>
                  <a:lnTo>
                    <a:pt x="552" y="135"/>
                  </a:lnTo>
                  <a:lnTo>
                    <a:pt x="553" y="135"/>
                  </a:lnTo>
                  <a:lnTo>
                    <a:pt x="554" y="135"/>
                  </a:lnTo>
                  <a:lnTo>
                    <a:pt x="555" y="135"/>
                  </a:lnTo>
                  <a:lnTo>
                    <a:pt x="556" y="135"/>
                  </a:lnTo>
                  <a:lnTo>
                    <a:pt x="557" y="135"/>
                  </a:lnTo>
                  <a:lnTo>
                    <a:pt x="558" y="135"/>
                  </a:lnTo>
                  <a:lnTo>
                    <a:pt x="559" y="135"/>
                  </a:lnTo>
                  <a:lnTo>
                    <a:pt x="559" y="134"/>
                  </a:lnTo>
                  <a:lnTo>
                    <a:pt x="560" y="134"/>
                  </a:lnTo>
                  <a:lnTo>
                    <a:pt x="560" y="132"/>
                  </a:lnTo>
                  <a:lnTo>
                    <a:pt x="561" y="132"/>
                  </a:lnTo>
                  <a:lnTo>
                    <a:pt x="561" y="129"/>
                  </a:lnTo>
                  <a:lnTo>
                    <a:pt x="562" y="129"/>
                  </a:lnTo>
                  <a:lnTo>
                    <a:pt x="562" y="125"/>
                  </a:lnTo>
                  <a:lnTo>
                    <a:pt x="563" y="124"/>
                  </a:lnTo>
                  <a:lnTo>
                    <a:pt x="563" y="121"/>
                  </a:lnTo>
                  <a:lnTo>
                    <a:pt x="564" y="121"/>
                  </a:lnTo>
                  <a:lnTo>
                    <a:pt x="564" y="120"/>
                  </a:lnTo>
                  <a:lnTo>
                    <a:pt x="565" y="120"/>
                  </a:lnTo>
                  <a:lnTo>
                    <a:pt x="565" y="122"/>
                  </a:lnTo>
                  <a:lnTo>
                    <a:pt x="566" y="122"/>
                  </a:lnTo>
                  <a:lnTo>
                    <a:pt x="566" y="125"/>
                  </a:lnTo>
                  <a:lnTo>
                    <a:pt x="567" y="125"/>
                  </a:lnTo>
                  <a:lnTo>
                    <a:pt x="567" y="132"/>
                  </a:lnTo>
                  <a:lnTo>
                    <a:pt x="568" y="132"/>
                  </a:lnTo>
                  <a:lnTo>
                    <a:pt x="568" y="140"/>
                  </a:lnTo>
                  <a:lnTo>
                    <a:pt x="569" y="140"/>
                  </a:lnTo>
                  <a:lnTo>
                    <a:pt x="569" y="147"/>
                  </a:lnTo>
                  <a:lnTo>
                    <a:pt x="570" y="147"/>
                  </a:lnTo>
                  <a:lnTo>
                    <a:pt x="570" y="152"/>
                  </a:lnTo>
                  <a:lnTo>
                    <a:pt x="571" y="153"/>
                  </a:lnTo>
                  <a:lnTo>
                    <a:pt x="571" y="157"/>
                  </a:lnTo>
                  <a:lnTo>
                    <a:pt x="572" y="157"/>
                  </a:lnTo>
                  <a:lnTo>
                    <a:pt x="572" y="161"/>
                  </a:lnTo>
                  <a:lnTo>
                    <a:pt x="573" y="161"/>
                  </a:lnTo>
                  <a:lnTo>
                    <a:pt x="573" y="164"/>
                  </a:lnTo>
                  <a:lnTo>
                    <a:pt x="574" y="164"/>
                  </a:lnTo>
                  <a:lnTo>
                    <a:pt x="574" y="165"/>
                  </a:lnTo>
                  <a:lnTo>
                    <a:pt x="575" y="165"/>
                  </a:lnTo>
                  <a:lnTo>
                    <a:pt x="576" y="165"/>
                  </a:lnTo>
                  <a:lnTo>
                    <a:pt x="577" y="165"/>
                  </a:lnTo>
                  <a:lnTo>
                    <a:pt x="577" y="164"/>
                  </a:lnTo>
                  <a:lnTo>
                    <a:pt x="578" y="164"/>
                  </a:lnTo>
                  <a:lnTo>
                    <a:pt x="578" y="163"/>
                  </a:lnTo>
                  <a:lnTo>
                    <a:pt x="579" y="163"/>
                  </a:lnTo>
                  <a:lnTo>
                    <a:pt x="579" y="162"/>
                  </a:lnTo>
                  <a:lnTo>
                    <a:pt x="580" y="162"/>
                  </a:lnTo>
                  <a:lnTo>
                    <a:pt x="580" y="161"/>
                  </a:lnTo>
                  <a:lnTo>
                    <a:pt x="581" y="161"/>
                  </a:lnTo>
                  <a:lnTo>
                    <a:pt x="582" y="161"/>
                  </a:lnTo>
                  <a:lnTo>
                    <a:pt x="583" y="161"/>
                  </a:lnTo>
                  <a:lnTo>
                    <a:pt x="583" y="160"/>
                  </a:lnTo>
                  <a:lnTo>
                    <a:pt x="584" y="160"/>
                  </a:lnTo>
                  <a:lnTo>
                    <a:pt x="585" y="160"/>
                  </a:lnTo>
                  <a:lnTo>
                    <a:pt x="586" y="160"/>
                  </a:lnTo>
                  <a:lnTo>
                    <a:pt x="586" y="159"/>
                  </a:lnTo>
                  <a:lnTo>
                    <a:pt x="587" y="159"/>
                  </a:lnTo>
                  <a:lnTo>
                    <a:pt x="588" y="159"/>
                  </a:lnTo>
                </a:path>
              </a:pathLst>
            </a:custGeom>
            <a:noFill/>
            <a:ln w="28575">
              <a:solidFill>
                <a:schemeClr val="bg2">
                  <a:lumMod val="85000"/>
                  <a:lumOff val="1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solidFill>
                  <a:schemeClr val="bg2"/>
                </a:solidFill>
                <a:latin typeface="Calibri" panose="020F0502020204030204" pitchFamily="34" charset="0"/>
              </a:endParaRPr>
            </a:p>
          </p:txBody>
        </p:sp>
        <p:sp>
          <p:nvSpPr>
            <p:cNvPr id="5240" name="Freeform 122"/>
            <p:cNvSpPr>
              <a:spLocks/>
            </p:cNvSpPr>
            <p:nvPr/>
          </p:nvSpPr>
          <p:spPr bwMode="auto">
            <a:xfrm>
              <a:off x="1080858" y="4236321"/>
              <a:ext cx="5574466" cy="1182732"/>
            </a:xfrm>
            <a:custGeom>
              <a:avLst/>
              <a:gdLst>
                <a:gd name="T0" fmla="*/ 2147483647 w 588"/>
                <a:gd name="T1" fmla="*/ 2147483647 h 165"/>
                <a:gd name="T2" fmla="*/ 2147483647 w 588"/>
                <a:gd name="T3" fmla="*/ 2147483647 h 165"/>
                <a:gd name="T4" fmla="*/ 2147483647 w 588"/>
                <a:gd name="T5" fmla="*/ 2147483647 h 165"/>
                <a:gd name="T6" fmla="*/ 2147483647 w 588"/>
                <a:gd name="T7" fmla="*/ 2147483647 h 165"/>
                <a:gd name="T8" fmla="*/ 2147483647 w 588"/>
                <a:gd name="T9" fmla="*/ 2147483647 h 165"/>
                <a:gd name="T10" fmla="*/ 2147483647 w 588"/>
                <a:gd name="T11" fmla="*/ 2147483647 h 165"/>
                <a:gd name="T12" fmla="*/ 2147483647 w 588"/>
                <a:gd name="T13" fmla="*/ 2147483647 h 165"/>
                <a:gd name="T14" fmla="*/ 2147483647 w 588"/>
                <a:gd name="T15" fmla="*/ 2147483647 h 165"/>
                <a:gd name="T16" fmla="*/ 2147483647 w 588"/>
                <a:gd name="T17" fmla="*/ 2147483647 h 165"/>
                <a:gd name="T18" fmla="*/ 2147483647 w 588"/>
                <a:gd name="T19" fmla="*/ 2147483647 h 165"/>
                <a:gd name="T20" fmla="*/ 2147483647 w 588"/>
                <a:gd name="T21" fmla="*/ 2147483647 h 165"/>
                <a:gd name="T22" fmla="*/ 2147483647 w 588"/>
                <a:gd name="T23" fmla="*/ 2147483647 h 165"/>
                <a:gd name="T24" fmla="*/ 2147483647 w 588"/>
                <a:gd name="T25" fmla="*/ 2147483647 h 165"/>
                <a:gd name="T26" fmla="*/ 2147483647 w 588"/>
                <a:gd name="T27" fmla="*/ 2147483647 h 165"/>
                <a:gd name="T28" fmla="*/ 2147483647 w 588"/>
                <a:gd name="T29" fmla="*/ 2147483647 h 165"/>
                <a:gd name="T30" fmla="*/ 2147483647 w 588"/>
                <a:gd name="T31" fmla="*/ 2147483647 h 165"/>
                <a:gd name="T32" fmla="*/ 2147483647 w 588"/>
                <a:gd name="T33" fmla="*/ 2147483647 h 165"/>
                <a:gd name="T34" fmla="*/ 2147483647 w 588"/>
                <a:gd name="T35" fmla="*/ 2147483647 h 165"/>
                <a:gd name="T36" fmla="*/ 2147483647 w 588"/>
                <a:gd name="T37" fmla="*/ 2147483647 h 165"/>
                <a:gd name="T38" fmla="*/ 2147483647 w 588"/>
                <a:gd name="T39" fmla="*/ 2147483647 h 165"/>
                <a:gd name="T40" fmla="*/ 2147483647 w 588"/>
                <a:gd name="T41" fmla="*/ 2147483647 h 165"/>
                <a:gd name="T42" fmla="*/ 2147483647 w 588"/>
                <a:gd name="T43" fmla="*/ 2147483647 h 165"/>
                <a:gd name="T44" fmla="*/ 2147483647 w 588"/>
                <a:gd name="T45" fmla="*/ 2147483647 h 165"/>
                <a:gd name="T46" fmla="*/ 2147483647 w 588"/>
                <a:gd name="T47" fmla="*/ 2147483647 h 165"/>
                <a:gd name="T48" fmla="*/ 2147483647 w 588"/>
                <a:gd name="T49" fmla="*/ 2147483647 h 165"/>
                <a:gd name="T50" fmla="*/ 2147483647 w 588"/>
                <a:gd name="T51" fmla="*/ 2147483647 h 165"/>
                <a:gd name="T52" fmla="*/ 2147483647 w 588"/>
                <a:gd name="T53" fmla="*/ 2147483647 h 165"/>
                <a:gd name="T54" fmla="*/ 2147483647 w 588"/>
                <a:gd name="T55" fmla="*/ 2147483647 h 165"/>
                <a:gd name="T56" fmla="*/ 2147483647 w 588"/>
                <a:gd name="T57" fmla="*/ 2147483647 h 165"/>
                <a:gd name="T58" fmla="*/ 2147483647 w 588"/>
                <a:gd name="T59" fmla="*/ 2147483647 h 165"/>
                <a:gd name="T60" fmla="*/ 2147483647 w 588"/>
                <a:gd name="T61" fmla="*/ 2147483647 h 165"/>
                <a:gd name="T62" fmla="*/ 2147483647 w 588"/>
                <a:gd name="T63" fmla="*/ 2147483647 h 165"/>
                <a:gd name="T64" fmla="*/ 2147483647 w 588"/>
                <a:gd name="T65" fmla="*/ 2147483647 h 165"/>
                <a:gd name="T66" fmla="*/ 2147483647 w 588"/>
                <a:gd name="T67" fmla="*/ 2147483647 h 165"/>
                <a:gd name="T68" fmla="*/ 2147483647 w 588"/>
                <a:gd name="T69" fmla="*/ 2147483647 h 165"/>
                <a:gd name="T70" fmla="*/ 2147483647 w 588"/>
                <a:gd name="T71" fmla="*/ 2147483647 h 165"/>
                <a:gd name="T72" fmla="*/ 2147483647 w 588"/>
                <a:gd name="T73" fmla="*/ 2147483647 h 165"/>
                <a:gd name="T74" fmla="*/ 2147483647 w 588"/>
                <a:gd name="T75" fmla="*/ 2147483647 h 165"/>
                <a:gd name="T76" fmla="*/ 2147483647 w 588"/>
                <a:gd name="T77" fmla="*/ 2147483647 h 165"/>
                <a:gd name="T78" fmla="*/ 2147483647 w 588"/>
                <a:gd name="T79" fmla="*/ 2147483647 h 165"/>
                <a:gd name="T80" fmla="*/ 2147483647 w 588"/>
                <a:gd name="T81" fmla="*/ 2147483647 h 165"/>
                <a:gd name="T82" fmla="*/ 2147483647 w 588"/>
                <a:gd name="T83" fmla="*/ 2147483647 h 165"/>
                <a:gd name="T84" fmla="*/ 2147483647 w 588"/>
                <a:gd name="T85" fmla="*/ 2147483647 h 165"/>
                <a:gd name="T86" fmla="*/ 2147483647 w 588"/>
                <a:gd name="T87" fmla="*/ 2147483647 h 165"/>
                <a:gd name="T88" fmla="*/ 2147483647 w 588"/>
                <a:gd name="T89" fmla="*/ 2147483647 h 165"/>
                <a:gd name="T90" fmla="*/ 2147483647 w 588"/>
                <a:gd name="T91" fmla="*/ 2147483647 h 165"/>
                <a:gd name="T92" fmla="*/ 2147483647 w 588"/>
                <a:gd name="T93" fmla="*/ 2147483647 h 165"/>
                <a:gd name="T94" fmla="*/ 2147483647 w 588"/>
                <a:gd name="T95" fmla="*/ 2147483647 h 165"/>
                <a:gd name="T96" fmla="*/ 2147483647 w 588"/>
                <a:gd name="T97" fmla="*/ 2147483647 h 165"/>
                <a:gd name="T98" fmla="*/ 2147483647 w 588"/>
                <a:gd name="T99" fmla="*/ 2147483647 h 165"/>
                <a:gd name="T100" fmla="*/ 2147483647 w 588"/>
                <a:gd name="T101" fmla="*/ 2147483647 h 165"/>
                <a:gd name="T102" fmla="*/ 2147483647 w 588"/>
                <a:gd name="T103" fmla="*/ 2147483647 h 165"/>
                <a:gd name="T104" fmla="*/ 2147483647 w 588"/>
                <a:gd name="T105" fmla="*/ 2147483647 h 165"/>
                <a:gd name="T106" fmla="*/ 2147483647 w 588"/>
                <a:gd name="T107" fmla="*/ 2147483647 h 165"/>
                <a:gd name="T108" fmla="*/ 2147483647 w 588"/>
                <a:gd name="T109" fmla="*/ 2147483647 h 165"/>
                <a:gd name="T110" fmla="*/ 2147483647 w 588"/>
                <a:gd name="T111" fmla="*/ 2147483647 h 165"/>
                <a:gd name="T112" fmla="*/ 2147483647 w 588"/>
                <a:gd name="T113" fmla="*/ 2147483647 h 165"/>
                <a:gd name="T114" fmla="*/ 2147483647 w 588"/>
                <a:gd name="T115" fmla="*/ 2147483647 h 165"/>
                <a:gd name="T116" fmla="*/ 2147483647 w 588"/>
                <a:gd name="T117" fmla="*/ 2147483647 h 165"/>
                <a:gd name="T118" fmla="*/ 2147483647 w 588"/>
                <a:gd name="T119" fmla="*/ 2147483647 h 165"/>
                <a:gd name="T120" fmla="*/ 2147483647 w 588"/>
                <a:gd name="T121" fmla="*/ 2147483647 h 165"/>
                <a:gd name="T122" fmla="*/ 2147483647 w 588"/>
                <a:gd name="T123" fmla="*/ 2147483647 h 16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588"/>
                <a:gd name="T187" fmla="*/ 0 h 165"/>
                <a:gd name="T188" fmla="*/ 588 w 588"/>
                <a:gd name="T189" fmla="*/ 165 h 16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588" h="165">
                  <a:moveTo>
                    <a:pt x="0" y="162"/>
                  </a:moveTo>
                  <a:lnTo>
                    <a:pt x="0" y="162"/>
                  </a:lnTo>
                  <a:lnTo>
                    <a:pt x="1" y="162"/>
                  </a:lnTo>
                  <a:lnTo>
                    <a:pt x="2" y="162"/>
                  </a:lnTo>
                  <a:lnTo>
                    <a:pt x="3" y="162"/>
                  </a:lnTo>
                  <a:lnTo>
                    <a:pt x="4" y="162"/>
                  </a:lnTo>
                  <a:lnTo>
                    <a:pt x="5" y="162"/>
                  </a:lnTo>
                  <a:lnTo>
                    <a:pt x="6" y="162"/>
                  </a:lnTo>
                  <a:lnTo>
                    <a:pt x="7" y="162"/>
                  </a:lnTo>
                  <a:lnTo>
                    <a:pt x="8" y="162"/>
                  </a:lnTo>
                  <a:lnTo>
                    <a:pt x="9" y="162"/>
                  </a:lnTo>
                  <a:lnTo>
                    <a:pt x="10" y="162"/>
                  </a:lnTo>
                  <a:lnTo>
                    <a:pt x="11" y="162"/>
                  </a:lnTo>
                  <a:lnTo>
                    <a:pt x="12" y="162"/>
                  </a:lnTo>
                  <a:lnTo>
                    <a:pt x="13" y="162"/>
                  </a:lnTo>
                  <a:lnTo>
                    <a:pt x="14" y="162"/>
                  </a:lnTo>
                  <a:lnTo>
                    <a:pt x="15" y="162"/>
                  </a:lnTo>
                  <a:lnTo>
                    <a:pt x="16" y="162"/>
                  </a:lnTo>
                  <a:lnTo>
                    <a:pt x="16" y="160"/>
                  </a:lnTo>
                  <a:lnTo>
                    <a:pt x="17" y="160"/>
                  </a:lnTo>
                  <a:lnTo>
                    <a:pt x="17" y="96"/>
                  </a:lnTo>
                  <a:lnTo>
                    <a:pt x="18" y="93"/>
                  </a:lnTo>
                  <a:lnTo>
                    <a:pt x="18" y="4"/>
                  </a:lnTo>
                  <a:lnTo>
                    <a:pt x="19" y="4"/>
                  </a:lnTo>
                  <a:lnTo>
                    <a:pt x="19" y="0"/>
                  </a:lnTo>
                  <a:lnTo>
                    <a:pt x="20" y="0"/>
                  </a:lnTo>
                  <a:lnTo>
                    <a:pt x="21" y="0"/>
                  </a:lnTo>
                  <a:lnTo>
                    <a:pt x="22" y="0"/>
                  </a:lnTo>
                  <a:lnTo>
                    <a:pt x="22" y="1"/>
                  </a:lnTo>
                  <a:lnTo>
                    <a:pt x="23" y="1"/>
                  </a:lnTo>
                  <a:lnTo>
                    <a:pt x="23" y="8"/>
                  </a:lnTo>
                  <a:lnTo>
                    <a:pt x="24" y="8"/>
                  </a:lnTo>
                  <a:lnTo>
                    <a:pt x="24" y="43"/>
                  </a:lnTo>
                  <a:lnTo>
                    <a:pt x="25" y="44"/>
                  </a:lnTo>
                  <a:lnTo>
                    <a:pt x="25" y="100"/>
                  </a:lnTo>
                  <a:lnTo>
                    <a:pt x="26" y="101"/>
                  </a:lnTo>
                  <a:lnTo>
                    <a:pt x="26" y="134"/>
                  </a:lnTo>
                  <a:lnTo>
                    <a:pt x="27" y="134"/>
                  </a:lnTo>
                  <a:lnTo>
                    <a:pt x="27" y="147"/>
                  </a:lnTo>
                  <a:lnTo>
                    <a:pt x="28" y="147"/>
                  </a:lnTo>
                  <a:lnTo>
                    <a:pt x="28" y="151"/>
                  </a:lnTo>
                  <a:lnTo>
                    <a:pt x="29" y="151"/>
                  </a:lnTo>
                  <a:lnTo>
                    <a:pt x="29" y="153"/>
                  </a:lnTo>
                  <a:lnTo>
                    <a:pt x="30" y="153"/>
                  </a:lnTo>
                  <a:lnTo>
                    <a:pt x="30" y="154"/>
                  </a:lnTo>
                  <a:lnTo>
                    <a:pt x="31" y="154"/>
                  </a:lnTo>
                  <a:lnTo>
                    <a:pt x="31" y="155"/>
                  </a:lnTo>
                  <a:lnTo>
                    <a:pt x="32" y="155"/>
                  </a:lnTo>
                  <a:lnTo>
                    <a:pt x="32" y="157"/>
                  </a:lnTo>
                  <a:lnTo>
                    <a:pt x="33" y="157"/>
                  </a:lnTo>
                  <a:lnTo>
                    <a:pt x="33" y="158"/>
                  </a:lnTo>
                  <a:lnTo>
                    <a:pt x="34" y="158"/>
                  </a:lnTo>
                  <a:lnTo>
                    <a:pt x="34" y="159"/>
                  </a:lnTo>
                  <a:lnTo>
                    <a:pt x="35" y="159"/>
                  </a:lnTo>
                  <a:lnTo>
                    <a:pt x="35" y="160"/>
                  </a:lnTo>
                  <a:lnTo>
                    <a:pt x="36" y="160"/>
                  </a:lnTo>
                  <a:lnTo>
                    <a:pt x="37" y="160"/>
                  </a:lnTo>
                  <a:lnTo>
                    <a:pt x="37" y="161"/>
                  </a:lnTo>
                  <a:lnTo>
                    <a:pt x="38" y="161"/>
                  </a:lnTo>
                  <a:lnTo>
                    <a:pt x="39" y="161"/>
                  </a:lnTo>
                  <a:lnTo>
                    <a:pt x="40" y="161"/>
                  </a:lnTo>
                  <a:lnTo>
                    <a:pt x="41" y="161"/>
                  </a:lnTo>
                  <a:lnTo>
                    <a:pt x="42" y="161"/>
                  </a:lnTo>
                  <a:lnTo>
                    <a:pt x="43" y="161"/>
                  </a:lnTo>
                  <a:lnTo>
                    <a:pt x="44" y="161"/>
                  </a:lnTo>
                  <a:lnTo>
                    <a:pt x="45" y="161"/>
                  </a:lnTo>
                  <a:lnTo>
                    <a:pt x="46" y="161"/>
                  </a:lnTo>
                  <a:lnTo>
                    <a:pt x="47" y="161"/>
                  </a:lnTo>
                  <a:lnTo>
                    <a:pt x="48" y="161"/>
                  </a:lnTo>
                  <a:lnTo>
                    <a:pt x="49" y="161"/>
                  </a:lnTo>
                  <a:lnTo>
                    <a:pt x="50" y="161"/>
                  </a:lnTo>
                  <a:lnTo>
                    <a:pt x="51" y="161"/>
                  </a:lnTo>
                  <a:lnTo>
                    <a:pt x="51" y="159"/>
                  </a:lnTo>
                  <a:lnTo>
                    <a:pt x="52" y="159"/>
                  </a:lnTo>
                  <a:lnTo>
                    <a:pt x="52" y="157"/>
                  </a:lnTo>
                  <a:lnTo>
                    <a:pt x="53" y="157"/>
                  </a:lnTo>
                  <a:lnTo>
                    <a:pt x="53" y="155"/>
                  </a:lnTo>
                  <a:lnTo>
                    <a:pt x="54" y="155"/>
                  </a:lnTo>
                  <a:lnTo>
                    <a:pt x="54" y="154"/>
                  </a:lnTo>
                  <a:lnTo>
                    <a:pt x="55" y="155"/>
                  </a:lnTo>
                  <a:lnTo>
                    <a:pt x="55" y="159"/>
                  </a:lnTo>
                  <a:lnTo>
                    <a:pt x="56" y="159"/>
                  </a:lnTo>
                  <a:lnTo>
                    <a:pt x="56" y="161"/>
                  </a:lnTo>
                  <a:lnTo>
                    <a:pt x="57" y="161"/>
                  </a:lnTo>
                  <a:lnTo>
                    <a:pt x="58" y="161"/>
                  </a:lnTo>
                  <a:lnTo>
                    <a:pt x="59" y="161"/>
                  </a:lnTo>
                  <a:lnTo>
                    <a:pt x="60" y="162"/>
                  </a:lnTo>
                  <a:lnTo>
                    <a:pt x="60" y="161"/>
                  </a:lnTo>
                  <a:lnTo>
                    <a:pt x="61" y="161"/>
                  </a:lnTo>
                  <a:lnTo>
                    <a:pt x="62" y="161"/>
                  </a:lnTo>
                  <a:lnTo>
                    <a:pt x="62" y="162"/>
                  </a:lnTo>
                  <a:lnTo>
                    <a:pt x="63" y="162"/>
                  </a:lnTo>
                  <a:lnTo>
                    <a:pt x="64" y="162"/>
                  </a:lnTo>
                  <a:lnTo>
                    <a:pt x="65" y="162"/>
                  </a:lnTo>
                  <a:lnTo>
                    <a:pt x="66" y="162"/>
                  </a:lnTo>
                  <a:lnTo>
                    <a:pt x="66" y="161"/>
                  </a:lnTo>
                  <a:lnTo>
                    <a:pt x="67" y="161"/>
                  </a:lnTo>
                  <a:lnTo>
                    <a:pt x="68" y="161"/>
                  </a:lnTo>
                  <a:lnTo>
                    <a:pt x="68" y="151"/>
                  </a:lnTo>
                  <a:lnTo>
                    <a:pt x="69" y="151"/>
                  </a:lnTo>
                  <a:lnTo>
                    <a:pt x="69" y="135"/>
                  </a:lnTo>
                  <a:lnTo>
                    <a:pt x="70" y="134"/>
                  </a:lnTo>
                  <a:lnTo>
                    <a:pt x="70" y="131"/>
                  </a:lnTo>
                  <a:lnTo>
                    <a:pt x="71" y="133"/>
                  </a:lnTo>
                  <a:lnTo>
                    <a:pt x="71" y="142"/>
                  </a:lnTo>
                  <a:lnTo>
                    <a:pt x="72" y="142"/>
                  </a:lnTo>
                  <a:lnTo>
                    <a:pt x="72" y="149"/>
                  </a:lnTo>
                  <a:lnTo>
                    <a:pt x="73" y="149"/>
                  </a:lnTo>
                  <a:lnTo>
                    <a:pt x="73" y="155"/>
                  </a:lnTo>
                  <a:lnTo>
                    <a:pt x="74" y="155"/>
                  </a:lnTo>
                  <a:lnTo>
                    <a:pt x="74" y="159"/>
                  </a:lnTo>
                  <a:lnTo>
                    <a:pt x="75" y="159"/>
                  </a:lnTo>
                  <a:lnTo>
                    <a:pt x="75" y="160"/>
                  </a:lnTo>
                  <a:lnTo>
                    <a:pt x="76" y="161"/>
                  </a:lnTo>
                  <a:lnTo>
                    <a:pt x="77" y="161"/>
                  </a:lnTo>
                  <a:lnTo>
                    <a:pt x="78" y="161"/>
                  </a:lnTo>
                  <a:lnTo>
                    <a:pt x="78" y="162"/>
                  </a:lnTo>
                  <a:lnTo>
                    <a:pt x="79" y="162"/>
                  </a:lnTo>
                  <a:lnTo>
                    <a:pt x="79" y="161"/>
                  </a:lnTo>
                  <a:lnTo>
                    <a:pt x="80" y="161"/>
                  </a:lnTo>
                  <a:lnTo>
                    <a:pt x="81" y="161"/>
                  </a:lnTo>
                  <a:lnTo>
                    <a:pt x="82" y="161"/>
                  </a:lnTo>
                  <a:lnTo>
                    <a:pt x="83" y="161"/>
                  </a:lnTo>
                  <a:lnTo>
                    <a:pt x="83" y="162"/>
                  </a:lnTo>
                  <a:lnTo>
                    <a:pt x="84" y="162"/>
                  </a:lnTo>
                  <a:lnTo>
                    <a:pt x="84" y="161"/>
                  </a:lnTo>
                  <a:lnTo>
                    <a:pt x="85" y="161"/>
                  </a:lnTo>
                  <a:lnTo>
                    <a:pt x="86" y="161"/>
                  </a:lnTo>
                  <a:lnTo>
                    <a:pt x="87" y="161"/>
                  </a:lnTo>
                  <a:lnTo>
                    <a:pt x="88" y="161"/>
                  </a:lnTo>
                  <a:lnTo>
                    <a:pt x="88" y="160"/>
                  </a:lnTo>
                  <a:lnTo>
                    <a:pt x="89" y="160"/>
                  </a:lnTo>
                  <a:lnTo>
                    <a:pt x="89" y="161"/>
                  </a:lnTo>
                  <a:lnTo>
                    <a:pt x="90" y="161"/>
                  </a:lnTo>
                  <a:lnTo>
                    <a:pt x="91" y="161"/>
                  </a:lnTo>
                  <a:lnTo>
                    <a:pt x="92" y="162"/>
                  </a:lnTo>
                  <a:lnTo>
                    <a:pt x="93" y="162"/>
                  </a:lnTo>
                  <a:lnTo>
                    <a:pt x="94" y="162"/>
                  </a:lnTo>
                  <a:lnTo>
                    <a:pt x="95" y="162"/>
                  </a:lnTo>
                  <a:lnTo>
                    <a:pt x="95" y="157"/>
                  </a:lnTo>
                  <a:lnTo>
                    <a:pt x="96" y="157"/>
                  </a:lnTo>
                  <a:lnTo>
                    <a:pt x="96" y="104"/>
                  </a:lnTo>
                  <a:lnTo>
                    <a:pt x="97" y="103"/>
                  </a:lnTo>
                  <a:lnTo>
                    <a:pt x="97" y="93"/>
                  </a:lnTo>
                  <a:lnTo>
                    <a:pt x="98" y="103"/>
                  </a:lnTo>
                  <a:lnTo>
                    <a:pt x="98" y="132"/>
                  </a:lnTo>
                  <a:lnTo>
                    <a:pt x="99" y="132"/>
                  </a:lnTo>
                  <a:lnTo>
                    <a:pt x="99" y="144"/>
                  </a:lnTo>
                  <a:lnTo>
                    <a:pt x="100" y="145"/>
                  </a:lnTo>
                  <a:lnTo>
                    <a:pt x="100" y="155"/>
                  </a:lnTo>
                  <a:lnTo>
                    <a:pt x="101" y="156"/>
                  </a:lnTo>
                  <a:lnTo>
                    <a:pt x="101" y="160"/>
                  </a:lnTo>
                  <a:lnTo>
                    <a:pt x="102" y="160"/>
                  </a:lnTo>
                  <a:lnTo>
                    <a:pt x="102" y="161"/>
                  </a:lnTo>
                  <a:lnTo>
                    <a:pt x="103" y="161"/>
                  </a:lnTo>
                  <a:lnTo>
                    <a:pt x="103" y="162"/>
                  </a:lnTo>
                  <a:lnTo>
                    <a:pt x="104" y="162"/>
                  </a:lnTo>
                  <a:lnTo>
                    <a:pt x="105" y="162"/>
                  </a:lnTo>
                  <a:lnTo>
                    <a:pt x="106" y="162"/>
                  </a:lnTo>
                  <a:lnTo>
                    <a:pt x="107" y="162"/>
                  </a:lnTo>
                  <a:lnTo>
                    <a:pt x="108" y="162"/>
                  </a:lnTo>
                  <a:lnTo>
                    <a:pt x="109" y="162"/>
                  </a:lnTo>
                  <a:lnTo>
                    <a:pt x="110" y="162"/>
                  </a:lnTo>
                  <a:lnTo>
                    <a:pt x="111" y="162"/>
                  </a:lnTo>
                  <a:lnTo>
                    <a:pt x="112" y="162"/>
                  </a:lnTo>
                  <a:lnTo>
                    <a:pt x="113" y="162"/>
                  </a:lnTo>
                  <a:lnTo>
                    <a:pt x="114" y="162"/>
                  </a:lnTo>
                  <a:lnTo>
                    <a:pt x="115" y="162"/>
                  </a:lnTo>
                  <a:lnTo>
                    <a:pt x="116" y="162"/>
                  </a:lnTo>
                  <a:lnTo>
                    <a:pt x="117" y="162"/>
                  </a:lnTo>
                  <a:lnTo>
                    <a:pt x="118" y="162"/>
                  </a:lnTo>
                  <a:lnTo>
                    <a:pt x="119" y="162"/>
                  </a:lnTo>
                  <a:lnTo>
                    <a:pt x="120" y="162"/>
                  </a:lnTo>
                  <a:lnTo>
                    <a:pt x="121" y="162"/>
                  </a:lnTo>
                  <a:lnTo>
                    <a:pt x="122" y="162"/>
                  </a:lnTo>
                  <a:lnTo>
                    <a:pt x="123" y="162"/>
                  </a:lnTo>
                  <a:lnTo>
                    <a:pt x="124" y="162"/>
                  </a:lnTo>
                  <a:lnTo>
                    <a:pt x="125" y="162"/>
                  </a:lnTo>
                  <a:lnTo>
                    <a:pt x="126" y="162"/>
                  </a:lnTo>
                  <a:lnTo>
                    <a:pt x="126" y="163"/>
                  </a:lnTo>
                  <a:lnTo>
                    <a:pt x="127" y="163"/>
                  </a:lnTo>
                  <a:lnTo>
                    <a:pt x="128" y="163"/>
                  </a:lnTo>
                  <a:lnTo>
                    <a:pt x="129" y="163"/>
                  </a:lnTo>
                  <a:lnTo>
                    <a:pt x="130" y="163"/>
                  </a:lnTo>
                  <a:lnTo>
                    <a:pt x="131" y="163"/>
                  </a:lnTo>
                  <a:lnTo>
                    <a:pt x="132" y="163"/>
                  </a:lnTo>
                  <a:lnTo>
                    <a:pt x="132" y="162"/>
                  </a:lnTo>
                  <a:lnTo>
                    <a:pt x="133" y="162"/>
                  </a:lnTo>
                  <a:lnTo>
                    <a:pt x="133" y="161"/>
                  </a:lnTo>
                  <a:lnTo>
                    <a:pt x="134" y="161"/>
                  </a:lnTo>
                  <a:lnTo>
                    <a:pt x="134" y="160"/>
                  </a:lnTo>
                  <a:lnTo>
                    <a:pt x="135" y="160"/>
                  </a:lnTo>
                  <a:lnTo>
                    <a:pt x="135" y="158"/>
                  </a:lnTo>
                  <a:lnTo>
                    <a:pt x="136" y="158"/>
                  </a:lnTo>
                  <a:lnTo>
                    <a:pt x="136" y="159"/>
                  </a:lnTo>
                  <a:lnTo>
                    <a:pt x="137" y="159"/>
                  </a:lnTo>
                  <a:lnTo>
                    <a:pt x="137" y="160"/>
                  </a:lnTo>
                  <a:lnTo>
                    <a:pt x="138" y="160"/>
                  </a:lnTo>
                  <a:lnTo>
                    <a:pt x="138" y="162"/>
                  </a:lnTo>
                  <a:lnTo>
                    <a:pt x="139" y="162"/>
                  </a:lnTo>
                  <a:lnTo>
                    <a:pt x="140" y="162"/>
                  </a:lnTo>
                  <a:lnTo>
                    <a:pt x="140" y="163"/>
                  </a:lnTo>
                  <a:lnTo>
                    <a:pt x="141" y="163"/>
                  </a:lnTo>
                  <a:lnTo>
                    <a:pt x="142" y="163"/>
                  </a:lnTo>
                  <a:lnTo>
                    <a:pt x="143" y="163"/>
                  </a:lnTo>
                  <a:lnTo>
                    <a:pt x="144" y="163"/>
                  </a:lnTo>
                  <a:lnTo>
                    <a:pt x="145" y="163"/>
                  </a:lnTo>
                  <a:lnTo>
                    <a:pt x="146" y="163"/>
                  </a:lnTo>
                  <a:lnTo>
                    <a:pt x="147" y="163"/>
                  </a:lnTo>
                  <a:lnTo>
                    <a:pt x="147" y="162"/>
                  </a:lnTo>
                  <a:lnTo>
                    <a:pt x="148" y="162"/>
                  </a:lnTo>
                  <a:lnTo>
                    <a:pt x="148" y="161"/>
                  </a:lnTo>
                  <a:lnTo>
                    <a:pt x="149" y="161"/>
                  </a:lnTo>
                  <a:lnTo>
                    <a:pt x="150" y="161"/>
                  </a:lnTo>
                  <a:lnTo>
                    <a:pt x="150" y="162"/>
                  </a:lnTo>
                  <a:lnTo>
                    <a:pt x="151" y="162"/>
                  </a:lnTo>
                  <a:lnTo>
                    <a:pt x="151" y="163"/>
                  </a:lnTo>
                  <a:lnTo>
                    <a:pt x="152" y="163"/>
                  </a:lnTo>
                  <a:lnTo>
                    <a:pt x="153" y="163"/>
                  </a:lnTo>
                  <a:lnTo>
                    <a:pt x="154" y="163"/>
                  </a:lnTo>
                  <a:lnTo>
                    <a:pt x="155" y="163"/>
                  </a:lnTo>
                  <a:lnTo>
                    <a:pt x="156" y="163"/>
                  </a:lnTo>
                  <a:lnTo>
                    <a:pt x="157" y="163"/>
                  </a:lnTo>
                  <a:lnTo>
                    <a:pt x="158" y="163"/>
                  </a:lnTo>
                  <a:lnTo>
                    <a:pt x="159" y="163"/>
                  </a:lnTo>
                  <a:lnTo>
                    <a:pt x="160" y="163"/>
                  </a:lnTo>
                  <a:lnTo>
                    <a:pt x="161" y="163"/>
                  </a:lnTo>
                  <a:lnTo>
                    <a:pt x="162" y="163"/>
                  </a:lnTo>
                  <a:lnTo>
                    <a:pt x="163" y="163"/>
                  </a:lnTo>
                  <a:lnTo>
                    <a:pt x="164" y="163"/>
                  </a:lnTo>
                  <a:lnTo>
                    <a:pt x="165" y="163"/>
                  </a:lnTo>
                  <a:lnTo>
                    <a:pt x="166" y="163"/>
                  </a:lnTo>
                  <a:lnTo>
                    <a:pt x="167" y="163"/>
                  </a:lnTo>
                  <a:lnTo>
                    <a:pt x="167" y="162"/>
                  </a:lnTo>
                  <a:lnTo>
                    <a:pt x="168" y="162"/>
                  </a:lnTo>
                  <a:lnTo>
                    <a:pt x="168" y="161"/>
                  </a:lnTo>
                  <a:lnTo>
                    <a:pt x="169" y="161"/>
                  </a:lnTo>
                  <a:lnTo>
                    <a:pt x="169" y="162"/>
                  </a:lnTo>
                  <a:lnTo>
                    <a:pt x="170" y="162"/>
                  </a:lnTo>
                  <a:lnTo>
                    <a:pt x="171" y="162"/>
                  </a:lnTo>
                  <a:lnTo>
                    <a:pt x="171" y="163"/>
                  </a:lnTo>
                  <a:lnTo>
                    <a:pt x="172" y="163"/>
                  </a:lnTo>
                  <a:lnTo>
                    <a:pt x="173" y="163"/>
                  </a:lnTo>
                  <a:lnTo>
                    <a:pt x="174" y="163"/>
                  </a:lnTo>
                  <a:lnTo>
                    <a:pt x="175" y="163"/>
                  </a:lnTo>
                  <a:lnTo>
                    <a:pt x="176" y="163"/>
                  </a:lnTo>
                  <a:lnTo>
                    <a:pt x="177" y="163"/>
                  </a:lnTo>
                  <a:lnTo>
                    <a:pt x="178" y="163"/>
                  </a:lnTo>
                  <a:lnTo>
                    <a:pt x="179" y="163"/>
                  </a:lnTo>
                  <a:lnTo>
                    <a:pt x="180" y="163"/>
                  </a:lnTo>
                  <a:lnTo>
                    <a:pt x="181" y="163"/>
                  </a:lnTo>
                  <a:lnTo>
                    <a:pt x="182" y="163"/>
                  </a:lnTo>
                  <a:lnTo>
                    <a:pt x="183" y="163"/>
                  </a:lnTo>
                  <a:lnTo>
                    <a:pt x="184" y="163"/>
                  </a:lnTo>
                  <a:lnTo>
                    <a:pt x="185" y="163"/>
                  </a:lnTo>
                  <a:lnTo>
                    <a:pt x="186" y="163"/>
                  </a:lnTo>
                  <a:lnTo>
                    <a:pt x="187" y="163"/>
                  </a:lnTo>
                  <a:lnTo>
                    <a:pt x="188" y="163"/>
                  </a:lnTo>
                  <a:lnTo>
                    <a:pt x="189" y="163"/>
                  </a:lnTo>
                  <a:lnTo>
                    <a:pt x="190" y="163"/>
                  </a:lnTo>
                  <a:lnTo>
                    <a:pt x="191" y="163"/>
                  </a:lnTo>
                  <a:lnTo>
                    <a:pt x="192" y="163"/>
                  </a:lnTo>
                  <a:lnTo>
                    <a:pt x="193" y="163"/>
                  </a:lnTo>
                  <a:lnTo>
                    <a:pt x="194" y="163"/>
                  </a:lnTo>
                  <a:lnTo>
                    <a:pt x="195" y="163"/>
                  </a:lnTo>
                  <a:lnTo>
                    <a:pt x="196" y="163"/>
                  </a:lnTo>
                  <a:lnTo>
                    <a:pt x="197" y="163"/>
                  </a:lnTo>
                  <a:lnTo>
                    <a:pt x="198" y="163"/>
                  </a:lnTo>
                  <a:lnTo>
                    <a:pt x="199" y="163"/>
                  </a:lnTo>
                  <a:lnTo>
                    <a:pt x="200" y="163"/>
                  </a:lnTo>
                  <a:lnTo>
                    <a:pt x="201" y="163"/>
                  </a:lnTo>
                  <a:lnTo>
                    <a:pt x="202" y="163"/>
                  </a:lnTo>
                  <a:lnTo>
                    <a:pt x="203" y="163"/>
                  </a:lnTo>
                  <a:lnTo>
                    <a:pt x="204" y="163"/>
                  </a:lnTo>
                  <a:lnTo>
                    <a:pt x="205" y="163"/>
                  </a:lnTo>
                  <a:lnTo>
                    <a:pt x="206" y="163"/>
                  </a:lnTo>
                  <a:lnTo>
                    <a:pt x="207" y="163"/>
                  </a:lnTo>
                  <a:lnTo>
                    <a:pt x="208" y="163"/>
                  </a:lnTo>
                  <a:lnTo>
                    <a:pt x="209" y="163"/>
                  </a:lnTo>
                  <a:lnTo>
                    <a:pt x="210" y="163"/>
                  </a:lnTo>
                  <a:lnTo>
                    <a:pt x="211" y="163"/>
                  </a:lnTo>
                  <a:lnTo>
                    <a:pt x="212" y="163"/>
                  </a:lnTo>
                  <a:lnTo>
                    <a:pt x="212" y="164"/>
                  </a:lnTo>
                  <a:lnTo>
                    <a:pt x="213" y="164"/>
                  </a:lnTo>
                  <a:lnTo>
                    <a:pt x="214" y="164"/>
                  </a:lnTo>
                  <a:lnTo>
                    <a:pt x="215" y="164"/>
                  </a:lnTo>
                  <a:lnTo>
                    <a:pt x="216" y="164"/>
                  </a:lnTo>
                  <a:lnTo>
                    <a:pt x="216" y="163"/>
                  </a:lnTo>
                  <a:lnTo>
                    <a:pt x="217" y="163"/>
                  </a:lnTo>
                  <a:lnTo>
                    <a:pt x="217" y="164"/>
                  </a:lnTo>
                  <a:lnTo>
                    <a:pt x="218" y="164"/>
                  </a:lnTo>
                  <a:lnTo>
                    <a:pt x="219" y="164"/>
                  </a:lnTo>
                  <a:lnTo>
                    <a:pt x="220" y="164"/>
                  </a:lnTo>
                  <a:lnTo>
                    <a:pt x="221" y="164"/>
                  </a:lnTo>
                  <a:lnTo>
                    <a:pt x="222" y="164"/>
                  </a:lnTo>
                  <a:lnTo>
                    <a:pt x="223" y="164"/>
                  </a:lnTo>
                  <a:lnTo>
                    <a:pt x="223" y="163"/>
                  </a:lnTo>
                  <a:lnTo>
                    <a:pt x="224" y="163"/>
                  </a:lnTo>
                  <a:lnTo>
                    <a:pt x="225" y="163"/>
                  </a:lnTo>
                  <a:lnTo>
                    <a:pt x="226" y="163"/>
                  </a:lnTo>
                  <a:lnTo>
                    <a:pt x="227" y="163"/>
                  </a:lnTo>
                  <a:lnTo>
                    <a:pt x="227" y="164"/>
                  </a:lnTo>
                  <a:lnTo>
                    <a:pt x="228" y="164"/>
                  </a:lnTo>
                  <a:lnTo>
                    <a:pt x="229" y="164"/>
                  </a:lnTo>
                  <a:lnTo>
                    <a:pt x="229" y="163"/>
                  </a:lnTo>
                  <a:lnTo>
                    <a:pt x="230" y="163"/>
                  </a:lnTo>
                  <a:lnTo>
                    <a:pt x="231" y="163"/>
                  </a:lnTo>
                  <a:lnTo>
                    <a:pt x="232" y="163"/>
                  </a:lnTo>
                  <a:lnTo>
                    <a:pt x="233" y="163"/>
                  </a:lnTo>
                  <a:lnTo>
                    <a:pt x="234" y="163"/>
                  </a:lnTo>
                  <a:lnTo>
                    <a:pt x="235" y="163"/>
                  </a:lnTo>
                  <a:lnTo>
                    <a:pt x="235" y="159"/>
                  </a:lnTo>
                  <a:lnTo>
                    <a:pt x="236" y="159"/>
                  </a:lnTo>
                  <a:lnTo>
                    <a:pt x="236" y="156"/>
                  </a:lnTo>
                  <a:lnTo>
                    <a:pt x="237" y="156"/>
                  </a:lnTo>
                  <a:lnTo>
                    <a:pt x="237" y="157"/>
                  </a:lnTo>
                  <a:lnTo>
                    <a:pt x="238" y="157"/>
                  </a:lnTo>
                  <a:lnTo>
                    <a:pt x="238" y="159"/>
                  </a:lnTo>
                  <a:lnTo>
                    <a:pt x="239" y="159"/>
                  </a:lnTo>
                  <a:lnTo>
                    <a:pt x="239" y="162"/>
                  </a:lnTo>
                  <a:lnTo>
                    <a:pt x="240" y="162"/>
                  </a:lnTo>
                  <a:lnTo>
                    <a:pt x="240" y="163"/>
                  </a:lnTo>
                  <a:lnTo>
                    <a:pt x="241" y="163"/>
                  </a:lnTo>
                  <a:lnTo>
                    <a:pt x="242" y="163"/>
                  </a:lnTo>
                  <a:lnTo>
                    <a:pt x="243" y="163"/>
                  </a:lnTo>
                  <a:lnTo>
                    <a:pt x="244" y="163"/>
                  </a:lnTo>
                  <a:lnTo>
                    <a:pt x="245" y="163"/>
                  </a:lnTo>
                  <a:lnTo>
                    <a:pt x="246" y="163"/>
                  </a:lnTo>
                  <a:lnTo>
                    <a:pt x="246" y="164"/>
                  </a:lnTo>
                  <a:lnTo>
                    <a:pt x="247" y="163"/>
                  </a:lnTo>
                  <a:lnTo>
                    <a:pt x="247" y="164"/>
                  </a:lnTo>
                  <a:lnTo>
                    <a:pt x="248" y="164"/>
                  </a:lnTo>
                  <a:lnTo>
                    <a:pt x="248" y="163"/>
                  </a:lnTo>
                  <a:lnTo>
                    <a:pt x="249" y="163"/>
                  </a:lnTo>
                  <a:lnTo>
                    <a:pt x="250" y="163"/>
                  </a:lnTo>
                  <a:lnTo>
                    <a:pt x="251" y="163"/>
                  </a:lnTo>
                  <a:lnTo>
                    <a:pt x="252" y="163"/>
                  </a:lnTo>
                  <a:lnTo>
                    <a:pt x="253" y="163"/>
                  </a:lnTo>
                  <a:lnTo>
                    <a:pt x="253" y="162"/>
                  </a:lnTo>
                  <a:lnTo>
                    <a:pt x="254" y="162"/>
                  </a:lnTo>
                  <a:lnTo>
                    <a:pt x="255" y="162"/>
                  </a:lnTo>
                  <a:lnTo>
                    <a:pt x="255" y="163"/>
                  </a:lnTo>
                  <a:lnTo>
                    <a:pt x="256" y="163"/>
                  </a:lnTo>
                  <a:lnTo>
                    <a:pt x="256" y="164"/>
                  </a:lnTo>
                  <a:lnTo>
                    <a:pt x="257" y="164"/>
                  </a:lnTo>
                  <a:lnTo>
                    <a:pt x="258" y="164"/>
                  </a:lnTo>
                  <a:lnTo>
                    <a:pt x="259" y="164"/>
                  </a:lnTo>
                  <a:lnTo>
                    <a:pt x="260" y="164"/>
                  </a:lnTo>
                  <a:lnTo>
                    <a:pt x="261" y="164"/>
                  </a:lnTo>
                  <a:lnTo>
                    <a:pt x="262" y="164"/>
                  </a:lnTo>
                  <a:lnTo>
                    <a:pt x="263" y="164"/>
                  </a:lnTo>
                  <a:lnTo>
                    <a:pt x="264" y="164"/>
                  </a:lnTo>
                  <a:lnTo>
                    <a:pt x="265" y="164"/>
                  </a:lnTo>
                  <a:lnTo>
                    <a:pt x="266" y="164"/>
                  </a:lnTo>
                  <a:lnTo>
                    <a:pt x="267" y="164"/>
                  </a:lnTo>
                  <a:lnTo>
                    <a:pt x="268" y="164"/>
                  </a:lnTo>
                  <a:lnTo>
                    <a:pt x="269" y="164"/>
                  </a:lnTo>
                  <a:lnTo>
                    <a:pt x="270" y="164"/>
                  </a:lnTo>
                  <a:lnTo>
                    <a:pt x="271" y="164"/>
                  </a:lnTo>
                  <a:lnTo>
                    <a:pt x="272" y="164"/>
                  </a:lnTo>
                  <a:lnTo>
                    <a:pt x="273" y="164"/>
                  </a:lnTo>
                  <a:lnTo>
                    <a:pt x="274" y="164"/>
                  </a:lnTo>
                  <a:lnTo>
                    <a:pt x="274" y="163"/>
                  </a:lnTo>
                  <a:lnTo>
                    <a:pt x="275" y="163"/>
                  </a:lnTo>
                  <a:lnTo>
                    <a:pt x="276" y="163"/>
                  </a:lnTo>
                  <a:lnTo>
                    <a:pt x="277" y="163"/>
                  </a:lnTo>
                  <a:lnTo>
                    <a:pt x="278" y="163"/>
                  </a:lnTo>
                  <a:lnTo>
                    <a:pt x="279" y="163"/>
                  </a:lnTo>
                  <a:lnTo>
                    <a:pt x="280" y="163"/>
                  </a:lnTo>
                  <a:lnTo>
                    <a:pt x="281" y="163"/>
                  </a:lnTo>
                  <a:lnTo>
                    <a:pt x="282" y="163"/>
                  </a:lnTo>
                  <a:lnTo>
                    <a:pt x="283" y="163"/>
                  </a:lnTo>
                  <a:lnTo>
                    <a:pt x="283" y="162"/>
                  </a:lnTo>
                  <a:lnTo>
                    <a:pt x="284" y="162"/>
                  </a:lnTo>
                  <a:lnTo>
                    <a:pt x="285" y="162"/>
                  </a:lnTo>
                  <a:lnTo>
                    <a:pt x="285" y="163"/>
                  </a:lnTo>
                  <a:lnTo>
                    <a:pt x="286" y="163"/>
                  </a:lnTo>
                  <a:lnTo>
                    <a:pt x="287" y="163"/>
                  </a:lnTo>
                  <a:lnTo>
                    <a:pt x="288" y="163"/>
                  </a:lnTo>
                  <a:lnTo>
                    <a:pt x="288" y="162"/>
                  </a:lnTo>
                  <a:lnTo>
                    <a:pt x="289" y="162"/>
                  </a:lnTo>
                  <a:lnTo>
                    <a:pt x="290" y="162"/>
                  </a:lnTo>
                  <a:lnTo>
                    <a:pt x="290" y="163"/>
                  </a:lnTo>
                  <a:lnTo>
                    <a:pt x="291" y="163"/>
                  </a:lnTo>
                  <a:lnTo>
                    <a:pt x="292" y="163"/>
                  </a:lnTo>
                  <a:lnTo>
                    <a:pt x="293" y="163"/>
                  </a:lnTo>
                  <a:lnTo>
                    <a:pt x="294" y="163"/>
                  </a:lnTo>
                  <a:lnTo>
                    <a:pt x="295" y="163"/>
                  </a:lnTo>
                  <a:lnTo>
                    <a:pt x="296" y="163"/>
                  </a:lnTo>
                  <a:lnTo>
                    <a:pt x="297" y="163"/>
                  </a:lnTo>
                  <a:lnTo>
                    <a:pt x="298" y="163"/>
                  </a:lnTo>
                  <a:lnTo>
                    <a:pt x="299" y="163"/>
                  </a:lnTo>
                  <a:lnTo>
                    <a:pt x="300" y="163"/>
                  </a:lnTo>
                  <a:lnTo>
                    <a:pt x="301" y="163"/>
                  </a:lnTo>
                  <a:lnTo>
                    <a:pt x="302" y="163"/>
                  </a:lnTo>
                  <a:lnTo>
                    <a:pt x="302" y="142"/>
                  </a:lnTo>
                  <a:lnTo>
                    <a:pt x="303" y="141"/>
                  </a:lnTo>
                  <a:lnTo>
                    <a:pt x="303" y="124"/>
                  </a:lnTo>
                  <a:lnTo>
                    <a:pt x="304" y="124"/>
                  </a:lnTo>
                  <a:lnTo>
                    <a:pt x="304" y="137"/>
                  </a:lnTo>
                  <a:lnTo>
                    <a:pt x="305" y="137"/>
                  </a:lnTo>
                  <a:lnTo>
                    <a:pt x="305" y="153"/>
                  </a:lnTo>
                  <a:lnTo>
                    <a:pt x="306" y="153"/>
                  </a:lnTo>
                  <a:lnTo>
                    <a:pt x="306" y="161"/>
                  </a:lnTo>
                  <a:lnTo>
                    <a:pt x="307" y="161"/>
                  </a:lnTo>
                  <a:lnTo>
                    <a:pt x="308" y="161"/>
                  </a:lnTo>
                  <a:lnTo>
                    <a:pt x="308" y="158"/>
                  </a:lnTo>
                  <a:lnTo>
                    <a:pt x="309" y="158"/>
                  </a:lnTo>
                  <a:lnTo>
                    <a:pt x="309" y="157"/>
                  </a:lnTo>
                  <a:lnTo>
                    <a:pt x="310" y="157"/>
                  </a:lnTo>
                  <a:lnTo>
                    <a:pt x="310" y="158"/>
                  </a:lnTo>
                  <a:lnTo>
                    <a:pt x="311" y="158"/>
                  </a:lnTo>
                  <a:lnTo>
                    <a:pt x="311" y="160"/>
                  </a:lnTo>
                  <a:lnTo>
                    <a:pt x="312" y="160"/>
                  </a:lnTo>
                  <a:lnTo>
                    <a:pt x="312" y="161"/>
                  </a:lnTo>
                  <a:lnTo>
                    <a:pt x="313" y="161"/>
                  </a:lnTo>
                  <a:lnTo>
                    <a:pt x="313" y="162"/>
                  </a:lnTo>
                  <a:lnTo>
                    <a:pt x="314" y="162"/>
                  </a:lnTo>
                  <a:lnTo>
                    <a:pt x="315" y="162"/>
                  </a:lnTo>
                  <a:lnTo>
                    <a:pt x="316" y="162"/>
                  </a:lnTo>
                  <a:lnTo>
                    <a:pt x="316" y="163"/>
                  </a:lnTo>
                  <a:lnTo>
                    <a:pt x="317" y="163"/>
                  </a:lnTo>
                  <a:lnTo>
                    <a:pt x="318" y="163"/>
                  </a:lnTo>
                  <a:lnTo>
                    <a:pt x="319" y="163"/>
                  </a:lnTo>
                  <a:lnTo>
                    <a:pt x="319" y="164"/>
                  </a:lnTo>
                  <a:lnTo>
                    <a:pt x="320" y="164"/>
                  </a:lnTo>
                  <a:lnTo>
                    <a:pt x="321" y="164"/>
                  </a:lnTo>
                  <a:lnTo>
                    <a:pt x="322" y="164"/>
                  </a:lnTo>
                  <a:lnTo>
                    <a:pt x="323" y="164"/>
                  </a:lnTo>
                  <a:lnTo>
                    <a:pt x="324" y="164"/>
                  </a:lnTo>
                  <a:lnTo>
                    <a:pt x="325" y="164"/>
                  </a:lnTo>
                  <a:lnTo>
                    <a:pt x="326" y="164"/>
                  </a:lnTo>
                  <a:lnTo>
                    <a:pt x="327" y="164"/>
                  </a:lnTo>
                  <a:lnTo>
                    <a:pt x="328" y="164"/>
                  </a:lnTo>
                  <a:lnTo>
                    <a:pt x="329" y="164"/>
                  </a:lnTo>
                  <a:lnTo>
                    <a:pt x="330" y="164"/>
                  </a:lnTo>
                  <a:lnTo>
                    <a:pt x="331" y="164"/>
                  </a:lnTo>
                  <a:lnTo>
                    <a:pt x="332" y="164"/>
                  </a:lnTo>
                  <a:lnTo>
                    <a:pt x="333" y="164"/>
                  </a:lnTo>
                  <a:lnTo>
                    <a:pt x="334" y="164"/>
                  </a:lnTo>
                  <a:lnTo>
                    <a:pt x="335" y="164"/>
                  </a:lnTo>
                  <a:lnTo>
                    <a:pt x="336" y="164"/>
                  </a:lnTo>
                  <a:lnTo>
                    <a:pt x="337" y="164"/>
                  </a:lnTo>
                  <a:lnTo>
                    <a:pt x="338" y="164"/>
                  </a:lnTo>
                  <a:lnTo>
                    <a:pt x="339" y="164"/>
                  </a:lnTo>
                  <a:lnTo>
                    <a:pt x="340" y="164"/>
                  </a:lnTo>
                  <a:lnTo>
                    <a:pt x="341" y="164"/>
                  </a:lnTo>
                  <a:lnTo>
                    <a:pt x="342" y="164"/>
                  </a:lnTo>
                  <a:lnTo>
                    <a:pt x="343" y="164"/>
                  </a:lnTo>
                  <a:lnTo>
                    <a:pt x="344" y="164"/>
                  </a:lnTo>
                  <a:lnTo>
                    <a:pt x="345" y="164"/>
                  </a:lnTo>
                  <a:lnTo>
                    <a:pt x="346" y="164"/>
                  </a:lnTo>
                  <a:lnTo>
                    <a:pt x="347" y="164"/>
                  </a:lnTo>
                  <a:lnTo>
                    <a:pt x="348" y="164"/>
                  </a:lnTo>
                  <a:lnTo>
                    <a:pt x="349" y="164"/>
                  </a:lnTo>
                  <a:lnTo>
                    <a:pt x="349" y="163"/>
                  </a:lnTo>
                  <a:lnTo>
                    <a:pt x="350" y="163"/>
                  </a:lnTo>
                  <a:lnTo>
                    <a:pt x="351" y="163"/>
                  </a:lnTo>
                  <a:lnTo>
                    <a:pt x="352" y="163"/>
                  </a:lnTo>
                  <a:lnTo>
                    <a:pt x="353" y="163"/>
                  </a:lnTo>
                  <a:lnTo>
                    <a:pt x="354" y="163"/>
                  </a:lnTo>
                  <a:lnTo>
                    <a:pt x="355" y="163"/>
                  </a:lnTo>
                  <a:lnTo>
                    <a:pt x="355" y="162"/>
                  </a:lnTo>
                  <a:lnTo>
                    <a:pt x="356" y="161"/>
                  </a:lnTo>
                  <a:lnTo>
                    <a:pt x="357" y="161"/>
                  </a:lnTo>
                  <a:lnTo>
                    <a:pt x="358" y="161"/>
                  </a:lnTo>
                  <a:lnTo>
                    <a:pt x="358" y="153"/>
                  </a:lnTo>
                  <a:lnTo>
                    <a:pt x="359" y="153"/>
                  </a:lnTo>
                  <a:lnTo>
                    <a:pt x="359" y="142"/>
                  </a:lnTo>
                  <a:lnTo>
                    <a:pt x="360" y="141"/>
                  </a:lnTo>
                  <a:lnTo>
                    <a:pt x="360" y="144"/>
                  </a:lnTo>
                  <a:lnTo>
                    <a:pt x="361" y="144"/>
                  </a:lnTo>
                  <a:lnTo>
                    <a:pt x="361" y="152"/>
                  </a:lnTo>
                  <a:lnTo>
                    <a:pt x="362" y="152"/>
                  </a:lnTo>
                  <a:lnTo>
                    <a:pt x="362" y="158"/>
                  </a:lnTo>
                  <a:lnTo>
                    <a:pt x="363" y="158"/>
                  </a:lnTo>
                  <a:lnTo>
                    <a:pt x="363" y="161"/>
                  </a:lnTo>
                  <a:lnTo>
                    <a:pt x="364" y="161"/>
                  </a:lnTo>
                  <a:lnTo>
                    <a:pt x="364" y="162"/>
                  </a:lnTo>
                  <a:lnTo>
                    <a:pt x="365" y="162"/>
                  </a:lnTo>
                  <a:lnTo>
                    <a:pt x="366" y="162"/>
                  </a:lnTo>
                  <a:lnTo>
                    <a:pt x="366" y="159"/>
                  </a:lnTo>
                  <a:lnTo>
                    <a:pt x="367" y="159"/>
                  </a:lnTo>
                  <a:lnTo>
                    <a:pt x="367" y="148"/>
                  </a:lnTo>
                  <a:lnTo>
                    <a:pt x="368" y="148"/>
                  </a:lnTo>
                  <a:lnTo>
                    <a:pt x="368" y="144"/>
                  </a:lnTo>
                  <a:lnTo>
                    <a:pt x="369" y="145"/>
                  </a:lnTo>
                  <a:lnTo>
                    <a:pt x="369" y="151"/>
                  </a:lnTo>
                  <a:lnTo>
                    <a:pt x="370" y="151"/>
                  </a:lnTo>
                  <a:lnTo>
                    <a:pt x="370" y="157"/>
                  </a:lnTo>
                  <a:lnTo>
                    <a:pt x="371" y="157"/>
                  </a:lnTo>
                  <a:lnTo>
                    <a:pt x="371" y="160"/>
                  </a:lnTo>
                  <a:lnTo>
                    <a:pt x="372" y="160"/>
                  </a:lnTo>
                  <a:lnTo>
                    <a:pt x="372" y="162"/>
                  </a:lnTo>
                  <a:lnTo>
                    <a:pt x="373" y="162"/>
                  </a:lnTo>
                  <a:lnTo>
                    <a:pt x="374" y="162"/>
                  </a:lnTo>
                  <a:lnTo>
                    <a:pt x="374" y="163"/>
                  </a:lnTo>
                  <a:lnTo>
                    <a:pt x="375" y="163"/>
                  </a:lnTo>
                  <a:lnTo>
                    <a:pt x="376" y="163"/>
                  </a:lnTo>
                  <a:lnTo>
                    <a:pt x="376" y="164"/>
                  </a:lnTo>
                  <a:lnTo>
                    <a:pt x="377" y="164"/>
                  </a:lnTo>
                  <a:lnTo>
                    <a:pt x="378" y="164"/>
                  </a:lnTo>
                  <a:lnTo>
                    <a:pt x="378" y="163"/>
                  </a:lnTo>
                  <a:lnTo>
                    <a:pt x="379" y="163"/>
                  </a:lnTo>
                  <a:lnTo>
                    <a:pt x="379" y="161"/>
                  </a:lnTo>
                  <a:lnTo>
                    <a:pt x="380" y="160"/>
                  </a:lnTo>
                  <a:lnTo>
                    <a:pt x="380" y="152"/>
                  </a:lnTo>
                  <a:lnTo>
                    <a:pt x="381" y="152"/>
                  </a:lnTo>
                  <a:lnTo>
                    <a:pt x="381" y="148"/>
                  </a:lnTo>
                  <a:lnTo>
                    <a:pt x="382" y="148"/>
                  </a:lnTo>
                  <a:lnTo>
                    <a:pt x="382" y="151"/>
                  </a:lnTo>
                  <a:lnTo>
                    <a:pt x="383" y="151"/>
                  </a:lnTo>
                  <a:lnTo>
                    <a:pt x="383" y="156"/>
                  </a:lnTo>
                  <a:lnTo>
                    <a:pt x="384" y="156"/>
                  </a:lnTo>
                  <a:lnTo>
                    <a:pt x="384" y="159"/>
                  </a:lnTo>
                  <a:lnTo>
                    <a:pt x="385" y="159"/>
                  </a:lnTo>
                  <a:lnTo>
                    <a:pt x="385" y="161"/>
                  </a:lnTo>
                  <a:lnTo>
                    <a:pt x="386" y="161"/>
                  </a:lnTo>
                  <a:lnTo>
                    <a:pt x="387" y="161"/>
                  </a:lnTo>
                  <a:lnTo>
                    <a:pt x="387" y="162"/>
                  </a:lnTo>
                  <a:lnTo>
                    <a:pt x="388" y="162"/>
                  </a:lnTo>
                  <a:lnTo>
                    <a:pt x="389" y="162"/>
                  </a:lnTo>
                  <a:lnTo>
                    <a:pt x="389" y="163"/>
                  </a:lnTo>
                  <a:lnTo>
                    <a:pt x="390" y="163"/>
                  </a:lnTo>
                  <a:lnTo>
                    <a:pt x="391" y="163"/>
                  </a:lnTo>
                  <a:lnTo>
                    <a:pt x="392" y="164"/>
                  </a:lnTo>
                  <a:lnTo>
                    <a:pt x="392" y="163"/>
                  </a:lnTo>
                  <a:lnTo>
                    <a:pt x="393" y="163"/>
                  </a:lnTo>
                  <a:lnTo>
                    <a:pt x="394" y="163"/>
                  </a:lnTo>
                  <a:lnTo>
                    <a:pt x="395" y="163"/>
                  </a:lnTo>
                  <a:lnTo>
                    <a:pt x="395" y="160"/>
                  </a:lnTo>
                  <a:lnTo>
                    <a:pt x="396" y="160"/>
                  </a:lnTo>
                  <a:lnTo>
                    <a:pt x="396" y="159"/>
                  </a:lnTo>
                  <a:lnTo>
                    <a:pt x="397" y="159"/>
                  </a:lnTo>
                  <a:lnTo>
                    <a:pt x="397" y="161"/>
                  </a:lnTo>
                  <a:lnTo>
                    <a:pt x="398" y="161"/>
                  </a:lnTo>
                  <a:lnTo>
                    <a:pt x="398" y="162"/>
                  </a:lnTo>
                  <a:lnTo>
                    <a:pt x="399" y="163"/>
                  </a:lnTo>
                  <a:lnTo>
                    <a:pt x="400" y="163"/>
                  </a:lnTo>
                  <a:lnTo>
                    <a:pt x="400" y="164"/>
                  </a:lnTo>
                  <a:lnTo>
                    <a:pt x="401" y="164"/>
                  </a:lnTo>
                  <a:lnTo>
                    <a:pt x="402" y="164"/>
                  </a:lnTo>
                  <a:lnTo>
                    <a:pt x="403" y="164"/>
                  </a:lnTo>
                  <a:lnTo>
                    <a:pt x="404" y="164"/>
                  </a:lnTo>
                  <a:lnTo>
                    <a:pt x="405" y="164"/>
                  </a:lnTo>
                  <a:lnTo>
                    <a:pt x="406" y="164"/>
                  </a:lnTo>
                  <a:lnTo>
                    <a:pt x="407" y="164"/>
                  </a:lnTo>
                  <a:lnTo>
                    <a:pt x="408" y="164"/>
                  </a:lnTo>
                  <a:lnTo>
                    <a:pt x="409" y="164"/>
                  </a:lnTo>
                  <a:lnTo>
                    <a:pt x="410" y="164"/>
                  </a:lnTo>
                  <a:lnTo>
                    <a:pt x="410" y="163"/>
                  </a:lnTo>
                  <a:lnTo>
                    <a:pt x="411" y="163"/>
                  </a:lnTo>
                  <a:lnTo>
                    <a:pt x="412" y="163"/>
                  </a:lnTo>
                  <a:lnTo>
                    <a:pt x="412" y="164"/>
                  </a:lnTo>
                  <a:lnTo>
                    <a:pt x="413" y="164"/>
                  </a:lnTo>
                  <a:lnTo>
                    <a:pt x="414" y="164"/>
                  </a:lnTo>
                  <a:lnTo>
                    <a:pt x="415" y="164"/>
                  </a:lnTo>
                  <a:lnTo>
                    <a:pt x="416" y="164"/>
                  </a:lnTo>
                  <a:lnTo>
                    <a:pt x="417" y="164"/>
                  </a:lnTo>
                  <a:lnTo>
                    <a:pt x="418" y="164"/>
                  </a:lnTo>
                  <a:lnTo>
                    <a:pt x="419" y="164"/>
                  </a:lnTo>
                  <a:lnTo>
                    <a:pt x="420" y="164"/>
                  </a:lnTo>
                  <a:lnTo>
                    <a:pt x="421" y="164"/>
                  </a:lnTo>
                  <a:lnTo>
                    <a:pt x="422" y="164"/>
                  </a:lnTo>
                  <a:lnTo>
                    <a:pt x="423" y="164"/>
                  </a:lnTo>
                  <a:lnTo>
                    <a:pt x="424" y="164"/>
                  </a:lnTo>
                  <a:lnTo>
                    <a:pt x="425" y="164"/>
                  </a:lnTo>
                  <a:lnTo>
                    <a:pt x="426" y="164"/>
                  </a:lnTo>
                  <a:lnTo>
                    <a:pt x="427" y="164"/>
                  </a:lnTo>
                  <a:lnTo>
                    <a:pt x="428" y="164"/>
                  </a:lnTo>
                  <a:lnTo>
                    <a:pt x="429" y="164"/>
                  </a:lnTo>
                  <a:lnTo>
                    <a:pt x="430" y="164"/>
                  </a:lnTo>
                  <a:lnTo>
                    <a:pt x="431" y="164"/>
                  </a:lnTo>
                  <a:lnTo>
                    <a:pt x="432" y="164"/>
                  </a:lnTo>
                  <a:lnTo>
                    <a:pt x="433" y="164"/>
                  </a:lnTo>
                  <a:lnTo>
                    <a:pt x="434" y="164"/>
                  </a:lnTo>
                  <a:lnTo>
                    <a:pt x="435" y="164"/>
                  </a:lnTo>
                  <a:lnTo>
                    <a:pt x="436" y="164"/>
                  </a:lnTo>
                  <a:lnTo>
                    <a:pt x="437" y="164"/>
                  </a:lnTo>
                  <a:lnTo>
                    <a:pt x="438" y="164"/>
                  </a:lnTo>
                  <a:lnTo>
                    <a:pt x="439" y="164"/>
                  </a:lnTo>
                  <a:lnTo>
                    <a:pt x="440" y="164"/>
                  </a:lnTo>
                  <a:lnTo>
                    <a:pt x="441" y="164"/>
                  </a:lnTo>
                  <a:lnTo>
                    <a:pt x="442" y="164"/>
                  </a:lnTo>
                  <a:lnTo>
                    <a:pt x="443" y="164"/>
                  </a:lnTo>
                  <a:lnTo>
                    <a:pt x="444" y="164"/>
                  </a:lnTo>
                  <a:lnTo>
                    <a:pt x="445" y="164"/>
                  </a:lnTo>
                  <a:lnTo>
                    <a:pt x="446" y="164"/>
                  </a:lnTo>
                  <a:lnTo>
                    <a:pt x="447" y="164"/>
                  </a:lnTo>
                  <a:lnTo>
                    <a:pt x="448" y="164"/>
                  </a:lnTo>
                  <a:lnTo>
                    <a:pt x="449" y="164"/>
                  </a:lnTo>
                  <a:lnTo>
                    <a:pt x="450" y="164"/>
                  </a:lnTo>
                  <a:lnTo>
                    <a:pt x="451" y="164"/>
                  </a:lnTo>
                  <a:lnTo>
                    <a:pt x="452" y="164"/>
                  </a:lnTo>
                  <a:lnTo>
                    <a:pt x="452" y="163"/>
                  </a:lnTo>
                  <a:lnTo>
                    <a:pt x="453" y="163"/>
                  </a:lnTo>
                  <a:lnTo>
                    <a:pt x="454" y="163"/>
                  </a:lnTo>
                  <a:lnTo>
                    <a:pt x="455" y="163"/>
                  </a:lnTo>
                  <a:lnTo>
                    <a:pt x="455" y="162"/>
                  </a:lnTo>
                  <a:lnTo>
                    <a:pt x="456" y="162"/>
                  </a:lnTo>
                  <a:lnTo>
                    <a:pt x="457" y="162"/>
                  </a:lnTo>
                  <a:lnTo>
                    <a:pt x="458" y="162"/>
                  </a:lnTo>
                  <a:lnTo>
                    <a:pt x="459" y="162"/>
                  </a:lnTo>
                  <a:lnTo>
                    <a:pt x="460" y="162"/>
                  </a:lnTo>
                  <a:lnTo>
                    <a:pt x="460" y="161"/>
                  </a:lnTo>
                  <a:lnTo>
                    <a:pt x="461" y="161"/>
                  </a:lnTo>
                  <a:lnTo>
                    <a:pt x="461" y="160"/>
                  </a:lnTo>
                  <a:lnTo>
                    <a:pt x="462" y="160"/>
                  </a:lnTo>
                  <a:lnTo>
                    <a:pt x="462" y="161"/>
                  </a:lnTo>
                  <a:lnTo>
                    <a:pt x="463" y="161"/>
                  </a:lnTo>
                  <a:lnTo>
                    <a:pt x="463" y="162"/>
                  </a:lnTo>
                  <a:lnTo>
                    <a:pt x="464" y="162"/>
                  </a:lnTo>
                  <a:lnTo>
                    <a:pt x="465" y="162"/>
                  </a:lnTo>
                  <a:lnTo>
                    <a:pt x="465" y="163"/>
                  </a:lnTo>
                  <a:lnTo>
                    <a:pt x="466" y="163"/>
                  </a:lnTo>
                  <a:lnTo>
                    <a:pt x="467" y="163"/>
                  </a:lnTo>
                  <a:lnTo>
                    <a:pt x="468" y="163"/>
                  </a:lnTo>
                  <a:lnTo>
                    <a:pt x="469" y="163"/>
                  </a:lnTo>
                  <a:lnTo>
                    <a:pt x="470" y="163"/>
                  </a:lnTo>
                  <a:lnTo>
                    <a:pt x="471" y="163"/>
                  </a:lnTo>
                  <a:lnTo>
                    <a:pt x="472" y="163"/>
                  </a:lnTo>
                  <a:lnTo>
                    <a:pt x="473" y="163"/>
                  </a:lnTo>
                  <a:lnTo>
                    <a:pt x="474" y="163"/>
                  </a:lnTo>
                  <a:lnTo>
                    <a:pt x="475" y="163"/>
                  </a:lnTo>
                  <a:lnTo>
                    <a:pt x="476" y="163"/>
                  </a:lnTo>
                  <a:lnTo>
                    <a:pt x="477" y="163"/>
                  </a:lnTo>
                  <a:lnTo>
                    <a:pt x="478" y="163"/>
                  </a:lnTo>
                  <a:lnTo>
                    <a:pt x="479" y="163"/>
                  </a:lnTo>
                  <a:lnTo>
                    <a:pt x="480" y="163"/>
                  </a:lnTo>
                  <a:lnTo>
                    <a:pt x="481" y="163"/>
                  </a:lnTo>
                  <a:lnTo>
                    <a:pt x="482" y="163"/>
                  </a:lnTo>
                  <a:lnTo>
                    <a:pt x="483" y="163"/>
                  </a:lnTo>
                  <a:lnTo>
                    <a:pt x="483" y="164"/>
                  </a:lnTo>
                  <a:lnTo>
                    <a:pt x="484" y="163"/>
                  </a:lnTo>
                  <a:lnTo>
                    <a:pt x="484" y="164"/>
                  </a:lnTo>
                  <a:lnTo>
                    <a:pt x="485" y="164"/>
                  </a:lnTo>
                  <a:lnTo>
                    <a:pt x="486" y="164"/>
                  </a:lnTo>
                  <a:lnTo>
                    <a:pt x="487" y="164"/>
                  </a:lnTo>
                  <a:lnTo>
                    <a:pt x="488" y="164"/>
                  </a:lnTo>
                  <a:lnTo>
                    <a:pt x="489" y="164"/>
                  </a:lnTo>
                  <a:lnTo>
                    <a:pt x="490" y="164"/>
                  </a:lnTo>
                  <a:lnTo>
                    <a:pt x="491" y="164"/>
                  </a:lnTo>
                  <a:lnTo>
                    <a:pt x="492" y="164"/>
                  </a:lnTo>
                  <a:lnTo>
                    <a:pt x="493" y="164"/>
                  </a:lnTo>
                  <a:lnTo>
                    <a:pt x="494" y="164"/>
                  </a:lnTo>
                  <a:lnTo>
                    <a:pt x="495" y="164"/>
                  </a:lnTo>
                  <a:lnTo>
                    <a:pt x="496" y="164"/>
                  </a:lnTo>
                  <a:lnTo>
                    <a:pt x="497" y="164"/>
                  </a:lnTo>
                  <a:lnTo>
                    <a:pt x="498" y="164"/>
                  </a:lnTo>
                  <a:lnTo>
                    <a:pt x="499" y="164"/>
                  </a:lnTo>
                  <a:lnTo>
                    <a:pt x="500" y="164"/>
                  </a:lnTo>
                  <a:lnTo>
                    <a:pt x="501" y="164"/>
                  </a:lnTo>
                  <a:lnTo>
                    <a:pt x="502" y="164"/>
                  </a:lnTo>
                  <a:lnTo>
                    <a:pt x="503" y="164"/>
                  </a:lnTo>
                  <a:lnTo>
                    <a:pt x="504" y="164"/>
                  </a:lnTo>
                  <a:lnTo>
                    <a:pt x="505" y="164"/>
                  </a:lnTo>
                  <a:lnTo>
                    <a:pt x="506" y="164"/>
                  </a:lnTo>
                  <a:lnTo>
                    <a:pt x="507" y="164"/>
                  </a:lnTo>
                  <a:lnTo>
                    <a:pt x="508" y="164"/>
                  </a:lnTo>
                  <a:lnTo>
                    <a:pt x="509" y="164"/>
                  </a:lnTo>
                  <a:lnTo>
                    <a:pt x="510" y="164"/>
                  </a:lnTo>
                  <a:lnTo>
                    <a:pt x="511" y="164"/>
                  </a:lnTo>
                  <a:lnTo>
                    <a:pt x="512" y="164"/>
                  </a:lnTo>
                  <a:lnTo>
                    <a:pt x="513" y="164"/>
                  </a:lnTo>
                  <a:lnTo>
                    <a:pt x="514" y="164"/>
                  </a:lnTo>
                  <a:lnTo>
                    <a:pt x="515" y="164"/>
                  </a:lnTo>
                  <a:lnTo>
                    <a:pt x="516" y="164"/>
                  </a:lnTo>
                  <a:lnTo>
                    <a:pt x="517" y="164"/>
                  </a:lnTo>
                  <a:lnTo>
                    <a:pt x="518" y="164"/>
                  </a:lnTo>
                  <a:lnTo>
                    <a:pt x="519" y="164"/>
                  </a:lnTo>
                  <a:lnTo>
                    <a:pt x="520" y="164"/>
                  </a:lnTo>
                  <a:lnTo>
                    <a:pt x="521" y="164"/>
                  </a:lnTo>
                  <a:lnTo>
                    <a:pt x="522" y="164"/>
                  </a:lnTo>
                  <a:lnTo>
                    <a:pt x="523" y="164"/>
                  </a:lnTo>
                  <a:lnTo>
                    <a:pt x="523" y="163"/>
                  </a:lnTo>
                  <a:lnTo>
                    <a:pt x="524" y="163"/>
                  </a:lnTo>
                  <a:lnTo>
                    <a:pt x="524" y="157"/>
                  </a:lnTo>
                  <a:lnTo>
                    <a:pt x="525" y="157"/>
                  </a:lnTo>
                  <a:lnTo>
                    <a:pt x="525" y="141"/>
                  </a:lnTo>
                  <a:lnTo>
                    <a:pt x="526" y="141"/>
                  </a:lnTo>
                  <a:lnTo>
                    <a:pt x="526" y="138"/>
                  </a:lnTo>
                  <a:lnTo>
                    <a:pt x="527" y="141"/>
                  </a:lnTo>
                  <a:lnTo>
                    <a:pt x="527" y="148"/>
                  </a:lnTo>
                  <a:lnTo>
                    <a:pt x="528" y="149"/>
                  </a:lnTo>
                  <a:lnTo>
                    <a:pt x="528" y="154"/>
                  </a:lnTo>
                  <a:lnTo>
                    <a:pt x="529" y="154"/>
                  </a:lnTo>
                  <a:lnTo>
                    <a:pt x="529" y="158"/>
                  </a:lnTo>
                  <a:lnTo>
                    <a:pt x="530" y="158"/>
                  </a:lnTo>
                  <a:lnTo>
                    <a:pt x="530" y="161"/>
                  </a:lnTo>
                  <a:lnTo>
                    <a:pt x="531" y="161"/>
                  </a:lnTo>
                  <a:lnTo>
                    <a:pt x="531" y="162"/>
                  </a:lnTo>
                  <a:lnTo>
                    <a:pt x="532" y="162"/>
                  </a:lnTo>
                  <a:lnTo>
                    <a:pt x="532" y="163"/>
                  </a:lnTo>
                  <a:lnTo>
                    <a:pt x="533" y="163"/>
                  </a:lnTo>
                  <a:lnTo>
                    <a:pt x="534" y="163"/>
                  </a:lnTo>
                  <a:lnTo>
                    <a:pt x="535" y="163"/>
                  </a:lnTo>
                  <a:lnTo>
                    <a:pt x="536" y="163"/>
                  </a:lnTo>
                  <a:lnTo>
                    <a:pt x="537" y="163"/>
                  </a:lnTo>
                  <a:lnTo>
                    <a:pt x="538" y="163"/>
                  </a:lnTo>
                  <a:lnTo>
                    <a:pt x="539" y="163"/>
                  </a:lnTo>
                  <a:lnTo>
                    <a:pt x="540" y="163"/>
                  </a:lnTo>
                  <a:lnTo>
                    <a:pt x="541" y="163"/>
                  </a:lnTo>
                  <a:lnTo>
                    <a:pt x="542" y="163"/>
                  </a:lnTo>
                  <a:lnTo>
                    <a:pt x="543" y="163"/>
                  </a:lnTo>
                  <a:lnTo>
                    <a:pt x="543" y="164"/>
                  </a:lnTo>
                  <a:lnTo>
                    <a:pt x="544" y="163"/>
                  </a:lnTo>
                  <a:lnTo>
                    <a:pt x="544" y="164"/>
                  </a:lnTo>
                  <a:lnTo>
                    <a:pt x="545" y="164"/>
                  </a:lnTo>
                  <a:lnTo>
                    <a:pt x="546" y="164"/>
                  </a:lnTo>
                  <a:lnTo>
                    <a:pt x="547" y="164"/>
                  </a:lnTo>
                  <a:lnTo>
                    <a:pt x="547" y="163"/>
                  </a:lnTo>
                  <a:lnTo>
                    <a:pt x="548" y="163"/>
                  </a:lnTo>
                  <a:lnTo>
                    <a:pt x="548" y="164"/>
                  </a:lnTo>
                  <a:lnTo>
                    <a:pt x="549" y="164"/>
                  </a:lnTo>
                  <a:lnTo>
                    <a:pt x="549" y="163"/>
                  </a:lnTo>
                  <a:lnTo>
                    <a:pt x="550" y="164"/>
                  </a:lnTo>
                  <a:lnTo>
                    <a:pt x="551" y="164"/>
                  </a:lnTo>
                  <a:lnTo>
                    <a:pt x="552" y="164"/>
                  </a:lnTo>
                  <a:lnTo>
                    <a:pt x="553" y="164"/>
                  </a:lnTo>
                  <a:lnTo>
                    <a:pt x="554" y="164"/>
                  </a:lnTo>
                  <a:lnTo>
                    <a:pt x="555" y="164"/>
                  </a:lnTo>
                  <a:lnTo>
                    <a:pt x="556" y="164"/>
                  </a:lnTo>
                  <a:lnTo>
                    <a:pt x="556" y="163"/>
                  </a:lnTo>
                  <a:lnTo>
                    <a:pt x="557" y="163"/>
                  </a:lnTo>
                  <a:lnTo>
                    <a:pt x="558" y="163"/>
                  </a:lnTo>
                  <a:lnTo>
                    <a:pt x="559" y="163"/>
                  </a:lnTo>
                  <a:lnTo>
                    <a:pt x="560" y="163"/>
                  </a:lnTo>
                  <a:lnTo>
                    <a:pt x="561" y="163"/>
                  </a:lnTo>
                  <a:lnTo>
                    <a:pt x="562" y="163"/>
                  </a:lnTo>
                  <a:lnTo>
                    <a:pt x="563" y="163"/>
                  </a:lnTo>
                  <a:lnTo>
                    <a:pt x="564" y="163"/>
                  </a:lnTo>
                  <a:lnTo>
                    <a:pt x="564" y="164"/>
                  </a:lnTo>
                  <a:lnTo>
                    <a:pt x="565" y="164"/>
                  </a:lnTo>
                  <a:lnTo>
                    <a:pt x="566" y="164"/>
                  </a:lnTo>
                  <a:lnTo>
                    <a:pt x="567" y="164"/>
                  </a:lnTo>
                  <a:lnTo>
                    <a:pt x="568" y="164"/>
                  </a:lnTo>
                  <a:lnTo>
                    <a:pt x="568" y="165"/>
                  </a:lnTo>
                  <a:lnTo>
                    <a:pt x="569" y="165"/>
                  </a:lnTo>
                  <a:lnTo>
                    <a:pt x="570" y="165"/>
                  </a:lnTo>
                  <a:lnTo>
                    <a:pt x="571" y="165"/>
                  </a:lnTo>
                  <a:lnTo>
                    <a:pt x="572" y="165"/>
                  </a:lnTo>
                  <a:lnTo>
                    <a:pt x="573" y="165"/>
                  </a:lnTo>
                  <a:lnTo>
                    <a:pt x="574" y="165"/>
                  </a:lnTo>
                  <a:lnTo>
                    <a:pt x="575" y="165"/>
                  </a:lnTo>
                  <a:lnTo>
                    <a:pt x="576" y="165"/>
                  </a:lnTo>
                  <a:lnTo>
                    <a:pt x="577" y="165"/>
                  </a:lnTo>
                  <a:lnTo>
                    <a:pt x="578" y="165"/>
                  </a:lnTo>
                  <a:lnTo>
                    <a:pt x="578" y="164"/>
                  </a:lnTo>
                  <a:lnTo>
                    <a:pt x="579" y="164"/>
                  </a:lnTo>
                  <a:lnTo>
                    <a:pt x="580" y="164"/>
                  </a:lnTo>
                  <a:lnTo>
                    <a:pt x="581" y="164"/>
                  </a:lnTo>
                  <a:lnTo>
                    <a:pt x="582" y="164"/>
                  </a:lnTo>
                  <a:lnTo>
                    <a:pt x="583" y="164"/>
                  </a:lnTo>
                  <a:lnTo>
                    <a:pt x="584" y="164"/>
                  </a:lnTo>
                  <a:lnTo>
                    <a:pt x="585" y="164"/>
                  </a:lnTo>
                  <a:lnTo>
                    <a:pt x="586" y="164"/>
                  </a:lnTo>
                  <a:lnTo>
                    <a:pt x="587" y="164"/>
                  </a:lnTo>
                  <a:lnTo>
                    <a:pt x="588" y="164"/>
                  </a:lnTo>
                </a:path>
              </a:pathLst>
            </a:custGeom>
            <a:noFill/>
            <a:ln w="28575">
              <a:solidFill>
                <a:schemeClr val="bg2">
                  <a:lumMod val="85000"/>
                  <a:lumOff val="1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solidFill>
                  <a:schemeClr val="bg2"/>
                </a:solidFill>
                <a:latin typeface="Calibri" panose="020F0502020204030204" pitchFamily="34" charset="0"/>
              </a:endParaRPr>
            </a:p>
          </p:txBody>
        </p:sp>
        <p:sp>
          <p:nvSpPr>
            <p:cNvPr id="5242" name="Rectangle 124"/>
            <p:cNvSpPr>
              <a:spLocks noChangeArrowheads="1"/>
            </p:cNvSpPr>
            <p:nvPr/>
          </p:nvSpPr>
          <p:spPr bwMode="auto">
            <a:xfrm>
              <a:off x="6521639" y="4566557"/>
              <a:ext cx="65" cy="184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it-IT" sz="1200" b="1">
                <a:solidFill>
                  <a:schemeClr val="bg2"/>
                </a:solidFill>
                <a:latin typeface="Calibri" panose="020F0502020204030204" pitchFamily="34" charset="0"/>
              </a:endParaRPr>
            </a:p>
          </p:txBody>
        </p:sp>
        <p:sp>
          <p:nvSpPr>
            <p:cNvPr id="5243" name="Text Box 125"/>
            <p:cNvSpPr txBox="1">
              <a:spLocks noChangeArrowheads="1"/>
            </p:cNvSpPr>
            <p:nvPr/>
          </p:nvSpPr>
          <p:spPr bwMode="auto">
            <a:xfrm>
              <a:off x="2093047" y="2114255"/>
              <a:ext cx="84106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Basic PRPs</a:t>
              </a:r>
            </a:p>
          </p:txBody>
        </p:sp>
        <p:sp>
          <p:nvSpPr>
            <p:cNvPr id="5244" name="Text Box 126"/>
            <p:cNvSpPr txBox="1">
              <a:spLocks noChangeArrowheads="1"/>
            </p:cNvSpPr>
            <p:nvPr/>
          </p:nvSpPr>
          <p:spPr bwMode="auto">
            <a:xfrm>
              <a:off x="2992053" y="1444412"/>
              <a:ext cx="8939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it-IT" altLang="it-IT" sz="1200" err="1">
                  <a:solidFill>
                    <a:schemeClr val="bg2"/>
                  </a:solidFill>
                  <a:latin typeface="Calibri" panose="020F0502020204030204" pitchFamily="34" charset="0"/>
                </a:rPr>
                <a:t>Acidic</a:t>
              </a:r>
              <a:r>
                <a:rPr lang="it-IT" altLang="it-IT" sz="1200">
                  <a:solidFill>
                    <a:schemeClr val="bg2"/>
                  </a:solidFill>
                  <a:latin typeface="Calibri" panose="020F0502020204030204" pitchFamily="34" charset="0"/>
                </a:rPr>
                <a:t> </a:t>
              </a:r>
              <a:r>
                <a:rPr lang="it-IT" altLang="it-IT" sz="1200" err="1">
                  <a:solidFill>
                    <a:schemeClr val="bg2"/>
                  </a:solidFill>
                  <a:latin typeface="Calibri" panose="020F0502020204030204" pitchFamily="34" charset="0"/>
                </a:rPr>
                <a:t>PRPs</a:t>
              </a:r>
              <a:endParaRPr lang="it-IT" altLang="it-IT" sz="1200">
                <a:solidFill>
                  <a:schemeClr val="bg2"/>
                </a:solidFill>
                <a:latin typeface="Calibri" panose="020F0502020204030204" pitchFamily="34" charset="0"/>
              </a:endParaRPr>
            </a:p>
          </p:txBody>
        </p:sp>
        <p:sp>
          <p:nvSpPr>
            <p:cNvPr id="5245" name="Text Box 127"/>
            <p:cNvSpPr txBox="1">
              <a:spLocks noChangeArrowheads="1"/>
            </p:cNvSpPr>
            <p:nvPr/>
          </p:nvSpPr>
          <p:spPr bwMode="auto">
            <a:xfrm>
              <a:off x="3795399" y="2032596"/>
              <a:ext cx="7536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Statherin</a:t>
              </a:r>
            </a:p>
          </p:txBody>
        </p:sp>
        <p:sp>
          <p:nvSpPr>
            <p:cNvPr id="5246" name="Text Box 128"/>
            <p:cNvSpPr txBox="1">
              <a:spLocks noChangeArrowheads="1"/>
            </p:cNvSpPr>
            <p:nvPr/>
          </p:nvSpPr>
          <p:spPr bwMode="auto">
            <a:xfrm>
              <a:off x="4049347" y="2204473"/>
              <a:ext cx="8989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PB peptide </a:t>
              </a:r>
            </a:p>
          </p:txBody>
        </p:sp>
        <p:sp>
          <p:nvSpPr>
            <p:cNvPr id="5247" name="Line 129"/>
            <p:cNvSpPr>
              <a:spLocks noChangeShapeType="1"/>
            </p:cNvSpPr>
            <p:nvPr/>
          </p:nvSpPr>
          <p:spPr bwMode="auto">
            <a:xfrm flipH="1">
              <a:off x="4088778" y="2453052"/>
              <a:ext cx="178247" cy="210372"/>
            </a:xfrm>
            <a:prstGeom prst="line">
              <a:avLst/>
            </a:prstGeom>
            <a:noFill/>
            <a:ln w="9525">
              <a:solidFill>
                <a:srgbClr val="FF0000"/>
              </a:solidFill>
              <a:round/>
              <a:headEnd/>
              <a:tailEnd type="triangle" w="sm" len="med"/>
            </a:ln>
            <a:extLst>
              <a:ext uri="{909E8E84-426E-40DD-AFC4-6F175D3DCCD1}">
                <a14:hiddenFill xmlns:a14="http://schemas.microsoft.com/office/drawing/2010/main">
                  <a:noFill/>
                </a14:hiddenFill>
              </a:ext>
            </a:extLst>
          </p:spPr>
          <p:txBody>
            <a:bodyPr/>
            <a:lstStyle/>
            <a:p>
              <a:endParaRPr lang="it-IT">
                <a:solidFill>
                  <a:schemeClr val="bg2"/>
                </a:solidFill>
                <a:latin typeface="Calibri" panose="020F0502020204030204" pitchFamily="34" charset="0"/>
              </a:endParaRPr>
            </a:p>
          </p:txBody>
        </p:sp>
        <p:sp>
          <p:nvSpPr>
            <p:cNvPr id="5248" name="Text Box 130"/>
            <p:cNvSpPr txBox="1">
              <a:spLocks noChangeArrowheads="1"/>
            </p:cNvSpPr>
            <p:nvPr/>
          </p:nvSpPr>
          <p:spPr bwMode="auto">
            <a:xfrm>
              <a:off x="4456699" y="2342972"/>
              <a:ext cx="7425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err="1">
                  <a:solidFill>
                    <a:schemeClr val="bg2"/>
                  </a:solidFill>
                  <a:latin typeface="Calibri" panose="020F0502020204030204" pitchFamily="34" charset="0"/>
                </a:rPr>
                <a:t>Cystatins</a:t>
              </a:r>
              <a:endParaRPr lang="it-IT" altLang="it-IT" sz="1200">
                <a:solidFill>
                  <a:schemeClr val="bg2"/>
                </a:solidFill>
                <a:latin typeface="Calibri" panose="020F0502020204030204" pitchFamily="34" charset="0"/>
              </a:endParaRPr>
            </a:p>
          </p:txBody>
        </p:sp>
        <p:sp>
          <p:nvSpPr>
            <p:cNvPr id="5249" name="Text Box 131"/>
            <p:cNvSpPr txBox="1">
              <a:spLocks noChangeArrowheads="1"/>
            </p:cNvSpPr>
            <p:nvPr/>
          </p:nvSpPr>
          <p:spPr bwMode="auto">
            <a:xfrm>
              <a:off x="2209425" y="1160325"/>
              <a:ext cx="7246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err="1">
                  <a:solidFill>
                    <a:schemeClr val="bg2"/>
                  </a:solidFill>
                  <a:latin typeface="Calibri" panose="020F0502020204030204" pitchFamily="34" charset="0"/>
                </a:rPr>
                <a:t>Histatins</a:t>
              </a:r>
              <a:endParaRPr lang="it-IT" altLang="it-IT" sz="1200">
                <a:solidFill>
                  <a:schemeClr val="bg2"/>
                </a:solidFill>
                <a:latin typeface="Calibri" panose="020F0502020204030204" pitchFamily="34" charset="0"/>
              </a:endParaRPr>
            </a:p>
          </p:txBody>
        </p:sp>
        <p:sp>
          <p:nvSpPr>
            <p:cNvPr id="5250" name="AutoShape 132"/>
            <p:cNvSpPr>
              <a:spLocks/>
            </p:cNvSpPr>
            <p:nvPr/>
          </p:nvSpPr>
          <p:spPr bwMode="auto">
            <a:xfrm rot="5162140">
              <a:off x="2664161" y="688395"/>
              <a:ext cx="139432" cy="1603163"/>
            </a:xfrm>
            <a:prstGeom prst="leftBrace">
              <a:avLst>
                <a:gd name="adj1" fmla="val 110461"/>
                <a:gd name="adj2" fmla="val 52083"/>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it-IT">
                <a:solidFill>
                  <a:schemeClr val="bg2"/>
                </a:solidFill>
                <a:latin typeface="Calibri" panose="020F0502020204030204" pitchFamily="34" charset="0"/>
              </a:endParaRPr>
            </a:p>
          </p:txBody>
        </p:sp>
        <p:sp>
          <p:nvSpPr>
            <p:cNvPr id="5253" name="Rectangle 138"/>
            <p:cNvSpPr>
              <a:spLocks noChangeArrowheads="1"/>
            </p:cNvSpPr>
            <p:nvPr/>
          </p:nvSpPr>
          <p:spPr bwMode="auto">
            <a:xfrm>
              <a:off x="6648769" y="3174264"/>
              <a:ext cx="2165829" cy="707886"/>
            </a:xfrm>
            <a:prstGeom prst="rect">
              <a:avLst/>
            </a:prstGeom>
            <a:solidFill>
              <a:srgbClr val="FF66CC"/>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it-IT" altLang="it-IT" sz="2000" b="1">
                  <a:solidFill>
                    <a:schemeClr val="bg2"/>
                  </a:solidFill>
                  <a:latin typeface="Calibri" panose="020F0502020204030204" pitchFamily="34" charset="0"/>
                </a:rPr>
                <a:t>UV 214 nm</a:t>
              </a:r>
            </a:p>
            <a:p>
              <a:r>
                <a:rPr lang="it-IT" altLang="it-IT" sz="2000" b="1">
                  <a:solidFill>
                    <a:schemeClr val="bg2"/>
                  </a:solidFill>
                  <a:latin typeface="Calibri" panose="020F0502020204030204" pitchFamily="34" charset="0"/>
                </a:rPr>
                <a:t>UV </a:t>
              </a:r>
              <a:r>
                <a:rPr lang="it-IT" altLang="it-IT" sz="2000" b="1" err="1">
                  <a:solidFill>
                    <a:schemeClr val="bg2"/>
                  </a:solidFill>
                  <a:latin typeface="Calibri" panose="020F0502020204030204" pitchFamily="34" charset="0"/>
                </a:rPr>
                <a:t>Chromatogram</a:t>
              </a:r>
              <a:endParaRPr lang="it-IT" altLang="it-IT" sz="2000" b="1">
                <a:solidFill>
                  <a:schemeClr val="bg2"/>
                </a:solidFill>
                <a:latin typeface="Calibri" panose="020F0502020204030204" pitchFamily="34" charset="0"/>
              </a:endParaRPr>
            </a:p>
          </p:txBody>
        </p:sp>
        <p:sp>
          <p:nvSpPr>
            <p:cNvPr id="5255" name="Rettangolo 1"/>
            <p:cNvSpPr>
              <a:spLocks noChangeArrowheads="1"/>
            </p:cNvSpPr>
            <p:nvPr/>
          </p:nvSpPr>
          <p:spPr bwMode="auto">
            <a:xfrm>
              <a:off x="6652175" y="1255811"/>
              <a:ext cx="2783117" cy="1477328"/>
            </a:xfrm>
            <a:prstGeom prst="rect">
              <a:avLst/>
            </a:prstGeom>
            <a:solidFill>
              <a:srgbClr val="FF66CC"/>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a:r>
                <a:rPr lang="it-IT" altLang="it-IT" sz="1800" b="1">
                  <a:solidFill>
                    <a:schemeClr val="bg2"/>
                  </a:solidFill>
                  <a:latin typeface="Calibri" panose="020F0502020204030204" pitchFamily="34" charset="0"/>
                </a:rPr>
                <a:t>TIC  MS: Total Ion </a:t>
              </a:r>
              <a:r>
                <a:rPr lang="it-IT" altLang="it-IT" sz="1800" b="1" err="1">
                  <a:solidFill>
                    <a:schemeClr val="bg2"/>
                  </a:solidFill>
                  <a:latin typeface="Calibri" panose="020F0502020204030204" pitchFamily="34" charset="0"/>
                </a:rPr>
                <a:t>current</a:t>
              </a:r>
              <a:r>
                <a:rPr lang="it-IT" altLang="it-IT" sz="1800" b="1">
                  <a:solidFill>
                    <a:schemeClr val="bg2"/>
                  </a:solidFill>
                  <a:latin typeface="Calibri" panose="020F0502020204030204" pitchFamily="34" charset="0"/>
                </a:rPr>
                <a:t> </a:t>
              </a:r>
              <a:r>
                <a:rPr lang="it-IT" altLang="it-IT" sz="1800" b="1" err="1">
                  <a:solidFill>
                    <a:schemeClr val="bg2"/>
                  </a:solidFill>
                  <a:latin typeface="Calibri" panose="020F0502020204030204" pitchFamily="34" charset="0"/>
                </a:rPr>
                <a:t>chromatogram</a:t>
              </a:r>
              <a:r>
                <a:rPr lang="it-IT" altLang="it-IT" sz="1800" b="1">
                  <a:solidFill>
                    <a:schemeClr val="bg2"/>
                  </a:solidFill>
                  <a:latin typeface="Calibri" panose="020F0502020204030204" pitchFamily="34" charset="0"/>
                </a:rPr>
                <a:t> </a:t>
              </a:r>
              <a:r>
                <a:rPr lang="en-US" altLang="it-IT" sz="1800" b="1">
                  <a:solidFill>
                    <a:schemeClr val="bg2"/>
                  </a:solidFill>
                  <a:latin typeface="Calibri" panose="020F0502020204030204" pitchFamily="34" charset="0"/>
                </a:rPr>
                <a:t>generated by the current produced by each protein</a:t>
              </a:r>
              <a:r>
                <a:rPr lang="it-IT" altLang="it-IT" sz="1800" b="1">
                  <a:solidFill>
                    <a:schemeClr val="bg2"/>
                  </a:solidFill>
                  <a:latin typeface="Calibri" panose="020F0502020204030204" pitchFamily="34" charset="0"/>
                </a:rPr>
                <a:t> </a:t>
              </a:r>
              <a:r>
                <a:rPr lang="it-IT" altLang="it-IT" sz="1800" b="1" err="1">
                  <a:solidFill>
                    <a:schemeClr val="bg2"/>
                  </a:solidFill>
                  <a:latin typeface="Calibri" panose="020F0502020204030204" pitchFamily="34" charset="0"/>
                </a:rPr>
                <a:t>when</a:t>
              </a:r>
              <a:r>
                <a:rPr lang="it-IT" altLang="it-IT" sz="1800" b="1">
                  <a:solidFill>
                    <a:schemeClr val="bg2"/>
                  </a:solidFill>
                  <a:latin typeface="Calibri" panose="020F0502020204030204" pitchFamily="34" charset="0"/>
                </a:rPr>
                <a:t> </a:t>
              </a:r>
              <a:r>
                <a:rPr lang="it-IT" altLang="it-IT" sz="1800" b="1" err="1">
                  <a:solidFill>
                    <a:schemeClr val="bg2"/>
                  </a:solidFill>
                  <a:latin typeface="Calibri" panose="020F0502020204030204" pitchFamily="34" charset="0"/>
                </a:rPr>
                <a:t>arrive</a:t>
              </a:r>
              <a:r>
                <a:rPr lang="it-IT" altLang="it-IT" sz="1800" b="1">
                  <a:solidFill>
                    <a:schemeClr val="bg2"/>
                  </a:solidFill>
                  <a:latin typeface="Calibri" panose="020F0502020204030204" pitchFamily="34" charset="0"/>
                </a:rPr>
                <a:t> to the detector</a:t>
              </a:r>
              <a:endParaRPr lang="it-IT" altLang="it-IT" sz="3200">
                <a:solidFill>
                  <a:schemeClr val="bg2"/>
                </a:solidFill>
                <a:latin typeface="Calibri" panose="020F0502020204030204" pitchFamily="34" charset="0"/>
              </a:endParaRPr>
            </a:p>
          </p:txBody>
        </p:sp>
        <p:sp>
          <p:nvSpPr>
            <p:cNvPr id="136" name="Text Box 131"/>
            <p:cNvSpPr txBox="1">
              <a:spLocks noChangeArrowheads="1"/>
            </p:cNvSpPr>
            <p:nvPr/>
          </p:nvSpPr>
          <p:spPr bwMode="auto">
            <a:xfrm>
              <a:off x="2538316" y="1825926"/>
              <a:ext cx="8486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Thymosins</a:t>
              </a:r>
            </a:p>
          </p:txBody>
        </p:sp>
        <p:cxnSp>
          <p:nvCxnSpPr>
            <p:cNvPr id="3" name="Connettore 2 2"/>
            <p:cNvCxnSpPr>
              <a:stCxn id="136" idx="2"/>
            </p:cNvCxnSpPr>
            <p:nvPr/>
          </p:nvCxnSpPr>
          <p:spPr bwMode="auto">
            <a:xfrm>
              <a:off x="2962631" y="2102925"/>
              <a:ext cx="6376" cy="369126"/>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139" name="Text Box 131"/>
            <p:cNvSpPr txBox="1">
              <a:spLocks noChangeArrowheads="1"/>
            </p:cNvSpPr>
            <p:nvPr/>
          </p:nvSpPr>
          <p:spPr bwMode="auto">
            <a:xfrm>
              <a:off x="3440872" y="1833848"/>
              <a:ext cx="9104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l-GR" altLang="it-IT" sz="1200">
                  <a:solidFill>
                    <a:schemeClr val="bg2"/>
                  </a:solidFill>
                  <a:latin typeface="Calibri" panose="020F0502020204030204" pitchFamily="34" charset="0"/>
                </a:rPr>
                <a:t>α</a:t>
              </a:r>
              <a:r>
                <a:rPr lang="it-IT" altLang="it-IT" sz="1200">
                  <a:solidFill>
                    <a:schemeClr val="bg2"/>
                  </a:solidFill>
                  <a:latin typeface="Calibri" panose="020F0502020204030204" pitchFamily="34" charset="0"/>
                </a:rPr>
                <a:t>-defensins</a:t>
              </a:r>
            </a:p>
          </p:txBody>
        </p:sp>
        <p:cxnSp>
          <p:nvCxnSpPr>
            <p:cNvPr id="5" name="Connettore 2 4"/>
            <p:cNvCxnSpPr/>
            <p:nvPr/>
          </p:nvCxnSpPr>
          <p:spPr bwMode="auto">
            <a:xfrm>
              <a:off x="3679301" y="2032007"/>
              <a:ext cx="0" cy="738088"/>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142" name="Text Box 131"/>
            <p:cNvSpPr txBox="1">
              <a:spLocks noChangeArrowheads="1"/>
            </p:cNvSpPr>
            <p:nvPr/>
          </p:nvSpPr>
          <p:spPr bwMode="auto">
            <a:xfrm>
              <a:off x="5085918" y="2247107"/>
              <a:ext cx="10877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a:solidFill>
                    <a:schemeClr val="bg2"/>
                  </a:solidFill>
                  <a:latin typeface="Calibri" panose="020F0502020204030204" pitchFamily="34" charset="0"/>
                </a:rPr>
                <a:t>S-100 </a:t>
              </a:r>
              <a:r>
                <a:rPr lang="it-IT" altLang="it-IT" sz="1200" err="1">
                  <a:solidFill>
                    <a:schemeClr val="bg2"/>
                  </a:solidFill>
                  <a:latin typeface="Calibri" panose="020F0502020204030204" pitchFamily="34" charset="0"/>
                </a:rPr>
                <a:t>proteins</a:t>
              </a:r>
              <a:endParaRPr lang="it-IT" altLang="it-IT" sz="1200">
                <a:solidFill>
                  <a:schemeClr val="bg2"/>
                </a:solidFill>
                <a:latin typeface="Calibri" panose="020F0502020204030204" pitchFamily="34" charset="0"/>
              </a:endParaRPr>
            </a:p>
          </p:txBody>
        </p:sp>
      </p:grpSp>
      <p:sp>
        <p:nvSpPr>
          <p:cNvPr id="143" name="Rectangle 136">
            <a:extLst>
              <a:ext uri="{FF2B5EF4-FFF2-40B4-BE49-F238E27FC236}">
                <a16:creationId xmlns:a16="http://schemas.microsoft.com/office/drawing/2014/main" id="{C8B42BC8-112D-4305-9D91-885F96CE2C1C}"/>
              </a:ext>
            </a:extLst>
          </p:cNvPr>
          <p:cNvSpPr>
            <a:spLocks noChangeArrowheads="1"/>
          </p:cNvSpPr>
          <p:nvPr/>
        </p:nvSpPr>
        <p:spPr bwMode="auto">
          <a:xfrm>
            <a:off x="5089872" y="469264"/>
            <a:ext cx="3857006" cy="1200329"/>
          </a:xfrm>
          <a:prstGeom prst="rect">
            <a:avLst/>
          </a:prstGeom>
          <a:solidFill>
            <a:schemeClr val="tx2">
              <a:lumMod val="40000"/>
              <a:lumOff val="60000"/>
            </a:schemeClr>
          </a:solidFill>
          <a:ln>
            <a:noFill/>
          </a:ln>
          <a:scene3d>
            <a:camera prst="orthographicFront"/>
            <a:lightRig rig="threePt" dir="t"/>
          </a:scene3d>
          <a:sp3d>
            <a:bevelT/>
          </a:sp3d>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it-IT" altLang="it-IT" sz="1800" err="1">
                <a:solidFill>
                  <a:schemeClr val="bg2"/>
                </a:solidFill>
                <a:latin typeface="Calibri" panose="020F0502020204030204" pitchFamily="34" charset="0"/>
              </a:rPr>
              <a:t>Most</a:t>
            </a:r>
            <a:r>
              <a:rPr lang="it-IT" altLang="it-IT" sz="1800">
                <a:solidFill>
                  <a:schemeClr val="bg2"/>
                </a:solidFill>
                <a:latin typeface="Calibri" panose="020F0502020204030204" pitchFamily="34" charset="0"/>
              </a:rPr>
              <a:t> POLAR PEPTIDES/PROTEINS ELUTE FIRST,
more HYDROPHOBIC </a:t>
            </a:r>
            <a:r>
              <a:rPr lang="it-IT" altLang="it-IT" sz="1800" err="1">
                <a:solidFill>
                  <a:schemeClr val="bg2"/>
                </a:solidFill>
                <a:latin typeface="Calibri" panose="020F0502020204030204" pitchFamily="34" charset="0"/>
              </a:rPr>
              <a:t>Peptides</a:t>
            </a:r>
            <a:r>
              <a:rPr lang="it-IT" altLang="it-IT" sz="1800">
                <a:solidFill>
                  <a:schemeClr val="bg2"/>
                </a:solidFill>
                <a:latin typeface="Calibri" panose="020F0502020204030204" pitchFamily="34" charset="0"/>
              </a:rPr>
              <a:t>/</a:t>
            </a:r>
            <a:r>
              <a:rPr lang="it-IT" altLang="it-IT" sz="1800" err="1">
                <a:solidFill>
                  <a:schemeClr val="bg2"/>
                </a:solidFill>
                <a:latin typeface="Calibri" panose="020F0502020204030204" pitchFamily="34" charset="0"/>
              </a:rPr>
              <a:t>proteins</a:t>
            </a:r>
            <a:r>
              <a:rPr lang="it-IT" altLang="it-IT" sz="1800">
                <a:solidFill>
                  <a:schemeClr val="bg2"/>
                </a:solidFill>
                <a:latin typeface="Calibri" panose="020F0502020204030204" pitchFamily="34" charset="0"/>
              </a:rPr>
              <a:t>  ELUTE LATER</a:t>
            </a:r>
          </a:p>
        </p:txBody>
      </p:sp>
      <p:sp>
        <p:nvSpPr>
          <p:cNvPr id="144" name="Rectangle 138">
            <a:extLst>
              <a:ext uri="{FF2B5EF4-FFF2-40B4-BE49-F238E27FC236}">
                <a16:creationId xmlns:a16="http://schemas.microsoft.com/office/drawing/2014/main" id="{C5A5BE26-576E-4D73-AF44-131F30C7AB31}"/>
              </a:ext>
            </a:extLst>
          </p:cNvPr>
          <p:cNvSpPr>
            <a:spLocks noChangeArrowheads="1"/>
          </p:cNvSpPr>
          <p:nvPr/>
        </p:nvSpPr>
        <p:spPr bwMode="auto">
          <a:xfrm>
            <a:off x="6177203" y="5305885"/>
            <a:ext cx="2159463" cy="707886"/>
          </a:xfrm>
          <a:prstGeom prst="rect">
            <a:avLst/>
          </a:prstGeom>
          <a:solidFill>
            <a:srgbClr val="FF66CC"/>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it-IT" altLang="it-IT" sz="2000" b="1">
                <a:solidFill>
                  <a:schemeClr val="bg2"/>
                </a:solidFill>
                <a:latin typeface="Calibri" panose="020F0502020204030204" pitchFamily="34" charset="0"/>
              </a:rPr>
              <a:t>UV 276 nm</a:t>
            </a:r>
          </a:p>
          <a:p>
            <a:r>
              <a:rPr lang="it-IT" altLang="it-IT" sz="2000" b="1">
                <a:solidFill>
                  <a:schemeClr val="bg2"/>
                </a:solidFill>
                <a:latin typeface="Calibri" panose="020F0502020204030204" pitchFamily="34" charset="0"/>
              </a:rPr>
              <a:t>UV </a:t>
            </a:r>
            <a:r>
              <a:rPr lang="it-IT" altLang="it-IT" sz="2000" b="1" err="1">
                <a:solidFill>
                  <a:schemeClr val="bg2"/>
                </a:solidFill>
                <a:latin typeface="Calibri" panose="020F0502020204030204" pitchFamily="34" charset="0"/>
              </a:rPr>
              <a:t>Chromatogram</a:t>
            </a:r>
            <a:endParaRPr lang="it-IT" altLang="it-IT" sz="2000" b="1">
              <a:solidFill>
                <a:schemeClr val="bg2"/>
              </a:solidFill>
              <a:latin typeface="Calibri" panose="020F0502020204030204" pitchFamily="34" charset="0"/>
            </a:endParaRPr>
          </a:p>
        </p:txBody>
      </p:sp>
    </p:spTree>
    <p:extLst>
      <p:ext uri="{BB962C8B-B14F-4D97-AF65-F5344CB8AC3E}">
        <p14:creationId xmlns:p14="http://schemas.microsoft.com/office/powerpoint/2010/main" val="13099998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5" name="Rectangle 1441"/>
          <p:cNvSpPr>
            <a:spLocks noChangeArrowheads="1"/>
          </p:cNvSpPr>
          <p:nvPr/>
        </p:nvSpPr>
        <p:spPr bwMode="auto">
          <a:xfrm>
            <a:off x="49795" y="27785"/>
            <a:ext cx="890852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a:r>
              <a:rPr lang="en-US" altLang="it-IT" sz="1800">
                <a:solidFill>
                  <a:schemeClr val="bg2"/>
                </a:solidFill>
                <a:latin typeface="Calibri" panose="020F0502020204030204" pitchFamily="34" charset="0"/>
              </a:rPr>
              <a:t>For each chromatographic peak, which has been separated by RP-HPLC, the MASS SPECTRUM is recorded: it is produced by the multiply-charged ions of the protein eluting in the peak (or proteins co-eluting). </a:t>
            </a:r>
            <a:endParaRPr lang="it-IT" altLang="it-IT" sz="1800">
              <a:solidFill>
                <a:schemeClr val="bg2"/>
              </a:solidFill>
              <a:latin typeface="Calibri" panose="020F0502020204030204" pitchFamily="34" charset="0"/>
            </a:endParaRPr>
          </a:p>
        </p:txBody>
      </p:sp>
      <p:sp>
        <p:nvSpPr>
          <p:cNvPr id="2" name="Rettangolo 1">
            <a:extLst>
              <a:ext uri="{FF2B5EF4-FFF2-40B4-BE49-F238E27FC236}">
                <a16:creationId xmlns:a16="http://schemas.microsoft.com/office/drawing/2014/main" id="{52A04080-FEDB-49AA-A432-5F288450DCF6}"/>
              </a:ext>
            </a:extLst>
          </p:cNvPr>
          <p:cNvSpPr/>
          <p:nvPr/>
        </p:nvSpPr>
        <p:spPr bwMode="auto">
          <a:xfrm>
            <a:off x="553368" y="2667522"/>
            <a:ext cx="8093460" cy="4071976"/>
          </a:xfrm>
          <a:prstGeom prst="rect">
            <a:avLst/>
          </a:prstGeom>
          <a:solidFill>
            <a:schemeClr val="bg1">
              <a:lumMod val="40000"/>
              <a:lumOff val="60000"/>
              <a:alpha val="39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6147" name="Rectangle 3"/>
          <p:cNvSpPr>
            <a:spLocks noChangeArrowheads="1"/>
          </p:cNvSpPr>
          <p:nvPr/>
        </p:nvSpPr>
        <p:spPr bwMode="auto">
          <a:xfrm>
            <a:off x="1357630" y="1172097"/>
            <a:ext cx="17953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RT:</a:t>
            </a:r>
          </a:p>
        </p:txBody>
      </p:sp>
      <p:sp>
        <p:nvSpPr>
          <p:cNvPr id="6148" name="Rectangle 4"/>
          <p:cNvSpPr>
            <a:spLocks noChangeArrowheads="1"/>
          </p:cNvSpPr>
          <p:nvPr/>
        </p:nvSpPr>
        <p:spPr bwMode="auto">
          <a:xfrm>
            <a:off x="1573530" y="1170644"/>
            <a:ext cx="55784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0.00 - 54.99</a:t>
            </a:r>
          </a:p>
        </p:txBody>
      </p:sp>
      <p:sp>
        <p:nvSpPr>
          <p:cNvPr id="6149" name="Line 5"/>
          <p:cNvSpPr>
            <a:spLocks noChangeShapeType="1"/>
          </p:cNvSpPr>
          <p:nvPr/>
        </p:nvSpPr>
        <p:spPr bwMode="auto">
          <a:xfrm>
            <a:off x="997268" y="2472363"/>
            <a:ext cx="7142163" cy="145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50" name="Line 6"/>
          <p:cNvSpPr>
            <a:spLocks noChangeShapeType="1"/>
          </p:cNvSpPr>
          <p:nvPr/>
        </p:nvSpPr>
        <p:spPr bwMode="auto">
          <a:xfrm>
            <a:off x="997268" y="2472363"/>
            <a:ext cx="1588" cy="2033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51" name="Rectangle 7"/>
          <p:cNvSpPr>
            <a:spLocks noChangeArrowheads="1"/>
          </p:cNvSpPr>
          <p:nvPr/>
        </p:nvSpPr>
        <p:spPr bwMode="auto">
          <a:xfrm>
            <a:off x="943293" y="2492702"/>
            <a:ext cx="5770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0</a:t>
            </a:r>
          </a:p>
        </p:txBody>
      </p:sp>
      <p:sp>
        <p:nvSpPr>
          <p:cNvPr id="6152" name="Line 8"/>
          <p:cNvSpPr>
            <a:spLocks noChangeShapeType="1"/>
          </p:cNvSpPr>
          <p:nvPr/>
        </p:nvSpPr>
        <p:spPr bwMode="auto">
          <a:xfrm>
            <a:off x="1644968" y="2472363"/>
            <a:ext cx="1588" cy="2033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53" name="Line 9"/>
          <p:cNvSpPr>
            <a:spLocks noChangeShapeType="1"/>
          </p:cNvSpPr>
          <p:nvPr/>
        </p:nvSpPr>
        <p:spPr bwMode="auto">
          <a:xfrm>
            <a:off x="2289493" y="2472363"/>
            <a:ext cx="1588" cy="2033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54" name="Rectangle 10"/>
          <p:cNvSpPr>
            <a:spLocks noChangeArrowheads="1"/>
          </p:cNvSpPr>
          <p:nvPr/>
        </p:nvSpPr>
        <p:spPr bwMode="auto">
          <a:xfrm>
            <a:off x="2206943" y="2492702"/>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10</a:t>
            </a:r>
          </a:p>
        </p:txBody>
      </p:sp>
      <p:sp>
        <p:nvSpPr>
          <p:cNvPr id="6155" name="Line 11"/>
          <p:cNvSpPr>
            <a:spLocks noChangeShapeType="1"/>
          </p:cNvSpPr>
          <p:nvPr/>
        </p:nvSpPr>
        <p:spPr bwMode="auto">
          <a:xfrm>
            <a:off x="2943543" y="2472363"/>
            <a:ext cx="1588" cy="2033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56" name="Line 12"/>
          <p:cNvSpPr>
            <a:spLocks noChangeShapeType="1"/>
          </p:cNvSpPr>
          <p:nvPr/>
        </p:nvSpPr>
        <p:spPr bwMode="auto">
          <a:xfrm>
            <a:off x="3591243" y="2472363"/>
            <a:ext cx="1588" cy="2033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57" name="Rectangle 13"/>
          <p:cNvSpPr>
            <a:spLocks noChangeArrowheads="1"/>
          </p:cNvSpPr>
          <p:nvPr/>
        </p:nvSpPr>
        <p:spPr bwMode="auto">
          <a:xfrm>
            <a:off x="3508693" y="2492702"/>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20</a:t>
            </a:r>
          </a:p>
        </p:txBody>
      </p:sp>
      <p:sp>
        <p:nvSpPr>
          <p:cNvPr id="6158" name="Line 14"/>
          <p:cNvSpPr>
            <a:spLocks noChangeShapeType="1"/>
          </p:cNvSpPr>
          <p:nvPr/>
        </p:nvSpPr>
        <p:spPr bwMode="auto">
          <a:xfrm>
            <a:off x="4242118" y="2472363"/>
            <a:ext cx="1588" cy="2033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59" name="Line 15"/>
          <p:cNvSpPr>
            <a:spLocks noChangeShapeType="1"/>
          </p:cNvSpPr>
          <p:nvPr/>
        </p:nvSpPr>
        <p:spPr bwMode="auto">
          <a:xfrm>
            <a:off x="4889818" y="2472363"/>
            <a:ext cx="1588" cy="2033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60" name="Rectangle 16"/>
          <p:cNvSpPr>
            <a:spLocks noChangeArrowheads="1"/>
          </p:cNvSpPr>
          <p:nvPr/>
        </p:nvSpPr>
        <p:spPr bwMode="auto">
          <a:xfrm>
            <a:off x="4807268" y="2492702"/>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30</a:t>
            </a:r>
          </a:p>
        </p:txBody>
      </p:sp>
      <p:sp>
        <p:nvSpPr>
          <p:cNvPr id="6161" name="Line 17"/>
          <p:cNvSpPr>
            <a:spLocks noChangeShapeType="1"/>
          </p:cNvSpPr>
          <p:nvPr/>
        </p:nvSpPr>
        <p:spPr bwMode="auto">
          <a:xfrm>
            <a:off x="5542280" y="2472363"/>
            <a:ext cx="1588" cy="2033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62" name="Line 18"/>
          <p:cNvSpPr>
            <a:spLocks noChangeShapeType="1"/>
          </p:cNvSpPr>
          <p:nvPr/>
        </p:nvSpPr>
        <p:spPr bwMode="auto">
          <a:xfrm>
            <a:off x="6188393" y="2472363"/>
            <a:ext cx="1588" cy="2033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63" name="Rectangle 19"/>
          <p:cNvSpPr>
            <a:spLocks noChangeArrowheads="1"/>
          </p:cNvSpPr>
          <p:nvPr/>
        </p:nvSpPr>
        <p:spPr bwMode="auto">
          <a:xfrm>
            <a:off x="6105843" y="2492702"/>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40</a:t>
            </a:r>
          </a:p>
        </p:txBody>
      </p:sp>
      <p:sp>
        <p:nvSpPr>
          <p:cNvPr id="6164" name="Line 20"/>
          <p:cNvSpPr>
            <a:spLocks noChangeShapeType="1"/>
          </p:cNvSpPr>
          <p:nvPr/>
        </p:nvSpPr>
        <p:spPr bwMode="auto">
          <a:xfrm>
            <a:off x="6840855" y="2472363"/>
            <a:ext cx="1588" cy="2033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65" name="Line 21"/>
          <p:cNvSpPr>
            <a:spLocks noChangeShapeType="1"/>
          </p:cNvSpPr>
          <p:nvPr/>
        </p:nvSpPr>
        <p:spPr bwMode="auto">
          <a:xfrm>
            <a:off x="7486968" y="2472363"/>
            <a:ext cx="1588" cy="2033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66" name="Rectangle 22"/>
          <p:cNvSpPr>
            <a:spLocks noChangeArrowheads="1"/>
          </p:cNvSpPr>
          <p:nvPr/>
        </p:nvSpPr>
        <p:spPr bwMode="auto">
          <a:xfrm>
            <a:off x="7404418" y="2492702"/>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50</a:t>
            </a:r>
          </a:p>
        </p:txBody>
      </p:sp>
      <p:sp>
        <p:nvSpPr>
          <p:cNvPr id="6168" name="Line 24"/>
          <p:cNvSpPr>
            <a:spLocks noChangeShapeType="1"/>
          </p:cNvSpPr>
          <p:nvPr/>
        </p:nvSpPr>
        <p:spPr bwMode="auto">
          <a:xfrm flipV="1">
            <a:off x="997268" y="920761"/>
            <a:ext cx="1588" cy="1550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69" name="Line 25"/>
          <p:cNvSpPr>
            <a:spLocks noChangeShapeType="1"/>
          </p:cNvSpPr>
          <p:nvPr/>
        </p:nvSpPr>
        <p:spPr bwMode="auto">
          <a:xfrm flipH="1">
            <a:off x="933768" y="2470910"/>
            <a:ext cx="635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70" name="Rectangle 26"/>
          <p:cNvSpPr>
            <a:spLocks noChangeArrowheads="1"/>
          </p:cNvSpPr>
          <p:nvPr/>
        </p:nvSpPr>
        <p:spPr bwMode="auto">
          <a:xfrm>
            <a:off x="825818" y="2452024"/>
            <a:ext cx="5770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0</a:t>
            </a:r>
          </a:p>
        </p:txBody>
      </p:sp>
      <p:sp>
        <p:nvSpPr>
          <p:cNvPr id="6171" name="Line 27"/>
          <p:cNvSpPr>
            <a:spLocks noChangeShapeType="1"/>
          </p:cNvSpPr>
          <p:nvPr/>
        </p:nvSpPr>
        <p:spPr bwMode="auto">
          <a:xfrm flipH="1">
            <a:off x="933768" y="2316912"/>
            <a:ext cx="635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72" name="Line 28"/>
          <p:cNvSpPr>
            <a:spLocks noChangeShapeType="1"/>
          </p:cNvSpPr>
          <p:nvPr/>
        </p:nvSpPr>
        <p:spPr bwMode="auto">
          <a:xfrm flipH="1">
            <a:off x="933768" y="2161461"/>
            <a:ext cx="635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73" name="Rectangle 29"/>
          <p:cNvSpPr>
            <a:spLocks noChangeArrowheads="1"/>
          </p:cNvSpPr>
          <p:nvPr/>
        </p:nvSpPr>
        <p:spPr bwMode="auto">
          <a:xfrm>
            <a:off x="768668" y="2144028"/>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20</a:t>
            </a:r>
          </a:p>
        </p:txBody>
      </p:sp>
      <p:sp>
        <p:nvSpPr>
          <p:cNvPr id="6174" name="Line 30"/>
          <p:cNvSpPr>
            <a:spLocks noChangeShapeType="1"/>
          </p:cNvSpPr>
          <p:nvPr/>
        </p:nvSpPr>
        <p:spPr bwMode="auto">
          <a:xfrm flipH="1">
            <a:off x="933768" y="2006011"/>
            <a:ext cx="635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75" name="Line 31"/>
          <p:cNvSpPr>
            <a:spLocks noChangeShapeType="1"/>
          </p:cNvSpPr>
          <p:nvPr/>
        </p:nvSpPr>
        <p:spPr bwMode="auto">
          <a:xfrm flipH="1">
            <a:off x="933768" y="1852013"/>
            <a:ext cx="635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76" name="Rectangle 32"/>
          <p:cNvSpPr>
            <a:spLocks noChangeArrowheads="1"/>
          </p:cNvSpPr>
          <p:nvPr/>
        </p:nvSpPr>
        <p:spPr bwMode="auto">
          <a:xfrm>
            <a:off x="768668" y="1834579"/>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40</a:t>
            </a:r>
          </a:p>
        </p:txBody>
      </p:sp>
      <p:sp>
        <p:nvSpPr>
          <p:cNvPr id="6177" name="Line 33"/>
          <p:cNvSpPr>
            <a:spLocks noChangeShapeType="1"/>
          </p:cNvSpPr>
          <p:nvPr/>
        </p:nvSpPr>
        <p:spPr bwMode="auto">
          <a:xfrm flipH="1">
            <a:off x="933768" y="1696562"/>
            <a:ext cx="635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78" name="Line 34"/>
          <p:cNvSpPr>
            <a:spLocks noChangeShapeType="1"/>
          </p:cNvSpPr>
          <p:nvPr/>
        </p:nvSpPr>
        <p:spPr bwMode="auto">
          <a:xfrm flipH="1">
            <a:off x="933768" y="1541111"/>
            <a:ext cx="635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79" name="Rectangle 35"/>
          <p:cNvSpPr>
            <a:spLocks noChangeArrowheads="1"/>
          </p:cNvSpPr>
          <p:nvPr/>
        </p:nvSpPr>
        <p:spPr bwMode="auto">
          <a:xfrm>
            <a:off x="768668" y="1522224"/>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60</a:t>
            </a:r>
          </a:p>
        </p:txBody>
      </p:sp>
      <p:sp>
        <p:nvSpPr>
          <p:cNvPr id="6180" name="Line 36"/>
          <p:cNvSpPr>
            <a:spLocks noChangeShapeType="1"/>
          </p:cNvSpPr>
          <p:nvPr/>
        </p:nvSpPr>
        <p:spPr bwMode="auto">
          <a:xfrm flipH="1">
            <a:off x="933768" y="1387113"/>
            <a:ext cx="635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81" name="Line 37"/>
          <p:cNvSpPr>
            <a:spLocks noChangeShapeType="1"/>
          </p:cNvSpPr>
          <p:nvPr/>
        </p:nvSpPr>
        <p:spPr bwMode="auto">
          <a:xfrm flipH="1">
            <a:off x="933768" y="1231662"/>
            <a:ext cx="635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82" name="Rectangle 38"/>
          <p:cNvSpPr>
            <a:spLocks noChangeArrowheads="1"/>
          </p:cNvSpPr>
          <p:nvPr/>
        </p:nvSpPr>
        <p:spPr bwMode="auto">
          <a:xfrm>
            <a:off x="768668" y="1212776"/>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80</a:t>
            </a:r>
          </a:p>
        </p:txBody>
      </p:sp>
      <p:sp>
        <p:nvSpPr>
          <p:cNvPr id="6183" name="Line 39"/>
          <p:cNvSpPr>
            <a:spLocks noChangeShapeType="1"/>
          </p:cNvSpPr>
          <p:nvPr/>
        </p:nvSpPr>
        <p:spPr bwMode="auto">
          <a:xfrm flipH="1">
            <a:off x="933768" y="1076211"/>
            <a:ext cx="635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184" name="Rectangle 40"/>
          <p:cNvSpPr>
            <a:spLocks noChangeArrowheads="1"/>
          </p:cNvSpPr>
          <p:nvPr/>
        </p:nvSpPr>
        <p:spPr bwMode="auto">
          <a:xfrm>
            <a:off x="711518" y="901874"/>
            <a:ext cx="17312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100</a:t>
            </a:r>
          </a:p>
        </p:txBody>
      </p:sp>
      <p:sp>
        <p:nvSpPr>
          <p:cNvPr id="6185" name="Rectangle 41"/>
          <p:cNvSpPr>
            <a:spLocks noChangeArrowheads="1"/>
          </p:cNvSpPr>
          <p:nvPr/>
        </p:nvSpPr>
        <p:spPr bwMode="auto">
          <a:xfrm rot="16200000">
            <a:off x="162463" y="1589539"/>
            <a:ext cx="93936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Relative Abundance</a:t>
            </a:r>
          </a:p>
        </p:txBody>
      </p:sp>
      <p:sp>
        <p:nvSpPr>
          <p:cNvPr id="6186" name="Freeform 42"/>
          <p:cNvSpPr>
            <a:spLocks/>
          </p:cNvSpPr>
          <p:nvPr/>
        </p:nvSpPr>
        <p:spPr bwMode="auto">
          <a:xfrm>
            <a:off x="1644968" y="920761"/>
            <a:ext cx="6494463" cy="1550150"/>
          </a:xfrm>
          <a:custGeom>
            <a:avLst/>
            <a:gdLst>
              <a:gd name="T0" fmla="*/ 2147483647 w 1025"/>
              <a:gd name="T1" fmla="*/ 2147483647 h 767"/>
              <a:gd name="T2" fmla="*/ 2147483647 w 1025"/>
              <a:gd name="T3" fmla="*/ 2147483647 h 767"/>
              <a:gd name="T4" fmla="*/ 2147483647 w 1025"/>
              <a:gd name="T5" fmla="*/ 2147483647 h 767"/>
              <a:gd name="T6" fmla="*/ 2147483647 w 1025"/>
              <a:gd name="T7" fmla="*/ 2147483647 h 767"/>
              <a:gd name="T8" fmla="*/ 2147483647 w 1025"/>
              <a:gd name="T9" fmla="*/ 2147483647 h 767"/>
              <a:gd name="T10" fmla="*/ 2147483647 w 1025"/>
              <a:gd name="T11" fmla="*/ 2147483647 h 767"/>
              <a:gd name="T12" fmla="*/ 2147483647 w 1025"/>
              <a:gd name="T13" fmla="*/ 2147483647 h 767"/>
              <a:gd name="T14" fmla="*/ 2147483647 w 1025"/>
              <a:gd name="T15" fmla="*/ 2147483647 h 767"/>
              <a:gd name="T16" fmla="*/ 2147483647 w 1025"/>
              <a:gd name="T17" fmla="*/ 2147483647 h 767"/>
              <a:gd name="T18" fmla="*/ 2147483647 w 1025"/>
              <a:gd name="T19" fmla="*/ 2147483647 h 767"/>
              <a:gd name="T20" fmla="*/ 2147483647 w 1025"/>
              <a:gd name="T21" fmla="*/ 2147483647 h 767"/>
              <a:gd name="T22" fmla="*/ 2147483647 w 1025"/>
              <a:gd name="T23" fmla="*/ 2147483647 h 767"/>
              <a:gd name="T24" fmla="*/ 2147483647 w 1025"/>
              <a:gd name="T25" fmla="*/ 2147483647 h 767"/>
              <a:gd name="T26" fmla="*/ 2147483647 w 1025"/>
              <a:gd name="T27" fmla="*/ 2147483647 h 767"/>
              <a:gd name="T28" fmla="*/ 2147483647 w 1025"/>
              <a:gd name="T29" fmla="*/ 2147483647 h 767"/>
              <a:gd name="T30" fmla="*/ 2147483647 w 1025"/>
              <a:gd name="T31" fmla="*/ 2147483647 h 767"/>
              <a:gd name="T32" fmla="*/ 2147483647 w 1025"/>
              <a:gd name="T33" fmla="*/ 2147483647 h 767"/>
              <a:gd name="T34" fmla="*/ 2147483647 w 1025"/>
              <a:gd name="T35" fmla="*/ 2147483647 h 767"/>
              <a:gd name="T36" fmla="*/ 2147483647 w 1025"/>
              <a:gd name="T37" fmla="*/ 2147483647 h 767"/>
              <a:gd name="T38" fmla="*/ 2147483647 w 1025"/>
              <a:gd name="T39" fmla="*/ 2147483647 h 767"/>
              <a:gd name="T40" fmla="*/ 2147483647 w 1025"/>
              <a:gd name="T41" fmla="*/ 2147483647 h 767"/>
              <a:gd name="T42" fmla="*/ 2147483647 w 1025"/>
              <a:gd name="T43" fmla="*/ 2147483647 h 767"/>
              <a:gd name="T44" fmla="*/ 2147483647 w 1025"/>
              <a:gd name="T45" fmla="*/ 2147483647 h 767"/>
              <a:gd name="T46" fmla="*/ 2147483647 w 1025"/>
              <a:gd name="T47" fmla="*/ 2147483647 h 767"/>
              <a:gd name="T48" fmla="*/ 2147483647 w 1025"/>
              <a:gd name="T49" fmla="*/ 2147483647 h 767"/>
              <a:gd name="T50" fmla="*/ 2147483647 w 1025"/>
              <a:gd name="T51" fmla="*/ 2147483647 h 767"/>
              <a:gd name="T52" fmla="*/ 2147483647 w 1025"/>
              <a:gd name="T53" fmla="*/ 2147483647 h 767"/>
              <a:gd name="T54" fmla="*/ 2147483647 w 1025"/>
              <a:gd name="T55" fmla="*/ 2147483647 h 767"/>
              <a:gd name="T56" fmla="*/ 2147483647 w 1025"/>
              <a:gd name="T57" fmla="*/ 2147483647 h 767"/>
              <a:gd name="T58" fmla="*/ 2147483647 w 1025"/>
              <a:gd name="T59" fmla="*/ 2147483647 h 767"/>
              <a:gd name="T60" fmla="*/ 2147483647 w 1025"/>
              <a:gd name="T61" fmla="*/ 2147483647 h 767"/>
              <a:gd name="T62" fmla="*/ 2147483647 w 1025"/>
              <a:gd name="T63" fmla="*/ 2147483647 h 767"/>
              <a:gd name="T64" fmla="*/ 2147483647 w 1025"/>
              <a:gd name="T65" fmla="*/ 2147483647 h 767"/>
              <a:gd name="T66" fmla="*/ 2147483647 w 1025"/>
              <a:gd name="T67" fmla="*/ 2147483647 h 767"/>
              <a:gd name="T68" fmla="*/ 2147483647 w 1025"/>
              <a:gd name="T69" fmla="*/ 2147483647 h 767"/>
              <a:gd name="T70" fmla="*/ 2147483647 w 1025"/>
              <a:gd name="T71" fmla="*/ 2147483647 h 767"/>
              <a:gd name="T72" fmla="*/ 2147483647 w 1025"/>
              <a:gd name="T73" fmla="*/ 2147483647 h 767"/>
              <a:gd name="T74" fmla="*/ 2147483647 w 1025"/>
              <a:gd name="T75" fmla="*/ 2147483647 h 767"/>
              <a:gd name="T76" fmla="*/ 2147483647 w 1025"/>
              <a:gd name="T77" fmla="*/ 2147483647 h 767"/>
              <a:gd name="T78" fmla="*/ 2147483647 w 1025"/>
              <a:gd name="T79" fmla="*/ 2147483647 h 767"/>
              <a:gd name="T80" fmla="*/ 2147483647 w 1025"/>
              <a:gd name="T81" fmla="*/ 2147483647 h 767"/>
              <a:gd name="T82" fmla="*/ 2147483647 w 1025"/>
              <a:gd name="T83" fmla="*/ 2147483647 h 767"/>
              <a:gd name="T84" fmla="*/ 2147483647 w 1025"/>
              <a:gd name="T85" fmla="*/ 2147483647 h 767"/>
              <a:gd name="T86" fmla="*/ 2147483647 w 1025"/>
              <a:gd name="T87" fmla="*/ 2147483647 h 767"/>
              <a:gd name="T88" fmla="*/ 2147483647 w 1025"/>
              <a:gd name="T89" fmla="*/ 2147483647 h 767"/>
              <a:gd name="T90" fmla="*/ 2147483647 w 1025"/>
              <a:gd name="T91" fmla="*/ 2147483647 h 767"/>
              <a:gd name="T92" fmla="*/ 2147483647 w 1025"/>
              <a:gd name="T93" fmla="*/ 2147483647 h 767"/>
              <a:gd name="T94" fmla="*/ 2147483647 w 1025"/>
              <a:gd name="T95" fmla="*/ 2147483647 h 767"/>
              <a:gd name="T96" fmla="*/ 2147483647 w 1025"/>
              <a:gd name="T97" fmla="*/ 2147483647 h 767"/>
              <a:gd name="T98" fmla="*/ 2147483647 w 1025"/>
              <a:gd name="T99" fmla="*/ 2147483647 h 767"/>
              <a:gd name="T100" fmla="*/ 2147483647 w 1025"/>
              <a:gd name="T101" fmla="*/ 2147483647 h 767"/>
              <a:gd name="T102" fmla="*/ 2147483647 w 1025"/>
              <a:gd name="T103" fmla="*/ 2147483647 h 767"/>
              <a:gd name="T104" fmla="*/ 2147483647 w 1025"/>
              <a:gd name="T105" fmla="*/ 2147483647 h 767"/>
              <a:gd name="T106" fmla="*/ 2147483647 w 1025"/>
              <a:gd name="T107" fmla="*/ 2147483647 h 767"/>
              <a:gd name="T108" fmla="*/ 2147483647 w 1025"/>
              <a:gd name="T109" fmla="*/ 2147483647 h 767"/>
              <a:gd name="T110" fmla="*/ 2147483647 w 1025"/>
              <a:gd name="T111" fmla="*/ 2147483647 h 767"/>
              <a:gd name="T112" fmla="*/ 2147483647 w 1025"/>
              <a:gd name="T113" fmla="*/ 2147483647 h 767"/>
              <a:gd name="T114" fmla="*/ 2147483647 w 1025"/>
              <a:gd name="T115" fmla="*/ 2147483647 h 767"/>
              <a:gd name="T116" fmla="*/ 2147483647 w 1025"/>
              <a:gd name="T117" fmla="*/ 2147483647 h 767"/>
              <a:gd name="T118" fmla="*/ 2147483647 w 1025"/>
              <a:gd name="T119" fmla="*/ 2147483647 h 767"/>
              <a:gd name="T120" fmla="*/ 2147483647 w 1025"/>
              <a:gd name="T121" fmla="*/ 2147483647 h 767"/>
              <a:gd name="T122" fmla="*/ 2147483647 w 1025"/>
              <a:gd name="T123" fmla="*/ 2147483647 h 767"/>
              <a:gd name="T124" fmla="*/ 2147483647 w 1025"/>
              <a:gd name="T125" fmla="*/ 2147483647 h 76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5"/>
              <a:gd name="T190" fmla="*/ 0 h 767"/>
              <a:gd name="T191" fmla="*/ 1025 w 1025"/>
              <a:gd name="T192" fmla="*/ 767 h 76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5" h="767">
                <a:moveTo>
                  <a:pt x="0" y="743"/>
                </a:moveTo>
                <a:lnTo>
                  <a:pt x="1" y="730"/>
                </a:lnTo>
                <a:lnTo>
                  <a:pt x="1" y="731"/>
                </a:lnTo>
                <a:lnTo>
                  <a:pt x="2" y="741"/>
                </a:lnTo>
                <a:lnTo>
                  <a:pt x="2" y="746"/>
                </a:lnTo>
                <a:lnTo>
                  <a:pt x="3" y="748"/>
                </a:lnTo>
                <a:lnTo>
                  <a:pt x="3" y="749"/>
                </a:lnTo>
                <a:lnTo>
                  <a:pt x="4" y="749"/>
                </a:lnTo>
                <a:lnTo>
                  <a:pt x="5" y="749"/>
                </a:lnTo>
                <a:lnTo>
                  <a:pt x="6" y="749"/>
                </a:lnTo>
                <a:lnTo>
                  <a:pt x="6" y="748"/>
                </a:lnTo>
                <a:lnTo>
                  <a:pt x="7" y="748"/>
                </a:lnTo>
                <a:lnTo>
                  <a:pt x="8" y="748"/>
                </a:lnTo>
                <a:lnTo>
                  <a:pt x="9" y="747"/>
                </a:lnTo>
                <a:lnTo>
                  <a:pt x="10" y="747"/>
                </a:lnTo>
                <a:lnTo>
                  <a:pt x="11" y="747"/>
                </a:lnTo>
                <a:lnTo>
                  <a:pt x="12" y="748"/>
                </a:lnTo>
                <a:lnTo>
                  <a:pt x="13" y="748"/>
                </a:lnTo>
                <a:lnTo>
                  <a:pt x="14" y="748"/>
                </a:lnTo>
                <a:lnTo>
                  <a:pt x="15" y="748"/>
                </a:lnTo>
                <a:lnTo>
                  <a:pt x="16" y="749"/>
                </a:lnTo>
                <a:lnTo>
                  <a:pt x="17" y="749"/>
                </a:lnTo>
                <a:lnTo>
                  <a:pt x="18" y="749"/>
                </a:lnTo>
                <a:lnTo>
                  <a:pt x="19" y="749"/>
                </a:lnTo>
                <a:lnTo>
                  <a:pt x="20" y="749"/>
                </a:lnTo>
                <a:lnTo>
                  <a:pt x="21" y="749"/>
                </a:lnTo>
                <a:lnTo>
                  <a:pt x="21" y="750"/>
                </a:lnTo>
                <a:lnTo>
                  <a:pt x="22" y="750"/>
                </a:lnTo>
                <a:lnTo>
                  <a:pt x="22" y="749"/>
                </a:lnTo>
                <a:lnTo>
                  <a:pt x="23" y="748"/>
                </a:lnTo>
                <a:lnTo>
                  <a:pt x="24" y="749"/>
                </a:lnTo>
                <a:lnTo>
                  <a:pt x="25" y="749"/>
                </a:lnTo>
                <a:lnTo>
                  <a:pt x="26" y="748"/>
                </a:lnTo>
                <a:lnTo>
                  <a:pt x="27" y="748"/>
                </a:lnTo>
                <a:lnTo>
                  <a:pt x="28" y="747"/>
                </a:lnTo>
                <a:lnTo>
                  <a:pt x="28" y="746"/>
                </a:lnTo>
                <a:lnTo>
                  <a:pt x="29" y="746"/>
                </a:lnTo>
                <a:lnTo>
                  <a:pt x="29" y="745"/>
                </a:lnTo>
                <a:lnTo>
                  <a:pt x="30" y="745"/>
                </a:lnTo>
                <a:lnTo>
                  <a:pt x="30" y="744"/>
                </a:lnTo>
                <a:lnTo>
                  <a:pt x="31" y="743"/>
                </a:lnTo>
                <a:lnTo>
                  <a:pt x="31" y="742"/>
                </a:lnTo>
                <a:lnTo>
                  <a:pt x="32" y="740"/>
                </a:lnTo>
                <a:lnTo>
                  <a:pt x="32" y="738"/>
                </a:lnTo>
                <a:lnTo>
                  <a:pt x="33" y="736"/>
                </a:lnTo>
                <a:lnTo>
                  <a:pt x="33" y="735"/>
                </a:lnTo>
                <a:lnTo>
                  <a:pt x="34" y="734"/>
                </a:lnTo>
                <a:lnTo>
                  <a:pt x="35" y="734"/>
                </a:lnTo>
                <a:lnTo>
                  <a:pt x="36" y="735"/>
                </a:lnTo>
                <a:lnTo>
                  <a:pt x="36" y="736"/>
                </a:lnTo>
                <a:lnTo>
                  <a:pt x="37" y="737"/>
                </a:lnTo>
                <a:lnTo>
                  <a:pt x="37" y="738"/>
                </a:lnTo>
                <a:lnTo>
                  <a:pt x="38" y="739"/>
                </a:lnTo>
                <a:lnTo>
                  <a:pt x="39" y="739"/>
                </a:lnTo>
                <a:lnTo>
                  <a:pt x="40" y="740"/>
                </a:lnTo>
                <a:lnTo>
                  <a:pt x="40" y="741"/>
                </a:lnTo>
                <a:lnTo>
                  <a:pt x="41" y="741"/>
                </a:lnTo>
                <a:lnTo>
                  <a:pt x="42" y="741"/>
                </a:lnTo>
                <a:lnTo>
                  <a:pt x="42" y="742"/>
                </a:lnTo>
                <a:lnTo>
                  <a:pt x="43" y="743"/>
                </a:lnTo>
                <a:lnTo>
                  <a:pt x="44" y="743"/>
                </a:lnTo>
                <a:lnTo>
                  <a:pt x="45" y="743"/>
                </a:lnTo>
                <a:lnTo>
                  <a:pt x="46" y="743"/>
                </a:lnTo>
                <a:lnTo>
                  <a:pt x="47" y="743"/>
                </a:lnTo>
                <a:lnTo>
                  <a:pt x="48" y="743"/>
                </a:lnTo>
                <a:lnTo>
                  <a:pt x="49" y="742"/>
                </a:lnTo>
                <a:lnTo>
                  <a:pt x="49" y="741"/>
                </a:lnTo>
                <a:lnTo>
                  <a:pt x="50" y="740"/>
                </a:lnTo>
                <a:lnTo>
                  <a:pt x="50" y="738"/>
                </a:lnTo>
                <a:lnTo>
                  <a:pt x="51" y="736"/>
                </a:lnTo>
                <a:lnTo>
                  <a:pt x="51" y="735"/>
                </a:lnTo>
                <a:lnTo>
                  <a:pt x="52" y="733"/>
                </a:lnTo>
                <a:lnTo>
                  <a:pt x="52" y="732"/>
                </a:lnTo>
                <a:lnTo>
                  <a:pt x="53" y="732"/>
                </a:lnTo>
                <a:lnTo>
                  <a:pt x="54" y="733"/>
                </a:lnTo>
                <a:lnTo>
                  <a:pt x="54" y="734"/>
                </a:lnTo>
                <a:lnTo>
                  <a:pt x="55" y="736"/>
                </a:lnTo>
                <a:lnTo>
                  <a:pt x="56" y="737"/>
                </a:lnTo>
                <a:lnTo>
                  <a:pt x="56" y="738"/>
                </a:lnTo>
                <a:lnTo>
                  <a:pt x="57" y="738"/>
                </a:lnTo>
                <a:lnTo>
                  <a:pt x="58" y="739"/>
                </a:lnTo>
                <a:lnTo>
                  <a:pt x="59" y="739"/>
                </a:lnTo>
                <a:lnTo>
                  <a:pt x="60" y="739"/>
                </a:lnTo>
                <a:lnTo>
                  <a:pt x="61" y="739"/>
                </a:lnTo>
                <a:lnTo>
                  <a:pt x="62" y="739"/>
                </a:lnTo>
                <a:lnTo>
                  <a:pt x="62" y="738"/>
                </a:lnTo>
                <a:lnTo>
                  <a:pt x="63" y="738"/>
                </a:lnTo>
                <a:lnTo>
                  <a:pt x="64" y="737"/>
                </a:lnTo>
                <a:lnTo>
                  <a:pt x="64" y="736"/>
                </a:lnTo>
                <a:lnTo>
                  <a:pt x="65" y="735"/>
                </a:lnTo>
                <a:lnTo>
                  <a:pt x="65" y="734"/>
                </a:lnTo>
                <a:lnTo>
                  <a:pt x="66" y="733"/>
                </a:lnTo>
                <a:lnTo>
                  <a:pt x="66" y="732"/>
                </a:lnTo>
                <a:lnTo>
                  <a:pt x="67" y="731"/>
                </a:lnTo>
                <a:lnTo>
                  <a:pt x="67" y="730"/>
                </a:lnTo>
                <a:lnTo>
                  <a:pt x="68" y="730"/>
                </a:lnTo>
                <a:lnTo>
                  <a:pt x="68" y="731"/>
                </a:lnTo>
                <a:lnTo>
                  <a:pt x="69" y="732"/>
                </a:lnTo>
                <a:lnTo>
                  <a:pt x="69" y="734"/>
                </a:lnTo>
                <a:lnTo>
                  <a:pt x="70" y="735"/>
                </a:lnTo>
                <a:lnTo>
                  <a:pt x="70" y="736"/>
                </a:lnTo>
                <a:lnTo>
                  <a:pt x="71" y="737"/>
                </a:lnTo>
                <a:lnTo>
                  <a:pt x="71" y="738"/>
                </a:lnTo>
                <a:lnTo>
                  <a:pt x="72" y="738"/>
                </a:lnTo>
                <a:lnTo>
                  <a:pt x="72" y="739"/>
                </a:lnTo>
                <a:lnTo>
                  <a:pt x="73" y="739"/>
                </a:lnTo>
                <a:lnTo>
                  <a:pt x="73" y="740"/>
                </a:lnTo>
                <a:lnTo>
                  <a:pt x="74" y="740"/>
                </a:lnTo>
                <a:lnTo>
                  <a:pt x="74" y="741"/>
                </a:lnTo>
                <a:lnTo>
                  <a:pt x="75" y="741"/>
                </a:lnTo>
                <a:lnTo>
                  <a:pt x="76" y="741"/>
                </a:lnTo>
                <a:lnTo>
                  <a:pt x="77" y="741"/>
                </a:lnTo>
                <a:lnTo>
                  <a:pt x="78" y="741"/>
                </a:lnTo>
                <a:lnTo>
                  <a:pt x="78" y="740"/>
                </a:lnTo>
                <a:lnTo>
                  <a:pt x="79" y="741"/>
                </a:lnTo>
                <a:lnTo>
                  <a:pt x="80" y="741"/>
                </a:lnTo>
                <a:lnTo>
                  <a:pt x="80" y="740"/>
                </a:lnTo>
                <a:lnTo>
                  <a:pt x="81" y="739"/>
                </a:lnTo>
                <a:lnTo>
                  <a:pt x="82" y="739"/>
                </a:lnTo>
                <a:lnTo>
                  <a:pt x="83" y="738"/>
                </a:lnTo>
                <a:lnTo>
                  <a:pt x="83" y="737"/>
                </a:lnTo>
                <a:lnTo>
                  <a:pt x="84" y="737"/>
                </a:lnTo>
                <a:lnTo>
                  <a:pt x="85" y="737"/>
                </a:lnTo>
                <a:lnTo>
                  <a:pt x="86" y="737"/>
                </a:lnTo>
                <a:lnTo>
                  <a:pt x="87" y="737"/>
                </a:lnTo>
                <a:lnTo>
                  <a:pt x="88" y="737"/>
                </a:lnTo>
                <a:lnTo>
                  <a:pt x="89" y="738"/>
                </a:lnTo>
                <a:lnTo>
                  <a:pt x="89" y="739"/>
                </a:lnTo>
                <a:lnTo>
                  <a:pt x="90" y="740"/>
                </a:lnTo>
                <a:lnTo>
                  <a:pt x="90" y="739"/>
                </a:lnTo>
                <a:lnTo>
                  <a:pt x="91" y="739"/>
                </a:lnTo>
                <a:lnTo>
                  <a:pt x="91" y="738"/>
                </a:lnTo>
                <a:lnTo>
                  <a:pt x="92" y="738"/>
                </a:lnTo>
                <a:lnTo>
                  <a:pt x="93" y="739"/>
                </a:lnTo>
                <a:lnTo>
                  <a:pt x="94" y="739"/>
                </a:lnTo>
                <a:lnTo>
                  <a:pt x="95" y="738"/>
                </a:lnTo>
                <a:lnTo>
                  <a:pt x="96" y="738"/>
                </a:lnTo>
                <a:lnTo>
                  <a:pt x="97" y="738"/>
                </a:lnTo>
                <a:lnTo>
                  <a:pt x="98" y="737"/>
                </a:lnTo>
                <a:lnTo>
                  <a:pt x="99" y="736"/>
                </a:lnTo>
                <a:lnTo>
                  <a:pt x="100" y="736"/>
                </a:lnTo>
                <a:lnTo>
                  <a:pt x="101" y="736"/>
                </a:lnTo>
                <a:lnTo>
                  <a:pt x="102" y="736"/>
                </a:lnTo>
                <a:lnTo>
                  <a:pt x="103" y="736"/>
                </a:lnTo>
                <a:lnTo>
                  <a:pt x="103" y="737"/>
                </a:lnTo>
                <a:lnTo>
                  <a:pt x="104" y="737"/>
                </a:lnTo>
                <a:lnTo>
                  <a:pt x="105" y="737"/>
                </a:lnTo>
                <a:lnTo>
                  <a:pt x="105" y="738"/>
                </a:lnTo>
                <a:lnTo>
                  <a:pt x="106" y="738"/>
                </a:lnTo>
                <a:lnTo>
                  <a:pt x="107" y="737"/>
                </a:lnTo>
                <a:lnTo>
                  <a:pt x="108" y="737"/>
                </a:lnTo>
                <a:lnTo>
                  <a:pt x="109" y="737"/>
                </a:lnTo>
                <a:lnTo>
                  <a:pt x="110" y="737"/>
                </a:lnTo>
                <a:lnTo>
                  <a:pt x="110" y="736"/>
                </a:lnTo>
                <a:lnTo>
                  <a:pt x="111" y="736"/>
                </a:lnTo>
                <a:lnTo>
                  <a:pt x="112" y="736"/>
                </a:lnTo>
                <a:lnTo>
                  <a:pt x="113" y="736"/>
                </a:lnTo>
                <a:lnTo>
                  <a:pt x="114" y="736"/>
                </a:lnTo>
                <a:lnTo>
                  <a:pt x="115" y="737"/>
                </a:lnTo>
                <a:lnTo>
                  <a:pt x="116" y="736"/>
                </a:lnTo>
                <a:lnTo>
                  <a:pt x="117" y="735"/>
                </a:lnTo>
                <a:lnTo>
                  <a:pt x="117" y="734"/>
                </a:lnTo>
                <a:lnTo>
                  <a:pt x="118" y="734"/>
                </a:lnTo>
                <a:lnTo>
                  <a:pt x="118" y="733"/>
                </a:lnTo>
                <a:lnTo>
                  <a:pt x="119" y="733"/>
                </a:lnTo>
                <a:lnTo>
                  <a:pt x="120" y="733"/>
                </a:lnTo>
                <a:lnTo>
                  <a:pt x="120" y="731"/>
                </a:lnTo>
                <a:lnTo>
                  <a:pt x="121" y="729"/>
                </a:lnTo>
                <a:lnTo>
                  <a:pt x="121" y="727"/>
                </a:lnTo>
                <a:lnTo>
                  <a:pt x="122" y="724"/>
                </a:lnTo>
                <a:lnTo>
                  <a:pt x="122" y="722"/>
                </a:lnTo>
                <a:lnTo>
                  <a:pt x="123" y="721"/>
                </a:lnTo>
                <a:lnTo>
                  <a:pt x="124" y="721"/>
                </a:lnTo>
                <a:lnTo>
                  <a:pt x="124" y="722"/>
                </a:lnTo>
                <a:lnTo>
                  <a:pt x="125" y="724"/>
                </a:lnTo>
                <a:lnTo>
                  <a:pt x="126" y="724"/>
                </a:lnTo>
                <a:lnTo>
                  <a:pt x="127" y="723"/>
                </a:lnTo>
                <a:lnTo>
                  <a:pt x="127" y="722"/>
                </a:lnTo>
                <a:lnTo>
                  <a:pt x="128" y="722"/>
                </a:lnTo>
                <a:lnTo>
                  <a:pt x="129" y="723"/>
                </a:lnTo>
                <a:lnTo>
                  <a:pt x="129" y="725"/>
                </a:lnTo>
                <a:lnTo>
                  <a:pt x="130" y="726"/>
                </a:lnTo>
                <a:lnTo>
                  <a:pt x="130" y="728"/>
                </a:lnTo>
                <a:lnTo>
                  <a:pt x="131" y="729"/>
                </a:lnTo>
                <a:lnTo>
                  <a:pt x="132" y="729"/>
                </a:lnTo>
                <a:lnTo>
                  <a:pt x="132" y="730"/>
                </a:lnTo>
                <a:lnTo>
                  <a:pt x="133" y="731"/>
                </a:lnTo>
                <a:lnTo>
                  <a:pt x="134" y="731"/>
                </a:lnTo>
                <a:lnTo>
                  <a:pt x="134" y="732"/>
                </a:lnTo>
                <a:lnTo>
                  <a:pt x="135" y="732"/>
                </a:lnTo>
                <a:lnTo>
                  <a:pt x="136" y="732"/>
                </a:lnTo>
                <a:lnTo>
                  <a:pt x="136" y="733"/>
                </a:lnTo>
                <a:lnTo>
                  <a:pt x="137" y="732"/>
                </a:lnTo>
                <a:lnTo>
                  <a:pt x="138" y="731"/>
                </a:lnTo>
                <a:lnTo>
                  <a:pt x="139" y="730"/>
                </a:lnTo>
                <a:lnTo>
                  <a:pt x="139" y="731"/>
                </a:lnTo>
                <a:lnTo>
                  <a:pt x="140" y="731"/>
                </a:lnTo>
                <a:lnTo>
                  <a:pt x="140" y="732"/>
                </a:lnTo>
                <a:lnTo>
                  <a:pt x="141" y="733"/>
                </a:lnTo>
                <a:lnTo>
                  <a:pt x="141" y="734"/>
                </a:lnTo>
                <a:lnTo>
                  <a:pt x="142" y="735"/>
                </a:lnTo>
                <a:lnTo>
                  <a:pt x="143" y="735"/>
                </a:lnTo>
                <a:lnTo>
                  <a:pt x="144" y="735"/>
                </a:lnTo>
                <a:lnTo>
                  <a:pt x="144" y="734"/>
                </a:lnTo>
                <a:lnTo>
                  <a:pt x="145" y="734"/>
                </a:lnTo>
                <a:lnTo>
                  <a:pt x="145" y="733"/>
                </a:lnTo>
                <a:lnTo>
                  <a:pt x="146" y="733"/>
                </a:lnTo>
                <a:lnTo>
                  <a:pt x="147" y="732"/>
                </a:lnTo>
                <a:lnTo>
                  <a:pt x="147" y="731"/>
                </a:lnTo>
                <a:lnTo>
                  <a:pt x="148" y="731"/>
                </a:lnTo>
                <a:lnTo>
                  <a:pt x="149" y="730"/>
                </a:lnTo>
                <a:lnTo>
                  <a:pt x="149" y="729"/>
                </a:lnTo>
                <a:lnTo>
                  <a:pt x="150" y="729"/>
                </a:lnTo>
                <a:lnTo>
                  <a:pt x="150" y="728"/>
                </a:lnTo>
                <a:lnTo>
                  <a:pt x="151" y="727"/>
                </a:lnTo>
                <a:lnTo>
                  <a:pt x="151" y="725"/>
                </a:lnTo>
                <a:lnTo>
                  <a:pt x="152" y="721"/>
                </a:lnTo>
                <a:lnTo>
                  <a:pt x="152" y="714"/>
                </a:lnTo>
                <a:lnTo>
                  <a:pt x="153" y="702"/>
                </a:lnTo>
                <a:lnTo>
                  <a:pt x="153" y="683"/>
                </a:lnTo>
                <a:lnTo>
                  <a:pt x="154" y="657"/>
                </a:lnTo>
                <a:lnTo>
                  <a:pt x="154" y="628"/>
                </a:lnTo>
                <a:lnTo>
                  <a:pt x="155" y="599"/>
                </a:lnTo>
                <a:lnTo>
                  <a:pt x="155" y="568"/>
                </a:lnTo>
                <a:lnTo>
                  <a:pt x="156" y="536"/>
                </a:lnTo>
                <a:lnTo>
                  <a:pt x="156" y="487"/>
                </a:lnTo>
                <a:lnTo>
                  <a:pt x="157" y="471"/>
                </a:lnTo>
                <a:lnTo>
                  <a:pt x="157" y="461"/>
                </a:lnTo>
                <a:lnTo>
                  <a:pt x="158" y="456"/>
                </a:lnTo>
                <a:lnTo>
                  <a:pt x="158" y="460"/>
                </a:lnTo>
                <a:lnTo>
                  <a:pt x="159" y="472"/>
                </a:lnTo>
                <a:lnTo>
                  <a:pt x="159" y="490"/>
                </a:lnTo>
                <a:lnTo>
                  <a:pt x="160" y="510"/>
                </a:lnTo>
                <a:lnTo>
                  <a:pt x="160" y="528"/>
                </a:lnTo>
                <a:lnTo>
                  <a:pt x="161" y="543"/>
                </a:lnTo>
                <a:lnTo>
                  <a:pt x="161" y="559"/>
                </a:lnTo>
                <a:lnTo>
                  <a:pt x="162" y="579"/>
                </a:lnTo>
                <a:lnTo>
                  <a:pt x="162" y="597"/>
                </a:lnTo>
                <a:lnTo>
                  <a:pt x="163" y="612"/>
                </a:lnTo>
                <a:lnTo>
                  <a:pt x="163" y="632"/>
                </a:lnTo>
                <a:lnTo>
                  <a:pt x="164" y="641"/>
                </a:lnTo>
                <a:lnTo>
                  <a:pt x="164" y="648"/>
                </a:lnTo>
                <a:lnTo>
                  <a:pt x="165" y="653"/>
                </a:lnTo>
                <a:lnTo>
                  <a:pt x="165" y="657"/>
                </a:lnTo>
                <a:lnTo>
                  <a:pt x="166" y="660"/>
                </a:lnTo>
                <a:lnTo>
                  <a:pt x="166" y="661"/>
                </a:lnTo>
                <a:lnTo>
                  <a:pt x="167" y="661"/>
                </a:lnTo>
                <a:lnTo>
                  <a:pt x="167" y="660"/>
                </a:lnTo>
                <a:lnTo>
                  <a:pt x="168" y="657"/>
                </a:lnTo>
                <a:lnTo>
                  <a:pt x="168" y="654"/>
                </a:lnTo>
                <a:lnTo>
                  <a:pt x="169" y="650"/>
                </a:lnTo>
                <a:lnTo>
                  <a:pt x="169" y="646"/>
                </a:lnTo>
                <a:lnTo>
                  <a:pt x="170" y="643"/>
                </a:lnTo>
                <a:lnTo>
                  <a:pt x="170" y="640"/>
                </a:lnTo>
                <a:lnTo>
                  <a:pt x="171" y="639"/>
                </a:lnTo>
                <a:lnTo>
                  <a:pt x="171" y="638"/>
                </a:lnTo>
                <a:lnTo>
                  <a:pt x="172" y="639"/>
                </a:lnTo>
                <a:lnTo>
                  <a:pt x="172" y="642"/>
                </a:lnTo>
                <a:lnTo>
                  <a:pt x="173" y="645"/>
                </a:lnTo>
                <a:lnTo>
                  <a:pt x="173" y="648"/>
                </a:lnTo>
                <a:lnTo>
                  <a:pt x="174" y="651"/>
                </a:lnTo>
                <a:lnTo>
                  <a:pt x="174" y="655"/>
                </a:lnTo>
                <a:lnTo>
                  <a:pt x="175" y="659"/>
                </a:lnTo>
                <a:lnTo>
                  <a:pt x="175" y="663"/>
                </a:lnTo>
                <a:lnTo>
                  <a:pt x="176" y="666"/>
                </a:lnTo>
                <a:lnTo>
                  <a:pt x="176" y="670"/>
                </a:lnTo>
                <a:lnTo>
                  <a:pt x="177" y="674"/>
                </a:lnTo>
                <a:lnTo>
                  <a:pt x="177" y="678"/>
                </a:lnTo>
                <a:lnTo>
                  <a:pt x="178" y="681"/>
                </a:lnTo>
                <a:lnTo>
                  <a:pt x="178" y="683"/>
                </a:lnTo>
                <a:lnTo>
                  <a:pt x="179" y="684"/>
                </a:lnTo>
                <a:lnTo>
                  <a:pt x="180" y="682"/>
                </a:lnTo>
                <a:lnTo>
                  <a:pt x="180" y="676"/>
                </a:lnTo>
                <a:lnTo>
                  <a:pt x="181" y="670"/>
                </a:lnTo>
                <a:lnTo>
                  <a:pt x="181" y="663"/>
                </a:lnTo>
                <a:lnTo>
                  <a:pt x="182" y="655"/>
                </a:lnTo>
                <a:lnTo>
                  <a:pt x="182" y="650"/>
                </a:lnTo>
                <a:lnTo>
                  <a:pt x="183" y="647"/>
                </a:lnTo>
                <a:lnTo>
                  <a:pt x="183" y="645"/>
                </a:lnTo>
                <a:lnTo>
                  <a:pt x="184" y="643"/>
                </a:lnTo>
                <a:lnTo>
                  <a:pt x="184" y="641"/>
                </a:lnTo>
                <a:lnTo>
                  <a:pt x="185" y="642"/>
                </a:lnTo>
                <a:lnTo>
                  <a:pt x="185" y="647"/>
                </a:lnTo>
                <a:lnTo>
                  <a:pt x="186" y="652"/>
                </a:lnTo>
                <a:lnTo>
                  <a:pt x="187" y="650"/>
                </a:lnTo>
                <a:lnTo>
                  <a:pt x="187" y="649"/>
                </a:lnTo>
                <a:lnTo>
                  <a:pt x="188" y="651"/>
                </a:lnTo>
                <a:lnTo>
                  <a:pt x="188" y="649"/>
                </a:lnTo>
                <a:lnTo>
                  <a:pt x="189" y="644"/>
                </a:lnTo>
                <a:lnTo>
                  <a:pt x="189" y="638"/>
                </a:lnTo>
                <a:lnTo>
                  <a:pt x="190" y="631"/>
                </a:lnTo>
                <a:lnTo>
                  <a:pt x="190" y="623"/>
                </a:lnTo>
                <a:lnTo>
                  <a:pt x="191" y="616"/>
                </a:lnTo>
                <a:lnTo>
                  <a:pt x="191" y="609"/>
                </a:lnTo>
                <a:lnTo>
                  <a:pt x="192" y="600"/>
                </a:lnTo>
                <a:lnTo>
                  <a:pt x="192" y="587"/>
                </a:lnTo>
                <a:lnTo>
                  <a:pt x="193" y="573"/>
                </a:lnTo>
                <a:lnTo>
                  <a:pt x="193" y="558"/>
                </a:lnTo>
                <a:lnTo>
                  <a:pt x="194" y="544"/>
                </a:lnTo>
                <a:lnTo>
                  <a:pt x="194" y="532"/>
                </a:lnTo>
                <a:lnTo>
                  <a:pt x="195" y="522"/>
                </a:lnTo>
                <a:lnTo>
                  <a:pt x="195" y="515"/>
                </a:lnTo>
                <a:lnTo>
                  <a:pt x="196" y="516"/>
                </a:lnTo>
                <a:lnTo>
                  <a:pt x="196" y="525"/>
                </a:lnTo>
                <a:lnTo>
                  <a:pt x="197" y="532"/>
                </a:lnTo>
                <a:lnTo>
                  <a:pt x="197" y="537"/>
                </a:lnTo>
                <a:lnTo>
                  <a:pt x="198" y="547"/>
                </a:lnTo>
                <a:lnTo>
                  <a:pt x="198" y="560"/>
                </a:lnTo>
                <a:lnTo>
                  <a:pt x="199" y="573"/>
                </a:lnTo>
                <a:lnTo>
                  <a:pt x="199" y="583"/>
                </a:lnTo>
                <a:lnTo>
                  <a:pt x="200" y="591"/>
                </a:lnTo>
                <a:lnTo>
                  <a:pt x="200" y="599"/>
                </a:lnTo>
                <a:lnTo>
                  <a:pt x="201" y="610"/>
                </a:lnTo>
                <a:lnTo>
                  <a:pt x="201" y="627"/>
                </a:lnTo>
                <a:lnTo>
                  <a:pt x="202" y="632"/>
                </a:lnTo>
                <a:lnTo>
                  <a:pt x="202" y="638"/>
                </a:lnTo>
                <a:lnTo>
                  <a:pt x="203" y="645"/>
                </a:lnTo>
                <a:lnTo>
                  <a:pt x="203" y="651"/>
                </a:lnTo>
                <a:lnTo>
                  <a:pt x="204" y="656"/>
                </a:lnTo>
                <a:lnTo>
                  <a:pt x="204" y="660"/>
                </a:lnTo>
                <a:lnTo>
                  <a:pt x="205" y="663"/>
                </a:lnTo>
                <a:lnTo>
                  <a:pt x="206" y="661"/>
                </a:lnTo>
                <a:lnTo>
                  <a:pt x="206" y="657"/>
                </a:lnTo>
                <a:lnTo>
                  <a:pt x="207" y="648"/>
                </a:lnTo>
                <a:lnTo>
                  <a:pt x="207" y="633"/>
                </a:lnTo>
                <a:lnTo>
                  <a:pt x="208" y="613"/>
                </a:lnTo>
                <a:lnTo>
                  <a:pt x="208" y="591"/>
                </a:lnTo>
                <a:lnTo>
                  <a:pt x="209" y="570"/>
                </a:lnTo>
                <a:lnTo>
                  <a:pt x="209" y="553"/>
                </a:lnTo>
                <a:lnTo>
                  <a:pt x="210" y="538"/>
                </a:lnTo>
                <a:lnTo>
                  <a:pt x="210" y="524"/>
                </a:lnTo>
                <a:lnTo>
                  <a:pt x="211" y="510"/>
                </a:lnTo>
                <a:lnTo>
                  <a:pt x="211" y="497"/>
                </a:lnTo>
                <a:lnTo>
                  <a:pt x="212" y="482"/>
                </a:lnTo>
                <a:lnTo>
                  <a:pt x="212" y="472"/>
                </a:lnTo>
                <a:lnTo>
                  <a:pt x="213" y="474"/>
                </a:lnTo>
                <a:lnTo>
                  <a:pt x="213" y="484"/>
                </a:lnTo>
                <a:lnTo>
                  <a:pt x="214" y="495"/>
                </a:lnTo>
                <a:lnTo>
                  <a:pt x="214" y="521"/>
                </a:lnTo>
                <a:lnTo>
                  <a:pt x="215" y="538"/>
                </a:lnTo>
                <a:lnTo>
                  <a:pt x="215" y="551"/>
                </a:lnTo>
                <a:lnTo>
                  <a:pt x="216" y="559"/>
                </a:lnTo>
                <a:lnTo>
                  <a:pt x="216" y="567"/>
                </a:lnTo>
                <a:lnTo>
                  <a:pt x="217" y="577"/>
                </a:lnTo>
                <a:lnTo>
                  <a:pt x="217" y="587"/>
                </a:lnTo>
                <a:lnTo>
                  <a:pt x="218" y="594"/>
                </a:lnTo>
                <a:lnTo>
                  <a:pt x="218" y="598"/>
                </a:lnTo>
                <a:lnTo>
                  <a:pt x="219" y="602"/>
                </a:lnTo>
                <a:lnTo>
                  <a:pt x="219" y="609"/>
                </a:lnTo>
                <a:lnTo>
                  <a:pt x="220" y="620"/>
                </a:lnTo>
                <a:lnTo>
                  <a:pt x="220" y="631"/>
                </a:lnTo>
                <a:lnTo>
                  <a:pt x="221" y="639"/>
                </a:lnTo>
                <a:lnTo>
                  <a:pt x="221" y="646"/>
                </a:lnTo>
                <a:lnTo>
                  <a:pt x="222" y="652"/>
                </a:lnTo>
                <a:lnTo>
                  <a:pt x="222" y="659"/>
                </a:lnTo>
                <a:lnTo>
                  <a:pt x="223" y="665"/>
                </a:lnTo>
                <a:lnTo>
                  <a:pt x="223" y="671"/>
                </a:lnTo>
                <a:lnTo>
                  <a:pt x="224" y="675"/>
                </a:lnTo>
                <a:lnTo>
                  <a:pt x="224" y="676"/>
                </a:lnTo>
                <a:lnTo>
                  <a:pt x="225" y="673"/>
                </a:lnTo>
                <a:lnTo>
                  <a:pt x="225" y="666"/>
                </a:lnTo>
                <a:lnTo>
                  <a:pt x="226" y="653"/>
                </a:lnTo>
                <a:lnTo>
                  <a:pt x="226" y="615"/>
                </a:lnTo>
                <a:lnTo>
                  <a:pt x="227" y="594"/>
                </a:lnTo>
                <a:lnTo>
                  <a:pt x="227" y="565"/>
                </a:lnTo>
                <a:lnTo>
                  <a:pt x="228" y="531"/>
                </a:lnTo>
                <a:lnTo>
                  <a:pt x="228" y="497"/>
                </a:lnTo>
                <a:lnTo>
                  <a:pt x="229" y="461"/>
                </a:lnTo>
                <a:lnTo>
                  <a:pt x="229" y="427"/>
                </a:lnTo>
                <a:lnTo>
                  <a:pt x="230" y="404"/>
                </a:lnTo>
                <a:lnTo>
                  <a:pt x="230" y="398"/>
                </a:lnTo>
                <a:lnTo>
                  <a:pt x="231" y="409"/>
                </a:lnTo>
                <a:lnTo>
                  <a:pt x="231" y="421"/>
                </a:lnTo>
                <a:lnTo>
                  <a:pt x="232" y="421"/>
                </a:lnTo>
                <a:lnTo>
                  <a:pt x="232" y="419"/>
                </a:lnTo>
                <a:lnTo>
                  <a:pt x="233" y="425"/>
                </a:lnTo>
                <a:lnTo>
                  <a:pt x="233" y="451"/>
                </a:lnTo>
                <a:lnTo>
                  <a:pt x="234" y="461"/>
                </a:lnTo>
                <a:lnTo>
                  <a:pt x="234" y="469"/>
                </a:lnTo>
                <a:lnTo>
                  <a:pt x="235" y="481"/>
                </a:lnTo>
                <a:lnTo>
                  <a:pt x="235" y="497"/>
                </a:lnTo>
                <a:lnTo>
                  <a:pt x="236" y="513"/>
                </a:lnTo>
                <a:lnTo>
                  <a:pt x="236" y="524"/>
                </a:lnTo>
                <a:lnTo>
                  <a:pt x="237" y="531"/>
                </a:lnTo>
                <a:lnTo>
                  <a:pt x="237" y="540"/>
                </a:lnTo>
                <a:lnTo>
                  <a:pt x="238" y="554"/>
                </a:lnTo>
                <a:lnTo>
                  <a:pt x="238" y="571"/>
                </a:lnTo>
                <a:lnTo>
                  <a:pt x="239" y="582"/>
                </a:lnTo>
                <a:lnTo>
                  <a:pt x="239" y="590"/>
                </a:lnTo>
                <a:lnTo>
                  <a:pt x="240" y="600"/>
                </a:lnTo>
                <a:lnTo>
                  <a:pt x="240" y="624"/>
                </a:lnTo>
                <a:lnTo>
                  <a:pt x="241" y="636"/>
                </a:lnTo>
                <a:lnTo>
                  <a:pt x="241" y="646"/>
                </a:lnTo>
                <a:lnTo>
                  <a:pt x="242" y="656"/>
                </a:lnTo>
                <a:lnTo>
                  <a:pt x="242" y="663"/>
                </a:lnTo>
                <a:lnTo>
                  <a:pt x="243" y="668"/>
                </a:lnTo>
                <a:lnTo>
                  <a:pt x="243" y="674"/>
                </a:lnTo>
                <a:lnTo>
                  <a:pt x="244" y="680"/>
                </a:lnTo>
                <a:lnTo>
                  <a:pt x="244" y="685"/>
                </a:lnTo>
                <a:lnTo>
                  <a:pt x="245" y="690"/>
                </a:lnTo>
                <a:lnTo>
                  <a:pt x="245" y="695"/>
                </a:lnTo>
                <a:lnTo>
                  <a:pt x="246" y="700"/>
                </a:lnTo>
                <a:lnTo>
                  <a:pt x="246" y="703"/>
                </a:lnTo>
                <a:lnTo>
                  <a:pt x="247" y="706"/>
                </a:lnTo>
                <a:lnTo>
                  <a:pt x="247" y="709"/>
                </a:lnTo>
                <a:lnTo>
                  <a:pt x="248" y="710"/>
                </a:lnTo>
                <a:lnTo>
                  <a:pt x="248" y="712"/>
                </a:lnTo>
                <a:lnTo>
                  <a:pt x="249" y="716"/>
                </a:lnTo>
                <a:lnTo>
                  <a:pt x="249" y="719"/>
                </a:lnTo>
                <a:lnTo>
                  <a:pt x="250" y="722"/>
                </a:lnTo>
                <a:lnTo>
                  <a:pt x="251" y="722"/>
                </a:lnTo>
                <a:lnTo>
                  <a:pt x="252" y="722"/>
                </a:lnTo>
                <a:lnTo>
                  <a:pt x="252" y="721"/>
                </a:lnTo>
                <a:lnTo>
                  <a:pt x="253" y="721"/>
                </a:lnTo>
                <a:lnTo>
                  <a:pt x="253" y="720"/>
                </a:lnTo>
                <a:lnTo>
                  <a:pt x="254" y="720"/>
                </a:lnTo>
                <a:lnTo>
                  <a:pt x="254" y="721"/>
                </a:lnTo>
                <a:lnTo>
                  <a:pt x="255" y="721"/>
                </a:lnTo>
                <a:lnTo>
                  <a:pt x="256" y="721"/>
                </a:lnTo>
                <a:lnTo>
                  <a:pt x="257" y="721"/>
                </a:lnTo>
                <a:lnTo>
                  <a:pt x="257" y="722"/>
                </a:lnTo>
                <a:lnTo>
                  <a:pt x="258" y="723"/>
                </a:lnTo>
                <a:lnTo>
                  <a:pt x="259" y="724"/>
                </a:lnTo>
                <a:lnTo>
                  <a:pt x="260" y="725"/>
                </a:lnTo>
                <a:lnTo>
                  <a:pt x="260" y="726"/>
                </a:lnTo>
                <a:lnTo>
                  <a:pt x="261" y="728"/>
                </a:lnTo>
                <a:lnTo>
                  <a:pt x="261" y="729"/>
                </a:lnTo>
                <a:lnTo>
                  <a:pt x="262" y="730"/>
                </a:lnTo>
                <a:lnTo>
                  <a:pt x="262" y="731"/>
                </a:lnTo>
                <a:lnTo>
                  <a:pt x="263" y="730"/>
                </a:lnTo>
                <a:lnTo>
                  <a:pt x="263" y="725"/>
                </a:lnTo>
                <a:lnTo>
                  <a:pt x="264" y="715"/>
                </a:lnTo>
                <a:lnTo>
                  <a:pt x="264" y="699"/>
                </a:lnTo>
                <a:lnTo>
                  <a:pt x="265" y="672"/>
                </a:lnTo>
                <a:lnTo>
                  <a:pt x="265" y="637"/>
                </a:lnTo>
                <a:lnTo>
                  <a:pt x="266" y="599"/>
                </a:lnTo>
                <a:lnTo>
                  <a:pt x="266" y="561"/>
                </a:lnTo>
                <a:lnTo>
                  <a:pt x="267" y="528"/>
                </a:lnTo>
                <a:lnTo>
                  <a:pt x="267" y="506"/>
                </a:lnTo>
                <a:lnTo>
                  <a:pt x="268" y="497"/>
                </a:lnTo>
                <a:lnTo>
                  <a:pt x="268" y="496"/>
                </a:lnTo>
                <a:lnTo>
                  <a:pt x="269" y="499"/>
                </a:lnTo>
                <a:lnTo>
                  <a:pt x="269" y="508"/>
                </a:lnTo>
                <a:lnTo>
                  <a:pt x="270" y="524"/>
                </a:lnTo>
                <a:lnTo>
                  <a:pt x="270" y="544"/>
                </a:lnTo>
                <a:lnTo>
                  <a:pt x="271" y="564"/>
                </a:lnTo>
                <a:lnTo>
                  <a:pt x="271" y="583"/>
                </a:lnTo>
                <a:lnTo>
                  <a:pt x="272" y="603"/>
                </a:lnTo>
                <a:lnTo>
                  <a:pt x="272" y="640"/>
                </a:lnTo>
                <a:lnTo>
                  <a:pt x="273" y="655"/>
                </a:lnTo>
                <a:lnTo>
                  <a:pt x="273" y="668"/>
                </a:lnTo>
                <a:lnTo>
                  <a:pt x="274" y="679"/>
                </a:lnTo>
                <a:lnTo>
                  <a:pt x="274" y="688"/>
                </a:lnTo>
                <a:lnTo>
                  <a:pt x="275" y="697"/>
                </a:lnTo>
                <a:lnTo>
                  <a:pt x="275" y="704"/>
                </a:lnTo>
                <a:lnTo>
                  <a:pt x="276" y="707"/>
                </a:lnTo>
                <a:lnTo>
                  <a:pt x="277" y="706"/>
                </a:lnTo>
                <a:lnTo>
                  <a:pt x="277" y="703"/>
                </a:lnTo>
                <a:lnTo>
                  <a:pt x="278" y="698"/>
                </a:lnTo>
                <a:lnTo>
                  <a:pt x="278" y="691"/>
                </a:lnTo>
                <a:lnTo>
                  <a:pt x="279" y="681"/>
                </a:lnTo>
                <a:lnTo>
                  <a:pt x="279" y="668"/>
                </a:lnTo>
                <a:lnTo>
                  <a:pt x="280" y="653"/>
                </a:lnTo>
                <a:lnTo>
                  <a:pt x="280" y="635"/>
                </a:lnTo>
                <a:lnTo>
                  <a:pt x="281" y="616"/>
                </a:lnTo>
                <a:lnTo>
                  <a:pt x="281" y="595"/>
                </a:lnTo>
                <a:lnTo>
                  <a:pt x="282" y="575"/>
                </a:lnTo>
                <a:lnTo>
                  <a:pt x="282" y="556"/>
                </a:lnTo>
                <a:lnTo>
                  <a:pt x="283" y="544"/>
                </a:lnTo>
                <a:lnTo>
                  <a:pt x="283" y="537"/>
                </a:lnTo>
                <a:lnTo>
                  <a:pt x="284" y="532"/>
                </a:lnTo>
                <a:lnTo>
                  <a:pt x="284" y="536"/>
                </a:lnTo>
                <a:lnTo>
                  <a:pt x="285" y="540"/>
                </a:lnTo>
                <a:lnTo>
                  <a:pt x="285" y="547"/>
                </a:lnTo>
                <a:lnTo>
                  <a:pt x="286" y="555"/>
                </a:lnTo>
                <a:lnTo>
                  <a:pt x="286" y="567"/>
                </a:lnTo>
                <a:lnTo>
                  <a:pt x="287" y="579"/>
                </a:lnTo>
                <a:lnTo>
                  <a:pt x="287" y="591"/>
                </a:lnTo>
                <a:lnTo>
                  <a:pt x="288" y="604"/>
                </a:lnTo>
                <a:lnTo>
                  <a:pt x="288" y="615"/>
                </a:lnTo>
                <a:lnTo>
                  <a:pt x="289" y="628"/>
                </a:lnTo>
                <a:lnTo>
                  <a:pt x="289" y="642"/>
                </a:lnTo>
                <a:lnTo>
                  <a:pt x="290" y="653"/>
                </a:lnTo>
                <a:lnTo>
                  <a:pt x="290" y="662"/>
                </a:lnTo>
                <a:lnTo>
                  <a:pt x="291" y="667"/>
                </a:lnTo>
                <a:lnTo>
                  <a:pt x="291" y="673"/>
                </a:lnTo>
                <a:lnTo>
                  <a:pt x="292" y="680"/>
                </a:lnTo>
                <a:lnTo>
                  <a:pt x="292" y="686"/>
                </a:lnTo>
                <a:lnTo>
                  <a:pt x="293" y="691"/>
                </a:lnTo>
                <a:lnTo>
                  <a:pt x="293" y="700"/>
                </a:lnTo>
                <a:lnTo>
                  <a:pt x="294" y="705"/>
                </a:lnTo>
                <a:lnTo>
                  <a:pt x="294" y="708"/>
                </a:lnTo>
                <a:lnTo>
                  <a:pt x="295" y="710"/>
                </a:lnTo>
                <a:lnTo>
                  <a:pt x="295" y="711"/>
                </a:lnTo>
                <a:lnTo>
                  <a:pt x="296" y="712"/>
                </a:lnTo>
                <a:lnTo>
                  <a:pt x="296" y="714"/>
                </a:lnTo>
                <a:lnTo>
                  <a:pt x="297" y="715"/>
                </a:lnTo>
                <a:lnTo>
                  <a:pt x="297" y="718"/>
                </a:lnTo>
                <a:lnTo>
                  <a:pt x="298" y="720"/>
                </a:lnTo>
                <a:lnTo>
                  <a:pt x="298" y="722"/>
                </a:lnTo>
                <a:lnTo>
                  <a:pt x="299" y="723"/>
                </a:lnTo>
                <a:lnTo>
                  <a:pt x="300" y="723"/>
                </a:lnTo>
                <a:lnTo>
                  <a:pt x="301" y="723"/>
                </a:lnTo>
                <a:lnTo>
                  <a:pt x="301" y="722"/>
                </a:lnTo>
                <a:lnTo>
                  <a:pt x="302" y="722"/>
                </a:lnTo>
                <a:lnTo>
                  <a:pt x="303" y="723"/>
                </a:lnTo>
                <a:lnTo>
                  <a:pt x="303" y="725"/>
                </a:lnTo>
                <a:lnTo>
                  <a:pt x="304" y="726"/>
                </a:lnTo>
                <a:lnTo>
                  <a:pt x="304" y="728"/>
                </a:lnTo>
                <a:lnTo>
                  <a:pt x="305" y="729"/>
                </a:lnTo>
                <a:lnTo>
                  <a:pt x="305" y="731"/>
                </a:lnTo>
                <a:lnTo>
                  <a:pt x="306" y="732"/>
                </a:lnTo>
                <a:lnTo>
                  <a:pt x="307" y="732"/>
                </a:lnTo>
                <a:lnTo>
                  <a:pt x="307" y="733"/>
                </a:lnTo>
                <a:lnTo>
                  <a:pt x="308" y="733"/>
                </a:lnTo>
                <a:lnTo>
                  <a:pt x="308" y="735"/>
                </a:lnTo>
                <a:lnTo>
                  <a:pt x="309" y="736"/>
                </a:lnTo>
                <a:lnTo>
                  <a:pt x="309" y="737"/>
                </a:lnTo>
                <a:lnTo>
                  <a:pt x="310" y="738"/>
                </a:lnTo>
                <a:lnTo>
                  <a:pt x="311" y="738"/>
                </a:lnTo>
                <a:lnTo>
                  <a:pt x="311" y="737"/>
                </a:lnTo>
                <a:lnTo>
                  <a:pt x="312" y="737"/>
                </a:lnTo>
                <a:lnTo>
                  <a:pt x="313" y="737"/>
                </a:lnTo>
                <a:lnTo>
                  <a:pt x="313" y="738"/>
                </a:lnTo>
                <a:lnTo>
                  <a:pt x="314" y="738"/>
                </a:lnTo>
                <a:lnTo>
                  <a:pt x="314" y="739"/>
                </a:lnTo>
                <a:lnTo>
                  <a:pt x="315" y="739"/>
                </a:lnTo>
                <a:lnTo>
                  <a:pt x="315" y="738"/>
                </a:lnTo>
                <a:lnTo>
                  <a:pt x="316" y="737"/>
                </a:lnTo>
                <a:lnTo>
                  <a:pt x="316" y="736"/>
                </a:lnTo>
                <a:lnTo>
                  <a:pt x="317" y="735"/>
                </a:lnTo>
                <a:lnTo>
                  <a:pt x="318" y="735"/>
                </a:lnTo>
                <a:lnTo>
                  <a:pt x="319" y="735"/>
                </a:lnTo>
                <a:lnTo>
                  <a:pt x="320" y="735"/>
                </a:lnTo>
                <a:lnTo>
                  <a:pt x="320" y="736"/>
                </a:lnTo>
                <a:lnTo>
                  <a:pt x="321" y="736"/>
                </a:lnTo>
                <a:lnTo>
                  <a:pt x="322" y="737"/>
                </a:lnTo>
                <a:lnTo>
                  <a:pt x="323" y="738"/>
                </a:lnTo>
                <a:lnTo>
                  <a:pt x="324" y="738"/>
                </a:lnTo>
                <a:lnTo>
                  <a:pt x="324" y="737"/>
                </a:lnTo>
                <a:lnTo>
                  <a:pt x="325" y="737"/>
                </a:lnTo>
                <a:lnTo>
                  <a:pt x="325" y="736"/>
                </a:lnTo>
                <a:lnTo>
                  <a:pt x="326" y="735"/>
                </a:lnTo>
                <a:lnTo>
                  <a:pt x="326" y="734"/>
                </a:lnTo>
                <a:lnTo>
                  <a:pt x="327" y="732"/>
                </a:lnTo>
                <a:lnTo>
                  <a:pt x="327" y="731"/>
                </a:lnTo>
                <a:lnTo>
                  <a:pt x="328" y="729"/>
                </a:lnTo>
                <a:lnTo>
                  <a:pt x="328" y="728"/>
                </a:lnTo>
                <a:lnTo>
                  <a:pt x="329" y="728"/>
                </a:lnTo>
                <a:lnTo>
                  <a:pt x="330" y="729"/>
                </a:lnTo>
                <a:lnTo>
                  <a:pt x="330" y="730"/>
                </a:lnTo>
                <a:lnTo>
                  <a:pt x="331" y="731"/>
                </a:lnTo>
                <a:lnTo>
                  <a:pt x="332" y="732"/>
                </a:lnTo>
                <a:lnTo>
                  <a:pt x="332" y="733"/>
                </a:lnTo>
                <a:lnTo>
                  <a:pt x="333" y="734"/>
                </a:lnTo>
                <a:lnTo>
                  <a:pt x="334" y="734"/>
                </a:lnTo>
                <a:lnTo>
                  <a:pt x="335" y="734"/>
                </a:lnTo>
                <a:lnTo>
                  <a:pt x="335" y="733"/>
                </a:lnTo>
                <a:lnTo>
                  <a:pt x="336" y="731"/>
                </a:lnTo>
                <a:lnTo>
                  <a:pt x="336" y="729"/>
                </a:lnTo>
                <a:lnTo>
                  <a:pt x="337" y="727"/>
                </a:lnTo>
                <a:lnTo>
                  <a:pt x="337" y="724"/>
                </a:lnTo>
                <a:lnTo>
                  <a:pt x="338" y="721"/>
                </a:lnTo>
                <a:lnTo>
                  <a:pt x="338" y="718"/>
                </a:lnTo>
                <a:lnTo>
                  <a:pt x="339" y="713"/>
                </a:lnTo>
                <a:lnTo>
                  <a:pt x="339" y="708"/>
                </a:lnTo>
                <a:lnTo>
                  <a:pt x="340" y="704"/>
                </a:lnTo>
                <a:lnTo>
                  <a:pt x="340" y="701"/>
                </a:lnTo>
                <a:lnTo>
                  <a:pt x="341" y="700"/>
                </a:lnTo>
                <a:lnTo>
                  <a:pt x="341" y="698"/>
                </a:lnTo>
                <a:lnTo>
                  <a:pt x="342" y="695"/>
                </a:lnTo>
                <a:lnTo>
                  <a:pt x="342" y="694"/>
                </a:lnTo>
                <a:lnTo>
                  <a:pt x="343" y="695"/>
                </a:lnTo>
                <a:lnTo>
                  <a:pt x="343" y="696"/>
                </a:lnTo>
                <a:lnTo>
                  <a:pt x="344" y="696"/>
                </a:lnTo>
                <a:lnTo>
                  <a:pt x="345" y="695"/>
                </a:lnTo>
                <a:lnTo>
                  <a:pt x="345" y="694"/>
                </a:lnTo>
                <a:lnTo>
                  <a:pt x="346" y="691"/>
                </a:lnTo>
                <a:lnTo>
                  <a:pt x="346" y="683"/>
                </a:lnTo>
                <a:lnTo>
                  <a:pt x="347" y="669"/>
                </a:lnTo>
                <a:lnTo>
                  <a:pt x="347" y="649"/>
                </a:lnTo>
                <a:lnTo>
                  <a:pt x="348" y="621"/>
                </a:lnTo>
                <a:lnTo>
                  <a:pt x="348" y="539"/>
                </a:lnTo>
                <a:lnTo>
                  <a:pt x="349" y="498"/>
                </a:lnTo>
                <a:lnTo>
                  <a:pt x="349" y="465"/>
                </a:lnTo>
                <a:lnTo>
                  <a:pt x="350" y="432"/>
                </a:lnTo>
                <a:lnTo>
                  <a:pt x="350" y="392"/>
                </a:lnTo>
                <a:lnTo>
                  <a:pt x="351" y="347"/>
                </a:lnTo>
                <a:lnTo>
                  <a:pt x="351" y="295"/>
                </a:lnTo>
                <a:lnTo>
                  <a:pt x="352" y="235"/>
                </a:lnTo>
                <a:lnTo>
                  <a:pt x="352" y="168"/>
                </a:lnTo>
                <a:lnTo>
                  <a:pt x="353" y="104"/>
                </a:lnTo>
                <a:lnTo>
                  <a:pt x="353" y="57"/>
                </a:lnTo>
                <a:lnTo>
                  <a:pt x="354" y="30"/>
                </a:lnTo>
                <a:lnTo>
                  <a:pt x="354" y="10"/>
                </a:lnTo>
                <a:lnTo>
                  <a:pt x="355" y="0"/>
                </a:lnTo>
                <a:lnTo>
                  <a:pt x="355" y="10"/>
                </a:lnTo>
                <a:lnTo>
                  <a:pt x="356" y="12"/>
                </a:lnTo>
                <a:lnTo>
                  <a:pt x="356" y="25"/>
                </a:lnTo>
                <a:lnTo>
                  <a:pt x="357" y="69"/>
                </a:lnTo>
                <a:lnTo>
                  <a:pt x="357" y="136"/>
                </a:lnTo>
                <a:lnTo>
                  <a:pt x="358" y="207"/>
                </a:lnTo>
                <a:lnTo>
                  <a:pt x="358" y="264"/>
                </a:lnTo>
                <a:lnTo>
                  <a:pt x="359" y="311"/>
                </a:lnTo>
                <a:lnTo>
                  <a:pt x="359" y="357"/>
                </a:lnTo>
                <a:lnTo>
                  <a:pt x="360" y="399"/>
                </a:lnTo>
                <a:lnTo>
                  <a:pt x="360" y="431"/>
                </a:lnTo>
                <a:lnTo>
                  <a:pt x="361" y="453"/>
                </a:lnTo>
                <a:lnTo>
                  <a:pt x="361" y="468"/>
                </a:lnTo>
                <a:lnTo>
                  <a:pt x="362" y="475"/>
                </a:lnTo>
                <a:lnTo>
                  <a:pt x="363" y="469"/>
                </a:lnTo>
                <a:lnTo>
                  <a:pt x="363" y="440"/>
                </a:lnTo>
                <a:lnTo>
                  <a:pt x="364" y="417"/>
                </a:lnTo>
                <a:lnTo>
                  <a:pt x="364" y="393"/>
                </a:lnTo>
                <a:lnTo>
                  <a:pt x="365" y="371"/>
                </a:lnTo>
                <a:lnTo>
                  <a:pt x="365" y="354"/>
                </a:lnTo>
                <a:lnTo>
                  <a:pt x="366" y="337"/>
                </a:lnTo>
                <a:lnTo>
                  <a:pt x="366" y="320"/>
                </a:lnTo>
                <a:lnTo>
                  <a:pt x="367" y="312"/>
                </a:lnTo>
                <a:lnTo>
                  <a:pt x="367" y="321"/>
                </a:lnTo>
                <a:lnTo>
                  <a:pt x="368" y="343"/>
                </a:lnTo>
                <a:lnTo>
                  <a:pt x="368" y="364"/>
                </a:lnTo>
                <a:lnTo>
                  <a:pt x="369" y="383"/>
                </a:lnTo>
                <a:lnTo>
                  <a:pt x="369" y="397"/>
                </a:lnTo>
                <a:lnTo>
                  <a:pt x="370" y="415"/>
                </a:lnTo>
                <a:lnTo>
                  <a:pt x="370" y="441"/>
                </a:lnTo>
                <a:lnTo>
                  <a:pt x="371" y="469"/>
                </a:lnTo>
                <a:lnTo>
                  <a:pt x="371" y="487"/>
                </a:lnTo>
                <a:lnTo>
                  <a:pt x="372" y="502"/>
                </a:lnTo>
                <a:lnTo>
                  <a:pt x="372" y="543"/>
                </a:lnTo>
                <a:lnTo>
                  <a:pt x="373" y="563"/>
                </a:lnTo>
                <a:lnTo>
                  <a:pt x="373" y="581"/>
                </a:lnTo>
                <a:lnTo>
                  <a:pt x="374" y="596"/>
                </a:lnTo>
                <a:lnTo>
                  <a:pt x="374" y="611"/>
                </a:lnTo>
                <a:lnTo>
                  <a:pt x="375" y="623"/>
                </a:lnTo>
                <a:lnTo>
                  <a:pt x="375" y="634"/>
                </a:lnTo>
                <a:lnTo>
                  <a:pt x="376" y="644"/>
                </a:lnTo>
                <a:lnTo>
                  <a:pt x="376" y="653"/>
                </a:lnTo>
                <a:lnTo>
                  <a:pt x="377" y="660"/>
                </a:lnTo>
                <a:lnTo>
                  <a:pt x="377" y="668"/>
                </a:lnTo>
                <a:lnTo>
                  <a:pt x="378" y="675"/>
                </a:lnTo>
                <a:lnTo>
                  <a:pt x="378" y="681"/>
                </a:lnTo>
                <a:lnTo>
                  <a:pt x="379" y="685"/>
                </a:lnTo>
                <a:lnTo>
                  <a:pt x="379" y="687"/>
                </a:lnTo>
                <a:lnTo>
                  <a:pt x="380" y="687"/>
                </a:lnTo>
                <a:lnTo>
                  <a:pt x="381" y="688"/>
                </a:lnTo>
                <a:lnTo>
                  <a:pt x="382" y="689"/>
                </a:lnTo>
                <a:lnTo>
                  <a:pt x="382" y="688"/>
                </a:lnTo>
                <a:lnTo>
                  <a:pt x="383" y="687"/>
                </a:lnTo>
                <a:lnTo>
                  <a:pt x="384" y="688"/>
                </a:lnTo>
                <a:lnTo>
                  <a:pt x="384" y="690"/>
                </a:lnTo>
                <a:lnTo>
                  <a:pt x="385" y="692"/>
                </a:lnTo>
                <a:lnTo>
                  <a:pt x="385" y="699"/>
                </a:lnTo>
                <a:lnTo>
                  <a:pt x="386" y="702"/>
                </a:lnTo>
                <a:lnTo>
                  <a:pt x="386" y="706"/>
                </a:lnTo>
                <a:lnTo>
                  <a:pt x="387" y="710"/>
                </a:lnTo>
                <a:lnTo>
                  <a:pt x="387" y="713"/>
                </a:lnTo>
                <a:lnTo>
                  <a:pt x="388" y="715"/>
                </a:lnTo>
                <a:lnTo>
                  <a:pt x="388" y="718"/>
                </a:lnTo>
                <a:lnTo>
                  <a:pt x="389" y="720"/>
                </a:lnTo>
                <a:lnTo>
                  <a:pt x="389" y="722"/>
                </a:lnTo>
                <a:lnTo>
                  <a:pt x="390" y="723"/>
                </a:lnTo>
                <a:lnTo>
                  <a:pt x="390" y="724"/>
                </a:lnTo>
                <a:lnTo>
                  <a:pt x="391" y="725"/>
                </a:lnTo>
                <a:lnTo>
                  <a:pt x="391" y="726"/>
                </a:lnTo>
                <a:lnTo>
                  <a:pt x="392" y="727"/>
                </a:lnTo>
                <a:lnTo>
                  <a:pt x="392" y="728"/>
                </a:lnTo>
                <a:lnTo>
                  <a:pt x="393" y="729"/>
                </a:lnTo>
                <a:lnTo>
                  <a:pt x="393" y="731"/>
                </a:lnTo>
                <a:lnTo>
                  <a:pt x="394" y="732"/>
                </a:lnTo>
                <a:lnTo>
                  <a:pt x="394" y="733"/>
                </a:lnTo>
                <a:lnTo>
                  <a:pt x="395" y="733"/>
                </a:lnTo>
                <a:lnTo>
                  <a:pt x="396" y="734"/>
                </a:lnTo>
                <a:lnTo>
                  <a:pt x="396" y="733"/>
                </a:lnTo>
                <a:lnTo>
                  <a:pt x="397" y="733"/>
                </a:lnTo>
                <a:lnTo>
                  <a:pt x="397" y="734"/>
                </a:lnTo>
                <a:lnTo>
                  <a:pt x="398" y="735"/>
                </a:lnTo>
                <a:lnTo>
                  <a:pt x="398" y="736"/>
                </a:lnTo>
                <a:lnTo>
                  <a:pt x="399" y="737"/>
                </a:lnTo>
                <a:lnTo>
                  <a:pt x="400" y="736"/>
                </a:lnTo>
                <a:lnTo>
                  <a:pt x="401" y="736"/>
                </a:lnTo>
                <a:lnTo>
                  <a:pt x="401" y="737"/>
                </a:lnTo>
                <a:lnTo>
                  <a:pt x="402" y="738"/>
                </a:lnTo>
                <a:lnTo>
                  <a:pt x="403" y="738"/>
                </a:lnTo>
                <a:lnTo>
                  <a:pt x="404" y="737"/>
                </a:lnTo>
                <a:lnTo>
                  <a:pt x="405" y="737"/>
                </a:lnTo>
                <a:lnTo>
                  <a:pt x="406" y="736"/>
                </a:lnTo>
                <a:lnTo>
                  <a:pt x="407" y="736"/>
                </a:lnTo>
                <a:lnTo>
                  <a:pt x="408" y="736"/>
                </a:lnTo>
                <a:lnTo>
                  <a:pt x="409" y="737"/>
                </a:lnTo>
                <a:lnTo>
                  <a:pt x="410" y="737"/>
                </a:lnTo>
                <a:lnTo>
                  <a:pt x="411" y="738"/>
                </a:lnTo>
                <a:lnTo>
                  <a:pt x="412" y="738"/>
                </a:lnTo>
                <a:lnTo>
                  <a:pt x="413" y="738"/>
                </a:lnTo>
                <a:lnTo>
                  <a:pt x="414" y="738"/>
                </a:lnTo>
                <a:lnTo>
                  <a:pt x="415" y="738"/>
                </a:lnTo>
                <a:lnTo>
                  <a:pt x="415" y="739"/>
                </a:lnTo>
                <a:lnTo>
                  <a:pt x="416" y="738"/>
                </a:lnTo>
                <a:lnTo>
                  <a:pt x="417" y="738"/>
                </a:lnTo>
                <a:lnTo>
                  <a:pt x="418" y="738"/>
                </a:lnTo>
                <a:lnTo>
                  <a:pt x="418" y="739"/>
                </a:lnTo>
                <a:lnTo>
                  <a:pt x="419" y="739"/>
                </a:lnTo>
                <a:lnTo>
                  <a:pt x="419" y="738"/>
                </a:lnTo>
                <a:lnTo>
                  <a:pt x="420" y="737"/>
                </a:lnTo>
                <a:lnTo>
                  <a:pt x="421" y="736"/>
                </a:lnTo>
                <a:lnTo>
                  <a:pt x="422" y="735"/>
                </a:lnTo>
                <a:lnTo>
                  <a:pt x="422" y="734"/>
                </a:lnTo>
                <a:lnTo>
                  <a:pt x="423" y="733"/>
                </a:lnTo>
                <a:lnTo>
                  <a:pt x="423" y="732"/>
                </a:lnTo>
                <a:lnTo>
                  <a:pt x="424" y="731"/>
                </a:lnTo>
                <a:lnTo>
                  <a:pt x="424" y="729"/>
                </a:lnTo>
                <a:lnTo>
                  <a:pt x="425" y="729"/>
                </a:lnTo>
                <a:lnTo>
                  <a:pt x="426" y="729"/>
                </a:lnTo>
                <a:lnTo>
                  <a:pt x="427" y="730"/>
                </a:lnTo>
                <a:lnTo>
                  <a:pt x="427" y="731"/>
                </a:lnTo>
                <a:lnTo>
                  <a:pt x="428" y="731"/>
                </a:lnTo>
                <a:lnTo>
                  <a:pt x="428" y="732"/>
                </a:lnTo>
                <a:lnTo>
                  <a:pt x="429" y="732"/>
                </a:lnTo>
                <a:lnTo>
                  <a:pt x="430" y="732"/>
                </a:lnTo>
                <a:lnTo>
                  <a:pt x="430" y="733"/>
                </a:lnTo>
                <a:lnTo>
                  <a:pt x="431" y="733"/>
                </a:lnTo>
                <a:lnTo>
                  <a:pt x="431" y="734"/>
                </a:lnTo>
                <a:lnTo>
                  <a:pt x="432" y="734"/>
                </a:lnTo>
                <a:lnTo>
                  <a:pt x="432" y="733"/>
                </a:lnTo>
                <a:lnTo>
                  <a:pt x="433" y="733"/>
                </a:lnTo>
                <a:lnTo>
                  <a:pt x="434" y="733"/>
                </a:lnTo>
                <a:lnTo>
                  <a:pt x="434" y="734"/>
                </a:lnTo>
                <a:lnTo>
                  <a:pt x="435" y="736"/>
                </a:lnTo>
                <a:lnTo>
                  <a:pt x="436" y="736"/>
                </a:lnTo>
                <a:lnTo>
                  <a:pt x="436" y="735"/>
                </a:lnTo>
                <a:lnTo>
                  <a:pt x="437" y="734"/>
                </a:lnTo>
                <a:lnTo>
                  <a:pt x="437" y="732"/>
                </a:lnTo>
                <a:lnTo>
                  <a:pt x="438" y="730"/>
                </a:lnTo>
                <a:lnTo>
                  <a:pt x="438" y="727"/>
                </a:lnTo>
                <a:lnTo>
                  <a:pt x="439" y="724"/>
                </a:lnTo>
                <a:lnTo>
                  <a:pt x="439" y="722"/>
                </a:lnTo>
                <a:lnTo>
                  <a:pt x="440" y="720"/>
                </a:lnTo>
                <a:lnTo>
                  <a:pt x="440" y="719"/>
                </a:lnTo>
                <a:lnTo>
                  <a:pt x="441" y="720"/>
                </a:lnTo>
                <a:lnTo>
                  <a:pt x="442" y="720"/>
                </a:lnTo>
                <a:lnTo>
                  <a:pt x="443" y="722"/>
                </a:lnTo>
                <a:lnTo>
                  <a:pt x="443" y="724"/>
                </a:lnTo>
                <a:lnTo>
                  <a:pt x="444" y="726"/>
                </a:lnTo>
                <a:lnTo>
                  <a:pt x="444" y="728"/>
                </a:lnTo>
                <a:lnTo>
                  <a:pt x="445" y="730"/>
                </a:lnTo>
                <a:lnTo>
                  <a:pt x="445" y="732"/>
                </a:lnTo>
                <a:lnTo>
                  <a:pt x="446" y="734"/>
                </a:lnTo>
                <a:lnTo>
                  <a:pt x="447" y="734"/>
                </a:lnTo>
                <a:lnTo>
                  <a:pt x="447" y="732"/>
                </a:lnTo>
                <a:lnTo>
                  <a:pt x="448" y="729"/>
                </a:lnTo>
                <a:lnTo>
                  <a:pt x="448" y="726"/>
                </a:lnTo>
                <a:lnTo>
                  <a:pt x="449" y="724"/>
                </a:lnTo>
                <a:lnTo>
                  <a:pt x="449" y="723"/>
                </a:lnTo>
                <a:lnTo>
                  <a:pt x="450" y="721"/>
                </a:lnTo>
                <a:lnTo>
                  <a:pt x="450" y="718"/>
                </a:lnTo>
                <a:lnTo>
                  <a:pt x="451" y="718"/>
                </a:lnTo>
                <a:lnTo>
                  <a:pt x="451" y="719"/>
                </a:lnTo>
                <a:lnTo>
                  <a:pt x="452" y="720"/>
                </a:lnTo>
                <a:lnTo>
                  <a:pt x="452" y="722"/>
                </a:lnTo>
                <a:lnTo>
                  <a:pt x="453" y="723"/>
                </a:lnTo>
                <a:lnTo>
                  <a:pt x="453" y="725"/>
                </a:lnTo>
                <a:lnTo>
                  <a:pt x="454" y="727"/>
                </a:lnTo>
                <a:lnTo>
                  <a:pt x="454" y="729"/>
                </a:lnTo>
                <a:lnTo>
                  <a:pt x="455" y="730"/>
                </a:lnTo>
                <a:lnTo>
                  <a:pt x="455" y="732"/>
                </a:lnTo>
                <a:lnTo>
                  <a:pt x="456" y="732"/>
                </a:lnTo>
                <a:lnTo>
                  <a:pt x="457" y="732"/>
                </a:lnTo>
                <a:lnTo>
                  <a:pt x="457" y="731"/>
                </a:lnTo>
                <a:lnTo>
                  <a:pt x="458" y="731"/>
                </a:lnTo>
                <a:lnTo>
                  <a:pt x="459" y="731"/>
                </a:lnTo>
                <a:lnTo>
                  <a:pt x="460" y="731"/>
                </a:lnTo>
                <a:lnTo>
                  <a:pt x="461" y="732"/>
                </a:lnTo>
                <a:lnTo>
                  <a:pt x="461" y="733"/>
                </a:lnTo>
                <a:lnTo>
                  <a:pt x="462" y="734"/>
                </a:lnTo>
                <a:lnTo>
                  <a:pt x="462" y="735"/>
                </a:lnTo>
                <a:lnTo>
                  <a:pt x="463" y="735"/>
                </a:lnTo>
                <a:lnTo>
                  <a:pt x="463" y="736"/>
                </a:lnTo>
                <a:lnTo>
                  <a:pt x="464" y="736"/>
                </a:lnTo>
                <a:lnTo>
                  <a:pt x="465" y="737"/>
                </a:lnTo>
                <a:lnTo>
                  <a:pt x="466" y="736"/>
                </a:lnTo>
                <a:lnTo>
                  <a:pt x="466" y="735"/>
                </a:lnTo>
                <a:lnTo>
                  <a:pt x="467" y="735"/>
                </a:lnTo>
                <a:lnTo>
                  <a:pt x="467" y="734"/>
                </a:lnTo>
                <a:lnTo>
                  <a:pt x="468" y="733"/>
                </a:lnTo>
                <a:lnTo>
                  <a:pt x="468" y="731"/>
                </a:lnTo>
                <a:lnTo>
                  <a:pt x="469" y="730"/>
                </a:lnTo>
                <a:lnTo>
                  <a:pt x="469" y="729"/>
                </a:lnTo>
                <a:lnTo>
                  <a:pt x="470" y="729"/>
                </a:lnTo>
                <a:lnTo>
                  <a:pt x="471" y="729"/>
                </a:lnTo>
                <a:lnTo>
                  <a:pt x="471" y="730"/>
                </a:lnTo>
                <a:lnTo>
                  <a:pt x="472" y="731"/>
                </a:lnTo>
                <a:lnTo>
                  <a:pt x="472" y="732"/>
                </a:lnTo>
                <a:lnTo>
                  <a:pt x="473" y="732"/>
                </a:lnTo>
                <a:lnTo>
                  <a:pt x="473" y="733"/>
                </a:lnTo>
                <a:lnTo>
                  <a:pt x="474" y="732"/>
                </a:lnTo>
                <a:lnTo>
                  <a:pt x="474" y="728"/>
                </a:lnTo>
                <a:lnTo>
                  <a:pt x="475" y="715"/>
                </a:lnTo>
                <a:lnTo>
                  <a:pt x="475" y="688"/>
                </a:lnTo>
                <a:lnTo>
                  <a:pt x="476" y="642"/>
                </a:lnTo>
                <a:lnTo>
                  <a:pt x="476" y="583"/>
                </a:lnTo>
                <a:lnTo>
                  <a:pt x="477" y="522"/>
                </a:lnTo>
                <a:lnTo>
                  <a:pt x="477" y="430"/>
                </a:lnTo>
                <a:lnTo>
                  <a:pt x="478" y="399"/>
                </a:lnTo>
                <a:lnTo>
                  <a:pt x="478" y="380"/>
                </a:lnTo>
                <a:lnTo>
                  <a:pt x="479" y="375"/>
                </a:lnTo>
                <a:lnTo>
                  <a:pt x="479" y="384"/>
                </a:lnTo>
                <a:lnTo>
                  <a:pt x="480" y="407"/>
                </a:lnTo>
                <a:lnTo>
                  <a:pt x="480" y="437"/>
                </a:lnTo>
                <a:lnTo>
                  <a:pt x="481" y="468"/>
                </a:lnTo>
                <a:lnTo>
                  <a:pt x="481" y="533"/>
                </a:lnTo>
                <a:lnTo>
                  <a:pt x="482" y="564"/>
                </a:lnTo>
                <a:lnTo>
                  <a:pt x="482" y="593"/>
                </a:lnTo>
                <a:lnTo>
                  <a:pt x="483" y="620"/>
                </a:lnTo>
                <a:lnTo>
                  <a:pt x="483" y="643"/>
                </a:lnTo>
                <a:lnTo>
                  <a:pt x="484" y="658"/>
                </a:lnTo>
                <a:lnTo>
                  <a:pt x="484" y="665"/>
                </a:lnTo>
                <a:lnTo>
                  <a:pt x="485" y="661"/>
                </a:lnTo>
                <a:lnTo>
                  <a:pt x="485" y="649"/>
                </a:lnTo>
                <a:lnTo>
                  <a:pt x="486" y="629"/>
                </a:lnTo>
                <a:lnTo>
                  <a:pt x="486" y="603"/>
                </a:lnTo>
                <a:lnTo>
                  <a:pt x="487" y="571"/>
                </a:lnTo>
                <a:lnTo>
                  <a:pt x="487" y="502"/>
                </a:lnTo>
                <a:lnTo>
                  <a:pt x="488" y="475"/>
                </a:lnTo>
                <a:lnTo>
                  <a:pt x="488" y="456"/>
                </a:lnTo>
                <a:lnTo>
                  <a:pt x="489" y="444"/>
                </a:lnTo>
                <a:lnTo>
                  <a:pt x="489" y="439"/>
                </a:lnTo>
                <a:lnTo>
                  <a:pt x="490" y="441"/>
                </a:lnTo>
                <a:lnTo>
                  <a:pt x="490" y="447"/>
                </a:lnTo>
                <a:lnTo>
                  <a:pt x="491" y="456"/>
                </a:lnTo>
                <a:lnTo>
                  <a:pt x="491" y="465"/>
                </a:lnTo>
                <a:lnTo>
                  <a:pt x="492" y="477"/>
                </a:lnTo>
                <a:lnTo>
                  <a:pt x="492" y="493"/>
                </a:lnTo>
                <a:lnTo>
                  <a:pt x="493" y="509"/>
                </a:lnTo>
                <a:lnTo>
                  <a:pt x="493" y="540"/>
                </a:lnTo>
                <a:lnTo>
                  <a:pt x="494" y="559"/>
                </a:lnTo>
                <a:lnTo>
                  <a:pt x="494" y="574"/>
                </a:lnTo>
                <a:lnTo>
                  <a:pt x="495" y="584"/>
                </a:lnTo>
                <a:lnTo>
                  <a:pt x="495" y="594"/>
                </a:lnTo>
                <a:lnTo>
                  <a:pt x="496" y="604"/>
                </a:lnTo>
                <a:lnTo>
                  <a:pt x="496" y="615"/>
                </a:lnTo>
                <a:lnTo>
                  <a:pt x="497" y="623"/>
                </a:lnTo>
                <a:lnTo>
                  <a:pt x="497" y="628"/>
                </a:lnTo>
                <a:lnTo>
                  <a:pt x="498" y="632"/>
                </a:lnTo>
                <a:lnTo>
                  <a:pt x="498" y="637"/>
                </a:lnTo>
                <a:lnTo>
                  <a:pt x="499" y="641"/>
                </a:lnTo>
                <a:lnTo>
                  <a:pt x="499" y="644"/>
                </a:lnTo>
                <a:lnTo>
                  <a:pt x="500" y="647"/>
                </a:lnTo>
                <a:lnTo>
                  <a:pt x="500" y="652"/>
                </a:lnTo>
                <a:lnTo>
                  <a:pt x="501" y="658"/>
                </a:lnTo>
                <a:lnTo>
                  <a:pt x="501" y="668"/>
                </a:lnTo>
                <a:lnTo>
                  <a:pt x="502" y="674"/>
                </a:lnTo>
                <a:lnTo>
                  <a:pt x="502" y="679"/>
                </a:lnTo>
                <a:lnTo>
                  <a:pt x="503" y="683"/>
                </a:lnTo>
                <a:lnTo>
                  <a:pt x="503" y="686"/>
                </a:lnTo>
                <a:lnTo>
                  <a:pt x="504" y="690"/>
                </a:lnTo>
                <a:lnTo>
                  <a:pt x="504" y="695"/>
                </a:lnTo>
                <a:lnTo>
                  <a:pt x="505" y="700"/>
                </a:lnTo>
                <a:lnTo>
                  <a:pt x="505" y="705"/>
                </a:lnTo>
                <a:lnTo>
                  <a:pt x="506" y="709"/>
                </a:lnTo>
                <a:lnTo>
                  <a:pt x="506" y="713"/>
                </a:lnTo>
                <a:lnTo>
                  <a:pt x="507" y="715"/>
                </a:lnTo>
                <a:lnTo>
                  <a:pt x="507" y="718"/>
                </a:lnTo>
                <a:lnTo>
                  <a:pt x="508" y="720"/>
                </a:lnTo>
                <a:lnTo>
                  <a:pt x="508" y="721"/>
                </a:lnTo>
                <a:lnTo>
                  <a:pt x="509" y="722"/>
                </a:lnTo>
                <a:lnTo>
                  <a:pt x="509" y="723"/>
                </a:lnTo>
                <a:lnTo>
                  <a:pt x="510" y="724"/>
                </a:lnTo>
                <a:lnTo>
                  <a:pt x="510" y="725"/>
                </a:lnTo>
                <a:lnTo>
                  <a:pt x="511" y="728"/>
                </a:lnTo>
                <a:lnTo>
                  <a:pt x="511" y="729"/>
                </a:lnTo>
                <a:lnTo>
                  <a:pt x="512" y="730"/>
                </a:lnTo>
                <a:lnTo>
                  <a:pt x="512" y="731"/>
                </a:lnTo>
                <a:lnTo>
                  <a:pt x="513" y="731"/>
                </a:lnTo>
                <a:lnTo>
                  <a:pt x="513" y="732"/>
                </a:lnTo>
                <a:lnTo>
                  <a:pt x="514" y="733"/>
                </a:lnTo>
                <a:lnTo>
                  <a:pt x="514" y="734"/>
                </a:lnTo>
                <a:lnTo>
                  <a:pt x="515" y="735"/>
                </a:lnTo>
                <a:lnTo>
                  <a:pt x="515" y="736"/>
                </a:lnTo>
                <a:lnTo>
                  <a:pt x="516" y="737"/>
                </a:lnTo>
                <a:lnTo>
                  <a:pt x="517" y="736"/>
                </a:lnTo>
                <a:lnTo>
                  <a:pt x="517" y="735"/>
                </a:lnTo>
                <a:lnTo>
                  <a:pt x="518" y="735"/>
                </a:lnTo>
                <a:lnTo>
                  <a:pt x="518" y="734"/>
                </a:lnTo>
                <a:lnTo>
                  <a:pt x="519" y="734"/>
                </a:lnTo>
                <a:lnTo>
                  <a:pt x="519" y="735"/>
                </a:lnTo>
                <a:lnTo>
                  <a:pt x="520" y="736"/>
                </a:lnTo>
                <a:lnTo>
                  <a:pt x="521" y="737"/>
                </a:lnTo>
                <a:lnTo>
                  <a:pt x="521" y="738"/>
                </a:lnTo>
                <a:lnTo>
                  <a:pt x="522" y="738"/>
                </a:lnTo>
                <a:lnTo>
                  <a:pt x="522" y="739"/>
                </a:lnTo>
                <a:lnTo>
                  <a:pt x="523" y="739"/>
                </a:lnTo>
                <a:lnTo>
                  <a:pt x="524" y="739"/>
                </a:lnTo>
                <a:lnTo>
                  <a:pt x="525" y="739"/>
                </a:lnTo>
                <a:lnTo>
                  <a:pt x="525" y="738"/>
                </a:lnTo>
                <a:lnTo>
                  <a:pt x="526" y="739"/>
                </a:lnTo>
                <a:lnTo>
                  <a:pt x="527" y="740"/>
                </a:lnTo>
                <a:lnTo>
                  <a:pt x="528" y="740"/>
                </a:lnTo>
                <a:lnTo>
                  <a:pt x="529" y="741"/>
                </a:lnTo>
                <a:lnTo>
                  <a:pt x="530" y="741"/>
                </a:lnTo>
                <a:lnTo>
                  <a:pt x="531" y="741"/>
                </a:lnTo>
                <a:lnTo>
                  <a:pt x="532" y="741"/>
                </a:lnTo>
                <a:lnTo>
                  <a:pt x="532" y="740"/>
                </a:lnTo>
                <a:lnTo>
                  <a:pt x="533" y="739"/>
                </a:lnTo>
                <a:lnTo>
                  <a:pt x="533" y="738"/>
                </a:lnTo>
                <a:lnTo>
                  <a:pt x="534" y="737"/>
                </a:lnTo>
                <a:lnTo>
                  <a:pt x="535" y="737"/>
                </a:lnTo>
                <a:lnTo>
                  <a:pt x="536" y="738"/>
                </a:lnTo>
                <a:lnTo>
                  <a:pt x="536" y="739"/>
                </a:lnTo>
                <a:lnTo>
                  <a:pt x="537" y="740"/>
                </a:lnTo>
                <a:lnTo>
                  <a:pt x="538" y="740"/>
                </a:lnTo>
                <a:lnTo>
                  <a:pt x="539" y="740"/>
                </a:lnTo>
                <a:lnTo>
                  <a:pt x="539" y="739"/>
                </a:lnTo>
                <a:lnTo>
                  <a:pt x="540" y="739"/>
                </a:lnTo>
                <a:lnTo>
                  <a:pt x="540" y="740"/>
                </a:lnTo>
                <a:lnTo>
                  <a:pt x="541" y="740"/>
                </a:lnTo>
                <a:lnTo>
                  <a:pt x="542" y="740"/>
                </a:lnTo>
                <a:lnTo>
                  <a:pt x="543" y="740"/>
                </a:lnTo>
                <a:lnTo>
                  <a:pt x="543" y="741"/>
                </a:lnTo>
                <a:lnTo>
                  <a:pt x="544" y="741"/>
                </a:lnTo>
                <a:lnTo>
                  <a:pt x="545" y="741"/>
                </a:lnTo>
                <a:lnTo>
                  <a:pt x="546" y="741"/>
                </a:lnTo>
                <a:lnTo>
                  <a:pt x="547" y="741"/>
                </a:lnTo>
                <a:lnTo>
                  <a:pt x="547" y="740"/>
                </a:lnTo>
                <a:lnTo>
                  <a:pt x="548" y="741"/>
                </a:lnTo>
                <a:lnTo>
                  <a:pt x="549" y="741"/>
                </a:lnTo>
                <a:lnTo>
                  <a:pt x="550" y="741"/>
                </a:lnTo>
                <a:lnTo>
                  <a:pt x="551" y="741"/>
                </a:lnTo>
                <a:lnTo>
                  <a:pt x="552" y="741"/>
                </a:lnTo>
                <a:lnTo>
                  <a:pt x="553" y="742"/>
                </a:lnTo>
                <a:lnTo>
                  <a:pt x="554" y="742"/>
                </a:lnTo>
                <a:lnTo>
                  <a:pt x="555" y="742"/>
                </a:lnTo>
                <a:lnTo>
                  <a:pt x="556" y="742"/>
                </a:lnTo>
                <a:lnTo>
                  <a:pt x="557" y="743"/>
                </a:lnTo>
                <a:lnTo>
                  <a:pt x="558" y="742"/>
                </a:lnTo>
                <a:lnTo>
                  <a:pt x="559" y="741"/>
                </a:lnTo>
                <a:lnTo>
                  <a:pt x="560" y="741"/>
                </a:lnTo>
                <a:lnTo>
                  <a:pt x="561" y="741"/>
                </a:lnTo>
                <a:lnTo>
                  <a:pt x="562" y="741"/>
                </a:lnTo>
                <a:lnTo>
                  <a:pt x="563" y="742"/>
                </a:lnTo>
                <a:lnTo>
                  <a:pt x="564" y="742"/>
                </a:lnTo>
                <a:lnTo>
                  <a:pt x="564" y="741"/>
                </a:lnTo>
                <a:lnTo>
                  <a:pt x="565" y="741"/>
                </a:lnTo>
                <a:lnTo>
                  <a:pt x="566" y="741"/>
                </a:lnTo>
                <a:lnTo>
                  <a:pt x="567" y="741"/>
                </a:lnTo>
                <a:lnTo>
                  <a:pt x="568" y="740"/>
                </a:lnTo>
                <a:lnTo>
                  <a:pt x="569" y="740"/>
                </a:lnTo>
                <a:lnTo>
                  <a:pt x="569" y="739"/>
                </a:lnTo>
                <a:lnTo>
                  <a:pt x="570" y="737"/>
                </a:lnTo>
                <a:lnTo>
                  <a:pt x="570" y="735"/>
                </a:lnTo>
                <a:lnTo>
                  <a:pt x="571" y="734"/>
                </a:lnTo>
                <a:lnTo>
                  <a:pt x="571" y="732"/>
                </a:lnTo>
                <a:lnTo>
                  <a:pt x="572" y="732"/>
                </a:lnTo>
                <a:lnTo>
                  <a:pt x="573" y="732"/>
                </a:lnTo>
                <a:lnTo>
                  <a:pt x="573" y="733"/>
                </a:lnTo>
                <a:lnTo>
                  <a:pt x="574" y="734"/>
                </a:lnTo>
                <a:lnTo>
                  <a:pt x="574" y="735"/>
                </a:lnTo>
                <a:lnTo>
                  <a:pt x="575" y="736"/>
                </a:lnTo>
                <a:lnTo>
                  <a:pt x="576" y="737"/>
                </a:lnTo>
                <a:lnTo>
                  <a:pt x="577" y="738"/>
                </a:lnTo>
                <a:lnTo>
                  <a:pt x="578" y="737"/>
                </a:lnTo>
                <a:lnTo>
                  <a:pt x="578" y="736"/>
                </a:lnTo>
                <a:lnTo>
                  <a:pt x="579" y="735"/>
                </a:lnTo>
                <a:lnTo>
                  <a:pt x="580" y="735"/>
                </a:lnTo>
                <a:lnTo>
                  <a:pt x="580" y="734"/>
                </a:lnTo>
                <a:lnTo>
                  <a:pt x="581" y="732"/>
                </a:lnTo>
                <a:lnTo>
                  <a:pt x="581" y="730"/>
                </a:lnTo>
                <a:lnTo>
                  <a:pt x="582" y="726"/>
                </a:lnTo>
                <a:lnTo>
                  <a:pt x="582" y="718"/>
                </a:lnTo>
                <a:lnTo>
                  <a:pt x="583" y="703"/>
                </a:lnTo>
                <a:lnTo>
                  <a:pt x="583" y="651"/>
                </a:lnTo>
                <a:lnTo>
                  <a:pt x="584" y="615"/>
                </a:lnTo>
                <a:lnTo>
                  <a:pt x="584" y="576"/>
                </a:lnTo>
                <a:lnTo>
                  <a:pt x="585" y="544"/>
                </a:lnTo>
                <a:lnTo>
                  <a:pt x="585" y="523"/>
                </a:lnTo>
                <a:lnTo>
                  <a:pt x="586" y="512"/>
                </a:lnTo>
                <a:lnTo>
                  <a:pt x="586" y="503"/>
                </a:lnTo>
                <a:lnTo>
                  <a:pt x="587" y="498"/>
                </a:lnTo>
                <a:lnTo>
                  <a:pt x="587" y="502"/>
                </a:lnTo>
                <a:lnTo>
                  <a:pt x="588" y="516"/>
                </a:lnTo>
                <a:lnTo>
                  <a:pt x="588" y="539"/>
                </a:lnTo>
                <a:lnTo>
                  <a:pt x="589" y="564"/>
                </a:lnTo>
                <a:lnTo>
                  <a:pt x="589" y="609"/>
                </a:lnTo>
                <a:lnTo>
                  <a:pt x="590" y="626"/>
                </a:lnTo>
                <a:lnTo>
                  <a:pt x="590" y="641"/>
                </a:lnTo>
                <a:lnTo>
                  <a:pt x="591" y="657"/>
                </a:lnTo>
                <a:lnTo>
                  <a:pt x="591" y="671"/>
                </a:lnTo>
                <a:lnTo>
                  <a:pt x="592" y="684"/>
                </a:lnTo>
                <a:lnTo>
                  <a:pt x="592" y="694"/>
                </a:lnTo>
                <a:lnTo>
                  <a:pt x="593" y="702"/>
                </a:lnTo>
                <a:lnTo>
                  <a:pt x="593" y="707"/>
                </a:lnTo>
                <a:lnTo>
                  <a:pt x="594" y="712"/>
                </a:lnTo>
                <a:lnTo>
                  <a:pt x="594" y="715"/>
                </a:lnTo>
                <a:lnTo>
                  <a:pt x="595" y="717"/>
                </a:lnTo>
                <a:lnTo>
                  <a:pt x="595" y="719"/>
                </a:lnTo>
                <a:lnTo>
                  <a:pt x="596" y="720"/>
                </a:lnTo>
                <a:lnTo>
                  <a:pt x="597" y="719"/>
                </a:lnTo>
                <a:lnTo>
                  <a:pt x="598" y="719"/>
                </a:lnTo>
                <a:lnTo>
                  <a:pt x="598" y="720"/>
                </a:lnTo>
                <a:lnTo>
                  <a:pt x="599" y="721"/>
                </a:lnTo>
                <a:lnTo>
                  <a:pt x="599" y="722"/>
                </a:lnTo>
                <a:lnTo>
                  <a:pt x="600" y="723"/>
                </a:lnTo>
                <a:lnTo>
                  <a:pt x="600" y="724"/>
                </a:lnTo>
                <a:lnTo>
                  <a:pt x="601" y="725"/>
                </a:lnTo>
                <a:lnTo>
                  <a:pt x="602" y="726"/>
                </a:lnTo>
                <a:lnTo>
                  <a:pt x="603" y="727"/>
                </a:lnTo>
                <a:lnTo>
                  <a:pt x="604" y="727"/>
                </a:lnTo>
                <a:lnTo>
                  <a:pt x="605" y="727"/>
                </a:lnTo>
                <a:lnTo>
                  <a:pt x="605" y="728"/>
                </a:lnTo>
                <a:lnTo>
                  <a:pt x="606" y="728"/>
                </a:lnTo>
                <a:lnTo>
                  <a:pt x="607" y="728"/>
                </a:lnTo>
                <a:lnTo>
                  <a:pt x="607" y="727"/>
                </a:lnTo>
                <a:lnTo>
                  <a:pt x="608" y="725"/>
                </a:lnTo>
                <a:lnTo>
                  <a:pt x="608" y="724"/>
                </a:lnTo>
                <a:lnTo>
                  <a:pt x="609" y="724"/>
                </a:lnTo>
                <a:lnTo>
                  <a:pt x="609" y="723"/>
                </a:lnTo>
                <a:lnTo>
                  <a:pt x="610" y="722"/>
                </a:lnTo>
                <a:lnTo>
                  <a:pt x="610" y="721"/>
                </a:lnTo>
                <a:lnTo>
                  <a:pt x="611" y="721"/>
                </a:lnTo>
                <a:lnTo>
                  <a:pt x="612" y="723"/>
                </a:lnTo>
                <a:lnTo>
                  <a:pt x="612" y="725"/>
                </a:lnTo>
                <a:lnTo>
                  <a:pt x="613" y="726"/>
                </a:lnTo>
                <a:lnTo>
                  <a:pt x="613" y="727"/>
                </a:lnTo>
                <a:lnTo>
                  <a:pt x="614" y="728"/>
                </a:lnTo>
                <a:lnTo>
                  <a:pt x="614" y="729"/>
                </a:lnTo>
                <a:lnTo>
                  <a:pt x="615" y="730"/>
                </a:lnTo>
                <a:lnTo>
                  <a:pt x="615" y="731"/>
                </a:lnTo>
                <a:lnTo>
                  <a:pt x="616" y="732"/>
                </a:lnTo>
                <a:lnTo>
                  <a:pt x="616" y="733"/>
                </a:lnTo>
                <a:lnTo>
                  <a:pt x="617" y="733"/>
                </a:lnTo>
                <a:lnTo>
                  <a:pt x="617" y="734"/>
                </a:lnTo>
                <a:lnTo>
                  <a:pt x="618" y="734"/>
                </a:lnTo>
                <a:lnTo>
                  <a:pt x="619" y="734"/>
                </a:lnTo>
                <a:lnTo>
                  <a:pt x="619" y="733"/>
                </a:lnTo>
                <a:lnTo>
                  <a:pt x="620" y="733"/>
                </a:lnTo>
                <a:lnTo>
                  <a:pt x="621" y="733"/>
                </a:lnTo>
                <a:lnTo>
                  <a:pt x="621" y="732"/>
                </a:lnTo>
                <a:lnTo>
                  <a:pt x="622" y="730"/>
                </a:lnTo>
                <a:lnTo>
                  <a:pt x="622" y="727"/>
                </a:lnTo>
                <a:lnTo>
                  <a:pt x="623" y="723"/>
                </a:lnTo>
                <a:lnTo>
                  <a:pt x="623" y="715"/>
                </a:lnTo>
                <a:lnTo>
                  <a:pt x="624" y="703"/>
                </a:lnTo>
                <a:lnTo>
                  <a:pt x="624" y="685"/>
                </a:lnTo>
                <a:lnTo>
                  <a:pt x="625" y="661"/>
                </a:lnTo>
                <a:lnTo>
                  <a:pt x="625" y="636"/>
                </a:lnTo>
                <a:lnTo>
                  <a:pt x="626" y="613"/>
                </a:lnTo>
                <a:lnTo>
                  <a:pt x="626" y="579"/>
                </a:lnTo>
                <a:lnTo>
                  <a:pt x="627" y="566"/>
                </a:lnTo>
                <a:lnTo>
                  <a:pt x="627" y="558"/>
                </a:lnTo>
                <a:lnTo>
                  <a:pt x="628" y="555"/>
                </a:lnTo>
                <a:lnTo>
                  <a:pt x="628" y="559"/>
                </a:lnTo>
                <a:lnTo>
                  <a:pt x="629" y="567"/>
                </a:lnTo>
                <a:lnTo>
                  <a:pt x="629" y="580"/>
                </a:lnTo>
                <a:lnTo>
                  <a:pt x="630" y="593"/>
                </a:lnTo>
                <a:lnTo>
                  <a:pt x="630" y="606"/>
                </a:lnTo>
                <a:lnTo>
                  <a:pt x="631" y="620"/>
                </a:lnTo>
                <a:lnTo>
                  <a:pt x="631" y="637"/>
                </a:lnTo>
                <a:lnTo>
                  <a:pt x="632" y="651"/>
                </a:lnTo>
                <a:lnTo>
                  <a:pt x="632" y="674"/>
                </a:lnTo>
                <a:lnTo>
                  <a:pt x="633" y="684"/>
                </a:lnTo>
                <a:lnTo>
                  <a:pt x="633" y="693"/>
                </a:lnTo>
                <a:lnTo>
                  <a:pt x="634" y="700"/>
                </a:lnTo>
                <a:lnTo>
                  <a:pt x="634" y="705"/>
                </a:lnTo>
                <a:lnTo>
                  <a:pt x="635" y="710"/>
                </a:lnTo>
                <a:lnTo>
                  <a:pt x="635" y="715"/>
                </a:lnTo>
                <a:lnTo>
                  <a:pt x="636" y="718"/>
                </a:lnTo>
                <a:lnTo>
                  <a:pt x="636" y="720"/>
                </a:lnTo>
                <a:lnTo>
                  <a:pt x="637" y="721"/>
                </a:lnTo>
                <a:lnTo>
                  <a:pt x="637" y="722"/>
                </a:lnTo>
                <a:lnTo>
                  <a:pt x="638" y="723"/>
                </a:lnTo>
                <a:lnTo>
                  <a:pt x="639" y="724"/>
                </a:lnTo>
                <a:lnTo>
                  <a:pt x="639" y="725"/>
                </a:lnTo>
                <a:lnTo>
                  <a:pt x="640" y="726"/>
                </a:lnTo>
                <a:lnTo>
                  <a:pt x="640" y="727"/>
                </a:lnTo>
                <a:lnTo>
                  <a:pt x="641" y="727"/>
                </a:lnTo>
                <a:lnTo>
                  <a:pt x="641" y="728"/>
                </a:lnTo>
                <a:lnTo>
                  <a:pt x="642" y="730"/>
                </a:lnTo>
                <a:lnTo>
                  <a:pt x="642" y="731"/>
                </a:lnTo>
                <a:lnTo>
                  <a:pt x="643" y="732"/>
                </a:lnTo>
                <a:lnTo>
                  <a:pt x="643" y="733"/>
                </a:lnTo>
                <a:lnTo>
                  <a:pt x="644" y="734"/>
                </a:lnTo>
                <a:lnTo>
                  <a:pt x="645" y="734"/>
                </a:lnTo>
                <a:lnTo>
                  <a:pt x="646" y="734"/>
                </a:lnTo>
                <a:lnTo>
                  <a:pt x="647" y="735"/>
                </a:lnTo>
                <a:lnTo>
                  <a:pt x="647" y="734"/>
                </a:lnTo>
                <a:lnTo>
                  <a:pt x="648" y="734"/>
                </a:lnTo>
                <a:lnTo>
                  <a:pt x="648" y="733"/>
                </a:lnTo>
                <a:lnTo>
                  <a:pt x="649" y="733"/>
                </a:lnTo>
                <a:lnTo>
                  <a:pt x="649" y="734"/>
                </a:lnTo>
                <a:lnTo>
                  <a:pt x="650" y="735"/>
                </a:lnTo>
                <a:lnTo>
                  <a:pt x="650" y="734"/>
                </a:lnTo>
                <a:lnTo>
                  <a:pt x="651" y="733"/>
                </a:lnTo>
                <a:lnTo>
                  <a:pt x="652" y="732"/>
                </a:lnTo>
                <a:lnTo>
                  <a:pt x="652" y="730"/>
                </a:lnTo>
                <a:lnTo>
                  <a:pt x="653" y="727"/>
                </a:lnTo>
                <a:lnTo>
                  <a:pt x="653" y="721"/>
                </a:lnTo>
                <a:lnTo>
                  <a:pt x="654" y="714"/>
                </a:lnTo>
                <a:lnTo>
                  <a:pt x="654" y="705"/>
                </a:lnTo>
                <a:lnTo>
                  <a:pt x="655" y="696"/>
                </a:lnTo>
                <a:lnTo>
                  <a:pt x="655" y="683"/>
                </a:lnTo>
                <a:lnTo>
                  <a:pt x="656" y="681"/>
                </a:lnTo>
                <a:lnTo>
                  <a:pt x="657" y="682"/>
                </a:lnTo>
                <a:lnTo>
                  <a:pt x="657" y="685"/>
                </a:lnTo>
                <a:lnTo>
                  <a:pt x="658" y="692"/>
                </a:lnTo>
                <a:lnTo>
                  <a:pt x="658" y="698"/>
                </a:lnTo>
                <a:lnTo>
                  <a:pt x="659" y="704"/>
                </a:lnTo>
                <a:lnTo>
                  <a:pt x="659" y="708"/>
                </a:lnTo>
                <a:lnTo>
                  <a:pt x="660" y="713"/>
                </a:lnTo>
                <a:lnTo>
                  <a:pt x="660" y="717"/>
                </a:lnTo>
                <a:lnTo>
                  <a:pt x="661" y="721"/>
                </a:lnTo>
                <a:lnTo>
                  <a:pt x="661" y="724"/>
                </a:lnTo>
                <a:lnTo>
                  <a:pt x="662" y="726"/>
                </a:lnTo>
                <a:lnTo>
                  <a:pt x="662" y="727"/>
                </a:lnTo>
                <a:lnTo>
                  <a:pt x="663" y="728"/>
                </a:lnTo>
                <a:lnTo>
                  <a:pt x="663" y="729"/>
                </a:lnTo>
                <a:lnTo>
                  <a:pt x="664" y="730"/>
                </a:lnTo>
                <a:lnTo>
                  <a:pt x="664" y="732"/>
                </a:lnTo>
                <a:lnTo>
                  <a:pt x="665" y="732"/>
                </a:lnTo>
                <a:lnTo>
                  <a:pt x="666" y="733"/>
                </a:lnTo>
                <a:lnTo>
                  <a:pt x="666" y="734"/>
                </a:lnTo>
                <a:lnTo>
                  <a:pt x="667" y="734"/>
                </a:lnTo>
                <a:lnTo>
                  <a:pt x="667" y="735"/>
                </a:lnTo>
                <a:lnTo>
                  <a:pt x="668" y="735"/>
                </a:lnTo>
                <a:lnTo>
                  <a:pt x="669" y="735"/>
                </a:lnTo>
                <a:lnTo>
                  <a:pt x="669" y="736"/>
                </a:lnTo>
                <a:lnTo>
                  <a:pt x="670" y="736"/>
                </a:lnTo>
                <a:lnTo>
                  <a:pt x="671" y="736"/>
                </a:lnTo>
                <a:lnTo>
                  <a:pt x="672" y="736"/>
                </a:lnTo>
                <a:lnTo>
                  <a:pt x="673" y="735"/>
                </a:lnTo>
                <a:lnTo>
                  <a:pt x="673" y="734"/>
                </a:lnTo>
                <a:lnTo>
                  <a:pt x="674" y="733"/>
                </a:lnTo>
                <a:lnTo>
                  <a:pt x="675" y="734"/>
                </a:lnTo>
                <a:lnTo>
                  <a:pt x="676" y="734"/>
                </a:lnTo>
                <a:lnTo>
                  <a:pt x="676" y="735"/>
                </a:lnTo>
                <a:lnTo>
                  <a:pt x="677" y="735"/>
                </a:lnTo>
                <a:lnTo>
                  <a:pt x="678" y="735"/>
                </a:lnTo>
                <a:lnTo>
                  <a:pt x="679" y="735"/>
                </a:lnTo>
                <a:lnTo>
                  <a:pt x="680" y="735"/>
                </a:lnTo>
                <a:lnTo>
                  <a:pt x="681" y="735"/>
                </a:lnTo>
                <a:lnTo>
                  <a:pt x="682" y="735"/>
                </a:lnTo>
                <a:lnTo>
                  <a:pt x="682" y="734"/>
                </a:lnTo>
                <a:lnTo>
                  <a:pt x="683" y="733"/>
                </a:lnTo>
                <a:lnTo>
                  <a:pt x="684" y="733"/>
                </a:lnTo>
                <a:lnTo>
                  <a:pt x="685" y="732"/>
                </a:lnTo>
                <a:lnTo>
                  <a:pt x="685" y="731"/>
                </a:lnTo>
                <a:lnTo>
                  <a:pt x="686" y="731"/>
                </a:lnTo>
                <a:lnTo>
                  <a:pt x="686" y="730"/>
                </a:lnTo>
                <a:lnTo>
                  <a:pt x="687" y="730"/>
                </a:lnTo>
                <a:lnTo>
                  <a:pt x="688" y="731"/>
                </a:lnTo>
                <a:lnTo>
                  <a:pt x="688" y="732"/>
                </a:lnTo>
                <a:lnTo>
                  <a:pt x="689" y="733"/>
                </a:lnTo>
                <a:lnTo>
                  <a:pt x="689" y="734"/>
                </a:lnTo>
                <a:lnTo>
                  <a:pt x="690" y="735"/>
                </a:lnTo>
                <a:lnTo>
                  <a:pt x="690" y="736"/>
                </a:lnTo>
                <a:lnTo>
                  <a:pt x="691" y="736"/>
                </a:lnTo>
                <a:lnTo>
                  <a:pt x="692" y="735"/>
                </a:lnTo>
                <a:lnTo>
                  <a:pt x="693" y="735"/>
                </a:lnTo>
                <a:lnTo>
                  <a:pt x="693" y="736"/>
                </a:lnTo>
                <a:lnTo>
                  <a:pt x="694" y="736"/>
                </a:lnTo>
                <a:lnTo>
                  <a:pt x="694" y="737"/>
                </a:lnTo>
                <a:lnTo>
                  <a:pt x="695" y="737"/>
                </a:lnTo>
                <a:lnTo>
                  <a:pt x="696" y="737"/>
                </a:lnTo>
                <a:lnTo>
                  <a:pt x="697" y="737"/>
                </a:lnTo>
                <a:lnTo>
                  <a:pt x="698" y="736"/>
                </a:lnTo>
                <a:lnTo>
                  <a:pt x="699" y="736"/>
                </a:lnTo>
                <a:lnTo>
                  <a:pt x="700" y="736"/>
                </a:lnTo>
                <a:lnTo>
                  <a:pt x="701" y="737"/>
                </a:lnTo>
                <a:lnTo>
                  <a:pt x="701" y="738"/>
                </a:lnTo>
                <a:lnTo>
                  <a:pt x="702" y="738"/>
                </a:lnTo>
                <a:lnTo>
                  <a:pt x="702" y="737"/>
                </a:lnTo>
                <a:lnTo>
                  <a:pt x="703" y="738"/>
                </a:lnTo>
                <a:lnTo>
                  <a:pt x="704" y="738"/>
                </a:lnTo>
                <a:lnTo>
                  <a:pt x="705" y="738"/>
                </a:lnTo>
                <a:lnTo>
                  <a:pt x="705" y="739"/>
                </a:lnTo>
                <a:lnTo>
                  <a:pt x="706" y="739"/>
                </a:lnTo>
                <a:lnTo>
                  <a:pt x="707" y="739"/>
                </a:lnTo>
                <a:lnTo>
                  <a:pt x="707" y="738"/>
                </a:lnTo>
                <a:lnTo>
                  <a:pt x="708" y="738"/>
                </a:lnTo>
                <a:lnTo>
                  <a:pt x="709" y="737"/>
                </a:lnTo>
                <a:lnTo>
                  <a:pt x="709" y="736"/>
                </a:lnTo>
                <a:lnTo>
                  <a:pt x="710" y="736"/>
                </a:lnTo>
                <a:lnTo>
                  <a:pt x="710" y="735"/>
                </a:lnTo>
                <a:lnTo>
                  <a:pt x="711" y="735"/>
                </a:lnTo>
                <a:lnTo>
                  <a:pt x="711" y="733"/>
                </a:lnTo>
                <a:lnTo>
                  <a:pt x="712" y="732"/>
                </a:lnTo>
                <a:lnTo>
                  <a:pt x="712" y="731"/>
                </a:lnTo>
                <a:lnTo>
                  <a:pt x="713" y="730"/>
                </a:lnTo>
                <a:lnTo>
                  <a:pt x="713" y="729"/>
                </a:lnTo>
                <a:lnTo>
                  <a:pt x="714" y="728"/>
                </a:lnTo>
                <a:lnTo>
                  <a:pt x="715" y="729"/>
                </a:lnTo>
                <a:lnTo>
                  <a:pt x="715" y="730"/>
                </a:lnTo>
                <a:lnTo>
                  <a:pt x="716" y="731"/>
                </a:lnTo>
                <a:lnTo>
                  <a:pt x="716" y="732"/>
                </a:lnTo>
                <a:lnTo>
                  <a:pt x="717" y="732"/>
                </a:lnTo>
                <a:lnTo>
                  <a:pt x="718" y="733"/>
                </a:lnTo>
                <a:lnTo>
                  <a:pt x="718" y="734"/>
                </a:lnTo>
                <a:lnTo>
                  <a:pt x="719" y="735"/>
                </a:lnTo>
                <a:lnTo>
                  <a:pt x="719" y="736"/>
                </a:lnTo>
                <a:lnTo>
                  <a:pt x="720" y="736"/>
                </a:lnTo>
                <a:lnTo>
                  <a:pt x="720" y="735"/>
                </a:lnTo>
                <a:lnTo>
                  <a:pt x="721" y="734"/>
                </a:lnTo>
                <a:lnTo>
                  <a:pt x="722" y="734"/>
                </a:lnTo>
                <a:lnTo>
                  <a:pt x="723" y="733"/>
                </a:lnTo>
                <a:lnTo>
                  <a:pt x="723" y="732"/>
                </a:lnTo>
                <a:lnTo>
                  <a:pt x="724" y="731"/>
                </a:lnTo>
                <a:lnTo>
                  <a:pt x="725" y="730"/>
                </a:lnTo>
                <a:lnTo>
                  <a:pt x="725" y="729"/>
                </a:lnTo>
                <a:lnTo>
                  <a:pt x="726" y="729"/>
                </a:lnTo>
                <a:lnTo>
                  <a:pt x="727" y="730"/>
                </a:lnTo>
                <a:lnTo>
                  <a:pt x="727" y="732"/>
                </a:lnTo>
                <a:lnTo>
                  <a:pt x="728" y="733"/>
                </a:lnTo>
                <a:lnTo>
                  <a:pt x="728" y="734"/>
                </a:lnTo>
                <a:lnTo>
                  <a:pt x="729" y="733"/>
                </a:lnTo>
                <a:lnTo>
                  <a:pt x="729" y="734"/>
                </a:lnTo>
                <a:lnTo>
                  <a:pt x="730" y="735"/>
                </a:lnTo>
                <a:lnTo>
                  <a:pt x="731" y="736"/>
                </a:lnTo>
                <a:lnTo>
                  <a:pt x="732" y="737"/>
                </a:lnTo>
                <a:lnTo>
                  <a:pt x="732" y="738"/>
                </a:lnTo>
                <a:lnTo>
                  <a:pt x="733" y="739"/>
                </a:lnTo>
                <a:lnTo>
                  <a:pt x="734" y="740"/>
                </a:lnTo>
                <a:lnTo>
                  <a:pt x="735" y="740"/>
                </a:lnTo>
                <a:lnTo>
                  <a:pt x="736" y="740"/>
                </a:lnTo>
                <a:lnTo>
                  <a:pt x="737" y="740"/>
                </a:lnTo>
                <a:lnTo>
                  <a:pt x="737" y="739"/>
                </a:lnTo>
                <a:lnTo>
                  <a:pt x="738" y="739"/>
                </a:lnTo>
                <a:lnTo>
                  <a:pt x="739" y="739"/>
                </a:lnTo>
                <a:lnTo>
                  <a:pt x="740" y="739"/>
                </a:lnTo>
                <a:lnTo>
                  <a:pt x="741" y="739"/>
                </a:lnTo>
                <a:lnTo>
                  <a:pt x="742" y="738"/>
                </a:lnTo>
                <a:lnTo>
                  <a:pt x="743" y="738"/>
                </a:lnTo>
                <a:lnTo>
                  <a:pt x="743" y="739"/>
                </a:lnTo>
                <a:lnTo>
                  <a:pt x="744" y="739"/>
                </a:lnTo>
                <a:lnTo>
                  <a:pt x="744" y="740"/>
                </a:lnTo>
                <a:lnTo>
                  <a:pt x="745" y="740"/>
                </a:lnTo>
                <a:lnTo>
                  <a:pt x="745" y="739"/>
                </a:lnTo>
                <a:lnTo>
                  <a:pt x="746" y="739"/>
                </a:lnTo>
                <a:lnTo>
                  <a:pt x="747" y="739"/>
                </a:lnTo>
                <a:lnTo>
                  <a:pt x="747" y="740"/>
                </a:lnTo>
                <a:lnTo>
                  <a:pt x="748" y="740"/>
                </a:lnTo>
                <a:lnTo>
                  <a:pt x="749" y="740"/>
                </a:lnTo>
                <a:lnTo>
                  <a:pt x="750" y="740"/>
                </a:lnTo>
                <a:lnTo>
                  <a:pt x="751" y="740"/>
                </a:lnTo>
                <a:lnTo>
                  <a:pt x="752" y="740"/>
                </a:lnTo>
                <a:lnTo>
                  <a:pt x="752" y="739"/>
                </a:lnTo>
                <a:lnTo>
                  <a:pt x="753" y="739"/>
                </a:lnTo>
                <a:lnTo>
                  <a:pt x="754" y="739"/>
                </a:lnTo>
                <a:lnTo>
                  <a:pt x="754" y="740"/>
                </a:lnTo>
                <a:lnTo>
                  <a:pt x="755" y="740"/>
                </a:lnTo>
                <a:lnTo>
                  <a:pt x="755" y="739"/>
                </a:lnTo>
                <a:lnTo>
                  <a:pt x="756" y="739"/>
                </a:lnTo>
                <a:lnTo>
                  <a:pt x="757" y="739"/>
                </a:lnTo>
                <a:lnTo>
                  <a:pt x="757" y="738"/>
                </a:lnTo>
                <a:lnTo>
                  <a:pt x="758" y="738"/>
                </a:lnTo>
                <a:lnTo>
                  <a:pt x="758" y="737"/>
                </a:lnTo>
                <a:lnTo>
                  <a:pt x="759" y="737"/>
                </a:lnTo>
                <a:lnTo>
                  <a:pt x="759" y="736"/>
                </a:lnTo>
                <a:lnTo>
                  <a:pt x="760" y="736"/>
                </a:lnTo>
                <a:lnTo>
                  <a:pt x="761" y="735"/>
                </a:lnTo>
                <a:lnTo>
                  <a:pt x="761" y="734"/>
                </a:lnTo>
                <a:lnTo>
                  <a:pt x="762" y="733"/>
                </a:lnTo>
                <a:lnTo>
                  <a:pt x="762" y="732"/>
                </a:lnTo>
                <a:lnTo>
                  <a:pt x="763" y="731"/>
                </a:lnTo>
                <a:lnTo>
                  <a:pt x="764" y="731"/>
                </a:lnTo>
                <a:lnTo>
                  <a:pt x="764" y="730"/>
                </a:lnTo>
                <a:lnTo>
                  <a:pt x="765" y="729"/>
                </a:lnTo>
                <a:lnTo>
                  <a:pt x="765" y="728"/>
                </a:lnTo>
                <a:lnTo>
                  <a:pt x="766" y="727"/>
                </a:lnTo>
                <a:lnTo>
                  <a:pt x="766" y="726"/>
                </a:lnTo>
                <a:lnTo>
                  <a:pt x="767" y="723"/>
                </a:lnTo>
                <a:lnTo>
                  <a:pt x="767" y="721"/>
                </a:lnTo>
                <a:lnTo>
                  <a:pt x="768" y="720"/>
                </a:lnTo>
                <a:lnTo>
                  <a:pt x="768" y="719"/>
                </a:lnTo>
                <a:lnTo>
                  <a:pt x="769" y="718"/>
                </a:lnTo>
                <a:lnTo>
                  <a:pt x="769" y="716"/>
                </a:lnTo>
                <a:lnTo>
                  <a:pt x="770" y="714"/>
                </a:lnTo>
                <a:lnTo>
                  <a:pt x="770" y="711"/>
                </a:lnTo>
                <a:lnTo>
                  <a:pt x="771" y="709"/>
                </a:lnTo>
                <a:lnTo>
                  <a:pt x="771" y="708"/>
                </a:lnTo>
                <a:lnTo>
                  <a:pt x="772" y="709"/>
                </a:lnTo>
                <a:lnTo>
                  <a:pt x="772" y="710"/>
                </a:lnTo>
                <a:lnTo>
                  <a:pt x="773" y="710"/>
                </a:lnTo>
                <a:lnTo>
                  <a:pt x="774" y="711"/>
                </a:lnTo>
                <a:lnTo>
                  <a:pt x="774" y="713"/>
                </a:lnTo>
                <a:lnTo>
                  <a:pt x="775" y="714"/>
                </a:lnTo>
                <a:lnTo>
                  <a:pt x="776" y="713"/>
                </a:lnTo>
                <a:lnTo>
                  <a:pt x="776" y="710"/>
                </a:lnTo>
                <a:lnTo>
                  <a:pt x="777" y="706"/>
                </a:lnTo>
                <a:lnTo>
                  <a:pt x="777" y="701"/>
                </a:lnTo>
                <a:lnTo>
                  <a:pt x="778" y="691"/>
                </a:lnTo>
                <a:lnTo>
                  <a:pt x="778" y="677"/>
                </a:lnTo>
                <a:lnTo>
                  <a:pt x="779" y="663"/>
                </a:lnTo>
                <a:lnTo>
                  <a:pt x="779" y="648"/>
                </a:lnTo>
                <a:lnTo>
                  <a:pt x="780" y="633"/>
                </a:lnTo>
                <a:lnTo>
                  <a:pt x="780" y="621"/>
                </a:lnTo>
                <a:lnTo>
                  <a:pt x="781" y="616"/>
                </a:lnTo>
                <a:lnTo>
                  <a:pt x="782" y="616"/>
                </a:lnTo>
                <a:lnTo>
                  <a:pt x="782" y="620"/>
                </a:lnTo>
                <a:lnTo>
                  <a:pt x="783" y="629"/>
                </a:lnTo>
                <a:lnTo>
                  <a:pt x="783" y="637"/>
                </a:lnTo>
                <a:lnTo>
                  <a:pt x="784" y="644"/>
                </a:lnTo>
                <a:lnTo>
                  <a:pt x="784" y="653"/>
                </a:lnTo>
                <a:lnTo>
                  <a:pt x="785" y="661"/>
                </a:lnTo>
                <a:lnTo>
                  <a:pt x="785" y="666"/>
                </a:lnTo>
                <a:lnTo>
                  <a:pt x="786" y="669"/>
                </a:lnTo>
                <a:lnTo>
                  <a:pt x="786" y="672"/>
                </a:lnTo>
                <a:lnTo>
                  <a:pt x="787" y="677"/>
                </a:lnTo>
                <a:lnTo>
                  <a:pt x="787" y="689"/>
                </a:lnTo>
                <a:lnTo>
                  <a:pt x="788" y="692"/>
                </a:lnTo>
                <a:lnTo>
                  <a:pt x="788" y="694"/>
                </a:lnTo>
                <a:lnTo>
                  <a:pt x="789" y="694"/>
                </a:lnTo>
                <a:lnTo>
                  <a:pt x="790" y="696"/>
                </a:lnTo>
                <a:lnTo>
                  <a:pt x="790" y="698"/>
                </a:lnTo>
                <a:lnTo>
                  <a:pt x="791" y="700"/>
                </a:lnTo>
                <a:lnTo>
                  <a:pt x="791" y="702"/>
                </a:lnTo>
                <a:lnTo>
                  <a:pt x="792" y="704"/>
                </a:lnTo>
                <a:lnTo>
                  <a:pt x="792" y="706"/>
                </a:lnTo>
                <a:lnTo>
                  <a:pt x="793" y="707"/>
                </a:lnTo>
                <a:lnTo>
                  <a:pt x="793" y="709"/>
                </a:lnTo>
                <a:lnTo>
                  <a:pt x="794" y="710"/>
                </a:lnTo>
                <a:lnTo>
                  <a:pt x="795" y="711"/>
                </a:lnTo>
                <a:lnTo>
                  <a:pt x="796" y="712"/>
                </a:lnTo>
                <a:lnTo>
                  <a:pt x="796" y="713"/>
                </a:lnTo>
                <a:lnTo>
                  <a:pt x="797" y="713"/>
                </a:lnTo>
                <a:lnTo>
                  <a:pt x="797" y="714"/>
                </a:lnTo>
                <a:lnTo>
                  <a:pt x="798" y="714"/>
                </a:lnTo>
                <a:lnTo>
                  <a:pt x="799" y="715"/>
                </a:lnTo>
                <a:lnTo>
                  <a:pt x="799" y="716"/>
                </a:lnTo>
                <a:lnTo>
                  <a:pt x="800" y="716"/>
                </a:lnTo>
                <a:lnTo>
                  <a:pt x="801" y="716"/>
                </a:lnTo>
                <a:lnTo>
                  <a:pt x="802" y="716"/>
                </a:lnTo>
                <a:lnTo>
                  <a:pt x="803" y="716"/>
                </a:lnTo>
                <a:lnTo>
                  <a:pt x="803" y="715"/>
                </a:lnTo>
                <a:lnTo>
                  <a:pt x="804" y="715"/>
                </a:lnTo>
                <a:lnTo>
                  <a:pt x="805" y="717"/>
                </a:lnTo>
                <a:lnTo>
                  <a:pt x="805" y="718"/>
                </a:lnTo>
                <a:lnTo>
                  <a:pt x="806" y="717"/>
                </a:lnTo>
                <a:lnTo>
                  <a:pt x="807" y="717"/>
                </a:lnTo>
                <a:lnTo>
                  <a:pt x="808" y="718"/>
                </a:lnTo>
                <a:lnTo>
                  <a:pt x="808" y="720"/>
                </a:lnTo>
                <a:lnTo>
                  <a:pt x="809" y="720"/>
                </a:lnTo>
                <a:lnTo>
                  <a:pt x="810" y="720"/>
                </a:lnTo>
                <a:lnTo>
                  <a:pt x="810" y="719"/>
                </a:lnTo>
                <a:lnTo>
                  <a:pt x="811" y="718"/>
                </a:lnTo>
                <a:lnTo>
                  <a:pt x="812" y="718"/>
                </a:lnTo>
                <a:lnTo>
                  <a:pt x="812" y="720"/>
                </a:lnTo>
                <a:lnTo>
                  <a:pt x="813" y="721"/>
                </a:lnTo>
                <a:lnTo>
                  <a:pt x="813" y="722"/>
                </a:lnTo>
                <a:lnTo>
                  <a:pt x="814" y="722"/>
                </a:lnTo>
                <a:lnTo>
                  <a:pt x="815" y="723"/>
                </a:lnTo>
                <a:lnTo>
                  <a:pt x="815" y="724"/>
                </a:lnTo>
                <a:lnTo>
                  <a:pt x="816" y="724"/>
                </a:lnTo>
                <a:lnTo>
                  <a:pt x="817" y="724"/>
                </a:lnTo>
                <a:lnTo>
                  <a:pt x="817" y="725"/>
                </a:lnTo>
                <a:lnTo>
                  <a:pt x="818" y="725"/>
                </a:lnTo>
                <a:lnTo>
                  <a:pt x="818" y="724"/>
                </a:lnTo>
                <a:lnTo>
                  <a:pt x="819" y="723"/>
                </a:lnTo>
                <a:lnTo>
                  <a:pt x="820" y="723"/>
                </a:lnTo>
                <a:lnTo>
                  <a:pt x="820" y="724"/>
                </a:lnTo>
                <a:lnTo>
                  <a:pt x="821" y="724"/>
                </a:lnTo>
                <a:lnTo>
                  <a:pt x="821" y="725"/>
                </a:lnTo>
                <a:lnTo>
                  <a:pt x="822" y="725"/>
                </a:lnTo>
                <a:lnTo>
                  <a:pt x="823" y="725"/>
                </a:lnTo>
                <a:lnTo>
                  <a:pt x="824" y="725"/>
                </a:lnTo>
                <a:lnTo>
                  <a:pt x="825" y="726"/>
                </a:lnTo>
                <a:lnTo>
                  <a:pt x="825" y="725"/>
                </a:lnTo>
                <a:lnTo>
                  <a:pt x="826" y="725"/>
                </a:lnTo>
                <a:lnTo>
                  <a:pt x="826" y="724"/>
                </a:lnTo>
                <a:lnTo>
                  <a:pt x="827" y="724"/>
                </a:lnTo>
                <a:lnTo>
                  <a:pt x="828" y="724"/>
                </a:lnTo>
                <a:lnTo>
                  <a:pt x="828" y="725"/>
                </a:lnTo>
                <a:lnTo>
                  <a:pt x="829" y="725"/>
                </a:lnTo>
                <a:lnTo>
                  <a:pt x="830" y="725"/>
                </a:lnTo>
                <a:lnTo>
                  <a:pt x="830" y="724"/>
                </a:lnTo>
                <a:lnTo>
                  <a:pt x="831" y="724"/>
                </a:lnTo>
                <a:lnTo>
                  <a:pt x="832" y="722"/>
                </a:lnTo>
                <a:lnTo>
                  <a:pt x="832" y="718"/>
                </a:lnTo>
                <a:lnTo>
                  <a:pt x="833" y="711"/>
                </a:lnTo>
                <a:lnTo>
                  <a:pt x="833" y="704"/>
                </a:lnTo>
                <a:lnTo>
                  <a:pt x="834" y="701"/>
                </a:lnTo>
                <a:lnTo>
                  <a:pt x="834" y="705"/>
                </a:lnTo>
                <a:lnTo>
                  <a:pt x="835" y="710"/>
                </a:lnTo>
                <a:lnTo>
                  <a:pt x="835" y="714"/>
                </a:lnTo>
                <a:lnTo>
                  <a:pt x="836" y="717"/>
                </a:lnTo>
                <a:lnTo>
                  <a:pt x="836" y="718"/>
                </a:lnTo>
                <a:lnTo>
                  <a:pt x="837" y="720"/>
                </a:lnTo>
                <a:lnTo>
                  <a:pt x="837" y="722"/>
                </a:lnTo>
                <a:lnTo>
                  <a:pt x="838" y="723"/>
                </a:lnTo>
                <a:lnTo>
                  <a:pt x="839" y="724"/>
                </a:lnTo>
                <a:lnTo>
                  <a:pt x="840" y="725"/>
                </a:lnTo>
                <a:lnTo>
                  <a:pt x="840" y="726"/>
                </a:lnTo>
                <a:lnTo>
                  <a:pt x="841" y="725"/>
                </a:lnTo>
                <a:lnTo>
                  <a:pt x="842" y="724"/>
                </a:lnTo>
                <a:lnTo>
                  <a:pt x="843" y="724"/>
                </a:lnTo>
                <a:lnTo>
                  <a:pt x="844" y="724"/>
                </a:lnTo>
                <a:lnTo>
                  <a:pt x="844" y="726"/>
                </a:lnTo>
                <a:lnTo>
                  <a:pt x="845" y="726"/>
                </a:lnTo>
                <a:lnTo>
                  <a:pt x="846" y="726"/>
                </a:lnTo>
                <a:lnTo>
                  <a:pt x="847" y="726"/>
                </a:lnTo>
                <a:lnTo>
                  <a:pt x="848" y="726"/>
                </a:lnTo>
                <a:lnTo>
                  <a:pt x="849" y="726"/>
                </a:lnTo>
                <a:lnTo>
                  <a:pt x="849" y="724"/>
                </a:lnTo>
                <a:lnTo>
                  <a:pt x="850" y="723"/>
                </a:lnTo>
                <a:lnTo>
                  <a:pt x="851" y="723"/>
                </a:lnTo>
                <a:lnTo>
                  <a:pt x="852" y="722"/>
                </a:lnTo>
                <a:lnTo>
                  <a:pt x="852" y="721"/>
                </a:lnTo>
                <a:lnTo>
                  <a:pt x="853" y="722"/>
                </a:lnTo>
                <a:lnTo>
                  <a:pt x="854" y="722"/>
                </a:lnTo>
                <a:lnTo>
                  <a:pt x="855" y="723"/>
                </a:lnTo>
                <a:lnTo>
                  <a:pt x="856" y="723"/>
                </a:lnTo>
                <a:lnTo>
                  <a:pt x="856" y="724"/>
                </a:lnTo>
                <a:lnTo>
                  <a:pt x="857" y="724"/>
                </a:lnTo>
                <a:lnTo>
                  <a:pt x="858" y="724"/>
                </a:lnTo>
                <a:lnTo>
                  <a:pt x="859" y="724"/>
                </a:lnTo>
                <a:lnTo>
                  <a:pt x="860" y="724"/>
                </a:lnTo>
                <a:lnTo>
                  <a:pt x="860" y="721"/>
                </a:lnTo>
                <a:lnTo>
                  <a:pt x="861" y="715"/>
                </a:lnTo>
                <a:lnTo>
                  <a:pt x="861" y="706"/>
                </a:lnTo>
                <a:lnTo>
                  <a:pt x="862" y="697"/>
                </a:lnTo>
                <a:lnTo>
                  <a:pt x="862" y="683"/>
                </a:lnTo>
                <a:lnTo>
                  <a:pt x="863" y="681"/>
                </a:lnTo>
                <a:lnTo>
                  <a:pt x="863" y="683"/>
                </a:lnTo>
                <a:lnTo>
                  <a:pt x="864" y="688"/>
                </a:lnTo>
                <a:lnTo>
                  <a:pt x="864" y="692"/>
                </a:lnTo>
                <a:lnTo>
                  <a:pt x="865" y="696"/>
                </a:lnTo>
                <a:lnTo>
                  <a:pt x="865" y="701"/>
                </a:lnTo>
                <a:lnTo>
                  <a:pt x="866" y="705"/>
                </a:lnTo>
                <a:lnTo>
                  <a:pt x="866" y="709"/>
                </a:lnTo>
                <a:lnTo>
                  <a:pt x="867" y="712"/>
                </a:lnTo>
                <a:lnTo>
                  <a:pt x="867" y="715"/>
                </a:lnTo>
                <a:lnTo>
                  <a:pt x="868" y="718"/>
                </a:lnTo>
                <a:lnTo>
                  <a:pt x="868" y="721"/>
                </a:lnTo>
                <a:lnTo>
                  <a:pt x="869" y="722"/>
                </a:lnTo>
                <a:lnTo>
                  <a:pt x="870" y="723"/>
                </a:lnTo>
                <a:lnTo>
                  <a:pt x="870" y="724"/>
                </a:lnTo>
                <a:lnTo>
                  <a:pt x="871" y="725"/>
                </a:lnTo>
                <a:lnTo>
                  <a:pt x="871" y="726"/>
                </a:lnTo>
                <a:lnTo>
                  <a:pt x="872" y="727"/>
                </a:lnTo>
                <a:lnTo>
                  <a:pt x="872" y="728"/>
                </a:lnTo>
                <a:lnTo>
                  <a:pt x="873" y="728"/>
                </a:lnTo>
                <a:lnTo>
                  <a:pt x="873" y="727"/>
                </a:lnTo>
                <a:lnTo>
                  <a:pt x="874" y="727"/>
                </a:lnTo>
                <a:lnTo>
                  <a:pt x="874" y="726"/>
                </a:lnTo>
                <a:lnTo>
                  <a:pt x="875" y="726"/>
                </a:lnTo>
                <a:lnTo>
                  <a:pt x="876" y="726"/>
                </a:lnTo>
                <a:lnTo>
                  <a:pt x="877" y="727"/>
                </a:lnTo>
                <a:lnTo>
                  <a:pt x="878" y="728"/>
                </a:lnTo>
                <a:lnTo>
                  <a:pt x="879" y="727"/>
                </a:lnTo>
                <a:lnTo>
                  <a:pt x="879" y="726"/>
                </a:lnTo>
                <a:lnTo>
                  <a:pt x="880" y="725"/>
                </a:lnTo>
                <a:lnTo>
                  <a:pt x="880" y="726"/>
                </a:lnTo>
                <a:lnTo>
                  <a:pt x="881" y="726"/>
                </a:lnTo>
                <a:lnTo>
                  <a:pt x="882" y="725"/>
                </a:lnTo>
                <a:lnTo>
                  <a:pt x="883" y="725"/>
                </a:lnTo>
                <a:lnTo>
                  <a:pt x="884" y="726"/>
                </a:lnTo>
                <a:lnTo>
                  <a:pt x="884" y="727"/>
                </a:lnTo>
                <a:lnTo>
                  <a:pt x="885" y="727"/>
                </a:lnTo>
                <a:lnTo>
                  <a:pt x="885" y="726"/>
                </a:lnTo>
                <a:lnTo>
                  <a:pt x="886" y="725"/>
                </a:lnTo>
                <a:lnTo>
                  <a:pt x="887" y="724"/>
                </a:lnTo>
                <a:lnTo>
                  <a:pt x="887" y="725"/>
                </a:lnTo>
                <a:lnTo>
                  <a:pt x="888" y="726"/>
                </a:lnTo>
                <a:lnTo>
                  <a:pt x="888" y="727"/>
                </a:lnTo>
                <a:lnTo>
                  <a:pt x="889" y="726"/>
                </a:lnTo>
                <a:lnTo>
                  <a:pt x="890" y="725"/>
                </a:lnTo>
                <a:lnTo>
                  <a:pt x="891" y="725"/>
                </a:lnTo>
                <a:lnTo>
                  <a:pt x="891" y="726"/>
                </a:lnTo>
                <a:lnTo>
                  <a:pt x="892" y="727"/>
                </a:lnTo>
                <a:lnTo>
                  <a:pt x="893" y="726"/>
                </a:lnTo>
                <a:lnTo>
                  <a:pt x="894" y="726"/>
                </a:lnTo>
                <a:lnTo>
                  <a:pt x="895" y="726"/>
                </a:lnTo>
                <a:lnTo>
                  <a:pt x="896" y="726"/>
                </a:lnTo>
                <a:lnTo>
                  <a:pt x="897" y="726"/>
                </a:lnTo>
                <a:lnTo>
                  <a:pt x="898" y="726"/>
                </a:lnTo>
                <a:lnTo>
                  <a:pt x="898" y="725"/>
                </a:lnTo>
                <a:lnTo>
                  <a:pt x="899" y="724"/>
                </a:lnTo>
                <a:lnTo>
                  <a:pt x="899" y="723"/>
                </a:lnTo>
                <a:lnTo>
                  <a:pt x="900" y="720"/>
                </a:lnTo>
                <a:lnTo>
                  <a:pt x="900" y="713"/>
                </a:lnTo>
                <a:lnTo>
                  <a:pt x="901" y="700"/>
                </a:lnTo>
                <a:lnTo>
                  <a:pt x="901" y="680"/>
                </a:lnTo>
                <a:lnTo>
                  <a:pt x="902" y="655"/>
                </a:lnTo>
                <a:lnTo>
                  <a:pt x="902" y="626"/>
                </a:lnTo>
                <a:lnTo>
                  <a:pt x="903" y="596"/>
                </a:lnTo>
                <a:lnTo>
                  <a:pt x="903" y="542"/>
                </a:lnTo>
                <a:lnTo>
                  <a:pt x="904" y="522"/>
                </a:lnTo>
                <a:lnTo>
                  <a:pt x="904" y="510"/>
                </a:lnTo>
                <a:lnTo>
                  <a:pt x="905" y="509"/>
                </a:lnTo>
                <a:lnTo>
                  <a:pt x="905" y="517"/>
                </a:lnTo>
                <a:lnTo>
                  <a:pt x="906" y="527"/>
                </a:lnTo>
                <a:lnTo>
                  <a:pt x="906" y="534"/>
                </a:lnTo>
                <a:lnTo>
                  <a:pt x="907" y="541"/>
                </a:lnTo>
                <a:lnTo>
                  <a:pt x="907" y="551"/>
                </a:lnTo>
                <a:lnTo>
                  <a:pt x="908" y="562"/>
                </a:lnTo>
                <a:lnTo>
                  <a:pt x="908" y="572"/>
                </a:lnTo>
                <a:lnTo>
                  <a:pt x="909" y="582"/>
                </a:lnTo>
                <a:lnTo>
                  <a:pt x="909" y="603"/>
                </a:lnTo>
                <a:lnTo>
                  <a:pt x="910" y="610"/>
                </a:lnTo>
                <a:lnTo>
                  <a:pt x="910" y="615"/>
                </a:lnTo>
                <a:lnTo>
                  <a:pt x="911" y="622"/>
                </a:lnTo>
                <a:lnTo>
                  <a:pt x="911" y="631"/>
                </a:lnTo>
                <a:lnTo>
                  <a:pt x="912" y="640"/>
                </a:lnTo>
                <a:lnTo>
                  <a:pt x="912" y="650"/>
                </a:lnTo>
                <a:lnTo>
                  <a:pt x="913" y="660"/>
                </a:lnTo>
                <a:lnTo>
                  <a:pt x="913" y="669"/>
                </a:lnTo>
                <a:lnTo>
                  <a:pt x="914" y="677"/>
                </a:lnTo>
                <a:lnTo>
                  <a:pt x="914" y="683"/>
                </a:lnTo>
                <a:lnTo>
                  <a:pt x="915" y="689"/>
                </a:lnTo>
                <a:lnTo>
                  <a:pt x="915" y="694"/>
                </a:lnTo>
                <a:lnTo>
                  <a:pt x="916" y="699"/>
                </a:lnTo>
                <a:lnTo>
                  <a:pt x="916" y="703"/>
                </a:lnTo>
                <a:lnTo>
                  <a:pt x="917" y="706"/>
                </a:lnTo>
                <a:lnTo>
                  <a:pt x="917" y="708"/>
                </a:lnTo>
                <a:lnTo>
                  <a:pt x="918" y="710"/>
                </a:lnTo>
                <a:lnTo>
                  <a:pt x="918" y="714"/>
                </a:lnTo>
                <a:lnTo>
                  <a:pt x="919" y="715"/>
                </a:lnTo>
                <a:lnTo>
                  <a:pt x="920" y="715"/>
                </a:lnTo>
                <a:lnTo>
                  <a:pt x="921" y="716"/>
                </a:lnTo>
                <a:lnTo>
                  <a:pt x="921" y="717"/>
                </a:lnTo>
                <a:lnTo>
                  <a:pt x="922" y="717"/>
                </a:lnTo>
                <a:lnTo>
                  <a:pt x="922" y="718"/>
                </a:lnTo>
                <a:lnTo>
                  <a:pt x="923" y="718"/>
                </a:lnTo>
                <a:lnTo>
                  <a:pt x="923" y="719"/>
                </a:lnTo>
                <a:lnTo>
                  <a:pt x="924" y="719"/>
                </a:lnTo>
                <a:lnTo>
                  <a:pt x="925" y="719"/>
                </a:lnTo>
                <a:lnTo>
                  <a:pt x="926" y="720"/>
                </a:lnTo>
                <a:lnTo>
                  <a:pt x="927" y="720"/>
                </a:lnTo>
                <a:lnTo>
                  <a:pt x="927" y="719"/>
                </a:lnTo>
                <a:lnTo>
                  <a:pt x="928" y="718"/>
                </a:lnTo>
                <a:lnTo>
                  <a:pt x="928" y="719"/>
                </a:lnTo>
                <a:lnTo>
                  <a:pt x="929" y="719"/>
                </a:lnTo>
                <a:lnTo>
                  <a:pt x="929" y="720"/>
                </a:lnTo>
                <a:lnTo>
                  <a:pt x="930" y="721"/>
                </a:lnTo>
                <a:lnTo>
                  <a:pt x="930" y="722"/>
                </a:lnTo>
                <a:lnTo>
                  <a:pt x="931" y="722"/>
                </a:lnTo>
                <a:lnTo>
                  <a:pt x="932" y="722"/>
                </a:lnTo>
                <a:lnTo>
                  <a:pt x="932" y="721"/>
                </a:lnTo>
                <a:lnTo>
                  <a:pt x="933" y="720"/>
                </a:lnTo>
                <a:lnTo>
                  <a:pt x="934" y="720"/>
                </a:lnTo>
                <a:lnTo>
                  <a:pt x="935" y="720"/>
                </a:lnTo>
                <a:lnTo>
                  <a:pt x="936" y="721"/>
                </a:lnTo>
                <a:lnTo>
                  <a:pt x="937" y="721"/>
                </a:lnTo>
                <a:lnTo>
                  <a:pt x="938" y="721"/>
                </a:lnTo>
                <a:lnTo>
                  <a:pt x="939" y="722"/>
                </a:lnTo>
                <a:lnTo>
                  <a:pt x="939" y="723"/>
                </a:lnTo>
                <a:lnTo>
                  <a:pt x="940" y="723"/>
                </a:lnTo>
                <a:lnTo>
                  <a:pt x="941" y="724"/>
                </a:lnTo>
                <a:lnTo>
                  <a:pt x="942" y="725"/>
                </a:lnTo>
                <a:lnTo>
                  <a:pt x="943" y="724"/>
                </a:lnTo>
                <a:lnTo>
                  <a:pt x="944" y="723"/>
                </a:lnTo>
                <a:lnTo>
                  <a:pt x="945" y="723"/>
                </a:lnTo>
                <a:lnTo>
                  <a:pt x="946" y="724"/>
                </a:lnTo>
                <a:lnTo>
                  <a:pt x="947" y="724"/>
                </a:lnTo>
                <a:lnTo>
                  <a:pt x="947" y="723"/>
                </a:lnTo>
                <a:lnTo>
                  <a:pt x="948" y="722"/>
                </a:lnTo>
                <a:lnTo>
                  <a:pt x="949" y="722"/>
                </a:lnTo>
                <a:lnTo>
                  <a:pt x="950" y="722"/>
                </a:lnTo>
                <a:lnTo>
                  <a:pt x="950" y="723"/>
                </a:lnTo>
                <a:lnTo>
                  <a:pt x="951" y="725"/>
                </a:lnTo>
                <a:lnTo>
                  <a:pt x="952" y="724"/>
                </a:lnTo>
                <a:lnTo>
                  <a:pt x="953" y="724"/>
                </a:lnTo>
                <a:lnTo>
                  <a:pt x="954" y="724"/>
                </a:lnTo>
                <a:lnTo>
                  <a:pt x="954" y="723"/>
                </a:lnTo>
                <a:lnTo>
                  <a:pt x="955" y="723"/>
                </a:lnTo>
                <a:lnTo>
                  <a:pt x="956" y="723"/>
                </a:lnTo>
                <a:lnTo>
                  <a:pt x="957" y="723"/>
                </a:lnTo>
                <a:lnTo>
                  <a:pt x="958" y="723"/>
                </a:lnTo>
                <a:lnTo>
                  <a:pt x="958" y="724"/>
                </a:lnTo>
                <a:lnTo>
                  <a:pt x="959" y="724"/>
                </a:lnTo>
                <a:lnTo>
                  <a:pt x="959" y="723"/>
                </a:lnTo>
                <a:lnTo>
                  <a:pt x="960" y="723"/>
                </a:lnTo>
                <a:lnTo>
                  <a:pt x="960" y="725"/>
                </a:lnTo>
                <a:lnTo>
                  <a:pt x="961" y="731"/>
                </a:lnTo>
                <a:lnTo>
                  <a:pt x="961" y="740"/>
                </a:lnTo>
                <a:lnTo>
                  <a:pt x="962" y="749"/>
                </a:lnTo>
                <a:lnTo>
                  <a:pt x="962" y="754"/>
                </a:lnTo>
                <a:lnTo>
                  <a:pt x="963" y="756"/>
                </a:lnTo>
                <a:lnTo>
                  <a:pt x="964" y="756"/>
                </a:lnTo>
                <a:lnTo>
                  <a:pt x="965" y="756"/>
                </a:lnTo>
                <a:lnTo>
                  <a:pt x="965" y="755"/>
                </a:lnTo>
                <a:lnTo>
                  <a:pt x="966" y="755"/>
                </a:lnTo>
                <a:lnTo>
                  <a:pt x="966" y="754"/>
                </a:lnTo>
                <a:lnTo>
                  <a:pt x="967" y="755"/>
                </a:lnTo>
                <a:lnTo>
                  <a:pt x="968" y="755"/>
                </a:lnTo>
                <a:lnTo>
                  <a:pt x="969" y="755"/>
                </a:lnTo>
                <a:lnTo>
                  <a:pt x="970" y="756"/>
                </a:lnTo>
                <a:lnTo>
                  <a:pt x="971" y="757"/>
                </a:lnTo>
                <a:lnTo>
                  <a:pt x="972" y="757"/>
                </a:lnTo>
                <a:lnTo>
                  <a:pt x="973" y="757"/>
                </a:lnTo>
                <a:lnTo>
                  <a:pt x="974" y="757"/>
                </a:lnTo>
                <a:lnTo>
                  <a:pt x="975" y="756"/>
                </a:lnTo>
                <a:lnTo>
                  <a:pt x="975" y="755"/>
                </a:lnTo>
                <a:lnTo>
                  <a:pt x="976" y="755"/>
                </a:lnTo>
                <a:lnTo>
                  <a:pt x="976" y="756"/>
                </a:lnTo>
                <a:lnTo>
                  <a:pt x="977" y="757"/>
                </a:lnTo>
                <a:lnTo>
                  <a:pt x="977" y="756"/>
                </a:lnTo>
                <a:lnTo>
                  <a:pt x="978" y="756"/>
                </a:lnTo>
                <a:lnTo>
                  <a:pt x="979" y="756"/>
                </a:lnTo>
                <a:lnTo>
                  <a:pt x="980" y="756"/>
                </a:lnTo>
                <a:lnTo>
                  <a:pt x="981" y="757"/>
                </a:lnTo>
                <a:lnTo>
                  <a:pt x="982" y="756"/>
                </a:lnTo>
                <a:lnTo>
                  <a:pt x="983" y="757"/>
                </a:lnTo>
                <a:lnTo>
                  <a:pt x="983" y="758"/>
                </a:lnTo>
                <a:lnTo>
                  <a:pt x="984" y="759"/>
                </a:lnTo>
                <a:lnTo>
                  <a:pt x="984" y="760"/>
                </a:lnTo>
                <a:lnTo>
                  <a:pt x="985" y="759"/>
                </a:lnTo>
                <a:lnTo>
                  <a:pt x="986" y="757"/>
                </a:lnTo>
                <a:lnTo>
                  <a:pt x="987" y="757"/>
                </a:lnTo>
                <a:lnTo>
                  <a:pt x="987" y="759"/>
                </a:lnTo>
                <a:lnTo>
                  <a:pt x="988" y="760"/>
                </a:lnTo>
                <a:lnTo>
                  <a:pt x="989" y="758"/>
                </a:lnTo>
                <a:lnTo>
                  <a:pt x="989" y="757"/>
                </a:lnTo>
                <a:lnTo>
                  <a:pt x="990" y="757"/>
                </a:lnTo>
                <a:lnTo>
                  <a:pt x="991" y="757"/>
                </a:lnTo>
                <a:lnTo>
                  <a:pt x="992" y="757"/>
                </a:lnTo>
                <a:lnTo>
                  <a:pt x="993" y="757"/>
                </a:lnTo>
                <a:lnTo>
                  <a:pt x="994" y="757"/>
                </a:lnTo>
                <a:lnTo>
                  <a:pt x="994" y="758"/>
                </a:lnTo>
                <a:lnTo>
                  <a:pt x="995" y="758"/>
                </a:lnTo>
                <a:lnTo>
                  <a:pt x="996" y="758"/>
                </a:lnTo>
                <a:lnTo>
                  <a:pt x="996" y="757"/>
                </a:lnTo>
                <a:lnTo>
                  <a:pt x="997" y="757"/>
                </a:lnTo>
                <a:lnTo>
                  <a:pt x="997" y="756"/>
                </a:lnTo>
                <a:lnTo>
                  <a:pt x="998" y="756"/>
                </a:lnTo>
                <a:lnTo>
                  <a:pt x="999" y="757"/>
                </a:lnTo>
                <a:lnTo>
                  <a:pt x="999" y="758"/>
                </a:lnTo>
                <a:lnTo>
                  <a:pt x="1000" y="758"/>
                </a:lnTo>
                <a:lnTo>
                  <a:pt x="1000" y="757"/>
                </a:lnTo>
                <a:lnTo>
                  <a:pt x="1001" y="757"/>
                </a:lnTo>
                <a:lnTo>
                  <a:pt x="1002" y="757"/>
                </a:lnTo>
                <a:lnTo>
                  <a:pt x="1003" y="757"/>
                </a:lnTo>
                <a:lnTo>
                  <a:pt x="1004" y="757"/>
                </a:lnTo>
                <a:lnTo>
                  <a:pt x="1005" y="756"/>
                </a:lnTo>
                <a:lnTo>
                  <a:pt x="1005" y="757"/>
                </a:lnTo>
                <a:lnTo>
                  <a:pt x="1006" y="757"/>
                </a:lnTo>
                <a:lnTo>
                  <a:pt x="1006" y="758"/>
                </a:lnTo>
                <a:lnTo>
                  <a:pt x="1007" y="758"/>
                </a:lnTo>
                <a:lnTo>
                  <a:pt x="1007" y="757"/>
                </a:lnTo>
                <a:lnTo>
                  <a:pt x="1008" y="757"/>
                </a:lnTo>
                <a:lnTo>
                  <a:pt x="1009" y="757"/>
                </a:lnTo>
                <a:lnTo>
                  <a:pt x="1010" y="756"/>
                </a:lnTo>
                <a:lnTo>
                  <a:pt x="1011" y="755"/>
                </a:lnTo>
                <a:lnTo>
                  <a:pt x="1012" y="755"/>
                </a:lnTo>
                <a:lnTo>
                  <a:pt x="1013" y="754"/>
                </a:lnTo>
                <a:lnTo>
                  <a:pt x="1013" y="752"/>
                </a:lnTo>
                <a:lnTo>
                  <a:pt x="1014" y="751"/>
                </a:lnTo>
                <a:lnTo>
                  <a:pt x="1014" y="750"/>
                </a:lnTo>
                <a:lnTo>
                  <a:pt x="1015" y="751"/>
                </a:lnTo>
                <a:lnTo>
                  <a:pt x="1015" y="756"/>
                </a:lnTo>
                <a:lnTo>
                  <a:pt x="1016" y="763"/>
                </a:lnTo>
                <a:lnTo>
                  <a:pt x="1016" y="766"/>
                </a:lnTo>
                <a:lnTo>
                  <a:pt x="1017" y="767"/>
                </a:lnTo>
                <a:lnTo>
                  <a:pt x="1018" y="767"/>
                </a:lnTo>
                <a:lnTo>
                  <a:pt x="1019" y="767"/>
                </a:lnTo>
                <a:lnTo>
                  <a:pt x="1020" y="767"/>
                </a:lnTo>
                <a:lnTo>
                  <a:pt x="1021" y="767"/>
                </a:lnTo>
                <a:lnTo>
                  <a:pt x="1022" y="767"/>
                </a:lnTo>
                <a:lnTo>
                  <a:pt x="1023" y="767"/>
                </a:lnTo>
                <a:lnTo>
                  <a:pt x="1024" y="767"/>
                </a:lnTo>
                <a:lnTo>
                  <a:pt x="1025" y="767"/>
                </a:lnTo>
              </a:path>
            </a:pathLst>
          </a:custGeom>
          <a:noFill/>
          <a:ln w="12700">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solidFill>
                <a:schemeClr val="bg2"/>
              </a:solidFill>
            </a:endParaRPr>
          </a:p>
        </p:txBody>
      </p:sp>
      <p:sp>
        <p:nvSpPr>
          <p:cNvPr id="6187" name="Rectangle 43"/>
          <p:cNvSpPr>
            <a:spLocks noChangeArrowheads="1"/>
          </p:cNvSpPr>
          <p:nvPr/>
        </p:nvSpPr>
        <p:spPr bwMode="auto">
          <a:xfrm>
            <a:off x="3510280" y="951270"/>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22.30</a:t>
            </a:r>
          </a:p>
        </p:txBody>
      </p:sp>
      <p:sp>
        <p:nvSpPr>
          <p:cNvPr id="6188" name="Rectangle 44"/>
          <p:cNvSpPr>
            <a:spLocks noChangeArrowheads="1"/>
          </p:cNvSpPr>
          <p:nvPr/>
        </p:nvSpPr>
        <p:spPr bwMode="auto">
          <a:xfrm>
            <a:off x="3948430" y="1397283"/>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22.90</a:t>
            </a:r>
          </a:p>
        </p:txBody>
      </p:sp>
      <p:sp>
        <p:nvSpPr>
          <p:cNvPr id="6189" name="Rectangle 45"/>
          <p:cNvSpPr>
            <a:spLocks noChangeArrowheads="1"/>
          </p:cNvSpPr>
          <p:nvPr/>
        </p:nvSpPr>
        <p:spPr bwMode="auto">
          <a:xfrm>
            <a:off x="4526280" y="1539658"/>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28.36</a:t>
            </a:r>
          </a:p>
        </p:txBody>
      </p:sp>
      <p:sp>
        <p:nvSpPr>
          <p:cNvPr id="6190" name="Rectangle 46"/>
          <p:cNvSpPr>
            <a:spLocks noChangeArrowheads="1"/>
          </p:cNvSpPr>
          <p:nvPr/>
        </p:nvSpPr>
        <p:spPr bwMode="auto">
          <a:xfrm>
            <a:off x="2943543" y="1587601"/>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16.23</a:t>
            </a:r>
          </a:p>
        </p:txBody>
      </p:sp>
      <p:sp>
        <p:nvSpPr>
          <p:cNvPr id="6191" name="Rectangle 47"/>
          <p:cNvSpPr>
            <a:spLocks noChangeArrowheads="1"/>
          </p:cNvSpPr>
          <p:nvPr/>
        </p:nvSpPr>
        <p:spPr bwMode="auto">
          <a:xfrm>
            <a:off x="4697730" y="1670411"/>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28.88</a:t>
            </a:r>
          </a:p>
        </p:txBody>
      </p:sp>
      <p:sp>
        <p:nvSpPr>
          <p:cNvPr id="6192" name="Rectangle 48"/>
          <p:cNvSpPr>
            <a:spLocks noChangeArrowheads="1"/>
          </p:cNvSpPr>
          <p:nvPr/>
        </p:nvSpPr>
        <p:spPr bwMode="auto">
          <a:xfrm>
            <a:off x="2486343" y="1703826"/>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12.70</a:t>
            </a:r>
          </a:p>
        </p:txBody>
      </p:sp>
      <p:sp>
        <p:nvSpPr>
          <p:cNvPr id="6193" name="Rectangle 49"/>
          <p:cNvSpPr>
            <a:spLocks noChangeArrowheads="1"/>
          </p:cNvSpPr>
          <p:nvPr/>
        </p:nvSpPr>
        <p:spPr bwMode="auto">
          <a:xfrm>
            <a:off x="2824480" y="1728524"/>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15.35</a:t>
            </a:r>
          </a:p>
        </p:txBody>
      </p:sp>
      <p:sp>
        <p:nvSpPr>
          <p:cNvPr id="6194" name="Rectangle 50"/>
          <p:cNvSpPr>
            <a:spLocks noChangeArrowheads="1"/>
          </p:cNvSpPr>
          <p:nvPr/>
        </p:nvSpPr>
        <p:spPr bwMode="auto">
          <a:xfrm>
            <a:off x="3203893" y="1773561"/>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18.09</a:t>
            </a:r>
          </a:p>
        </p:txBody>
      </p:sp>
      <p:sp>
        <p:nvSpPr>
          <p:cNvPr id="6195" name="Rectangle 51"/>
          <p:cNvSpPr>
            <a:spLocks noChangeArrowheads="1"/>
          </p:cNvSpPr>
          <p:nvPr/>
        </p:nvSpPr>
        <p:spPr bwMode="auto">
          <a:xfrm>
            <a:off x="5208905" y="1788089"/>
            <a:ext cx="2730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33.63</a:t>
            </a:r>
          </a:p>
        </p:txBody>
      </p:sp>
      <p:sp>
        <p:nvSpPr>
          <p:cNvPr id="6196" name="Rectangle 52"/>
          <p:cNvSpPr>
            <a:spLocks noChangeArrowheads="1"/>
          </p:cNvSpPr>
          <p:nvPr/>
        </p:nvSpPr>
        <p:spPr bwMode="auto">
          <a:xfrm>
            <a:off x="7225030" y="1809881"/>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49.15</a:t>
            </a:r>
          </a:p>
        </p:txBody>
      </p:sp>
      <p:sp>
        <p:nvSpPr>
          <p:cNvPr id="6197" name="Rectangle 53"/>
          <p:cNvSpPr>
            <a:spLocks noChangeArrowheads="1"/>
          </p:cNvSpPr>
          <p:nvPr/>
        </p:nvSpPr>
        <p:spPr bwMode="auto">
          <a:xfrm>
            <a:off x="3408680" y="1867994"/>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18.86</a:t>
            </a:r>
          </a:p>
        </p:txBody>
      </p:sp>
      <p:sp>
        <p:nvSpPr>
          <p:cNvPr id="6198" name="Rectangle 54"/>
          <p:cNvSpPr>
            <a:spLocks noChangeArrowheads="1"/>
          </p:cNvSpPr>
          <p:nvPr/>
        </p:nvSpPr>
        <p:spPr bwMode="auto">
          <a:xfrm>
            <a:off x="5469255" y="1902861"/>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35.63</a:t>
            </a:r>
          </a:p>
        </p:txBody>
      </p:sp>
      <p:sp>
        <p:nvSpPr>
          <p:cNvPr id="6199" name="Rectangle 55"/>
          <p:cNvSpPr>
            <a:spLocks noChangeArrowheads="1"/>
          </p:cNvSpPr>
          <p:nvPr/>
        </p:nvSpPr>
        <p:spPr bwMode="auto">
          <a:xfrm>
            <a:off x="6439218" y="2027803"/>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43.12</a:t>
            </a:r>
          </a:p>
        </p:txBody>
      </p:sp>
      <p:sp>
        <p:nvSpPr>
          <p:cNvPr id="6200" name="Rectangle 56"/>
          <p:cNvSpPr>
            <a:spLocks noChangeArrowheads="1"/>
          </p:cNvSpPr>
          <p:nvPr/>
        </p:nvSpPr>
        <p:spPr bwMode="auto">
          <a:xfrm>
            <a:off x="5689918" y="2139669"/>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37.03</a:t>
            </a:r>
          </a:p>
        </p:txBody>
      </p:sp>
      <p:sp>
        <p:nvSpPr>
          <p:cNvPr id="6201" name="Rectangle 57"/>
          <p:cNvSpPr>
            <a:spLocks noChangeArrowheads="1"/>
          </p:cNvSpPr>
          <p:nvPr/>
        </p:nvSpPr>
        <p:spPr bwMode="auto">
          <a:xfrm>
            <a:off x="6958330" y="2157103"/>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47.11</a:t>
            </a:r>
          </a:p>
        </p:txBody>
      </p:sp>
      <p:sp>
        <p:nvSpPr>
          <p:cNvPr id="6202" name="Rectangle 58"/>
          <p:cNvSpPr>
            <a:spLocks noChangeArrowheads="1"/>
          </p:cNvSpPr>
          <p:nvPr/>
        </p:nvSpPr>
        <p:spPr bwMode="auto">
          <a:xfrm>
            <a:off x="4321493" y="2231196"/>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27.00</a:t>
            </a:r>
          </a:p>
        </p:txBody>
      </p:sp>
      <p:sp>
        <p:nvSpPr>
          <p:cNvPr id="6203" name="Line 59"/>
          <p:cNvSpPr>
            <a:spLocks noChangeShapeType="1"/>
          </p:cNvSpPr>
          <p:nvPr/>
        </p:nvSpPr>
        <p:spPr bwMode="auto">
          <a:xfrm flipH="1" flipV="1">
            <a:off x="4477068" y="2263158"/>
            <a:ext cx="25400" cy="2906"/>
          </a:xfrm>
          <a:prstGeom prst="line">
            <a:avLst/>
          </a:prstGeom>
          <a:noFill/>
          <a:ln w="0">
            <a:solidFill>
              <a:srgbClr val="46B446"/>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04" name="Rectangle 60"/>
          <p:cNvSpPr>
            <a:spLocks noChangeArrowheads="1"/>
          </p:cNvSpPr>
          <p:nvPr/>
        </p:nvSpPr>
        <p:spPr bwMode="auto">
          <a:xfrm>
            <a:off x="2264093" y="2239913"/>
            <a:ext cx="25968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11.01</a:t>
            </a:r>
          </a:p>
        </p:txBody>
      </p:sp>
      <p:sp>
        <p:nvSpPr>
          <p:cNvPr id="6205" name="Rectangle 61"/>
          <p:cNvSpPr>
            <a:spLocks noChangeArrowheads="1"/>
          </p:cNvSpPr>
          <p:nvPr/>
        </p:nvSpPr>
        <p:spPr bwMode="auto">
          <a:xfrm>
            <a:off x="6110605" y="1417622"/>
            <a:ext cx="18594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NL:</a:t>
            </a:r>
          </a:p>
        </p:txBody>
      </p:sp>
      <p:sp>
        <p:nvSpPr>
          <p:cNvPr id="6206" name="Rectangle 62"/>
          <p:cNvSpPr>
            <a:spLocks noChangeArrowheads="1"/>
          </p:cNvSpPr>
          <p:nvPr/>
        </p:nvSpPr>
        <p:spPr bwMode="auto">
          <a:xfrm>
            <a:off x="6353493" y="1416169"/>
            <a:ext cx="330219"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3.81E9</a:t>
            </a:r>
          </a:p>
        </p:txBody>
      </p:sp>
      <p:sp>
        <p:nvSpPr>
          <p:cNvPr id="6208" name="Line 64"/>
          <p:cNvSpPr>
            <a:spLocks noChangeShapeType="1"/>
          </p:cNvSpPr>
          <p:nvPr/>
        </p:nvSpPr>
        <p:spPr bwMode="auto">
          <a:xfrm flipH="1">
            <a:off x="936943" y="920761"/>
            <a:ext cx="635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09" name="Line 65"/>
          <p:cNvSpPr>
            <a:spLocks noChangeShapeType="1"/>
          </p:cNvSpPr>
          <p:nvPr/>
        </p:nvSpPr>
        <p:spPr bwMode="auto">
          <a:xfrm>
            <a:off x="3268980" y="2181801"/>
            <a:ext cx="152400" cy="0"/>
          </a:xfrm>
          <a:prstGeom prst="line">
            <a:avLst/>
          </a:prstGeom>
          <a:noFill/>
          <a:ln w="15875">
            <a:solidFill>
              <a:schemeClr val="bg1">
                <a:lumMod val="75000"/>
              </a:schemeClr>
            </a:solidFill>
            <a:round/>
            <a:headEnd type="diamond" w="med" len="med"/>
            <a:tailEnd type="diamond" w="med" len="me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10" name="Line 1435"/>
          <p:cNvSpPr>
            <a:spLocks noChangeShapeType="1"/>
          </p:cNvSpPr>
          <p:nvPr/>
        </p:nvSpPr>
        <p:spPr bwMode="auto">
          <a:xfrm flipH="1">
            <a:off x="558132" y="2173462"/>
            <a:ext cx="2696561" cy="501213"/>
          </a:xfrm>
          <a:prstGeom prst="line">
            <a:avLst/>
          </a:prstGeom>
          <a:noFill/>
          <a:ln w="19050">
            <a:solidFill>
              <a:schemeClr val="accent3">
                <a:lumMod val="50000"/>
              </a:schemeClr>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11" name="Line 1436"/>
          <p:cNvSpPr>
            <a:spLocks noChangeShapeType="1"/>
          </p:cNvSpPr>
          <p:nvPr/>
        </p:nvSpPr>
        <p:spPr bwMode="auto">
          <a:xfrm>
            <a:off x="3411855" y="2173462"/>
            <a:ext cx="5233384" cy="492125"/>
          </a:xfrm>
          <a:prstGeom prst="line">
            <a:avLst/>
          </a:prstGeom>
          <a:noFill/>
          <a:ln w="19050">
            <a:solidFill>
              <a:schemeClr val="accent3">
                <a:lumMod val="75000"/>
              </a:schemeClr>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grpSp>
        <p:nvGrpSpPr>
          <p:cNvPr id="6" name="Gruppo 5"/>
          <p:cNvGrpSpPr/>
          <p:nvPr/>
        </p:nvGrpSpPr>
        <p:grpSpPr>
          <a:xfrm>
            <a:off x="620043" y="4735589"/>
            <a:ext cx="7968818" cy="2003909"/>
            <a:chOff x="589563" y="4627465"/>
            <a:chExt cx="7968818" cy="2003909"/>
          </a:xfrm>
        </p:grpSpPr>
        <p:sp>
          <p:nvSpPr>
            <p:cNvPr id="6212" name="Rectangle 1244"/>
            <p:cNvSpPr>
              <a:spLocks noChangeArrowheads="1"/>
            </p:cNvSpPr>
            <p:nvPr/>
          </p:nvSpPr>
          <p:spPr bwMode="auto">
            <a:xfrm>
              <a:off x="1058652" y="5688442"/>
              <a:ext cx="18594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NL:</a:t>
              </a:r>
            </a:p>
          </p:txBody>
        </p:sp>
        <p:sp>
          <p:nvSpPr>
            <p:cNvPr id="6213" name="Rectangle 1245"/>
            <p:cNvSpPr>
              <a:spLocks noChangeArrowheads="1"/>
            </p:cNvSpPr>
            <p:nvPr/>
          </p:nvSpPr>
          <p:spPr bwMode="auto">
            <a:xfrm>
              <a:off x="1276350" y="5688443"/>
              <a:ext cx="330219"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1.68E8</a:t>
              </a:r>
            </a:p>
          </p:txBody>
        </p:sp>
        <p:sp>
          <p:nvSpPr>
            <p:cNvPr id="6214" name="Line 1246"/>
            <p:cNvSpPr>
              <a:spLocks noChangeShapeType="1"/>
            </p:cNvSpPr>
            <p:nvPr/>
          </p:nvSpPr>
          <p:spPr bwMode="auto">
            <a:xfrm>
              <a:off x="1008063" y="6376988"/>
              <a:ext cx="743426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15" name="Line 1247"/>
            <p:cNvSpPr>
              <a:spLocks noChangeShapeType="1"/>
            </p:cNvSpPr>
            <p:nvPr/>
          </p:nvSpPr>
          <p:spPr bwMode="auto">
            <a:xfrm>
              <a:off x="1249363"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16" name="Line 1248"/>
            <p:cNvSpPr>
              <a:spLocks noChangeShapeType="1"/>
            </p:cNvSpPr>
            <p:nvPr/>
          </p:nvSpPr>
          <p:spPr bwMode="auto">
            <a:xfrm>
              <a:off x="1498600"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17" name="Line 1249"/>
            <p:cNvSpPr>
              <a:spLocks noChangeShapeType="1"/>
            </p:cNvSpPr>
            <p:nvPr/>
          </p:nvSpPr>
          <p:spPr bwMode="auto">
            <a:xfrm>
              <a:off x="1747838"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18" name="Line 1250"/>
            <p:cNvSpPr>
              <a:spLocks noChangeShapeType="1"/>
            </p:cNvSpPr>
            <p:nvPr/>
          </p:nvSpPr>
          <p:spPr bwMode="auto">
            <a:xfrm>
              <a:off x="1997075"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19" name="Line 1251"/>
            <p:cNvSpPr>
              <a:spLocks noChangeShapeType="1"/>
            </p:cNvSpPr>
            <p:nvPr/>
          </p:nvSpPr>
          <p:spPr bwMode="auto">
            <a:xfrm>
              <a:off x="2495550"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20" name="Line 1252"/>
            <p:cNvSpPr>
              <a:spLocks noChangeShapeType="1"/>
            </p:cNvSpPr>
            <p:nvPr/>
          </p:nvSpPr>
          <p:spPr bwMode="auto">
            <a:xfrm>
              <a:off x="2736850"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21" name="Line 1253"/>
            <p:cNvSpPr>
              <a:spLocks noChangeShapeType="1"/>
            </p:cNvSpPr>
            <p:nvPr/>
          </p:nvSpPr>
          <p:spPr bwMode="auto">
            <a:xfrm>
              <a:off x="2986088"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22" name="Line 1254"/>
            <p:cNvSpPr>
              <a:spLocks noChangeShapeType="1"/>
            </p:cNvSpPr>
            <p:nvPr/>
          </p:nvSpPr>
          <p:spPr bwMode="auto">
            <a:xfrm>
              <a:off x="3235325"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23" name="Line 1255"/>
            <p:cNvSpPr>
              <a:spLocks noChangeShapeType="1"/>
            </p:cNvSpPr>
            <p:nvPr/>
          </p:nvSpPr>
          <p:spPr bwMode="auto">
            <a:xfrm>
              <a:off x="3732213"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24" name="Line 1256"/>
            <p:cNvSpPr>
              <a:spLocks noChangeShapeType="1"/>
            </p:cNvSpPr>
            <p:nvPr/>
          </p:nvSpPr>
          <p:spPr bwMode="auto">
            <a:xfrm>
              <a:off x="3981450"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25" name="Line 1257"/>
            <p:cNvSpPr>
              <a:spLocks noChangeShapeType="1"/>
            </p:cNvSpPr>
            <p:nvPr/>
          </p:nvSpPr>
          <p:spPr bwMode="auto">
            <a:xfrm>
              <a:off x="4222750"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26" name="Line 1258"/>
            <p:cNvSpPr>
              <a:spLocks noChangeShapeType="1"/>
            </p:cNvSpPr>
            <p:nvPr/>
          </p:nvSpPr>
          <p:spPr bwMode="auto">
            <a:xfrm>
              <a:off x="4471988"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27" name="Line 1259"/>
            <p:cNvSpPr>
              <a:spLocks noChangeShapeType="1"/>
            </p:cNvSpPr>
            <p:nvPr/>
          </p:nvSpPr>
          <p:spPr bwMode="auto">
            <a:xfrm>
              <a:off x="4970463"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28" name="Line 1260"/>
            <p:cNvSpPr>
              <a:spLocks noChangeShapeType="1"/>
            </p:cNvSpPr>
            <p:nvPr/>
          </p:nvSpPr>
          <p:spPr bwMode="auto">
            <a:xfrm>
              <a:off x="5219700"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29" name="Line 1261"/>
            <p:cNvSpPr>
              <a:spLocks noChangeShapeType="1"/>
            </p:cNvSpPr>
            <p:nvPr/>
          </p:nvSpPr>
          <p:spPr bwMode="auto">
            <a:xfrm>
              <a:off x="5468938"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30" name="Line 1262"/>
            <p:cNvSpPr>
              <a:spLocks noChangeShapeType="1"/>
            </p:cNvSpPr>
            <p:nvPr/>
          </p:nvSpPr>
          <p:spPr bwMode="auto">
            <a:xfrm>
              <a:off x="5718175"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31" name="Line 1263"/>
            <p:cNvSpPr>
              <a:spLocks noChangeShapeType="1"/>
            </p:cNvSpPr>
            <p:nvPr/>
          </p:nvSpPr>
          <p:spPr bwMode="auto">
            <a:xfrm>
              <a:off x="6208713"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32" name="Line 1264"/>
            <p:cNvSpPr>
              <a:spLocks noChangeShapeType="1"/>
            </p:cNvSpPr>
            <p:nvPr/>
          </p:nvSpPr>
          <p:spPr bwMode="auto">
            <a:xfrm>
              <a:off x="6457950"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33" name="Line 1265"/>
            <p:cNvSpPr>
              <a:spLocks noChangeShapeType="1"/>
            </p:cNvSpPr>
            <p:nvPr/>
          </p:nvSpPr>
          <p:spPr bwMode="auto">
            <a:xfrm>
              <a:off x="6707188"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34" name="Line 1266"/>
            <p:cNvSpPr>
              <a:spLocks noChangeShapeType="1"/>
            </p:cNvSpPr>
            <p:nvPr/>
          </p:nvSpPr>
          <p:spPr bwMode="auto">
            <a:xfrm>
              <a:off x="6956425"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35" name="Line 1267"/>
            <p:cNvSpPr>
              <a:spLocks noChangeShapeType="1"/>
            </p:cNvSpPr>
            <p:nvPr/>
          </p:nvSpPr>
          <p:spPr bwMode="auto">
            <a:xfrm>
              <a:off x="7445375"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36" name="Line 1268"/>
            <p:cNvSpPr>
              <a:spLocks noChangeShapeType="1"/>
            </p:cNvSpPr>
            <p:nvPr/>
          </p:nvSpPr>
          <p:spPr bwMode="auto">
            <a:xfrm>
              <a:off x="7694613"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37" name="Line 1269"/>
            <p:cNvSpPr>
              <a:spLocks noChangeShapeType="1"/>
            </p:cNvSpPr>
            <p:nvPr/>
          </p:nvSpPr>
          <p:spPr bwMode="auto">
            <a:xfrm>
              <a:off x="7943850"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38" name="Line 1270"/>
            <p:cNvSpPr>
              <a:spLocks noChangeShapeType="1"/>
            </p:cNvSpPr>
            <p:nvPr/>
          </p:nvSpPr>
          <p:spPr bwMode="auto">
            <a:xfrm>
              <a:off x="8193088" y="6376988"/>
              <a:ext cx="1588" cy="142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39" name="Line 1271"/>
            <p:cNvSpPr>
              <a:spLocks noChangeShapeType="1"/>
            </p:cNvSpPr>
            <p:nvPr/>
          </p:nvSpPr>
          <p:spPr bwMode="auto">
            <a:xfrm>
              <a:off x="10572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40" name="Line 1272"/>
            <p:cNvSpPr>
              <a:spLocks noChangeShapeType="1"/>
            </p:cNvSpPr>
            <p:nvPr/>
          </p:nvSpPr>
          <p:spPr bwMode="auto">
            <a:xfrm>
              <a:off x="11049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41" name="Line 1273"/>
            <p:cNvSpPr>
              <a:spLocks noChangeShapeType="1"/>
            </p:cNvSpPr>
            <p:nvPr/>
          </p:nvSpPr>
          <p:spPr bwMode="auto">
            <a:xfrm>
              <a:off x="11525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42" name="Line 1274"/>
            <p:cNvSpPr>
              <a:spLocks noChangeShapeType="1"/>
            </p:cNvSpPr>
            <p:nvPr/>
          </p:nvSpPr>
          <p:spPr bwMode="auto">
            <a:xfrm>
              <a:off x="12017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43" name="Line 1275"/>
            <p:cNvSpPr>
              <a:spLocks noChangeShapeType="1"/>
            </p:cNvSpPr>
            <p:nvPr/>
          </p:nvSpPr>
          <p:spPr bwMode="auto">
            <a:xfrm>
              <a:off x="13065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44" name="Line 1276"/>
            <p:cNvSpPr>
              <a:spLocks noChangeShapeType="1"/>
            </p:cNvSpPr>
            <p:nvPr/>
          </p:nvSpPr>
          <p:spPr bwMode="auto">
            <a:xfrm>
              <a:off x="13541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45" name="Line 1277"/>
            <p:cNvSpPr>
              <a:spLocks noChangeShapeType="1"/>
            </p:cNvSpPr>
            <p:nvPr/>
          </p:nvSpPr>
          <p:spPr bwMode="auto">
            <a:xfrm>
              <a:off x="14017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46" name="Line 1278"/>
            <p:cNvSpPr>
              <a:spLocks noChangeShapeType="1"/>
            </p:cNvSpPr>
            <p:nvPr/>
          </p:nvSpPr>
          <p:spPr bwMode="auto">
            <a:xfrm>
              <a:off x="14509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47" name="Line 1279"/>
            <p:cNvSpPr>
              <a:spLocks noChangeShapeType="1"/>
            </p:cNvSpPr>
            <p:nvPr/>
          </p:nvSpPr>
          <p:spPr bwMode="auto">
            <a:xfrm>
              <a:off x="15462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48" name="Line 1280"/>
            <p:cNvSpPr>
              <a:spLocks noChangeShapeType="1"/>
            </p:cNvSpPr>
            <p:nvPr/>
          </p:nvSpPr>
          <p:spPr bwMode="auto">
            <a:xfrm>
              <a:off x="16033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49" name="Line 1281"/>
            <p:cNvSpPr>
              <a:spLocks noChangeShapeType="1"/>
            </p:cNvSpPr>
            <p:nvPr/>
          </p:nvSpPr>
          <p:spPr bwMode="auto">
            <a:xfrm>
              <a:off x="16510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50" name="Line 1282"/>
            <p:cNvSpPr>
              <a:spLocks noChangeShapeType="1"/>
            </p:cNvSpPr>
            <p:nvPr/>
          </p:nvSpPr>
          <p:spPr bwMode="auto">
            <a:xfrm>
              <a:off x="17002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51" name="Line 1283"/>
            <p:cNvSpPr>
              <a:spLocks noChangeShapeType="1"/>
            </p:cNvSpPr>
            <p:nvPr/>
          </p:nvSpPr>
          <p:spPr bwMode="auto">
            <a:xfrm>
              <a:off x="17954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52" name="Line 1284"/>
            <p:cNvSpPr>
              <a:spLocks noChangeShapeType="1"/>
            </p:cNvSpPr>
            <p:nvPr/>
          </p:nvSpPr>
          <p:spPr bwMode="auto">
            <a:xfrm>
              <a:off x="18446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53" name="Line 1285"/>
            <p:cNvSpPr>
              <a:spLocks noChangeShapeType="1"/>
            </p:cNvSpPr>
            <p:nvPr/>
          </p:nvSpPr>
          <p:spPr bwMode="auto">
            <a:xfrm>
              <a:off x="19002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54" name="Line 1286"/>
            <p:cNvSpPr>
              <a:spLocks noChangeShapeType="1"/>
            </p:cNvSpPr>
            <p:nvPr/>
          </p:nvSpPr>
          <p:spPr bwMode="auto">
            <a:xfrm>
              <a:off x="19494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55" name="Line 1287"/>
            <p:cNvSpPr>
              <a:spLocks noChangeShapeType="1"/>
            </p:cNvSpPr>
            <p:nvPr/>
          </p:nvSpPr>
          <p:spPr bwMode="auto">
            <a:xfrm>
              <a:off x="20447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56" name="Line 1288"/>
            <p:cNvSpPr>
              <a:spLocks noChangeShapeType="1"/>
            </p:cNvSpPr>
            <p:nvPr/>
          </p:nvSpPr>
          <p:spPr bwMode="auto">
            <a:xfrm>
              <a:off x="20939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57" name="Line 1289"/>
            <p:cNvSpPr>
              <a:spLocks noChangeShapeType="1"/>
            </p:cNvSpPr>
            <p:nvPr/>
          </p:nvSpPr>
          <p:spPr bwMode="auto">
            <a:xfrm>
              <a:off x="21415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58" name="Line 1290"/>
            <p:cNvSpPr>
              <a:spLocks noChangeShapeType="1"/>
            </p:cNvSpPr>
            <p:nvPr/>
          </p:nvSpPr>
          <p:spPr bwMode="auto">
            <a:xfrm>
              <a:off x="21986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59" name="Line 1291"/>
            <p:cNvSpPr>
              <a:spLocks noChangeShapeType="1"/>
            </p:cNvSpPr>
            <p:nvPr/>
          </p:nvSpPr>
          <p:spPr bwMode="auto">
            <a:xfrm>
              <a:off x="22939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60" name="Line 1292"/>
            <p:cNvSpPr>
              <a:spLocks noChangeShapeType="1"/>
            </p:cNvSpPr>
            <p:nvPr/>
          </p:nvSpPr>
          <p:spPr bwMode="auto">
            <a:xfrm>
              <a:off x="23431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61" name="Line 1293"/>
            <p:cNvSpPr>
              <a:spLocks noChangeShapeType="1"/>
            </p:cNvSpPr>
            <p:nvPr/>
          </p:nvSpPr>
          <p:spPr bwMode="auto">
            <a:xfrm>
              <a:off x="23907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62" name="Line 1294"/>
            <p:cNvSpPr>
              <a:spLocks noChangeShapeType="1"/>
            </p:cNvSpPr>
            <p:nvPr/>
          </p:nvSpPr>
          <p:spPr bwMode="auto">
            <a:xfrm>
              <a:off x="24384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63" name="Line 1295"/>
            <p:cNvSpPr>
              <a:spLocks noChangeShapeType="1"/>
            </p:cNvSpPr>
            <p:nvPr/>
          </p:nvSpPr>
          <p:spPr bwMode="auto">
            <a:xfrm>
              <a:off x="25431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64" name="Line 1296"/>
            <p:cNvSpPr>
              <a:spLocks noChangeShapeType="1"/>
            </p:cNvSpPr>
            <p:nvPr/>
          </p:nvSpPr>
          <p:spPr bwMode="auto">
            <a:xfrm>
              <a:off x="25923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65" name="Line 1297"/>
            <p:cNvSpPr>
              <a:spLocks noChangeShapeType="1"/>
            </p:cNvSpPr>
            <p:nvPr/>
          </p:nvSpPr>
          <p:spPr bwMode="auto">
            <a:xfrm>
              <a:off x="26400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66" name="Line 1298"/>
            <p:cNvSpPr>
              <a:spLocks noChangeShapeType="1"/>
            </p:cNvSpPr>
            <p:nvPr/>
          </p:nvSpPr>
          <p:spPr bwMode="auto">
            <a:xfrm>
              <a:off x="26876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67" name="Line 1299"/>
            <p:cNvSpPr>
              <a:spLocks noChangeShapeType="1"/>
            </p:cNvSpPr>
            <p:nvPr/>
          </p:nvSpPr>
          <p:spPr bwMode="auto">
            <a:xfrm>
              <a:off x="27924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68" name="Line 1300"/>
            <p:cNvSpPr>
              <a:spLocks noChangeShapeType="1"/>
            </p:cNvSpPr>
            <p:nvPr/>
          </p:nvSpPr>
          <p:spPr bwMode="auto">
            <a:xfrm>
              <a:off x="28416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69" name="Line 1301"/>
            <p:cNvSpPr>
              <a:spLocks noChangeShapeType="1"/>
            </p:cNvSpPr>
            <p:nvPr/>
          </p:nvSpPr>
          <p:spPr bwMode="auto">
            <a:xfrm>
              <a:off x="28892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70" name="Line 1302"/>
            <p:cNvSpPr>
              <a:spLocks noChangeShapeType="1"/>
            </p:cNvSpPr>
            <p:nvPr/>
          </p:nvSpPr>
          <p:spPr bwMode="auto">
            <a:xfrm>
              <a:off x="29368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71" name="Line 1303"/>
            <p:cNvSpPr>
              <a:spLocks noChangeShapeType="1"/>
            </p:cNvSpPr>
            <p:nvPr/>
          </p:nvSpPr>
          <p:spPr bwMode="auto">
            <a:xfrm>
              <a:off x="30337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72" name="Line 1304"/>
            <p:cNvSpPr>
              <a:spLocks noChangeShapeType="1"/>
            </p:cNvSpPr>
            <p:nvPr/>
          </p:nvSpPr>
          <p:spPr bwMode="auto">
            <a:xfrm>
              <a:off x="30892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73" name="Line 1305"/>
            <p:cNvSpPr>
              <a:spLocks noChangeShapeType="1"/>
            </p:cNvSpPr>
            <p:nvPr/>
          </p:nvSpPr>
          <p:spPr bwMode="auto">
            <a:xfrm>
              <a:off x="31384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74" name="Line 1306"/>
            <p:cNvSpPr>
              <a:spLocks noChangeShapeType="1"/>
            </p:cNvSpPr>
            <p:nvPr/>
          </p:nvSpPr>
          <p:spPr bwMode="auto">
            <a:xfrm>
              <a:off x="31861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75" name="Line 1307"/>
            <p:cNvSpPr>
              <a:spLocks noChangeShapeType="1"/>
            </p:cNvSpPr>
            <p:nvPr/>
          </p:nvSpPr>
          <p:spPr bwMode="auto">
            <a:xfrm>
              <a:off x="32829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76" name="Line 1308"/>
            <p:cNvSpPr>
              <a:spLocks noChangeShapeType="1"/>
            </p:cNvSpPr>
            <p:nvPr/>
          </p:nvSpPr>
          <p:spPr bwMode="auto">
            <a:xfrm>
              <a:off x="33305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77" name="Line 1309"/>
            <p:cNvSpPr>
              <a:spLocks noChangeShapeType="1"/>
            </p:cNvSpPr>
            <p:nvPr/>
          </p:nvSpPr>
          <p:spPr bwMode="auto">
            <a:xfrm>
              <a:off x="33877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78" name="Line 1310"/>
            <p:cNvSpPr>
              <a:spLocks noChangeShapeType="1"/>
            </p:cNvSpPr>
            <p:nvPr/>
          </p:nvSpPr>
          <p:spPr bwMode="auto">
            <a:xfrm>
              <a:off x="34353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79" name="Line 1311"/>
            <p:cNvSpPr>
              <a:spLocks noChangeShapeType="1"/>
            </p:cNvSpPr>
            <p:nvPr/>
          </p:nvSpPr>
          <p:spPr bwMode="auto">
            <a:xfrm>
              <a:off x="35321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80" name="Line 1312"/>
            <p:cNvSpPr>
              <a:spLocks noChangeShapeType="1"/>
            </p:cNvSpPr>
            <p:nvPr/>
          </p:nvSpPr>
          <p:spPr bwMode="auto">
            <a:xfrm>
              <a:off x="35798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81" name="Line 1313"/>
            <p:cNvSpPr>
              <a:spLocks noChangeShapeType="1"/>
            </p:cNvSpPr>
            <p:nvPr/>
          </p:nvSpPr>
          <p:spPr bwMode="auto">
            <a:xfrm>
              <a:off x="36290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82" name="Line 1314"/>
            <p:cNvSpPr>
              <a:spLocks noChangeShapeType="1"/>
            </p:cNvSpPr>
            <p:nvPr/>
          </p:nvSpPr>
          <p:spPr bwMode="auto">
            <a:xfrm>
              <a:off x="36845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83" name="Line 1315"/>
            <p:cNvSpPr>
              <a:spLocks noChangeShapeType="1"/>
            </p:cNvSpPr>
            <p:nvPr/>
          </p:nvSpPr>
          <p:spPr bwMode="auto">
            <a:xfrm>
              <a:off x="37814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84" name="Line 1316"/>
            <p:cNvSpPr>
              <a:spLocks noChangeShapeType="1"/>
            </p:cNvSpPr>
            <p:nvPr/>
          </p:nvSpPr>
          <p:spPr bwMode="auto">
            <a:xfrm>
              <a:off x="38290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85" name="Line 1317"/>
            <p:cNvSpPr>
              <a:spLocks noChangeShapeType="1"/>
            </p:cNvSpPr>
            <p:nvPr/>
          </p:nvSpPr>
          <p:spPr bwMode="auto">
            <a:xfrm>
              <a:off x="38782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86" name="Line 1318"/>
            <p:cNvSpPr>
              <a:spLocks noChangeShapeType="1"/>
            </p:cNvSpPr>
            <p:nvPr/>
          </p:nvSpPr>
          <p:spPr bwMode="auto">
            <a:xfrm>
              <a:off x="39258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87" name="Line 1319"/>
            <p:cNvSpPr>
              <a:spLocks noChangeShapeType="1"/>
            </p:cNvSpPr>
            <p:nvPr/>
          </p:nvSpPr>
          <p:spPr bwMode="auto">
            <a:xfrm>
              <a:off x="40306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88" name="Line 1320"/>
            <p:cNvSpPr>
              <a:spLocks noChangeShapeType="1"/>
            </p:cNvSpPr>
            <p:nvPr/>
          </p:nvSpPr>
          <p:spPr bwMode="auto">
            <a:xfrm>
              <a:off x="40782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89" name="Line 1321"/>
            <p:cNvSpPr>
              <a:spLocks noChangeShapeType="1"/>
            </p:cNvSpPr>
            <p:nvPr/>
          </p:nvSpPr>
          <p:spPr bwMode="auto">
            <a:xfrm>
              <a:off x="41275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90" name="Line 1322"/>
            <p:cNvSpPr>
              <a:spLocks noChangeShapeType="1"/>
            </p:cNvSpPr>
            <p:nvPr/>
          </p:nvSpPr>
          <p:spPr bwMode="auto">
            <a:xfrm>
              <a:off x="41751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91" name="Line 1323"/>
            <p:cNvSpPr>
              <a:spLocks noChangeShapeType="1"/>
            </p:cNvSpPr>
            <p:nvPr/>
          </p:nvSpPr>
          <p:spPr bwMode="auto">
            <a:xfrm>
              <a:off x="42799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92" name="Line 1324"/>
            <p:cNvSpPr>
              <a:spLocks noChangeShapeType="1"/>
            </p:cNvSpPr>
            <p:nvPr/>
          </p:nvSpPr>
          <p:spPr bwMode="auto">
            <a:xfrm>
              <a:off x="43275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93" name="Line 1325"/>
            <p:cNvSpPr>
              <a:spLocks noChangeShapeType="1"/>
            </p:cNvSpPr>
            <p:nvPr/>
          </p:nvSpPr>
          <p:spPr bwMode="auto">
            <a:xfrm>
              <a:off x="43751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94" name="Line 1326"/>
            <p:cNvSpPr>
              <a:spLocks noChangeShapeType="1"/>
            </p:cNvSpPr>
            <p:nvPr/>
          </p:nvSpPr>
          <p:spPr bwMode="auto">
            <a:xfrm>
              <a:off x="44243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95" name="Line 1327"/>
            <p:cNvSpPr>
              <a:spLocks noChangeShapeType="1"/>
            </p:cNvSpPr>
            <p:nvPr/>
          </p:nvSpPr>
          <p:spPr bwMode="auto">
            <a:xfrm>
              <a:off x="45212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96" name="Line 1328"/>
            <p:cNvSpPr>
              <a:spLocks noChangeShapeType="1"/>
            </p:cNvSpPr>
            <p:nvPr/>
          </p:nvSpPr>
          <p:spPr bwMode="auto">
            <a:xfrm>
              <a:off x="45767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97" name="Line 1329"/>
            <p:cNvSpPr>
              <a:spLocks noChangeShapeType="1"/>
            </p:cNvSpPr>
            <p:nvPr/>
          </p:nvSpPr>
          <p:spPr bwMode="auto">
            <a:xfrm>
              <a:off x="46243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98" name="Line 1330"/>
            <p:cNvSpPr>
              <a:spLocks noChangeShapeType="1"/>
            </p:cNvSpPr>
            <p:nvPr/>
          </p:nvSpPr>
          <p:spPr bwMode="auto">
            <a:xfrm>
              <a:off x="46736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299" name="Line 1331"/>
            <p:cNvSpPr>
              <a:spLocks noChangeShapeType="1"/>
            </p:cNvSpPr>
            <p:nvPr/>
          </p:nvSpPr>
          <p:spPr bwMode="auto">
            <a:xfrm>
              <a:off x="47704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00" name="Line 1332"/>
            <p:cNvSpPr>
              <a:spLocks noChangeShapeType="1"/>
            </p:cNvSpPr>
            <p:nvPr/>
          </p:nvSpPr>
          <p:spPr bwMode="auto">
            <a:xfrm>
              <a:off x="48180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01" name="Line 1333"/>
            <p:cNvSpPr>
              <a:spLocks noChangeShapeType="1"/>
            </p:cNvSpPr>
            <p:nvPr/>
          </p:nvSpPr>
          <p:spPr bwMode="auto">
            <a:xfrm>
              <a:off x="48736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02" name="Line 1334"/>
            <p:cNvSpPr>
              <a:spLocks noChangeShapeType="1"/>
            </p:cNvSpPr>
            <p:nvPr/>
          </p:nvSpPr>
          <p:spPr bwMode="auto">
            <a:xfrm>
              <a:off x="49228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03" name="Line 1335"/>
            <p:cNvSpPr>
              <a:spLocks noChangeShapeType="1"/>
            </p:cNvSpPr>
            <p:nvPr/>
          </p:nvSpPr>
          <p:spPr bwMode="auto">
            <a:xfrm>
              <a:off x="50180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04" name="Line 1336"/>
            <p:cNvSpPr>
              <a:spLocks noChangeShapeType="1"/>
            </p:cNvSpPr>
            <p:nvPr/>
          </p:nvSpPr>
          <p:spPr bwMode="auto">
            <a:xfrm>
              <a:off x="50673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05" name="Line 1337"/>
            <p:cNvSpPr>
              <a:spLocks noChangeShapeType="1"/>
            </p:cNvSpPr>
            <p:nvPr/>
          </p:nvSpPr>
          <p:spPr bwMode="auto">
            <a:xfrm>
              <a:off x="51228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06" name="Line 1338"/>
            <p:cNvSpPr>
              <a:spLocks noChangeShapeType="1"/>
            </p:cNvSpPr>
            <p:nvPr/>
          </p:nvSpPr>
          <p:spPr bwMode="auto">
            <a:xfrm>
              <a:off x="51720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07" name="Line 1339"/>
            <p:cNvSpPr>
              <a:spLocks noChangeShapeType="1"/>
            </p:cNvSpPr>
            <p:nvPr/>
          </p:nvSpPr>
          <p:spPr bwMode="auto">
            <a:xfrm>
              <a:off x="52673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08" name="Line 1340"/>
            <p:cNvSpPr>
              <a:spLocks noChangeShapeType="1"/>
            </p:cNvSpPr>
            <p:nvPr/>
          </p:nvSpPr>
          <p:spPr bwMode="auto">
            <a:xfrm>
              <a:off x="53165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09" name="Line 1341"/>
            <p:cNvSpPr>
              <a:spLocks noChangeShapeType="1"/>
            </p:cNvSpPr>
            <p:nvPr/>
          </p:nvSpPr>
          <p:spPr bwMode="auto">
            <a:xfrm>
              <a:off x="53641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10" name="Line 1342"/>
            <p:cNvSpPr>
              <a:spLocks noChangeShapeType="1"/>
            </p:cNvSpPr>
            <p:nvPr/>
          </p:nvSpPr>
          <p:spPr bwMode="auto">
            <a:xfrm>
              <a:off x="54213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11" name="Line 1343"/>
            <p:cNvSpPr>
              <a:spLocks noChangeShapeType="1"/>
            </p:cNvSpPr>
            <p:nvPr/>
          </p:nvSpPr>
          <p:spPr bwMode="auto">
            <a:xfrm>
              <a:off x="55165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12" name="Line 1344"/>
            <p:cNvSpPr>
              <a:spLocks noChangeShapeType="1"/>
            </p:cNvSpPr>
            <p:nvPr/>
          </p:nvSpPr>
          <p:spPr bwMode="auto">
            <a:xfrm>
              <a:off x="55657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13" name="Line 1345"/>
            <p:cNvSpPr>
              <a:spLocks noChangeShapeType="1"/>
            </p:cNvSpPr>
            <p:nvPr/>
          </p:nvSpPr>
          <p:spPr bwMode="auto">
            <a:xfrm>
              <a:off x="56134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14" name="Line 1346"/>
            <p:cNvSpPr>
              <a:spLocks noChangeShapeType="1"/>
            </p:cNvSpPr>
            <p:nvPr/>
          </p:nvSpPr>
          <p:spPr bwMode="auto">
            <a:xfrm>
              <a:off x="56610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15" name="Line 1347"/>
            <p:cNvSpPr>
              <a:spLocks noChangeShapeType="1"/>
            </p:cNvSpPr>
            <p:nvPr/>
          </p:nvSpPr>
          <p:spPr bwMode="auto">
            <a:xfrm>
              <a:off x="57658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16" name="Line 1348"/>
            <p:cNvSpPr>
              <a:spLocks noChangeShapeType="1"/>
            </p:cNvSpPr>
            <p:nvPr/>
          </p:nvSpPr>
          <p:spPr bwMode="auto">
            <a:xfrm>
              <a:off x="58150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17" name="Line 1349"/>
            <p:cNvSpPr>
              <a:spLocks noChangeShapeType="1"/>
            </p:cNvSpPr>
            <p:nvPr/>
          </p:nvSpPr>
          <p:spPr bwMode="auto">
            <a:xfrm>
              <a:off x="58626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18" name="Line 1350"/>
            <p:cNvSpPr>
              <a:spLocks noChangeShapeType="1"/>
            </p:cNvSpPr>
            <p:nvPr/>
          </p:nvSpPr>
          <p:spPr bwMode="auto">
            <a:xfrm>
              <a:off x="59102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19" name="Line 1351"/>
            <p:cNvSpPr>
              <a:spLocks noChangeShapeType="1"/>
            </p:cNvSpPr>
            <p:nvPr/>
          </p:nvSpPr>
          <p:spPr bwMode="auto">
            <a:xfrm>
              <a:off x="60150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20" name="Line 1352"/>
            <p:cNvSpPr>
              <a:spLocks noChangeShapeType="1"/>
            </p:cNvSpPr>
            <p:nvPr/>
          </p:nvSpPr>
          <p:spPr bwMode="auto">
            <a:xfrm>
              <a:off x="60642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21" name="Line 1353"/>
            <p:cNvSpPr>
              <a:spLocks noChangeShapeType="1"/>
            </p:cNvSpPr>
            <p:nvPr/>
          </p:nvSpPr>
          <p:spPr bwMode="auto">
            <a:xfrm>
              <a:off x="61118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22" name="Line 1354"/>
            <p:cNvSpPr>
              <a:spLocks noChangeShapeType="1"/>
            </p:cNvSpPr>
            <p:nvPr/>
          </p:nvSpPr>
          <p:spPr bwMode="auto">
            <a:xfrm>
              <a:off x="61595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23" name="Line 1355"/>
            <p:cNvSpPr>
              <a:spLocks noChangeShapeType="1"/>
            </p:cNvSpPr>
            <p:nvPr/>
          </p:nvSpPr>
          <p:spPr bwMode="auto">
            <a:xfrm>
              <a:off x="62563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24" name="Line 1356"/>
            <p:cNvSpPr>
              <a:spLocks noChangeShapeType="1"/>
            </p:cNvSpPr>
            <p:nvPr/>
          </p:nvSpPr>
          <p:spPr bwMode="auto">
            <a:xfrm>
              <a:off x="63134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25" name="Line 1357"/>
            <p:cNvSpPr>
              <a:spLocks noChangeShapeType="1"/>
            </p:cNvSpPr>
            <p:nvPr/>
          </p:nvSpPr>
          <p:spPr bwMode="auto">
            <a:xfrm>
              <a:off x="63611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26" name="Line 1358"/>
            <p:cNvSpPr>
              <a:spLocks noChangeShapeType="1"/>
            </p:cNvSpPr>
            <p:nvPr/>
          </p:nvSpPr>
          <p:spPr bwMode="auto">
            <a:xfrm>
              <a:off x="64087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27" name="Line 1359"/>
            <p:cNvSpPr>
              <a:spLocks noChangeShapeType="1"/>
            </p:cNvSpPr>
            <p:nvPr/>
          </p:nvSpPr>
          <p:spPr bwMode="auto">
            <a:xfrm>
              <a:off x="65055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28" name="Line 1360"/>
            <p:cNvSpPr>
              <a:spLocks noChangeShapeType="1"/>
            </p:cNvSpPr>
            <p:nvPr/>
          </p:nvSpPr>
          <p:spPr bwMode="auto">
            <a:xfrm>
              <a:off x="65532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29" name="Line 1361"/>
            <p:cNvSpPr>
              <a:spLocks noChangeShapeType="1"/>
            </p:cNvSpPr>
            <p:nvPr/>
          </p:nvSpPr>
          <p:spPr bwMode="auto">
            <a:xfrm>
              <a:off x="66103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30" name="Line 1362"/>
            <p:cNvSpPr>
              <a:spLocks noChangeShapeType="1"/>
            </p:cNvSpPr>
            <p:nvPr/>
          </p:nvSpPr>
          <p:spPr bwMode="auto">
            <a:xfrm>
              <a:off x="66579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31" name="Line 1363"/>
            <p:cNvSpPr>
              <a:spLocks noChangeShapeType="1"/>
            </p:cNvSpPr>
            <p:nvPr/>
          </p:nvSpPr>
          <p:spPr bwMode="auto">
            <a:xfrm>
              <a:off x="67548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32" name="Line 1364"/>
            <p:cNvSpPr>
              <a:spLocks noChangeShapeType="1"/>
            </p:cNvSpPr>
            <p:nvPr/>
          </p:nvSpPr>
          <p:spPr bwMode="auto">
            <a:xfrm>
              <a:off x="680243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33" name="Line 1365"/>
            <p:cNvSpPr>
              <a:spLocks noChangeShapeType="1"/>
            </p:cNvSpPr>
            <p:nvPr/>
          </p:nvSpPr>
          <p:spPr bwMode="auto">
            <a:xfrm>
              <a:off x="68516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34" name="Line 1366"/>
            <p:cNvSpPr>
              <a:spLocks noChangeShapeType="1"/>
            </p:cNvSpPr>
            <p:nvPr/>
          </p:nvSpPr>
          <p:spPr bwMode="auto">
            <a:xfrm>
              <a:off x="69072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35" name="Line 1367"/>
            <p:cNvSpPr>
              <a:spLocks noChangeShapeType="1"/>
            </p:cNvSpPr>
            <p:nvPr/>
          </p:nvSpPr>
          <p:spPr bwMode="auto">
            <a:xfrm>
              <a:off x="70040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36" name="Line 1368"/>
            <p:cNvSpPr>
              <a:spLocks noChangeShapeType="1"/>
            </p:cNvSpPr>
            <p:nvPr/>
          </p:nvSpPr>
          <p:spPr bwMode="auto">
            <a:xfrm>
              <a:off x="705167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37" name="Line 1369"/>
            <p:cNvSpPr>
              <a:spLocks noChangeShapeType="1"/>
            </p:cNvSpPr>
            <p:nvPr/>
          </p:nvSpPr>
          <p:spPr bwMode="auto">
            <a:xfrm>
              <a:off x="71008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38" name="Line 1370"/>
            <p:cNvSpPr>
              <a:spLocks noChangeShapeType="1"/>
            </p:cNvSpPr>
            <p:nvPr/>
          </p:nvSpPr>
          <p:spPr bwMode="auto">
            <a:xfrm>
              <a:off x="71485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39" name="Line 1371"/>
            <p:cNvSpPr>
              <a:spLocks noChangeShapeType="1"/>
            </p:cNvSpPr>
            <p:nvPr/>
          </p:nvSpPr>
          <p:spPr bwMode="auto">
            <a:xfrm>
              <a:off x="72532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40" name="Line 1372"/>
            <p:cNvSpPr>
              <a:spLocks noChangeShapeType="1"/>
            </p:cNvSpPr>
            <p:nvPr/>
          </p:nvSpPr>
          <p:spPr bwMode="auto">
            <a:xfrm>
              <a:off x="73009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41" name="Line 1373"/>
            <p:cNvSpPr>
              <a:spLocks noChangeShapeType="1"/>
            </p:cNvSpPr>
            <p:nvPr/>
          </p:nvSpPr>
          <p:spPr bwMode="auto">
            <a:xfrm>
              <a:off x="73501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42" name="Line 1374"/>
            <p:cNvSpPr>
              <a:spLocks noChangeShapeType="1"/>
            </p:cNvSpPr>
            <p:nvPr/>
          </p:nvSpPr>
          <p:spPr bwMode="auto">
            <a:xfrm>
              <a:off x="73977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43" name="Line 1375"/>
            <p:cNvSpPr>
              <a:spLocks noChangeShapeType="1"/>
            </p:cNvSpPr>
            <p:nvPr/>
          </p:nvSpPr>
          <p:spPr bwMode="auto">
            <a:xfrm>
              <a:off x="75025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44" name="Line 1376"/>
            <p:cNvSpPr>
              <a:spLocks noChangeShapeType="1"/>
            </p:cNvSpPr>
            <p:nvPr/>
          </p:nvSpPr>
          <p:spPr bwMode="auto">
            <a:xfrm>
              <a:off x="75501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45" name="Line 1377"/>
            <p:cNvSpPr>
              <a:spLocks noChangeShapeType="1"/>
            </p:cNvSpPr>
            <p:nvPr/>
          </p:nvSpPr>
          <p:spPr bwMode="auto">
            <a:xfrm>
              <a:off x="75993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46" name="Line 1378"/>
            <p:cNvSpPr>
              <a:spLocks noChangeShapeType="1"/>
            </p:cNvSpPr>
            <p:nvPr/>
          </p:nvSpPr>
          <p:spPr bwMode="auto">
            <a:xfrm>
              <a:off x="76469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47" name="Line 1379"/>
            <p:cNvSpPr>
              <a:spLocks noChangeShapeType="1"/>
            </p:cNvSpPr>
            <p:nvPr/>
          </p:nvSpPr>
          <p:spPr bwMode="auto">
            <a:xfrm>
              <a:off x="77438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48" name="Line 1380"/>
            <p:cNvSpPr>
              <a:spLocks noChangeShapeType="1"/>
            </p:cNvSpPr>
            <p:nvPr/>
          </p:nvSpPr>
          <p:spPr bwMode="auto">
            <a:xfrm>
              <a:off x="77993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49" name="Line 1381"/>
            <p:cNvSpPr>
              <a:spLocks noChangeShapeType="1"/>
            </p:cNvSpPr>
            <p:nvPr/>
          </p:nvSpPr>
          <p:spPr bwMode="auto">
            <a:xfrm>
              <a:off x="784701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50" name="Line 1382"/>
            <p:cNvSpPr>
              <a:spLocks noChangeShapeType="1"/>
            </p:cNvSpPr>
            <p:nvPr/>
          </p:nvSpPr>
          <p:spPr bwMode="auto">
            <a:xfrm>
              <a:off x="78962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51" name="Line 1383"/>
            <p:cNvSpPr>
              <a:spLocks noChangeShapeType="1"/>
            </p:cNvSpPr>
            <p:nvPr/>
          </p:nvSpPr>
          <p:spPr bwMode="auto">
            <a:xfrm>
              <a:off x="79930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52" name="Line 1384"/>
            <p:cNvSpPr>
              <a:spLocks noChangeShapeType="1"/>
            </p:cNvSpPr>
            <p:nvPr/>
          </p:nvSpPr>
          <p:spPr bwMode="auto">
            <a:xfrm>
              <a:off x="8040688"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53" name="Line 1385"/>
            <p:cNvSpPr>
              <a:spLocks noChangeShapeType="1"/>
            </p:cNvSpPr>
            <p:nvPr/>
          </p:nvSpPr>
          <p:spPr bwMode="auto">
            <a:xfrm>
              <a:off x="80962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54" name="Line 1386"/>
            <p:cNvSpPr>
              <a:spLocks noChangeShapeType="1"/>
            </p:cNvSpPr>
            <p:nvPr/>
          </p:nvSpPr>
          <p:spPr bwMode="auto">
            <a:xfrm>
              <a:off x="8145463"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55" name="Line 1387"/>
            <p:cNvSpPr>
              <a:spLocks noChangeShapeType="1"/>
            </p:cNvSpPr>
            <p:nvPr/>
          </p:nvSpPr>
          <p:spPr bwMode="auto">
            <a:xfrm>
              <a:off x="82423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56" name="Line 1388"/>
            <p:cNvSpPr>
              <a:spLocks noChangeShapeType="1"/>
            </p:cNvSpPr>
            <p:nvPr/>
          </p:nvSpPr>
          <p:spPr bwMode="auto">
            <a:xfrm>
              <a:off x="8289925"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57" name="Line 1389"/>
            <p:cNvSpPr>
              <a:spLocks noChangeShapeType="1"/>
            </p:cNvSpPr>
            <p:nvPr/>
          </p:nvSpPr>
          <p:spPr bwMode="auto">
            <a:xfrm>
              <a:off x="833755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58" name="Line 1390"/>
            <p:cNvSpPr>
              <a:spLocks noChangeShapeType="1"/>
            </p:cNvSpPr>
            <p:nvPr/>
          </p:nvSpPr>
          <p:spPr bwMode="auto">
            <a:xfrm>
              <a:off x="8394700" y="6376988"/>
              <a:ext cx="1588" cy="79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59" name="Line 1391"/>
            <p:cNvSpPr>
              <a:spLocks noChangeShapeType="1"/>
            </p:cNvSpPr>
            <p:nvPr/>
          </p:nvSpPr>
          <p:spPr bwMode="auto">
            <a:xfrm>
              <a:off x="1008063" y="6376988"/>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60" name="Rectangle 1392"/>
            <p:cNvSpPr>
              <a:spLocks noChangeArrowheads="1"/>
            </p:cNvSpPr>
            <p:nvPr/>
          </p:nvSpPr>
          <p:spPr bwMode="auto">
            <a:xfrm>
              <a:off x="852488" y="6400800"/>
              <a:ext cx="23083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7000</a:t>
              </a:r>
            </a:p>
          </p:txBody>
        </p:sp>
        <p:sp>
          <p:nvSpPr>
            <p:cNvPr id="6361" name="Line 1393"/>
            <p:cNvSpPr>
              <a:spLocks noChangeShapeType="1"/>
            </p:cNvSpPr>
            <p:nvPr/>
          </p:nvSpPr>
          <p:spPr bwMode="auto">
            <a:xfrm>
              <a:off x="2246313" y="6376988"/>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62" name="Rectangle 1394"/>
            <p:cNvSpPr>
              <a:spLocks noChangeArrowheads="1"/>
            </p:cNvSpPr>
            <p:nvPr/>
          </p:nvSpPr>
          <p:spPr bwMode="auto">
            <a:xfrm>
              <a:off x="2090738" y="6400800"/>
              <a:ext cx="23083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7500</a:t>
              </a:r>
            </a:p>
          </p:txBody>
        </p:sp>
        <p:sp>
          <p:nvSpPr>
            <p:cNvPr id="6363" name="Line 1395"/>
            <p:cNvSpPr>
              <a:spLocks noChangeShapeType="1"/>
            </p:cNvSpPr>
            <p:nvPr/>
          </p:nvSpPr>
          <p:spPr bwMode="auto">
            <a:xfrm>
              <a:off x="3484563" y="6376988"/>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64" name="Rectangle 1396"/>
            <p:cNvSpPr>
              <a:spLocks noChangeArrowheads="1"/>
            </p:cNvSpPr>
            <p:nvPr/>
          </p:nvSpPr>
          <p:spPr bwMode="auto">
            <a:xfrm>
              <a:off x="3328988" y="6400800"/>
              <a:ext cx="23083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8000</a:t>
              </a:r>
            </a:p>
          </p:txBody>
        </p:sp>
        <p:sp>
          <p:nvSpPr>
            <p:cNvPr id="6365" name="Line 1397"/>
            <p:cNvSpPr>
              <a:spLocks noChangeShapeType="1"/>
            </p:cNvSpPr>
            <p:nvPr/>
          </p:nvSpPr>
          <p:spPr bwMode="auto">
            <a:xfrm>
              <a:off x="4721225" y="6376988"/>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66" name="Rectangle 1398"/>
            <p:cNvSpPr>
              <a:spLocks noChangeArrowheads="1"/>
            </p:cNvSpPr>
            <p:nvPr/>
          </p:nvSpPr>
          <p:spPr bwMode="auto">
            <a:xfrm>
              <a:off x="4565650" y="6400800"/>
              <a:ext cx="23083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8500</a:t>
              </a:r>
            </a:p>
          </p:txBody>
        </p:sp>
        <p:sp>
          <p:nvSpPr>
            <p:cNvPr id="6367" name="Line 1399"/>
            <p:cNvSpPr>
              <a:spLocks noChangeShapeType="1"/>
            </p:cNvSpPr>
            <p:nvPr/>
          </p:nvSpPr>
          <p:spPr bwMode="auto">
            <a:xfrm>
              <a:off x="5959475" y="6376988"/>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68" name="Rectangle 1400"/>
            <p:cNvSpPr>
              <a:spLocks noChangeArrowheads="1"/>
            </p:cNvSpPr>
            <p:nvPr/>
          </p:nvSpPr>
          <p:spPr bwMode="auto">
            <a:xfrm>
              <a:off x="5803900" y="6400800"/>
              <a:ext cx="23083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9000</a:t>
              </a:r>
            </a:p>
          </p:txBody>
        </p:sp>
        <p:sp>
          <p:nvSpPr>
            <p:cNvPr id="6369" name="Line 1401"/>
            <p:cNvSpPr>
              <a:spLocks noChangeShapeType="1"/>
            </p:cNvSpPr>
            <p:nvPr/>
          </p:nvSpPr>
          <p:spPr bwMode="auto">
            <a:xfrm>
              <a:off x="7204075" y="6376988"/>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70" name="Rectangle 1402"/>
            <p:cNvSpPr>
              <a:spLocks noChangeArrowheads="1"/>
            </p:cNvSpPr>
            <p:nvPr/>
          </p:nvSpPr>
          <p:spPr bwMode="auto">
            <a:xfrm>
              <a:off x="7048500" y="6400800"/>
              <a:ext cx="23083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9500</a:t>
              </a:r>
            </a:p>
          </p:txBody>
        </p:sp>
        <p:sp>
          <p:nvSpPr>
            <p:cNvPr id="6371" name="Rectangle 1403"/>
            <p:cNvSpPr>
              <a:spLocks noChangeArrowheads="1"/>
            </p:cNvSpPr>
            <p:nvPr/>
          </p:nvSpPr>
          <p:spPr bwMode="auto">
            <a:xfrm>
              <a:off x="4119563" y="6492875"/>
              <a:ext cx="23083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mass</a:t>
              </a:r>
            </a:p>
          </p:txBody>
        </p:sp>
        <p:sp>
          <p:nvSpPr>
            <p:cNvPr id="6372" name="Line 1404"/>
            <p:cNvSpPr>
              <a:spLocks noChangeShapeType="1"/>
            </p:cNvSpPr>
            <p:nvPr/>
          </p:nvSpPr>
          <p:spPr bwMode="auto">
            <a:xfrm flipV="1">
              <a:off x="1008063" y="4806950"/>
              <a:ext cx="1588" cy="1566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73" name="Line 1405"/>
            <p:cNvSpPr>
              <a:spLocks noChangeShapeType="1"/>
            </p:cNvSpPr>
            <p:nvPr/>
          </p:nvSpPr>
          <p:spPr bwMode="auto">
            <a:xfrm flipH="1">
              <a:off x="928688" y="6373813"/>
              <a:ext cx="79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74" name="Rectangle 1406"/>
            <p:cNvSpPr>
              <a:spLocks noChangeArrowheads="1"/>
            </p:cNvSpPr>
            <p:nvPr/>
          </p:nvSpPr>
          <p:spPr bwMode="auto">
            <a:xfrm>
              <a:off x="808038" y="6353175"/>
              <a:ext cx="5770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0</a:t>
              </a:r>
            </a:p>
          </p:txBody>
        </p:sp>
        <p:sp>
          <p:nvSpPr>
            <p:cNvPr id="6375" name="Line 1407"/>
            <p:cNvSpPr>
              <a:spLocks noChangeShapeType="1"/>
            </p:cNvSpPr>
            <p:nvPr/>
          </p:nvSpPr>
          <p:spPr bwMode="auto">
            <a:xfrm flipH="1">
              <a:off x="928688" y="6219825"/>
              <a:ext cx="79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76" name="Line 1408"/>
            <p:cNvSpPr>
              <a:spLocks noChangeShapeType="1"/>
            </p:cNvSpPr>
            <p:nvPr/>
          </p:nvSpPr>
          <p:spPr bwMode="auto">
            <a:xfrm flipH="1">
              <a:off x="928688" y="6062663"/>
              <a:ext cx="79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77" name="Rectangle 1409"/>
            <p:cNvSpPr>
              <a:spLocks noChangeArrowheads="1"/>
            </p:cNvSpPr>
            <p:nvPr/>
          </p:nvSpPr>
          <p:spPr bwMode="auto">
            <a:xfrm>
              <a:off x="744538" y="6040438"/>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20</a:t>
              </a:r>
            </a:p>
          </p:txBody>
        </p:sp>
        <p:sp>
          <p:nvSpPr>
            <p:cNvPr id="6378" name="Line 1410"/>
            <p:cNvSpPr>
              <a:spLocks noChangeShapeType="1"/>
            </p:cNvSpPr>
            <p:nvPr/>
          </p:nvSpPr>
          <p:spPr bwMode="auto">
            <a:xfrm flipH="1">
              <a:off x="928688" y="5903913"/>
              <a:ext cx="79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79" name="Line 1411"/>
            <p:cNvSpPr>
              <a:spLocks noChangeShapeType="1"/>
            </p:cNvSpPr>
            <p:nvPr/>
          </p:nvSpPr>
          <p:spPr bwMode="auto">
            <a:xfrm flipH="1">
              <a:off x="928688" y="5749925"/>
              <a:ext cx="79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80" name="Rectangle 1412"/>
            <p:cNvSpPr>
              <a:spLocks noChangeArrowheads="1"/>
            </p:cNvSpPr>
            <p:nvPr/>
          </p:nvSpPr>
          <p:spPr bwMode="auto">
            <a:xfrm>
              <a:off x="744538" y="5727700"/>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40</a:t>
              </a:r>
            </a:p>
          </p:txBody>
        </p:sp>
        <p:sp>
          <p:nvSpPr>
            <p:cNvPr id="6381" name="Line 1413"/>
            <p:cNvSpPr>
              <a:spLocks noChangeShapeType="1"/>
            </p:cNvSpPr>
            <p:nvPr/>
          </p:nvSpPr>
          <p:spPr bwMode="auto">
            <a:xfrm flipH="1">
              <a:off x="928688" y="5592763"/>
              <a:ext cx="79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82" name="Line 1414"/>
            <p:cNvSpPr>
              <a:spLocks noChangeShapeType="1"/>
            </p:cNvSpPr>
            <p:nvPr/>
          </p:nvSpPr>
          <p:spPr bwMode="auto">
            <a:xfrm flipH="1">
              <a:off x="928688" y="5434013"/>
              <a:ext cx="79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83" name="Rectangle 1415"/>
            <p:cNvSpPr>
              <a:spLocks noChangeArrowheads="1"/>
            </p:cNvSpPr>
            <p:nvPr/>
          </p:nvSpPr>
          <p:spPr bwMode="auto">
            <a:xfrm>
              <a:off x="744538" y="5413375"/>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60</a:t>
              </a:r>
            </a:p>
          </p:txBody>
        </p:sp>
        <p:sp>
          <p:nvSpPr>
            <p:cNvPr id="6384" name="Line 1416"/>
            <p:cNvSpPr>
              <a:spLocks noChangeShapeType="1"/>
            </p:cNvSpPr>
            <p:nvPr/>
          </p:nvSpPr>
          <p:spPr bwMode="auto">
            <a:xfrm flipH="1">
              <a:off x="928688" y="5280025"/>
              <a:ext cx="79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85" name="Line 1417"/>
            <p:cNvSpPr>
              <a:spLocks noChangeShapeType="1"/>
            </p:cNvSpPr>
            <p:nvPr/>
          </p:nvSpPr>
          <p:spPr bwMode="auto">
            <a:xfrm flipH="1">
              <a:off x="928688" y="5122863"/>
              <a:ext cx="79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86" name="Rectangle 1418"/>
            <p:cNvSpPr>
              <a:spLocks noChangeArrowheads="1"/>
            </p:cNvSpPr>
            <p:nvPr/>
          </p:nvSpPr>
          <p:spPr bwMode="auto">
            <a:xfrm>
              <a:off x="744538" y="5100638"/>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80</a:t>
              </a:r>
            </a:p>
          </p:txBody>
        </p:sp>
        <p:sp>
          <p:nvSpPr>
            <p:cNvPr id="6387" name="Line 1419"/>
            <p:cNvSpPr>
              <a:spLocks noChangeShapeType="1"/>
            </p:cNvSpPr>
            <p:nvPr/>
          </p:nvSpPr>
          <p:spPr bwMode="auto">
            <a:xfrm flipH="1">
              <a:off x="928688" y="4964113"/>
              <a:ext cx="79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88" name="Line 1420"/>
            <p:cNvSpPr>
              <a:spLocks noChangeShapeType="1"/>
            </p:cNvSpPr>
            <p:nvPr/>
          </p:nvSpPr>
          <p:spPr bwMode="auto">
            <a:xfrm flipH="1">
              <a:off x="928688" y="4806950"/>
              <a:ext cx="79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89" name="Rectangle 1421"/>
            <p:cNvSpPr>
              <a:spLocks noChangeArrowheads="1"/>
            </p:cNvSpPr>
            <p:nvPr/>
          </p:nvSpPr>
          <p:spPr bwMode="auto">
            <a:xfrm>
              <a:off x="679450" y="4784725"/>
              <a:ext cx="17312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100</a:t>
              </a:r>
            </a:p>
          </p:txBody>
        </p:sp>
        <p:sp>
          <p:nvSpPr>
            <p:cNvPr id="6390" name="Rectangle 1422"/>
            <p:cNvSpPr>
              <a:spLocks noChangeArrowheads="1"/>
            </p:cNvSpPr>
            <p:nvPr/>
          </p:nvSpPr>
          <p:spPr bwMode="auto">
            <a:xfrm rot="16200000">
              <a:off x="189133" y="5475888"/>
              <a:ext cx="93936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Relative Abundance</a:t>
              </a:r>
            </a:p>
          </p:txBody>
        </p:sp>
        <p:sp>
          <p:nvSpPr>
            <p:cNvPr id="6391" name="Freeform 1423"/>
            <p:cNvSpPr>
              <a:spLocks/>
            </p:cNvSpPr>
            <p:nvPr/>
          </p:nvSpPr>
          <p:spPr bwMode="auto">
            <a:xfrm>
              <a:off x="1008063" y="4806950"/>
              <a:ext cx="7434263" cy="1566863"/>
            </a:xfrm>
            <a:custGeom>
              <a:avLst/>
              <a:gdLst>
                <a:gd name="T0" fmla="*/ 2147483647 w 925"/>
                <a:gd name="T1" fmla="*/ 2147483647 h 637"/>
                <a:gd name="T2" fmla="*/ 2147483647 w 925"/>
                <a:gd name="T3" fmla="*/ 2147483647 h 637"/>
                <a:gd name="T4" fmla="*/ 2147483647 w 925"/>
                <a:gd name="T5" fmla="*/ 2147483647 h 637"/>
                <a:gd name="T6" fmla="*/ 2147483647 w 925"/>
                <a:gd name="T7" fmla="*/ 2147483647 h 637"/>
                <a:gd name="T8" fmla="*/ 2147483647 w 925"/>
                <a:gd name="T9" fmla="*/ 2147483647 h 637"/>
                <a:gd name="T10" fmla="*/ 2147483647 w 925"/>
                <a:gd name="T11" fmla="*/ 2147483647 h 637"/>
                <a:gd name="T12" fmla="*/ 2147483647 w 925"/>
                <a:gd name="T13" fmla="*/ 2147483647 h 637"/>
                <a:gd name="T14" fmla="*/ 2147483647 w 925"/>
                <a:gd name="T15" fmla="*/ 2147483647 h 637"/>
                <a:gd name="T16" fmla="*/ 2147483647 w 925"/>
                <a:gd name="T17" fmla="*/ 2147483647 h 637"/>
                <a:gd name="T18" fmla="*/ 2147483647 w 925"/>
                <a:gd name="T19" fmla="*/ 2147483647 h 637"/>
                <a:gd name="T20" fmla="*/ 2147483647 w 925"/>
                <a:gd name="T21" fmla="*/ 2147483647 h 637"/>
                <a:gd name="T22" fmla="*/ 2147483647 w 925"/>
                <a:gd name="T23" fmla="*/ 2147483647 h 637"/>
                <a:gd name="T24" fmla="*/ 2147483647 w 925"/>
                <a:gd name="T25" fmla="*/ 2147483647 h 637"/>
                <a:gd name="T26" fmla="*/ 2147483647 w 925"/>
                <a:gd name="T27" fmla="*/ 2147483647 h 637"/>
                <a:gd name="T28" fmla="*/ 2147483647 w 925"/>
                <a:gd name="T29" fmla="*/ 2147483647 h 637"/>
                <a:gd name="T30" fmla="*/ 2147483647 w 925"/>
                <a:gd name="T31" fmla="*/ 2147483647 h 637"/>
                <a:gd name="T32" fmla="*/ 2147483647 w 925"/>
                <a:gd name="T33" fmla="*/ 2147483647 h 637"/>
                <a:gd name="T34" fmla="*/ 2147483647 w 925"/>
                <a:gd name="T35" fmla="*/ 2147483647 h 637"/>
                <a:gd name="T36" fmla="*/ 2147483647 w 925"/>
                <a:gd name="T37" fmla="*/ 2147483647 h 637"/>
                <a:gd name="T38" fmla="*/ 2147483647 w 925"/>
                <a:gd name="T39" fmla="*/ 2147483647 h 637"/>
                <a:gd name="T40" fmla="*/ 2147483647 w 925"/>
                <a:gd name="T41" fmla="*/ 2147483647 h 637"/>
                <a:gd name="T42" fmla="*/ 2147483647 w 925"/>
                <a:gd name="T43" fmla="*/ 2147483647 h 637"/>
                <a:gd name="T44" fmla="*/ 2147483647 w 925"/>
                <a:gd name="T45" fmla="*/ 2147483647 h 637"/>
                <a:gd name="T46" fmla="*/ 2147483647 w 925"/>
                <a:gd name="T47" fmla="*/ 2147483647 h 637"/>
                <a:gd name="T48" fmla="*/ 2147483647 w 925"/>
                <a:gd name="T49" fmla="*/ 2147483647 h 637"/>
                <a:gd name="T50" fmla="*/ 2147483647 w 925"/>
                <a:gd name="T51" fmla="*/ 2147483647 h 637"/>
                <a:gd name="T52" fmla="*/ 2147483647 w 925"/>
                <a:gd name="T53" fmla="*/ 2147483647 h 637"/>
                <a:gd name="T54" fmla="*/ 2147483647 w 925"/>
                <a:gd name="T55" fmla="*/ 2147483647 h 637"/>
                <a:gd name="T56" fmla="*/ 2147483647 w 925"/>
                <a:gd name="T57" fmla="*/ 2147483647 h 637"/>
                <a:gd name="T58" fmla="*/ 2147483647 w 925"/>
                <a:gd name="T59" fmla="*/ 2147483647 h 637"/>
                <a:gd name="T60" fmla="*/ 2147483647 w 925"/>
                <a:gd name="T61" fmla="*/ 2147483647 h 637"/>
                <a:gd name="T62" fmla="*/ 2147483647 w 925"/>
                <a:gd name="T63" fmla="*/ 2147483647 h 637"/>
                <a:gd name="T64" fmla="*/ 2147483647 w 925"/>
                <a:gd name="T65" fmla="*/ 2147483647 h 637"/>
                <a:gd name="T66" fmla="*/ 2147483647 w 925"/>
                <a:gd name="T67" fmla="*/ 2147483647 h 637"/>
                <a:gd name="T68" fmla="*/ 2147483647 w 925"/>
                <a:gd name="T69" fmla="*/ 2147483647 h 637"/>
                <a:gd name="T70" fmla="*/ 2147483647 w 925"/>
                <a:gd name="T71" fmla="*/ 2147483647 h 637"/>
                <a:gd name="T72" fmla="*/ 2147483647 w 925"/>
                <a:gd name="T73" fmla="*/ 2147483647 h 637"/>
                <a:gd name="T74" fmla="*/ 2147483647 w 925"/>
                <a:gd name="T75" fmla="*/ 2147483647 h 637"/>
                <a:gd name="T76" fmla="*/ 2147483647 w 925"/>
                <a:gd name="T77" fmla="*/ 2147483647 h 637"/>
                <a:gd name="T78" fmla="*/ 2147483647 w 925"/>
                <a:gd name="T79" fmla="*/ 2147483647 h 637"/>
                <a:gd name="T80" fmla="*/ 2147483647 w 925"/>
                <a:gd name="T81" fmla="*/ 2147483647 h 637"/>
                <a:gd name="T82" fmla="*/ 2147483647 w 925"/>
                <a:gd name="T83" fmla="*/ 2147483647 h 637"/>
                <a:gd name="T84" fmla="*/ 2147483647 w 925"/>
                <a:gd name="T85" fmla="*/ 2147483647 h 637"/>
                <a:gd name="T86" fmla="*/ 2147483647 w 925"/>
                <a:gd name="T87" fmla="*/ 2147483647 h 637"/>
                <a:gd name="T88" fmla="*/ 2147483647 w 925"/>
                <a:gd name="T89" fmla="*/ 2147483647 h 637"/>
                <a:gd name="T90" fmla="*/ 2147483647 w 925"/>
                <a:gd name="T91" fmla="*/ 2147483647 h 637"/>
                <a:gd name="T92" fmla="*/ 2147483647 w 925"/>
                <a:gd name="T93" fmla="*/ 2147483647 h 637"/>
                <a:gd name="T94" fmla="*/ 2147483647 w 925"/>
                <a:gd name="T95" fmla="*/ 2147483647 h 637"/>
                <a:gd name="T96" fmla="*/ 2147483647 w 925"/>
                <a:gd name="T97" fmla="*/ 2147483647 h 637"/>
                <a:gd name="T98" fmla="*/ 2147483647 w 925"/>
                <a:gd name="T99" fmla="*/ 2147483647 h 637"/>
                <a:gd name="T100" fmla="*/ 2147483647 w 925"/>
                <a:gd name="T101" fmla="*/ 2147483647 h 637"/>
                <a:gd name="T102" fmla="*/ 2147483647 w 925"/>
                <a:gd name="T103" fmla="*/ 2147483647 h 637"/>
                <a:gd name="T104" fmla="*/ 2147483647 w 925"/>
                <a:gd name="T105" fmla="*/ 2147483647 h 637"/>
                <a:gd name="T106" fmla="*/ 2147483647 w 925"/>
                <a:gd name="T107" fmla="*/ 2147483647 h 637"/>
                <a:gd name="T108" fmla="*/ 2147483647 w 925"/>
                <a:gd name="T109" fmla="*/ 2147483647 h 637"/>
                <a:gd name="T110" fmla="*/ 2147483647 w 925"/>
                <a:gd name="T111" fmla="*/ 2147483647 h 637"/>
                <a:gd name="T112" fmla="*/ 2147483647 w 925"/>
                <a:gd name="T113" fmla="*/ 2147483647 h 637"/>
                <a:gd name="T114" fmla="*/ 2147483647 w 925"/>
                <a:gd name="T115" fmla="*/ 2147483647 h 637"/>
                <a:gd name="T116" fmla="*/ 2147483647 w 925"/>
                <a:gd name="T117" fmla="*/ 2147483647 h 637"/>
                <a:gd name="T118" fmla="*/ 2147483647 w 925"/>
                <a:gd name="T119" fmla="*/ 2147483647 h 637"/>
                <a:gd name="T120" fmla="*/ 2147483647 w 925"/>
                <a:gd name="T121" fmla="*/ 2147483647 h 637"/>
                <a:gd name="T122" fmla="*/ 2147483647 w 925"/>
                <a:gd name="T123" fmla="*/ 2147483647 h 637"/>
                <a:gd name="T124" fmla="*/ 2147483647 w 925"/>
                <a:gd name="T125" fmla="*/ 2147483647 h 6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925"/>
                <a:gd name="T190" fmla="*/ 0 h 637"/>
                <a:gd name="T191" fmla="*/ 925 w 925"/>
                <a:gd name="T192" fmla="*/ 637 h 63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925" h="637">
                  <a:moveTo>
                    <a:pt x="0" y="635"/>
                  </a:moveTo>
                  <a:lnTo>
                    <a:pt x="0" y="636"/>
                  </a:lnTo>
                  <a:lnTo>
                    <a:pt x="1" y="635"/>
                  </a:lnTo>
                  <a:lnTo>
                    <a:pt x="1" y="634"/>
                  </a:lnTo>
                  <a:lnTo>
                    <a:pt x="2" y="634"/>
                  </a:lnTo>
                  <a:lnTo>
                    <a:pt x="2" y="635"/>
                  </a:lnTo>
                  <a:lnTo>
                    <a:pt x="3" y="636"/>
                  </a:lnTo>
                  <a:lnTo>
                    <a:pt x="4" y="636"/>
                  </a:lnTo>
                  <a:lnTo>
                    <a:pt x="4" y="634"/>
                  </a:lnTo>
                  <a:lnTo>
                    <a:pt x="5" y="634"/>
                  </a:lnTo>
                  <a:lnTo>
                    <a:pt x="6" y="634"/>
                  </a:lnTo>
                  <a:lnTo>
                    <a:pt x="6" y="635"/>
                  </a:lnTo>
                  <a:lnTo>
                    <a:pt x="7" y="634"/>
                  </a:lnTo>
                  <a:lnTo>
                    <a:pt x="8" y="633"/>
                  </a:lnTo>
                  <a:lnTo>
                    <a:pt x="9" y="633"/>
                  </a:lnTo>
                  <a:lnTo>
                    <a:pt x="9" y="632"/>
                  </a:lnTo>
                  <a:lnTo>
                    <a:pt x="10" y="631"/>
                  </a:lnTo>
                  <a:lnTo>
                    <a:pt x="10" y="630"/>
                  </a:lnTo>
                  <a:lnTo>
                    <a:pt x="11" y="628"/>
                  </a:lnTo>
                  <a:lnTo>
                    <a:pt x="11" y="629"/>
                  </a:lnTo>
                  <a:lnTo>
                    <a:pt x="12" y="629"/>
                  </a:lnTo>
                  <a:lnTo>
                    <a:pt x="12" y="631"/>
                  </a:lnTo>
                  <a:lnTo>
                    <a:pt x="13" y="631"/>
                  </a:lnTo>
                  <a:lnTo>
                    <a:pt x="13" y="632"/>
                  </a:lnTo>
                  <a:lnTo>
                    <a:pt x="14" y="632"/>
                  </a:lnTo>
                  <a:lnTo>
                    <a:pt x="14" y="634"/>
                  </a:lnTo>
                  <a:lnTo>
                    <a:pt x="15" y="634"/>
                  </a:lnTo>
                  <a:lnTo>
                    <a:pt x="15" y="635"/>
                  </a:lnTo>
                  <a:lnTo>
                    <a:pt x="16" y="635"/>
                  </a:lnTo>
                  <a:lnTo>
                    <a:pt x="16" y="632"/>
                  </a:lnTo>
                  <a:lnTo>
                    <a:pt x="17" y="632"/>
                  </a:lnTo>
                  <a:lnTo>
                    <a:pt x="17" y="631"/>
                  </a:lnTo>
                  <a:lnTo>
                    <a:pt x="18" y="631"/>
                  </a:lnTo>
                  <a:lnTo>
                    <a:pt x="18" y="632"/>
                  </a:lnTo>
                  <a:lnTo>
                    <a:pt x="19" y="633"/>
                  </a:lnTo>
                  <a:lnTo>
                    <a:pt x="19" y="632"/>
                  </a:lnTo>
                  <a:lnTo>
                    <a:pt x="20" y="632"/>
                  </a:lnTo>
                  <a:lnTo>
                    <a:pt x="20" y="633"/>
                  </a:lnTo>
                  <a:lnTo>
                    <a:pt x="21" y="633"/>
                  </a:lnTo>
                  <a:lnTo>
                    <a:pt x="22" y="632"/>
                  </a:lnTo>
                  <a:lnTo>
                    <a:pt x="22" y="631"/>
                  </a:lnTo>
                  <a:lnTo>
                    <a:pt x="23" y="630"/>
                  </a:lnTo>
                  <a:lnTo>
                    <a:pt x="23" y="631"/>
                  </a:lnTo>
                  <a:lnTo>
                    <a:pt x="24" y="631"/>
                  </a:lnTo>
                  <a:lnTo>
                    <a:pt x="24" y="633"/>
                  </a:lnTo>
                  <a:lnTo>
                    <a:pt x="25" y="633"/>
                  </a:lnTo>
                  <a:lnTo>
                    <a:pt x="25" y="634"/>
                  </a:lnTo>
                  <a:lnTo>
                    <a:pt x="26" y="635"/>
                  </a:lnTo>
                  <a:lnTo>
                    <a:pt x="26" y="636"/>
                  </a:lnTo>
                  <a:lnTo>
                    <a:pt x="27" y="635"/>
                  </a:lnTo>
                  <a:lnTo>
                    <a:pt x="27" y="634"/>
                  </a:lnTo>
                  <a:lnTo>
                    <a:pt x="28" y="634"/>
                  </a:lnTo>
                  <a:lnTo>
                    <a:pt x="28" y="631"/>
                  </a:lnTo>
                  <a:lnTo>
                    <a:pt x="29" y="630"/>
                  </a:lnTo>
                  <a:lnTo>
                    <a:pt x="29" y="629"/>
                  </a:lnTo>
                  <a:lnTo>
                    <a:pt x="30" y="628"/>
                  </a:lnTo>
                  <a:lnTo>
                    <a:pt x="31" y="629"/>
                  </a:lnTo>
                  <a:lnTo>
                    <a:pt x="31" y="630"/>
                  </a:lnTo>
                  <a:lnTo>
                    <a:pt x="32" y="631"/>
                  </a:lnTo>
                  <a:lnTo>
                    <a:pt x="32" y="632"/>
                  </a:lnTo>
                  <a:lnTo>
                    <a:pt x="33" y="632"/>
                  </a:lnTo>
                  <a:lnTo>
                    <a:pt x="34" y="631"/>
                  </a:lnTo>
                  <a:lnTo>
                    <a:pt x="34" y="630"/>
                  </a:lnTo>
                  <a:lnTo>
                    <a:pt x="35" y="630"/>
                  </a:lnTo>
                  <a:lnTo>
                    <a:pt x="35" y="632"/>
                  </a:lnTo>
                  <a:lnTo>
                    <a:pt x="36" y="633"/>
                  </a:lnTo>
                  <a:lnTo>
                    <a:pt x="37" y="633"/>
                  </a:lnTo>
                  <a:lnTo>
                    <a:pt x="37" y="635"/>
                  </a:lnTo>
                  <a:lnTo>
                    <a:pt x="38" y="635"/>
                  </a:lnTo>
                  <a:lnTo>
                    <a:pt x="38" y="636"/>
                  </a:lnTo>
                  <a:lnTo>
                    <a:pt x="39" y="636"/>
                  </a:lnTo>
                  <a:lnTo>
                    <a:pt x="40" y="636"/>
                  </a:lnTo>
                  <a:lnTo>
                    <a:pt x="40" y="635"/>
                  </a:lnTo>
                  <a:lnTo>
                    <a:pt x="41" y="634"/>
                  </a:lnTo>
                  <a:lnTo>
                    <a:pt x="41" y="632"/>
                  </a:lnTo>
                  <a:lnTo>
                    <a:pt x="42" y="632"/>
                  </a:lnTo>
                  <a:lnTo>
                    <a:pt x="43" y="632"/>
                  </a:lnTo>
                  <a:lnTo>
                    <a:pt x="43" y="634"/>
                  </a:lnTo>
                  <a:lnTo>
                    <a:pt x="44" y="635"/>
                  </a:lnTo>
                  <a:lnTo>
                    <a:pt x="44" y="636"/>
                  </a:lnTo>
                  <a:lnTo>
                    <a:pt x="45" y="635"/>
                  </a:lnTo>
                  <a:lnTo>
                    <a:pt x="45" y="627"/>
                  </a:lnTo>
                  <a:lnTo>
                    <a:pt x="46" y="624"/>
                  </a:lnTo>
                  <a:lnTo>
                    <a:pt x="46" y="619"/>
                  </a:lnTo>
                  <a:lnTo>
                    <a:pt x="47" y="619"/>
                  </a:lnTo>
                  <a:lnTo>
                    <a:pt x="47" y="621"/>
                  </a:lnTo>
                  <a:lnTo>
                    <a:pt x="48" y="622"/>
                  </a:lnTo>
                  <a:lnTo>
                    <a:pt x="48" y="624"/>
                  </a:lnTo>
                  <a:lnTo>
                    <a:pt x="49" y="625"/>
                  </a:lnTo>
                  <a:lnTo>
                    <a:pt x="49" y="629"/>
                  </a:lnTo>
                  <a:lnTo>
                    <a:pt x="50" y="629"/>
                  </a:lnTo>
                  <a:lnTo>
                    <a:pt x="50" y="631"/>
                  </a:lnTo>
                  <a:lnTo>
                    <a:pt x="51" y="631"/>
                  </a:lnTo>
                  <a:lnTo>
                    <a:pt x="51" y="632"/>
                  </a:lnTo>
                  <a:lnTo>
                    <a:pt x="52" y="632"/>
                  </a:lnTo>
                  <a:lnTo>
                    <a:pt x="52" y="633"/>
                  </a:lnTo>
                  <a:lnTo>
                    <a:pt x="53" y="633"/>
                  </a:lnTo>
                  <a:lnTo>
                    <a:pt x="53" y="634"/>
                  </a:lnTo>
                  <a:lnTo>
                    <a:pt x="54" y="635"/>
                  </a:lnTo>
                  <a:lnTo>
                    <a:pt x="54" y="634"/>
                  </a:lnTo>
                  <a:lnTo>
                    <a:pt x="55" y="634"/>
                  </a:lnTo>
                  <a:lnTo>
                    <a:pt x="55" y="636"/>
                  </a:lnTo>
                  <a:lnTo>
                    <a:pt x="56" y="636"/>
                  </a:lnTo>
                  <a:lnTo>
                    <a:pt x="57" y="637"/>
                  </a:lnTo>
                  <a:lnTo>
                    <a:pt x="57" y="636"/>
                  </a:lnTo>
                  <a:lnTo>
                    <a:pt x="58" y="636"/>
                  </a:lnTo>
                  <a:lnTo>
                    <a:pt x="58" y="637"/>
                  </a:lnTo>
                  <a:lnTo>
                    <a:pt x="59" y="637"/>
                  </a:lnTo>
                  <a:lnTo>
                    <a:pt x="60" y="637"/>
                  </a:lnTo>
                  <a:lnTo>
                    <a:pt x="61" y="637"/>
                  </a:lnTo>
                  <a:lnTo>
                    <a:pt x="61" y="636"/>
                  </a:lnTo>
                  <a:lnTo>
                    <a:pt x="62" y="636"/>
                  </a:lnTo>
                  <a:lnTo>
                    <a:pt x="63" y="636"/>
                  </a:lnTo>
                  <a:lnTo>
                    <a:pt x="64" y="636"/>
                  </a:lnTo>
                  <a:lnTo>
                    <a:pt x="64" y="634"/>
                  </a:lnTo>
                  <a:lnTo>
                    <a:pt x="65" y="633"/>
                  </a:lnTo>
                  <a:lnTo>
                    <a:pt x="66" y="633"/>
                  </a:lnTo>
                  <a:lnTo>
                    <a:pt x="66" y="632"/>
                  </a:lnTo>
                  <a:lnTo>
                    <a:pt x="67" y="628"/>
                  </a:lnTo>
                  <a:lnTo>
                    <a:pt x="67" y="627"/>
                  </a:lnTo>
                  <a:lnTo>
                    <a:pt x="68" y="627"/>
                  </a:lnTo>
                  <a:lnTo>
                    <a:pt x="69" y="627"/>
                  </a:lnTo>
                  <a:lnTo>
                    <a:pt x="69" y="629"/>
                  </a:lnTo>
                  <a:lnTo>
                    <a:pt x="70" y="630"/>
                  </a:lnTo>
                  <a:lnTo>
                    <a:pt x="70" y="634"/>
                  </a:lnTo>
                  <a:lnTo>
                    <a:pt x="71" y="634"/>
                  </a:lnTo>
                  <a:lnTo>
                    <a:pt x="71" y="635"/>
                  </a:lnTo>
                  <a:lnTo>
                    <a:pt x="72" y="636"/>
                  </a:lnTo>
                  <a:lnTo>
                    <a:pt x="73" y="636"/>
                  </a:lnTo>
                  <a:lnTo>
                    <a:pt x="73" y="635"/>
                  </a:lnTo>
                  <a:lnTo>
                    <a:pt x="74" y="635"/>
                  </a:lnTo>
                  <a:lnTo>
                    <a:pt x="74" y="633"/>
                  </a:lnTo>
                  <a:lnTo>
                    <a:pt x="75" y="634"/>
                  </a:lnTo>
                  <a:lnTo>
                    <a:pt x="75" y="635"/>
                  </a:lnTo>
                  <a:lnTo>
                    <a:pt x="76" y="635"/>
                  </a:lnTo>
                  <a:lnTo>
                    <a:pt x="76" y="636"/>
                  </a:lnTo>
                  <a:lnTo>
                    <a:pt x="77" y="635"/>
                  </a:lnTo>
                  <a:lnTo>
                    <a:pt x="77" y="634"/>
                  </a:lnTo>
                  <a:lnTo>
                    <a:pt x="78" y="634"/>
                  </a:lnTo>
                  <a:lnTo>
                    <a:pt x="78" y="633"/>
                  </a:lnTo>
                  <a:lnTo>
                    <a:pt x="79" y="633"/>
                  </a:lnTo>
                  <a:lnTo>
                    <a:pt x="80" y="633"/>
                  </a:lnTo>
                  <a:lnTo>
                    <a:pt x="80" y="632"/>
                  </a:lnTo>
                  <a:lnTo>
                    <a:pt x="81" y="631"/>
                  </a:lnTo>
                  <a:lnTo>
                    <a:pt x="81" y="630"/>
                  </a:lnTo>
                  <a:lnTo>
                    <a:pt x="82" y="628"/>
                  </a:lnTo>
                  <a:lnTo>
                    <a:pt x="82" y="626"/>
                  </a:lnTo>
                  <a:lnTo>
                    <a:pt x="83" y="627"/>
                  </a:lnTo>
                  <a:lnTo>
                    <a:pt x="83" y="629"/>
                  </a:lnTo>
                  <a:lnTo>
                    <a:pt x="84" y="631"/>
                  </a:lnTo>
                  <a:lnTo>
                    <a:pt x="84" y="632"/>
                  </a:lnTo>
                  <a:lnTo>
                    <a:pt x="85" y="632"/>
                  </a:lnTo>
                  <a:lnTo>
                    <a:pt x="86" y="632"/>
                  </a:lnTo>
                  <a:lnTo>
                    <a:pt x="87" y="633"/>
                  </a:lnTo>
                  <a:lnTo>
                    <a:pt x="87" y="634"/>
                  </a:lnTo>
                  <a:lnTo>
                    <a:pt x="88" y="634"/>
                  </a:lnTo>
                  <a:lnTo>
                    <a:pt x="88" y="635"/>
                  </a:lnTo>
                  <a:lnTo>
                    <a:pt x="89" y="635"/>
                  </a:lnTo>
                  <a:lnTo>
                    <a:pt x="89" y="636"/>
                  </a:lnTo>
                  <a:lnTo>
                    <a:pt x="90" y="636"/>
                  </a:lnTo>
                  <a:lnTo>
                    <a:pt x="91" y="636"/>
                  </a:lnTo>
                  <a:lnTo>
                    <a:pt x="91" y="635"/>
                  </a:lnTo>
                  <a:lnTo>
                    <a:pt x="92" y="635"/>
                  </a:lnTo>
                  <a:lnTo>
                    <a:pt x="92" y="634"/>
                  </a:lnTo>
                  <a:lnTo>
                    <a:pt x="93" y="634"/>
                  </a:lnTo>
                  <a:lnTo>
                    <a:pt x="93" y="633"/>
                  </a:lnTo>
                  <a:lnTo>
                    <a:pt x="94" y="633"/>
                  </a:lnTo>
                  <a:lnTo>
                    <a:pt x="95" y="633"/>
                  </a:lnTo>
                  <a:lnTo>
                    <a:pt x="95" y="634"/>
                  </a:lnTo>
                  <a:lnTo>
                    <a:pt x="96" y="635"/>
                  </a:lnTo>
                  <a:lnTo>
                    <a:pt x="96" y="634"/>
                  </a:lnTo>
                  <a:lnTo>
                    <a:pt x="97" y="633"/>
                  </a:lnTo>
                  <a:lnTo>
                    <a:pt x="97" y="632"/>
                  </a:lnTo>
                  <a:lnTo>
                    <a:pt x="98" y="632"/>
                  </a:lnTo>
                  <a:lnTo>
                    <a:pt x="99" y="632"/>
                  </a:lnTo>
                  <a:lnTo>
                    <a:pt x="100" y="633"/>
                  </a:lnTo>
                  <a:lnTo>
                    <a:pt x="101" y="632"/>
                  </a:lnTo>
                  <a:lnTo>
                    <a:pt x="101" y="631"/>
                  </a:lnTo>
                  <a:lnTo>
                    <a:pt x="102" y="631"/>
                  </a:lnTo>
                  <a:lnTo>
                    <a:pt x="102" y="632"/>
                  </a:lnTo>
                  <a:lnTo>
                    <a:pt x="103" y="632"/>
                  </a:lnTo>
                  <a:lnTo>
                    <a:pt x="103" y="633"/>
                  </a:lnTo>
                  <a:lnTo>
                    <a:pt x="104" y="633"/>
                  </a:lnTo>
                  <a:lnTo>
                    <a:pt x="105" y="633"/>
                  </a:lnTo>
                  <a:lnTo>
                    <a:pt x="105" y="634"/>
                  </a:lnTo>
                  <a:lnTo>
                    <a:pt x="106" y="634"/>
                  </a:lnTo>
                  <a:lnTo>
                    <a:pt x="106" y="635"/>
                  </a:lnTo>
                  <a:lnTo>
                    <a:pt x="107" y="635"/>
                  </a:lnTo>
                  <a:lnTo>
                    <a:pt x="107" y="634"/>
                  </a:lnTo>
                  <a:lnTo>
                    <a:pt x="108" y="635"/>
                  </a:lnTo>
                  <a:lnTo>
                    <a:pt x="108" y="636"/>
                  </a:lnTo>
                  <a:lnTo>
                    <a:pt x="109" y="636"/>
                  </a:lnTo>
                  <a:lnTo>
                    <a:pt x="109" y="633"/>
                  </a:lnTo>
                  <a:lnTo>
                    <a:pt x="110" y="631"/>
                  </a:lnTo>
                  <a:lnTo>
                    <a:pt x="110" y="627"/>
                  </a:lnTo>
                  <a:lnTo>
                    <a:pt x="111" y="625"/>
                  </a:lnTo>
                  <a:lnTo>
                    <a:pt x="111" y="627"/>
                  </a:lnTo>
                  <a:lnTo>
                    <a:pt x="112" y="627"/>
                  </a:lnTo>
                  <a:lnTo>
                    <a:pt x="112" y="628"/>
                  </a:lnTo>
                  <a:lnTo>
                    <a:pt x="113" y="629"/>
                  </a:lnTo>
                  <a:lnTo>
                    <a:pt x="113" y="630"/>
                  </a:lnTo>
                  <a:lnTo>
                    <a:pt x="114" y="630"/>
                  </a:lnTo>
                  <a:lnTo>
                    <a:pt x="114" y="631"/>
                  </a:lnTo>
                  <a:lnTo>
                    <a:pt x="115" y="632"/>
                  </a:lnTo>
                  <a:lnTo>
                    <a:pt x="115" y="633"/>
                  </a:lnTo>
                  <a:lnTo>
                    <a:pt x="116" y="632"/>
                  </a:lnTo>
                  <a:lnTo>
                    <a:pt x="117" y="633"/>
                  </a:lnTo>
                  <a:lnTo>
                    <a:pt x="118" y="633"/>
                  </a:lnTo>
                  <a:lnTo>
                    <a:pt x="119" y="633"/>
                  </a:lnTo>
                  <a:lnTo>
                    <a:pt x="119" y="634"/>
                  </a:lnTo>
                  <a:lnTo>
                    <a:pt x="120" y="635"/>
                  </a:lnTo>
                  <a:lnTo>
                    <a:pt x="121" y="635"/>
                  </a:lnTo>
                  <a:lnTo>
                    <a:pt x="121" y="636"/>
                  </a:lnTo>
                  <a:lnTo>
                    <a:pt x="122" y="635"/>
                  </a:lnTo>
                  <a:lnTo>
                    <a:pt x="123" y="635"/>
                  </a:lnTo>
                  <a:lnTo>
                    <a:pt x="124" y="635"/>
                  </a:lnTo>
                  <a:lnTo>
                    <a:pt x="124" y="633"/>
                  </a:lnTo>
                  <a:lnTo>
                    <a:pt x="125" y="632"/>
                  </a:lnTo>
                  <a:lnTo>
                    <a:pt x="125" y="631"/>
                  </a:lnTo>
                  <a:lnTo>
                    <a:pt x="126" y="630"/>
                  </a:lnTo>
                  <a:lnTo>
                    <a:pt x="126" y="631"/>
                  </a:lnTo>
                  <a:lnTo>
                    <a:pt x="127" y="631"/>
                  </a:lnTo>
                  <a:lnTo>
                    <a:pt x="127" y="633"/>
                  </a:lnTo>
                  <a:lnTo>
                    <a:pt x="128" y="634"/>
                  </a:lnTo>
                  <a:lnTo>
                    <a:pt x="128" y="635"/>
                  </a:lnTo>
                  <a:lnTo>
                    <a:pt x="129" y="635"/>
                  </a:lnTo>
                  <a:lnTo>
                    <a:pt x="129" y="636"/>
                  </a:lnTo>
                  <a:lnTo>
                    <a:pt x="130" y="636"/>
                  </a:lnTo>
                  <a:lnTo>
                    <a:pt x="130" y="635"/>
                  </a:lnTo>
                  <a:lnTo>
                    <a:pt x="131" y="635"/>
                  </a:lnTo>
                  <a:lnTo>
                    <a:pt x="131" y="634"/>
                  </a:lnTo>
                  <a:lnTo>
                    <a:pt x="132" y="634"/>
                  </a:lnTo>
                  <a:lnTo>
                    <a:pt x="132" y="633"/>
                  </a:lnTo>
                  <a:lnTo>
                    <a:pt x="133" y="633"/>
                  </a:lnTo>
                  <a:lnTo>
                    <a:pt x="134" y="633"/>
                  </a:lnTo>
                  <a:lnTo>
                    <a:pt x="134" y="635"/>
                  </a:lnTo>
                  <a:lnTo>
                    <a:pt x="135" y="635"/>
                  </a:lnTo>
                  <a:lnTo>
                    <a:pt x="135" y="634"/>
                  </a:lnTo>
                  <a:lnTo>
                    <a:pt x="136" y="634"/>
                  </a:lnTo>
                  <a:lnTo>
                    <a:pt x="136" y="632"/>
                  </a:lnTo>
                  <a:lnTo>
                    <a:pt x="137" y="633"/>
                  </a:lnTo>
                  <a:lnTo>
                    <a:pt x="137" y="628"/>
                  </a:lnTo>
                  <a:lnTo>
                    <a:pt x="138" y="623"/>
                  </a:lnTo>
                  <a:lnTo>
                    <a:pt x="138" y="610"/>
                  </a:lnTo>
                  <a:lnTo>
                    <a:pt x="139" y="606"/>
                  </a:lnTo>
                  <a:lnTo>
                    <a:pt x="139" y="602"/>
                  </a:lnTo>
                  <a:lnTo>
                    <a:pt x="140" y="605"/>
                  </a:lnTo>
                  <a:lnTo>
                    <a:pt x="140" y="620"/>
                  </a:lnTo>
                  <a:lnTo>
                    <a:pt x="141" y="624"/>
                  </a:lnTo>
                  <a:lnTo>
                    <a:pt x="141" y="629"/>
                  </a:lnTo>
                  <a:lnTo>
                    <a:pt x="142" y="631"/>
                  </a:lnTo>
                  <a:lnTo>
                    <a:pt x="142" y="633"/>
                  </a:lnTo>
                  <a:lnTo>
                    <a:pt x="143" y="633"/>
                  </a:lnTo>
                  <a:lnTo>
                    <a:pt x="143" y="634"/>
                  </a:lnTo>
                  <a:lnTo>
                    <a:pt x="144" y="635"/>
                  </a:lnTo>
                  <a:lnTo>
                    <a:pt x="144" y="636"/>
                  </a:lnTo>
                  <a:lnTo>
                    <a:pt x="145" y="635"/>
                  </a:lnTo>
                  <a:lnTo>
                    <a:pt x="146" y="634"/>
                  </a:lnTo>
                  <a:lnTo>
                    <a:pt x="146" y="635"/>
                  </a:lnTo>
                  <a:lnTo>
                    <a:pt x="147" y="635"/>
                  </a:lnTo>
                  <a:lnTo>
                    <a:pt x="147" y="631"/>
                  </a:lnTo>
                  <a:lnTo>
                    <a:pt x="148" y="630"/>
                  </a:lnTo>
                  <a:lnTo>
                    <a:pt x="148" y="631"/>
                  </a:lnTo>
                  <a:lnTo>
                    <a:pt x="149" y="631"/>
                  </a:lnTo>
                  <a:lnTo>
                    <a:pt x="149" y="629"/>
                  </a:lnTo>
                  <a:lnTo>
                    <a:pt x="150" y="627"/>
                  </a:lnTo>
                  <a:lnTo>
                    <a:pt x="150" y="623"/>
                  </a:lnTo>
                  <a:lnTo>
                    <a:pt x="151" y="622"/>
                  </a:lnTo>
                  <a:lnTo>
                    <a:pt x="151" y="624"/>
                  </a:lnTo>
                  <a:lnTo>
                    <a:pt x="152" y="625"/>
                  </a:lnTo>
                  <a:lnTo>
                    <a:pt x="152" y="630"/>
                  </a:lnTo>
                  <a:lnTo>
                    <a:pt x="153" y="631"/>
                  </a:lnTo>
                  <a:lnTo>
                    <a:pt x="153" y="632"/>
                  </a:lnTo>
                  <a:lnTo>
                    <a:pt x="154" y="632"/>
                  </a:lnTo>
                  <a:lnTo>
                    <a:pt x="154" y="630"/>
                  </a:lnTo>
                  <a:lnTo>
                    <a:pt x="155" y="628"/>
                  </a:lnTo>
                  <a:lnTo>
                    <a:pt x="155" y="624"/>
                  </a:lnTo>
                  <a:lnTo>
                    <a:pt x="156" y="622"/>
                  </a:lnTo>
                  <a:lnTo>
                    <a:pt x="156" y="618"/>
                  </a:lnTo>
                  <a:lnTo>
                    <a:pt x="157" y="619"/>
                  </a:lnTo>
                  <a:lnTo>
                    <a:pt x="157" y="622"/>
                  </a:lnTo>
                  <a:lnTo>
                    <a:pt x="158" y="624"/>
                  </a:lnTo>
                  <a:lnTo>
                    <a:pt x="158" y="627"/>
                  </a:lnTo>
                  <a:lnTo>
                    <a:pt x="159" y="629"/>
                  </a:lnTo>
                  <a:lnTo>
                    <a:pt x="159" y="631"/>
                  </a:lnTo>
                  <a:lnTo>
                    <a:pt x="160" y="632"/>
                  </a:lnTo>
                  <a:lnTo>
                    <a:pt x="161" y="632"/>
                  </a:lnTo>
                  <a:lnTo>
                    <a:pt x="161" y="633"/>
                  </a:lnTo>
                  <a:lnTo>
                    <a:pt x="162" y="633"/>
                  </a:lnTo>
                  <a:lnTo>
                    <a:pt x="163" y="633"/>
                  </a:lnTo>
                  <a:lnTo>
                    <a:pt x="163" y="634"/>
                  </a:lnTo>
                  <a:lnTo>
                    <a:pt x="164" y="634"/>
                  </a:lnTo>
                  <a:lnTo>
                    <a:pt x="164" y="635"/>
                  </a:lnTo>
                  <a:lnTo>
                    <a:pt x="165" y="634"/>
                  </a:lnTo>
                  <a:lnTo>
                    <a:pt x="165" y="630"/>
                  </a:lnTo>
                  <a:lnTo>
                    <a:pt x="166" y="629"/>
                  </a:lnTo>
                  <a:lnTo>
                    <a:pt x="166" y="627"/>
                  </a:lnTo>
                  <a:lnTo>
                    <a:pt x="167" y="626"/>
                  </a:lnTo>
                  <a:lnTo>
                    <a:pt x="167" y="627"/>
                  </a:lnTo>
                  <a:lnTo>
                    <a:pt x="168" y="626"/>
                  </a:lnTo>
                  <a:lnTo>
                    <a:pt x="168" y="625"/>
                  </a:lnTo>
                  <a:lnTo>
                    <a:pt x="169" y="624"/>
                  </a:lnTo>
                  <a:lnTo>
                    <a:pt x="169" y="623"/>
                  </a:lnTo>
                  <a:lnTo>
                    <a:pt x="170" y="625"/>
                  </a:lnTo>
                  <a:lnTo>
                    <a:pt x="170" y="626"/>
                  </a:lnTo>
                  <a:lnTo>
                    <a:pt x="171" y="627"/>
                  </a:lnTo>
                  <a:lnTo>
                    <a:pt x="171" y="630"/>
                  </a:lnTo>
                  <a:lnTo>
                    <a:pt x="172" y="632"/>
                  </a:lnTo>
                  <a:lnTo>
                    <a:pt x="172" y="633"/>
                  </a:lnTo>
                  <a:lnTo>
                    <a:pt x="173" y="634"/>
                  </a:lnTo>
                  <a:lnTo>
                    <a:pt x="173" y="633"/>
                  </a:lnTo>
                  <a:lnTo>
                    <a:pt x="174" y="632"/>
                  </a:lnTo>
                  <a:lnTo>
                    <a:pt x="174" y="631"/>
                  </a:lnTo>
                  <a:lnTo>
                    <a:pt x="175" y="633"/>
                  </a:lnTo>
                  <a:lnTo>
                    <a:pt x="175" y="630"/>
                  </a:lnTo>
                  <a:lnTo>
                    <a:pt x="176" y="630"/>
                  </a:lnTo>
                  <a:lnTo>
                    <a:pt x="177" y="630"/>
                  </a:lnTo>
                  <a:lnTo>
                    <a:pt x="177" y="629"/>
                  </a:lnTo>
                  <a:lnTo>
                    <a:pt x="178" y="629"/>
                  </a:lnTo>
                  <a:lnTo>
                    <a:pt x="178" y="628"/>
                  </a:lnTo>
                  <a:lnTo>
                    <a:pt x="179" y="628"/>
                  </a:lnTo>
                  <a:lnTo>
                    <a:pt x="179" y="627"/>
                  </a:lnTo>
                  <a:lnTo>
                    <a:pt x="180" y="627"/>
                  </a:lnTo>
                  <a:lnTo>
                    <a:pt x="180" y="625"/>
                  </a:lnTo>
                  <a:lnTo>
                    <a:pt x="181" y="624"/>
                  </a:lnTo>
                  <a:lnTo>
                    <a:pt x="181" y="618"/>
                  </a:lnTo>
                  <a:lnTo>
                    <a:pt x="182" y="617"/>
                  </a:lnTo>
                  <a:lnTo>
                    <a:pt x="182" y="618"/>
                  </a:lnTo>
                  <a:lnTo>
                    <a:pt x="183" y="620"/>
                  </a:lnTo>
                  <a:lnTo>
                    <a:pt x="183" y="622"/>
                  </a:lnTo>
                  <a:lnTo>
                    <a:pt x="184" y="622"/>
                  </a:lnTo>
                  <a:lnTo>
                    <a:pt x="184" y="614"/>
                  </a:lnTo>
                  <a:lnTo>
                    <a:pt x="185" y="606"/>
                  </a:lnTo>
                  <a:lnTo>
                    <a:pt x="185" y="536"/>
                  </a:lnTo>
                  <a:lnTo>
                    <a:pt x="186" y="462"/>
                  </a:lnTo>
                  <a:lnTo>
                    <a:pt x="186" y="234"/>
                  </a:lnTo>
                  <a:lnTo>
                    <a:pt x="187" y="117"/>
                  </a:lnTo>
                  <a:lnTo>
                    <a:pt x="187" y="0"/>
                  </a:lnTo>
                  <a:lnTo>
                    <a:pt x="188" y="154"/>
                  </a:lnTo>
                  <a:lnTo>
                    <a:pt x="188" y="390"/>
                  </a:lnTo>
                  <a:lnTo>
                    <a:pt x="189" y="457"/>
                  </a:lnTo>
                  <a:lnTo>
                    <a:pt x="189" y="573"/>
                  </a:lnTo>
                  <a:lnTo>
                    <a:pt x="190" y="591"/>
                  </a:lnTo>
                  <a:lnTo>
                    <a:pt x="190" y="610"/>
                  </a:lnTo>
                  <a:lnTo>
                    <a:pt x="191" y="616"/>
                  </a:lnTo>
                  <a:lnTo>
                    <a:pt x="191" y="622"/>
                  </a:lnTo>
                  <a:lnTo>
                    <a:pt x="192" y="624"/>
                  </a:lnTo>
                  <a:lnTo>
                    <a:pt x="192" y="626"/>
                  </a:lnTo>
                  <a:lnTo>
                    <a:pt x="193" y="625"/>
                  </a:lnTo>
                  <a:lnTo>
                    <a:pt x="193" y="620"/>
                  </a:lnTo>
                  <a:lnTo>
                    <a:pt x="194" y="615"/>
                  </a:lnTo>
                  <a:lnTo>
                    <a:pt x="194" y="609"/>
                  </a:lnTo>
                  <a:lnTo>
                    <a:pt x="195" y="617"/>
                  </a:lnTo>
                  <a:lnTo>
                    <a:pt x="195" y="626"/>
                  </a:lnTo>
                  <a:lnTo>
                    <a:pt x="196" y="629"/>
                  </a:lnTo>
                  <a:lnTo>
                    <a:pt x="196" y="632"/>
                  </a:lnTo>
                  <a:lnTo>
                    <a:pt x="197" y="631"/>
                  </a:lnTo>
                  <a:lnTo>
                    <a:pt x="197" y="624"/>
                  </a:lnTo>
                  <a:lnTo>
                    <a:pt x="198" y="614"/>
                  </a:lnTo>
                  <a:lnTo>
                    <a:pt x="198" y="557"/>
                  </a:lnTo>
                  <a:lnTo>
                    <a:pt x="199" y="544"/>
                  </a:lnTo>
                  <a:lnTo>
                    <a:pt x="199" y="564"/>
                  </a:lnTo>
                  <a:lnTo>
                    <a:pt x="200" y="576"/>
                  </a:lnTo>
                  <a:lnTo>
                    <a:pt x="200" y="600"/>
                  </a:lnTo>
                  <a:lnTo>
                    <a:pt x="201" y="609"/>
                  </a:lnTo>
                  <a:lnTo>
                    <a:pt x="201" y="623"/>
                  </a:lnTo>
                  <a:lnTo>
                    <a:pt x="202" y="628"/>
                  </a:lnTo>
                  <a:lnTo>
                    <a:pt x="202" y="632"/>
                  </a:lnTo>
                  <a:lnTo>
                    <a:pt x="203" y="632"/>
                  </a:lnTo>
                  <a:lnTo>
                    <a:pt x="203" y="631"/>
                  </a:lnTo>
                  <a:lnTo>
                    <a:pt x="204" y="630"/>
                  </a:lnTo>
                  <a:lnTo>
                    <a:pt x="204" y="629"/>
                  </a:lnTo>
                  <a:lnTo>
                    <a:pt x="205" y="630"/>
                  </a:lnTo>
                  <a:lnTo>
                    <a:pt x="205" y="628"/>
                  </a:lnTo>
                  <a:lnTo>
                    <a:pt x="206" y="627"/>
                  </a:lnTo>
                  <a:lnTo>
                    <a:pt x="206" y="629"/>
                  </a:lnTo>
                  <a:lnTo>
                    <a:pt x="207" y="630"/>
                  </a:lnTo>
                  <a:lnTo>
                    <a:pt x="207" y="633"/>
                  </a:lnTo>
                  <a:lnTo>
                    <a:pt x="208" y="633"/>
                  </a:lnTo>
                  <a:lnTo>
                    <a:pt x="208" y="635"/>
                  </a:lnTo>
                  <a:lnTo>
                    <a:pt x="209" y="635"/>
                  </a:lnTo>
                  <a:lnTo>
                    <a:pt x="209" y="631"/>
                  </a:lnTo>
                  <a:lnTo>
                    <a:pt x="210" y="630"/>
                  </a:lnTo>
                  <a:lnTo>
                    <a:pt x="210" y="626"/>
                  </a:lnTo>
                  <a:lnTo>
                    <a:pt x="211" y="621"/>
                  </a:lnTo>
                  <a:lnTo>
                    <a:pt x="211" y="623"/>
                  </a:lnTo>
                  <a:lnTo>
                    <a:pt x="212" y="624"/>
                  </a:lnTo>
                  <a:lnTo>
                    <a:pt x="213" y="624"/>
                  </a:lnTo>
                  <a:lnTo>
                    <a:pt x="213" y="625"/>
                  </a:lnTo>
                  <a:lnTo>
                    <a:pt x="214" y="627"/>
                  </a:lnTo>
                  <a:lnTo>
                    <a:pt x="214" y="628"/>
                  </a:lnTo>
                  <a:lnTo>
                    <a:pt x="215" y="628"/>
                  </a:lnTo>
                  <a:lnTo>
                    <a:pt x="215" y="622"/>
                  </a:lnTo>
                  <a:lnTo>
                    <a:pt x="216" y="616"/>
                  </a:lnTo>
                  <a:lnTo>
                    <a:pt x="216" y="605"/>
                  </a:lnTo>
                  <a:lnTo>
                    <a:pt x="217" y="600"/>
                  </a:lnTo>
                  <a:lnTo>
                    <a:pt x="217" y="603"/>
                  </a:lnTo>
                  <a:lnTo>
                    <a:pt x="218" y="607"/>
                  </a:lnTo>
                  <a:lnTo>
                    <a:pt x="218" y="622"/>
                  </a:lnTo>
                  <a:lnTo>
                    <a:pt x="219" y="625"/>
                  </a:lnTo>
                  <a:lnTo>
                    <a:pt x="219" y="627"/>
                  </a:lnTo>
                  <a:lnTo>
                    <a:pt x="220" y="627"/>
                  </a:lnTo>
                  <a:lnTo>
                    <a:pt x="220" y="624"/>
                  </a:lnTo>
                  <a:lnTo>
                    <a:pt x="221" y="621"/>
                  </a:lnTo>
                  <a:lnTo>
                    <a:pt x="221" y="618"/>
                  </a:lnTo>
                  <a:lnTo>
                    <a:pt x="222" y="618"/>
                  </a:lnTo>
                  <a:lnTo>
                    <a:pt x="222" y="619"/>
                  </a:lnTo>
                  <a:lnTo>
                    <a:pt x="223" y="620"/>
                  </a:lnTo>
                  <a:lnTo>
                    <a:pt x="223" y="622"/>
                  </a:lnTo>
                  <a:lnTo>
                    <a:pt x="224" y="625"/>
                  </a:lnTo>
                  <a:lnTo>
                    <a:pt x="224" y="628"/>
                  </a:lnTo>
                  <a:lnTo>
                    <a:pt x="225" y="629"/>
                  </a:lnTo>
                  <a:lnTo>
                    <a:pt x="226" y="629"/>
                  </a:lnTo>
                  <a:lnTo>
                    <a:pt x="226" y="628"/>
                  </a:lnTo>
                  <a:lnTo>
                    <a:pt x="227" y="629"/>
                  </a:lnTo>
                  <a:lnTo>
                    <a:pt x="227" y="630"/>
                  </a:lnTo>
                  <a:lnTo>
                    <a:pt x="228" y="628"/>
                  </a:lnTo>
                  <a:lnTo>
                    <a:pt x="228" y="623"/>
                  </a:lnTo>
                  <a:lnTo>
                    <a:pt x="229" y="622"/>
                  </a:lnTo>
                  <a:lnTo>
                    <a:pt x="230" y="623"/>
                  </a:lnTo>
                  <a:lnTo>
                    <a:pt x="230" y="626"/>
                  </a:lnTo>
                  <a:lnTo>
                    <a:pt x="231" y="626"/>
                  </a:lnTo>
                  <a:lnTo>
                    <a:pt x="231" y="623"/>
                  </a:lnTo>
                  <a:lnTo>
                    <a:pt x="232" y="623"/>
                  </a:lnTo>
                  <a:lnTo>
                    <a:pt x="232" y="624"/>
                  </a:lnTo>
                  <a:lnTo>
                    <a:pt x="233" y="626"/>
                  </a:lnTo>
                  <a:lnTo>
                    <a:pt x="233" y="629"/>
                  </a:lnTo>
                  <a:lnTo>
                    <a:pt x="234" y="630"/>
                  </a:lnTo>
                  <a:lnTo>
                    <a:pt x="234" y="629"/>
                  </a:lnTo>
                  <a:lnTo>
                    <a:pt x="235" y="629"/>
                  </a:lnTo>
                  <a:lnTo>
                    <a:pt x="235" y="628"/>
                  </a:lnTo>
                  <a:lnTo>
                    <a:pt x="236" y="628"/>
                  </a:lnTo>
                  <a:lnTo>
                    <a:pt x="236" y="629"/>
                  </a:lnTo>
                  <a:lnTo>
                    <a:pt x="237" y="630"/>
                  </a:lnTo>
                  <a:lnTo>
                    <a:pt x="238" y="630"/>
                  </a:lnTo>
                  <a:lnTo>
                    <a:pt x="238" y="631"/>
                  </a:lnTo>
                  <a:lnTo>
                    <a:pt x="239" y="631"/>
                  </a:lnTo>
                  <a:lnTo>
                    <a:pt x="240" y="631"/>
                  </a:lnTo>
                  <a:lnTo>
                    <a:pt x="240" y="629"/>
                  </a:lnTo>
                  <a:lnTo>
                    <a:pt x="241" y="628"/>
                  </a:lnTo>
                  <a:lnTo>
                    <a:pt x="242" y="629"/>
                  </a:lnTo>
                  <a:lnTo>
                    <a:pt x="242" y="630"/>
                  </a:lnTo>
                  <a:lnTo>
                    <a:pt x="243" y="630"/>
                  </a:lnTo>
                  <a:lnTo>
                    <a:pt x="244" y="629"/>
                  </a:lnTo>
                  <a:lnTo>
                    <a:pt x="244" y="628"/>
                  </a:lnTo>
                  <a:lnTo>
                    <a:pt x="245" y="627"/>
                  </a:lnTo>
                  <a:lnTo>
                    <a:pt x="245" y="628"/>
                  </a:lnTo>
                  <a:lnTo>
                    <a:pt x="246" y="628"/>
                  </a:lnTo>
                  <a:lnTo>
                    <a:pt x="247" y="628"/>
                  </a:lnTo>
                  <a:lnTo>
                    <a:pt x="247" y="629"/>
                  </a:lnTo>
                  <a:lnTo>
                    <a:pt x="248" y="628"/>
                  </a:lnTo>
                  <a:lnTo>
                    <a:pt x="249" y="628"/>
                  </a:lnTo>
                  <a:lnTo>
                    <a:pt x="250" y="629"/>
                  </a:lnTo>
                  <a:lnTo>
                    <a:pt x="250" y="630"/>
                  </a:lnTo>
                  <a:lnTo>
                    <a:pt x="251" y="631"/>
                  </a:lnTo>
                  <a:lnTo>
                    <a:pt x="251" y="629"/>
                  </a:lnTo>
                  <a:lnTo>
                    <a:pt x="252" y="629"/>
                  </a:lnTo>
                  <a:lnTo>
                    <a:pt x="252" y="628"/>
                  </a:lnTo>
                  <a:lnTo>
                    <a:pt x="253" y="628"/>
                  </a:lnTo>
                  <a:lnTo>
                    <a:pt x="254" y="628"/>
                  </a:lnTo>
                  <a:lnTo>
                    <a:pt x="255" y="629"/>
                  </a:lnTo>
                  <a:lnTo>
                    <a:pt x="256" y="629"/>
                  </a:lnTo>
                  <a:lnTo>
                    <a:pt x="256" y="631"/>
                  </a:lnTo>
                  <a:lnTo>
                    <a:pt x="257" y="632"/>
                  </a:lnTo>
                  <a:lnTo>
                    <a:pt x="257" y="634"/>
                  </a:lnTo>
                  <a:lnTo>
                    <a:pt x="258" y="634"/>
                  </a:lnTo>
                  <a:lnTo>
                    <a:pt x="259" y="633"/>
                  </a:lnTo>
                  <a:lnTo>
                    <a:pt x="260" y="633"/>
                  </a:lnTo>
                  <a:lnTo>
                    <a:pt x="260" y="634"/>
                  </a:lnTo>
                  <a:lnTo>
                    <a:pt x="261" y="634"/>
                  </a:lnTo>
                  <a:lnTo>
                    <a:pt x="261" y="633"/>
                  </a:lnTo>
                  <a:lnTo>
                    <a:pt x="262" y="632"/>
                  </a:lnTo>
                  <a:lnTo>
                    <a:pt x="263" y="632"/>
                  </a:lnTo>
                  <a:lnTo>
                    <a:pt x="263" y="631"/>
                  </a:lnTo>
                  <a:lnTo>
                    <a:pt x="264" y="631"/>
                  </a:lnTo>
                  <a:lnTo>
                    <a:pt x="264" y="630"/>
                  </a:lnTo>
                  <a:lnTo>
                    <a:pt x="265" y="630"/>
                  </a:lnTo>
                  <a:lnTo>
                    <a:pt x="265" y="628"/>
                  </a:lnTo>
                  <a:lnTo>
                    <a:pt x="266" y="629"/>
                  </a:lnTo>
                  <a:lnTo>
                    <a:pt x="266" y="631"/>
                  </a:lnTo>
                  <a:lnTo>
                    <a:pt x="267" y="632"/>
                  </a:lnTo>
                  <a:lnTo>
                    <a:pt x="267" y="633"/>
                  </a:lnTo>
                  <a:lnTo>
                    <a:pt x="268" y="634"/>
                  </a:lnTo>
                  <a:lnTo>
                    <a:pt x="268" y="631"/>
                  </a:lnTo>
                  <a:lnTo>
                    <a:pt x="269" y="632"/>
                  </a:lnTo>
                  <a:lnTo>
                    <a:pt x="270" y="632"/>
                  </a:lnTo>
                  <a:lnTo>
                    <a:pt x="270" y="631"/>
                  </a:lnTo>
                  <a:lnTo>
                    <a:pt x="271" y="630"/>
                  </a:lnTo>
                  <a:lnTo>
                    <a:pt x="271" y="628"/>
                  </a:lnTo>
                  <a:lnTo>
                    <a:pt x="272" y="628"/>
                  </a:lnTo>
                  <a:lnTo>
                    <a:pt x="272" y="627"/>
                  </a:lnTo>
                  <a:lnTo>
                    <a:pt x="273" y="627"/>
                  </a:lnTo>
                  <a:lnTo>
                    <a:pt x="273" y="628"/>
                  </a:lnTo>
                  <a:lnTo>
                    <a:pt x="274" y="629"/>
                  </a:lnTo>
                  <a:lnTo>
                    <a:pt x="274" y="632"/>
                  </a:lnTo>
                  <a:lnTo>
                    <a:pt x="275" y="632"/>
                  </a:lnTo>
                  <a:lnTo>
                    <a:pt x="276" y="632"/>
                  </a:lnTo>
                  <a:lnTo>
                    <a:pt x="276" y="631"/>
                  </a:lnTo>
                  <a:lnTo>
                    <a:pt x="277" y="631"/>
                  </a:lnTo>
                  <a:lnTo>
                    <a:pt x="278" y="631"/>
                  </a:lnTo>
                  <a:lnTo>
                    <a:pt x="278" y="632"/>
                  </a:lnTo>
                  <a:lnTo>
                    <a:pt x="279" y="632"/>
                  </a:lnTo>
                  <a:lnTo>
                    <a:pt x="279" y="633"/>
                  </a:lnTo>
                  <a:lnTo>
                    <a:pt x="280" y="634"/>
                  </a:lnTo>
                  <a:lnTo>
                    <a:pt x="280" y="633"/>
                  </a:lnTo>
                  <a:lnTo>
                    <a:pt x="281" y="632"/>
                  </a:lnTo>
                  <a:lnTo>
                    <a:pt x="281" y="630"/>
                  </a:lnTo>
                  <a:lnTo>
                    <a:pt x="282" y="629"/>
                  </a:lnTo>
                  <a:lnTo>
                    <a:pt x="282" y="630"/>
                  </a:lnTo>
                  <a:lnTo>
                    <a:pt x="283" y="631"/>
                  </a:lnTo>
                  <a:lnTo>
                    <a:pt x="284" y="631"/>
                  </a:lnTo>
                  <a:lnTo>
                    <a:pt x="284" y="632"/>
                  </a:lnTo>
                  <a:lnTo>
                    <a:pt x="285" y="632"/>
                  </a:lnTo>
                  <a:lnTo>
                    <a:pt x="285" y="631"/>
                  </a:lnTo>
                  <a:lnTo>
                    <a:pt x="286" y="631"/>
                  </a:lnTo>
                  <a:lnTo>
                    <a:pt x="286" y="629"/>
                  </a:lnTo>
                  <a:lnTo>
                    <a:pt x="287" y="628"/>
                  </a:lnTo>
                  <a:lnTo>
                    <a:pt x="287" y="627"/>
                  </a:lnTo>
                  <a:lnTo>
                    <a:pt x="288" y="628"/>
                  </a:lnTo>
                  <a:lnTo>
                    <a:pt x="288" y="626"/>
                  </a:lnTo>
                  <a:lnTo>
                    <a:pt x="289" y="625"/>
                  </a:lnTo>
                  <a:lnTo>
                    <a:pt x="289" y="622"/>
                  </a:lnTo>
                  <a:lnTo>
                    <a:pt x="290" y="621"/>
                  </a:lnTo>
                  <a:lnTo>
                    <a:pt x="290" y="620"/>
                  </a:lnTo>
                  <a:lnTo>
                    <a:pt x="291" y="621"/>
                  </a:lnTo>
                  <a:lnTo>
                    <a:pt x="291" y="622"/>
                  </a:lnTo>
                  <a:lnTo>
                    <a:pt x="292" y="622"/>
                  </a:lnTo>
                  <a:lnTo>
                    <a:pt x="292" y="623"/>
                  </a:lnTo>
                  <a:lnTo>
                    <a:pt x="293" y="625"/>
                  </a:lnTo>
                  <a:lnTo>
                    <a:pt x="293" y="629"/>
                  </a:lnTo>
                  <a:lnTo>
                    <a:pt x="294" y="630"/>
                  </a:lnTo>
                  <a:lnTo>
                    <a:pt x="294" y="632"/>
                  </a:lnTo>
                  <a:lnTo>
                    <a:pt x="295" y="633"/>
                  </a:lnTo>
                  <a:lnTo>
                    <a:pt x="296" y="632"/>
                  </a:lnTo>
                  <a:lnTo>
                    <a:pt x="296" y="631"/>
                  </a:lnTo>
                  <a:lnTo>
                    <a:pt x="297" y="631"/>
                  </a:lnTo>
                  <a:lnTo>
                    <a:pt x="297" y="633"/>
                  </a:lnTo>
                  <a:lnTo>
                    <a:pt x="298" y="633"/>
                  </a:lnTo>
                  <a:lnTo>
                    <a:pt x="299" y="633"/>
                  </a:lnTo>
                  <a:lnTo>
                    <a:pt x="299" y="634"/>
                  </a:lnTo>
                  <a:lnTo>
                    <a:pt x="300" y="634"/>
                  </a:lnTo>
                  <a:lnTo>
                    <a:pt x="300" y="635"/>
                  </a:lnTo>
                  <a:lnTo>
                    <a:pt x="301" y="635"/>
                  </a:lnTo>
                  <a:lnTo>
                    <a:pt x="301" y="634"/>
                  </a:lnTo>
                  <a:lnTo>
                    <a:pt x="302" y="634"/>
                  </a:lnTo>
                  <a:lnTo>
                    <a:pt x="303" y="634"/>
                  </a:lnTo>
                  <a:lnTo>
                    <a:pt x="303" y="633"/>
                  </a:lnTo>
                  <a:lnTo>
                    <a:pt x="304" y="633"/>
                  </a:lnTo>
                  <a:lnTo>
                    <a:pt x="304" y="632"/>
                  </a:lnTo>
                  <a:lnTo>
                    <a:pt x="305" y="631"/>
                  </a:lnTo>
                  <a:lnTo>
                    <a:pt x="305" y="632"/>
                  </a:lnTo>
                  <a:lnTo>
                    <a:pt x="306" y="632"/>
                  </a:lnTo>
                  <a:lnTo>
                    <a:pt x="307" y="632"/>
                  </a:lnTo>
                  <a:lnTo>
                    <a:pt x="307" y="634"/>
                  </a:lnTo>
                  <a:lnTo>
                    <a:pt x="308" y="635"/>
                  </a:lnTo>
                  <a:lnTo>
                    <a:pt x="308" y="636"/>
                  </a:lnTo>
                  <a:lnTo>
                    <a:pt x="309" y="637"/>
                  </a:lnTo>
                  <a:lnTo>
                    <a:pt x="309" y="636"/>
                  </a:lnTo>
                  <a:lnTo>
                    <a:pt x="310" y="636"/>
                  </a:lnTo>
                  <a:lnTo>
                    <a:pt x="310" y="635"/>
                  </a:lnTo>
                  <a:lnTo>
                    <a:pt x="311" y="635"/>
                  </a:lnTo>
                  <a:lnTo>
                    <a:pt x="311" y="636"/>
                  </a:lnTo>
                  <a:lnTo>
                    <a:pt x="312" y="635"/>
                  </a:lnTo>
                  <a:lnTo>
                    <a:pt x="312" y="634"/>
                  </a:lnTo>
                  <a:lnTo>
                    <a:pt x="313" y="634"/>
                  </a:lnTo>
                  <a:lnTo>
                    <a:pt x="313" y="636"/>
                  </a:lnTo>
                  <a:lnTo>
                    <a:pt x="314" y="635"/>
                  </a:lnTo>
                  <a:lnTo>
                    <a:pt x="314" y="631"/>
                  </a:lnTo>
                  <a:lnTo>
                    <a:pt x="315" y="630"/>
                  </a:lnTo>
                  <a:lnTo>
                    <a:pt x="315" y="627"/>
                  </a:lnTo>
                  <a:lnTo>
                    <a:pt x="316" y="626"/>
                  </a:lnTo>
                  <a:lnTo>
                    <a:pt x="316" y="625"/>
                  </a:lnTo>
                  <a:lnTo>
                    <a:pt x="317" y="626"/>
                  </a:lnTo>
                  <a:lnTo>
                    <a:pt x="317" y="628"/>
                  </a:lnTo>
                  <a:lnTo>
                    <a:pt x="318" y="628"/>
                  </a:lnTo>
                  <a:lnTo>
                    <a:pt x="318" y="629"/>
                  </a:lnTo>
                  <a:lnTo>
                    <a:pt x="319" y="630"/>
                  </a:lnTo>
                  <a:lnTo>
                    <a:pt x="319" y="631"/>
                  </a:lnTo>
                  <a:lnTo>
                    <a:pt x="320" y="631"/>
                  </a:lnTo>
                  <a:lnTo>
                    <a:pt x="320" y="632"/>
                  </a:lnTo>
                  <a:lnTo>
                    <a:pt x="321" y="630"/>
                  </a:lnTo>
                  <a:lnTo>
                    <a:pt x="321" y="626"/>
                  </a:lnTo>
                  <a:lnTo>
                    <a:pt x="322" y="624"/>
                  </a:lnTo>
                  <a:lnTo>
                    <a:pt x="322" y="618"/>
                  </a:lnTo>
                  <a:lnTo>
                    <a:pt x="323" y="619"/>
                  </a:lnTo>
                  <a:lnTo>
                    <a:pt x="323" y="621"/>
                  </a:lnTo>
                  <a:lnTo>
                    <a:pt x="324" y="622"/>
                  </a:lnTo>
                  <a:lnTo>
                    <a:pt x="324" y="625"/>
                  </a:lnTo>
                  <a:lnTo>
                    <a:pt x="325" y="626"/>
                  </a:lnTo>
                  <a:lnTo>
                    <a:pt x="325" y="628"/>
                  </a:lnTo>
                  <a:lnTo>
                    <a:pt x="326" y="629"/>
                  </a:lnTo>
                  <a:lnTo>
                    <a:pt x="326" y="633"/>
                  </a:lnTo>
                  <a:lnTo>
                    <a:pt x="327" y="633"/>
                  </a:lnTo>
                  <a:lnTo>
                    <a:pt x="327" y="634"/>
                  </a:lnTo>
                  <a:lnTo>
                    <a:pt x="328" y="633"/>
                  </a:lnTo>
                  <a:lnTo>
                    <a:pt x="329" y="633"/>
                  </a:lnTo>
                  <a:lnTo>
                    <a:pt x="329" y="634"/>
                  </a:lnTo>
                  <a:lnTo>
                    <a:pt x="330" y="634"/>
                  </a:lnTo>
                  <a:lnTo>
                    <a:pt x="331" y="634"/>
                  </a:lnTo>
                  <a:lnTo>
                    <a:pt x="332" y="634"/>
                  </a:lnTo>
                  <a:lnTo>
                    <a:pt x="332" y="633"/>
                  </a:lnTo>
                  <a:lnTo>
                    <a:pt x="333" y="632"/>
                  </a:lnTo>
                  <a:lnTo>
                    <a:pt x="334" y="631"/>
                  </a:lnTo>
                  <a:lnTo>
                    <a:pt x="334" y="630"/>
                  </a:lnTo>
                  <a:lnTo>
                    <a:pt x="335" y="630"/>
                  </a:lnTo>
                  <a:lnTo>
                    <a:pt x="336" y="630"/>
                  </a:lnTo>
                  <a:lnTo>
                    <a:pt x="336" y="632"/>
                  </a:lnTo>
                  <a:lnTo>
                    <a:pt x="337" y="633"/>
                  </a:lnTo>
                  <a:lnTo>
                    <a:pt x="337" y="635"/>
                  </a:lnTo>
                  <a:lnTo>
                    <a:pt x="338" y="636"/>
                  </a:lnTo>
                  <a:lnTo>
                    <a:pt x="339" y="636"/>
                  </a:lnTo>
                  <a:lnTo>
                    <a:pt x="339" y="635"/>
                  </a:lnTo>
                  <a:lnTo>
                    <a:pt x="340" y="635"/>
                  </a:lnTo>
                  <a:lnTo>
                    <a:pt x="340" y="634"/>
                  </a:lnTo>
                  <a:lnTo>
                    <a:pt x="341" y="634"/>
                  </a:lnTo>
                  <a:lnTo>
                    <a:pt x="342" y="634"/>
                  </a:lnTo>
                  <a:lnTo>
                    <a:pt x="342" y="633"/>
                  </a:lnTo>
                  <a:lnTo>
                    <a:pt x="343" y="634"/>
                  </a:lnTo>
                  <a:lnTo>
                    <a:pt x="344" y="635"/>
                  </a:lnTo>
                  <a:lnTo>
                    <a:pt x="344" y="634"/>
                  </a:lnTo>
                  <a:lnTo>
                    <a:pt x="345" y="634"/>
                  </a:lnTo>
                  <a:lnTo>
                    <a:pt x="346" y="635"/>
                  </a:lnTo>
                  <a:lnTo>
                    <a:pt x="347" y="635"/>
                  </a:lnTo>
                  <a:lnTo>
                    <a:pt x="348" y="635"/>
                  </a:lnTo>
                  <a:lnTo>
                    <a:pt x="348" y="633"/>
                  </a:lnTo>
                  <a:lnTo>
                    <a:pt x="349" y="632"/>
                  </a:lnTo>
                  <a:lnTo>
                    <a:pt x="349" y="630"/>
                  </a:lnTo>
                  <a:lnTo>
                    <a:pt x="350" y="630"/>
                  </a:lnTo>
                  <a:lnTo>
                    <a:pt x="351" y="631"/>
                  </a:lnTo>
                  <a:lnTo>
                    <a:pt x="351" y="633"/>
                  </a:lnTo>
                  <a:lnTo>
                    <a:pt x="352" y="633"/>
                  </a:lnTo>
                  <a:lnTo>
                    <a:pt x="353" y="633"/>
                  </a:lnTo>
                  <a:lnTo>
                    <a:pt x="354" y="633"/>
                  </a:lnTo>
                  <a:lnTo>
                    <a:pt x="355" y="633"/>
                  </a:lnTo>
                  <a:lnTo>
                    <a:pt x="355" y="632"/>
                  </a:lnTo>
                  <a:lnTo>
                    <a:pt x="356" y="632"/>
                  </a:lnTo>
                  <a:lnTo>
                    <a:pt x="356" y="631"/>
                  </a:lnTo>
                  <a:lnTo>
                    <a:pt x="357" y="631"/>
                  </a:lnTo>
                  <a:lnTo>
                    <a:pt x="357" y="632"/>
                  </a:lnTo>
                  <a:lnTo>
                    <a:pt x="358" y="633"/>
                  </a:lnTo>
                  <a:lnTo>
                    <a:pt x="358" y="634"/>
                  </a:lnTo>
                  <a:lnTo>
                    <a:pt x="359" y="635"/>
                  </a:lnTo>
                  <a:lnTo>
                    <a:pt x="359" y="634"/>
                  </a:lnTo>
                  <a:lnTo>
                    <a:pt x="360" y="634"/>
                  </a:lnTo>
                  <a:lnTo>
                    <a:pt x="360" y="633"/>
                  </a:lnTo>
                  <a:lnTo>
                    <a:pt x="361" y="633"/>
                  </a:lnTo>
                  <a:lnTo>
                    <a:pt x="361" y="631"/>
                  </a:lnTo>
                  <a:lnTo>
                    <a:pt x="362" y="631"/>
                  </a:lnTo>
                  <a:lnTo>
                    <a:pt x="362" y="630"/>
                  </a:lnTo>
                  <a:lnTo>
                    <a:pt x="363" y="630"/>
                  </a:lnTo>
                  <a:lnTo>
                    <a:pt x="363" y="629"/>
                  </a:lnTo>
                  <a:lnTo>
                    <a:pt x="364" y="629"/>
                  </a:lnTo>
                  <a:lnTo>
                    <a:pt x="364" y="627"/>
                  </a:lnTo>
                  <a:lnTo>
                    <a:pt x="365" y="627"/>
                  </a:lnTo>
                  <a:lnTo>
                    <a:pt x="365" y="626"/>
                  </a:lnTo>
                  <a:lnTo>
                    <a:pt x="366" y="627"/>
                  </a:lnTo>
                  <a:lnTo>
                    <a:pt x="367" y="627"/>
                  </a:lnTo>
                  <a:lnTo>
                    <a:pt x="367" y="629"/>
                  </a:lnTo>
                  <a:lnTo>
                    <a:pt x="368" y="629"/>
                  </a:lnTo>
                  <a:lnTo>
                    <a:pt x="368" y="630"/>
                  </a:lnTo>
                  <a:lnTo>
                    <a:pt x="369" y="630"/>
                  </a:lnTo>
                  <a:lnTo>
                    <a:pt x="369" y="629"/>
                  </a:lnTo>
                  <a:lnTo>
                    <a:pt x="370" y="630"/>
                  </a:lnTo>
                  <a:lnTo>
                    <a:pt x="370" y="631"/>
                  </a:lnTo>
                  <a:lnTo>
                    <a:pt x="371" y="631"/>
                  </a:lnTo>
                  <a:lnTo>
                    <a:pt x="372" y="631"/>
                  </a:lnTo>
                  <a:lnTo>
                    <a:pt x="372" y="633"/>
                  </a:lnTo>
                  <a:lnTo>
                    <a:pt x="373" y="633"/>
                  </a:lnTo>
                  <a:lnTo>
                    <a:pt x="373" y="634"/>
                  </a:lnTo>
                  <a:lnTo>
                    <a:pt x="374" y="634"/>
                  </a:lnTo>
                  <a:lnTo>
                    <a:pt x="374" y="635"/>
                  </a:lnTo>
                  <a:lnTo>
                    <a:pt x="375" y="635"/>
                  </a:lnTo>
                  <a:lnTo>
                    <a:pt x="376" y="635"/>
                  </a:lnTo>
                  <a:lnTo>
                    <a:pt x="377" y="635"/>
                  </a:lnTo>
                  <a:lnTo>
                    <a:pt x="377" y="636"/>
                  </a:lnTo>
                  <a:lnTo>
                    <a:pt x="378" y="636"/>
                  </a:lnTo>
                  <a:lnTo>
                    <a:pt x="378" y="634"/>
                  </a:lnTo>
                  <a:lnTo>
                    <a:pt x="379" y="633"/>
                  </a:lnTo>
                  <a:lnTo>
                    <a:pt x="379" y="631"/>
                  </a:lnTo>
                  <a:lnTo>
                    <a:pt x="380" y="631"/>
                  </a:lnTo>
                  <a:lnTo>
                    <a:pt x="380" y="632"/>
                  </a:lnTo>
                  <a:lnTo>
                    <a:pt x="381" y="632"/>
                  </a:lnTo>
                  <a:lnTo>
                    <a:pt x="381" y="633"/>
                  </a:lnTo>
                  <a:lnTo>
                    <a:pt x="382" y="634"/>
                  </a:lnTo>
                  <a:lnTo>
                    <a:pt x="383" y="634"/>
                  </a:lnTo>
                  <a:lnTo>
                    <a:pt x="384" y="634"/>
                  </a:lnTo>
                  <a:lnTo>
                    <a:pt x="385" y="634"/>
                  </a:lnTo>
                  <a:lnTo>
                    <a:pt x="386" y="634"/>
                  </a:lnTo>
                  <a:lnTo>
                    <a:pt x="386" y="631"/>
                  </a:lnTo>
                  <a:lnTo>
                    <a:pt x="387" y="629"/>
                  </a:lnTo>
                  <a:lnTo>
                    <a:pt x="387" y="628"/>
                  </a:lnTo>
                  <a:lnTo>
                    <a:pt x="388" y="629"/>
                  </a:lnTo>
                  <a:lnTo>
                    <a:pt x="388" y="632"/>
                  </a:lnTo>
                  <a:lnTo>
                    <a:pt x="389" y="632"/>
                  </a:lnTo>
                  <a:lnTo>
                    <a:pt x="389" y="634"/>
                  </a:lnTo>
                  <a:lnTo>
                    <a:pt x="390" y="635"/>
                  </a:lnTo>
                  <a:lnTo>
                    <a:pt x="390" y="636"/>
                  </a:lnTo>
                  <a:lnTo>
                    <a:pt x="391" y="636"/>
                  </a:lnTo>
                  <a:lnTo>
                    <a:pt x="391" y="637"/>
                  </a:lnTo>
                  <a:lnTo>
                    <a:pt x="392" y="637"/>
                  </a:lnTo>
                  <a:lnTo>
                    <a:pt x="392" y="632"/>
                  </a:lnTo>
                  <a:lnTo>
                    <a:pt x="393" y="631"/>
                  </a:lnTo>
                  <a:lnTo>
                    <a:pt x="393" y="628"/>
                  </a:lnTo>
                  <a:lnTo>
                    <a:pt x="394" y="627"/>
                  </a:lnTo>
                  <a:lnTo>
                    <a:pt x="394" y="624"/>
                  </a:lnTo>
                  <a:lnTo>
                    <a:pt x="395" y="624"/>
                  </a:lnTo>
                  <a:lnTo>
                    <a:pt x="395" y="627"/>
                  </a:lnTo>
                  <a:lnTo>
                    <a:pt x="396" y="628"/>
                  </a:lnTo>
                  <a:lnTo>
                    <a:pt x="396" y="629"/>
                  </a:lnTo>
                  <a:lnTo>
                    <a:pt x="397" y="628"/>
                  </a:lnTo>
                  <a:lnTo>
                    <a:pt x="397" y="629"/>
                  </a:lnTo>
                  <a:lnTo>
                    <a:pt x="398" y="629"/>
                  </a:lnTo>
                  <a:lnTo>
                    <a:pt x="398" y="630"/>
                  </a:lnTo>
                  <a:lnTo>
                    <a:pt x="399" y="631"/>
                  </a:lnTo>
                  <a:lnTo>
                    <a:pt x="399" y="632"/>
                  </a:lnTo>
                  <a:lnTo>
                    <a:pt x="400" y="632"/>
                  </a:lnTo>
                  <a:lnTo>
                    <a:pt x="400" y="634"/>
                  </a:lnTo>
                  <a:lnTo>
                    <a:pt x="401" y="634"/>
                  </a:lnTo>
                  <a:lnTo>
                    <a:pt x="402" y="634"/>
                  </a:lnTo>
                  <a:lnTo>
                    <a:pt x="402" y="633"/>
                  </a:lnTo>
                  <a:lnTo>
                    <a:pt x="403" y="632"/>
                  </a:lnTo>
                  <a:lnTo>
                    <a:pt x="403" y="631"/>
                  </a:lnTo>
                  <a:lnTo>
                    <a:pt x="404" y="631"/>
                  </a:lnTo>
                  <a:lnTo>
                    <a:pt x="404" y="632"/>
                  </a:lnTo>
                  <a:lnTo>
                    <a:pt x="405" y="632"/>
                  </a:lnTo>
                  <a:lnTo>
                    <a:pt x="406" y="632"/>
                  </a:lnTo>
                  <a:lnTo>
                    <a:pt x="407" y="632"/>
                  </a:lnTo>
                  <a:lnTo>
                    <a:pt x="407" y="631"/>
                  </a:lnTo>
                  <a:lnTo>
                    <a:pt x="408" y="630"/>
                  </a:lnTo>
                  <a:lnTo>
                    <a:pt x="408" y="631"/>
                  </a:lnTo>
                  <a:lnTo>
                    <a:pt x="409" y="632"/>
                  </a:lnTo>
                  <a:lnTo>
                    <a:pt x="409" y="634"/>
                  </a:lnTo>
                  <a:lnTo>
                    <a:pt x="410" y="633"/>
                  </a:lnTo>
                  <a:lnTo>
                    <a:pt x="410" y="634"/>
                  </a:lnTo>
                  <a:lnTo>
                    <a:pt x="411" y="635"/>
                  </a:lnTo>
                  <a:lnTo>
                    <a:pt x="412" y="635"/>
                  </a:lnTo>
                  <a:lnTo>
                    <a:pt x="412" y="634"/>
                  </a:lnTo>
                  <a:lnTo>
                    <a:pt x="413" y="634"/>
                  </a:lnTo>
                  <a:lnTo>
                    <a:pt x="413" y="633"/>
                  </a:lnTo>
                  <a:lnTo>
                    <a:pt x="414" y="633"/>
                  </a:lnTo>
                  <a:lnTo>
                    <a:pt x="414" y="632"/>
                  </a:lnTo>
                  <a:lnTo>
                    <a:pt x="415" y="631"/>
                  </a:lnTo>
                  <a:lnTo>
                    <a:pt x="415" y="632"/>
                  </a:lnTo>
                  <a:lnTo>
                    <a:pt x="416" y="633"/>
                  </a:lnTo>
                  <a:lnTo>
                    <a:pt x="416" y="634"/>
                  </a:lnTo>
                  <a:lnTo>
                    <a:pt x="417" y="634"/>
                  </a:lnTo>
                  <a:lnTo>
                    <a:pt x="417" y="635"/>
                  </a:lnTo>
                  <a:lnTo>
                    <a:pt x="418" y="635"/>
                  </a:lnTo>
                  <a:lnTo>
                    <a:pt x="418" y="634"/>
                  </a:lnTo>
                  <a:lnTo>
                    <a:pt x="419" y="635"/>
                  </a:lnTo>
                  <a:lnTo>
                    <a:pt x="420" y="635"/>
                  </a:lnTo>
                  <a:lnTo>
                    <a:pt x="421" y="635"/>
                  </a:lnTo>
                  <a:lnTo>
                    <a:pt x="422" y="636"/>
                  </a:lnTo>
                  <a:lnTo>
                    <a:pt x="422" y="635"/>
                  </a:lnTo>
                  <a:lnTo>
                    <a:pt x="423" y="634"/>
                  </a:lnTo>
                  <a:lnTo>
                    <a:pt x="423" y="631"/>
                  </a:lnTo>
                  <a:lnTo>
                    <a:pt x="424" y="629"/>
                  </a:lnTo>
                  <a:lnTo>
                    <a:pt x="424" y="626"/>
                  </a:lnTo>
                  <a:lnTo>
                    <a:pt x="425" y="625"/>
                  </a:lnTo>
                  <a:lnTo>
                    <a:pt x="425" y="624"/>
                  </a:lnTo>
                  <a:lnTo>
                    <a:pt x="426" y="624"/>
                  </a:lnTo>
                  <a:lnTo>
                    <a:pt x="427" y="625"/>
                  </a:lnTo>
                  <a:lnTo>
                    <a:pt x="427" y="627"/>
                  </a:lnTo>
                  <a:lnTo>
                    <a:pt x="428" y="627"/>
                  </a:lnTo>
                  <a:lnTo>
                    <a:pt x="428" y="628"/>
                  </a:lnTo>
                  <a:lnTo>
                    <a:pt x="429" y="629"/>
                  </a:lnTo>
                  <a:lnTo>
                    <a:pt x="429" y="631"/>
                  </a:lnTo>
                  <a:lnTo>
                    <a:pt x="430" y="632"/>
                  </a:lnTo>
                  <a:lnTo>
                    <a:pt x="430" y="633"/>
                  </a:lnTo>
                  <a:lnTo>
                    <a:pt x="431" y="633"/>
                  </a:lnTo>
                  <a:lnTo>
                    <a:pt x="431" y="634"/>
                  </a:lnTo>
                  <a:lnTo>
                    <a:pt x="432" y="634"/>
                  </a:lnTo>
                  <a:lnTo>
                    <a:pt x="432" y="635"/>
                  </a:lnTo>
                  <a:lnTo>
                    <a:pt x="433" y="636"/>
                  </a:lnTo>
                  <a:lnTo>
                    <a:pt x="434" y="635"/>
                  </a:lnTo>
                  <a:lnTo>
                    <a:pt x="435" y="635"/>
                  </a:lnTo>
                  <a:lnTo>
                    <a:pt x="435" y="632"/>
                  </a:lnTo>
                  <a:lnTo>
                    <a:pt x="436" y="632"/>
                  </a:lnTo>
                  <a:lnTo>
                    <a:pt x="436" y="631"/>
                  </a:lnTo>
                  <a:lnTo>
                    <a:pt x="437" y="630"/>
                  </a:lnTo>
                  <a:lnTo>
                    <a:pt x="437" y="626"/>
                  </a:lnTo>
                  <a:lnTo>
                    <a:pt x="438" y="625"/>
                  </a:lnTo>
                  <a:lnTo>
                    <a:pt x="438" y="622"/>
                  </a:lnTo>
                  <a:lnTo>
                    <a:pt x="439" y="622"/>
                  </a:lnTo>
                  <a:lnTo>
                    <a:pt x="439" y="621"/>
                  </a:lnTo>
                  <a:lnTo>
                    <a:pt x="440" y="622"/>
                  </a:lnTo>
                  <a:lnTo>
                    <a:pt x="440" y="626"/>
                  </a:lnTo>
                  <a:lnTo>
                    <a:pt x="441" y="627"/>
                  </a:lnTo>
                  <a:lnTo>
                    <a:pt x="441" y="630"/>
                  </a:lnTo>
                  <a:lnTo>
                    <a:pt x="442" y="631"/>
                  </a:lnTo>
                  <a:lnTo>
                    <a:pt x="442" y="632"/>
                  </a:lnTo>
                  <a:lnTo>
                    <a:pt x="443" y="632"/>
                  </a:lnTo>
                  <a:lnTo>
                    <a:pt x="444" y="632"/>
                  </a:lnTo>
                  <a:lnTo>
                    <a:pt x="445" y="632"/>
                  </a:lnTo>
                  <a:lnTo>
                    <a:pt x="445" y="630"/>
                  </a:lnTo>
                  <a:lnTo>
                    <a:pt x="446" y="629"/>
                  </a:lnTo>
                  <a:lnTo>
                    <a:pt x="446" y="627"/>
                  </a:lnTo>
                  <a:lnTo>
                    <a:pt x="447" y="627"/>
                  </a:lnTo>
                  <a:lnTo>
                    <a:pt x="447" y="628"/>
                  </a:lnTo>
                  <a:lnTo>
                    <a:pt x="448" y="629"/>
                  </a:lnTo>
                  <a:lnTo>
                    <a:pt x="448" y="631"/>
                  </a:lnTo>
                  <a:lnTo>
                    <a:pt x="449" y="633"/>
                  </a:lnTo>
                  <a:lnTo>
                    <a:pt x="450" y="633"/>
                  </a:lnTo>
                  <a:lnTo>
                    <a:pt x="451" y="634"/>
                  </a:lnTo>
                  <a:lnTo>
                    <a:pt x="451" y="633"/>
                  </a:lnTo>
                  <a:lnTo>
                    <a:pt x="452" y="633"/>
                  </a:lnTo>
                  <a:lnTo>
                    <a:pt x="452" y="632"/>
                  </a:lnTo>
                  <a:lnTo>
                    <a:pt x="453" y="632"/>
                  </a:lnTo>
                  <a:lnTo>
                    <a:pt x="454" y="633"/>
                  </a:lnTo>
                  <a:lnTo>
                    <a:pt x="454" y="634"/>
                  </a:lnTo>
                  <a:lnTo>
                    <a:pt x="455" y="634"/>
                  </a:lnTo>
                  <a:lnTo>
                    <a:pt x="456" y="632"/>
                  </a:lnTo>
                  <a:lnTo>
                    <a:pt x="457" y="632"/>
                  </a:lnTo>
                  <a:lnTo>
                    <a:pt x="457" y="631"/>
                  </a:lnTo>
                  <a:lnTo>
                    <a:pt x="458" y="630"/>
                  </a:lnTo>
                  <a:lnTo>
                    <a:pt x="458" y="628"/>
                  </a:lnTo>
                  <a:lnTo>
                    <a:pt x="459" y="628"/>
                  </a:lnTo>
                  <a:lnTo>
                    <a:pt x="459" y="626"/>
                  </a:lnTo>
                  <a:lnTo>
                    <a:pt x="460" y="626"/>
                  </a:lnTo>
                  <a:lnTo>
                    <a:pt x="460" y="625"/>
                  </a:lnTo>
                  <a:lnTo>
                    <a:pt x="461" y="624"/>
                  </a:lnTo>
                  <a:lnTo>
                    <a:pt x="461" y="625"/>
                  </a:lnTo>
                  <a:lnTo>
                    <a:pt x="462" y="627"/>
                  </a:lnTo>
                  <a:lnTo>
                    <a:pt x="462" y="630"/>
                  </a:lnTo>
                  <a:lnTo>
                    <a:pt x="463" y="630"/>
                  </a:lnTo>
                  <a:lnTo>
                    <a:pt x="463" y="632"/>
                  </a:lnTo>
                  <a:lnTo>
                    <a:pt x="464" y="633"/>
                  </a:lnTo>
                  <a:lnTo>
                    <a:pt x="465" y="636"/>
                  </a:lnTo>
                  <a:lnTo>
                    <a:pt x="465" y="635"/>
                  </a:lnTo>
                  <a:lnTo>
                    <a:pt x="466" y="634"/>
                  </a:lnTo>
                  <a:lnTo>
                    <a:pt x="466" y="633"/>
                  </a:lnTo>
                  <a:lnTo>
                    <a:pt x="467" y="632"/>
                  </a:lnTo>
                  <a:lnTo>
                    <a:pt x="467" y="631"/>
                  </a:lnTo>
                  <a:lnTo>
                    <a:pt x="468" y="631"/>
                  </a:lnTo>
                  <a:lnTo>
                    <a:pt x="468" y="632"/>
                  </a:lnTo>
                  <a:lnTo>
                    <a:pt x="469" y="633"/>
                  </a:lnTo>
                  <a:lnTo>
                    <a:pt x="470" y="633"/>
                  </a:lnTo>
                  <a:lnTo>
                    <a:pt x="471" y="632"/>
                  </a:lnTo>
                  <a:lnTo>
                    <a:pt x="472" y="631"/>
                  </a:lnTo>
                  <a:lnTo>
                    <a:pt x="472" y="630"/>
                  </a:lnTo>
                  <a:lnTo>
                    <a:pt x="473" y="628"/>
                  </a:lnTo>
                  <a:lnTo>
                    <a:pt x="473" y="626"/>
                  </a:lnTo>
                  <a:lnTo>
                    <a:pt x="474" y="632"/>
                  </a:lnTo>
                  <a:lnTo>
                    <a:pt x="474" y="634"/>
                  </a:lnTo>
                  <a:lnTo>
                    <a:pt x="475" y="635"/>
                  </a:lnTo>
                  <a:lnTo>
                    <a:pt x="475" y="634"/>
                  </a:lnTo>
                  <a:lnTo>
                    <a:pt x="476" y="634"/>
                  </a:lnTo>
                  <a:lnTo>
                    <a:pt x="477" y="635"/>
                  </a:lnTo>
                  <a:lnTo>
                    <a:pt x="477" y="633"/>
                  </a:lnTo>
                  <a:lnTo>
                    <a:pt x="478" y="634"/>
                  </a:lnTo>
                  <a:lnTo>
                    <a:pt x="478" y="633"/>
                  </a:lnTo>
                  <a:lnTo>
                    <a:pt x="479" y="634"/>
                  </a:lnTo>
                  <a:lnTo>
                    <a:pt x="479" y="632"/>
                  </a:lnTo>
                  <a:lnTo>
                    <a:pt x="480" y="632"/>
                  </a:lnTo>
                  <a:lnTo>
                    <a:pt x="480" y="630"/>
                  </a:lnTo>
                  <a:lnTo>
                    <a:pt x="481" y="629"/>
                  </a:lnTo>
                  <a:lnTo>
                    <a:pt x="482" y="630"/>
                  </a:lnTo>
                  <a:lnTo>
                    <a:pt x="482" y="631"/>
                  </a:lnTo>
                  <a:lnTo>
                    <a:pt x="483" y="632"/>
                  </a:lnTo>
                  <a:lnTo>
                    <a:pt x="483" y="633"/>
                  </a:lnTo>
                  <a:lnTo>
                    <a:pt x="484" y="633"/>
                  </a:lnTo>
                  <a:lnTo>
                    <a:pt x="485" y="633"/>
                  </a:lnTo>
                  <a:lnTo>
                    <a:pt x="485" y="630"/>
                  </a:lnTo>
                  <a:lnTo>
                    <a:pt x="486" y="629"/>
                  </a:lnTo>
                  <a:lnTo>
                    <a:pt x="487" y="629"/>
                  </a:lnTo>
                  <a:lnTo>
                    <a:pt x="487" y="627"/>
                  </a:lnTo>
                  <a:lnTo>
                    <a:pt x="488" y="627"/>
                  </a:lnTo>
                  <a:lnTo>
                    <a:pt x="488" y="628"/>
                  </a:lnTo>
                  <a:lnTo>
                    <a:pt x="489" y="628"/>
                  </a:lnTo>
                  <a:lnTo>
                    <a:pt x="489" y="627"/>
                  </a:lnTo>
                  <a:lnTo>
                    <a:pt x="490" y="627"/>
                  </a:lnTo>
                  <a:lnTo>
                    <a:pt x="490" y="628"/>
                  </a:lnTo>
                  <a:lnTo>
                    <a:pt x="491" y="628"/>
                  </a:lnTo>
                  <a:lnTo>
                    <a:pt x="491" y="629"/>
                  </a:lnTo>
                  <a:lnTo>
                    <a:pt x="492" y="628"/>
                  </a:lnTo>
                  <a:lnTo>
                    <a:pt x="492" y="626"/>
                  </a:lnTo>
                  <a:lnTo>
                    <a:pt x="493" y="625"/>
                  </a:lnTo>
                  <a:lnTo>
                    <a:pt x="493" y="624"/>
                  </a:lnTo>
                  <a:lnTo>
                    <a:pt x="494" y="623"/>
                  </a:lnTo>
                  <a:lnTo>
                    <a:pt x="494" y="622"/>
                  </a:lnTo>
                  <a:lnTo>
                    <a:pt x="495" y="622"/>
                  </a:lnTo>
                  <a:lnTo>
                    <a:pt x="495" y="626"/>
                  </a:lnTo>
                  <a:lnTo>
                    <a:pt x="496" y="628"/>
                  </a:lnTo>
                  <a:lnTo>
                    <a:pt x="496" y="629"/>
                  </a:lnTo>
                  <a:lnTo>
                    <a:pt x="497" y="630"/>
                  </a:lnTo>
                  <a:lnTo>
                    <a:pt x="497" y="629"/>
                  </a:lnTo>
                  <a:lnTo>
                    <a:pt x="498" y="630"/>
                  </a:lnTo>
                  <a:lnTo>
                    <a:pt x="499" y="631"/>
                  </a:lnTo>
                  <a:lnTo>
                    <a:pt x="500" y="631"/>
                  </a:lnTo>
                  <a:lnTo>
                    <a:pt x="500" y="632"/>
                  </a:lnTo>
                  <a:lnTo>
                    <a:pt x="501" y="631"/>
                  </a:lnTo>
                  <a:lnTo>
                    <a:pt x="502" y="631"/>
                  </a:lnTo>
                  <a:lnTo>
                    <a:pt x="502" y="630"/>
                  </a:lnTo>
                  <a:lnTo>
                    <a:pt x="503" y="630"/>
                  </a:lnTo>
                  <a:lnTo>
                    <a:pt x="504" y="630"/>
                  </a:lnTo>
                  <a:lnTo>
                    <a:pt x="504" y="632"/>
                  </a:lnTo>
                  <a:lnTo>
                    <a:pt x="505" y="632"/>
                  </a:lnTo>
                  <a:lnTo>
                    <a:pt x="505" y="633"/>
                  </a:lnTo>
                  <a:lnTo>
                    <a:pt x="506" y="634"/>
                  </a:lnTo>
                  <a:lnTo>
                    <a:pt x="506" y="635"/>
                  </a:lnTo>
                  <a:lnTo>
                    <a:pt x="507" y="634"/>
                  </a:lnTo>
                  <a:lnTo>
                    <a:pt x="507" y="633"/>
                  </a:lnTo>
                  <a:lnTo>
                    <a:pt x="508" y="633"/>
                  </a:lnTo>
                  <a:lnTo>
                    <a:pt x="509" y="633"/>
                  </a:lnTo>
                  <a:lnTo>
                    <a:pt x="510" y="633"/>
                  </a:lnTo>
                  <a:lnTo>
                    <a:pt x="511" y="630"/>
                  </a:lnTo>
                  <a:lnTo>
                    <a:pt x="511" y="631"/>
                  </a:lnTo>
                  <a:lnTo>
                    <a:pt x="512" y="630"/>
                  </a:lnTo>
                  <a:lnTo>
                    <a:pt x="512" y="627"/>
                  </a:lnTo>
                  <a:lnTo>
                    <a:pt x="513" y="627"/>
                  </a:lnTo>
                  <a:lnTo>
                    <a:pt x="513" y="626"/>
                  </a:lnTo>
                  <a:lnTo>
                    <a:pt x="514" y="625"/>
                  </a:lnTo>
                  <a:lnTo>
                    <a:pt x="515" y="625"/>
                  </a:lnTo>
                  <a:lnTo>
                    <a:pt x="515" y="624"/>
                  </a:lnTo>
                  <a:lnTo>
                    <a:pt x="516" y="624"/>
                  </a:lnTo>
                  <a:lnTo>
                    <a:pt x="516" y="628"/>
                  </a:lnTo>
                  <a:lnTo>
                    <a:pt x="517" y="629"/>
                  </a:lnTo>
                  <a:lnTo>
                    <a:pt x="517" y="631"/>
                  </a:lnTo>
                  <a:lnTo>
                    <a:pt x="518" y="632"/>
                  </a:lnTo>
                  <a:lnTo>
                    <a:pt x="519" y="633"/>
                  </a:lnTo>
                  <a:lnTo>
                    <a:pt x="520" y="632"/>
                  </a:lnTo>
                  <a:lnTo>
                    <a:pt x="520" y="631"/>
                  </a:lnTo>
                  <a:lnTo>
                    <a:pt x="521" y="631"/>
                  </a:lnTo>
                  <a:lnTo>
                    <a:pt x="521" y="630"/>
                  </a:lnTo>
                  <a:lnTo>
                    <a:pt x="522" y="630"/>
                  </a:lnTo>
                  <a:lnTo>
                    <a:pt x="522" y="631"/>
                  </a:lnTo>
                  <a:lnTo>
                    <a:pt x="523" y="633"/>
                  </a:lnTo>
                  <a:lnTo>
                    <a:pt x="523" y="634"/>
                  </a:lnTo>
                  <a:lnTo>
                    <a:pt x="524" y="634"/>
                  </a:lnTo>
                  <a:lnTo>
                    <a:pt x="524" y="635"/>
                  </a:lnTo>
                  <a:lnTo>
                    <a:pt x="525" y="635"/>
                  </a:lnTo>
                  <a:lnTo>
                    <a:pt x="526" y="635"/>
                  </a:lnTo>
                  <a:lnTo>
                    <a:pt x="527" y="634"/>
                  </a:lnTo>
                  <a:lnTo>
                    <a:pt x="528" y="634"/>
                  </a:lnTo>
                  <a:lnTo>
                    <a:pt x="528" y="632"/>
                  </a:lnTo>
                  <a:lnTo>
                    <a:pt x="529" y="632"/>
                  </a:lnTo>
                  <a:lnTo>
                    <a:pt x="530" y="632"/>
                  </a:lnTo>
                  <a:lnTo>
                    <a:pt x="530" y="630"/>
                  </a:lnTo>
                  <a:lnTo>
                    <a:pt x="531" y="629"/>
                  </a:lnTo>
                  <a:lnTo>
                    <a:pt x="531" y="630"/>
                  </a:lnTo>
                  <a:lnTo>
                    <a:pt x="532" y="631"/>
                  </a:lnTo>
                  <a:lnTo>
                    <a:pt x="532" y="634"/>
                  </a:lnTo>
                  <a:lnTo>
                    <a:pt x="533" y="635"/>
                  </a:lnTo>
                  <a:lnTo>
                    <a:pt x="533" y="636"/>
                  </a:lnTo>
                  <a:lnTo>
                    <a:pt x="534" y="635"/>
                  </a:lnTo>
                  <a:lnTo>
                    <a:pt x="534" y="632"/>
                  </a:lnTo>
                  <a:lnTo>
                    <a:pt x="535" y="629"/>
                  </a:lnTo>
                  <a:lnTo>
                    <a:pt x="535" y="626"/>
                  </a:lnTo>
                  <a:lnTo>
                    <a:pt x="536" y="625"/>
                  </a:lnTo>
                  <a:lnTo>
                    <a:pt x="537" y="624"/>
                  </a:lnTo>
                  <a:lnTo>
                    <a:pt x="537" y="625"/>
                  </a:lnTo>
                  <a:lnTo>
                    <a:pt x="538" y="625"/>
                  </a:lnTo>
                  <a:lnTo>
                    <a:pt x="538" y="627"/>
                  </a:lnTo>
                  <a:lnTo>
                    <a:pt x="539" y="628"/>
                  </a:lnTo>
                  <a:lnTo>
                    <a:pt x="539" y="630"/>
                  </a:lnTo>
                  <a:lnTo>
                    <a:pt x="540" y="631"/>
                  </a:lnTo>
                  <a:lnTo>
                    <a:pt x="540" y="630"/>
                  </a:lnTo>
                  <a:lnTo>
                    <a:pt x="541" y="629"/>
                  </a:lnTo>
                  <a:lnTo>
                    <a:pt x="541" y="628"/>
                  </a:lnTo>
                  <a:lnTo>
                    <a:pt x="542" y="627"/>
                  </a:lnTo>
                  <a:lnTo>
                    <a:pt x="543" y="627"/>
                  </a:lnTo>
                  <a:lnTo>
                    <a:pt x="543" y="628"/>
                  </a:lnTo>
                  <a:lnTo>
                    <a:pt x="544" y="628"/>
                  </a:lnTo>
                  <a:lnTo>
                    <a:pt x="544" y="630"/>
                  </a:lnTo>
                  <a:lnTo>
                    <a:pt x="545" y="631"/>
                  </a:lnTo>
                  <a:lnTo>
                    <a:pt x="546" y="631"/>
                  </a:lnTo>
                  <a:lnTo>
                    <a:pt x="546" y="633"/>
                  </a:lnTo>
                  <a:lnTo>
                    <a:pt x="547" y="634"/>
                  </a:lnTo>
                  <a:lnTo>
                    <a:pt x="547" y="635"/>
                  </a:lnTo>
                  <a:lnTo>
                    <a:pt x="548" y="634"/>
                  </a:lnTo>
                  <a:lnTo>
                    <a:pt x="548" y="633"/>
                  </a:lnTo>
                  <a:lnTo>
                    <a:pt x="549" y="633"/>
                  </a:lnTo>
                  <a:lnTo>
                    <a:pt x="549" y="631"/>
                  </a:lnTo>
                  <a:lnTo>
                    <a:pt x="550" y="631"/>
                  </a:lnTo>
                  <a:lnTo>
                    <a:pt x="550" y="632"/>
                  </a:lnTo>
                  <a:lnTo>
                    <a:pt x="551" y="633"/>
                  </a:lnTo>
                  <a:lnTo>
                    <a:pt x="551" y="634"/>
                  </a:lnTo>
                  <a:lnTo>
                    <a:pt x="552" y="634"/>
                  </a:lnTo>
                  <a:lnTo>
                    <a:pt x="552" y="632"/>
                  </a:lnTo>
                  <a:lnTo>
                    <a:pt x="553" y="630"/>
                  </a:lnTo>
                  <a:lnTo>
                    <a:pt x="553" y="628"/>
                  </a:lnTo>
                  <a:lnTo>
                    <a:pt x="554" y="628"/>
                  </a:lnTo>
                  <a:lnTo>
                    <a:pt x="555" y="629"/>
                  </a:lnTo>
                  <a:lnTo>
                    <a:pt x="555" y="630"/>
                  </a:lnTo>
                  <a:lnTo>
                    <a:pt x="556" y="631"/>
                  </a:lnTo>
                  <a:lnTo>
                    <a:pt x="556" y="630"/>
                  </a:lnTo>
                  <a:lnTo>
                    <a:pt x="557" y="630"/>
                  </a:lnTo>
                  <a:lnTo>
                    <a:pt x="558" y="631"/>
                  </a:lnTo>
                  <a:lnTo>
                    <a:pt x="558" y="630"/>
                  </a:lnTo>
                  <a:lnTo>
                    <a:pt x="559" y="631"/>
                  </a:lnTo>
                  <a:lnTo>
                    <a:pt x="560" y="631"/>
                  </a:lnTo>
                  <a:lnTo>
                    <a:pt x="560" y="629"/>
                  </a:lnTo>
                  <a:lnTo>
                    <a:pt x="561" y="628"/>
                  </a:lnTo>
                  <a:lnTo>
                    <a:pt x="561" y="623"/>
                  </a:lnTo>
                  <a:lnTo>
                    <a:pt x="562" y="623"/>
                  </a:lnTo>
                  <a:lnTo>
                    <a:pt x="562" y="624"/>
                  </a:lnTo>
                  <a:lnTo>
                    <a:pt x="563" y="625"/>
                  </a:lnTo>
                  <a:lnTo>
                    <a:pt x="563" y="626"/>
                  </a:lnTo>
                  <a:lnTo>
                    <a:pt x="564" y="626"/>
                  </a:lnTo>
                  <a:lnTo>
                    <a:pt x="564" y="628"/>
                  </a:lnTo>
                  <a:lnTo>
                    <a:pt x="565" y="628"/>
                  </a:lnTo>
                  <a:lnTo>
                    <a:pt x="565" y="630"/>
                  </a:lnTo>
                  <a:lnTo>
                    <a:pt x="566" y="631"/>
                  </a:lnTo>
                  <a:lnTo>
                    <a:pt x="566" y="632"/>
                  </a:lnTo>
                  <a:lnTo>
                    <a:pt x="567" y="632"/>
                  </a:lnTo>
                  <a:lnTo>
                    <a:pt x="567" y="633"/>
                  </a:lnTo>
                  <a:lnTo>
                    <a:pt x="568" y="633"/>
                  </a:lnTo>
                  <a:lnTo>
                    <a:pt x="569" y="633"/>
                  </a:lnTo>
                  <a:lnTo>
                    <a:pt x="570" y="633"/>
                  </a:lnTo>
                  <a:lnTo>
                    <a:pt x="570" y="632"/>
                  </a:lnTo>
                  <a:lnTo>
                    <a:pt x="571" y="631"/>
                  </a:lnTo>
                  <a:lnTo>
                    <a:pt x="571" y="632"/>
                  </a:lnTo>
                  <a:lnTo>
                    <a:pt x="572" y="632"/>
                  </a:lnTo>
                  <a:lnTo>
                    <a:pt x="572" y="634"/>
                  </a:lnTo>
                  <a:lnTo>
                    <a:pt x="573" y="635"/>
                  </a:lnTo>
                  <a:lnTo>
                    <a:pt x="573" y="636"/>
                  </a:lnTo>
                  <a:lnTo>
                    <a:pt x="574" y="636"/>
                  </a:lnTo>
                  <a:lnTo>
                    <a:pt x="574" y="637"/>
                  </a:lnTo>
                  <a:lnTo>
                    <a:pt x="575" y="636"/>
                  </a:lnTo>
                  <a:lnTo>
                    <a:pt x="576" y="635"/>
                  </a:lnTo>
                  <a:lnTo>
                    <a:pt x="577" y="635"/>
                  </a:lnTo>
                  <a:lnTo>
                    <a:pt x="578" y="634"/>
                  </a:lnTo>
                  <a:lnTo>
                    <a:pt x="579" y="633"/>
                  </a:lnTo>
                  <a:lnTo>
                    <a:pt x="580" y="632"/>
                  </a:lnTo>
                  <a:lnTo>
                    <a:pt x="581" y="632"/>
                  </a:lnTo>
                  <a:lnTo>
                    <a:pt x="581" y="631"/>
                  </a:lnTo>
                  <a:lnTo>
                    <a:pt x="582" y="631"/>
                  </a:lnTo>
                  <a:lnTo>
                    <a:pt x="583" y="631"/>
                  </a:lnTo>
                  <a:lnTo>
                    <a:pt x="584" y="632"/>
                  </a:lnTo>
                  <a:lnTo>
                    <a:pt x="584" y="633"/>
                  </a:lnTo>
                  <a:lnTo>
                    <a:pt x="585" y="633"/>
                  </a:lnTo>
                  <a:lnTo>
                    <a:pt x="586" y="634"/>
                  </a:lnTo>
                  <a:lnTo>
                    <a:pt x="586" y="633"/>
                  </a:lnTo>
                  <a:lnTo>
                    <a:pt x="587" y="632"/>
                  </a:lnTo>
                  <a:lnTo>
                    <a:pt x="587" y="633"/>
                  </a:lnTo>
                  <a:lnTo>
                    <a:pt x="588" y="633"/>
                  </a:lnTo>
                  <a:lnTo>
                    <a:pt x="588" y="634"/>
                  </a:lnTo>
                  <a:lnTo>
                    <a:pt x="589" y="634"/>
                  </a:lnTo>
                  <a:lnTo>
                    <a:pt x="590" y="634"/>
                  </a:lnTo>
                  <a:lnTo>
                    <a:pt x="590" y="631"/>
                  </a:lnTo>
                  <a:lnTo>
                    <a:pt x="591" y="630"/>
                  </a:lnTo>
                  <a:lnTo>
                    <a:pt x="591" y="626"/>
                  </a:lnTo>
                  <a:lnTo>
                    <a:pt x="592" y="624"/>
                  </a:lnTo>
                  <a:lnTo>
                    <a:pt x="593" y="624"/>
                  </a:lnTo>
                  <a:lnTo>
                    <a:pt x="594" y="625"/>
                  </a:lnTo>
                  <a:lnTo>
                    <a:pt x="594" y="629"/>
                  </a:lnTo>
                  <a:lnTo>
                    <a:pt x="595" y="630"/>
                  </a:lnTo>
                  <a:lnTo>
                    <a:pt x="595" y="631"/>
                  </a:lnTo>
                  <a:lnTo>
                    <a:pt x="596" y="631"/>
                  </a:lnTo>
                  <a:lnTo>
                    <a:pt x="596" y="628"/>
                  </a:lnTo>
                  <a:lnTo>
                    <a:pt x="597" y="627"/>
                  </a:lnTo>
                  <a:lnTo>
                    <a:pt x="597" y="621"/>
                  </a:lnTo>
                  <a:lnTo>
                    <a:pt x="598" y="617"/>
                  </a:lnTo>
                  <a:lnTo>
                    <a:pt x="598" y="610"/>
                  </a:lnTo>
                  <a:lnTo>
                    <a:pt x="599" y="610"/>
                  </a:lnTo>
                  <a:lnTo>
                    <a:pt x="599" y="609"/>
                  </a:lnTo>
                  <a:lnTo>
                    <a:pt x="600" y="611"/>
                  </a:lnTo>
                  <a:lnTo>
                    <a:pt x="600" y="616"/>
                  </a:lnTo>
                  <a:lnTo>
                    <a:pt x="601" y="618"/>
                  </a:lnTo>
                  <a:lnTo>
                    <a:pt x="601" y="623"/>
                  </a:lnTo>
                  <a:lnTo>
                    <a:pt x="602" y="624"/>
                  </a:lnTo>
                  <a:lnTo>
                    <a:pt x="602" y="627"/>
                  </a:lnTo>
                  <a:lnTo>
                    <a:pt x="603" y="629"/>
                  </a:lnTo>
                  <a:lnTo>
                    <a:pt x="603" y="631"/>
                  </a:lnTo>
                  <a:lnTo>
                    <a:pt x="604" y="632"/>
                  </a:lnTo>
                  <a:lnTo>
                    <a:pt x="604" y="633"/>
                  </a:lnTo>
                  <a:lnTo>
                    <a:pt x="605" y="633"/>
                  </a:lnTo>
                  <a:lnTo>
                    <a:pt x="606" y="633"/>
                  </a:lnTo>
                  <a:lnTo>
                    <a:pt x="606" y="632"/>
                  </a:lnTo>
                  <a:lnTo>
                    <a:pt x="607" y="631"/>
                  </a:lnTo>
                  <a:lnTo>
                    <a:pt x="607" y="630"/>
                  </a:lnTo>
                  <a:lnTo>
                    <a:pt x="608" y="630"/>
                  </a:lnTo>
                  <a:lnTo>
                    <a:pt x="609" y="631"/>
                  </a:lnTo>
                  <a:lnTo>
                    <a:pt x="610" y="631"/>
                  </a:lnTo>
                  <a:lnTo>
                    <a:pt x="611" y="631"/>
                  </a:lnTo>
                  <a:lnTo>
                    <a:pt x="611" y="630"/>
                  </a:lnTo>
                  <a:lnTo>
                    <a:pt x="612" y="630"/>
                  </a:lnTo>
                  <a:lnTo>
                    <a:pt x="613" y="630"/>
                  </a:lnTo>
                  <a:lnTo>
                    <a:pt x="614" y="629"/>
                  </a:lnTo>
                  <a:lnTo>
                    <a:pt x="614" y="630"/>
                  </a:lnTo>
                  <a:lnTo>
                    <a:pt x="615" y="630"/>
                  </a:lnTo>
                  <a:lnTo>
                    <a:pt x="615" y="631"/>
                  </a:lnTo>
                  <a:lnTo>
                    <a:pt x="616" y="632"/>
                  </a:lnTo>
                  <a:lnTo>
                    <a:pt x="617" y="632"/>
                  </a:lnTo>
                  <a:lnTo>
                    <a:pt x="617" y="631"/>
                  </a:lnTo>
                  <a:lnTo>
                    <a:pt x="618" y="630"/>
                  </a:lnTo>
                  <a:lnTo>
                    <a:pt x="618" y="629"/>
                  </a:lnTo>
                  <a:lnTo>
                    <a:pt x="619" y="629"/>
                  </a:lnTo>
                  <a:lnTo>
                    <a:pt x="620" y="629"/>
                  </a:lnTo>
                  <a:lnTo>
                    <a:pt x="621" y="630"/>
                  </a:lnTo>
                  <a:lnTo>
                    <a:pt x="621" y="631"/>
                  </a:lnTo>
                  <a:lnTo>
                    <a:pt x="622" y="632"/>
                  </a:lnTo>
                  <a:lnTo>
                    <a:pt x="622" y="634"/>
                  </a:lnTo>
                  <a:lnTo>
                    <a:pt x="623" y="634"/>
                  </a:lnTo>
                  <a:lnTo>
                    <a:pt x="623" y="635"/>
                  </a:lnTo>
                  <a:lnTo>
                    <a:pt x="624" y="633"/>
                  </a:lnTo>
                  <a:lnTo>
                    <a:pt x="624" y="632"/>
                  </a:lnTo>
                  <a:lnTo>
                    <a:pt x="625" y="632"/>
                  </a:lnTo>
                  <a:lnTo>
                    <a:pt x="625" y="631"/>
                  </a:lnTo>
                  <a:lnTo>
                    <a:pt x="626" y="631"/>
                  </a:lnTo>
                  <a:lnTo>
                    <a:pt x="626" y="630"/>
                  </a:lnTo>
                  <a:lnTo>
                    <a:pt x="627" y="630"/>
                  </a:lnTo>
                  <a:lnTo>
                    <a:pt x="628" y="631"/>
                  </a:lnTo>
                  <a:lnTo>
                    <a:pt x="629" y="631"/>
                  </a:lnTo>
                  <a:lnTo>
                    <a:pt x="630" y="632"/>
                  </a:lnTo>
                  <a:lnTo>
                    <a:pt x="630" y="633"/>
                  </a:lnTo>
                  <a:lnTo>
                    <a:pt x="631" y="633"/>
                  </a:lnTo>
                  <a:lnTo>
                    <a:pt x="632" y="632"/>
                  </a:lnTo>
                  <a:lnTo>
                    <a:pt x="633" y="631"/>
                  </a:lnTo>
                  <a:lnTo>
                    <a:pt x="633" y="630"/>
                  </a:lnTo>
                  <a:lnTo>
                    <a:pt x="634" y="630"/>
                  </a:lnTo>
                  <a:lnTo>
                    <a:pt x="635" y="631"/>
                  </a:lnTo>
                  <a:lnTo>
                    <a:pt x="635" y="632"/>
                  </a:lnTo>
                  <a:lnTo>
                    <a:pt x="636" y="633"/>
                  </a:lnTo>
                  <a:lnTo>
                    <a:pt x="637" y="634"/>
                  </a:lnTo>
                  <a:lnTo>
                    <a:pt x="638" y="633"/>
                  </a:lnTo>
                  <a:lnTo>
                    <a:pt x="639" y="633"/>
                  </a:lnTo>
                  <a:lnTo>
                    <a:pt x="639" y="632"/>
                  </a:lnTo>
                  <a:lnTo>
                    <a:pt x="640" y="632"/>
                  </a:lnTo>
                  <a:lnTo>
                    <a:pt x="640" y="628"/>
                  </a:lnTo>
                  <a:lnTo>
                    <a:pt x="641" y="627"/>
                  </a:lnTo>
                  <a:lnTo>
                    <a:pt x="641" y="626"/>
                  </a:lnTo>
                  <a:lnTo>
                    <a:pt x="642" y="626"/>
                  </a:lnTo>
                  <a:lnTo>
                    <a:pt x="643" y="627"/>
                  </a:lnTo>
                  <a:lnTo>
                    <a:pt x="643" y="628"/>
                  </a:lnTo>
                  <a:lnTo>
                    <a:pt x="644" y="629"/>
                  </a:lnTo>
                  <a:lnTo>
                    <a:pt x="644" y="630"/>
                  </a:lnTo>
                  <a:lnTo>
                    <a:pt x="645" y="630"/>
                  </a:lnTo>
                  <a:lnTo>
                    <a:pt x="646" y="629"/>
                  </a:lnTo>
                  <a:lnTo>
                    <a:pt x="646" y="628"/>
                  </a:lnTo>
                  <a:lnTo>
                    <a:pt x="647" y="629"/>
                  </a:lnTo>
                  <a:lnTo>
                    <a:pt x="647" y="630"/>
                  </a:lnTo>
                  <a:lnTo>
                    <a:pt x="648" y="631"/>
                  </a:lnTo>
                  <a:lnTo>
                    <a:pt x="648" y="632"/>
                  </a:lnTo>
                  <a:lnTo>
                    <a:pt x="649" y="632"/>
                  </a:lnTo>
                  <a:lnTo>
                    <a:pt x="650" y="632"/>
                  </a:lnTo>
                  <a:lnTo>
                    <a:pt x="650" y="631"/>
                  </a:lnTo>
                  <a:lnTo>
                    <a:pt x="651" y="632"/>
                  </a:lnTo>
                  <a:lnTo>
                    <a:pt x="652" y="633"/>
                  </a:lnTo>
                  <a:lnTo>
                    <a:pt x="652" y="634"/>
                  </a:lnTo>
                  <a:lnTo>
                    <a:pt x="653" y="634"/>
                  </a:lnTo>
                  <a:lnTo>
                    <a:pt x="653" y="633"/>
                  </a:lnTo>
                  <a:lnTo>
                    <a:pt x="654" y="633"/>
                  </a:lnTo>
                  <a:lnTo>
                    <a:pt x="654" y="632"/>
                  </a:lnTo>
                  <a:lnTo>
                    <a:pt x="655" y="632"/>
                  </a:lnTo>
                  <a:lnTo>
                    <a:pt x="656" y="632"/>
                  </a:lnTo>
                  <a:lnTo>
                    <a:pt x="656" y="633"/>
                  </a:lnTo>
                  <a:lnTo>
                    <a:pt x="657" y="633"/>
                  </a:lnTo>
                  <a:lnTo>
                    <a:pt x="658" y="633"/>
                  </a:lnTo>
                  <a:lnTo>
                    <a:pt x="659" y="633"/>
                  </a:lnTo>
                  <a:lnTo>
                    <a:pt x="660" y="634"/>
                  </a:lnTo>
                  <a:lnTo>
                    <a:pt x="661" y="634"/>
                  </a:lnTo>
                  <a:lnTo>
                    <a:pt x="661" y="632"/>
                  </a:lnTo>
                  <a:lnTo>
                    <a:pt x="662" y="632"/>
                  </a:lnTo>
                  <a:lnTo>
                    <a:pt x="663" y="631"/>
                  </a:lnTo>
                  <a:lnTo>
                    <a:pt x="664" y="630"/>
                  </a:lnTo>
                  <a:lnTo>
                    <a:pt x="664" y="625"/>
                  </a:lnTo>
                  <a:lnTo>
                    <a:pt x="665" y="622"/>
                  </a:lnTo>
                  <a:lnTo>
                    <a:pt x="665" y="626"/>
                  </a:lnTo>
                  <a:lnTo>
                    <a:pt x="666" y="627"/>
                  </a:lnTo>
                  <a:lnTo>
                    <a:pt x="666" y="630"/>
                  </a:lnTo>
                  <a:lnTo>
                    <a:pt x="667" y="632"/>
                  </a:lnTo>
                  <a:lnTo>
                    <a:pt x="667" y="633"/>
                  </a:lnTo>
                  <a:lnTo>
                    <a:pt x="668" y="632"/>
                  </a:lnTo>
                  <a:lnTo>
                    <a:pt x="668" y="630"/>
                  </a:lnTo>
                  <a:lnTo>
                    <a:pt x="669" y="625"/>
                  </a:lnTo>
                  <a:lnTo>
                    <a:pt x="669" y="614"/>
                  </a:lnTo>
                  <a:lnTo>
                    <a:pt x="670" y="610"/>
                  </a:lnTo>
                  <a:lnTo>
                    <a:pt x="670" y="599"/>
                  </a:lnTo>
                  <a:lnTo>
                    <a:pt x="671" y="600"/>
                  </a:lnTo>
                  <a:lnTo>
                    <a:pt x="671" y="609"/>
                  </a:lnTo>
                  <a:lnTo>
                    <a:pt x="672" y="614"/>
                  </a:lnTo>
                  <a:lnTo>
                    <a:pt x="672" y="621"/>
                  </a:lnTo>
                  <a:lnTo>
                    <a:pt x="673" y="623"/>
                  </a:lnTo>
                  <a:lnTo>
                    <a:pt x="673" y="628"/>
                  </a:lnTo>
                  <a:lnTo>
                    <a:pt x="674" y="630"/>
                  </a:lnTo>
                  <a:lnTo>
                    <a:pt x="674" y="632"/>
                  </a:lnTo>
                  <a:lnTo>
                    <a:pt x="675" y="632"/>
                  </a:lnTo>
                  <a:lnTo>
                    <a:pt x="675" y="631"/>
                  </a:lnTo>
                  <a:lnTo>
                    <a:pt x="676" y="630"/>
                  </a:lnTo>
                  <a:lnTo>
                    <a:pt x="676" y="628"/>
                  </a:lnTo>
                  <a:lnTo>
                    <a:pt x="677" y="627"/>
                  </a:lnTo>
                  <a:lnTo>
                    <a:pt x="677" y="621"/>
                  </a:lnTo>
                  <a:lnTo>
                    <a:pt x="678" y="619"/>
                  </a:lnTo>
                  <a:lnTo>
                    <a:pt x="678" y="616"/>
                  </a:lnTo>
                  <a:lnTo>
                    <a:pt x="679" y="616"/>
                  </a:lnTo>
                  <a:lnTo>
                    <a:pt x="679" y="618"/>
                  </a:lnTo>
                  <a:lnTo>
                    <a:pt x="680" y="619"/>
                  </a:lnTo>
                  <a:lnTo>
                    <a:pt x="680" y="623"/>
                  </a:lnTo>
                  <a:lnTo>
                    <a:pt x="681" y="625"/>
                  </a:lnTo>
                  <a:lnTo>
                    <a:pt x="681" y="626"/>
                  </a:lnTo>
                  <a:lnTo>
                    <a:pt x="682" y="626"/>
                  </a:lnTo>
                  <a:lnTo>
                    <a:pt x="682" y="627"/>
                  </a:lnTo>
                  <a:lnTo>
                    <a:pt x="683" y="626"/>
                  </a:lnTo>
                  <a:lnTo>
                    <a:pt x="683" y="624"/>
                  </a:lnTo>
                  <a:lnTo>
                    <a:pt x="684" y="623"/>
                  </a:lnTo>
                  <a:lnTo>
                    <a:pt x="685" y="624"/>
                  </a:lnTo>
                  <a:lnTo>
                    <a:pt x="685" y="628"/>
                  </a:lnTo>
                  <a:lnTo>
                    <a:pt x="686" y="629"/>
                  </a:lnTo>
                  <a:lnTo>
                    <a:pt x="686" y="630"/>
                  </a:lnTo>
                  <a:lnTo>
                    <a:pt x="687" y="630"/>
                  </a:lnTo>
                  <a:lnTo>
                    <a:pt x="688" y="629"/>
                  </a:lnTo>
                  <a:lnTo>
                    <a:pt x="688" y="628"/>
                  </a:lnTo>
                  <a:lnTo>
                    <a:pt x="689" y="629"/>
                  </a:lnTo>
                  <a:lnTo>
                    <a:pt x="689" y="631"/>
                  </a:lnTo>
                  <a:lnTo>
                    <a:pt x="690" y="632"/>
                  </a:lnTo>
                  <a:lnTo>
                    <a:pt x="690" y="634"/>
                  </a:lnTo>
                  <a:lnTo>
                    <a:pt x="691" y="634"/>
                  </a:lnTo>
                  <a:lnTo>
                    <a:pt x="691" y="632"/>
                  </a:lnTo>
                  <a:lnTo>
                    <a:pt x="692" y="632"/>
                  </a:lnTo>
                  <a:lnTo>
                    <a:pt x="692" y="631"/>
                  </a:lnTo>
                  <a:lnTo>
                    <a:pt x="693" y="630"/>
                  </a:lnTo>
                  <a:lnTo>
                    <a:pt x="693" y="629"/>
                  </a:lnTo>
                  <a:lnTo>
                    <a:pt x="694" y="629"/>
                  </a:lnTo>
                  <a:lnTo>
                    <a:pt x="694" y="628"/>
                  </a:lnTo>
                  <a:lnTo>
                    <a:pt x="695" y="627"/>
                  </a:lnTo>
                  <a:lnTo>
                    <a:pt x="695" y="626"/>
                  </a:lnTo>
                  <a:lnTo>
                    <a:pt x="696" y="626"/>
                  </a:lnTo>
                  <a:lnTo>
                    <a:pt x="697" y="626"/>
                  </a:lnTo>
                  <a:lnTo>
                    <a:pt x="698" y="626"/>
                  </a:lnTo>
                  <a:lnTo>
                    <a:pt x="699" y="626"/>
                  </a:lnTo>
                  <a:lnTo>
                    <a:pt x="699" y="627"/>
                  </a:lnTo>
                  <a:lnTo>
                    <a:pt x="700" y="628"/>
                  </a:lnTo>
                  <a:lnTo>
                    <a:pt x="700" y="633"/>
                  </a:lnTo>
                  <a:lnTo>
                    <a:pt x="701" y="633"/>
                  </a:lnTo>
                  <a:lnTo>
                    <a:pt x="701" y="634"/>
                  </a:lnTo>
                  <a:lnTo>
                    <a:pt x="702" y="634"/>
                  </a:lnTo>
                  <a:lnTo>
                    <a:pt x="702" y="635"/>
                  </a:lnTo>
                  <a:lnTo>
                    <a:pt x="703" y="635"/>
                  </a:lnTo>
                  <a:lnTo>
                    <a:pt x="703" y="636"/>
                  </a:lnTo>
                  <a:lnTo>
                    <a:pt x="704" y="637"/>
                  </a:lnTo>
                  <a:lnTo>
                    <a:pt x="704" y="636"/>
                  </a:lnTo>
                  <a:lnTo>
                    <a:pt x="705" y="635"/>
                  </a:lnTo>
                  <a:lnTo>
                    <a:pt x="705" y="634"/>
                  </a:lnTo>
                  <a:lnTo>
                    <a:pt x="706" y="634"/>
                  </a:lnTo>
                  <a:lnTo>
                    <a:pt x="706" y="632"/>
                  </a:lnTo>
                  <a:lnTo>
                    <a:pt x="707" y="631"/>
                  </a:lnTo>
                  <a:lnTo>
                    <a:pt x="708" y="631"/>
                  </a:lnTo>
                  <a:lnTo>
                    <a:pt x="708" y="632"/>
                  </a:lnTo>
                  <a:lnTo>
                    <a:pt x="709" y="632"/>
                  </a:lnTo>
                  <a:lnTo>
                    <a:pt x="710" y="632"/>
                  </a:lnTo>
                  <a:lnTo>
                    <a:pt x="710" y="631"/>
                  </a:lnTo>
                  <a:lnTo>
                    <a:pt x="711" y="631"/>
                  </a:lnTo>
                  <a:lnTo>
                    <a:pt x="711" y="630"/>
                  </a:lnTo>
                  <a:lnTo>
                    <a:pt x="712" y="628"/>
                  </a:lnTo>
                  <a:lnTo>
                    <a:pt x="712" y="623"/>
                  </a:lnTo>
                  <a:lnTo>
                    <a:pt x="713" y="621"/>
                  </a:lnTo>
                  <a:lnTo>
                    <a:pt x="713" y="618"/>
                  </a:lnTo>
                  <a:lnTo>
                    <a:pt x="714" y="617"/>
                  </a:lnTo>
                  <a:lnTo>
                    <a:pt x="714" y="621"/>
                  </a:lnTo>
                  <a:lnTo>
                    <a:pt x="715" y="624"/>
                  </a:lnTo>
                  <a:lnTo>
                    <a:pt x="715" y="627"/>
                  </a:lnTo>
                  <a:lnTo>
                    <a:pt x="716" y="628"/>
                  </a:lnTo>
                  <a:lnTo>
                    <a:pt x="716" y="631"/>
                  </a:lnTo>
                  <a:lnTo>
                    <a:pt x="717" y="632"/>
                  </a:lnTo>
                  <a:lnTo>
                    <a:pt x="717" y="630"/>
                  </a:lnTo>
                  <a:lnTo>
                    <a:pt x="718" y="630"/>
                  </a:lnTo>
                  <a:lnTo>
                    <a:pt x="719" y="630"/>
                  </a:lnTo>
                  <a:lnTo>
                    <a:pt x="720" y="630"/>
                  </a:lnTo>
                  <a:lnTo>
                    <a:pt x="721" y="630"/>
                  </a:lnTo>
                  <a:lnTo>
                    <a:pt x="722" y="629"/>
                  </a:lnTo>
                  <a:lnTo>
                    <a:pt x="722" y="628"/>
                  </a:lnTo>
                  <a:lnTo>
                    <a:pt x="723" y="628"/>
                  </a:lnTo>
                  <a:lnTo>
                    <a:pt x="724" y="627"/>
                  </a:lnTo>
                  <a:lnTo>
                    <a:pt x="724" y="628"/>
                  </a:lnTo>
                  <a:lnTo>
                    <a:pt x="725" y="628"/>
                  </a:lnTo>
                  <a:lnTo>
                    <a:pt x="726" y="628"/>
                  </a:lnTo>
                  <a:lnTo>
                    <a:pt x="726" y="627"/>
                  </a:lnTo>
                  <a:lnTo>
                    <a:pt x="727" y="627"/>
                  </a:lnTo>
                  <a:lnTo>
                    <a:pt x="727" y="624"/>
                  </a:lnTo>
                  <a:lnTo>
                    <a:pt x="728" y="623"/>
                  </a:lnTo>
                  <a:lnTo>
                    <a:pt x="728" y="622"/>
                  </a:lnTo>
                  <a:lnTo>
                    <a:pt x="729" y="624"/>
                  </a:lnTo>
                  <a:lnTo>
                    <a:pt x="729" y="625"/>
                  </a:lnTo>
                  <a:lnTo>
                    <a:pt x="730" y="626"/>
                  </a:lnTo>
                  <a:lnTo>
                    <a:pt x="730" y="625"/>
                  </a:lnTo>
                  <a:lnTo>
                    <a:pt x="731" y="625"/>
                  </a:lnTo>
                  <a:lnTo>
                    <a:pt x="731" y="626"/>
                  </a:lnTo>
                  <a:lnTo>
                    <a:pt x="732" y="626"/>
                  </a:lnTo>
                  <a:lnTo>
                    <a:pt x="732" y="627"/>
                  </a:lnTo>
                  <a:lnTo>
                    <a:pt x="733" y="627"/>
                  </a:lnTo>
                  <a:lnTo>
                    <a:pt x="734" y="627"/>
                  </a:lnTo>
                  <a:lnTo>
                    <a:pt x="734" y="625"/>
                  </a:lnTo>
                  <a:lnTo>
                    <a:pt x="735" y="624"/>
                  </a:lnTo>
                  <a:lnTo>
                    <a:pt x="735" y="622"/>
                  </a:lnTo>
                  <a:lnTo>
                    <a:pt x="736" y="621"/>
                  </a:lnTo>
                  <a:lnTo>
                    <a:pt x="736" y="622"/>
                  </a:lnTo>
                  <a:lnTo>
                    <a:pt x="737" y="623"/>
                  </a:lnTo>
                  <a:lnTo>
                    <a:pt x="737" y="624"/>
                  </a:lnTo>
                  <a:lnTo>
                    <a:pt x="738" y="625"/>
                  </a:lnTo>
                  <a:lnTo>
                    <a:pt x="738" y="628"/>
                  </a:lnTo>
                  <a:lnTo>
                    <a:pt x="739" y="629"/>
                  </a:lnTo>
                  <a:lnTo>
                    <a:pt x="739" y="630"/>
                  </a:lnTo>
                  <a:lnTo>
                    <a:pt x="740" y="631"/>
                  </a:lnTo>
                  <a:lnTo>
                    <a:pt x="741" y="631"/>
                  </a:lnTo>
                  <a:lnTo>
                    <a:pt x="741" y="630"/>
                  </a:lnTo>
                  <a:lnTo>
                    <a:pt x="742" y="630"/>
                  </a:lnTo>
                  <a:lnTo>
                    <a:pt x="743" y="630"/>
                  </a:lnTo>
                  <a:lnTo>
                    <a:pt x="743" y="629"/>
                  </a:lnTo>
                  <a:lnTo>
                    <a:pt x="744" y="629"/>
                  </a:lnTo>
                  <a:lnTo>
                    <a:pt x="744" y="630"/>
                  </a:lnTo>
                  <a:lnTo>
                    <a:pt x="745" y="631"/>
                  </a:lnTo>
                  <a:lnTo>
                    <a:pt x="746" y="631"/>
                  </a:lnTo>
                  <a:lnTo>
                    <a:pt x="746" y="629"/>
                  </a:lnTo>
                  <a:lnTo>
                    <a:pt x="747" y="628"/>
                  </a:lnTo>
                  <a:lnTo>
                    <a:pt x="747" y="625"/>
                  </a:lnTo>
                  <a:lnTo>
                    <a:pt x="748" y="625"/>
                  </a:lnTo>
                  <a:lnTo>
                    <a:pt x="749" y="625"/>
                  </a:lnTo>
                  <a:lnTo>
                    <a:pt x="749" y="623"/>
                  </a:lnTo>
                  <a:lnTo>
                    <a:pt x="750" y="621"/>
                  </a:lnTo>
                  <a:lnTo>
                    <a:pt x="750" y="616"/>
                  </a:lnTo>
                  <a:lnTo>
                    <a:pt x="751" y="614"/>
                  </a:lnTo>
                  <a:lnTo>
                    <a:pt x="751" y="612"/>
                  </a:lnTo>
                  <a:lnTo>
                    <a:pt x="752" y="614"/>
                  </a:lnTo>
                  <a:lnTo>
                    <a:pt x="752" y="618"/>
                  </a:lnTo>
                  <a:lnTo>
                    <a:pt x="753" y="621"/>
                  </a:lnTo>
                  <a:lnTo>
                    <a:pt x="753" y="625"/>
                  </a:lnTo>
                  <a:lnTo>
                    <a:pt x="754" y="627"/>
                  </a:lnTo>
                  <a:lnTo>
                    <a:pt x="754" y="629"/>
                  </a:lnTo>
                  <a:lnTo>
                    <a:pt x="755" y="629"/>
                  </a:lnTo>
                  <a:lnTo>
                    <a:pt x="755" y="630"/>
                  </a:lnTo>
                  <a:lnTo>
                    <a:pt x="756" y="630"/>
                  </a:lnTo>
                  <a:lnTo>
                    <a:pt x="756" y="631"/>
                  </a:lnTo>
                  <a:lnTo>
                    <a:pt x="757" y="630"/>
                  </a:lnTo>
                  <a:lnTo>
                    <a:pt x="757" y="627"/>
                  </a:lnTo>
                  <a:lnTo>
                    <a:pt x="758" y="626"/>
                  </a:lnTo>
                  <a:lnTo>
                    <a:pt x="758" y="625"/>
                  </a:lnTo>
                  <a:lnTo>
                    <a:pt x="759" y="624"/>
                  </a:lnTo>
                  <a:lnTo>
                    <a:pt x="759" y="623"/>
                  </a:lnTo>
                  <a:lnTo>
                    <a:pt x="760" y="623"/>
                  </a:lnTo>
                  <a:lnTo>
                    <a:pt x="760" y="625"/>
                  </a:lnTo>
                  <a:lnTo>
                    <a:pt x="761" y="626"/>
                  </a:lnTo>
                  <a:lnTo>
                    <a:pt x="762" y="626"/>
                  </a:lnTo>
                  <a:lnTo>
                    <a:pt x="762" y="625"/>
                  </a:lnTo>
                  <a:lnTo>
                    <a:pt x="763" y="625"/>
                  </a:lnTo>
                  <a:lnTo>
                    <a:pt x="764" y="626"/>
                  </a:lnTo>
                  <a:lnTo>
                    <a:pt x="765" y="626"/>
                  </a:lnTo>
                  <a:lnTo>
                    <a:pt x="765" y="624"/>
                  </a:lnTo>
                  <a:lnTo>
                    <a:pt x="766" y="624"/>
                  </a:lnTo>
                  <a:lnTo>
                    <a:pt x="766" y="630"/>
                  </a:lnTo>
                  <a:lnTo>
                    <a:pt x="767" y="630"/>
                  </a:lnTo>
                  <a:lnTo>
                    <a:pt x="767" y="629"/>
                  </a:lnTo>
                  <a:lnTo>
                    <a:pt x="768" y="629"/>
                  </a:lnTo>
                  <a:lnTo>
                    <a:pt x="768" y="628"/>
                  </a:lnTo>
                  <a:lnTo>
                    <a:pt x="769" y="629"/>
                  </a:lnTo>
                  <a:lnTo>
                    <a:pt x="769" y="628"/>
                  </a:lnTo>
                  <a:lnTo>
                    <a:pt x="770" y="628"/>
                  </a:lnTo>
                  <a:lnTo>
                    <a:pt x="770" y="629"/>
                  </a:lnTo>
                  <a:lnTo>
                    <a:pt x="771" y="629"/>
                  </a:lnTo>
                  <a:lnTo>
                    <a:pt x="771" y="630"/>
                  </a:lnTo>
                  <a:lnTo>
                    <a:pt x="772" y="630"/>
                  </a:lnTo>
                  <a:lnTo>
                    <a:pt x="772" y="631"/>
                  </a:lnTo>
                  <a:lnTo>
                    <a:pt x="773" y="632"/>
                  </a:lnTo>
                  <a:lnTo>
                    <a:pt x="774" y="632"/>
                  </a:lnTo>
                  <a:lnTo>
                    <a:pt x="774" y="631"/>
                  </a:lnTo>
                  <a:lnTo>
                    <a:pt x="775" y="631"/>
                  </a:lnTo>
                  <a:lnTo>
                    <a:pt x="775" y="630"/>
                  </a:lnTo>
                  <a:lnTo>
                    <a:pt x="776" y="631"/>
                  </a:lnTo>
                  <a:lnTo>
                    <a:pt x="777" y="632"/>
                  </a:lnTo>
                  <a:lnTo>
                    <a:pt x="777" y="631"/>
                  </a:lnTo>
                  <a:lnTo>
                    <a:pt x="778" y="628"/>
                  </a:lnTo>
                  <a:lnTo>
                    <a:pt x="778" y="630"/>
                  </a:lnTo>
                  <a:lnTo>
                    <a:pt x="779" y="630"/>
                  </a:lnTo>
                  <a:lnTo>
                    <a:pt x="780" y="629"/>
                  </a:lnTo>
                  <a:lnTo>
                    <a:pt x="780" y="628"/>
                  </a:lnTo>
                  <a:lnTo>
                    <a:pt x="781" y="627"/>
                  </a:lnTo>
                  <a:lnTo>
                    <a:pt x="781" y="624"/>
                  </a:lnTo>
                  <a:lnTo>
                    <a:pt x="782" y="619"/>
                  </a:lnTo>
                  <a:lnTo>
                    <a:pt x="782" y="618"/>
                  </a:lnTo>
                  <a:lnTo>
                    <a:pt x="783" y="620"/>
                  </a:lnTo>
                  <a:lnTo>
                    <a:pt x="783" y="624"/>
                  </a:lnTo>
                  <a:lnTo>
                    <a:pt x="784" y="625"/>
                  </a:lnTo>
                  <a:lnTo>
                    <a:pt x="784" y="630"/>
                  </a:lnTo>
                  <a:lnTo>
                    <a:pt x="785" y="629"/>
                  </a:lnTo>
                  <a:lnTo>
                    <a:pt x="785" y="628"/>
                  </a:lnTo>
                  <a:lnTo>
                    <a:pt x="786" y="627"/>
                  </a:lnTo>
                  <a:lnTo>
                    <a:pt x="786" y="624"/>
                  </a:lnTo>
                  <a:lnTo>
                    <a:pt x="787" y="622"/>
                  </a:lnTo>
                  <a:lnTo>
                    <a:pt x="787" y="612"/>
                  </a:lnTo>
                  <a:lnTo>
                    <a:pt x="788" y="604"/>
                  </a:lnTo>
                  <a:lnTo>
                    <a:pt x="788" y="589"/>
                  </a:lnTo>
                  <a:lnTo>
                    <a:pt x="789" y="597"/>
                  </a:lnTo>
                  <a:lnTo>
                    <a:pt x="789" y="604"/>
                  </a:lnTo>
                  <a:lnTo>
                    <a:pt x="790" y="609"/>
                  </a:lnTo>
                  <a:lnTo>
                    <a:pt x="790" y="618"/>
                  </a:lnTo>
                  <a:lnTo>
                    <a:pt x="791" y="622"/>
                  </a:lnTo>
                  <a:lnTo>
                    <a:pt x="791" y="628"/>
                  </a:lnTo>
                  <a:lnTo>
                    <a:pt x="792" y="628"/>
                  </a:lnTo>
                  <a:lnTo>
                    <a:pt x="792" y="626"/>
                  </a:lnTo>
                  <a:lnTo>
                    <a:pt x="793" y="625"/>
                  </a:lnTo>
                  <a:lnTo>
                    <a:pt x="793" y="621"/>
                  </a:lnTo>
                  <a:lnTo>
                    <a:pt x="794" y="619"/>
                  </a:lnTo>
                  <a:lnTo>
                    <a:pt x="794" y="616"/>
                  </a:lnTo>
                  <a:lnTo>
                    <a:pt x="795" y="615"/>
                  </a:lnTo>
                  <a:lnTo>
                    <a:pt x="795" y="612"/>
                  </a:lnTo>
                  <a:lnTo>
                    <a:pt x="796" y="609"/>
                  </a:lnTo>
                  <a:lnTo>
                    <a:pt x="796" y="589"/>
                  </a:lnTo>
                  <a:lnTo>
                    <a:pt x="797" y="575"/>
                  </a:lnTo>
                  <a:lnTo>
                    <a:pt x="797" y="535"/>
                  </a:lnTo>
                  <a:lnTo>
                    <a:pt x="798" y="514"/>
                  </a:lnTo>
                  <a:lnTo>
                    <a:pt x="798" y="449"/>
                  </a:lnTo>
                  <a:lnTo>
                    <a:pt x="799" y="414"/>
                  </a:lnTo>
                  <a:lnTo>
                    <a:pt x="799" y="365"/>
                  </a:lnTo>
                  <a:lnTo>
                    <a:pt x="800" y="367"/>
                  </a:lnTo>
                  <a:lnTo>
                    <a:pt x="800" y="419"/>
                  </a:lnTo>
                  <a:lnTo>
                    <a:pt x="801" y="453"/>
                  </a:lnTo>
                  <a:lnTo>
                    <a:pt x="801" y="541"/>
                  </a:lnTo>
                  <a:lnTo>
                    <a:pt x="802" y="564"/>
                  </a:lnTo>
                  <a:lnTo>
                    <a:pt x="802" y="591"/>
                  </a:lnTo>
                  <a:lnTo>
                    <a:pt x="803" y="600"/>
                  </a:lnTo>
                  <a:lnTo>
                    <a:pt x="803" y="606"/>
                  </a:lnTo>
                  <a:lnTo>
                    <a:pt x="804" y="607"/>
                  </a:lnTo>
                  <a:lnTo>
                    <a:pt x="804" y="609"/>
                  </a:lnTo>
                  <a:lnTo>
                    <a:pt x="805" y="610"/>
                  </a:lnTo>
                  <a:lnTo>
                    <a:pt x="805" y="612"/>
                  </a:lnTo>
                  <a:lnTo>
                    <a:pt x="806" y="611"/>
                  </a:lnTo>
                  <a:lnTo>
                    <a:pt x="806" y="612"/>
                  </a:lnTo>
                  <a:lnTo>
                    <a:pt x="807" y="613"/>
                  </a:lnTo>
                  <a:lnTo>
                    <a:pt x="807" y="617"/>
                  </a:lnTo>
                  <a:lnTo>
                    <a:pt x="808" y="618"/>
                  </a:lnTo>
                  <a:lnTo>
                    <a:pt x="808" y="619"/>
                  </a:lnTo>
                  <a:lnTo>
                    <a:pt x="809" y="618"/>
                  </a:lnTo>
                  <a:lnTo>
                    <a:pt x="809" y="606"/>
                  </a:lnTo>
                  <a:lnTo>
                    <a:pt x="810" y="600"/>
                  </a:lnTo>
                  <a:lnTo>
                    <a:pt x="810" y="587"/>
                  </a:lnTo>
                  <a:lnTo>
                    <a:pt x="811" y="579"/>
                  </a:lnTo>
                  <a:lnTo>
                    <a:pt x="811" y="580"/>
                  </a:lnTo>
                  <a:lnTo>
                    <a:pt x="812" y="586"/>
                  </a:lnTo>
                  <a:lnTo>
                    <a:pt x="812" y="600"/>
                  </a:lnTo>
                  <a:lnTo>
                    <a:pt x="813" y="606"/>
                  </a:lnTo>
                  <a:lnTo>
                    <a:pt x="813" y="621"/>
                  </a:lnTo>
                  <a:lnTo>
                    <a:pt x="814" y="623"/>
                  </a:lnTo>
                  <a:lnTo>
                    <a:pt x="814" y="628"/>
                  </a:lnTo>
                  <a:lnTo>
                    <a:pt x="815" y="630"/>
                  </a:lnTo>
                  <a:lnTo>
                    <a:pt x="815" y="627"/>
                  </a:lnTo>
                  <a:lnTo>
                    <a:pt x="816" y="625"/>
                  </a:lnTo>
                  <a:lnTo>
                    <a:pt x="816" y="622"/>
                  </a:lnTo>
                  <a:lnTo>
                    <a:pt x="817" y="622"/>
                  </a:lnTo>
                  <a:lnTo>
                    <a:pt x="817" y="620"/>
                  </a:lnTo>
                  <a:lnTo>
                    <a:pt x="818" y="618"/>
                  </a:lnTo>
                  <a:lnTo>
                    <a:pt x="819" y="618"/>
                  </a:lnTo>
                  <a:lnTo>
                    <a:pt x="819" y="622"/>
                  </a:lnTo>
                  <a:lnTo>
                    <a:pt x="820" y="623"/>
                  </a:lnTo>
                  <a:lnTo>
                    <a:pt x="820" y="626"/>
                  </a:lnTo>
                  <a:lnTo>
                    <a:pt x="821" y="627"/>
                  </a:lnTo>
                  <a:lnTo>
                    <a:pt x="821" y="629"/>
                  </a:lnTo>
                  <a:lnTo>
                    <a:pt x="822" y="627"/>
                  </a:lnTo>
                  <a:lnTo>
                    <a:pt x="822" y="625"/>
                  </a:lnTo>
                  <a:lnTo>
                    <a:pt x="823" y="625"/>
                  </a:lnTo>
                  <a:lnTo>
                    <a:pt x="823" y="624"/>
                  </a:lnTo>
                  <a:lnTo>
                    <a:pt x="824" y="624"/>
                  </a:lnTo>
                  <a:lnTo>
                    <a:pt x="824" y="623"/>
                  </a:lnTo>
                  <a:lnTo>
                    <a:pt x="825" y="622"/>
                  </a:lnTo>
                  <a:lnTo>
                    <a:pt x="825" y="619"/>
                  </a:lnTo>
                  <a:lnTo>
                    <a:pt x="826" y="619"/>
                  </a:lnTo>
                  <a:lnTo>
                    <a:pt x="826" y="621"/>
                  </a:lnTo>
                  <a:lnTo>
                    <a:pt x="827" y="623"/>
                  </a:lnTo>
                  <a:lnTo>
                    <a:pt x="827" y="624"/>
                  </a:lnTo>
                  <a:lnTo>
                    <a:pt x="828" y="624"/>
                  </a:lnTo>
                  <a:lnTo>
                    <a:pt x="828" y="621"/>
                  </a:lnTo>
                  <a:lnTo>
                    <a:pt x="829" y="619"/>
                  </a:lnTo>
                  <a:lnTo>
                    <a:pt x="829" y="615"/>
                  </a:lnTo>
                  <a:lnTo>
                    <a:pt x="830" y="615"/>
                  </a:lnTo>
                  <a:lnTo>
                    <a:pt x="830" y="616"/>
                  </a:lnTo>
                  <a:lnTo>
                    <a:pt x="831" y="617"/>
                  </a:lnTo>
                  <a:lnTo>
                    <a:pt x="831" y="621"/>
                  </a:lnTo>
                  <a:lnTo>
                    <a:pt x="832" y="623"/>
                  </a:lnTo>
                  <a:lnTo>
                    <a:pt x="832" y="622"/>
                  </a:lnTo>
                  <a:lnTo>
                    <a:pt x="833" y="621"/>
                  </a:lnTo>
                  <a:lnTo>
                    <a:pt x="833" y="619"/>
                  </a:lnTo>
                  <a:lnTo>
                    <a:pt x="834" y="618"/>
                  </a:lnTo>
                  <a:lnTo>
                    <a:pt x="834" y="622"/>
                  </a:lnTo>
                  <a:lnTo>
                    <a:pt x="835" y="623"/>
                  </a:lnTo>
                  <a:lnTo>
                    <a:pt x="835" y="625"/>
                  </a:lnTo>
                  <a:lnTo>
                    <a:pt x="836" y="626"/>
                  </a:lnTo>
                  <a:lnTo>
                    <a:pt x="836" y="627"/>
                  </a:lnTo>
                  <a:lnTo>
                    <a:pt x="837" y="628"/>
                  </a:lnTo>
                  <a:lnTo>
                    <a:pt x="837" y="629"/>
                  </a:lnTo>
                  <a:lnTo>
                    <a:pt x="838" y="629"/>
                  </a:lnTo>
                  <a:lnTo>
                    <a:pt x="838" y="630"/>
                  </a:lnTo>
                  <a:lnTo>
                    <a:pt x="839" y="630"/>
                  </a:lnTo>
                  <a:lnTo>
                    <a:pt x="840" y="629"/>
                  </a:lnTo>
                  <a:lnTo>
                    <a:pt x="840" y="627"/>
                  </a:lnTo>
                  <a:lnTo>
                    <a:pt x="841" y="626"/>
                  </a:lnTo>
                  <a:lnTo>
                    <a:pt x="841" y="625"/>
                  </a:lnTo>
                  <a:lnTo>
                    <a:pt x="842" y="626"/>
                  </a:lnTo>
                  <a:lnTo>
                    <a:pt x="842" y="628"/>
                  </a:lnTo>
                  <a:lnTo>
                    <a:pt x="843" y="629"/>
                  </a:lnTo>
                  <a:lnTo>
                    <a:pt x="844" y="629"/>
                  </a:lnTo>
                  <a:lnTo>
                    <a:pt x="844" y="627"/>
                  </a:lnTo>
                  <a:lnTo>
                    <a:pt x="845" y="627"/>
                  </a:lnTo>
                  <a:lnTo>
                    <a:pt x="845" y="625"/>
                  </a:lnTo>
                  <a:lnTo>
                    <a:pt x="846" y="624"/>
                  </a:lnTo>
                  <a:lnTo>
                    <a:pt x="846" y="626"/>
                  </a:lnTo>
                  <a:lnTo>
                    <a:pt x="847" y="627"/>
                  </a:lnTo>
                  <a:lnTo>
                    <a:pt x="848" y="627"/>
                  </a:lnTo>
                  <a:lnTo>
                    <a:pt x="849" y="627"/>
                  </a:lnTo>
                  <a:lnTo>
                    <a:pt x="849" y="626"/>
                  </a:lnTo>
                  <a:lnTo>
                    <a:pt x="850" y="625"/>
                  </a:lnTo>
                  <a:lnTo>
                    <a:pt x="850" y="624"/>
                  </a:lnTo>
                  <a:lnTo>
                    <a:pt x="851" y="628"/>
                  </a:lnTo>
                  <a:lnTo>
                    <a:pt x="851" y="627"/>
                  </a:lnTo>
                  <a:lnTo>
                    <a:pt x="852" y="627"/>
                  </a:lnTo>
                  <a:lnTo>
                    <a:pt x="853" y="627"/>
                  </a:lnTo>
                  <a:lnTo>
                    <a:pt x="854" y="627"/>
                  </a:lnTo>
                  <a:lnTo>
                    <a:pt x="855" y="627"/>
                  </a:lnTo>
                  <a:lnTo>
                    <a:pt x="855" y="626"/>
                  </a:lnTo>
                  <a:lnTo>
                    <a:pt x="856" y="626"/>
                  </a:lnTo>
                  <a:lnTo>
                    <a:pt x="857" y="625"/>
                  </a:lnTo>
                  <a:lnTo>
                    <a:pt x="858" y="625"/>
                  </a:lnTo>
                  <a:lnTo>
                    <a:pt x="859" y="625"/>
                  </a:lnTo>
                  <a:lnTo>
                    <a:pt x="860" y="625"/>
                  </a:lnTo>
                  <a:lnTo>
                    <a:pt x="860" y="627"/>
                  </a:lnTo>
                  <a:lnTo>
                    <a:pt x="861" y="628"/>
                  </a:lnTo>
                  <a:lnTo>
                    <a:pt x="861" y="630"/>
                  </a:lnTo>
                  <a:lnTo>
                    <a:pt x="862" y="630"/>
                  </a:lnTo>
                  <a:lnTo>
                    <a:pt x="862" y="631"/>
                  </a:lnTo>
                  <a:lnTo>
                    <a:pt x="863" y="631"/>
                  </a:lnTo>
                  <a:lnTo>
                    <a:pt x="863" y="630"/>
                  </a:lnTo>
                  <a:lnTo>
                    <a:pt x="864" y="631"/>
                  </a:lnTo>
                  <a:lnTo>
                    <a:pt x="864" y="632"/>
                  </a:lnTo>
                  <a:lnTo>
                    <a:pt x="865" y="629"/>
                  </a:lnTo>
                  <a:lnTo>
                    <a:pt x="865" y="630"/>
                  </a:lnTo>
                  <a:lnTo>
                    <a:pt x="866" y="630"/>
                  </a:lnTo>
                  <a:lnTo>
                    <a:pt x="866" y="628"/>
                  </a:lnTo>
                  <a:lnTo>
                    <a:pt x="867" y="628"/>
                  </a:lnTo>
                  <a:lnTo>
                    <a:pt x="867" y="625"/>
                  </a:lnTo>
                  <a:lnTo>
                    <a:pt x="868" y="625"/>
                  </a:lnTo>
                  <a:lnTo>
                    <a:pt x="869" y="625"/>
                  </a:lnTo>
                  <a:lnTo>
                    <a:pt x="869" y="624"/>
                  </a:lnTo>
                  <a:lnTo>
                    <a:pt x="870" y="624"/>
                  </a:lnTo>
                  <a:lnTo>
                    <a:pt x="870" y="625"/>
                  </a:lnTo>
                  <a:lnTo>
                    <a:pt x="871" y="624"/>
                  </a:lnTo>
                  <a:lnTo>
                    <a:pt x="871" y="620"/>
                  </a:lnTo>
                  <a:lnTo>
                    <a:pt x="872" y="618"/>
                  </a:lnTo>
                  <a:lnTo>
                    <a:pt x="872" y="615"/>
                  </a:lnTo>
                  <a:lnTo>
                    <a:pt x="873" y="614"/>
                  </a:lnTo>
                  <a:lnTo>
                    <a:pt x="873" y="612"/>
                  </a:lnTo>
                  <a:lnTo>
                    <a:pt x="874" y="610"/>
                  </a:lnTo>
                  <a:lnTo>
                    <a:pt x="874" y="611"/>
                  </a:lnTo>
                  <a:lnTo>
                    <a:pt x="875" y="612"/>
                  </a:lnTo>
                  <a:lnTo>
                    <a:pt x="875" y="616"/>
                  </a:lnTo>
                  <a:lnTo>
                    <a:pt x="876" y="617"/>
                  </a:lnTo>
                  <a:lnTo>
                    <a:pt x="876" y="620"/>
                  </a:lnTo>
                  <a:lnTo>
                    <a:pt x="877" y="621"/>
                  </a:lnTo>
                  <a:lnTo>
                    <a:pt x="877" y="622"/>
                  </a:lnTo>
                  <a:lnTo>
                    <a:pt x="878" y="622"/>
                  </a:lnTo>
                  <a:lnTo>
                    <a:pt x="878" y="623"/>
                  </a:lnTo>
                  <a:lnTo>
                    <a:pt x="879" y="623"/>
                  </a:lnTo>
                  <a:lnTo>
                    <a:pt x="879" y="625"/>
                  </a:lnTo>
                  <a:lnTo>
                    <a:pt x="880" y="625"/>
                  </a:lnTo>
                  <a:lnTo>
                    <a:pt x="881" y="625"/>
                  </a:lnTo>
                  <a:lnTo>
                    <a:pt x="881" y="626"/>
                  </a:lnTo>
                  <a:lnTo>
                    <a:pt x="882" y="626"/>
                  </a:lnTo>
                  <a:lnTo>
                    <a:pt x="882" y="627"/>
                  </a:lnTo>
                  <a:lnTo>
                    <a:pt x="883" y="627"/>
                  </a:lnTo>
                  <a:lnTo>
                    <a:pt x="883" y="628"/>
                  </a:lnTo>
                  <a:lnTo>
                    <a:pt x="884" y="628"/>
                  </a:lnTo>
                  <a:lnTo>
                    <a:pt x="884" y="629"/>
                  </a:lnTo>
                  <a:lnTo>
                    <a:pt x="885" y="630"/>
                  </a:lnTo>
                  <a:lnTo>
                    <a:pt x="886" y="629"/>
                  </a:lnTo>
                  <a:lnTo>
                    <a:pt x="886" y="628"/>
                  </a:lnTo>
                  <a:lnTo>
                    <a:pt x="887" y="627"/>
                  </a:lnTo>
                  <a:lnTo>
                    <a:pt x="888" y="628"/>
                  </a:lnTo>
                  <a:lnTo>
                    <a:pt x="889" y="628"/>
                  </a:lnTo>
                  <a:lnTo>
                    <a:pt x="889" y="629"/>
                  </a:lnTo>
                  <a:lnTo>
                    <a:pt x="890" y="630"/>
                  </a:lnTo>
                  <a:lnTo>
                    <a:pt x="890" y="631"/>
                  </a:lnTo>
                  <a:lnTo>
                    <a:pt x="891" y="632"/>
                  </a:lnTo>
                  <a:lnTo>
                    <a:pt x="892" y="632"/>
                  </a:lnTo>
                  <a:lnTo>
                    <a:pt x="893" y="633"/>
                  </a:lnTo>
                  <a:lnTo>
                    <a:pt x="894" y="632"/>
                  </a:lnTo>
                  <a:lnTo>
                    <a:pt x="894" y="631"/>
                  </a:lnTo>
                  <a:lnTo>
                    <a:pt x="895" y="630"/>
                  </a:lnTo>
                  <a:lnTo>
                    <a:pt x="896" y="630"/>
                  </a:lnTo>
                  <a:lnTo>
                    <a:pt x="896" y="629"/>
                  </a:lnTo>
                  <a:lnTo>
                    <a:pt x="897" y="629"/>
                  </a:lnTo>
                  <a:lnTo>
                    <a:pt x="897" y="627"/>
                  </a:lnTo>
                  <a:lnTo>
                    <a:pt x="898" y="627"/>
                  </a:lnTo>
                  <a:lnTo>
                    <a:pt x="898" y="626"/>
                  </a:lnTo>
                  <a:lnTo>
                    <a:pt x="899" y="627"/>
                  </a:lnTo>
                  <a:lnTo>
                    <a:pt x="899" y="629"/>
                  </a:lnTo>
                  <a:lnTo>
                    <a:pt x="900" y="629"/>
                  </a:lnTo>
                  <a:lnTo>
                    <a:pt x="900" y="630"/>
                  </a:lnTo>
                  <a:lnTo>
                    <a:pt x="901" y="630"/>
                  </a:lnTo>
                  <a:lnTo>
                    <a:pt x="902" y="630"/>
                  </a:lnTo>
                  <a:lnTo>
                    <a:pt x="902" y="629"/>
                  </a:lnTo>
                  <a:lnTo>
                    <a:pt x="903" y="628"/>
                  </a:lnTo>
                  <a:lnTo>
                    <a:pt x="903" y="626"/>
                  </a:lnTo>
                  <a:lnTo>
                    <a:pt x="904" y="625"/>
                  </a:lnTo>
                  <a:lnTo>
                    <a:pt x="904" y="624"/>
                  </a:lnTo>
                  <a:lnTo>
                    <a:pt x="905" y="623"/>
                  </a:lnTo>
                  <a:lnTo>
                    <a:pt x="906" y="623"/>
                  </a:lnTo>
                  <a:lnTo>
                    <a:pt x="906" y="625"/>
                  </a:lnTo>
                  <a:lnTo>
                    <a:pt x="907" y="626"/>
                  </a:lnTo>
                  <a:lnTo>
                    <a:pt x="907" y="627"/>
                  </a:lnTo>
                  <a:lnTo>
                    <a:pt x="908" y="627"/>
                  </a:lnTo>
                  <a:lnTo>
                    <a:pt x="908" y="629"/>
                  </a:lnTo>
                  <a:lnTo>
                    <a:pt x="909" y="630"/>
                  </a:lnTo>
                  <a:lnTo>
                    <a:pt x="909" y="631"/>
                  </a:lnTo>
                  <a:lnTo>
                    <a:pt x="910" y="631"/>
                  </a:lnTo>
                  <a:lnTo>
                    <a:pt x="911" y="632"/>
                  </a:lnTo>
                  <a:lnTo>
                    <a:pt x="911" y="631"/>
                  </a:lnTo>
                  <a:lnTo>
                    <a:pt x="912" y="631"/>
                  </a:lnTo>
                  <a:lnTo>
                    <a:pt x="912" y="630"/>
                  </a:lnTo>
                  <a:lnTo>
                    <a:pt x="913" y="630"/>
                  </a:lnTo>
                  <a:lnTo>
                    <a:pt x="913" y="631"/>
                  </a:lnTo>
                  <a:lnTo>
                    <a:pt x="914" y="631"/>
                  </a:lnTo>
                  <a:lnTo>
                    <a:pt x="914" y="630"/>
                  </a:lnTo>
                  <a:lnTo>
                    <a:pt x="915" y="630"/>
                  </a:lnTo>
                  <a:lnTo>
                    <a:pt x="916" y="629"/>
                  </a:lnTo>
                  <a:lnTo>
                    <a:pt x="916" y="630"/>
                  </a:lnTo>
                  <a:lnTo>
                    <a:pt x="917" y="630"/>
                  </a:lnTo>
                  <a:lnTo>
                    <a:pt x="917" y="631"/>
                  </a:lnTo>
                  <a:lnTo>
                    <a:pt x="918" y="630"/>
                  </a:lnTo>
                  <a:lnTo>
                    <a:pt x="919" y="630"/>
                  </a:lnTo>
                  <a:lnTo>
                    <a:pt x="920" y="630"/>
                  </a:lnTo>
                  <a:lnTo>
                    <a:pt x="920" y="629"/>
                  </a:lnTo>
                  <a:lnTo>
                    <a:pt x="921" y="628"/>
                  </a:lnTo>
                  <a:lnTo>
                    <a:pt x="922" y="628"/>
                  </a:lnTo>
                  <a:lnTo>
                    <a:pt x="922" y="629"/>
                  </a:lnTo>
                  <a:lnTo>
                    <a:pt x="923" y="630"/>
                  </a:lnTo>
                  <a:lnTo>
                    <a:pt x="923" y="631"/>
                  </a:lnTo>
                  <a:lnTo>
                    <a:pt x="924" y="632"/>
                  </a:lnTo>
                  <a:lnTo>
                    <a:pt x="924" y="633"/>
                  </a:lnTo>
                  <a:lnTo>
                    <a:pt x="925" y="633"/>
                  </a:lnTo>
                </a:path>
              </a:pathLst>
            </a:custGeom>
            <a:noFill/>
            <a:ln w="15875">
              <a:solidFill>
                <a:schemeClr val="bg2">
                  <a:lumMod val="75000"/>
                  <a:lumOff val="2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solidFill>
                  <a:schemeClr val="bg2"/>
                </a:solidFill>
              </a:endParaRPr>
            </a:p>
          </p:txBody>
        </p:sp>
        <p:sp>
          <p:nvSpPr>
            <p:cNvPr id="6392" name="Rectangle 1424"/>
            <p:cNvSpPr>
              <a:spLocks noChangeArrowheads="1"/>
            </p:cNvSpPr>
            <p:nvPr/>
          </p:nvSpPr>
          <p:spPr bwMode="auto">
            <a:xfrm>
              <a:off x="2390775" y="4627465"/>
              <a:ext cx="610745" cy="184666"/>
            </a:xfrm>
            <a:prstGeom prst="rect">
              <a:avLst/>
            </a:prstGeom>
            <a:solidFill>
              <a:schemeClr val="accent6">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b="1">
                  <a:solidFill>
                    <a:schemeClr val="bg2"/>
                  </a:solidFill>
                </a:rPr>
                <a:t>A. 7608.0</a:t>
              </a:r>
            </a:p>
          </p:txBody>
        </p:sp>
        <p:sp>
          <p:nvSpPr>
            <p:cNvPr id="6393" name="Rectangle 1425"/>
            <p:cNvSpPr>
              <a:spLocks noChangeArrowheads="1"/>
            </p:cNvSpPr>
            <p:nvPr/>
          </p:nvSpPr>
          <p:spPr bwMode="auto">
            <a:xfrm>
              <a:off x="7256463" y="5502275"/>
              <a:ext cx="610745" cy="184666"/>
            </a:xfrm>
            <a:prstGeom prst="rect">
              <a:avLst/>
            </a:prstGeom>
            <a:solidFill>
              <a:schemeClr val="accent6">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b="1">
                  <a:solidFill>
                    <a:schemeClr val="bg2"/>
                  </a:solidFill>
                </a:rPr>
                <a:t>A. 9593.8</a:t>
              </a:r>
            </a:p>
          </p:txBody>
        </p:sp>
        <p:sp>
          <p:nvSpPr>
            <p:cNvPr id="6394" name="Rectangle 1426"/>
            <p:cNvSpPr>
              <a:spLocks noChangeArrowheads="1"/>
            </p:cNvSpPr>
            <p:nvPr/>
          </p:nvSpPr>
          <p:spPr bwMode="auto">
            <a:xfrm>
              <a:off x="2595563" y="5959475"/>
              <a:ext cx="31739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7646.0</a:t>
              </a:r>
            </a:p>
          </p:txBody>
        </p:sp>
        <p:sp>
          <p:nvSpPr>
            <p:cNvPr id="6395" name="Line 1427"/>
            <p:cNvSpPr>
              <a:spLocks noChangeShapeType="1"/>
            </p:cNvSpPr>
            <p:nvPr/>
          </p:nvSpPr>
          <p:spPr bwMode="auto">
            <a:xfrm flipV="1">
              <a:off x="2608263" y="6111875"/>
              <a:ext cx="139700" cy="28575"/>
            </a:xfrm>
            <a:prstGeom prst="line">
              <a:avLst/>
            </a:prstGeom>
            <a:noFill/>
            <a:ln w="0">
              <a:solidFill>
                <a:srgbClr val="7D7D7D"/>
              </a:solid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96" name="Rectangle 1428"/>
            <p:cNvSpPr>
              <a:spLocks noChangeArrowheads="1"/>
            </p:cNvSpPr>
            <p:nvPr/>
          </p:nvSpPr>
          <p:spPr bwMode="auto">
            <a:xfrm>
              <a:off x="7539038" y="6083300"/>
              <a:ext cx="31739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9631.9</a:t>
              </a:r>
            </a:p>
          </p:txBody>
        </p:sp>
        <p:sp>
          <p:nvSpPr>
            <p:cNvPr id="6397" name="Line 1429"/>
            <p:cNvSpPr>
              <a:spLocks noChangeShapeType="1"/>
            </p:cNvSpPr>
            <p:nvPr/>
          </p:nvSpPr>
          <p:spPr bwMode="auto">
            <a:xfrm flipV="1">
              <a:off x="7526338" y="6221413"/>
              <a:ext cx="160338" cy="4763"/>
            </a:xfrm>
            <a:prstGeom prst="line">
              <a:avLst/>
            </a:prstGeom>
            <a:noFill/>
            <a:ln w="0">
              <a:solidFill>
                <a:srgbClr val="7D7D7D"/>
              </a:solid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98" name="Line 1430"/>
            <p:cNvSpPr>
              <a:spLocks noChangeShapeType="1"/>
            </p:cNvSpPr>
            <p:nvPr/>
          </p:nvSpPr>
          <p:spPr bwMode="auto">
            <a:xfrm flipH="1" flipV="1">
              <a:off x="6103938" y="6337300"/>
              <a:ext cx="63500" cy="4763"/>
            </a:xfrm>
            <a:prstGeom prst="line">
              <a:avLst/>
            </a:prstGeom>
            <a:noFill/>
            <a:ln w="0">
              <a:solidFill>
                <a:srgbClr val="7D7D7D"/>
              </a:solid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399" name="Rectangle 1431"/>
            <p:cNvSpPr>
              <a:spLocks noChangeArrowheads="1"/>
            </p:cNvSpPr>
            <p:nvPr/>
          </p:nvSpPr>
          <p:spPr bwMode="auto">
            <a:xfrm>
              <a:off x="7562916" y="5267773"/>
              <a:ext cx="99546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200" b="1">
                  <a:solidFill>
                    <a:schemeClr val="bg2"/>
                  </a:solidFill>
                </a:rPr>
                <a:t>PEPTIDE IB-1</a:t>
              </a:r>
            </a:p>
          </p:txBody>
        </p:sp>
        <p:sp>
          <p:nvSpPr>
            <p:cNvPr id="6400" name="Rectangle 1432"/>
            <p:cNvSpPr>
              <a:spLocks noChangeArrowheads="1"/>
            </p:cNvSpPr>
            <p:nvPr/>
          </p:nvSpPr>
          <p:spPr bwMode="auto">
            <a:xfrm>
              <a:off x="7504113" y="5953125"/>
              <a:ext cx="726161"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IB-1, (K</a:t>
              </a:r>
              <a:r>
                <a:rPr lang="it-IT" altLang="it-IT" sz="900" baseline="30000">
                  <a:solidFill>
                    <a:schemeClr val="bg2"/>
                  </a:solidFill>
                </a:rPr>
                <a:t>+</a:t>
              </a:r>
              <a:r>
                <a:rPr lang="it-IT" altLang="it-IT" sz="900">
                  <a:solidFill>
                    <a:schemeClr val="bg2"/>
                  </a:solidFill>
                </a:rPr>
                <a:t> form)</a:t>
              </a:r>
            </a:p>
          </p:txBody>
        </p:sp>
        <p:sp>
          <p:nvSpPr>
            <p:cNvPr id="6401" name="Rectangle 1433"/>
            <p:cNvSpPr>
              <a:spLocks noChangeArrowheads="1"/>
            </p:cNvSpPr>
            <p:nvPr/>
          </p:nvSpPr>
          <p:spPr bwMode="auto">
            <a:xfrm>
              <a:off x="1343205" y="4808036"/>
              <a:ext cx="87524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1100" b="1">
                  <a:solidFill>
                    <a:schemeClr val="bg2"/>
                  </a:solidFill>
                </a:rPr>
                <a:t>PEPTIDE II-2</a:t>
              </a:r>
            </a:p>
          </p:txBody>
        </p:sp>
        <p:sp>
          <p:nvSpPr>
            <p:cNvPr id="6402" name="Rectangle 1434"/>
            <p:cNvSpPr>
              <a:spLocks noChangeArrowheads="1"/>
            </p:cNvSpPr>
            <p:nvPr/>
          </p:nvSpPr>
          <p:spPr bwMode="auto">
            <a:xfrm>
              <a:off x="2620963" y="5813425"/>
              <a:ext cx="687689"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II-2, (K</a:t>
              </a:r>
              <a:r>
                <a:rPr lang="it-IT" altLang="it-IT" sz="900" baseline="30000">
                  <a:solidFill>
                    <a:schemeClr val="bg2"/>
                  </a:solidFill>
                </a:rPr>
                <a:t>+</a:t>
              </a:r>
              <a:r>
                <a:rPr lang="it-IT" altLang="it-IT" sz="900">
                  <a:solidFill>
                    <a:schemeClr val="bg2"/>
                  </a:solidFill>
                </a:rPr>
                <a:t> form)</a:t>
              </a:r>
            </a:p>
          </p:txBody>
        </p:sp>
        <p:sp>
          <p:nvSpPr>
            <p:cNvPr id="6403" name="Text Box 1438"/>
            <p:cNvSpPr txBox="1">
              <a:spLocks noChangeArrowheads="1"/>
            </p:cNvSpPr>
            <p:nvPr/>
          </p:nvSpPr>
          <p:spPr bwMode="auto">
            <a:xfrm>
              <a:off x="3523176" y="5296456"/>
              <a:ext cx="33340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it-IT" altLang="it-IT" sz="1800" err="1">
                  <a:solidFill>
                    <a:srgbClr val="C00000"/>
                  </a:solidFill>
                  <a:latin typeface="Calibri" panose="020F0502020204030204" pitchFamily="34" charset="0"/>
                </a:rPr>
                <a:t>Spectrum</a:t>
              </a:r>
              <a:r>
                <a:rPr lang="it-IT" altLang="it-IT" sz="1800">
                  <a:solidFill>
                    <a:srgbClr val="C00000"/>
                  </a:solidFill>
                  <a:latin typeface="Calibri" panose="020F0502020204030204" pitchFamily="34" charset="0"/>
                </a:rPr>
                <a:t> of </a:t>
              </a:r>
              <a:r>
                <a:rPr lang="it-IT" altLang="it-IT" sz="1800" err="1">
                  <a:solidFill>
                    <a:srgbClr val="C00000"/>
                  </a:solidFill>
                  <a:latin typeface="Calibri" panose="020F0502020204030204" pitchFamily="34" charset="0"/>
                </a:rPr>
                <a:t>deconvolution</a:t>
              </a:r>
              <a:r>
                <a:rPr lang="it-IT" altLang="it-IT" sz="1800">
                  <a:solidFill>
                    <a:srgbClr val="C00000"/>
                  </a:solidFill>
                  <a:latin typeface="Calibri" panose="020F0502020204030204" pitchFamily="34" charset="0"/>
                </a:rPr>
                <a:t> (</a:t>
              </a:r>
              <a:r>
                <a:rPr lang="it-IT" altLang="it-IT" sz="1800" err="1">
                  <a:solidFill>
                    <a:srgbClr val="C00000"/>
                  </a:solidFill>
                  <a:latin typeface="Calibri" panose="020F0502020204030204" pitchFamily="34" charset="0"/>
                </a:rPr>
                <a:t>Mav</a:t>
              </a:r>
              <a:r>
                <a:rPr lang="it-IT" altLang="it-IT" sz="1800">
                  <a:solidFill>
                    <a:srgbClr val="C00000"/>
                  </a:solidFill>
                  <a:latin typeface="Calibri" panose="020F0502020204030204" pitchFamily="34" charset="0"/>
                </a:rPr>
                <a:t>)</a:t>
              </a:r>
            </a:p>
          </p:txBody>
        </p:sp>
        <p:sp>
          <p:nvSpPr>
            <p:cNvPr id="191903" name="Text Box 1439"/>
            <p:cNvSpPr txBox="1">
              <a:spLocks noChangeArrowheads="1"/>
            </p:cNvSpPr>
            <p:nvPr/>
          </p:nvSpPr>
          <p:spPr bwMode="auto">
            <a:xfrm>
              <a:off x="3171825" y="4735455"/>
              <a:ext cx="5260975" cy="523220"/>
            </a:xfrm>
            <a:prstGeom prst="rect">
              <a:avLst/>
            </a:prstGeom>
            <a:noFill/>
            <a:ln w="9525">
              <a:noFill/>
              <a:miter lim="800000"/>
              <a:headEnd/>
              <a:tailEnd/>
            </a:ln>
            <a:effec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r>
                <a:rPr lang="en-US" sz="1400" b="1">
                  <a:solidFill>
                    <a:schemeClr val="bg1">
                      <a:lumMod val="75000"/>
                    </a:schemeClr>
                  </a:solidFill>
                  <a:latin typeface="Calibri" panose="020F0502020204030204" pitchFamily="34" charset="0"/>
                </a:rPr>
                <a:t>From the mass spectrum we can derive the value of the average mass through the process of deconvolution                       </a:t>
              </a:r>
              <a:endParaRPr lang="it-IT" sz="1400" b="1">
                <a:solidFill>
                  <a:schemeClr val="bg1">
                    <a:lumMod val="75000"/>
                  </a:schemeClr>
                </a:solidFill>
                <a:latin typeface="Calibri" panose="020F0502020204030204" pitchFamily="34" charset="0"/>
              </a:endParaRPr>
            </a:p>
          </p:txBody>
        </p:sp>
      </p:grpSp>
      <p:grpSp>
        <p:nvGrpSpPr>
          <p:cNvPr id="5" name="Gruppo 4"/>
          <p:cNvGrpSpPr/>
          <p:nvPr/>
        </p:nvGrpSpPr>
        <p:grpSpPr>
          <a:xfrm>
            <a:off x="553368" y="2529023"/>
            <a:ext cx="7620987" cy="2245151"/>
            <a:chOff x="522888" y="2420899"/>
            <a:chExt cx="7620987" cy="2245151"/>
          </a:xfrm>
        </p:grpSpPr>
        <p:sp>
          <p:nvSpPr>
            <p:cNvPr id="6167" name="Rectangle 23"/>
            <p:cNvSpPr>
              <a:spLocks noChangeArrowheads="1"/>
            </p:cNvSpPr>
            <p:nvPr/>
          </p:nvSpPr>
          <p:spPr bwMode="auto">
            <a:xfrm>
              <a:off x="4125913" y="2420899"/>
              <a:ext cx="528991"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Time (min)</a:t>
              </a:r>
            </a:p>
          </p:txBody>
        </p:sp>
        <p:sp>
          <p:nvSpPr>
            <p:cNvPr id="6406" name="Rectangle 67"/>
            <p:cNvSpPr>
              <a:spLocks noChangeArrowheads="1"/>
            </p:cNvSpPr>
            <p:nvPr/>
          </p:nvSpPr>
          <p:spPr bwMode="auto">
            <a:xfrm>
              <a:off x="2338388" y="2974976"/>
              <a:ext cx="28854"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 </a:t>
              </a:r>
            </a:p>
          </p:txBody>
        </p:sp>
        <p:sp>
          <p:nvSpPr>
            <p:cNvPr id="6407" name="Rectangle 68"/>
            <p:cNvSpPr>
              <a:spLocks noChangeArrowheads="1"/>
            </p:cNvSpPr>
            <p:nvPr/>
          </p:nvSpPr>
          <p:spPr bwMode="auto">
            <a:xfrm>
              <a:off x="1320800" y="2787651"/>
              <a:ext cx="55784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17.91-18.39</a:t>
              </a:r>
            </a:p>
          </p:txBody>
        </p:sp>
        <p:sp>
          <p:nvSpPr>
            <p:cNvPr id="6408" name="Rectangle 69"/>
            <p:cNvSpPr>
              <a:spLocks noChangeArrowheads="1"/>
            </p:cNvSpPr>
            <p:nvPr/>
          </p:nvSpPr>
          <p:spPr bwMode="auto">
            <a:xfrm>
              <a:off x="1034716" y="3102962"/>
              <a:ext cx="314189"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AV:22</a:t>
              </a:r>
            </a:p>
          </p:txBody>
        </p:sp>
        <p:sp>
          <p:nvSpPr>
            <p:cNvPr id="6410" name="Rectangle 71"/>
            <p:cNvSpPr>
              <a:spLocks noChangeArrowheads="1"/>
            </p:cNvSpPr>
            <p:nvPr/>
          </p:nvSpPr>
          <p:spPr bwMode="auto">
            <a:xfrm>
              <a:off x="1040925" y="3264282"/>
              <a:ext cx="185948"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NL:</a:t>
              </a:r>
            </a:p>
          </p:txBody>
        </p:sp>
        <p:sp>
          <p:nvSpPr>
            <p:cNvPr id="6411" name="Rectangle 72"/>
            <p:cNvSpPr>
              <a:spLocks noChangeArrowheads="1"/>
            </p:cNvSpPr>
            <p:nvPr/>
          </p:nvSpPr>
          <p:spPr bwMode="auto">
            <a:xfrm>
              <a:off x="1241758" y="3258582"/>
              <a:ext cx="330219"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5.72E7</a:t>
              </a:r>
            </a:p>
          </p:txBody>
        </p:sp>
        <p:sp>
          <p:nvSpPr>
            <p:cNvPr id="6412" name="Rectangle 73"/>
            <p:cNvSpPr>
              <a:spLocks noChangeArrowheads="1"/>
            </p:cNvSpPr>
            <p:nvPr/>
          </p:nvSpPr>
          <p:spPr bwMode="auto">
            <a:xfrm>
              <a:off x="991634" y="2620096"/>
              <a:ext cx="159178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 c ESI Full </a:t>
              </a:r>
              <a:r>
                <a:rPr lang="it-IT" altLang="it-IT" sz="900" err="1">
                  <a:solidFill>
                    <a:schemeClr val="bg2"/>
                  </a:solidFill>
                </a:rPr>
                <a:t>ms</a:t>
              </a:r>
              <a:r>
                <a:rPr lang="it-IT" altLang="it-IT" sz="900">
                  <a:solidFill>
                    <a:schemeClr val="bg2"/>
                  </a:solidFill>
                </a:rPr>
                <a:t> [ 300.00-2000.00]</a:t>
              </a:r>
            </a:p>
          </p:txBody>
        </p:sp>
        <p:sp>
          <p:nvSpPr>
            <p:cNvPr id="6413" name="Line 74"/>
            <p:cNvSpPr>
              <a:spLocks noChangeShapeType="1"/>
            </p:cNvSpPr>
            <p:nvPr/>
          </p:nvSpPr>
          <p:spPr bwMode="auto">
            <a:xfrm>
              <a:off x="990600" y="4451351"/>
              <a:ext cx="7153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14" name="Line 75"/>
            <p:cNvSpPr>
              <a:spLocks noChangeShapeType="1"/>
            </p:cNvSpPr>
            <p:nvPr/>
          </p:nvSpPr>
          <p:spPr bwMode="auto">
            <a:xfrm>
              <a:off x="1198563"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15" name="Line 76"/>
            <p:cNvSpPr>
              <a:spLocks noChangeShapeType="1"/>
            </p:cNvSpPr>
            <p:nvPr/>
          </p:nvSpPr>
          <p:spPr bwMode="auto">
            <a:xfrm>
              <a:off x="1616075"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16" name="Line 77"/>
            <p:cNvSpPr>
              <a:spLocks noChangeShapeType="1"/>
            </p:cNvSpPr>
            <p:nvPr/>
          </p:nvSpPr>
          <p:spPr bwMode="auto">
            <a:xfrm>
              <a:off x="1825625"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17" name="Line 78"/>
            <p:cNvSpPr>
              <a:spLocks noChangeShapeType="1"/>
            </p:cNvSpPr>
            <p:nvPr/>
          </p:nvSpPr>
          <p:spPr bwMode="auto">
            <a:xfrm>
              <a:off x="2043113" y="4451351"/>
              <a:ext cx="0"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18" name="Line 79"/>
            <p:cNvSpPr>
              <a:spLocks noChangeShapeType="1"/>
            </p:cNvSpPr>
            <p:nvPr/>
          </p:nvSpPr>
          <p:spPr bwMode="auto">
            <a:xfrm>
              <a:off x="2459038"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19" name="Line 80"/>
            <p:cNvSpPr>
              <a:spLocks noChangeShapeType="1"/>
            </p:cNvSpPr>
            <p:nvPr/>
          </p:nvSpPr>
          <p:spPr bwMode="auto">
            <a:xfrm>
              <a:off x="2668588"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20" name="Line 81"/>
            <p:cNvSpPr>
              <a:spLocks noChangeShapeType="1"/>
            </p:cNvSpPr>
            <p:nvPr/>
          </p:nvSpPr>
          <p:spPr bwMode="auto">
            <a:xfrm>
              <a:off x="2878138"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21" name="Line 82"/>
            <p:cNvSpPr>
              <a:spLocks noChangeShapeType="1"/>
            </p:cNvSpPr>
            <p:nvPr/>
          </p:nvSpPr>
          <p:spPr bwMode="auto">
            <a:xfrm>
              <a:off x="3302000"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22" name="Line 83"/>
            <p:cNvSpPr>
              <a:spLocks noChangeShapeType="1"/>
            </p:cNvSpPr>
            <p:nvPr/>
          </p:nvSpPr>
          <p:spPr bwMode="auto">
            <a:xfrm>
              <a:off x="3511550"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23" name="Line 84"/>
            <p:cNvSpPr>
              <a:spLocks noChangeShapeType="1"/>
            </p:cNvSpPr>
            <p:nvPr/>
          </p:nvSpPr>
          <p:spPr bwMode="auto">
            <a:xfrm>
              <a:off x="3719513"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24" name="Line 85"/>
            <p:cNvSpPr>
              <a:spLocks noChangeShapeType="1"/>
            </p:cNvSpPr>
            <p:nvPr/>
          </p:nvSpPr>
          <p:spPr bwMode="auto">
            <a:xfrm>
              <a:off x="4146550"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25" name="Line 86"/>
            <p:cNvSpPr>
              <a:spLocks noChangeShapeType="1"/>
            </p:cNvSpPr>
            <p:nvPr/>
          </p:nvSpPr>
          <p:spPr bwMode="auto">
            <a:xfrm>
              <a:off x="4354513" y="4451351"/>
              <a:ext cx="0"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26" name="Line 87"/>
            <p:cNvSpPr>
              <a:spLocks noChangeShapeType="1"/>
            </p:cNvSpPr>
            <p:nvPr/>
          </p:nvSpPr>
          <p:spPr bwMode="auto">
            <a:xfrm>
              <a:off x="4562475"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27" name="Line 88"/>
            <p:cNvSpPr>
              <a:spLocks noChangeShapeType="1"/>
            </p:cNvSpPr>
            <p:nvPr/>
          </p:nvSpPr>
          <p:spPr bwMode="auto">
            <a:xfrm>
              <a:off x="4989513"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28" name="Line 89"/>
            <p:cNvSpPr>
              <a:spLocks noChangeShapeType="1"/>
            </p:cNvSpPr>
            <p:nvPr/>
          </p:nvSpPr>
          <p:spPr bwMode="auto">
            <a:xfrm>
              <a:off x="5197475"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29" name="Line 90"/>
            <p:cNvSpPr>
              <a:spLocks noChangeShapeType="1"/>
            </p:cNvSpPr>
            <p:nvPr/>
          </p:nvSpPr>
          <p:spPr bwMode="auto">
            <a:xfrm>
              <a:off x="5407025"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30" name="Line 91"/>
            <p:cNvSpPr>
              <a:spLocks noChangeShapeType="1"/>
            </p:cNvSpPr>
            <p:nvPr/>
          </p:nvSpPr>
          <p:spPr bwMode="auto">
            <a:xfrm>
              <a:off x="5822950"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31" name="Line 92"/>
            <p:cNvSpPr>
              <a:spLocks noChangeShapeType="1"/>
            </p:cNvSpPr>
            <p:nvPr/>
          </p:nvSpPr>
          <p:spPr bwMode="auto">
            <a:xfrm>
              <a:off x="6040438"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32" name="Line 93"/>
            <p:cNvSpPr>
              <a:spLocks noChangeShapeType="1"/>
            </p:cNvSpPr>
            <p:nvPr/>
          </p:nvSpPr>
          <p:spPr bwMode="auto">
            <a:xfrm>
              <a:off x="6249988"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33" name="Line 94"/>
            <p:cNvSpPr>
              <a:spLocks noChangeShapeType="1"/>
            </p:cNvSpPr>
            <p:nvPr/>
          </p:nvSpPr>
          <p:spPr bwMode="auto">
            <a:xfrm>
              <a:off x="6665913"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34" name="Line 95"/>
            <p:cNvSpPr>
              <a:spLocks noChangeShapeType="1"/>
            </p:cNvSpPr>
            <p:nvPr/>
          </p:nvSpPr>
          <p:spPr bwMode="auto">
            <a:xfrm>
              <a:off x="6883400"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35" name="Line 96"/>
            <p:cNvSpPr>
              <a:spLocks noChangeShapeType="1"/>
            </p:cNvSpPr>
            <p:nvPr/>
          </p:nvSpPr>
          <p:spPr bwMode="auto">
            <a:xfrm>
              <a:off x="7092950"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36" name="Line 97"/>
            <p:cNvSpPr>
              <a:spLocks noChangeShapeType="1"/>
            </p:cNvSpPr>
            <p:nvPr/>
          </p:nvSpPr>
          <p:spPr bwMode="auto">
            <a:xfrm>
              <a:off x="7510463"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37" name="Line 98"/>
            <p:cNvSpPr>
              <a:spLocks noChangeShapeType="1"/>
            </p:cNvSpPr>
            <p:nvPr/>
          </p:nvSpPr>
          <p:spPr bwMode="auto">
            <a:xfrm>
              <a:off x="7718425"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38" name="Line 99"/>
            <p:cNvSpPr>
              <a:spLocks noChangeShapeType="1"/>
            </p:cNvSpPr>
            <p:nvPr/>
          </p:nvSpPr>
          <p:spPr bwMode="auto">
            <a:xfrm>
              <a:off x="7934325" y="445135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39" name="Line 100"/>
            <p:cNvSpPr>
              <a:spLocks noChangeShapeType="1"/>
            </p:cNvSpPr>
            <p:nvPr/>
          </p:nvSpPr>
          <p:spPr bwMode="auto">
            <a:xfrm>
              <a:off x="1030288" y="4451351"/>
              <a:ext cx="0"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40" name="Line 101"/>
            <p:cNvSpPr>
              <a:spLocks noChangeShapeType="1"/>
            </p:cNvSpPr>
            <p:nvPr/>
          </p:nvSpPr>
          <p:spPr bwMode="auto">
            <a:xfrm>
              <a:off x="10683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41" name="Line 102"/>
            <p:cNvSpPr>
              <a:spLocks noChangeShapeType="1"/>
            </p:cNvSpPr>
            <p:nvPr/>
          </p:nvSpPr>
          <p:spPr bwMode="auto">
            <a:xfrm>
              <a:off x="11128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42" name="Line 103"/>
            <p:cNvSpPr>
              <a:spLocks noChangeShapeType="1"/>
            </p:cNvSpPr>
            <p:nvPr/>
          </p:nvSpPr>
          <p:spPr bwMode="auto">
            <a:xfrm>
              <a:off x="11525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43" name="Line 104"/>
            <p:cNvSpPr>
              <a:spLocks noChangeShapeType="1"/>
            </p:cNvSpPr>
            <p:nvPr/>
          </p:nvSpPr>
          <p:spPr bwMode="auto">
            <a:xfrm>
              <a:off x="12366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44" name="Line 105"/>
            <p:cNvSpPr>
              <a:spLocks noChangeShapeType="1"/>
            </p:cNvSpPr>
            <p:nvPr/>
          </p:nvSpPr>
          <p:spPr bwMode="auto">
            <a:xfrm>
              <a:off x="12842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45" name="Line 106"/>
            <p:cNvSpPr>
              <a:spLocks noChangeShapeType="1"/>
            </p:cNvSpPr>
            <p:nvPr/>
          </p:nvSpPr>
          <p:spPr bwMode="auto">
            <a:xfrm>
              <a:off x="13223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46" name="Line 107"/>
            <p:cNvSpPr>
              <a:spLocks noChangeShapeType="1"/>
            </p:cNvSpPr>
            <p:nvPr/>
          </p:nvSpPr>
          <p:spPr bwMode="auto">
            <a:xfrm>
              <a:off x="13604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47" name="Line 108"/>
            <p:cNvSpPr>
              <a:spLocks noChangeShapeType="1"/>
            </p:cNvSpPr>
            <p:nvPr/>
          </p:nvSpPr>
          <p:spPr bwMode="auto">
            <a:xfrm>
              <a:off x="14462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48" name="Line 109"/>
            <p:cNvSpPr>
              <a:spLocks noChangeShapeType="1"/>
            </p:cNvSpPr>
            <p:nvPr/>
          </p:nvSpPr>
          <p:spPr bwMode="auto">
            <a:xfrm>
              <a:off x="14922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49" name="Line 110"/>
            <p:cNvSpPr>
              <a:spLocks noChangeShapeType="1"/>
            </p:cNvSpPr>
            <p:nvPr/>
          </p:nvSpPr>
          <p:spPr bwMode="auto">
            <a:xfrm>
              <a:off x="15319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50" name="Line 111"/>
            <p:cNvSpPr>
              <a:spLocks noChangeShapeType="1"/>
            </p:cNvSpPr>
            <p:nvPr/>
          </p:nvSpPr>
          <p:spPr bwMode="auto">
            <a:xfrm>
              <a:off x="15779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51" name="Line 112"/>
            <p:cNvSpPr>
              <a:spLocks noChangeShapeType="1"/>
            </p:cNvSpPr>
            <p:nvPr/>
          </p:nvSpPr>
          <p:spPr bwMode="auto">
            <a:xfrm>
              <a:off x="16637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52" name="Line 113"/>
            <p:cNvSpPr>
              <a:spLocks noChangeShapeType="1"/>
            </p:cNvSpPr>
            <p:nvPr/>
          </p:nvSpPr>
          <p:spPr bwMode="auto">
            <a:xfrm>
              <a:off x="17018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53" name="Line 114"/>
            <p:cNvSpPr>
              <a:spLocks noChangeShapeType="1"/>
            </p:cNvSpPr>
            <p:nvPr/>
          </p:nvSpPr>
          <p:spPr bwMode="auto">
            <a:xfrm>
              <a:off x="17399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54" name="Line 115"/>
            <p:cNvSpPr>
              <a:spLocks noChangeShapeType="1"/>
            </p:cNvSpPr>
            <p:nvPr/>
          </p:nvSpPr>
          <p:spPr bwMode="auto">
            <a:xfrm>
              <a:off x="17875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55" name="Line 116"/>
            <p:cNvSpPr>
              <a:spLocks noChangeShapeType="1"/>
            </p:cNvSpPr>
            <p:nvPr/>
          </p:nvSpPr>
          <p:spPr bwMode="auto">
            <a:xfrm>
              <a:off x="18716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56" name="Line 117"/>
            <p:cNvSpPr>
              <a:spLocks noChangeShapeType="1"/>
            </p:cNvSpPr>
            <p:nvPr/>
          </p:nvSpPr>
          <p:spPr bwMode="auto">
            <a:xfrm>
              <a:off x="19113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57" name="Line 118"/>
            <p:cNvSpPr>
              <a:spLocks noChangeShapeType="1"/>
            </p:cNvSpPr>
            <p:nvPr/>
          </p:nvSpPr>
          <p:spPr bwMode="auto">
            <a:xfrm>
              <a:off x="19573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58" name="Line 119"/>
            <p:cNvSpPr>
              <a:spLocks noChangeShapeType="1"/>
            </p:cNvSpPr>
            <p:nvPr/>
          </p:nvSpPr>
          <p:spPr bwMode="auto">
            <a:xfrm>
              <a:off x="19954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59" name="Line 120"/>
            <p:cNvSpPr>
              <a:spLocks noChangeShapeType="1"/>
            </p:cNvSpPr>
            <p:nvPr/>
          </p:nvSpPr>
          <p:spPr bwMode="auto">
            <a:xfrm>
              <a:off x="20812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60" name="Line 121"/>
            <p:cNvSpPr>
              <a:spLocks noChangeShapeType="1"/>
            </p:cNvSpPr>
            <p:nvPr/>
          </p:nvSpPr>
          <p:spPr bwMode="auto">
            <a:xfrm>
              <a:off x="21193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61" name="Line 122"/>
            <p:cNvSpPr>
              <a:spLocks noChangeShapeType="1"/>
            </p:cNvSpPr>
            <p:nvPr/>
          </p:nvSpPr>
          <p:spPr bwMode="auto">
            <a:xfrm>
              <a:off x="21653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62" name="Line 123"/>
            <p:cNvSpPr>
              <a:spLocks noChangeShapeType="1"/>
            </p:cNvSpPr>
            <p:nvPr/>
          </p:nvSpPr>
          <p:spPr bwMode="auto">
            <a:xfrm>
              <a:off x="22050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63" name="Line 124"/>
            <p:cNvSpPr>
              <a:spLocks noChangeShapeType="1"/>
            </p:cNvSpPr>
            <p:nvPr/>
          </p:nvSpPr>
          <p:spPr bwMode="auto">
            <a:xfrm>
              <a:off x="22891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64" name="Line 125"/>
            <p:cNvSpPr>
              <a:spLocks noChangeShapeType="1"/>
            </p:cNvSpPr>
            <p:nvPr/>
          </p:nvSpPr>
          <p:spPr bwMode="auto">
            <a:xfrm>
              <a:off x="23352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65" name="Line 126"/>
            <p:cNvSpPr>
              <a:spLocks noChangeShapeType="1"/>
            </p:cNvSpPr>
            <p:nvPr/>
          </p:nvSpPr>
          <p:spPr bwMode="auto">
            <a:xfrm>
              <a:off x="23733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66" name="Line 127"/>
            <p:cNvSpPr>
              <a:spLocks noChangeShapeType="1"/>
            </p:cNvSpPr>
            <p:nvPr/>
          </p:nvSpPr>
          <p:spPr bwMode="auto">
            <a:xfrm>
              <a:off x="24130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67" name="Line 128"/>
            <p:cNvSpPr>
              <a:spLocks noChangeShapeType="1"/>
            </p:cNvSpPr>
            <p:nvPr/>
          </p:nvSpPr>
          <p:spPr bwMode="auto">
            <a:xfrm>
              <a:off x="24971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68" name="Line 129"/>
            <p:cNvSpPr>
              <a:spLocks noChangeShapeType="1"/>
            </p:cNvSpPr>
            <p:nvPr/>
          </p:nvSpPr>
          <p:spPr bwMode="auto">
            <a:xfrm>
              <a:off x="25447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69" name="Line 130"/>
            <p:cNvSpPr>
              <a:spLocks noChangeShapeType="1"/>
            </p:cNvSpPr>
            <p:nvPr/>
          </p:nvSpPr>
          <p:spPr bwMode="auto">
            <a:xfrm>
              <a:off x="25828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70" name="Line 131"/>
            <p:cNvSpPr>
              <a:spLocks noChangeShapeType="1"/>
            </p:cNvSpPr>
            <p:nvPr/>
          </p:nvSpPr>
          <p:spPr bwMode="auto">
            <a:xfrm>
              <a:off x="26304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71" name="Line 132"/>
            <p:cNvSpPr>
              <a:spLocks noChangeShapeType="1"/>
            </p:cNvSpPr>
            <p:nvPr/>
          </p:nvSpPr>
          <p:spPr bwMode="auto">
            <a:xfrm>
              <a:off x="27146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72" name="Line 133"/>
            <p:cNvSpPr>
              <a:spLocks noChangeShapeType="1"/>
            </p:cNvSpPr>
            <p:nvPr/>
          </p:nvSpPr>
          <p:spPr bwMode="auto">
            <a:xfrm>
              <a:off x="27543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73" name="Line 134"/>
            <p:cNvSpPr>
              <a:spLocks noChangeShapeType="1"/>
            </p:cNvSpPr>
            <p:nvPr/>
          </p:nvSpPr>
          <p:spPr bwMode="auto">
            <a:xfrm>
              <a:off x="27924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74" name="Line 135"/>
            <p:cNvSpPr>
              <a:spLocks noChangeShapeType="1"/>
            </p:cNvSpPr>
            <p:nvPr/>
          </p:nvSpPr>
          <p:spPr bwMode="auto">
            <a:xfrm>
              <a:off x="28384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75" name="Line 136"/>
            <p:cNvSpPr>
              <a:spLocks noChangeShapeType="1"/>
            </p:cNvSpPr>
            <p:nvPr/>
          </p:nvSpPr>
          <p:spPr bwMode="auto">
            <a:xfrm>
              <a:off x="29241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76" name="Line 137"/>
            <p:cNvSpPr>
              <a:spLocks noChangeShapeType="1"/>
            </p:cNvSpPr>
            <p:nvPr/>
          </p:nvSpPr>
          <p:spPr bwMode="auto">
            <a:xfrm>
              <a:off x="29622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77" name="Line 138"/>
            <p:cNvSpPr>
              <a:spLocks noChangeShapeType="1"/>
            </p:cNvSpPr>
            <p:nvPr/>
          </p:nvSpPr>
          <p:spPr bwMode="auto">
            <a:xfrm>
              <a:off x="30099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78" name="Line 139"/>
            <p:cNvSpPr>
              <a:spLocks noChangeShapeType="1"/>
            </p:cNvSpPr>
            <p:nvPr/>
          </p:nvSpPr>
          <p:spPr bwMode="auto">
            <a:xfrm>
              <a:off x="30480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79" name="Line 140"/>
            <p:cNvSpPr>
              <a:spLocks noChangeShapeType="1"/>
            </p:cNvSpPr>
            <p:nvPr/>
          </p:nvSpPr>
          <p:spPr bwMode="auto">
            <a:xfrm>
              <a:off x="31337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80" name="Line 141"/>
            <p:cNvSpPr>
              <a:spLocks noChangeShapeType="1"/>
            </p:cNvSpPr>
            <p:nvPr/>
          </p:nvSpPr>
          <p:spPr bwMode="auto">
            <a:xfrm>
              <a:off x="31718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81" name="Line 142"/>
            <p:cNvSpPr>
              <a:spLocks noChangeShapeType="1"/>
            </p:cNvSpPr>
            <p:nvPr/>
          </p:nvSpPr>
          <p:spPr bwMode="auto">
            <a:xfrm>
              <a:off x="32178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82" name="Line 143"/>
            <p:cNvSpPr>
              <a:spLocks noChangeShapeType="1"/>
            </p:cNvSpPr>
            <p:nvPr/>
          </p:nvSpPr>
          <p:spPr bwMode="auto">
            <a:xfrm>
              <a:off x="32575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83" name="Line 144"/>
            <p:cNvSpPr>
              <a:spLocks noChangeShapeType="1"/>
            </p:cNvSpPr>
            <p:nvPr/>
          </p:nvSpPr>
          <p:spPr bwMode="auto">
            <a:xfrm>
              <a:off x="33401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84" name="Line 145"/>
            <p:cNvSpPr>
              <a:spLocks noChangeShapeType="1"/>
            </p:cNvSpPr>
            <p:nvPr/>
          </p:nvSpPr>
          <p:spPr bwMode="auto">
            <a:xfrm>
              <a:off x="33877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85" name="Line 146"/>
            <p:cNvSpPr>
              <a:spLocks noChangeShapeType="1"/>
            </p:cNvSpPr>
            <p:nvPr/>
          </p:nvSpPr>
          <p:spPr bwMode="auto">
            <a:xfrm>
              <a:off x="34258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86" name="Line 147"/>
            <p:cNvSpPr>
              <a:spLocks noChangeShapeType="1"/>
            </p:cNvSpPr>
            <p:nvPr/>
          </p:nvSpPr>
          <p:spPr bwMode="auto">
            <a:xfrm>
              <a:off x="34718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87" name="Line 148"/>
            <p:cNvSpPr>
              <a:spLocks noChangeShapeType="1"/>
            </p:cNvSpPr>
            <p:nvPr/>
          </p:nvSpPr>
          <p:spPr bwMode="auto">
            <a:xfrm>
              <a:off x="35496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88" name="Line 149"/>
            <p:cNvSpPr>
              <a:spLocks noChangeShapeType="1"/>
            </p:cNvSpPr>
            <p:nvPr/>
          </p:nvSpPr>
          <p:spPr bwMode="auto">
            <a:xfrm>
              <a:off x="35956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89" name="Line 150"/>
            <p:cNvSpPr>
              <a:spLocks noChangeShapeType="1"/>
            </p:cNvSpPr>
            <p:nvPr/>
          </p:nvSpPr>
          <p:spPr bwMode="auto">
            <a:xfrm>
              <a:off x="36353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90" name="Line 151"/>
            <p:cNvSpPr>
              <a:spLocks noChangeShapeType="1"/>
            </p:cNvSpPr>
            <p:nvPr/>
          </p:nvSpPr>
          <p:spPr bwMode="auto">
            <a:xfrm>
              <a:off x="36814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91" name="Line 152"/>
            <p:cNvSpPr>
              <a:spLocks noChangeShapeType="1"/>
            </p:cNvSpPr>
            <p:nvPr/>
          </p:nvSpPr>
          <p:spPr bwMode="auto">
            <a:xfrm>
              <a:off x="37671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92" name="Line 153"/>
            <p:cNvSpPr>
              <a:spLocks noChangeShapeType="1"/>
            </p:cNvSpPr>
            <p:nvPr/>
          </p:nvSpPr>
          <p:spPr bwMode="auto">
            <a:xfrm>
              <a:off x="38052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93" name="Line 154"/>
            <p:cNvSpPr>
              <a:spLocks noChangeShapeType="1"/>
            </p:cNvSpPr>
            <p:nvPr/>
          </p:nvSpPr>
          <p:spPr bwMode="auto">
            <a:xfrm>
              <a:off x="38512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94" name="Line 155"/>
            <p:cNvSpPr>
              <a:spLocks noChangeShapeType="1"/>
            </p:cNvSpPr>
            <p:nvPr/>
          </p:nvSpPr>
          <p:spPr bwMode="auto">
            <a:xfrm>
              <a:off x="38909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95" name="Line 156"/>
            <p:cNvSpPr>
              <a:spLocks noChangeShapeType="1"/>
            </p:cNvSpPr>
            <p:nvPr/>
          </p:nvSpPr>
          <p:spPr bwMode="auto">
            <a:xfrm>
              <a:off x="39751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96" name="Line 157"/>
            <p:cNvSpPr>
              <a:spLocks noChangeShapeType="1"/>
            </p:cNvSpPr>
            <p:nvPr/>
          </p:nvSpPr>
          <p:spPr bwMode="auto">
            <a:xfrm>
              <a:off x="40147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97" name="Line 158"/>
            <p:cNvSpPr>
              <a:spLocks noChangeShapeType="1"/>
            </p:cNvSpPr>
            <p:nvPr/>
          </p:nvSpPr>
          <p:spPr bwMode="auto">
            <a:xfrm>
              <a:off x="40608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98" name="Line 159"/>
            <p:cNvSpPr>
              <a:spLocks noChangeShapeType="1"/>
            </p:cNvSpPr>
            <p:nvPr/>
          </p:nvSpPr>
          <p:spPr bwMode="auto">
            <a:xfrm>
              <a:off x="40989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499" name="Line 160"/>
            <p:cNvSpPr>
              <a:spLocks noChangeShapeType="1"/>
            </p:cNvSpPr>
            <p:nvPr/>
          </p:nvSpPr>
          <p:spPr bwMode="auto">
            <a:xfrm>
              <a:off x="41846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00" name="Line 161"/>
            <p:cNvSpPr>
              <a:spLocks noChangeShapeType="1"/>
            </p:cNvSpPr>
            <p:nvPr/>
          </p:nvSpPr>
          <p:spPr bwMode="auto">
            <a:xfrm>
              <a:off x="42306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01" name="Line 162"/>
            <p:cNvSpPr>
              <a:spLocks noChangeShapeType="1"/>
            </p:cNvSpPr>
            <p:nvPr/>
          </p:nvSpPr>
          <p:spPr bwMode="auto">
            <a:xfrm>
              <a:off x="42703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02" name="Line 163"/>
            <p:cNvSpPr>
              <a:spLocks noChangeShapeType="1"/>
            </p:cNvSpPr>
            <p:nvPr/>
          </p:nvSpPr>
          <p:spPr bwMode="auto">
            <a:xfrm>
              <a:off x="43084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03" name="Line 164"/>
            <p:cNvSpPr>
              <a:spLocks noChangeShapeType="1"/>
            </p:cNvSpPr>
            <p:nvPr/>
          </p:nvSpPr>
          <p:spPr bwMode="auto">
            <a:xfrm>
              <a:off x="4394200" y="4451351"/>
              <a:ext cx="0"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04" name="Line 165"/>
            <p:cNvSpPr>
              <a:spLocks noChangeShapeType="1"/>
            </p:cNvSpPr>
            <p:nvPr/>
          </p:nvSpPr>
          <p:spPr bwMode="auto">
            <a:xfrm>
              <a:off x="44386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05" name="Line 166"/>
            <p:cNvSpPr>
              <a:spLocks noChangeShapeType="1"/>
            </p:cNvSpPr>
            <p:nvPr/>
          </p:nvSpPr>
          <p:spPr bwMode="auto">
            <a:xfrm>
              <a:off x="44767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06" name="Line 167"/>
            <p:cNvSpPr>
              <a:spLocks noChangeShapeType="1"/>
            </p:cNvSpPr>
            <p:nvPr/>
          </p:nvSpPr>
          <p:spPr bwMode="auto">
            <a:xfrm>
              <a:off x="45243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07" name="Line 168"/>
            <p:cNvSpPr>
              <a:spLocks noChangeShapeType="1"/>
            </p:cNvSpPr>
            <p:nvPr/>
          </p:nvSpPr>
          <p:spPr bwMode="auto">
            <a:xfrm>
              <a:off x="46101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08" name="Line 169"/>
            <p:cNvSpPr>
              <a:spLocks noChangeShapeType="1"/>
            </p:cNvSpPr>
            <p:nvPr/>
          </p:nvSpPr>
          <p:spPr bwMode="auto">
            <a:xfrm>
              <a:off x="46482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09" name="Line 170"/>
            <p:cNvSpPr>
              <a:spLocks noChangeShapeType="1"/>
            </p:cNvSpPr>
            <p:nvPr/>
          </p:nvSpPr>
          <p:spPr bwMode="auto">
            <a:xfrm>
              <a:off x="46863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10" name="Line 171"/>
            <p:cNvSpPr>
              <a:spLocks noChangeShapeType="1"/>
            </p:cNvSpPr>
            <p:nvPr/>
          </p:nvSpPr>
          <p:spPr bwMode="auto">
            <a:xfrm>
              <a:off x="47339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11" name="Line 172"/>
            <p:cNvSpPr>
              <a:spLocks noChangeShapeType="1"/>
            </p:cNvSpPr>
            <p:nvPr/>
          </p:nvSpPr>
          <p:spPr bwMode="auto">
            <a:xfrm>
              <a:off x="48180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12" name="Line 173"/>
            <p:cNvSpPr>
              <a:spLocks noChangeShapeType="1"/>
            </p:cNvSpPr>
            <p:nvPr/>
          </p:nvSpPr>
          <p:spPr bwMode="auto">
            <a:xfrm>
              <a:off x="48577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13" name="Line 174"/>
            <p:cNvSpPr>
              <a:spLocks noChangeShapeType="1"/>
            </p:cNvSpPr>
            <p:nvPr/>
          </p:nvSpPr>
          <p:spPr bwMode="auto">
            <a:xfrm>
              <a:off x="49037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14" name="Line 175"/>
            <p:cNvSpPr>
              <a:spLocks noChangeShapeType="1"/>
            </p:cNvSpPr>
            <p:nvPr/>
          </p:nvSpPr>
          <p:spPr bwMode="auto">
            <a:xfrm>
              <a:off x="49418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15" name="Line 176"/>
            <p:cNvSpPr>
              <a:spLocks noChangeShapeType="1"/>
            </p:cNvSpPr>
            <p:nvPr/>
          </p:nvSpPr>
          <p:spPr bwMode="auto">
            <a:xfrm>
              <a:off x="50276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16" name="Line 177"/>
            <p:cNvSpPr>
              <a:spLocks noChangeShapeType="1"/>
            </p:cNvSpPr>
            <p:nvPr/>
          </p:nvSpPr>
          <p:spPr bwMode="auto">
            <a:xfrm>
              <a:off x="50657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17" name="Line 178"/>
            <p:cNvSpPr>
              <a:spLocks noChangeShapeType="1"/>
            </p:cNvSpPr>
            <p:nvPr/>
          </p:nvSpPr>
          <p:spPr bwMode="auto">
            <a:xfrm>
              <a:off x="51133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18" name="Line 179"/>
            <p:cNvSpPr>
              <a:spLocks noChangeShapeType="1"/>
            </p:cNvSpPr>
            <p:nvPr/>
          </p:nvSpPr>
          <p:spPr bwMode="auto">
            <a:xfrm>
              <a:off x="51514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19" name="Line 180"/>
            <p:cNvSpPr>
              <a:spLocks noChangeShapeType="1"/>
            </p:cNvSpPr>
            <p:nvPr/>
          </p:nvSpPr>
          <p:spPr bwMode="auto">
            <a:xfrm>
              <a:off x="52371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20" name="Line 181"/>
            <p:cNvSpPr>
              <a:spLocks noChangeShapeType="1"/>
            </p:cNvSpPr>
            <p:nvPr/>
          </p:nvSpPr>
          <p:spPr bwMode="auto">
            <a:xfrm>
              <a:off x="52832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21" name="Line 182"/>
            <p:cNvSpPr>
              <a:spLocks noChangeShapeType="1"/>
            </p:cNvSpPr>
            <p:nvPr/>
          </p:nvSpPr>
          <p:spPr bwMode="auto">
            <a:xfrm>
              <a:off x="53213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22" name="Line 183"/>
            <p:cNvSpPr>
              <a:spLocks noChangeShapeType="1"/>
            </p:cNvSpPr>
            <p:nvPr/>
          </p:nvSpPr>
          <p:spPr bwMode="auto">
            <a:xfrm>
              <a:off x="53673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23" name="Line 184"/>
            <p:cNvSpPr>
              <a:spLocks noChangeShapeType="1"/>
            </p:cNvSpPr>
            <p:nvPr/>
          </p:nvSpPr>
          <p:spPr bwMode="auto">
            <a:xfrm>
              <a:off x="54451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24" name="Line 185"/>
            <p:cNvSpPr>
              <a:spLocks noChangeShapeType="1"/>
            </p:cNvSpPr>
            <p:nvPr/>
          </p:nvSpPr>
          <p:spPr bwMode="auto">
            <a:xfrm>
              <a:off x="54911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25" name="Line 186"/>
            <p:cNvSpPr>
              <a:spLocks noChangeShapeType="1"/>
            </p:cNvSpPr>
            <p:nvPr/>
          </p:nvSpPr>
          <p:spPr bwMode="auto">
            <a:xfrm>
              <a:off x="55292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26" name="Line 187"/>
            <p:cNvSpPr>
              <a:spLocks noChangeShapeType="1"/>
            </p:cNvSpPr>
            <p:nvPr/>
          </p:nvSpPr>
          <p:spPr bwMode="auto">
            <a:xfrm>
              <a:off x="55753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27" name="Line 188"/>
            <p:cNvSpPr>
              <a:spLocks noChangeShapeType="1"/>
            </p:cNvSpPr>
            <p:nvPr/>
          </p:nvSpPr>
          <p:spPr bwMode="auto">
            <a:xfrm>
              <a:off x="56610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28" name="Line 189"/>
            <p:cNvSpPr>
              <a:spLocks noChangeShapeType="1"/>
            </p:cNvSpPr>
            <p:nvPr/>
          </p:nvSpPr>
          <p:spPr bwMode="auto">
            <a:xfrm>
              <a:off x="56991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29" name="Line 190"/>
            <p:cNvSpPr>
              <a:spLocks noChangeShapeType="1"/>
            </p:cNvSpPr>
            <p:nvPr/>
          </p:nvSpPr>
          <p:spPr bwMode="auto">
            <a:xfrm>
              <a:off x="57467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30" name="Line 191"/>
            <p:cNvSpPr>
              <a:spLocks noChangeShapeType="1"/>
            </p:cNvSpPr>
            <p:nvPr/>
          </p:nvSpPr>
          <p:spPr bwMode="auto">
            <a:xfrm>
              <a:off x="57848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31" name="Line 192"/>
            <p:cNvSpPr>
              <a:spLocks noChangeShapeType="1"/>
            </p:cNvSpPr>
            <p:nvPr/>
          </p:nvSpPr>
          <p:spPr bwMode="auto">
            <a:xfrm>
              <a:off x="58705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32" name="Line 193"/>
            <p:cNvSpPr>
              <a:spLocks noChangeShapeType="1"/>
            </p:cNvSpPr>
            <p:nvPr/>
          </p:nvSpPr>
          <p:spPr bwMode="auto">
            <a:xfrm>
              <a:off x="59086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33" name="Line 194"/>
            <p:cNvSpPr>
              <a:spLocks noChangeShapeType="1"/>
            </p:cNvSpPr>
            <p:nvPr/>
          </p:nvSpPr>
          <p:spPr bwMode="auto">
            <a:xfrm>
              <a:off x="59547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34" name="Line 195"/>
            <p:cNvSpPr>
              <a:spLocks noChangeShapeType="1"/>
            </p:cNvSpPr>
            <p:nvPr/>
          </p:nvSpPr>
          <p:spPr bwMode="auto">
            <a:xfrm>
              <a:off x="59944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35" name="Line 196"/>
            <p:cNvSpPr>
              <a:spLocks noChangeShapeType="1"/>
            </p:cNvSpPr>
            <p:nvPr/>
          </p:nvSpPr>
          <p:spPr bwMode="auto">
            <a:xfrm>
              <a:off x="60785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36" name="Line 197"/>
            <p:cNvSpPr>
              <a:spLocks noChangeShapeType="1"/>
            </p:cNvSpPr>
            <p:nvPr/>
          </p:nvSpPr>
          <p:spPr bwMode="auto">
            <a:xfrm>
              <a:off x="61261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37" name="Line 198"/>
            <p:cNvSpPr>
              <a:spLocks noChangeShapeType="1"/>
            </p:cNvSpPr>
            <p:nvPr/>
          </p:nvSpPr>
          <p:spPr bwMode="auto">
            <a:xfrm>
              <a:off x="61642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38" name="Line 199"/>
            <p:cNvSpPr>
              <a:spLocks noChangeShapeType="1"/>
            </p:cNvSpPr>
            <p:nvPr/>
          </p:nvSpPr>
          <p:spPr bwMode="auto">
            <a:xfrm>
              <a:off x="62023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39" name="Line 200"/>
            <p:cNvSpPr>
              <a:spLocks noChangeShapeType="1"/>
            </p:cNvSpPr>
            <p:nvPr/>
          </p:nvSpPr>
          <p:spPr bwMode="auto">
            <a:xfrm>
              <a:off x="62880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40" name="Line 201"/>
            <p:cNvSpPr>
              <a:spLocks noChangeShapeType="1"/>
            </p:cNvSpPr>
            <p:nvPr/>
          </p:nvSpPr>
          <p:spPr bwMode="auto">
            <a:xfrm>
              <a:off x="63341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41" name="Line 202"/>
            <p:cNvSpPr>
              <a:spLocks noChangeShapeType="1"/>
            </p:cNvSpPr>
            <p:nvPr/>
          </p:nvSpPr>
          <p:spPr bwMode="auto">
            <a:xfrm>
              <a:off x="63738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42" name="Line 203"/>
            <p:cNvSpPr>
              <a:spLocks noChangeShapeType="1"/>
            </p:cNvSpPr>
            <p:nvPr/>
          </p:nvSpPr>
          <p:spPr bwMode="auto">
            <a:xfrm>
              <a:off x="64198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43" name="Line 204"/>
            <p:cNvSpPr>
              <a:spLocks noChangeShapeType="1"/>
            </p:cNvSpPr>
            <p:nvPr/>
          </p:nvSpPr>
          <p:spPr bwMode="auto">
            <a:xfrm>
              <a:off x="65039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44" name="Line 205"/>
            <p:cNvSpPr>
              <a:spLocks noChangeShapeType="1"/>
            </p:cNvSpPr>
            <p:nvPr/>
          </p:nvSpPr>
          <p:spPr bwMode="auto">
            <a:xfrm>
              <a:off x="65420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45" name="Line 206"/>
            <p:cNvSpPr>
              <a:spLocks noChangeShapeType="1"/>
            </p:cNvSpPr>
            <p:nvPr/>
          </p:nvSpPr>
          <p:spPr bwMode="auto">
            <a:xfrm>
              <a:off x="65817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46" name="Line 207"/>
            <p:cNvSpPr>
              <a:spLocks noChangeShapeType="1"/>
            </p:cNvSpPr>
            <p:nvPr/>
          </p:nvSpPr>
          <p:spPr bwMode="auto">
            <a:xfrm>
              <a:off x="66278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47" name="Line 208"/>
            <p:cNvSpPr>
              <a:spLocks noChangeShapeType="1"/>
            </p:cNvSpPr>
            <p:nvPr/>
          </p:nvSpPr>
          <p:spPr bwMode="auto">
            <a:xfrm>
              <a:off x="67135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48" name="Line 209"/>
            <p:cNvSpPr>
              <a:spLocks noChangeShapeType="1"/>
            </p:cNvSpPr>
            <p:nvPr/>
          </p:nvSpPr>
          <p:spPr bwMode="auto">
            <a:xfrm>
              <a:off x="67516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49" name="Line 210"/>
            <p:cNvSpPr>
              <a:spLocks noChangeShapeType="1"/>
            </p:cNvSpPr>
            <p:nvPr/>
          </p:nvSpPr>
          <p:spPr bwMode="auto">
            <a:xfrm>
              <a:off x="67976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50" name="Line 211"/>
            <p:cNvSpPr>
              <a:spLocks noChangeShapeType="1"/>
            </p:cNvSpPr>
            <p:nvPr/>
          </p:nvSpPr>
          <p:spPr bwMode="auto">
            <a:xfrm>
              <a:off x="68373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51" name="Line 212"/>
            <p:cNvSpPr>
              <a:spLocks noChangeShapeType="1"/>
            </p:cNvSpPr>
            <p:nvPr/>
          </p:nvSpPr>
          <p:spPr bwMode="auto">
            <a:xfrm>
              <a:off x="69215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52" name="Line 213"/>
            <p:cNvSpPr>
              <a:spLocks noChangeShapeType="1"/>
            </p:cNvSpPr>
            <p:nvPr/>
          </p:nvSpPr>
          <p:spPr bwMode="auto">
            <a:xfrm>
              <a:off x="69611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53" name="Line 214"/>
            <p:cNvSpPr>
              <a:spLocks noChangeShapeType="1"/>
            </p:cNvSpPr>
            <p:nvPr/>
          </p:nvSpPr>
          <p:spPr bwMode="auto">
            <a:xfrm>
              <a:off x="70072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54" name="Line 215"/>
            <p:cNvSpPr>
              <a:spLocks noChangeShapeType="1"/>
            </p:cNvSpPr>
            <p:nvPr/>
          </p:nvSpPr>
          <p:spPr bwMode="auto">
            <a:xfrm>
              <a:off x="704532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55" name="Line 216"/>
            <p:cNvSpPr>
              <a:spLocks noChangeShapeType="1"/>
            </p:cNvSpPr>
            <p:nvPr/>
          </p:nvSpPr>
          <p:spPr bwMode="auto">
            <a:xfrm>
              <a:off x="71310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56" name="Line 217"/>
            <p:cNvSpPr>
              <a:spLocks noChangeShapeType="1"/>
            </p:cNvSpPr>
            <p:nvPr/>
          </p:nvSpPr>
          <p:spPr bwMode="auto">
            <a:xfrm>
              <a:off x="71770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57" name="Line 218"/>
            <p:cNvSpPr>
              <a:spLocks noChangeShapeType="1"/>
            </p:cNvSpPr>
            <p:nvPr/>
          </p:nvSpPr>
          <p:spPr bwMode="auto">
            <a:xfrm>
              <a:off x="7216775"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58" name="Line 219"/>
            <p:cNvSpPr>
              <a:spLocks noChangeShapeType="1"/>
            </p:cNvSpPr>
            <p:nvPr/>
          </p:nvSpPr>
          <p:spPr bwMode="auto">
            <a:xfrm>
              <a:off x="72628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59" name="Line 220"/>
            <p:cNvSpPr>
              <a:spLocks noChangeShapeType="1"/>
            </p:cNvSpPr>
            <p:nvPr/>
          </p:nvSpPr>
          <p:spPr bwMode="auto">
            <a:xfrm>
              <a:off x="734060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60" name="Line 221"/>
            <p:cNvSpPr>
              <a:spLocks noChangeShapeType="1"/>
            </p:cNvSpPr>
            <p:nvPr/>
          </p:nvSpPr>
          <p:spPr bwMode="auto">
            <a:xfrm>
              <a:off x="73866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61" name="Line 222"/>
            <p:cNvSpPr>
              <a:spLocks noChangeShapeType="1"/>
            </p:cNvSpPr>
            <p:nvPr/>
          </p:nvSpPr>
          <p:spPr bwMode="auto">
            <a:xfrm>
              <a:off x="74247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62" name="Line 223"/>
            <p:cNvSpPr>
              <a:spLocks noChangeShapeType="1"/>
            </p:cNvSpPr>
            <p:nvPr/>
          </p:nvSpPr>
          <p:spPr bwMode="auto">
            <a:xfrm>
              <a:off x="74723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63" name="Line 224"/>
            <p:cNvSpPr>
              <a:spLocks noChangeShapeType="1"/>
            </p:cNvSpPr>
            <p:nvPr/>
          </p:nvSpPr>
          <p:spPr bwMode="auto">
            <a:xfrm>
              <a:off x="7556500" y="4451351"/>
              <a:ext cx="0"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64" name="Line 225"/>
            <p:cNvSpPr>
              <a:spLocks noChangeShapeType="1"/>
            </p:cNvSpPr>
            <p:nvPr/>
          </p:nvSpPr>
          <p:spPr bwMode="auto">
            <a:xfrm>
              <a:off x="7596188" y="4451351"/>
              <a:ext cx="0"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65" name="Line 226"/>
            <p:cNvSpPr>
              <a:spLocks noChangeShapeType="1"/>
            </p:cNvSpPr>
            <p:nvPr/>
          </p:nvSpPr>
          <p:spPr bwMode="auto">
            <a:xfrm>
              <a:off x="76406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66" name="Line 227"/>
            <p:cNvSpPr>
              <a:spLocks noChangeShapeType="1"/>
            </p:cNvSpPr>
            <p:nvPr/>
          </p:nvSpPr>
          <p:spPr bwMode="auto">
            <a:xfrm>
              <a:off x="76787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67" name="Line 228"/>
            <p:cNvSpPr>
              <a:spLocks noChangeShapeType="1"/>
            </p:cNvSpPr>
            <p:nvPr/>
          </p:nvSpPr>
          <p:spPr bwMode="auto">
            <a:xfrm>
              <a:off x="77644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68" name="Line 229"/>
            <p:cNvSpPr>
              <a:spLocks noChangeShapeType="1"/>
            </p:cNvSpPr>
            <p:nvPr/>
          </p:nvSpPr>
          <p:spPr bwMode="auto">
            <a:xfrm>
              <a:off x="780256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69" name="Line 230"/>
            <p:cNvSpPr>
              <a:spLocks noChangeShapeType="1"/>
            </p:cNvSpPr>
            <p:nvPr/>
          </p:nvSpPr>
          <p:spPr bwMode="auto">
            <a:xfrm>
              <a:off x="78501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70" name="Line 231"/>
            <p:cNvSpPr>
              <a:spLocks noChangeShapeType="1"/>
            </p:cNvSpPr>
            <p:nvPr/>
          </p:nvSpPr>
          <p:spPr bwMode="auto">
            <a:xfrm>
              <a:off x="788828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71" name="Line 232"/>
            <p:cNvSpPr>
              <a:spLocks noChangeShapeType="1"/>
            </p:cNvSpPr>
            <p:nvPr/>
          </p:nvSpPr>
          <p:spPr bwMode="auto">
            <a:xfrm>
              <a:off x="7974013"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72" name="Line 233"/>
            <p:cNvSpPr>
              <a:spLocks noChangeShapeType="1"/>
            </p:cNvSpPr>
            <p:nvPr/>
          </p:nvSpPr>
          <p:spPr bwMode="auto">
            <a:xfrm>
              <a:off x="80200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73" name="Line 234"/>
            <p:cNvSpPr>
              <a:spLocks noChangeShapeType="1"/>
            </p:cNvSpPr>
            <p:nvPr/>
          </p:nvSpPr>
          <p:spPr bwMode="auto">
            <a:xfrm>
              <a:off x="8058150"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74" name="Line 235"/>
            <p:cNvSpPr>
              <a:spLocks noChangeShapeType="1"/>
            </p:cNvSpPr>
            <p:nvPr/>
          </p:nvSpPr>
          <p:spPr bwMode="auto">
            <a:xfrm>
              <a:off x="8097838" y="4451351"/>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75" name="Line 236"/>
            <p:cNvSpPr>
              <a:spLocks noChangeShapeType="1"/>
            </p:cNvSpPr>
            <p:nvPr/>
          </p:nvSpPr>
          <p:spPr bwMode="auto">
            <a:xfrm>
              <a:off x="1408113" y="445135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76" name="Rectangle 237"/>
            <p:cNvSpPr>
              <a:spLocks noChangeArrowheads="1"/>
            </p:cNvSpPr>
            <p:nvPr/>
          </p:nvSpPr>
          <p:spPr bwMode="auto">
            <a:xfrm>
              <a:off x="1287463" y="4479926"/>
              <a:ext cx="17312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400</a:t>
              </a:r>
            </a:p>
          </p:txBody>
        </p:sp>
        <p:sp>
          <p:nvSpPr>
            <p:cNvPr id="6577" name="Line 238"/>
            <p:cNvSpPr>
              <a:spLocks noChangeShapeType="1"/>
            </p:cNvSpPr>
            <p:nvPr/>
          </p:nvSpPr>
          <p:spPr bwMode="auto">
            <a:xfrm>
              <a:off x="2249488" y="445135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78" name="Rectangle 239"/>
            <p:cNvSpPr>
              <a:spLocks noChangeArrowheads="1"/>
            </p:cNvSpPr>
            <p:nvPr/>
          </p:nvSpPr>
          <p:spPr bwMode="auto">
            <a:xfrm>
              <a:off x="2130425" y="4479926"/>
              <a:ext cx="17312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600</a:t>
              </a:r>
            </a:p>
          </p:txBody>
        </p:sp>
        <p:sp>
          <p:nvSpPr>
            <p:cNvPr id="6579" name="Line 240"/>
            <p:cNvSpPr>
              <a:spLocks noChangeShapeType="1"/>
            </p:cNvSpPr>
            <p:nvPr/>
          </p:nvSpPr>
          <p:spPr bwMode="auto">
            <a:xfrm>
              <a:off x="3094038" y="445135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80" name="Rectangle 241"/>
            <p:cNvSpPr>
              <a:spLocks noChangeArrowheads="1"/>
            </p:cNvSpPr>
            <p:nvPr/>
          </p:nvSpPr>
          <p:spPr bwMode="auto">
            <a:xfrm>
              <a:off x="2974975" y="4479926"/>
              <a:ext cx="17312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800</a:t>
              </a:r>
            </a:p>
          </p:txBody>
        </p:sp>
        <p:sp>
          <p:nvSpPr>
            <p:cNvPr id="6581" name="Line 242"/>
            <p:cNvSpPr>
              <a:spLocks noChangeShapeType="1"/>
            </p:cNvSpPr>
            <p:nvPr/>
          </p:nvSpPr>
          <p:spPr bwMode="auto">
            <a:xfrm>
              <a:off x="3929063" y="445135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82" name="Rectangle 243"/>
            <p:cNvSpPr>
              <a:spLocks noChangeArrowheads="1"/>
            </p:cNvSpPr>
            <p:nvPr/>
          </p:nvSpPr>
          <p:spPr bwMode="auto">
            <a:xfrm>
              <a:off x="3779838" y="4479926"/>
              <a:ext cx="23083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1000</a:t>
              </a:r>
            </a:p>
          </p:txBody>
        </p:sp>
        <p:sp>
          <p:nvSpPr>
            <p:cNvPr id="6583" name="Line 244"/>
            <p:cNvSpPr>
              <a:spLocks noChangeShapeType="1"/>
            </p:cNvSpPr>
            <p:nvPr/>
          </p:nvSpPr>
          <p:spPr bwMode="auto">
            <a:xfrm>
              <a:off x="4772025" y="445135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84" name="Rectangle 245"/>
            <p:cNvSpPr>
              <a:spLocks noChangeArrowheads="1"/>
            </p:cNvSpPr>
            <p:nvPr/>
          </p:nvSpPr>
          <p:spPr bwMode="auto">
            <a:xfrm>
              <a:off x="4622800" y="4479926"/>
              <a:ext cx="23083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1200</a:t>
              </a:r>
            </a:p>
          </p:txBody>
        </p:sp>
        <p:sp>
          <p:nvSpPr>
            <p:cNvPr id="6585" name="Line 246"/>
            <p:cNvSpPr>
              <a:spLocks noChangeShapeType="1"/>
            </p:cNvSpPr>
            <p:nvPr/>
          </p:nvSpPr>
          <p:spPr bwMode="auto">
            <a:xfrm>
              <a:off x="5614988" y="445135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86" name="Rectangle 247"/>
            <p:cNvSpPr>
              <a:spLocks noChangeArrowheads="1"/>
            </p:cNvSpPr>
            <p:nvPr/>
          </p:nvSpPr>
          <p:spPr bwMode="auto">
            <a:xfrm>
              <a:off x="5465763" y="4479926"/>
              <a:ext cx="230832"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1400</a:t>
              </a:r>
            </a:p>
          </p:txBody>
        </p:sp>
        <p:sp>
          <p:nvSpPr>
            <p:cNvPr id="6587" name="Line 248"/>
            <p:cNvSpPr>
              <a:spLocks noChangeShapeType="1"/>
            </p:cNvSpPr>
            <p:nvPr/>
          </p:nvSpPr>
          <p:spPr bwMode="auto">
            <a:xfrm>
              <a:off x="6457950" y="445135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88" name="Rectangle 249"/>
            <p:cNvSpPr>
              <a:spLocks noChangeArrowheads="1"/>
            </p:cNvSpPr>
            <p:nvPr/>
          </p:nvSpPr>
          <p:spPr bwMode="auto">
            <a:xfrm>
              <a:off x="6307138" y="4479926"/>
              <a:ext cx="230832"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1600</a:t>
              </a:r>
            </a:p>
          </p:txBody>
        </p:sp>
        <p:sp>
          <p:nvSpPr>
            <p:cNvPr id="6589" name="Line 250"/>
            <p:cNvSpPr>
              <a:spLocks noChangeShapeType="1"/>
            </p:cNvSpPr>
            <p:nvPr/>
          </p:nvSpPr>
          <p:spPr bwMode="auto">
            <a:xfrm>
              <a:off x="7300913" y="445135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90" name="Rectangle 251"/>
            <p:cNvSpPr>
              <a:spLocks noChangeArrowheads="1"/>
            </p:cNvSpPr>
            <p:nvPr/>
          </p:nvSpPr>
          <p:spPr bwMode="auto">
            <a:xfrm>
              <a:off x="7150100" y="4479926"/>
              <a:ext cx="230832"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1800</a:t>
              </a:r>
            </a:p>
          </p:txBody>
        </p:sp>
        <p:sp>
          <p:nvSpPr>
            <p:cNvPr id="6591" name="Rectangle 252"/>
            <p:cNvSpPr>
              <a:spLocks noChangeArrowheads="1"/>
            </p:cNvSpPr>
            <p:nvPr/>
          </p:nvSpPr>
          <p:spPr bwMode="auto">
            <a:xfrm>
              <a:off x="4191000" y="4527551"/>
              <a:ext cx="17312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m/z</a:t>
              </a:r>
            </a:p>
          </p:txBody>
        </p:sp>
        <p:sp>
          <p:nvSpPr>
            <p:cNvPr id="6592" name="Line 253"/>
            <p:cNvSpPr>
              <a:spLocks noChangeShapeType="1"/>
            </p:cNvSpPr>
            <p:nvPr/>
          </p:nvSpPr>
          <p:spPr bwMode="auto">
            <a:xfrm flipV="1">
              <a:off x="990600" y="2700338"/>
              <a:ext cx="0" cy="17494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93" name="Line 254"/>
            <p:cNvSpPr>
              <a:spLocks noChangeShapeType="1"/>
            </p:cNvSpPr>
            <p:nvPr/>
          </p:nvSpPr>
          <p:spPr bwMode="auto">
            <a:xfrm flipH="1">
              <a:off x="912813" y="4449763"/>
              <a:ext cx="7778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94" name="Rectangle 255"/>
            <p:cNvSpPr>
              <a:spLocks noChangeArrowheads="1"/>
            </p:cNvSpPr>
            <p:nvPr/>
          </p:nvSpPr>
          <p:spPr bwMode="auto">
            <a:xfrm>
              <a:off x="796925" y="4425951"/>
              <a:ext cx="5770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0</a:t>
              </a:r>
            </a:p>
          </p:txBody>
        </p:sp>
        <p:sp>
          <p:nvSpPr>
            <p:cNvPr id="6595" name="Line 256"/>
            <p:cNvSpPr>
              <a:spLocks noChangeShapeType="1"/>
            </p:cNvSpPr>
            <p:nvPr/>
          </p:nvSpPr>
          <p:spPr bwMode="auto">
            <a:xfrm flipH="1">
              <a:off x="912813" y="4276726"/>
              <a:ext cx="7778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96" name="Line 257"/>
            <p:cNvSpPr>
              <a:spLocks noChangeShapeType="1"/>
            </p:cNvSpPr>
            <p:nvPr/>
          </p:nvSpPr>
          <p:spPr bwMode="auto">
            <a:xfrm flipH="1">
              <a:off x="912813" y="4100513"/>
              <a:ext cx="777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97" name="Rectangle 258"/>
            <p:cNvSpPr>
              <a:spLocks noChangeArrowheads="1"/>
            </p:cNvSpPr>
            <p:nvPr/>
          </p:nvSpPr>
          <p:spPr bwMode="auto">
            <a:xfrm>
              <a:off x="735013" y="4075113"/>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20</a:t>
              </a:r>
            </a:p>
          </p:txBody>
        </p:sp>
        <p:sp>
          <p:nvSpPr>
            <p:cNvPr id="6598" name="Line 259"/>
            <p:cNvSpPr>
              <a:spLocks noChangeShapeType="1"/>
            </p:cNvSpPr>
            <p:nvPr/>
          </p:nvSpPr>
          <p:spPr bwMode="auto">
            <a:xfrm flipH="1">
              <a:off x="912813" y="3925888"/>
              <a:ext cx="7778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599" name="Line 260"/>
            <p:cNvSpPr>
              <a:spLocks noChangeShapeType="1"/>
            </p:cNvSpPr>
            <p:nvPr/>
          </p:nvSpPr>
          <p:spPr bwMode="auto">
            <a:xfrm flipH="1">
              <a:off x="912813" y="3751263"/>
              <a:ext cx="777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00" name="Rectangle 261"/>
            <p:cNvSpPr>
              <a:spLocks noChangeArrowheads="1"/>
            </p:cNvSpPr>
            <p:nvPr/>
          </p:nvSpPr>
          <p:spPr bwMode="auto">
            <a:xfrm>
              <a:off x="735013" y="3727451"/>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40</a:t>
              </a:r>
            </a:p>
          </p:txBody>
        </p:sp>
        <p:sp>
          <p:nvSpPr>
            <p:cNvPr id="6601" name="Line 262"/>
            <p:cNvSpPr>
              <a:spLocks noChangeShapeType="1"/>
            </p:cNvSpPr>
            <p:nvPr/>
          </p:nvSpPr>
          <p:spPr bwMode="auto">
            <a:xfrm flipH="1">
              <a:off x="912813" y="3575051"/>
              <a:ext cx="7778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02" name="Line 263"/>
            <p:cNvSpPr>
              <a:spLocks noChangeShapeType="1"/>
            </p:cNvSpPr>
            <p:nvPr/>
          </p:nvSpPr>
          <p:spPr bwMode="auto">
            <a:xfrm flipH="1">
              <a:off x="912813" y="3400426"/>
              <a:ext cx="777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03" name="Rectangle 264"/>
            <p:cNvSpPr>
              <a:spLocks noChangeArrowheads="1"/>
            </p:cNvSpPr>
            <p:nvPr/>
          </p:nvSpPr>
          <p:spPr bwMode="auto">
            <a:xfrm>
              <a:off x="735013" y="3375026"/>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60</a:t>
              </a:r>
            </a:p>
          </p:txBody>
        </p:sp>
        <p:sp>
          <p:nvSpPr>
            <p:cNvPr id="6604" name="Line 265"/>
            <p:cNvSpPr>
              <a:spLocks noChangeShapeType="1"/>
            </p:cNvSpPr>
            <p:nvPr/>
          </p:nvSpPr>
          <p:spPr bwMode="auto">
            <a:xfrm flipH="1">
              <a:off x="912813" y="3225801"/>
              <a:ext cx="7778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05" name="Line 266"/>
            <p:cNvSpPr>
              <a:spLocks noChangeShapeType="1"/>
            </p:cNvSpPr>
            <p:nvPr/>
          </p:nvSpPr>
          <p:spPr bwMode="auto">
            <a:xfrm flipH="1">
              <a:off x="912813" y="3051176"/>
              <a:ext cx="7778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06" name="Rectangle 267"/>
            <p:cNvSpPr>
              <a:spLocks noChangeArrowheads="1"/>
            </p:cNvSpPr>
            <p:nvPr/>
          </p:nvSpPr>
          <p:spPr bwMode="auto">
            <a:xfrm>
              <a:off x="735013" y="3024188"/>
              <a:ext cx="11541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80</a:t>
              </a:r>
            </a:p>
          </p:txBody>
        </p:sp>
        <p:sp>
          <p:nvSpPr>
            <p:cNvPr id="6607" name="Line 268"/>
            <p:cNvSpPr>
              <a:spLocks noChangeShapeType="1"/>
            </p:cNvSpPr>
            <p:nvPr/>
          </p:nvSpPr>
          <p:spPr bwMode="auto">
            <a:xfrm flipH="1">
              <a:off x="912813" y="2874963"/>
              <a:ext cx="7778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08" name="Line 269"/>
            <p:cNvSpPr>
              <a:spLocks noChangeShapeType="1"/>
            </p:cNvSpPr>
            <p:nvPr/>
          </p:nvSpPr>
          <p:spPr bwMode="auto">
            <a:xfrm flipH="1">
              <a:off x="912813" y="2700338"/>
              <a:ext cx="7778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09" name="Rectangle 270"/>
            <p:cNvSpPr>
              <a:spLocks noChangeArrowheads="1"/>
            </p:cNvSpPr>
            <p:nvPr/>
          </p:nvSpPr>
          <p:spPr bwMode="auto">
            <a:xfrm>
              <a:off x="673100" y="2674938"/>
              <a:ext cx="17312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100</a:t>
              </a:r>
            </a:p>
          </p:txBody>
        </p:sp>
        <p:sp>
          <p:nvSpPr>
            <p:cNvPr id="6610" name="Rectangle 271"/>
            <p:cNvSpPr>
              <a:spLocks noChangeArrowheads="1"/>
            </p:cNvSpPr>
            <p:nvPr/>
          </p:nvSpPr>
          <p:spPr bwMode="auto">
            <a:xfrm rot="16200000">
              <a:off x="122458" y="3242276"/>
              <a:ext cx="93936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Relative Abundance</a:t>
              </a:r>
            </a:p>
          </p:txBody>
        </p:sp>
        <p:sp>
          <p:nvSpPr>
            <p:cNvPr id="6611" name="Line 272"/>
            <p:cNvSpPr>
              <a:spLocks noChangeShapeType="1"/>
            </p:cNvSpPr>
            <p:nvPr/>
          </p:nvSpPr>
          <p:spPr bwMode="auto">
            <a:xfrm flipV="1">
              <a:off x="990600" y="4446588"/>
              <a:ext cx="0"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12" name="Line 273"/>
            <p:cNvSpPr>
              <a:spLocks noChangeShapeType="1"/>
            </p:cNvSpPr>
            <p:nvPr/>
          </p:nvSpPr>
          <p:spPr bwMode="auto">
            <a:xfrm flipV="1">
              <a:off x="99695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13" name="Line 274"/>
            <p:cNvSpPr>
              <a:spLocks noChangeShapeType="1"/>
            </p:cNvSpPr>
            <p:nvPr/>
          </p:nvSpPr>
          <p:spPr bwMode="auto">
            <a:xfrm flipV="1">
              <a:off x="101282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14" name="Line 275"/>
            <p:cNvSpPr>
              <a:spLocks noChangeShapeType="1"/>
            </p:cNvSpPr>
            <p:nvPr/>
          </p:nvSpPr>
          <p:spPr bwMode="auto">
            <a:xfrm flipV="1">
              <a:off x="102235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15" name="Line 276"/>
            <p:cNvSpPr>
              <a:spLocks noChangeShapeType="1"/>
            </p:cNvSpPr>
            <p:nvPr/>
          </p:nvSpPr>
          <p:spPr bwMode="auto">
            <a:xfrm flipV="1">
              <a:off x="1030288" y="4446588"/>
              <a:ext cx="0"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16" name="Line 277"/>
            <p:cNvSpPr>
              <a:spLocks noChangeShapeType="1"/>
            </p:cNvSpPr>
            <p:nvPr/>
          </p:nvSpPr>
          <p:spPr bwMode="auto">
            <a:xfrm flipV="1">
              <a:off x="1036638"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17" name="Line 278"/>
            <p:cNvSpPr>
              <a:spLocks noChangeShapeType="1"/>
            </p:cNvSpPr>
            <p:nvPr/>
          </p:nvSpPr>
          <p:spPr bwMode="auto">
            <a:xfrm flipV="1">
              <a:off x="104457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18" name="Line 279"/>
            <p:cNvSpPr>
              <a:spLocks noChangeShapeType="1"/>
            </p:cNvSpPr>
            <p:nvPr/>
          </p:nvSpPr>
          <p:spPr bwMode="auto">
            <a:xfrm flipV="1">
              <a:off x="105251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19" name="Line 280"/>
            <p:cNvSpPr>
              <a:spLocks noChangeShapeType="1"/>
            </p:cNvSpPr>
            <p:nvPr/>
          </p:nvSpPr>
          <p:spPr bwMode="auto">
            <a:xfrm flipV="1">
              <a:off x="1060450" y="4446588"/>
              <a:ext cx="1588" cy="3175"/>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20" name="Line 281"/>
            <p:cNvSpPr>
              <a:spLocks noChangeShapeType="1"/>
            </p:cNvSpPr>
            <p:nvPr/>
          </p:nvSpPr>
          <p:spPr bwMode="auto">
            <a:xfrm flipV="1">
              <a:off x="1068388" y="4446588"/>
              <a:ext cx="1588" cy="3175"/>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21" name="Line 282"/>
            <p:cNvSpPr>
              <a:spLocks noChangeShapeType="1"/>
            </p:cNvSpPr>
            <p:nvPr/>
          </p:nvSpPr>
          <p:spPr bwMode="auto">
            <a:xfrm flipV="1">
              <a:off x="1074738"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22" name="Line 283"/>
            <p:cNvSpPr>
              <a:spLocks noChangeShapeType="1"/>
            </p:cNvSpPr>
            <p:nvPr/>
          </p:nvSpPr>
          <p:spPr bwMode="auto">
            <a:xfrm flipV="1">
              <a:off x="108267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23" name="Line 284"/>
            <p:cNvSpPr>
              <a:spLocks noChangeShapeType="1"/>
            </p:cNvSpPr>
            <p:nvPr/>
          </p:nvSpPr>
          <p:spPr bwMode="auto">
            <a:xfrm flipV="1">
              <a:off x="109061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24" name="Line 285"/>
            <p:cNvSpPr>
              <a:spLocks noChangeShapeType="1"/>
            </p:cNvSpPr>
            <p:nvPr/>
          </p:nvSpPr>
          <p:spPr bwMode="auto">
            <a:xfrm flipV="1">
              <a:off x="109855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25" name="Line 286"/>
            <p:cNvSpPr>
              <a:spLocks noChangeShapeType="1"/>
            </p:cNvSpPr>
            <p:nvPr/>
          </p:nvSpPr>
          <p:spPr bwMode="auto">
            <a:xfrm flipV="1">
              <a:off x="1106488"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26" name="Line 287"/>
            <p:cNvSpPr>
              <a:spLocks noChangeShapeType="1"/>
            </p:cNvSpPr>
            <p:nvPr/>
          </p:nvSpPr>
          <p:spPr bwMode="auto">
            <a:xfrm flipV="1">
              <a:off x="1112838" y="4446588"/>
              <a:ext cx="1588" cy="3175"/>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27" name="Line 288"/>
            <p:cNvSpPr>
              <a:spLocks noChangeShapeType="1"/>
            </p:cNvSpPr>
            <p:nvPr/>
          </p:nvSpPr>
          <p:spPr bwMode="auto">
            <a:xfrm flipV="1">
              <a:off x="1120775" y="4446588"/>
              <a:ext cx="1588" cy="3175"/>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28" name="Line 289"/>
            <p:cNvSpPr>
              <a:spLocks noChangeShapeType="1"/>
            </p:cNvSpPr>
            <p:nvPr/>
          </p:nvSpPr>
          <p:spPr bwMode="auto">
            <a:xfrm flipV="1">
              <a:off x="112871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29" name="Line 290"/>
            <p:cNvSpPr>
              <a:spLocks noChangeShapeType="1"/>
            </p:cNvSpPr>
            <p:nvPr/>
          </p:nvSpPr>
          <p:spPr bwMode="auto">
            <a:xfrm flipV="1">
              <a:off x="113665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30" name="Line 291"/>
            <p:cNvSpPr>
              <a:spLocks noChangeShapeType="1"/>
            </p:cNvSpPr>
            <p:nvPr/>
          </p:nvSpPr>
          <p:spPr bwMode="auto">
            <a:xfrm flipV="1">
              <a:off x="114617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31" name="Line 292"/>
            <p:cNvSpPr>
              <a:spLocks noChangeShapeType="1"/>
            </p:cNvSpPr>
            <p:nvPr/>
          </p:nvSpPr>
          <p:spPr bwMode="auto">
            <a:xfrm flipV="1">
              <a:off x="115252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32" name="Line 293"/>
            <p:cNvSpPr>
              <a:spLocks noChangeShapeType="1"/>
            </p:cNvSpPr>
            <p:nvPr/>
          </p:nvSpPr>
          <p:spPr bwMode="auto">
            <a:xfrm flipV="1">
              <a:off x="116046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33" name="Line 294"/>
            <p:cNvSpPr>
              <a:spLocks noChangeShapeType="1"/>
            </p:cNvSpPr>
            <p:nvPr/>
          </p:nvSpPr>
          <p:spPr bwMode="auto">
            <a:xfrm flipV="1">
              <a:off x="116840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34" name="Line 295"/>
            <p:cNvSpPr>
              <a:spLocks noChangeShapeType="1"/>
            </p:cNvSpPr>
            <p:nvPr/>
          </p:nvSpPr>
          <p:spPr bwMode="auto">
            <a:xfrm flipV="1">
              <a:off x="1176338"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35" name="Line 296"/>
            <p:cNvSpPr>
              <a:spLocks noChangeShapeType="1"/>
            </p:cNvSpPr>
            <p:nvPr/>
          </p:nvSpPr>
          <p:spPr bwMode="auto">
            <a:xfrm flipV="1">
              <a:off x="1184275" y="4446588"/>
              <a:ext cx="1588" cy="3175"/>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36" name="Line 297"/>
            <p:cNvSpPr>
              <a:spLocks noChangeShapeType="1"/>
            </p:cNvSpPr>
            <p:nvPr/>
          </p:nvSpPr>
          <p:spPr bwMode="auto">
            <a:xfrm flipV="1">
              <a:off x="1192213" y="4446588"/>
              <a:ext cx="0"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37" name="Line 298"/>
            <p:cNvSpPr>
              <a:spLocks noChangeShapeType="1"/>
            </p:cNvSpPr>
            <p:nvPr/>
          </p:nvSpPr>
          <p:spPr bwMode="auto">
            <a:xfrm flipV="1">
              <a:off x="119856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38" name="Line 299"/>
            <p:cNvSpPr>
              <a:spLocks noChangeShapeType="1"/>
            </p:cNvSpPr>
            <p:nvPr/>
          </p:nvSpPr>
          <p:spPr bwMode="auto">
            <a:xfrm flipV="1">
              <a:off x="120650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39" name="Line 300"/>
            <p:cNvSpPr>
              <a:spLocks noChangeShapeType="1"/>
            </p:cNvSpPr>
            <p:nvPr/>
          </p:nvSpPr>
          <p:spPr bwMode="auto">
            <a:xfrm flipV="1">
              <a:off x="1214438" y="4440238"/>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40" name="Line 301"/>
            <p:cNvSpPr>
              <a:spLocks noChangeShapeType="1"/>
            </p:cNvSpPr>
            <p:nvPr/>
          </p:nvSpPr>
          <p:spPr bwMode="auto">
            <a:xfrm flipV="1">
              <a:off x="1222375"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41" name="Line 302"/>
            <p:cNvSpPr>
              <a:spLocks noChangeShapeType="1"/>
            </p:cNvSpPr>
            <p:nvPr/>
          </p:nvSpPr>
          <p:spPr bwMode="auto">
            <a:xfrm flipV="1">
              <a:off x="123031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42" name="Line 303"/>
            <p:cNvSpPr>
              <a:spLocks noChangeShapeType="1"/>
            </p:cNvSpPr>
            <p:nvPr/>
          </p:nvSpPr>
          <p:spPr bwMode="auto">
            <a:xfrm flipV="1">
              <a:off x="1236663"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43" name="Line 304"/>
            <p:cNvSpPr>
              <a:spLocks noChangeShapeType="1"/>
            </p:cNvSpPr>
            <p:nvPr/>
          </p:nvSpPr>
          <p:spPr bwMode="auto">
            <a:xfrm flipV="1">
              <a:off x="124460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44" name="Line 305"/>
            <p:cNvSpPr>
              <a:spLocks noChangeShapeType="1"/>
            </p:cNvSpPr>
            <p:nvPr/>
          </p:nvSpPr>
          <p:spPr bwMode="auto">
            <a:xfrm flipV="1">
              <a:off x="1252538" y="4446588"/>
              <a:ext cx="1588" cy="3175"/>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45" name="Line 306"/>
            <p:cNvSpPr>
              <a:spLocks noChangeShapeType="1"/>
            </p:cNvSpPr>
            <p:nvPr/>
          </p:nvSpPr>
          <p:spPr bwMode="auto">
            <a:xfrm flipV="1">
              <a:off x="1260475"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46" name="Line 307"/>
            <p:cNvSpPr>
              <a:spLocks noChangeShapeType="1"/>
            </p:cNvSpPr>
            <p:nvPr/>
          </p:nvSpPr>
          <p:spPr bwMode="auto">
            <a:xfrm flipV="1">
              <a:off x="127000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47" name="Line 308"/>
            <p:cNvSpPr>
              <a:spLocks noChangeShapeType="1"/>
            </p:cNvSpPr>
            <p:nvPr/>
          </p:nvSpPr>
          <p:spPr bwMode="auto">
            <a:xfrm flipV="1">
              <a:off x="127635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48" name="Line 309"/>
            <p:cNvSpPr>
              <a:spLocks noChangeShapeType="1"/>
            </p:cNvSpPr>
            <p:nvPr/>
          </p:nvSpPr>
          <p:spPr bwMode="auto">
            <a:xfrm flipV="1">
              <a:off x="1284288"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49" name="Line 310"/>
            <p:cNvSpPr>
              <a:spLocks noChangeShapeType="1"/>
            </p:cNvSpPr>
            <p:nvPr/>
          </p:nvSpPr>
          <p:spPr bwMode="auto">
            <a:xfrm flipV="1">
              <a:off x="1292225"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50" name="Line 311"/>
            <p:cNvSpPr>
              <a:spLocks noChangeShapeType="1"/>
            </p:cNvSpPr>
            <p:nvPr/>
          </p:nvSpPr>
          <p:spPr bwMode="auto">
            <a:xfrm flipV="1">
              <a:off x="130016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51" name="Line 312"/>
            <p:cNvSpPr>
              <a:spLocks noChangeShapeType="1"/>
            </p:cNvSpPr>
            <p:nvPr/>
          </p:nvSpPr>
          <p:spPr bwMode="auto">
            <a:xfrm flipV="1">
              <a:off x="130810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52" name="Line 313"/>
            <p:cNvSpPr>
              <a:spLocks noChangeShapeType="1"/>
            </p:cNvSpPr>
            <p:nvPr/>
          </p:nvSpPr>
          <p:spPr bwMode="auto">
            <a:xfrm flipV="1">
              <a:off x="131445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53" name="Line 314"/>
            <p:cNvSpPr>
              <a:spLocks noChangeShapeType="1"/>
            </p:cNvSpPr>
            <p:nvPr/>
          </p:nvSpPr>
          <p:spPr bwMode="auto">
            <a:xfrm flipV="1">
              <a:off x="1322388" y="4443413"/>
              <a:ext cx="1588" cy="6350"/>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54" name="Line 315"/>
            <p:cNvSpPr>
              <a:spLocks noChangeShapeType="1"/>
            </p:cNvSpPr>
            <p:nvPr/>
          </p:nvSpPr>
          <p:spPr bwMode="auto">
            <a:xfrm flipV="1">
              <a:off x="1330325" y="4446588"/>
              <a:ext cx="1588" cy="3175"/>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55" name="Line 316"/>
            <p:cNvSpPr>
              <a:spLocks noChangeShapeType="1"/>
            </p:cNvSpPr>
            <p:nvPr/>
          </p:nvSpPr>
          <p:spPr bwMode="auto">
            <a:xfrm flipV="1">
              <a:off x="1338263"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56" name="Line 317"/>
            <p:cNvSpPr>
              <a:spLocks noChangeShapeType="1"/>
            </p:cNvSpPr>
            <p:nvPr/>
          </p:nvSpPr>
          <p:spPr bwMode="auto">
            <a:xfrm flipV="1">
              <a:off x="134620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57" name="Line 318"/>
            <p:cNvSpPr>
              <a:spLocks noChangeShapeType="1"/>
            </p:cNvSpPr>
            <p:nvPr/>
          </p:nvSpPr>
          <p:spPr bwMode="auto">
            <a:xfrm flipV="1">
              <a:off x="1354138" y="4446588"/>
              <a:ext cx="0"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58" name="Line 319"/>
            <p:cNvSpPr>
              <a:spLocks noChangeShapeType="1"/>
            </p:cNvSpPr>
            <p:nvPr/>
          </p:nvSpPr>
          <p:spPr bwMode="auto">
            <a:xfrm flipV="1">
              <a:off x="1360488"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59" name="Line 320"/>
            <p:cNvSpPr>
              <a:spLocks noChangeShapeType="1"/>
            </p:cNvSpPr>
            <p:nvPr/>
          </p:nvSpPr>
          <p:spPr bwMode="auto">
            <a:xfrm flipV="1">
              <a:off x="1368425"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60" name="Line 321"/>
            <p:cNvSpPr>
              <a:spLocks noChangeShapeType="1"/>
            </p:cNvSpPr>
            <p:nvPr/>
          </p:nvSpPr>
          <p:spPr bwMode="auto">
            <a:xfrm flipV="1">
              <a:off x="137636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61" name="Line 322"/>
            <p:cNvSpPr>
              <a:spLocks noChangeShapeType="1"/>
            </p:cNvSpPr>
            <p:nvPr/>
          </p:nvSpPr>
          <p:spPr bwMode="auto">
            <a:xfrm flipV="1">
              <a:off x="138430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62" name="Line 323"/>
            <p:cNvSpPr>
              <a:spLocks noChangeShapeType="1"/>
            </p:cNvSpPr>
            <p:nvPr/>
          </p:nvSpPr>
          <p:spPr bwMode="auto">
            <a:xfrm flipV="1">
              <a:off x="139382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63" name="Line 324"/>
            <p:cNvSpPr>
              <a:spLocks noChangeShapeType="1"/>
            </p:cNvSpPr>
            <p:nvPr/>
          </p:nvSpPr>
          <p:spPr bwMode="auto">
            <a:xfrm flipV="1">
              <a:off x="140017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64" name="Line 325"/>
            <p:cNvSpPr>
              <a:spLocks noChangeShapeType="1"/>
            </p:cNvSpPr>
            <p:nvPr/>
          </p:nvSpPr>
          <p:spPr bwMode="auto">
            <a:xfrm flipV="1">
              <a:off x="140811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65" name="Line 326"/>
            <p:cNvSpPr>
              <a:spLocks noChangeShapeType="1"/>
            </p:cNvSpPr>
            <p:nvPr/>
          </p:nvSpPr>
          <p:spPr bwMode="auto">
            <a:xfrm flipV="1">
              <a:off x="1416050" y="4443413"/>
              <a:ext cx="1588" cy="6350"/>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66" name="Line 327"/>
            <p:cNvSpPr>
              <a:spLocks noChangeShapeType="1"/>
            </p:cNvSpPr>
            <p:nvPr/>
          </p:nvSpPr>
          <p:spPr bwMode="auto">
            <a:xfrm flipV="1">
              <a:off x="1423988"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67" name="Line 328"/>
            <p:cNvSpPr>
              <a:spLocks noChangeShapeType="1"/>
            </p:cNvSpPr>
            <p:nvPr/>
          </p:nvSpPr>
          <p:spPr bwMode="auto">
            <a:xfrm flipV="1">
              <a:off x="143192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68" name="Line 329"/>
            <p:cNvSpPr>
              <a:spLocks noChangeShapeType="1"/>
            </p:cNvSpPr>
            <p:nvPr/>
          </p:nvSpPr>
          <p:spPr bwMode="auto">
            <a:xfrm flipV="1">
              <a:off x="143827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69" name="Line 330"/>
            <p:cNvSpPr>
              <a:spLocks noChangeShapeType="1"/>
            </p:cNvSpPr>
            <p:nvPr/>
          </p:nvSpPr>
          <p:spPr bwMode="auto">
            <a:xfrm flipV="1">
              <a:off x="144621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70" name="Line 331"/>
            <p:cNvSpPr>
              <a:spLocks noChangeShapeType="1"/>
            </p:cNvSpPr>
            <p:nvPr/>
          </p:nvSpPr>
          <p:spPr bwMode="auto">
            <a:xfrm flipV="1">
              <a:off x="1454150"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71" name="Line 332"/>
            <p:cNvSpPr>
              <a:spLocks noChangeShapeType="1"/>
            </p:cNvSpPr>
            <p:nvPr/>
          </p:nvSpPr>
          <p:spPr bwMode="auto">
            <a:xfrm flipV="1">
              <a:off x="1462088"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72" name="Line 333"/>
            <p:cNvSpPr>
              <a:spLocks noChangeShapeType="1"/>
            </p:cNvSpPr>
            <p:nvPr/>
          </p:nvSpPr>
          <p:spPr bwMode="auto">
            <a:xfrm flipV="1">
              <a:off x="147002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73" name="Line 334"/>
            <p:cNvSpPr>
              <a:spLocks noChangeShapeType="1"/>
            </p:cNvSpPr>
            <p:nvPr/>
          </p:nvSpPr>
          <p:spPr bwMode="auto">
            <a:xfrm flipV="1">
              <a:off x="147637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74" name="Line 335"/>
            <p:cNvSpPr>
              <a:spLocks noChangeShapeType="1"/>
            </p:cNvSpPr>
            <p:nvPr/>
          </p:nvSpPr>
          <p:spPr bwMode="auto">
            <a:xfrm flipV="1">
              <a:off x="148431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75" name="Line 336"/>
            <p:cNvSpPr>
              <a:spLocks noChangeShapeType="1"/>
            </p:cNvSpPr>
            <p:nvPr/>
          </p:nvSpPr>
          <p:spPr bwMode="auto">
            <a:xfrm flipV="1">
              <a:off x="1492250"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76" name="Line 337"/>
            <p:cNvSpPr>
              <a:spLocks noChangeShapeType="1"/>
            </p:cNvSpPr>
            <p:nvPr/>
          </p:nvSpPr>
          <p:spPr bwMode="auto">
            <a:xfrm flipV="1">
              <a:off x="1500188"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77" name="Line 338"/>
            <p:cNvSpPr>
              <a:spLocks noChangeShapeType="1"/>
            </p:cNvSpPr>
            <p:nvPr/>
          </p:nvSpPr>
          <p:spPr bwMode="auto">
            <a:xfrm flipV="1">
              <a:off x="1508125" y="4446588"/>
              <a:ext cx="1588" cy="3175"/>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78" name="Line 339"/>
            <p:cNvSpPr>
              <a:spLocks noChangeShapeType="1"/>
            </p:cNvSpPr>
            <p:nvPr/>
          </p:nvSpPr>
          <p:spPr bwMode="auto">
            <a:xfrm flipV="1">
              <a:off x="1517650" y="4446588"/>
              <a:ext cx="0"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79" name="Line 340"/>
            <p:cNvSpPr>
              <a:spLocks noChangeShapeType="1"/>
            </p:cNvSpPr>
            <p:nvPr/>
          </p:nvSpPr>
          <p:spPr bwMode="auto">
            <a:xfrm flipV="1">
              <a:off x="152400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80" name="Line 341"/>
            <p:cNvSpPr>
              <a:spLocks noChangeShapeType="1"/>
            </p:cNvSpPr>
            <p:nvPr/>
          </p:nvSpPr>
          <p:spPr bwMode="auto">
            <a:xfrm flipV="1">
              <a:off x="1531938" y="4440238"/>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81" name="Line 342"/>
            <p:cNvSpPr>
              <a:spLocks noChangeShapeType="1"/>
            </p:cNvSpPr>
            <p:nvPr/>
          </p:nvSpPr>
          <p:spPr bwMode="auto">
            <a:xfrm flipV="1">
              <a:off x="153987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82" name="Line 343"/>
            <p:cNvSpPr>
              <a:spLocks noChangeShapeType="1"/>
            </p:cNvSpPr>
            <p:nvPr/>
          </p:nvSpPr>
          <p:spPr bwMode="auto">
            <a:xfrm flipV="1">
              <a:off x="154781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83" name="Line 344"/>
            <p:cNvSpPr>
              <a:spLocks noChangeShapeType="1"/>
            </p:cNvSpPr>
            <p:nvPr/>
          </p:nvSpPr>
          <p:spPr bwMode="auto">
            <a:xfrm flipV="1">
              <a:off x="1555750"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84" name="Line 345"/>
            <p:cNvSpPr>
              <a:spLocks noChangeShapeType="1"/>
            </p:cNvSpPr>
            <p:nvPr/>
          </p:nvSpPr>
          <p:spPr bwMode="auto">
            <a:xfrm flipV="1">
              <a:off x="1562100"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85" name="Line 346"/>
            <p:cNvSpPr>
              <a:spLocks noChangeShapeType="1"/>
            </p:cNvSpPr>
            <p:nvPr/>
          </p:nvSpPr>
          <p:spPr bwMode="auto">
            <a:xfrm flipV="1">
              <a:off x="1570038"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86" name="Line 347"/>
            <p:cNvSpPr>
              <a:spLocks noChangeShapeType="1"/>
            </p:cNvSpPr>
            <p:nvPr/>
          </p:nvSpPr>
          <p:spPr bwMode="auto">
            <a:xfrm flipV="1">
              <a:off x="157797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87" name="Line 348"/>
            <p:cNvSpPr>
              <a:spLocks noChangeShapeType="1"/>
            </p:cNvSpPr>
            <p:nvPr/>
          </p:nvSpPr>
          <p:spPr bwMode="auto">
            <a:xfrm flipV="1">
              <a:off x="1585913"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88" name="Line 349"/>
            <p:cNvSpPr>
              <a:spLocks noChangeShapeType="1"/>
            </p:cNvSpPr>
            <p:nvPr/>
          </p:nvSpPr>
          <p:spPr bwMode="auto">
            <a:xfrm flipV="1">
              <a:off x="1593850" y="4437063"/>
              <a:ext cx="1588" cy="127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89" name="Line 350"/>
            <p:cNvSpPr>
              <a:spLocks noChangeShapeType="1"/>
            </p:cNvSpPr>
            <p:nvPr/>
          </p:nvSpPr>
          <p:spPr bwMode="auto">
            <a:xfrm flipV="1">
              <a:off x="1600200" y="4440238"/>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90" name="Line 351"/>
            <p:cNvSpPr>
              <a:spLocks noChangeShapeType="1"/>
            </p:cNvSpPr>
            <p:nvPr/>
          </p:nvSpPr>
          <p:spPr bwMode="auto">
            <a:xfrm flipV="1">
              <a:off x="1608138" y="4443413"/>
              <a:ext cx="1588" cy="6350"/>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91" name="Line 352"/>
            <p:cNvSpPr>
              <a:spLocks noChangeShapeType="1"/>
            </p:cNvSpPr>
            <p:nvPr/>
          </p:nvSpPr>
          <p:spPr bwMode="auto">
            <a:xfrm flipV="1">
              <a:off x="1616075" y="44465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92" name="Line 353"/>
            <p:cNvSpPr>
              <a:spLocks noChangeShapeType="1"/>
            </p:cNvSpPr>
            <p:nvPr/>
          </p:nvSpPr>
          <p:spPr bwMode="auto">
            <a:xfrm flipV="1">
              <a:off x="1624013"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93" name="Line 354"/>
            <p:cNvSpPr>
              <a:spLocks noChangeShapeType="1"/>
            </p:cNvSpPr>
            <p:nvPr/>
          </p:nvSpPr>
          <p:spPr bwMode="auto">
            <a:xfrm flipV="1">
              <a:off x="1631950" y="4440238"/>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grpSp>
          <p:nvGrpSpPr>
            <p:cNvPr id="6694" name="Group 355"/>
            <p:cNvGrpSpPr>
              <a:grpSpLocks/>
            </p:cNvGrpSpPr>
            <p:nvPr/>
          </p:nvGrpSpPr>
          <p:grpSpPr bwMode="auto">
            <a:xfrm>
              <a:off x="1639888" y="4241801"/>
              <a:ext cx="1539875" cy="207963"/>
              <a:chOff x="1058" y="3212"/>
              <a:chExt cx="1008" cy="346"/>
            </a:xfrm>
          </p:grpSpPr>
          <p:sp>
            <p:nvSpPr>
              <p:cNvPr id="7383" name="Line 356"/>
              <p:cNvSpPr>
                <a:spLocks noChangeShapeType="1"/>
              </p:cNvSpPr>
              <p:nvPr/>
            </p:nvSpPr>
            <p:spPr bwMode="auto">
              <a:xfrm flipV="1">
                <a:off x="105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84" name="Line 357"/>
              <p:cNvSpPr>
                <a:spLocks noChangeShapeType="1"/>
              </p:cNvSpPr>
              <p:nvPr/>
            </p:nvSpPr>
            <p:spPr bwMode="auto">
              <a:xfrm flipV="1">
                <a:off x="1063"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85" name="Line 358"/>
              <p:cNvSpPr>
                <a:spLocks noChangeShapeType="1"/>
              </p:cNvSpPr>
              <p:nvPr/>
            </p:nvSpPr>
            <p:spPr bwMode="auto">
              <a:xfrm flipV="1">
                <a:off x="106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86" name="Line 359"/>
              <p:cNvSpPr>
                <a:spLocks noChangeShapeType="1"/>
              </p:cNvSpPr>
              <p:nvPr/>
            </p:nvSpPr>
            <p:spPr bwMode="auto">
              <a:xfrm flipV="1">
                <a:off x="1073"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87" name="Line 360"/>
              <p:cNvSpPr>
                <a:spLocks noChangeShapeType="1"/>
              </p:cNvSpPr>
              <p:nvPr/>
            </p:nvSpPr>
            <p:spPr bwMode="auto">
              <a:xfrm flipV="1">
                <a:off x="1078"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88" name="Line 361"/>
              <p:cNvSpPr>
                <a:spLocks noChangeShapeType="1"/>
              </p:cNvSpPr>
              <p:nvPr/>
            </p:nvSpPr>
            <p:spPr bwMode="auto">
              <a:xfrm flipV="1">
                <a:off x="1083"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89" name="Line 362"/>
              <p:cNvSpPr>
                <a:spLocks noChangeShapeType="1"/>
              </p:cNvSpPr>
              <p:nvPr/>
            </p:nvSpPr>
            <p:spPr bwMode="auto">
              <a:xfrm flipV="1">
                <a:off x="1088"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90" name="Line 363"/>
              <p:cNvSpPr>
                <a:spLocks noChangeShapeType="1"/>
              </p:cNvSpPr>
              <p:nvPr/>
            </p:nvSpPr>
            <p:spPr bwMode="auto">
              <a:xfrm flipV="1">
                <a:off x="109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91" name="Line 364"/>
              <p:cNvSpPr>
                <a:spLocks noChangeShapeType="1"/>
              </p:cNvSpPr>
              <p:nvPr/>
            </p:nvSpPr>
            <p:spPr bwMode="auto">
              <a:xfrm flipV="1">
                <a:off x="1098"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92" name="Line 365"/>
              <p:cNvSpPr>
                <a:spLocks noChangeShapeType="1"/>
              </p:cNvSpPr>
              <p:nvPr/>
            </p:nvSpPr>
            <p:spPr bwMode="auto">
              <a:xfrm flipV="1">
                <a:off x="110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93" name="Line 366"/>
              <p:cNvSpPr>
                <a:spLocks noChangeShapeType="1"/>
              </p:cNvSpPr>
              <p:nvPr/>
            </p:nvSpPr>
            <p:spPr bwMode="auto">
              <a:xfrm flipV="1">
                <a:off x="110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94" name="Line 367"/>
              <p:cNvSpPr>
                <a:spLocks noChangeShapeType="1"/>
              </p:cNvSpPr>
              <p:nvPr/>
            </p:nvSpPr>
            <p:spPr bwMode="auto">
              <a:xfrm flipV="1">
                <a:off x="1113"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95" name="Line 368"/>
              <p:cNvSpPr>
                <a:spLocks noChangeShapeType="1"/>
              </p:cNvSpPr>
              <p:nvPr/>
            </p:nvSpPr>
            <p:spPr bwMode="auto">
              <a:xfrm flipV="1">
                <a:off x="111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96" name="Line 369"/>
              <p:cNvSpPr>
                <a:spLocks noChangeShapeType="1"/>
              </p:cNvSpPr>
              <p:nvPr/>
            </p:nvSpPr>
            <p:spPr bwMode="auto">
              <a:xfrm flipV="1">
                <a:off x="112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97" name="Line 370"/>
              <p:cNvSpPr>
                <a:spLocks noChangeShapeType="1"/>
              </p:cNvSpPr>
              <p:nvPr/>
            </p:nvSpPr>
            <p:spPr bwMode="auto">
              <a:xfrm flipV="1">
                <a:off x="112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98" name="Line 371"/>
              <p:cNvSpPr>
                <a:spLocks noChangeShapeType="1"/>
              </p:cNvSpPr>
              <p:nvPr/>
            </p:nvSpPr>
            <p:spPr bwMode="auto">
              <a:xfrm flipV="1">
                <a:off x="113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99" name="Line 372"/>
              <p:cNvSpPr>
                <a:spLocks noChangeShapeType="1"/>
              </p:cNvSpPr>
              <p:nvPr/>
            </p:nvSpPr>
            <p:spPr bwMode="auto">
              <a:xfrm flipV="1">
                <a:off x="113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00" name="Line 373"/>
              <p:cNvSpPr>
                <a:spLocks noChangeShapeType="1"/>
              </p:cNvSpPr>
              <p:nvPr/>
            </p:nvSpPr>
            <p:spPr bwMode="auto">
              <a:xfrm flipV="1">
                <a:off x="114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01" name="Line 374"/>
              <p:cNvSpPr>
                <a:spLocks noChangeShapeType="1"/>
              </p:cNvSpPr>
              <p:nvPr/>
            </p:nvSpPr>
            <p:spPr bwMode="auto">
              <a:xfrm flipV="1">
                <a:off x="114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02" name="Line 375"/>
              <p:cNvSpPr>
                <a:spLocks noChangeShapeType="1"/>
              </p:cNvSpPr>
              <p:nvPr/>
            </p:nvSpPr>
            <p:spPr bwMode="auto">
              <a:xfrm flipV="1">
                <a:off x="115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03" name="Line 376"/>
              <p:cNvSpPr>
                <a:spLocks noChangeShapeType="1"/>
              </p:cNvSpPr>
              <p:nvPr/>
            </p:nvSpPr>
            <p:spPr bwMode="auto">
              <a:xfrm flipV="1">
                <a:off x="1159"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04" name="Line 377"/>
              <p:cNvSpPr>
                <a:spLocks noChangeShapeType="1"/>
              </p:cNvSpPr>
              <p:nvPr/>
            </p:nvSpPr>
            <p:spPr bwMode="auto">
              <a:xfrm flipV="1">
                <a:off x="116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05" name="Line 378"/>
              <p:cNvSpPr>
                <a:spLocks noChangeShapeType="1"/>
              </p:cNvSpPr>
              <p:nvPr/>
            </p:nvSpPr>
            <p:spPr bwMode="auto">
              <a:xfrm flipV="1">
                <a:off x="1169"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06" name="Line 379"/>
              <p:cNvSpPr>
                <a:spLocks noChangeShapeType="1"/>
              </p:cNvSpPr>
              <p:nvPr/>
            </p:nvSpPr>
            <p:spPr bwMode="auto">
              <a:xfrm flipV="1">
                <a:off x="117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07" name="Line 380"/>
              <p:cNvSpPr>
                <a:spLocks noChangeShapeType="1"/>
              </p:cNvSpPr>
              <p:nvPr/>
            </p:nvSpPr>
            <p:spPr bwMode="auto">
              <a:xfrm flipV="1">
                <a:off x="1179"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08" name="Line 381"/>
              <p:cNvSpPr>
                <a:spLocks noChangeShapeType="1"/>
              </p:cNvSpPr>
              <p:nvPr/>
            </p:nvSpPr>
            <p:spPr bwMode="auto">
              <a:xfrm flipV="1">
                <a:off x="1184"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09" name="Line 382"/>
              <p:cNvSpPr>
                <a:spLocks noChangeShapeType="1"/>
              </p:cNvSpPr>
              <p:nvPr/>
            </p:nvSpPr>
            <p:spPr bwMode="auto">
              <a:xfrm flipV="1">
                <a:off x="118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10" name="Line 383"/>
              <p:cNvSpPr>
                <a:spLocks noChangeShapeType="1"/>
              </p:cNvSpPr>
              <p:nvPr/>
            </p:nvSpPr>
            <p:spPr bwMode="auto">
              <a:xfrm flipV="1">
                <a:off x="119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11" name="Line 384"/>
              <p:cNvSpPr>
                <a:spLocks noChangeShapeType="1"/>
              </p:cNvSpPr>
              <p:nvPr/>
            </p:nvSpPr>
            <p:spPr bwMode="auto">
              <a:xfrm flipV="1">
                <a:off x="1199"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12" name="Line 385"/>
              <p:cNvSpPr>
                <a:spLocks noChangeShapeType="1"/>
              </p:cNvSpPr>
              <p:nvPr/>
            </p:nvSpPr>
            <p:spPr bwMode="auto">
              <a:xfrm flipV="1">
                <a:off x="120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13" name="Line 386"/>
              <p:cNvSpPr>
                <a:spLocks noChangeShapeType="1"/>
              </p:cNvSpPr>
              <p:nvPr/>
            </p:nvSpPr>
            <p:spPr bwMode="auto">
              <a:xfrm flipV="1">
                <a:off x="1209"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14" name="Line 387"/>
              <p:cNvSpPr>
                <a:spLocks noChangeShapeType="1"/>
              </p:cNvSpPr>
              <p:nvPr/>
            </p:nvSpPr>
            <p:spPr bwMode="auto">
              <a:xfrm flipV="1">
                <a:off x="121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15" name="Line 388"/>
              <p:cNvSpPr>
                <a:spLocks noChangeShapeType="1"/>
              </p:cNvSpPr>
              <p:nvPr/>
            </p:nvSpPr>
            <p:spPr bwMode="auto">
              <a:xfrm flipV="1">
                <a:off x="122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16" name="Line 389"/>
              <p:cNvSpPr>
                <a:spLocks noChangeShapeType="1"/>
              </p:cNvSpPr>
              <p:nvPr/>
            </p:nvSpPr>
            <p:spPr bwMode="auto">
              <a:xfrm flipV="1">
                <a:off x="1225"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17" name="Line 390"/>
              <p:cNvSpPr>
                <a:spLocks noChangeShapeType="1"/>
              </p:cNvSpPr>
              <p:nvPr/>
            </p:nvSpPr>
            <p:spPr bwMode="auto">
              <a:xfrm flipV="1">
                <a:off x="123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18" name="Line 391"/>
              <p:cNvSpPr>
                <a:spLocks noChangeShapeType="1"/>
              </p:cNvSpPr>
              <p:nvPr/>
            </p:nvSpPr>
            <p:spPr bwMode="auto">
              <a:xfrm flipV="1">
                <a:off x="1235"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19" name="Line 392"/>
              <p:cNvSpPr>
                <a:spLocks noChangeShapeType="1"/>
              </p:cNvSpPr>
              <p:nvPr/>
            </p:nvSpPr>
            <p:spPr bwMode="auto">
              <a:xfrm flipV="1">
                <a:off x="124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20" name="Line 393"/>
              <p:cNvSpPr>
                <a:spLocks noChangeShapeType="1"/>
              </p:cNvSpPr>
              <p:nvPr/>
            </p:nvSpPr>
            <p:spPr bwMode="auto">
              <a:xfrm flipV="1">
                <a:off x="1245"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21" name="Line 394"/>
              <p:cNvSpPr>
                <a:spLocks noChangeShapeType="1"/>
              </p:cNvSpPr>
              <p:nvPr/>
            </p:nvSpPr>
            <p:spPr bwMode="auto">
              <a:xfrm flipV="1">
                <a:off x="125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22" name="Line 395"/>
              <p:cNvSpPr>
                <a:spLocks noChangeShapeType="1"/>
              </p:cNvSpPr>
              <p:nvPr/>
            </p:nvSpPr>
            <p:spPr bwMode="auto">
              <a:xfrm flipV="1">
                <a:off x="125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23" name="Line 396"/>
              <p:cNvSpPr>
                <a:spLocks noChangeShapeType="1"/>
              </p:cNvSpPr>
              <p:nvPr/>
            </p:nvSpPr>
            <p:spPr bwMode="auto">
              <a:xfrm flipV="1">
                <a:off x="126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24" name="Line 397"/>
              <p:cNvSpPr>
                <a:spLocks noChangeShapeType="1"/>
              </p:cNvSpPr>
              <p:nvPr/>
            </p:nvSpPr>
            <p:spPr bwMode="auto">
              <a:xfrm flipV="1">
                <a:off x="1265"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25" name="Line 398"/>
              <p:cNvSpPr>
                <a:spLocks noChangeShapeType="1"/>
              </p:cNvSpPr>
              <p:nvPr/>
            </p:nvSpPr>
            <p:spPr bwMode="auto">
              <a:xfrm flipV="1">
                <a:off x="127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26" name="Line 399"/>
              <p:cNvSpPr>
                <a:spLocks noChangeShapeType="1"/>
              </p:cNvSpPr>
              <p:nvPr/>
            </p:nvSpPr>
            <p:spPr bwMode="auto">
              <a:xfrm flipV="1">
                <a:off x="1275"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27" name="Line 400"/>
              <p:cNvSpPr>
                <a:spLocks noChangeShapeType="1"/>
              </p:cNvSpPr>
              <p:nvPr/>
            </p:nvSpPr>
            <p:spPr bwMode="auto">
              <a:xfrm flipV="1">
                <a:off x="128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28" name="Line 401"/>
              <p:cNvSpPr>
                <a:spLocks noChangeShapeType="1"/>
              </p:cNvSpPr>
              <p:nvPr/>
            </p:nvSpPr>
            <p:spPr bwMode="auto">
              <a:xfrm flipV="1">
                <a:off x="128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29" name="Line 402"/>
              <p:cNvSpPr>
                <a:spLocks noChangeShapeType="1"/>
              </p:cNvSpPr>
              <p:nvPr/>
            </p:nvSpPr>
            <p:spPr bwMode="auto">
              <a:xfrm flipV="1">
                <a:off x="129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30" name="Line 403"/>
              <p:cNvSpPr>
                <a:spLocks noChangeShapeType="1"/>
              </p:cNvSpPr>
              <p:nvPr/>
            </p:nvSpPr>
            <p:spPr bwMode="auto">
              <a:xfrm flipV="1">
                <a:off x="129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31" name="Line 404"/>
              <p:cNvSpPr>
                <a:spLocks noChangeShapeType="1"/>
              </p:cNvSpPr>
              <p:nvPr/>
            </p:nvSpPr>
            <p:spPr bwMode="auto">
              <a:xfrm flipV="1">
                <a:off x="130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32" name="Line 405"/>
              <p:cNvSpPr>
                <a:spLocks noChangeShapeType="1"/>
              </p:cNvSpPr>
              <p:nvPr/>
            </p:nvSpPr>
            <p:spPr bwMode="auto">
              <a:xfrm flipV="1">
                <a:off x="130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33" name="Line 406"/>
              <p:cNvSpPr>
                <a:spLocks noChangeShapeType="1"/>
              </p:cNvSpPr>
              <p:nvPr/>
            </p:nvSpPr>
            <p:spPr bwMode="auto">
              <a:xfrm flipV="1">
                <a:off x="131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34" name="Line 407"/>
              <p:cNvSpPr>
                <a:spLocks noChangeShapeType="1"/>
              </p:cNvSpPr>
              <p:nvPr/>
            </p:nvSpPr>
            <p:spPr bwMode="auto">
              <a:xfrm flipV="1">
                <a:off x="1316"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35" name="Line 408"/>
              <p:cNvSpPr>
                <a:spLocks noChangeShapeType="1"/>
              </p:cNvSpPr>
              <p:nvPr/>
            </p:nvSpPr>
            <p:spPr bwMode="auto">
              <a:xfrm flipV="1">
                <a:off x="1321"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36" name="Line 409"/>
              <p:cNvSpPr>
                <a:spLocks noChangeShapeType="1"/>
              </p:cNvSpPr>
              <p:nvPr/>
            </p:nvSpPr>
            <p:spPr bwMode="auto">
              <a:xfrm flipV="1">
                <a:off x="1326"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37" name="Line 410"/>
              <p:cNvSpPr>
                <a:spLocks noChangeShapeType="1"/>
              </p:cNvSpPr>
              <p:nvPr/>
            </p:nvSpPr>
            <p:spPr bwMode="auto">
              <a:xfrm flipV="1">
                <a:off x="133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38" name="Line 411"/>
              <p:cNvSpPr>
                <a:spLocks noChangeShapeType="1"/>
              </p:cNvSpPr>
              <p:nvPr/>
            </p:nvSpPr>
            <p:spPr bwMode="auto">
              <a:xfrm flipV="1">
                <a:off x="133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39" name="Line 412"/>
              <p:cNvSpPr>
                <a:spLocks noChangeShapeType="1"/>
              </p:cNvSpPr>
              <p:nvPr/>
            </p:nvSpPr>
            <p:spPr bwMode="auto">
              <a:xfrm flipV="1">
                <a:off x="134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40" name="Line 413"/>
              <p:cNvSpPr>
                <a:spLocks noChangeShapeType="1"/>
              </p:cNvSpPr>
              <p:nvPr/>
            </p:nvSpPr>
            <p:spPr bwMode="auto">
              <a:xfrm flipV="1">
                <a:off x="134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41" name="Line 414"/>
              <p:cNvSpPr>
                <a:spLocks noChangeShapeType="1"/>
              </p:cNvSpPr>
              <p:nvPr/>
            </p:nvSpPr>
            <p:spPr bwMode="auto">
              <a:xfrm flipV="1">
                <a:off x="1351"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42" name="Line 415"/>
              <p:cNvSpPr>
                <a:spLocks noChangeShapeType="1"/>
              </p:cNvSpPr>
              <p:nvPr/>
            </p:nvSpPr>
            <p:spPr bwMode="auto">
              <a:xfrm flipV="1">
                <a:off x="135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43" name="Line 416"/>
              <p:cNvSpPr>
                <a:spLocks noChangeShapeType="1"/>
              </p:cNvSpPr>
              <p:nvPr/>
            </p:nvSpPr>
            <p:spPr bwMode="auto">
              <a:xfrm flipV="1">
                <a:off x="136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44" name="Line 417"/>
              <p:cNvSpPr>
                <a:spLocks noChangeShapeType="1"/>
              </p:cNvSpPr>
              <p:nvPr/>
            </p:nvSpPr>
            <p:spPr bwMode="auto">
              <a:xfrm flipV="1">
                <a:off x="1366"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45" name="Line 418"/>
              <p:cNvSpPr>
                <a:spLocks noChangeShapeType="1"/>
              </p:cNvSpPr>
              <p:nvPr/>
            </p:nvSpPr>
            <p:spPr bwMode="auto">
              <a:xfrm flipV="1">
                <a:off x="1371"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46" name="Line 419"/>
              <p:cNvSpPr>
                <a:spLocks noChangeShapeType="1"/>
              </p:cNvSpPr>
              <p:nvPr/>
            </p:nvSpPr>
            <p:spPr bwMode="auto">
              <a:xfrm flipV="1">
                <a:off x="1376"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47" name="Line 420"/>
              <p:cNvSpPr>
                <a:spLocks noChangeShapeType="1"/>
              </p:cNvSpPr>
              <p:nvPr/>
            </p:nvSpPr>
            <p:spPr bwMode="auto">
              <a:xfrm flipV="1">
                <a:off x="1382"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48" name="Line 421"/>
              <p:cNvSpPr>
                <a:spLocks noChangeShapeType="1"/>
              </p:cNvSpPr>
              <p:nvPr/>
            </p:nvSpPr>
            <p:spPr bwMode="auto">
              <a:xfrm flipV="1">
                <a:off x="138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49" name="Line 422"/>
              <p:cNvSpPr>
                <a:spLocks noChangeShapeType="1"/>
              </p:cNvSpPr>
              <p:nvPr/>
            </p:nvSpPr>
            <p:spPr bwMode="auto">
              <a:xfrm flipV="1">
                <a:off x="139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50" name="Line 423"/>
              <p:cNvSpPr>
                <a:spLocks noChangeShapeType="1"/>
              </p:cNvSpPr>
              <p:nvPr/>
            </p:nvSpPr>
            <p:spPr bwMode="auto">
              <a:xfrm flipV="1">
                <a:off x="139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51" name="Line 424"/>
              <p:cNvSpPr>
                <a:spLocks noChangeShapeType="1"/>
              </p:cNvSpPr>
              <p:nvPr/>
            </p:nvSpPr>
            <p:spPr bwMode="auto">
              <a:xfrm flipV="1">
                <a:off x="140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52" name="Line 425"/>
              <p:cNvSpPr>
                <a:spLocks noChangeShapeType="1"/>
              </p:cNvSpPr>
              <p:nvPr/>
            </p:nvSpPr>
            <p:spPr bwMode="auto">
              <a:xfrm flipV="1">
                <a:off x="140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53" name="Line 426"/>
              <p:cNvSpPr>
                <a:spLocks noChangeShapeType="1"/>
              </p:cNvSpPr>
              <p:nvPr/>
            </p:nvSpPr>
            <p:spPr bwMode="auto">
              <a:xfrm flipV="1">
                <a:off x="141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54" name="Line 427"/>
              <p:cNvSpPr>
                <a:spLocks noChangeShapeType="1"/>
              </p:cNvSpPr>
              <p:nvPr/>
            </p:nvSpPr>
            <p:spPr bwMode="auto">
              <a:xfrm flipV="1">
                <a:off x="1417"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55" name="Line 428"/>
              <p:cNvSpPr>
                <a:spLocks noChangeShapeType="1"/>
              </p:cNvSpPr>
              <p:nvPr/>
            </p:nvSpPr>
            <p:spPr bwMode="auto">
              <a:xfrm flipV="1">
                <a:off x="1422"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56" name="Line 429"/>
              <p:cNvSpPr>
                <a:spLocks noChangeShapeType="1"/>
              </p:cNvSpPr>
              <p:nvPr/>
            </p:nvSpPr>
            <p:spPr bwMode="auto">
              <a:xfrm flipV="1">
                <a:off x="1427"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57" name="Line 430"/>
              <p:cNvSpPr>
                <a:spLocks noChangeShapeType="1"/>
              </p:cNvSpPr>
              <p:nvPr/>
            </p:nvSpPr>
            <p:spPr bwMode="auto">
              <a:xfrm flipV="1">
                <a:off x="143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58" name="Line 431"/>
              <p:cNvSpPr>
                <a:spLocks noChangeShapeType="1"/>
              </p:cNvSpPr>
              <p:nvPr/>
            </p:nvSpPr>
            <p:spPr bwMode="auto">
              <a:xfrm flipV="1">
                <a:off x="1437"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59" name="Line 432"/>
              <p:cNvSpPr>
                <a:spLocks noChangeShapeType="1"/>
              </p:cNvSpPr>
              <p:nvPr/>
            </p:nvSpPr>
            <p:spPr bwMode="auto">
              <a:xfrm flipV="1">
                <a:off x="1442"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60" name="Line 433"/>
              <p:cNvSpPr>
                <a:spLocks noChangeShapeType="1"/>
              </p:cNvSpPr>
              <p:nvPr/>
            </p:nvSpPr>
            <p:spPr bwMode="auto">
              <a:xfrm flipV="1">
                <a:off x="144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61" name="Line 434"/>
              <p:cNvSpPr>
                <a:spLocks noChangeShapeType="1"/>
              </p:cNvSpPr>
              <p:nvPr/>
            </p:nvSpPr>
            <p:spPr bwMode="auto">
              <a:xfrm flipV="1">
                <a:off x="1452"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62" name="Line 435"/>
              <p:cNvSpPr>
                <a:spLocks noChangeShapeType="1"/>
              </p:cNvSpPr>
              <p:nvPr/>
            </p:nvSpPr>
            <p:spPr bwMode="auto">
              <a:xfrm flipV="1">
                <a:off x="1457"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63" name="Line 436"/>
              <p:cNvSpPr>
                <a:spLocks noChangeShapeType="1"/>
              </p:cNvSpPr>
              <p:nvPr/>
            </p:nvSpPr>
            <p:spPr bwMode="auto">
              <a:xfrm flipV="1">
                <a:off x="1463"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64" name="Line 437"/>
              <p:cNvSpPr>
                <a:spLocks noChangeShapeType="1"/>
              </p:cNvSpPr>
              <p:nvPr/>
            </p:nvSpPr>
            <p:spPr bwMode="auto">
              <a:xfrm flipV="1">
                <a:off x="1468"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65" name="Line 438"/>
              <p:cNvSpPr>
                <a:spLocks noChangeShapeType="1"/>
              </p:cNvSpPr>
              <p:nvPr/>
            </p:nvSpPr>
            <p:spPr bwMode="auto">
              <a:xfrm flipV="1">
                <a:off x="147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66" name="Line 439"/>
              <p:cNvSpPr>
                <a:spLocks noChangeShapeType="1"/>
              </p:cNvSpPr>
              <p:nvPr/>
            </p:nvSpPr>
            <p:spPr bwMode="auto">
              <a:xfrm flipV="1">
                <a:off x="147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67" name="Line 440"/>
              <p:cNvSpPr>
                <a:spLocks noChangeShapeType="1"/>
              </p:cNvSpPr>
              <p:nvPr/>
            </p:nvSpPr>
            <p:spPr bwMode="auto">
              <a:xfrm flipV="1">
                <a:off x="148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68" name="Line 441"/>
              <p:cNvSpPr>
                <a:spLocks noChangeShapeType="1"/>
              </p:cNvSpPr>
              <p:nvPr/>
            </p:nvSpPr>
            <p:spPr bwMode="auto">
              <a:xfrm flipV="1">
                <a:off x="148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69" name="Line 442"/>
              <p:cNvSpPr>
                <a:spLocks noChangeShapeType="1"/>
              </p:cNvSpPr>
              <p:nvPr/>
            </p:nvSpPr>
            <p:spPr bwMode="auto">
              <a:xfrm flipV="1">
                <a:off x="1493"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70" name="Line 443"/>
              <p:cNvSpPr>
                <a:spLocks noChangeShapeType="1"/>
              </p:cNvSpPr>
              <p:nvPr/>
            </p:nvSpPr>
            <p:spPr bwMode="auto">
              <a:xfrm flipV="1">
                <a:off x="1498"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71" name="Line 444"/>
              <p:cNvSpPr>
                <a:spLocks noChangeShapeType="1"/>
              </p:cNvSpPr>
              <p:nvPr/>
            </p:nvSpPr>
            <p:spPr bwMode="auto">
              <a:xfrm flipV="1">
                <a:off x="150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72" name="Line 445"/>
              <p:cNvSpPr>
                <a:spLocks noChangeShapeType="1"/>
              </p:cNvSpPr>
              <p:nvPr/>
            </p:nvSpPr>
            <p:spPr bwMode="auto">
              <a:xfrm flipV="1">
                <a:off x="1508"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73" name="Line 446"/>
              <p:cNvSpPr>
                <a:spLocks noChangeShapeType="1"/>
              </p:cNvSpPr>
              <p:nvPr/>
            </p:nvSpPr>
            <p:spPr bwMode="auto">
              <a:xfrm flipV="1">
                <a:off x="1513"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74" name="Line 447"/>
              <p:cNvSpPr>
                <a:spLocks noChangeShapeType="1"/>
              </p:cNvSpPr>
              <p:nvPr/>
            </p:nvSpPr>
            <p:spPr bwMode="auto">
              <a:xfrm flipV="1">
                <a:off x="151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75" name="Line 448"/>
              <p:cNvSpPr>
                <a:spLocks noChangeShapeType="1"/>
              </p:cNvSpPr>
              <p:nvPr/>
            </p:nvSpPr>
            <p:spPr bwMode="auto">
              <a:xfrm flipV="1">
                <a:off x="1523"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76" name="Line 449"/>
              <p:cNvSpPr>
                <a:spLocks noChangeShapeType="1"/>
              </p:cNvSpPr>
              <p:nvPr/>
            </p:nvSpPr>
            <p:spPr bwMode="auto">
              <a:xfrm flipV="1">
                <a:off x="152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77" name="Line 450"/>
              <p:cNvSpPr>
                <a:spLocks noChangeShapeType="1"/>
              </p:cNvSpPr>
              <p:nvPr/>
            </p:nvSpPr>
            <p:spPr bwMode="auto">
              <a:xfrm flipV="1">
                <a:off x="153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78" name="Line 451"/>
              <p:cNvSpPr>
                <a:spLocks noChangeShapeType="1"/>
              </p:cNvSpPr>
              <p:nvPr/>
            </p:nvSpPr>
            <p:spPr bwMode="auto">
              <a:xfrm flipV="1">
                <a:off x="153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79" name="Line 452"/>
              <p:cNvSpPr>
                <a:spLocks noChangeShapeType="1"/>
              </p:cNvSpPr>
              <p:nvPr/>
            </p:nvSpPr>
            <p:spPr bwMode="auto">
              <a:xfrm flipV="1">
                <a:off x="154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80" name="Line 453"/>
              <p:cNvSpPr>
                <a:spLocks noChangeShapeType="1"/>
              </p:cNvSpPr>
              <p:nvPr/>
            </p:nvSpPr>
            <p:spPr bwMode="auto">
              <a:xfrm flipV="1">
                <a:off x="154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81" name="Line 454"/>
              <p:cNvSpPr>
                <a:spLocks noChangeShapeType="1"/>
              </p:cNvSpPr>
              <p:nvPr/>
            </p:nvSpPr>
            <p:spPr bwMode="auto">
              <a:xfrm flipV="1">
                <a:off x="1554"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82" name="Line 455"/>
              <p:cNvSpPr>
                <a:spLocks noChangeShapeType="1"/>
              </p:cNvSpPr>
              <p:nvPr/>
            </p:nvSpPr>
            <p:spPr bwMode="auto">
              <a:xfrm flipV="1">
                <a:off x="155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83" name="Line 456"/>
              <p:cNvSpPr>
                <a:spLocks noChangeShapeType="1"/>
              </p:cNvSpPr>
              <p:nvPr/>
            </p:nvSpPr>
            <p:spPr bwMode="auto">
              <a:xfrm flipV="1">
                <a:off x="1564"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84" name="Line 457"/>
              <p:cNvSpPr>
                <a:spLocks noChangeShapeType="1"/>
              </p:cNvSpPr>
              <p:nvPr/>
            </p:nvSpPr>
            <p:spPr bwMode="auto">
              <a:xfrm flipV="1">
                <a:off x="1569"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85" name="Line 458"/>
              <p:cNvSpPr>
                <a:spLocks noChangeShapeType="1"/>
              </p:cNvSpPr>
              <p:nvPr/>
            </p:nvSpPr>
            <p:spPr bwMode="auto">
              <a:xfrm flipV="1">
                <a:off x="1574"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86" name="Line 459"/>
              <p:cNvSpPr>
                <a:spLocks noChangeShapeType="1"/>
              </p:cNvSpPr>
              <p:nvPr/>
            </p:nvSpPr>
            <p:spPr bwMode="auto">
              <a:xfrm flipV="1">
                <a:off x="157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87" name="Line 460"/>
              <p:cNvSpPr>
                <a:spLocks noChangeShapeType="1"/>
              </p:cNvSpPr>
              <p:nvPr/>
            </p:nvSpPr>
            <p:spPr bwMode="auto">
              <a:xfrm flipV="1">
                <a:off x="1584"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88" name="Line 461"/>
              <p:cNvSpPr>
                <a:spLocks noChangeShapeType="1"/>
              </p:cNvSpPr>
              <p:nvPr/>
            </p:nvSpPr>
            <p:spPr bwMode="auto">
              <a:xfrm flipV="1">
                <a:off x="158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89" name="Line 462"/>
              <p:cNvSpPr>
                <a:spLocks noChangeShapeType="1"/>
              </p:cNvSpPr>
              <p:nvPr/>
            </p:nvSpPr>
            <p:spPr bwMode="auto">
              <a:xfrm flipV="1">
                <a:off x="1594"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90" name="Line 463"/>
              <p:cNvSpPr>
                <a:spLocks noChangeShapeType="1"/>
              </p:cNvSpPr>
              <p:nvPr/>
            </p:nvSpPr>
            <p:spPr bwMode="auto">
              <a:xfrm flipV="1">
                <a:off x="159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91" name="Line 464"/>
              <p:cNvSpPr>
                <a:spLocks noChangeShapeType="1"/>
              </p:cNvSpPr>
              <p:nvPr/>
            </p:nvSpPr>
            <p:spPr bwMode="auto">
              <a:xfrm flipV="1">
                <a:off x="160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92" name="Line 465"/>
              <p:cNvSpPr>
                <a:spLocks noChangeShapeType="1"/>
              </p:cNvSpPr>
              <p:nvPr/>
            </p:nvSpPr>
            <p:spPr bwMode="auto">
              <a:xfrm flipV="1">
                <a:off x="160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93" name="Line 466"/>
              <p:cNvSpPr>
                <a:spLocks noChangeShapeType="1"/>
              </p:cNvSpPr>
              <p:nvPr/>
            </p:nvSpPr>
            <p:spPr bwMode="auto">
              <a:xfrm flipV="1">
                <a:off x="161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94" name="Line 467"/>
              <p:cNvSpPr>
                <a:spLocks noChangeShapeType="1"/>
              </p:cNvSpPr>
              <p:nvPr/>
            </p:nvSpPr>
            <p:spPr bwMode="auto">
              <a:xfrm flipV="1">
                <a:off x="161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95" name="Line 468"/>
              <p:cNvSpPr>
                <a:spLocks noChangeShapeType="1"/>
              </p:cNvSpPr>
              <p:nvPr/>
            </p:nvSpPr>
            <p:spPr bwMode="auto">
              <a:xfrm flipV="1">
                <a:off x="1625"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96" name="Line 469"/>
              <p:cNvSpPr>
                <a:spLocks noChangeShapeType="1"/>
              </p:cNvSpPr>
              <p:nvPr/>
            </p:nvSpPr>
            <p:spPr bwMode="auto">
              <a:xfrm flipV="1">
                <a:off x="163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97" name="Line 470"/>
              <p:cNvSpPr>
                <a:spLocks noChangeShapeType="1"/>
              </p:cNvSpPr>
              <p:nvPr/>
            </p:nvSpPr>
            <p:spPr bwMode="auto">
              <a:xfrm flipV="1">
                <a:off x="163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98" name="Line 471"/>
              <p:cNvSpPr>
                <a:spLocks noChangeShapeType="1"/>
              </p:cNvSpPr>
              <p:nvPr/>
            </p:nvSpPr>
            <p:spPr bwMode="auto">
              <a:xfrm flipV="1">
                <a:off x="164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499" name="Line 472"/>
              <p:cNvSpPr>
                <a:spLocks noChangeShapeType="1"/>
              </p:cNvSpPr>
              <p:nvPr/>
            </p:nvSpPr>
            <p:spPr bwMode="auto">
              <a:xfrm flipV="1">
                <a:off x="164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00" name="Line 473"/>
              <p:cNvSpPr>
                <a:spLocks noChangeShapeType="1"/>
              </p:cNvSpPr>
              <p:nvPr/>
            </p:nvSpPr>
            <p:spPr bwMode="auto">
              <a:xfrm flipV="1">
                <a:off x="165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01" name="Line 474"/>
              <p:cNvSpPr>
                <a:spLocks noChangeShapeType="1"/>
              </p:cNvSpPr>
              <p:nvPr/>
            </p:nvSpPr>
            <p:spPr bwMode="auto">
              <a:xfrm flipV="1">
                <a:off x="165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02" name="Line 475"/>
              <p:cNvSpPr>
                <a:spLocks noChangeShapeType="1"/>
              </p:cNvSpPr>
              <p:nvPr/>
            </p:nvSpPr>
            <p:spPr bwMode="auto">
              <a:xfrm flipV="1">
                <a:off x="166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03" name="Line 476"/>
              <p:cNvSpPr>
                <a:spLocks noChangeShapeType="1"/>
              </p:cNvSpPr>
              <p:nvPr/>
            </p:nvSpPr>
            <p:spPr bwMode="auto">
              <a:xfrm flipV="1">
                <a:off x="166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04" name="Line 477"/>
              <p:cNvSpPr>
                <a:spLocks noChangeShapeType="1"/>
              </p:cNvSpPr>
              <p:nvPr/>
            </p:nvSpPr>
            <p:spPr bwMode="auto">
              <a:xfrm flipV="1">
                <a:off x="167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05" name="Line 478"/>
              <p:cNvSpPr>
                <a:spLocks noChangeShapeType="1"/>
              </p:cNvSpPr>
              <p:nvPr/>
            </p:nvSpPr>
            <p:spPr bwMode="auto">
              <a:xfrm flipV="1">
                <a:off x="1675"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06" name="Line 479"/>
              <p:cNvSpPr>
                <a:spLocks noChangeShapeType="1"/>
              </p:cNvSpPr>
              <p:nvPr/>
            </p:nvSpPr>
            <p:spPr bwMode="auto">
              <a:xfrm flipV="1">
                <a:off x="168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07" name="Line 480"/>
              <p:cNvSpPr>
                <a:spLocks noChangeShapeType="1"/>
              </p:cNvSpPr>
              <p:nvPr/>
            </p:nvSpPr>
            <p:spPr bwMode="auto">
              <a:xfrm flipV="1">
                <a:off x="168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08" name="Line 481"/>
              <p:cNvSpPr>
                <a:spLocks noChangeShapeType="1"/>
              </p:cNvSpPr>
              <p:nvPr/>
            </p:nvSpPr>
            <p:spPr bwMode="auto">
              <a:xfrm flipV="1">
                <a:off x="169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09" name="Line 482"/>
              <p:cNvSpPr>
                <a:spLocks noChangeShapeType="1"/>
              </p:cNvSpPr>
              <p:nvPr/>
            </p:nvSpPr>
            <p:spPr bwMode="auto">
              <a:xfrm flipV="1">
                <a:off x="1695"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10" name="Line 483"/>
              <p:cNvSpPr>
                <a:spLocks noChangeShapeType="1"/>
              </p:cNvSpPr>
              <p:nvPr/>
            </p:nvSpPr>
            <p:spPr bwMode="auto">
              <a:xfrm flipV="1">
                <a:off x="170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11" name="Line 484"/>
              <p:cNvSpPr>
                <a:spLocks noChangeShapeType="1"/>
              </p:cNvSpPr>
              <p:nvPr/>
            </p:nvSpPr>
            <p:spPr bwMode="auto">
              <a:xfrm flipV="1">
                <a:off x="1706"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12" name="Line 485"/>
              <p:cNvSpPr>
                <a:spLocks noChangeShapeType="1"/>
              </p:cNvSpPr>
              <p:nvPr/>
            </p:nvSpPr>
            <p:spPr bwMode="auto">
              <a:xfrm flipV="1">
                <a:off x="1711" y="3458"/>
                <a:ext cx="1" cy="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13" name="Line 486"/>
              <p:cNvSpPr>
                <a:spLocks noChangeShapeType="1"/>
              </p:cNvSpPr>
              <p:nvPr/>
            </p:nvSpPr>
            <p:spPr bwMode="auto">
              <a:xfrm flipV="1">
                <a:off x="1716"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14" name="Line 487"/>
              <p:cNvSpPr>
                <a:spLocks noChangeShapeType="1"/>
              </p:cNvSpPr>
              <p:nvPr/>
            </p:nvSpPr>
            <p:spPr bwMode="auto">
              <a:xfrm flipV="1">
                <a:off x="172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15" name="Line 488"/>
              <p:cNvSpPr>
                <a:spLocks noChangeShapeType="1"/>
              </p:cNvSpPr>
              <p:nvPr/>
            </p:nvSpPr>
            <p:spPr bwMode="auto">
              <a:xfrm flipV="1">
                <a:off x="172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16" name="Line 489"/>
              <p:cNvSpPr>
                <a:spLocks noChangeShapeType="1"/>
              </p:cNvSpPr>
              <p:nvPr/>
            </p:nvSpPr>
            <p:spPr bwMode="auto">
              <a:xfrm flipV="1">
                <a:off x="1731" y="3506"/>
                <a:ext cx="1" cy="5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17" name="Line 490"/>
              <p:cNvSpPr>
                <a:spLocks noChangeShapeType="1"/>
              </p:cNvSpPr>
              <p:nvPr/>
            </p:nvSpPr>
            <p:spPr bwMode="auto">
              <a:xfrm flipV="1">
                <a:off x="173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18" name="Line 491"/>
              <p:cNvSpPr>
                <a:spLocks noChangeShapeType="1"/>
              </p:cNvSpPr>
              <p:nvPr/>
            </p:nvSpPr>
            <p:spPr bwMode="auto">
              <a:xfrm flipV="1">
                <a:off x="174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19" name="Line 492"/>
              <p:cNvSpPr>
                <a:spLocks noChangeShapeType="1"/>
              </p:cNvSpPr>
              <p:nvPr/>
            </p:nvSpPr>
            <p:spPr bwMode="auto">
              <a:xfrm flipV="1">
                <a:off x="1746"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20" name="Line 493"/>
              <p:cNvSpPr>
                <a:spLocks noChangeShapeType="1"/>
              </p:cNvSpPr>
              <p:nvPr/>
            </p:nvSpPr>
            <p:spPr bwMode="auto">
              <a:xfrm flipV="1">
                <a:off x="175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21" name="Line 494"/>
              <p:cNvSpPr>
                <a:spLocks noChangeShapeType="1"/>
              </p:cNvSpPr>
              <p:nvPr/>
            </p:nvSpPr>
            <p:spPr bwMode="auto">
              <a:xfrm flipV="1">
                <a:off x="1756"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22" name="Line 495"/>
              <p:cNvSpPr>
                <a:spLocks noChangeShapeType="1"/>
              </p:cNvSpPr>
              <p:nvPr/>
            </p:nvSpPr>
            <p:spPr bwMode="auto">
              <a:xfrm flipV="1">
                <a:off x="176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23" name="Line 496"/>
              <p:cNvSpPr>
                <a:spLocks noChangeShapeType="1"/>
              </p:cNvSpPr>
              <p:nvPr/>
            </p:nvSpPr>
            <p:spPr bwMode="auto">
              <a:xfrm flipV="1">
                <a:off x="176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24" name="Line 497"/>
              <p:cNvSpPr>
                <a:spLocks noChangeShapeType="1"/>
              </p:cNvSpPr>
              <p:nvPr/>
            </p:nvSpPr>
            <p:spPr bwMode="auto">
              <a:xfrm flipV="1">
                <a:off x="1771"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25" name="Line 498"/>
              <p:cNvSpPr>
                <a:spLocks noChangeShapeType="1"/>
              </p:cNvSpPr>
              <p:nvPr/>
            </p:nvSpPr>
            <p:spPr bwMode="auto">
              <a:xfrm flipV="1">
                <a:off x="177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26" name="Line 499"/>
              <p:cNvSpPr>
                <a:spLocks noChangeShapeType="1"/>
              </p:cNvSpPr>
              <p:nvPr/>
            </p:nvSpPr>
            <p:spPr bwMode="auto">
              <a:xfrm flipV="1">
                <a:off x="1781"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27" name="Line 500"/>
              <p:cNvSpPr>
                <a:spLocks noChangeShapeType="1"/>
              </p:cNvSpPr>
              <p:nvPr/>
            </p:nvSpPr>
            <p:spPr bwMode="auto">
              <a:xfrm flipV="1">
                <a:off x="178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28" name="Line 501"/>
              <p:cNvSpPr>
                <a:spLocks noChangeShapeType="1"/>
              </p:cNvSpPr>
              <p:nvPr/>
            </p:nvSpPr>
            <p:spPr bwMode="auto">
              <a:xfrm flipV="1">
                <a:off x="179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29" name="Line 502"/>
              <p:cNvSpPr>
                <a:spLocks noChangeShapeType="1"/>
              </p:cNvSpPr>
              <p:nvPr/>
            </p:nvSpPr>
            <p:spPr bwMode="auto">
              <a:xfrm flipV="1">
                <a:off x="1797" y="3506"/>
                <a:ext cx="1" cy="5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30" name="Line 503"/>
              <p:cNvSpPr>
                <a:spLocks noChangeShapeType="1"/>
              </p:cNvSpPr>
              <p:nvPr/>
            </p:nvSpPr>
            <p:spPr bwMode="auto">
              <a:xfrm flipV="1">
                <a:off x="180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31" name="Line 504"/>
              <p:cNvSpPr>
                <a:spLocks noChangeShapeType="1"/>
              </p:cNvSpPr>
              <p:nvPr/>
            </p:nvSpPr>
            <p:spPr bwMode="auto">
              <a:xfrm flipV="1">
                <a:off x="1807"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32" name="Line 505"/>
              <p:cNvSpPr>
                <a:spLocks noChangeShapeType="1"/>
              </p:cNvSpPr>
              <p:nvPr/>
            </p:nvSpPr>
            <p:spPr bwMode="auto">
              <a:xfrm flipV="1">
                <a:off x="181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33" name="Line 506"/>
              <p:cNvSpPr>
                <a:spLocks noChangeShapeType="1"/>
              </p:cNvSpPr>
              <p:nvPr/>
            </p:nvSpPr>
            <p:spPr bwMode="auto">
              <a:xfrm flipV="1">
                <a:off x="181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34" name="Line 507"/>
              <p:cNvSpPr>
                <a:spLocks noChangeShapeType="1"/>
              </p:cNvSpPr>
              <p:nvPr/>
            </p:nvSpPr>
            <p:spPr bwMode="auto">
              <a:xfrm flipV="1">
                <a:off x="182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35" name="Line 508"/>
              <p:cNvSpPr>
                <a:spLocks noChangeShapeType="1"/>
              </p:cNvSpPr>
              <p:nvPr/>
            </p:nvSpPr>
            <p:spPr bwMode="auto">
              <a:xfrm flipV="1">
                <a:off x="182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36" name="Line 509"/>
              <p:cNvSpPr>
                <a:spLocks noChangeShapeType="1"/>
              </p:cNvSpPr>
              <p:nvPr/>
            </p:nvSpPr>
            <p:spPr bwMode="auto">
              <a:xfrm flipV="1">
                <a:off x="1832"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37" name="Line 510"/>
              <p:cNvSpPr>
                <a:spLocks noChangeShapeType="1"/>
              </p:cNvSpPr>
              <p:nvPr/>
            </p:nvSpPr>
            <p:spPr bwMode="auto">
              <a:xfrm flipV="1">
                <a:off x="1837" y="3425"/>
                <a:ext cx="1" cy="1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38" name="Line 511"/>
              <p:cNvSpPr>
                <a:spLocks noChangeShapeType="1"/>
              </p:cNvSpPr>
              <p:nvPr/>
            </p:nvSpPr>
            <p:spPr bwMode="auto">
              <a:xfrm flipV="1">
                <a:off x="1842"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39" name="Line 512"/>
              <p:cNvSpPr>
                <a:spLocks noChangeShapeType="1"/>
              </p:cNvSpPr>
              <p:nvPr/>
            </p:nvSpPr>
            <p:spPr bwMode="auto">
              <a:xfrm flipV="1">
                <a:off x="184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40" name="Line 513"/>
              <p:cNvSpPr>
                <a:spLocks noChangeShapeType="1"/>
              </p:cNvSpPr>
              <p:nvPr/>
            </p:nvSpPr>
            <p:spPr bwMode="auto">
              <a:xfrm flipV="1">
                <a:off x="1852"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41" name="Line 514"/>
              <p:cNvSpPr>
                <a:spLocks noChangeShapeType="1"/>
              </p:cNvSpPr>
              <p:nvPr/>
            </p:nvSpPr>
            <p:spPr bwMode="auto">
              <a:xfrm flipV="1">
                <a:off x="1857" y="3487"/>
                <a:ext cx="1" cy="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42" name="Line 515"/>
              <p:cNvSpPr>
                <a:spLocks noChangeShapeType="1"/>
              </p:cNvSpPr>
              <p:nvPr/>
            </p:nvSpPr>
            <p:spPr bwMode="auto">
              <a:xfrm flipV="1">
                <a:off x="1862"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43" name="Line 516"/>
              <p:cNvSpPr>
                <a:spLocks noChangeShapeType="1"/>
              </p:cNvSpPr>
              <p:nvPr/>
            </p:nvSpPr>
            <p:spPr bwMode="auto">
              <a:xfrm flipV="1">
                <a:off x="1868"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44" name="Line 517"/>
              <p:cNvSpPr>
                <a:spLocks noChangeShapeType="1"/>
              </p:cNvSpPr>
              <p:nvPr/>
            </p:nvSpPr>
            <p:spPr bwMode="auto">
              <a:xfrm flipV="1">
                <a:off x="1873"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45" name="Line 518"/>
              <p:cNvSpPr>
                <a:spLocks noChangeShapeType="1"/>
              </p:cNvSpPr>
              <p:nvPr/>
            </p:nvSpPr>
            <p:spPr bwMode="auto">
              <a:xfrm flipV="1">
                <a:off x="187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46" name="Line 519"/>
              <p:cNvSpPr>
                <a:spLocks noChangeShapeType="1"/>
              </p:cNvSpPr>
              <p:nvPr/>
            </p:nvSpPr>
            <p:spPr bwMode="auto">
              <a:xfrm flipV="1">
                <a:off x="1883"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47" name="Line 520"/>
              <p:cNvSpPr>
                <a:spLocks noChangeShapeType="1"/>
              </p:cNvSpPr>
              <p:nvPr/>
            </p:nvSpPr>
            <p:spPr bwMode="auto">
              <a:xfrm flipV="1">
                <a:off x="188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48" name="Line 521"/>
              <p:cNvSpPr>
                <a:spLocks noChangeShapeType="1"/>
              </p:cNvSpPr>
              <p:nvPr/>
            </p:nvSpPr>
            <p:spPr bwMode="auto">
              <a:xfrm flipV="1">
                <a:off x="1893"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49" name="Line 522"/>
              <p:cNvSpPr>
                <a:spLocks noChangeShapeType="1"/>
              </p:cNvSpPr>
              <p:nvPr/>
            </p:nvSpPr>
            <p:spPr bwMode="auto">
              <a:xfrm flipV="1">
                <a:off x="189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50" name="Line 523"/>
              <p:cNvSpPr>
                <a:spLocks noChangeShapeType="1"/>
              </p:cNvSpPr>
              <p:nvPr/>
            </p:nvSpPr>
            <p:spPr bwMode="auto">
              <a:xfrm flipV="1">
                <a:off x="1903" y="3287"/>
                <a:ext cx="1" cy="2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51" name="Line 524"/>
              <p:cNvSpPr>
                <a:spLocks noChangeShapeType="1"/>
              </p:cNvSpPr>
              <p:nvPr/>
            </p:nvSpPr>
            <p:spPr bwMode="auto">
              <a:xfrm flipV="1">
                <a:off x="190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52" name="Line 525"/>
              <p:cNvSpPr>
                <a:spLocks noChangeShapeType="1"/>
              </p:cNvSpPr>
              <p:nvPr/>
            </p:nvSpPr>
            <p:spPr bwMode="auto">
              <a:xfrm flipV="1">
                <a:off x="191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53" name="Line 526"/>
              <p:cNvSpPr>
                <a:spLocks noChangeShapeType="1"/>
              </p:cNvSpPr>
              <p:nvPr/>
            </p:nvSpPr>
            <p:spPr bwMode="auto">
              <a:xfrm flipV="1">
                <a:off x="191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54" name="Line 527"/>
              <p:cNvSpPr>
                <a:spLocks noChangeShapeType="1"/>
              </p:cNvSpPr>
              <p:nvPr/>
            </p:nvSpPr>
            <p:spPr bwMode="auto">
              <a:xfrm flipV="1">
                <a:off x="1923"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55" name="Line 528"/>
              <p:cNvSpPr>
                <a:spLocks noChangeShapeType="1"/>
              </p:cNvSpPr>
              <p:nvPr/>
            </p:nvSpPr>
            <p:spPr bwMode="auto">
              <a:xfrm flipV="1">
                <a:off x="192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56" name="Line 529"/>
              <p:cNvSpPr>
                <a:spLocks noChangeShapeType="1"/>
              </p:cNvSpPr>
              <p:nvPr/>
            </p:nvSpPr>
            <p:spPr bwMode="auto">
              <a:xfrm flipV="1">
                <a:off x="1933" y="3506"/>
                <a:ext cx="1" cy="5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57" name="Line 530"/>
              <p:cNvSpPr>
                <a:spLocks noChangeShapeType="1"/>
              </p:cNvSpPr>
              <p:nvPr/>
            </p:nvSpPr>
            <p:spPr bwMode="auto">
              <a:xfrm flipV="1">
                <a:off x="193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58" name="Line 531"/>
              <p:cNvSpPr>
                <a:spLocks noChangeShapeType="1"/>
              </p:cNvSpPr>
              <p:nvPr/>
            </p:nvSpPr>
            <p:spPr bwMode="auto">
              <a:xfrm flipV="1">
                <a:off x="194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59" name="Line 532"/>
              <p:cNvSpPr>
                <a:spLocks noChangeShapeType="1"/>
              </p:cNvSpPr>
              <p:nvPr/>
            </p:nvSpPr>
            <p:spPr bwMode="auto">
              <a:xfrm flipV="1">
                <a:off x="194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60" name="Line 533"/>
              <p:cNvSpPr>
                <a:spLocks noChangeShapeType="1"/>
              </p:cNvSpPr>
              <p:nvPr/>
            </p:nvSpPr>
            <p:spPr bwMode="auto">
              <a:xfrm flipV="1">
                <a:off x="1954"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61" name="Line 534"/>
              <p:cNvSpPr>
                <a:spLocks noChangeShapeType="1"/>
              </p:cNvSpPr>
              <p:nvPr/>
            </p:nvSpPr>
            <p:spPr bwMode="auto">
              <a:xfrm flipV="1">
                <a:off x="1959"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62" name="Line 535"/>
              <p:cNvSpPr>
                <a:spLocks noChangeShapeType="1"/>
              </p:cNvSpPr>
              <p:nvPr/>
            </p:nvSpPr>
            <p:spPr bwMode="auto">
              <a:xfrm flipV="1">
                <a:off x="1964"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63" name="Line 536"/>
              <p:cNvSpPr>
                <a:spLocks noChangeShapeType="1"/>
              </p:cNvSpPr>
              <p:nvPr/>
            </p:nvSpPr>
            <p:spPr bwMode="auto">
              <a:xfrm flipV="1">
                <a:off x="1969"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64" name="Line 537"/>
              <p:cNvSpPr>
                <a:spLocks noChangeShapeType="1"/>
              </p:cNvSpPr>
              <p:nvPr/>
            </p:nvSpPr>
            <p:spPr bwMode="auto">
              <a:xfrm flipV="1">
                <a:off x="1974"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65" name="Line 538"/>
              <p:cNvSpPr>
                <a:spLocks noChangeShapeType="1"/>
              </p:cNvSpPr>
              <p:nvPr/>
            </p:nvSpPr>
            <p:spPr bwMode="auto">
              <a:xfrm flipV="1">
                <a:off x="1979" y="3463"/>
                <a:ext cx="1" cy="9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66" name="Line 539"/>
              <p:cNvSpPr>
                <a:spLocks noChangeShapeType="1"/>
              </p:cNvSpPr>
              <p:nvPr/>
            </p:nvSpPr>
            <p:spPr bwMode="auto">
              <a:xfrm flipV="1">
                <a:off x="198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67" name="Line 540"/>
              <p:cNvSpPr>
                <a:spLocks noChangeShapeType="1"/>
              </p:cNvSpPr>
              <p:nvPr/>
            </p:nvSpPr>
            <p:spPr bwMode="auto">
              <a:xfrm flipV="1">
                <a:off x="1989"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68" name="Line 541"/>
              <p:cNvSpPr>
                <a:spLocks noChangeShapeType="1"/>
              </p:cNvSpPr>
              <p:nvPr/>
            </p:nvSpPr>
            <p:spPr bwMode="auto">
              <a:xfrm flipV="1">
                <a:off x="1994" y="3492"/>
                <a:ext cx="1" cy="6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69" name="Line 542"/>
              <p:cNvSpPr>
                <a:spLocks noChangeShapeType="1"/>
              </p:cNvSpPr>
              <p:nvPr/>
            </p:nvSpPr>
            <p:spPr bwMode="auto">
              <a:xfrm flipV="1">
                <a:off x="1999"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70" name="Line 543"/>
              <p:cNvSpPr>
                <a:spLocks noChangeShapeType="1"/>
              </p:cNvSpPr>
              <p:nvPr/>
            </p:nvSpPr>
            <p:spPr bwMode="auto">
              <a:xfrm flipV="1">
                <a:off x="200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71" name="Line 544"/>
              <p:cNvSpPr>
                <a:spLocks noChangeShapeType="1"/>
              </p:cNvSpPr>
              <p:nvPr/>
            </p:nvSpPr>
            <p:spPr bwMode="auto">
              <a:xfrm flipV="1">
                <a:off x="2009" y="3212"/>
                <a:ext cx="1" cy="34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72" name="Line 545"/>
              <p:cNvSpPr>
                <a:spLocks noChangeShapeType="1"/>
              </p:cNvSpPr>
              <p:nvPr/>
            </p:nvSpPr>
            <p:spPr bwMode="auto">
              <a:xfrm flipV="1">
                <a:off x="2014"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73" name="Line 546"/>
              <p:cNvSpPr>
                <a:spLocks noChangeShapeType="1"/>
              </p:cNvSpPr>
              <p:nvPr/>
            </p:nvSpPr>
            <p:spPr bwMode="auto">
              <a:xfrm flipV="1">
                <a:off x="2019"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74" name="Line 547"/>
              <p:cNvSpPr>
                <a:spLocks noChangeShapeType="1"/>
              </p:cNvSpPr>
              <p:nvPr/>
            </p:nvSpPr>
            <p:spPr bwMode="auto">
              <a:xfrm flipV="1">
                <a:off x="2024"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75" name="Line 548"/>
              <p:cNvSpPr>
                <a:spLocks noChangeShapeType="1"/>
              </p:cNvSpPr>
              <p:nvPr/>
            </p:nvSpPr>
            <p:spPr bwMode="auto">
              <a:xfrm flipV="1">
                <a:off x="2030"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76" name="Line 549"/>
              <p:cNvSpPr>
                <a:spLocks noChangeShapeType="1"/>
              </p:cNvSpPr>
              <p:nvPr/>
            </p:nvSpPr>
            <p:spPr bwMode="auto">
              <a:xfrm flipV="1">
                <a:off x="2035"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77" name="Line 550"/>
              <p:cNvSpPr>
                <a:spLocks noChangeShapeType="1"/>
              </p:cNvSpPr>
              <p:nvPr/>
            </p:nvSpPr>
            <p:spPr bwMode="auto">
              <a:xfrm flipV="1">
                <a:off x="204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78" name="Line 551"/>
              <p:cNvSpPr>
                <a:spLocks noChangeShapeType="1"/>
              </p:cNvSpPr>
              <p:nvPr/>
            </p:nvSpPr>
            <p:spPr bwMode="auto">
              <a:xfrm flipV="1">
                <a:off x="2045"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79" name="Line 552"/>
              <p:cNvSpPr>
                <a:spLocks noChangeShapeType="1"/>
              </p:cNvSpPr>
              <p:nvPr/>
            </p:nvSpPr>
            <p:spPr bwMode="auto">
              <a:xfrm flipV="1">
                <a:off x="2050"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80" name="Line 553"/>
              <p:cNvSpPr>
                <a:spLocks noChangeShapeType="1"/>
              </p:cNvSpPr>
              <p:nvPr/>
            </p:nvSpPr>
            <p:spPr bwMode="auto">
              <a:xfrm flipV="1">
                <a:off x="2055"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81" name="Line 554"/>
              <p:cNvSpPr>
                <a:spLocks noChangeShapeType="1"/>
              </p:cNvSpPr>
              <p:nvPr/>
            </p:nvSpPr>
            <p:spPr bwMode="auto">
              <a:xfrm flipV="1">
                <a:off x="2060" y="3492"/>
                <a:ext cx="1" cy="6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582" name="Line 555"/>
              <p:cNvSpPr>
                <a:spLocks noChangeShapeType="1"/>
              </p:cNvSpPr>
              <p:nvPr/>
            </p:nvSpPr>
            <p:spPr bwMode="auto">
              <a:xfrm flipV="1">
                <a:off x="2065"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grpSp>
        <p:grpSp>
          <p:nvGrpSpPr>
            <p:cNvPr id="6695" name="Group 556"/>
            <p:cNvGrpSpPr>
              <a:grpSpLocks/>
            </p:cNvGrpSpPr>
            <p:nvPr/>
          </p:nvGrpSpPr>
          <p:grpSpPr bwMode="auto">
            <a:xfrm>
              <a:off x="3186113" y="3878263"/>
              <a:ext cx="1539875" cy="571500"/>
              <a:chOff x="2070" y="2599"/>
              <a:chExt cx="1008" cy="959"/>
            </a:xfrm>
          </p:grpSpPr>
          <p:sp>
            <p:nvSpPr>
              <p:cNvPr id="7183" name="Line 557"/>
              <p:cNvSpPr>
                <a:spLocks noChangeShapeType="1"/>
              </p:cNvSpPr>
              <p:nvPr/>
            </p:nvSpPr>
            <p:spPr bwMode="auto">
              <a:xfrm flipV="1">
                <a:off x="2070"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84" name="Line 558"/>
              <p:cNvSpPr>
                <a:spLocks noChangeShapeType="1"/>
              </p:cNvSpPr>
              <p:nvPr/>
            </p:nvSpPr>
            <p:spPr bwMode="auto">
              <a:xfrm flipV="1">
                <a:off x="2075"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85" name="Line 559"/>
              <p:cNvSpPr>
                <a:spLocks noChangeShapeType="1"/>
              </p:cNvSpPr>
              <p:nvPr/>
            </p:nvSpPr>
            <p:spPr bwMode="auto">
              <a:xfrm flipV="1">
                <a:off x="208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86" name="Line 560"/>
              <p:cNvSpPr>
                <a:spLocks noChangeShapeType="1"/>
              </p:cNvSpPr>
              <p:nvPr/>
            </p:nvSpPr>
            <p:spPr bwMode="auto">
              <a:xfrm flipV="1">
                <a:off x="2085"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87" name="Line 561"/>
              <p:cNvSpPr>
                <a:spLocks noChangeShapeType="1"/>
              </p:cNvSpPr>
              <p:nvPr/>
            </p:nvSpPr>
            <p:spPr bwMode="auto">
              <a:xfrm flipV="1">
                <a:off x="209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88" name="Line 562"/>
              <p:cNvSpPr>
                <a:spLocks noChangeShapeType="1"/>
              </p:cNvSpPr>
              <p:nvPr/>
            </p:nvSpPr>
            <p:spPr bwMode="auto">
              <a:xfrm flipV="1">
                <a:off x="209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89" name="Line 563"/>
              <p:cNvSpPr>
                <a:spLocks noChangeShapeType="1"/>
              </p:cNvSpPr>
              <p:nvPr/>
            </p:nvSpPr>
            <p:spPr bwMode="auto">
              <a:xfrm flipV="1">
                <a:off x="2100"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90" name="Line 564"/>
              <p:cNvSpPr>
                <a:spLocks noChangeShapeType="1"/>
              </p:cNvSpPr>
              <p:nvPr/>
            </p:nvSpPr>
            <p:spPr bwMode="auto">
              <a:xfrm flipV="1">
                <a:off x="2105"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91" name="Line 565"/>
              <p:cNvSpPr>
                <a:spLocks noChangeShapeType="1"/>
              </p:cNvSpPr>
              <p:nvPr/>
            </p:nvSpPr>
            <p:spPr bwMode="auto">
              <a:xfrm flipV="1">
                <a:off x="211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92" name="Line 566"/>
              <p:cNvSpPr>
                <a:spLocks noChangeShapeType="1"/>
              </p:cNvSpPr>
              <p:nvPr/>
            </p:nvSpPr>
            <p:spPr bwMode="auto">
              <a:xfrm flipV="1">
                <a:off x="2116" y="3487"/>
                <a:ext cx="1" cy="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93" name="Line 567"/>
              <p:cNvSpPr>
                <a:spLocks noChangeShapeType="1"/>
              </p:cNvSpPr>
              <p:nvPr/>
            </p:nvSpPr>
            <p:spPr bwMode="auto">
              <a:xfrm flipV="1">
                <a:off x="2121"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94" name="Line 568"/>
              <p:cNvSpPr>
                <a:spLocks noChangeShapeType="1"/>
              </p:cNvSpPr>
              <p:nvPr/>
            </p:nvSpPr>
            <p:spPr bwMode="auto">
              <a:xfrm flipV="1">
                <a:off x="2126" y="3487"/>
                <a:ext cx="1" cy="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95" name="Line 569"/>
              <p:cNvSpPr>
                <a:spLocks noChangeShapeType="1"/>
              </p:cNvSpPr>
              <p:nvPr/>
            </p:nvSpPr>
            <p:spPr bwMode="auto">
              <a:xfrm flipV="1">
                <a:off x="2131"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96" name="Line 570"/>
              <p:cNvSpPr>
                <a:spLocks noChangeShapeType="1"/>
              </p:cNvSpPr>
              <p:nvPr/>
            </p:nvSpPr>
            <p:spPr bwMode="auto">
              <a:xfrm flipV="1">
                <a:off x="2136" y="2984"/>
                <a:ext cx="1" cy="5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97" name="Line 571"/>
              <p:cNvSpPr>
                <a:spLocks noChangeShapeType="1"/>
              </p:cNvSpPr>
              <p:nvPr/>
            </p:nvSpPr>
            <p:spPr bwMode="auto">
              <a:xfrm flipV="1">
                <a:off x="2141"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98" name="Line 572"/>
              <p:cNvSpPr>
                <a:spLocks noChangeShapeType="1"/>
              </p:cNvSpPr>
              <p:nvPr/>
            </p:nvSpPr>
            <p:spPr bwMode="auto">
              <a:xfrm flipV="1">
                <a:off x="2146" y="3482"/>
                <a:ext cx="1" cy="7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99" name="Line 573"/>
              <p:cNvSpPr>
                <a:spLocks noChangeShapeType="1"/>
              </p:cNvSpPr>
              <p:nvPr/>
            </p:nvSpPr>
            <p:spPr bwMode="auto">
              <a:xfrm flipV="1">
                <a:off x="2151"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00" name="Line 574"/>
              <p:cNvSpPr>
                <a:spLocks noChangeShapeType="1"/>
              </p:cNvSpPr>
              <p:nvPr/>
            </p:nvSpPr>
            <p:spPr bwMode="auto">
              <a:xfrm flipV="1">
                <a:off x="215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01" name="Line 575"/>
              <p:cNvSpPr>
                <a:spLocks noChangeShapeType="1"/>
              </p:cNvSpPr>
              <p:nvPr/>
            </p:nvSpPr>
            <p:spPr bwMode="auto">
              <a:xfrm flipV="1">
                <a:off x="2161"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02" name="Line 576"/>
              <p:cNvSpPr>
                <a:spLocks noChangeShapeType="1"/>
              </p:cNvSpPr>
              <p:nvPr/>
            </p:nvSpPr>
            <p:spPr bwMode="auto">
              <a:xfrm flipV="1">
                <a:off x="2166"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03" name="Line 577"/>
              <p:cNvSpPr>
                <a:spLocks noChangeShapeType="1"/>
              </p:cNvSpPr>
              <p:nvPr/>
            </p:nvSpPr>
            <p:spPr bwMode="auto">
              <a:xfrm flipV="1">
                <a:off x="2171"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04" name="Line 578"/>
              <p:cNvSpPr>
                <a:spLocks noChangeShapeType="1"/>
              </p:cNvSpPr>
              <p:nvPr/>
            </p:nvSpPr>
            <p:spPr bwMode="auto">
              <a:xfrm flipV="1">
                <a:off x="2176"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05" name="Line 579"/>
              <p:cNvSpPr>
                <a:spLocks noChangeShapeType="1"/>
              </p:cNvSpPr>
              <p:nvPr/>
            </p:nvSpPr>
            <p:spPr bwMode="auto">
              <a:xfrm flipV="1">
                <a:off x="2181"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06" name="Line 580"/>
              <p:cNvSpPr>
                <a:spLocks noChangeShapeType="1"/>
              </p:cNvSpPr>
              <p:nvPr/>
            </p:nvSpPr>
            <p:spPr bwMode="auto">
              <a:xfrm flipV="1">
                <a:off x="2186"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07" name="Line 581"/>
              <p:cNvSpPr>
                <a:spLocks noChangeShapeType="1"/>
              </p:cNvSpPr>
              <p:nvPr/>
            </p:nvSpPr>
            <p:spPr bwMode="auto">
              <a:xfrm flipV="1">
                <a:off x="2192"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08" name="Line 582"/>
              <p:cNvSpPr>
                <a:spLocks noChangeShapeType="1"/>
              </p:cNvSpPr>
              <p:nvPr/>
            </p:nvSpPr>
            <p:spPr bwMode="auto">
              <a:xfrm flipV="1">
                <a:off x="219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09" name="Line 583"/>
              <p:cNvSpPr>
                <a:spLocks noChangeShapeType="1"/>
              </p:cNvSpPr>
              <p:nvPr/>
            </p:nvSpPr>
            <p:spPr bwMode="auto">
              <a:xfrm flipV="1">
                <a:off x="2202"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10" name="Line 584"/>
              <p:cNvSpPr>
                <a:spLocks noChangeShapeType="1"/>
              </p:cNvSpPr>
              <p:nvPr/>
            </p:nvSpPr>
            <p:spPr bwMode="auto">
              <a:xfrm flipV="1">
                <a:off x="2207"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11" name="Line 585"/>
              <p:cNvSpPr>
                <a:spLocks noChangeShapeType="1"/>
              </p:cNvSpPr>
              <p:nvPr/>
            </p:nvSpPr>
            <p:spPr bwMode="auto">
              <a:xfrm flipV="1">
                <a:off x="2212" y="3088"/>
                <a:ext cx="1" cy="47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12" name="Line 586"/>
              <p:cNvSpPr>
                <a:spLocks noChangeShapeType="1"/>
              </p:cNvSpPr>
              <p:nvPr/>
            </p:nvSpPr>
            <p:spPr bwMode="auto">
              <a:xfrm flipV="1">
                <a:off x="2217"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13" name="Line 587"/>
              <p:cNvSpPr>
                <a:spLocks noChangeShapeType="1"/>
              </p:cNvSpPr>
              <p:nvPr/>
            </p:nvSpPr>
            <p:spPr bwMode="auto">
              <a:xfrm flipV="1">
                <a:off x="2222"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14" name="Line 588"/>
              <p:cNvSpPr>
                <a:spLocks noChangeShapeType="1"/>
              </p:cNvSpPr>
              <p:nvPr/>
            </p:nvSpPr>
            <p:spPr bwMode="auto">
              <a:xfrm flipV="1">
                <a:off x="2227" y="3487"/>
                <a:ext cx="1" cy="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15" name="Line 589"/>
              <p:cNvSpPr>
                <a:spLocks noChangeShapeType="1"/>
              </p:cNvSpPr>
              <p:nvPr/>
            </p:nvSpPr>
            <p:spPr bwMode="auto">
              <a:xfrm flipV="1">
                <a:off x="2232"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16" name="Line 590"/>
              <p:cNvSpPr>
                <a:spLocks noChangeShapeType="1"/>
              </p:cNvSpPr>
              <p:nvPr/>
            </p:nvSpPr>
            <p:spPr bwMode="auto">
              <a:xfrm flipV="1">
                <a:off x="2237" y="3454"/>
                <a:ext cx="1" cy="10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17" name="Line 591"/>
              <p:cNvSpPr>
                <a:spLocks noChangeShapeType="1"/>
              </p:cNvSpPr>
              <p:nvPr/>
            </p:nvSpPr>
            <p:spPr bwMode="auto">
              <a:xfrm flipV="1">
                <a:off x="2242"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18" name="Line 592"/>
              <p:cNvSpPr>
                <a:spLocks noChangeShapeType="1"/>
              </p:cNvSpPr>
              <p:nvPr/>
            </p:nvSpPr>
            <p:spPr bwMode="auto">
              <a:xfrm flipV="1">
                <a:off x="224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19" name="Line 593"/>
              <p:cNvSpPr>
                <a:spLocks noChangeShapeType="1"/>
              </p:cNvSpPr>
              <p:nvPr/>
            </p:nvSpPr>
            <p:spPr bwMode="auto">
              <a:xfrm flipV="1">
                <a:off x="2252"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20" name="Line 594"/>
              <p:cNvSpPr>
                <a:spLocks noChangeShapeType="1"/>
              </p:cNvSpPr>
              <p:nvPr/>
            </p:nvSpPr>
            <p:spPr bwMode="auto">
              <a:xfrm flipV="1">
                <a:off x="225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21" name="Line 595"/>
              <p:cNvSpPr>
                <a:spLocks noChangeShapeType="1"/>
              </p:cNvSpPr>
              <p:nvPr/>
            </p:nvSpPr>
            <p:spPr bwMode="auto">
              <a:xfrm flipV="1">
                <a:off x="2262"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22" name="Line 596"/>
              <p:cNvSpPr>
                <a:spLocks noChangeShapeType="1"/>
              </p:cNvSpPr>
              <p:nvPr/>
            </p:nvSpPr>
            <p:spPr bwMode="auto">
              <a:xfrm flipV="1">
                <a:off x="2267" y="3401"/>
                <a:ext cx="1" cy="15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23" name="Line 597"/>
              <p:cNvSpPr>
                <a:spLocks noChangeShapeType="1"/>
              </p:cNvSpPr>
              <p:nvPr/>
            </p:nvSpPr>
            <p:spPr bwMode="auto">
              <a:xfrm flipV="1">
                <a:off x="2273" y="3439"/>
                <a:ext cx="1" cy="1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24" name="Line 598"/>
              <p:cNvSpPr>
                <a:spLocks noChangeShapeType="1"/>
              </p:cNvSpPr>
              <p:nvPr/>
            </p:nvSpPr>
            <p:spPr bwMode="auto">
              <a:xfrm flipV="1">
                <a:off x="227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25" name="Line 599"/>
              <p:cNvSpPr>
                <a:spLocks noChangeShapeType="1"/>
              </p:cNvSpPr>
              <p:nvPr/>
            </p:nvSpPr>
            <p:spPr bwMode="auto">
              <a:xfrm flipV="1">
                <a:off x="228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26" name="Line 600"/>
              <p:cNvSpPr>
                <a:spLocks noChangeShapeType="1"/>
              </p:cNvSpPr>
              <p:nvPr/>
            </p:nvSpPr>
            <p:spPr bwMode="auto">
              <a:xfrm flipV="1">
                <a:off x="228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27" name="Line 601"/>
              <p:cNvSpPr>
                <a:spLocks noChangeShapeType="1"/>
              </p:cNvSpPr>
              <p:nvPr/>
            </p:nvSpPr>
            <p:spPr bwMode="auto">
              <a:xfrm flipV="1">
                <a:off x="2293"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28" name="Line 602"/>
              <p:cNvSpPr>
                <a:spLocks noChangeShapeType="1"/>
              </p:cNvSpPr>
              <p:nvPr/>
            </p:nvSpPr>
            <p:spPr bwMode="auto">
              <a:xfrm flipV="1">
                <a:off x="2298"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29" name="Line 603"/>
              <p:cNvSpPr>
                <a:spLocks noChangeShapeType="1"/>
              </p:cNvSpPr>
              <p:nvPr/>
            </p:nvSpPr>
            <p:spPr bwMode="auto">
              <a:xfrm flipV="1">
                <a:off x="230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30" name="Line 604"/>
              <p:cNvSpPr>
                <a:spLocks noChangeShapeType="1"/>
              </p:cNvSpPr>
              <p:nvPr/>
            </p:nvSpPr>
            <p:spPr bwMode="auto">
              <a:xfrm flipV="1">
                <a:off x="2308"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31" name="Line 605"/>
              <p:cNvSpPr>
                <a:spLocks noChangeShapeType="1"/>
              </p:cNvSpPr>
              <p:nvPr/>
            </p:nvSpPr>
            <p:spPr bwMode="auto">
              <a:xfrm flipV="1">
                <a:off x="2313"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32" name="Line 606"/>
              <p:cNvSpPr>
                <a:spLocks noChangeShapeType="1"/>
              </p:cNvSpPr>
              <p:nvPr/>
            </p:nvSpPr>
            <p:spPr bwMode="auto">
              <a:xfrm flipV="1">
                <a:off x="2318"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33" name="Line 607"/>
              <p:cNvSpPr>
                <a:spLocks noChangeShapeType="1"/>
              </p:cNvSpPr>
              <p:nvPr/>
            </p:nvSpPr>
            <p:spPr bwMode="auto">
              <a:xfrm flipV="1">
                <a:off x="232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34" name="Line 608"/>
              <p:cNvSpPr>
                <a:spLocks noChangeShapeType="1"/>
              </p:cNvSpPr>
              <p:nvPr/>
            </p:nvSpPr>
            <p:spPr bwMode="auto">
              <a:xfrm flipV="1">
                <a:off x="2328"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35" name="Line 609"/>
              <p:cNvSpPr>
                <a:spLocks noChangeShapeType="1"/>
              </p:cNvSpPr>
              <p:nvPr/>
            </p:nvSpPr>
            <p:spPr bwMode="auto">
              <a:xfrm flipV="1">
                <a:off x="233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36" name="Line 610"/>
              <p:cNvSpPr>
                <a:spLocks noChangeShapeType="1"/>
              </p:cNvSpPr>
              <p:nvPr/>
            </p:nvSpPr>
            <p:spPr bwMode="auto">
              <a:xfrm flipV="1">
                <a:off x="2338" y="3425"/>
                <a:ext cx="1" cy="1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37" name="Line 611"/>
              <p:cNvSpPr>
                <a:spLocks noChangeShapeType="1"/>
              </p:cNvSpPr>
              <p:nvPr/>
            </p:nvSpPr>
            <p:spPr bwMode="auto">
              <a:xfrm flipV="1">
                <a:off x="2343" y="3496"/>
                <a:ext cx="1" cy="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38" name="Line 612"/>
              <p:cNvSpPr>
                <a:spLocks noChangeShapeType="1"/>
              </p:cNvSpPr>
              <p:nvPr/>
            </p:nvSpPr>
            <p:spPr bwMode="auto">
              <a:xfrm flipV="1">
                <a:off x="2348"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39" name="Line 613"/>
              <p:cNvSpPr>
                <a:spLocks noChangeShapeType="1"/>
              </p:cNvSpPr>
              <p:nvPr/>
            </p:nvSpPr>
            <p:spPr bwMode="auto">
              <a:xfrm flipV="1">
                <a:off x="2354"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40" name="Line 614"/>
              <p:cNvSpPr>
                <a:spLocks noChangeShapeType="1"/>
              </p:cNvSpPr>
              <p:nvPr/>
            </p:nvSpPr>
            <p:spPr bwMode="auto">
              <a:xfrm flipV="1">
                <a:off x="2359"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41" name="Line 615"/>
              <p:cNvSpPr>
                <a:spLocks noChangeShapeType="1"/>
              </p:cNvSpPr>
              <p:nvPr/>
            </p:nvSpPr>
            <p:spPr bwMode="auto">
              <a:xfrm flipV="1">
                <a:off x="2364"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42" name="Line 616"/>
              <p:cNvSpPr>
                <a:spLocks noChangeShapeType="1"/>
              </p:cNvSpPr>
              <p:nvPr/>
            </p:nvSpPr>
            <p:spPr bwMode="auto">
              <a:xfrm flipV="1">
                <a:off x="236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43" name="Line 617"/>
              <p:cNvSpPr>
                <a:spLocks noChangeShapeType="1"/>
              </p:cNvSpPr>
              <p:nvPr/>
            </p:nvSpPr>
            <p:spPr bwMode="auto">
              <a:xfrm flipV="1">
                <a:off x="2374" y="3477"/>
                <a:ext cx="1" cy="8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44" name="Line 618"/>
              <p:cNvSpPr>
                <a:spLocks noChangeShapeType="1"/>
              </p:cNvSpPr>
              <p:nvPr/>
            </p:nvSpPr>
            <p:spPr bwMode="auto">
              <a:xfrm flipV="1">
                <a:off x="237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45" name="Line 619"/>
              <p:cNvSpPr>
                <a:spLocks noChangeShapeType="1"/>
              </p:cNvSpPr>
              <p:nvPr/>
            </p:nvSpPr>
            <p:spPr bwMode="auto">
              <a:xfrm flipV="1">
                <a:off x="2384"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46" name="Line 620"/>
              <p:cNvSpPr>
                <a:spLocks noChangeShapeType="1"/>
              </p:cNvSpPr>
              <p:nvPr/>
            </p:nvSpPr>
            <p:spPr bwMode="auto">
              <a:xfrm flipV="1">
                <a:off x="2389"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47" name="Line 621"/>
              <p:cNvSpPr>
                <a:spLocks noChangeShapeType="1"/>
              </p:cNvSpPr>
              <p:nvPr/>
            </p:nvSpPr>
            <p:spPr bwMode="auto">
              <a:xfrm flipV="1">
                <a:off x="2394" y="3473"/>
                <a:ext cx="1" cy="8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48" name="Line 622"/>
              <p:cNvSpPr>
                <a:spLocks noChangeShapeType="1"/>
              </p:cNvSpPr>
              <p:nvPr/>
            </p:nvSpPr>
            <p:spPr bwMode="auto">
              <a:xfrm flipV="1">
                <a:off x="239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49" name="Line 623"/>
              <p:cNvSpPr>
                <a:spLocks noChangeShapeType="1"/>
              </p:cNvSpPr>
              <p:nvPr/>
            </p:nvSpPr>
            <p:spPr bwMode="auto">
              <a:xfrm flipV="1">
                <a:off x="2404"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50" name="Line 624"/>
              <p:cNvSpPr>
                <a:spLocks noChangeShapeType="1"/>
              </p:cNvSpPr>
              <p:nvPr/>
            </p:nvSpPr>
            <p:spPr bwMode="auto">
              <a:xfrm flipV="1">
                <a:off x="2409"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51" name="Line 625"/>
              <p:cNvSpPr>
                <a:spLocks noChangeShapeType="1"/>
              </p:cNvSpPr>
              <p:nvPr/>
            </p:nvSpPr>
            <p:spPr bwMode="auto">
              <a:xfrm flipV="1">
                <a:off x="2414"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52" name="Line 626"/>
              <p:cNvSpPr>
                <a:spLocks noChangeShapeType="1"/>
              </p:cNvSpPr>
              <p:nvPr/>
            </p:nvSpPr>
            <p:spPr bwMode="auto">
              <a:xfrm flipV="1">
                <a:off x="2419" y="3449"/>
                <a:ext cx="1" cy="10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53" name="Line 627"/>
              <p:cNvSpPr>
                <a:spLocks noChangeShapeType="1"/>
              </p:cNvSpPr>
              <p:nvPr/>
            </p:nvSpPr>
            <p:spPr bwMode="auto">
              <a:xfrm flipV="1">
                <a:off x="2424" y="2599"/>
                <a:ext cx="1" cy="95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54" name="Line 628"/>
              <p:cNvSpPr>
                <a:spLocks noChangeShapeType="1"/>
              </p:cNvSpPr>
              <p:nvPr/>
            </p:nvSpPr>
            <p:spPr bwMode="auto">
              <a:xfrm flipV="1">
                <a:off x="2429" y="3430"/>
                <a:ext cx="1" cy="1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55" name="Line 629"/>
              <p:cNvSpPr>
                <a:spLocks noChangeShapeType="1"/>
              </p:cNvSpPr>
              <p:nvPr/>
            </p:nvSpPr>
            <p:spPr bwMode="auto">
              <a:xfrm flipV="1">
                <a:off x="2435" y="3506"/>
                <a:ext cx="1" cy="5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56" name="Line 630"/>
              <p:cNvSpPr>
                <a:spLocks noChangeShapeType="1"/>
              </p:cNvSpPr>
              <p:nvPr/>
            </p:nvSpPr>
            <p:spPr bwMode="auto">
              <a:xfrm flipV="1">
                <a:off x="2440" y="3430"/>
                <a:ext cx="1" cy="1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57" name="Line 631"/>
              <p:cNvSpPr>
                <a:spLocks noChangeShapeType="1"/>
              </p:cNvSpPr>
              <p:nvPr/>
            </p:nvSpPr>
            <p:spPr bwMode="auto">
              <a:xfrm flipV="1">
                <a:off x="2445" y="3501"/>
                <a:ext cx="1" cy="5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58" name="Line 632"/>
              <p:cNvSpPr>
                <a:spLocks noChangeShapeType="1"/>
              </p:cNvSpPr>
              <p:nvPr/>
            </p:nvSpPr>
            <p:spPr bwMode="auto">
              <a:xfrm flipV="1">
                <a:off x="2450" y="2969"/>
                <a:ext cx="1" cy="58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59" name="Line 633"/>
              <p:cNvSpPr>
                <a:spLocks noChangeShapeType="1"/>
              </p:cNvSpPr>
              <p:nvPr/>
            </p:nvSpPr>
            <p:spPr bwMode="auto">
              <a:xfrm flipV="1">
                <a:off x="2455" y="3501"/>
                <a:ext cx="1" cy="5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60" name="Line 634"/>
              <p:cNvSpPr>
                <a:spLocks noChangeShapeType="1"/>
              </p:cNvSpPr>
              <p:nvPr/>
            </p:nvSpPr>
            <p:spPr bwMode="auto">
              <a:xfrm flipV="1">
                <a:off x="2460" y="3477"/>
                <a:ext cx="1" cy="8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61" name="Line 635"/>
              <p:cNvSpPr>
                <a:spLocks noChangeShapeType="1"/>
              </p:cNvSpPr>
              <p:nvPr/>
            </p:nvSpPr>
            <p:spPr bwMode="auto">
              <a:xfrm flipV="1">
                <a:off x="2465" y="3506"/>
                <a:ext cx="1" cy="5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62" name="Line 636"/>
              <p:cNvSpPr>
                <a:spLocks noChangeShapeType="1"/>
              </p:cNvSpPr>
              <p:nvPr/>
            </p:nvSpPr>
            <p:spPr bwMode="auto">
              <a:xfrm flipV="1">
                <a:off x="247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63" name="Line 637"/>
              <p:cNvSpPr>
                <a:spLocks noChangeShapeType="1"/>
              </p:cNvSpPr>
              <p:nvPr/>
            </p:nvSpPr>
            <p:spPr bwMode="auto">
              <a:xfrm flipV="1">
                <a:off x="2475"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64" name="Line 638"/>
              <p:cNvSpPr>
                <a:spLocks noChangeShapeType="1"/>
              </p:cNvSpPr>
              <p:nvPr/>
            </p:nvSpPr>
            <p:spPr bwMode="auto">
              <a:xfrm flipV="1">
                <a:off x="2480"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65" name="Line 639"/>
              <p:cNvSpPr>
                <a:spLocks noChangeShapeType="1"/>
              </p:cNvSpPr>
              <p:nvPr/>
            </p:nvSpPr>
            <p:spPr bwMode="auto">
              <a:xfrm flipV="1">
                <a:off x="2485"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66" name="Line 640"/>
              <p:cNvSpPr>
                <a:spLocks noChangeShapeType="1"/>
              </p:cNvSpPr>
              <p:nvPr/>
            </p:nvSpPr>
            <p:spPr bwMode="auto">
              <a:xfrm flipV="1">
                <a:off x="2490"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67" name="Line 641"/>
              <p:cNvSpPr>
                <a:spLocks noChangeShapeType="1"/>
              </p:cNvSpPr>
              <p:nvPr/>
            </p:nvSpPr>
            <p:spPr bwMode="auto">
              <a:xfrm flipV="1">
                <a:off x="2495"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68" name="Line 642"/>
              <p:cNvSpPr>
                <a:spLocks noChangeShapeType="1"/>
              </p:cNvSpPr>
              <p:nvPr/>
            </p:nvSpPr>
            <p:spPr bwMode="auto">
              <a:xfrm flipV="1">
                <a:off x="2500"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69" name="Line 643"/>
              <p:cNvSpPr>
                <a:spLocks noChangeShapeType="1"/>
              </p:cNvSpPr>
              <p:nvPr/>
            </p:nvSpPr>
            <p:spPr bwMode="auto">
              <a:xfrm flipV="1">
                <a:off x="2505"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70" name="Line 644"/>
              <p:cNvSpPr>
                <a:spLocks noChangeShapeType="1"/>
              </p:cNvSpPr>
              <p:nvPr/>
            </p:nvSpPr>
            <p:spPr bwMode="auto">
              <a:xfrm flipV="1">
                <a:off x="251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71" name="Line 645"/>
              <p:cNvSpPr>
                <a:spLocks noChangeShapeType="1"/>
              </p:cNvSpPr>
              <p:nvPr/>
            </p:nvSpPr>
            <p:spPr bwMode="auto">
              <a:xfrm flipV="1">
                <a:off x="251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72" name="Line 646"/>
              <p:cNvSpPr>
                <a:spLocks noChangeShapeType="1"/>
              </p:cNvSpPr>
              <p:nvPr/>
            </p:nvSpPr>
            <p:spPr bwMode="auto">
              <a:xfrm flipV="1">
                <a:off x="252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73" name="Line 647"/>
              <p:cNvSpPr>
                <a:spLocks noChangeShapeType="1"/>
              </p:cNvSpPr>
              <p:nvPr/>
            </p:nvSpPr>
            <p:spPr bwMode="auto">
              <a:xfrm flipV="1">
                <a:off x="2526"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74" name="Line 648"/>
              <p:cNvSpPr>
                <a:spLocks noChangeShapeType="1"/>
              </p:cNvSpPr>
              <p:nvPr/>
            </p:nvSpPr>
            <p:spPr bwMode="auto">
              <a:xfrm flipV="1">
                <a:off x="253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75" name="Line 649"/>
              <p:cNvSpPr>
                <a:spLocks noChangeShapeType="1"/>
              </p:cNvSpPr>
              <p:nvPr/>
            </p:nvSpPr>
            <p:spPr bwMode="auto">
              <a:xfrm flipV="1">
                <a:off x="2536"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76" name="Line 650"/>
              <p:cNvSpPr>
                <a:spLocks noChangeShapeType="1"/>
              </p:cNvSpPr>
              <p:nvPr/>
            </p:nvSpPr>
            <p:spPr bwMode="auto">
              <a:xfrm flipV="1">
                <a:off x="2541"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77" name="Line 651"/>
              <p:cNvSpPr>
                <a:spLocks noChangeShapeType="1"/>
              </p:cNvSpPr>
              <p:nvPr/>
            </p:nvSpPr>
            <p:spPr bwMode="auto">
              <a:xfrm flipV="1">
                <a:off x="2546"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78" name="Line 652"/>
              <p:cNvSpPr>
                <a:spLocks noChangeShapeType="1"/>
              </p:cNvSpPr>
              <p:nvPr/>
            </p:nvSpPr>
            <p:spPr bwMode="auto">
              <a:xfrm flipV="1">
                <a:off x="2551"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79" name="Line 653"/>
              <p:cNvSpPr>
                <a:spLocks noChangeShapeType="1"/>
              </p:cNvSpPr>
              <p:nvPr/>
            </p:nvSpPr>
            <p:spPr bwMode="auto">
              <a:xfrm flipV="1">
                <a:off x="2556"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80" name="Line 654"/>
              <p:cNvSpPr>
                <a:spLocks noChangeShapeType="1"/>
              </p:cNvSpPr>
              <p:nvPr/>
            </p:nvSpPr>
            <p:spPr bwMode="auto">
              <a:xfrm flipV="1">
                <a:off x="2561"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81" name="Line 655"/>
              <p:cNvSpPr>
                <a:spLocks noChangeShapeType="1"/>
              </p:cNvSpPr>
              <p:nvPr/>
            </p:nvSpPr>
            <p:spPr bwMode="auto">
              <a:xfrm flipV="1">
                <a:off x="2566"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82" name="Line 656"/>
              <p:cNvSpPr>
                <a:spLocks noChangeShapeType="1"/>
              </p:cNvSpPr>
              <p:nvPr/>
            </p:nvSpPr>
            <p:spPr bwMode="auto">
              <a:xfrm flipV="1">
                <a:off x="2571"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83" name="Line 657"/>
              <p:cNvSpPr>
                <a:spLocks noChangeShapeType="1"/>
              </p:cNvSpPr>
              <p:nvPr/>
            </p:nvSpPr>
            <p:spPr bwMode="auto">
              <a:xfrm flipV="1">
                <a:off x="2576"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84" name="Line 658"/>
              <p:cNvSpPr>
                <a:spLocks noChangeShapeType="1"/>
              </p:cNvSpPr>
              <p:nvPr/>
            </p:nvSpPr>
            <p:spPr bwMode="auto">
              <a:xfrm flipV="1">
                <a:off x="2581"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85" name="Line 659"/>
              <p:cNvSpPr>
                <a:spLocks noChangeShapeType="1"/>
              </p:cNvSpPr>
              <p:nvPr/>
            </p:nvSpPr>
            <p:spPr bwMode="auto">
              <a:xfrm flipV="1">
                <a:off x="258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86" name="Line 660"/>
              <p:cNvSpPr>
                <a:spLocks noChangeShapeType="1"/>
              </p:cNvSpPr>
              <p:nvPr/>
            </p:nvSpPr>
            <p:spPr bwMode="auto">
              <a:xfrm flipV="1">
                <a:off x="2591" y="3501"/>
                <a:ext cx="1" cy="5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87" name="Line 661"/>
              <p:cNvSpPr>
                <a:spLocks noChangeShapeType="1"/>
              </p:cNvSpPr>
              <p:nvPr/>
            </p:nvSpPr>
            <p:spPr bwMode="auto">
              <a:xfrm flipV="1">
                <a:off x="259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88" name="Line 662"/>
              <p:cNvSpPr>
                <a:spLocks noChangeShapeType="1"/>
              </p:cNvSpPr>
              <p:nvPr/>
            </p:nvSpPr>
            <p:spPr bwMode="auto">
              <a:xfrm flipV="1">
                <a:off x="2602"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89" name="Line 663"/>
              <p:cNvSpPr>
                <a:spLocks noChangeShapeType="1"/>
              </p:cNvSpPr>
              <p:nvPr/>
            </p:nvSpPr>
            <p:spPr bwMode="auto">
              <a:xfrm flipV="1">
                <a:off x="260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90" name="Line 664"/>
              <p:cNvSpPr>
                <a:spLocks noChangeShapeType="1"/>
              </p:cNvSpPr>
              <p:nvPr/>
            </p:nvSpPr>
            <p:spPr bwMode="auto">
              <a:xfrm flipV="1">
                <a:off x="261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91" name="Line 665"/>
              <p:cNvSpPr>
                <a:spLocks noChangeShapeType="1"/>
              </p:cNvSpPr>
              <p:nvPr/>
            </p:nvSpPr>
            <p:spPr bwMode="auto">
              <a:xfrm flipV="1">
                <a:off x="261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92" name="Line 666"/>
              <p:cNvSpPr>
                <a:spLocks noChangeShapeType="1"/>
              </p:cNvSpPr>
              <p:nvPr/>
            </p:nvSpPr>
            <p:spPr bwMode="auto">
              <a:xfrm flipV="1">
                <a:off x="2622" y="3492"/>
                <a:ext cx="1" cy="6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93" name="Line 667"/>
              <p:cNvSpPr>
                <a:spLocks noChangeShapeType="1"/>
              </p:cNvSpPr>
              <p:nvPr/>
            </p:nvSpPr>
            <p:spPr bwMode="auto">
              <a:xfrm flipV="1">
                <a:off x="2627"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94" name="Line 668"/>
              <p:cNvSpPr>
                <a:spLocks noChangeShapeType="1"/>
              </p:cNvSpPr>
              <p:nvPr/>
            </p:nvSpPr>
            <p:spPr bwMode="auto">
              <a:xfrm flipV="1">
                <a:off x="2632"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95" name="Line 669"/>
              <p:cNvSpPr>
                <a:spLocks noChangeShapeType="1"/>
              </p:cNvSpPr>
              <p:nvPr/>
            </p:nvSpPr>
            <p:spPr bwMode="auto">
              <a:xfrm flipV="1">
                <a:off x="2637"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96" name="Line 670"/>
              <p:cNvSpPr>
                <a:spLocks noChangeShapeType="1"/>
              </p:cNvSpPr>
              <p:nvPr/>
            </p:nvSpPr>
            <p:spPr bwMode="auto">
              <a:xfrm flipV="1">
                <a:off x="2642"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97" name="Line 671"/>
              <p:cNvSpPr>
                <a:spLocks noChangeShapeType="1"/>
              </p:cNvSpPr>
              <p:nvPr/>
            </p:nvSpPr>
            <p:spPr bwMode="auto">
              <a:xfrm flipV="1">
                <a:off x="264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98" name="Line 672"/>
              <p:cNvSpPr>
                <a:spLocks noChangeShapeType="1"/>
              </p:cNvSpPr>
              <p:nvPr/>
            </p:nvSpPr>
            <p:spPr bwMode="auto">
              <a:xfrm flipV="1">
                <a:off x="265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299" name="Line 673"/>
              <p:cNvSpPr>
                <a:spLocks noChangeShapeType="1"/>
              </p:cNvSpPr>
              <p:nvPr/>
            </p:nvSpPr>
            <p:spPr bwMode="auto">
              <a:xfrm flipV="1">
                <a:off x="265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00" name="Line 674"/>
              <p:cNvSpPr>
                <a:spLocks noChangeShapeType="1"/>
              </p:cNvSpPr>
              <p:nvPr/>
            </p:nvSpPr>
            <p:spPr bwMode="auto">
              <a:xfrm flipV="1">
                <a:off x="266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01" name="Line 675"/>
              <p:cNvSpPr>
                <a:spLocks noChangeShapeType="1"/>
              </p:cNvSpPr>
              <p:nvPr/>
            </p:nvSpPr>
            <p:spPr bwMode="auto">
              <a:xfrm flipV="1">
                <a:off x="2667"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02" name="Line 676"/>
              <p:cNvSpPr>
                <a:spLocks noChangeShapeType="1"/>
              </p:cNvSpPr>
              <p:nvPr/>
            </p:nvSpPr>
            <p:spPr bwMode="auto">
              <a:xfrm flipV="1">
                <a:off x="2672"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03" name="Line 677"/>
              <p:cNvSpPr>
                <a:spLocks noChangeShapeType="1"/>
              </p:cNvSpPr>
              <p:nvPr/>
            </p:nvSpPr>
            <p:spPr bwMode="auto">
              <a:xfrm flipV="1">
                <a:off x="267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04" name="Line 678"/>
              <p:cNvSpPr>
                <a:spLocks noChangeShapeType="1"/>
              </p:cNvSpPr>
              <p:nvPr/>
            </p:nvSpPr>
            <p:spPr bwMode="auto">
              <a:xfrm flipV="1">
                <a:off x="2683"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05" name="Line 679"/>
              <p:cNvSpPr>
                <a:spLocks noChangeShapeType="1"/>
              </p:cNvSpPr>
              <p:nvPr/>
            </p:nvSpPr>
            <p:spPr bwMode="auto">
              <a:xfrm flipV="1">
                <a:off x="268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06" name="Line 680"/>
              <p:cNvSpPr>
                <a:spLocks noChangeShapeType="1"/>
              </p:cNvSpPr>
              <p:nvPr/>
            </p:nvSpPr>
            <p:spPr bwMode="auto">
              <a:xfrm flipV="1">
                <a:off x="2693" y="3496"/>
                <a:ext cx="1" cy="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07" name="Line 681"/>
              <p:cNvSpPr>
                <a:spLocks noChangeShapeType="1"/>
              </p:cNvSpPr>
              <p:nvPr/>
            </p:nvSpPr>
            <p:spPr bwMode="auto">
              <a:xfrm flipV="1">
                <a:off x="2698"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08" name="Line 682"/>
              <p:cNvSpPr>
                <a:spLocks noChangeShapeType="1"/>
              </p:cNvSpPr>
              <p:nvPr/>
            </p:nvSpPr>
            <p:spPr bwMode="auto">
              <a:xfrm flipV="1">
                <a:off x="2703"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09" name="Line 683"/>
              <p:cNvSpPr>
                <a:spLocks noChangeShapeType="1"/>
              </p:cNvSpPr>
              <p:nvPr/>
            </p:nvSpPr>
            <p:spPr bwMode="auto">
              <a:xfrm flipV="1">
                <a:off x="2708"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10" name="Line 684"/>
              <p:cNvSpPr>
                <a:spLocks noChangeShapeType="1"/>
              </p:cNvSpPr>
              <p:nvPr/>
            </p:nvSpPr>
            <p:spPr bwMode="auto">
              <a:xfrm flipV="1">
                <a:off x="2713"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11" name="Line 685"/>
              <p:cNvSpPr>
                <a:spLocks noChangeShapeType="1"/>
              </p:cNvSpPr>
              <p:nvPr/>
            </p:nvSpPr>
            <p:spPr bwMode="auto">
              <a:xfrm flipV="1">
                <a:off x="271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12" name="Line 686"/>
              <p:cNvSpPr>
                <a:spLocks noChangeShapeType="1"/>
              </p:cNvSpPr>
              <p:nvPr/>
            </p:nvSpPr>
            <p:spPr bwMode="auto">
              <a:xfrm flipV="1">
                <a:off x="2723"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13" name="Line 687"/>
              <p:cNvSpPr>
                <a:spLocks noChangeShapeType="1"/>
              </p:cNvSpPr>
              <p:nvPr/>
            </p:nvSpPr>
            <p:spPr bwMode="auto">
              <a:xfrm flipV="1">
                <a:off x="272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14" name="Line 688"/>
              <p:cNvSpPr>
                <a:spLocks noChangeShapeType="1"/>
              </p:cNvSpPr>
              <p:nvPr/>
            </p:nvSpPr>
            <p:spPr bwMode="auto">
              <a:xfrm flipV="1">
                <a:off x="2733"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15" name="Line 689"/>
              <p:cNvSpPr>
                <a:spLocks noChangeShapeType="1"/>
              </p:cNvSpPr>
              <p:nvPr/>
            </p:nvSpPr>
            <p:spPr bwMode="auto">
              <a:xfrm flipV="1">
                <a:off x="2738" y="3458"/>
                <a:ext cx="1" cy="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16" name="Line 690"/>
              <p:cNvSpPr>
                <a:spLocks noChangeShapeType="1"/>
              </p:cNvSpPr>
              <p:nvPr/>
            </p:nvSpPr>
            <p:spPr bwMode="auto">
              <a:xfrm flipV="1">
                <a:off x="2743" y="3117"/>
                <a:ext cx="1" cy="44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17" name="Line 691"/>
              <p:cNvSpPr>
                <a:spLocks noChangeShapeType="1"/>
              </p:cNvSpPr>
              <p:nvPr/>
            </p:nvSpPr>
            <p:spPr bwMode="auto">
              <a:xfrm flipV="1">
                <a:off x="2748"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18" name="Line 692"/>
              <p:cNvSpPr>
                <a:spLocks noChangeShapeType="1"/>
              </p:cNvSpPr>
              <p:nvPr/>
            </p:nvSpPr>
            <p:spPr bwMode="auto">
              <a:xfrm flipV="1">
                <a:off x="2753" y="3482"/>
                <a:ext cx="1" cy="7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19" name="Line 693"/>
              <p:cNvSpPr>
                <a:spLocks noChangeShapeType="1"/>
              </p:cNvSpPr>
              <p:nvPr/>
            </p:nvSpPr>
            <p:spPr bwMode="auto">
              <a:xfrm flipV="1">
                <a:off x="2759"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20" name="Line 694"/>
              <p:cNvSpPr>
                <a:spLocks noChangeShapeType="1"/>
              </p:cNvSpPr>
              <p:nvPr/>
            </p:nvSpPr>
            <p:spPr bwMode="auto">
              <a:xfrm flipV="1">
                <a:off x="2764" y="3482"/>
                <a:ext cx="1" cy="7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21" name="Line 695"/>
              <p:cNvSpPr>
                <a:spLocks noChangeShapeType="1"/>
              </p:cNvSpPr>
              <p:nvPr/>
            </p:nvSpPr>
            <p:spPr bwMode="auto">
              <a:xfrm flipV="1">
                <a:off x="2769"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22" name="Line 696"/>
              <p:cNvSpPr>
                <a:spLocks noChangeShapeType="1"/>
              </p:cNvSpPr>
              <p:nvPr/>
            </p:nvSpPr>
            <p:spPr bwMode="auto">
              <a:xfrm flipV="1">
                <a:off x="2774"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23" name="Line 697"/>
              <p:cNvSpPr>
                <a:spLocks noChangeShapeType="1"/>
              </p:cNvSpPr>
              <p:nvPr/>
            </p:nvSpPr>
            <p:spPr bwMode="auto">
              <a:xfrm flipV="1">
                <a:off x="2779"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24" name="Line 698"/>
              <p:cNvSpPr>
                <a:spLocks noChangeShapeType="1"/>
              </p:cNvSpPr>
              <p:nvPr/>
            </p:nvSpPr>
            <p:spPr bwMode="auto">
              <a:xfrm flipV="1">
                <a:off x="2784"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25" name="Line 699"/>
              <p:cNvSpPr>
                <a:spLocks noChangeShapeType="1"/>
              </p:cNvSpPr>
              <p:nvPr/>
            </p:nvSpPr>
            <p:spPr bwMode="auto">
              <a:xfrm flipV="1">
                <a:off x="2789"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26" name="Line 700"/>
              <p:cNvSpPr>
                <a:spLocks noChangeShapeType="1"/>
              </p:cNvSpPr>
              <p:nvPr/>
            </p:nvSpPr>
            <p:spPr bwMode="auto">
              <a:xfrm flipV="1">
                <a:off x="2794" y="3492"/>
                <a:ext cx="1" cy="6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27" name="Line 701"/>
              <p:cNvSpPr>
                <a:spLocks noChangeShapeType="1"/>
              </p:cNvSpPr>
              <p:nvPr/>
            </p:nvSpPr>
            <p:spPr bwMode="auto">
              <a:xfrm flipV="1">
                <a:off x="2799" y="2661"/>
                <a:ext cx="1" cy="89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28" name="Line 702"/>
              <p:cNvSpPr>
                <a:spLocks noChangeShapeType="1"/>
              </p:cNvSpPr>
              <p:nvPr/>
            </p:nvSpPr>
            <p:spPr bwMode="auto">
              <a:xfrm flipV="1">
                <a:off x="2804" y="3344"/>
                <a:ext cx="1" cy="2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29" name="Line 703"/>
              <p:cNvSpPr>
                <a:spLocks noChangeShapeType="1"/>
              </p:cNvSpPr>
              <p:nvPr/>
            </p:nvSpPr>
            <p:spPr bwMode="auto">
              <a:xfrm flipV="1">
                <a:off x="2809" y="3506"/>
                <a:ext cx="1" cy="5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30" name="Line 704"/>
              <p:cNvSpPr>
                <a:spLocks noChangeShapeType="1"/>
              </p:cNvSpPr>
              <p:nvPr/>
            </p:nvSpPr>
            <p:spPr bwMode="auto">
              <a:xfrm flipV="1">
                <a:off x="2814" y="3482"/>
                <a:ext cx="1" cy="7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31" name="Line 705"/>
              <p:cNvSpPr>
                <a:spLocks noChangeShapeType="1"/>
              </p:cNvSpPr>
              <p:nvPr/>
            </p:nvSpPr>
            <p:spPr bwMode="auto">
              <a:xfrm flipV="1">
                <a:off x="2819" y="3458"/>
                <a:ext cx="1" cy="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32" name="Line 706"/>
              <p:cNvSpPr>
                <a:spLocks noChangeShapeType="1"/>
              </p:cNvSpPr>
              <p:nvPr/>
            </p:nvSpPr>
            <p:spPr bwMode="auto">
              <a:xfrm flipV="1">
                <a:off x="2824"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33" name="Line 707"/>
              <p:cNvSpPr>
                <a:spLocks noChangeShapeType="1"/>
              </p:cNvSpPr>
              <p:nvPr/>
            </p:nvSpPr>
            <p:spPr bwMode="auto">
              <a:xfrm flipV="1">
                <a:off x="2829"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34" name="Line 708"/>
              <p:cNvSpPr>
                <a:spLocks noChangeShapeType="1"/>
              </p:cNvSpPr>
              <p:nvPr/>
            </p:nvSpPr>
            <p:spPr bwMode="auto">
              <a:xfrm flipV="1">
                <a:off x="2834"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35" name="Line 709"/>
              <p:cNvSpPr>
                <a:spLocks noChangeShapeType="1"/>
              </p:cNvSpPr>
              <p:nvPr/>
            </p:nvSpPr>
            <p:spPr bwMode="auto">
              <a:xfrm flipV="1">
                <a:off x="2840"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36" name="Line 710"/>
              <p:cNvSpPr>
                <a:spLocks noChangeShapeType="1"/>
              </p:cNvSpPr>
              <p:nvPr/>
            </p:nvSpPr>
            <p:spPr bwMode="auto">
              <a:xfrm flipV="1">
                <a:off x="2845"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37" name="Line 711"/>
              <p:cNvSpPr>
                <a:spLocks noChangeShapeType="1"/>
              </p:cNvSpPr>
              <p:nvPr/>
            </p:nvSpPr>
            <p:spPr bwMode="auto">
              <a:xfrm flipV="1">
                <a:off x="2850" y="3501"/>
                <a:ext cx="1" cy="5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38" name="Line 712"/>
              <p:cNvSpPr>
                <a:spLocks noChangeShapeType="1"/>
              </p:cNvSpPr>
              <p:nvPr/>
            </p:nvSpPr>
            <p:spPr bwMode="auto">
              <a:xfrm flipV="1">
                <a:off x="285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39" name="Line 713"/>
              <p:cNvSpPr>
                <a:spLocks noChangeShapeType="1"/>
              </p:cNvSpPr>
              <p:nvPr/>
            </p:nvSpPr>
            <p:spPr bwMode="auto">
              <a:xfrm flipV="1">
                <a:off x="2860"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40" name="Line 714"/>
              <p:cNvSpPr>
                <a:spLocks noChangeShapeType="1"/>
              </p:cNvSpPr>
              <p:nvPr/>
            </p:nvSpPr>
            <p:spPr bwMode="auto">
              <a:xfrm flipV="1">
                <a:off x="286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41" name="Line 715"/>
              <p:cNvSpPr>
                <a:spLocks noChangeShapeType="1"/>
              </p:cNvSpPr>
              <p:nvPr/>
            </p:nvSpPr>
            <p:spPr bwMode="auto">
              <a:xfrm flipV="1">
                <a:off x="287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42" name="Line 716"/>
              <p:cNvSpPr>
                <a:spLocks noChangeShapeType="1"/>
              </p:cNvSpPr>
              <p:nvPr/>
            </p:nvSpPr>
            <p:spPr bwMode="auto">
              <a:xfrm flipV="1">
                <a:off x="2875"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43" name="Line 717"/>
              <p:cNvSpPr>
                <a:spLocks noChangeShapeType="1"/>
              </p:cNvSpPr>
              <p:nvPr/>
            </p:nvSpPr>
            <p:spPr bwMode="auto">
              <a:xfrm flipV="1">
                <a:off x="288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44" name="Line 718"/>
              <p:cNvSpPr>
                <a:spLocks noChangeShapeType="1"/>
              </p:cNvSpPr>
              <p:nvPr/>
            </p:nvSpPr>
            <p:spPr bwMode="auto">
              <a:xfrm flipV="1">
                <a:off x="2885"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45" name="Line 719"/>
              <p:cNvSpPr>
                <a:spLocks noChangeShapeType="1"/>
              </p:cNvSpPr>
              <p:nvPr/>
            </p:nvSpPr>
            <p:spPr bwMode="auto">
              <a:xfrm flipV="1">
                <a:off x="2890"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46" name="Line 720"/>
              <p:cNvSpPr>
                <a:spLocks noChangeShapeType="1"/>
              </p:cNvSpPr>
              <p:nvPr/>
            </p:nvSpPr>
            <p:spPr bwMode="auto">
              <a:xfrm flipV="1">
                <a:off x="2895"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47" name="Line 721"/>
              <p:cNvSpPr>
                <a:spLocks noChangeShapeType="1"/>
              </p:cNvSpPr>
              <p:nvPr/>
            </p:nvSpPr>
            <p:spPr bwMode="auto">
              <a:xfrm flipV="1">
                <a:off x="2900"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48" name="Line 722"/>
              <p:cNvSpPr>
                <a:spLocks noChangeShapeType="1"/>
              </p:cNvSpPr>
              <p:nvPr/>
            </p:nvSpPr>
            <p:spPr bwMode="auto">
              <a:xfrm flipV="1">
                <a:off x="290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49" name="Line 723"/>
              <p:cNvSpPr>
                <a:spLocks noChangeShapeType="1"/>
              </p:cNvSpPr>
              <p:nvPr/>
            </p:nvSpPr>
            <p:spPr bwMode="auto">
              <a:xfrm flipV="1">
                <a:off x="291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50" name="Line 724"/>
              <p:cNvSpPr>
                <a:spLocks noChangeShapeType="1"/>
              </p:cNvSpPr>
              <p:nvPr/>
            </p:nvSpPr>
            <p:spPr bwMode="auto">
              <a:xfrm flipV="1">
                <a:off x="291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51" name="Line 725"/>
              <p:cNvSpPr>
                <a:spLocks noChangeShapeType="1"/>
              </p:cNvSpPr>
              <p:nvPr/>
            </p:nvSpPr>
            <p:spPr bwMode="auto">
              <a:xfrm flipV="1">
                <a:off x="292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52" name="Line 726"/>
              <p:cNvSpPr>
                <a:spLocks noChangeShapeType="1"/>
              </p:cNvSpPr>
              <p:nvPr/>
            </p:nvSpPr>
            <p:spPr bwMode="auto">
              <a:xfrm flipV="1">
                <a:off x="292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53" name="Line 727"/>
              <p:cNvSpPr>
                <a:spLocks noChangeShapeType="1"/>
              </p:cNvSpPr>
              <p:nvPr/>
            </p:nvSpPr>
            <p:spPr bwMode="auto">
              <a:xfrm flipV="1">
                <a:off x="2931"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54" name="Line 728"/>
              <p:cNvSpPr>
                <a:spLocks noChangeShapeType="1"/>
              </p:cNvSpPr>
              <p:nvPr/>
            </p:nvSpPr>
            <p:spPr bwMode="auto">
              <a:xfrm flipV="1">
                <a:off x="2936"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55" name="Line 729"/>
              <p:cNvSpPr>
                <a:spLocks noChangeShapeType="1"/>
              </p:cNvSpPr>
              <p:nvPr/>
            </p:nvSpPr>
            <p:spPr bwMode="auto">
              <a:xfrm flipV="1">
                <a:off x="2941"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56" name="Line 730"/>
              <p:cNvSpPr>
                <a:spLocks noChangeShapeType="1"/>
              </p:cNvSpPr>
              <p:nvPr/>
            </p:nvSpPr>
            <p:spPr bwMode="auto">
              <a:xfrm flipV="1">
                <a:off x="294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57" name="Line 731"/>
              <p:cNvSpPr>
                <a:spLocks noChangeShapeType="1"/>
              </p:cNvSpPr>
              <p:nvPr/>
            </p:nvSpPr>
            <p:spPr bwMode="auto">
              <a:xfrm flipV="1">
                <a:off x="295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58" name="Line 732"/>
              <p:cNvSpPr>
                <a:spLocks noChangeShapeType="1"/>
              </p:cNvSpPr>
              <p:nvPr/>
            </p:nvSpPr>
            <p:spPr bwMode="auto">
              <a:xfrm flipV="1">
                <a:off x="295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59" name="Line 733"/>
              <p:cNvSpPr>
                <a:spLocks noChangeShapeType="1"/>
              </p:cNvSpPr>
              <p:nvPr/>
            </p:nvSpPr>
            <p:spPr bwMode="auto">
              <a:xfrm flipV="1">
                <a:off x="296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60" name="Line 734"/>
              <p:cNvSpPr>
                <a:spLocks noChangeShapeType="1"/>
              </p:cNvSpPr>
              <p:nvPr/>
            </p:nvSpPr>
            <p:spPr bwMode="auto">
              <a:xfrm flipV="1">
                <a:off x="296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61" name="Line 735"/>
              <p:cNvSpPr>
                <a:spLocks noChangeShapeType="1"/>
              </p:cNvSpPr>
              <p:nvPr/>
            </p:nvSpPr>
            <p:spPr bwMode="auto">
              <a:xfrm flipV="1">
                <a:off x="2971"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62" name="Line 736"/>
              <p:cNvSpPr>
                <a:spLocks noChangeShapeType="1"/>
              </p:cNvSpPr>
              <p:nvPr/>
            </p:nvSpPr>
            <p:spPr bwMode="auto">
              <a:xfrm flipV="1">
                <a:off x="297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63" name="Line 737"/>
              <p:cNvSpPr>
                <a:spLocks noChangeShapeType="1"/>
              </p:cNvSpPr>
              <p:nvPr/>
            </p:nvSpPr>
            <p:spPr bwMode="auto">
              <a:xfrm flipV="1">
                <a:off x="2981"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64" name="Line 738"/>
              <p:cNvSpPr>
                <a:spLocks noChangeShapeType="1"/>
              </p:cNvSpPr>
              <p:nvPr/>
            </p:nvSpPr>
            <p:spPr bwMode="auto">
              <a:xfrm flipV="1">
                <a:off x="298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65" name="Line 739"/>
              <p:cNvSpPr>
                <a:spLocks noChangeShapeType="1"/>
              </p:cNvSpPr>
              <p:nvPr/>
            </p:nvSpPr>
            <p:spPr bwMode="auto">
              <a:xfrm flipV="1">
                <a:off x="299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66" name="Line 740"/>
              <p:cNvSpPr>
                <a:spLocks noChangeShapeType="1"/>
              </p:cNvSpPr>
              <p:nvPr/>
            </p:nvSpPr>
            <p:spPr bwMode="auto">
              <a:xfrm flipV="1">
                <a:off x="299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67" name="Line 741"/>
              <p:cNvSpPr>
                <a:spLocks noChangeShapeType="1"/>
              </p:cNvSpPr>
              <p:nvPr/>
            </p:nvSpPr>
            <p:spPr bwMode="auto">
              <a:xfrm flipV="1">
                <a:off x="300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68" name="Line 742"/>
              <p:cNvSpPr>
                <a:spLocks noChangeShapeType="1"/>
              </p:cNvSpPr>
              <p:nvPr/>
            </p:nvSpPr>
            <p:spPr bwMode="auto">
              <a:xfrm flipV="1">
                <a:off x="300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69" name="Line 743"/>
              <p:cNvSpPr>
                <a:spLocks noChangeShapeType="1"/>
              </p:cNvSpPr>
              <p:nvPr/>
            </p:nvSpPr>
            <p:spPr bwMode="auto">
              <a:xfrm flipV="1">
                <a:off x="301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70" name="Line 744"/>
              <p:cNvSpPr>
                <a:spLocks noChangeShapeType="1"/>
              </p:cNvSpPr>
              <p:nvPr/>
            </p:nvSpPr>
            <p:spPr bwMode="auto">
              <a:xfrm flipV="1">
                <a:off x="301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71" name="Line 745"/>
              <p:cNvSpPr>
                <a:spLocks noChangeShapeType="1"/>
              </p:cNvSpPr>
              <p:nvPr/>
            </p:nvSpPr>
            <p:spPr bwMode="auto">
              <a:xfrm flipV="1">
                <a:off x="302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72" name="Line 746"/>
              <p:cNvSpPr>
                <a:spLocks noChangeShapeType="1"/>
              </p:cNvSpPr>
              <p:nvPr/>
            </p:nvSpPr>
            <p:spPr bwMode="auto">
              <a:xfrm flipV="1">
                <a:off x="302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73" name="Line 747"/>
              <p:cNvSpPr>
                <a:spLocks noChangeShapeType="1"/>
              </p:cNvSpPr>
              <p:nvPr/>
            </p:nvSpPr>
            <p:spPr bwMode="auto">
              <a:xfrm flipV="1">
                <a:off x="3032"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74" name="Line 748"/>
              <p:cNvSpPr>
                <a:spLocks noChangeShapeType="1"/>
              </p:cNvSpPr>
              <p:nvPr/>
            </p:nvSpPr>
            <p:spPr bwMode="auto">
              <a:xfrm flipV="1">
                <a:off x="3037"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75" name="Line 749"/>
              <p:cNvSpPr>
                <a:spLocks noChangeShapeType="1"/>
              </p:cNvSpPr>
              <p:nvPr/>
            </p:nvSpPr>
            <p:spPr bwMode="auto">
              <a:xfrm flipV="1">
                <a:off x="304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76" name="Line 750"/>
              <p:cNvSpPr>
                <a:spLocks noChangeShapeType="1"/>
              </p:cNvSpPr>
              <p:nvPr/>
            </p:nvSpPr>
            <p:spPr bwMode="auto">
              <a:xfrm flipV="1">
                <a:off x="3047"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77" name="Line 751"/>
              <p:cNvSpPr>
                <a:spLocks noChangeShapeType="1"/>
              </p:cNvSpPr>
              <p:nvPr/>
            </p:nvSpPr>
            <p:spPr bwMode="auto">
              <a:xfrm flipV="1">
                <a:off x="3052"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78" name="Line 752"/>
              <p:cNvSpPr>
                <a:spLocks noChangeShapeType="1"/>
              </p:cNvSpPr>
              <p:nvPr/>
            </p:nvSpPr>
            <p:spPr bwMode="auto">
              <a:xfrm flipV="1">
                <a:off x="3057"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79" name="Line 753"/>
              <p:cNvSpPr>
                <a:spLocks noChangeShapeType="1"/>
              </p:cNvSpPr>
              <p:nvPr/>
            </p:nvSpPr>
            <p:spPr bwMode="auto">
              <a:xfrm flipV="1">
                <a:off x="306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80" name="Line 754"/>
              <p:cNvSpPr>
                <a:spLocks noChangeShapeType="1"/>
              </p:cNvSpPr>
              <p:nvPr/>
            </p:nvSpPr>
            <p:spPr bwMode="auto">
              <a:xfrm flipV="1">
                <a:off x="306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81" name="Line 755"/>
              <p:cNvSpPr>
                <a:spLocks noChangeShapeType="1"/>
              </p:cNvSpPr>
              <p:nvPr/>
            </p:nvSpPr>
            <p:spPr bwMode="auto">
              <a:xfrm flipV="1">
                <a:off x="3072"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382" name="Line 756"/>
              <p:cNvSpPr>
                <a:spLocks noChangeShapeType="1"/>
              </p:cNvSpPr>
              <p:nvPr/>
            </p:nvSpPr>
            <p:spPr bwMode="auto">
              <a:xfrm flipV="1">
                <a:off x="307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grpSp>
        <p:grpSp>
          <p:nvGrpSpPr>
            <p:cNvPr id="6696" name="Group 757"/>
            <p:cNvGrpSpPr>
              <a:grpSpLocks/>
            </p:cNvGrpSpPr>
            <p:nvPr/>
          </p:nvGrpSpPr>
          <p:grpSpPr bwMode="auto">
            <a:xfrm>
              <a:off x="4733925" y="2941638"/>
              <a:ext cx="1539875" cy="1508125"/>
              <a:chOff x="3083" y="1028"/>
              <a:chExt cx="1008" cy="2530"/>
            </a:xfrm>
          </p:grpSpPr>
          <p:sp>
            <p:nvSpPr>
              <p:cNvPr id="6983" name="Line 758"/>
              <p:cNvSpPr>
                <a:spLocks noChangeShapeType="1"/>
              </p:cNvSpPr>
              <p:nvPr/>
            </p:nvSpPr>
            <p:spPr bwMode="auto">
              <a:xfrm flipV="1">
                <a:off x="3083"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84" name="Line 759"/>
              <p:cNvSpPr>
                <a:spLocks noChangeShapeType="1"/>
              </p:cNvSpPr>
              <p:nvPr/>
            </p:nvSpPr>
            <p:spPr bwMode="auto">
              <a:xfrm flipV="1">
                <a:off x="3088"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85" name="Line 760"/>
              <p:cNvSpPr>
                <a:spLocks noChangeShapeType="1"/>
              </p:cNvSpPr>
              <p:nvPr/>
            </p:nvSpPr>
            <p:spPr bwMode="auto">
              <a:xfrm flipV="1">
                <a:off x="309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86" name="Line 761"/>
              <p:cNvSpPr>
                <a:spLocks noChangeShapeType="1"/>
              </p:cNvSpPr>
              <p:nvPr/>
            </p:nvSpPr>
            <p:spPr bwMode="auto">
              <a:xfrm flipV="1">
                <a:off x="309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87" name="Line 762"/>
              <p:cNvSpPr>
                <a:spLocks noChangeShapeType="1"/>
              </p:cNvSpPr>
              <p:nvPr/>
            </p:nvSpPr>
            <p:spPr bwMode="auto">
              <a:xfrm flipV="1">
                <a:off x="3103"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88" name="Line 763"/>
              <p:cNvSpPr>
                <a:spLocks noChangeShapeType="1"/>
              </p:cNvSpPr>
              <p:nvPr/>
            </p:nvSpPr>
            <p:spPr bwMode="auto">
              <a:xfrm flipV="1">
                <a:off x="3108" y="3169"/>
                <a:ext cx="1" cy="38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89" name="Line 764"/>
              <p:cNvSpPr>
                <a:spLocks noChangeShapeType="1"/>
              </p:cNvSpPr>
              <p:nvPr/>
            </p:nvSpPr>
            <p:spPr bwMode="auto">
              <a:xfrm flipV="1">
                <a:off x="3113" y="3473"/>
                <a:ext cx="1" cy="8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90" name="Line 765"/>
              <p:cNvSpPr>
                <a:spLocks noChangeShapeType="1"/>
              </p:cNvSpPr>
              <p:nvPr/>
            </p:nvSpPr>
            <p:spPr bwMode="auto">
              <a:xfrm flipV="1">
                <a:off x="3118"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91" name="Line 766"/>
              <p:cNvSpPr>
                <a:spLocks noChangeShapeType="1"/>
              </p:cNvSpPr>
              <p:nvPr/>
            </p:nvSpPr>
            <p:spPr bwMode="auto">
              <a:xfrm flipV="1">
                <a:off x="3123" y="3458"/>
                <a:ext cx="1" cy="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92" name="Line 767"/>
              <p:cNvSpPr>
                <a:spLocks noChangeShapeType="1"/>
              </p:cNvSpPr>
              <p:nvPr/>
            </p:nvSpPr>
            <p:spPr bwMode="auto">
              <a:xfrm flipV="1">
                <a:off x="312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93" name="Line 768"/>
              <p:cNvSpPr>
                <a:spLocks noChangeShapeType="1"/>
              </p:cNvSpPr>
              <p:nvPr/>
            </p:nvSpPr>
            <p:spPr bwMode="auto">
              <a:xfrm flipV="1">
                <a:off x="3133"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94" name="Line 769"/>
              <p:cNvSpPr>
                <a:spLocks noChangeShapeType="1"/>
              </p:cNvSpPr>
              <p:nvPr/>
            </p:nvSpPr>
            <p:spPr bwMode="auto">
              <a:xfrm flipV="1">
                <a:off x="313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95" name="Line 770"/>
              <p:cNvSpPr>
                <a:spLocks noChangeShapeType="1"/>
              </p:cNvSpPr>
              <p:nvPr/>
            </p:nvSpPr>
            <p:spPr bwMode="auto">
              <a:xfrm flipV="1">
                <a:off x="3143"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96" name="Line 771"/>
              <p:cNvSpPr>
                <a:spLocks noChangeShapeType="1"/>
              </p:cNvSpPr>
              <p:nvPr/>
            </p:nvSpPr>
            <p:spPr bwMode="auto">
              <a:xfrm flipV="1">
                <a:off x="3148"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97" name="Line 772"/>
              <p:cNvSpPr>
                <a:spLocks noChangeShapeType="1"/>
              </p:cNvSpPr>
              <p:nvPr/>
            </p:nvSpPr>
            <p:spPr bwMode="auto">
              <a:xfrm flipV="1">
                <a:off x="3153"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98" name="Line 773"/>
              <p:cNvSpPr>
                <a:spLocks noChangeShapeType="1"/>
              </p:cNvSpPr>
              <p:nvPr/>
            </p:nvSpPr>
            <p:spPr bwMode="auto">
              <a:xfrm flipV="1">
                <a:off x="315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99" name="Line 774"/>
              <p:cNvSpPr>
                <a:spLocks noChangeShapeType="1"/>
              </p:cNvSpPr>
              <p:nvPr/>
            </p:nvSpPr>
            <p:spPr bwMode="auto">
              <a:xfrm flipV="1">
                <a:off x="3164"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00" name="Line 775"/>
              <p:cNvSpPr>
                <a:spLocks noChangeShapeType="1"/>
              </p:cNvSpPr>
              <p:nvPr/>
            </p:nvSpPr>
            <p:spPr bwMode="auto">
              <a:xfrm flipV="1">
                <a:off x="3169"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01" name="Line 776"/>
              <p:cNvSpPr>
                <a:spLocks noChangeShapeType="1"/>
              </p:cNvSpPr>
              <p:nvPr/>
            </p:nvSpPr>
            <p:spPr bwMode="auto">
              <a:xfrm flipV="1">
                <a:off x="317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02" name="Line 777"/>
              <p:cNvSpPr>
                <a:spLocks noChangeShapeType="1"/>
              </p:cNvSpPr>
              <p:nvPr/>
            </p:nvSpPr>
            <p:spPr bwMode="auto">
              <a:xfrm flipV="1">
                <a:off x="317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03" name="Line 778"/>
              <p:cNvSpPr>
                <a:spLocks noChangeShapeType="1"/>
              </p:cNvSpPr>
              <p:nvPr/>
            </p:nvSpPr>
            <p:spPr bwMode="auto">
              <a:xfrm flipV="1">
                <a:off x="3184"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04" name="Line 779"/>
              <p:cNvSpPr>
                <a:spLocks noChangeShapeType="1"/>
              </p:cNvSpPr>
              <p:nvPr/>
            </p:nvSpPr>
            <p:spPr bwMode="auto">
              <a:xfrm flipV="1">
                <a:off x="3189"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05" name="Line 780"/>
              <p:cNvSpPr>
                <a:spLocks noChangeShapeType="1"/>
              </p:cNvSpPr>
              <p:nvPr/>
            </p:nvSpPr>
            <p:spPr bwMode="auto">
              <a:xfrm flipV="1">
                <a:off x="3194"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06" name="Line 781"/>
              <p:cNvSpPr>
                <a:spLocks noChangeShapeType="1"/>
              </p:cNvSpPr>
              <p:nvPr/>
            </p:nvSpPr>
            <p:spPr bwMode="auto">
              <a:xfrm flipV="1">
                <a:off x="319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07" name="Line 782"/>
              <p:cNvSpPr>
                <a:spLocks noChangeShapeType="1"/>
              </p:cNvSpPr>
              <p:nvPr/>
            </p:nvSpPr>
            <p:spPr bwMode="auto">
              <a:xfrm flipV="1">
                <a:off x="3204"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08" name="Line 783"/>
              <p:cNvSpPr>
                <a:spLocks noChangeShapeType="1"/>
              </p:cNvSpPr>
              <p:nvPr/>
            </p:nvSpPr>
            <p:spPr bwMode="auto">
              <a:xfrm flipV="1">
                <a:off x="3209"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09" name="Line 784"/>
              <p:cNvSpPr>
                <a:spLocks noChangeShapeType="1"/>
              </p:cNvSpPr>
              <p:nvPr/>
            </p:nvSpPr>
            <p:spPr bwMode="auto">
              <a:xfrm flipV="1">
                <a:off x="321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10" name="Line 785"/>
              <p:cNvSpPr>
                <a:spLocks noChangeShapeType="1"/>
              </p:cNvSpPr>
              <p:nvPr/>
            </p:nvSpPr>
            <p:spPr bwMode="auto">
              <a:xfrm flipV="1">
                <a:off x="3219"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11" name="Line 786"/>
              <p:cNvSpPr>
                <a:spLocks noChangeShapeType="1"/>
              </p:cNvSpPr>
              <p:nvPr/>
            </p:nvSpPr>
            <p:spPr bwMode="auto">
              <a:xfrm flipV="1">
                <a:off x="322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12" name="Line 787"/>
              <p:cNvSpPr>
                <a:spLocks noChangeShapeType="1"/>
              </p:cNvSpPr>
              <p:nvPr/>
            </p:nvSpPr>
            <p:spPr bwMode="auto">
              <a:xfrm flipV="1">
                <a:off x="3229" y="3501"/>
                <a:ext cx="1" cy="5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13" name="Line 788"/>
              <p:cNvSpPr>
                <a:spLocks noChangeShapeType="1"/>
              </p:cNvSpPr>
              <p:nvPr/>
            </p:nvSpPr>
            <p:spPr bwMode="auto">
              <a:xfrm flipV="1">
                <a:off x="3234"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14" name="Line 789"/>
              <p:cNvSpPr>
                <a:spLocks noChangeShapeType="1"/>
              </p:cNvSpPr>
              <p:nvPr/>
            </p:nvSpPr>
            <p:spPr bwMode="auto">
              <a:xfrm flipV="1">
                <a:off x="323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15" name="Line 790"/>
              <p:cNvSpPr>
                <a:spLocks noChangeShapeType="1"/>
              </p:cNvSpPr>
              <p:nvPr/>
            </p:nvSpPr>
            <p:spPr bwMode="auto">
              <a:xfrm flipV="1">
                <a:off x="324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16" name="Line 791"/>
              <p:cNvSpPr>
                <a:spLocks noChangeShapeType="1"/>
              </p:cNvSpPr>
              <p:nvPr/>
            </p:nvSpPr>
            <p:spPr bwMode="auto">
              <a:xfrm flipV="1">
                <a:off x="325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17" name="Line 792"/>
              <p:cNvSpPr>
                <a:spLocks noChangeShapeType="1"/>
              </p:cNvSpPr>
              <p:nvPr/>
            </p:nvSpPr>
            <p:spPr bwMode="auto">
              <a:xfrm flipV="1">
                <a:off x="3255" y="3492"/>
                <a:ext cx="1" cy="6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18" name="Line 793"/>
              <p:cNvSpPr>
                <a:spLocks noChangeShapeType="1"/>
              </p:cNvSpPr>
              <p:nvPr/>
            </p:nvSpPr>
            <p:spPr bwMode="auto">
              <a:xfrm flipV="1">
                <a:off x="3260"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19" name="Line 794"/>
              <p:cNvSpPr>
                <a:spLocks noChangeShapeType="1"/>
              </p:cNvSpPr>
              <p:nvPr/>
            </p:nvSpPr>
            <p:spPr bwMode="auto">
              <a:xfrm flipV="1">
                <a:off x="326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20" name="Line 795"/>
              <p:cNvSpPr>
                <a:spLocks noChangeShapeType="1"/>
              </p:cNvSpPr>
              <p:nvPr/>
            </p:nvSpPr>
            <p:spPr bwMode="auto">
              <a:xfrm flipV="1">
                <a:off x="327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21" name="Line 796"/>
              <p:cNvSpPr>
                <a:spLocks noChangeShapeType="1"/>
              </p:cNvSpPr>
              <p:nvPr/>
            </p:nvSpPr>
            <p:spPr bwMode="auto">
              <a:xfrm flipV="1">
                <a:off x="327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22" name="Line 797"/>
              <p:cNvSpPr>
                <a:spLocks noChangeShapeType="1"/>
              </p:cNvSpPr>
              <p:nvPr/>
            </p:nvSpPr>
            <p:spPr bwMode="auto">
              <a:xfrm flipV="1">
                <a:off x="328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23" name="Line 798"/>
              <p:cNvSpPr>
                <a:spLocks noChangeShapeType="1"/>
              </p:cNvSpPr>
              <p:nvPr/>
            </p:nvSpPr>
            <p:spPr bwMode="auto">
              <a:xfrm flipV="1">
                <a:off x="3285"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24" name="Line 799"/>
              <p:cNvSpPr>
                <a:spLocks noChangeShapeType="1"/>
              </p:cNvSpPr>
              <p:nvPr/>
            </p:nvSpPr>
            <p:spPr bwMode="auto">
              <a:xfrm flipV="1">
                <a:off x="3290"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25" name="Line 800"/>
              <p:cNvSpPr>
                <a:spLocks noChangeShapeType="1"/>
              </p:cNvSpPr>
              <p:nvPr/>
            </p:nvSpPr>
            <p:spPr bwMode="auto">
              <a:xfrm flipV="1">
                <a:off x="329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26" name="Line 801"/>
              <p:cNvSpPr>
                <a:spLocks noChangeShapeType="1"/>
              </p:cNvSpPr>
              <p:nvPr/>
            </p:nvSpPr>
            <p:spPr bwMode="auto">
              <a:xfrm flipV="1">
                <a:off x="3300" y="2438"/>
                <a:ext cx="1" cy="11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27" name="Line 802"/>
              <p:cNvSpPr>
                <a:spLocks noChangeShapeType="1"/>
              </p:cNvSpPr>
              <p:nvPr/>
            </p:nvSpPr>
            <p:spPr bwMode="auto">
              <a:xfrm flipV="1">
                <a:off x="3305"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28" name="Line 803"/>
              <p:cNvSpPr>
                <a:spLocks noChangeShapeType="1"/>
              </p:cNvSpPr>
              <p:nvPr/>
            </p:nvSpPr>
            <p:spPr bwMode="auto">
              <a:xfrm flipV="1">
                <a:off x="3310"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29" name="Line 804"/>
              <p:cNvSpPr>
                <a:spLocks noChangeShapeType="1"/>
              </p:cNvSpPr>
              <p:nvPr/>
            </p:nvSpPr>
            <p:spPr bwMode="auto">
              <a:xfrm flipV="1">
                <a:off x="3315" y="3430"/>
                <a:ext cx="1" cy="1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30" name="Line 805"/>
              <p:cNvSpPr>
                <a:spLocks noChangeShapeType="1"/>
              </p:cNvSpPr>
              <p:nvPr/>
            </p:nvSpPr>
            <p:spPr bwMode="auto">
              <a:xfrm flipV="1">
                <a:off x="3320" y="3477"/>
                <a:ext cx="1" cy="8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31" name="Line 806"/>
              <p:cNvSpPr>
                <a:spLocks noChangeShapeType="1"/>
              </p:cNvSpPr>
              <p:nvPr/>
            </p:nvSpPr>
            <p:spPr bwMode="auto">
              <a:xfrm flipV="1">
                <a:off x="332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32" name="Line 807"/>
              <p:cNvSpPr>
                <a:spLocks noChangeShapeType="1"/>
              </p:cNvSpPr>
              <p:nvPr/>
            </p:nvSpPr>
            <p:spPr bwMode="auto">
              <a:xfrm flipV="1">
                <a:off x="3331"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33" name="Line 808"/>
              <p:cNvSpPr>
                <a:spLocks noChangeShapeType="1"/>
              </p:cNvSpPr>
              <p:nvPr/>
            </p:nvSpPr>
            <p:spPr bwMode="auto">
              <a:xfrm flipV="1">
                <a:off x="3336"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34" name="Line 809"/>
              <p:cNvSpPr>
                <a:spLocks noChangeShapeType="1"/>
              </p:cNvSpPr>
              <p:nvPr/>
            </p:nvSpPr>
            <p:spPr bwMode="auto">
              <a:xfrm flipV="1">
                <a:off x="334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35" name="Line 810"/>
              <p:cNvSpPr>
                <a:spLocks noChangeShapeType="1"/>
              </p:cNvSpPr>
              <p:nvPr/>
            </p:nvSpPr>
            <p:spPr bwMode="auto">
              <a:xfrm flipV="1">
                <a:off x="3346"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36" name="Line 811"/>
              <p:cNvSpPr>
                <a:spLocks noChangeShapeType="1"/>
              </p:cNvSpPr>
              <p:nvPr/>
            </p:nvSpPr>
            <p:spPr bwMode="auto">
              <a:xfrm flipV="1">
                <a:off x="335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37" name="Line 812"/>
              <p:cNvSpPr>
                <a:spLocks noChangeShapeType="1"/>
              </p:cNvSpPr>
              <p:nvPr/>
            </p:nvSpPr>
            <p:spPr bwMode="auto">
              <a:xfrm flipV="1">
                <a:off x="335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38" name="Line 813"/>
              <p:cNvSpPr>
                <a:spLocks noChangeShapeType="1"/>
              </p:cNvSpPr>
              <p:nvPr/>
            </p:nvSpPr>
            <p:spPr bwMode="auto">
              <a:xfrm flipV="1">
                <a:off x="336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39" name="Line 814"/>
              <p:cNvSpPr>
                <a:spLocks noChangeShapeType="1"/>
              </p:cNvSpPr>
              <p:nvPr/>
            </p:nvSpPr>
            <p:spPr bwMode="auto">
              <a:xfrm flipV="1">
                <a:off x="336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40" name="Line 815"/>
              <p:cNvSpPr>
                <a:spLocks noChangeShapeType="1"/>
              </p:cNvSpPr>
              <p:nvPr/>
            </p:nvSpPr>
            <p:spPr bwMode="auto">
              <a:xfrm flipV="1">
                <a:off x="3371"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41" name="Line 816"/>
              <p:cNvSpPr>
                <a:spLocks noChangeShapeType="1"/>
              </p:cNvSpPr>
              <p:nvPr/>
            </p:nvSpPr>
            <p:spPr bwMode="auto">
              <a:xfrm flipV="1">
                <a:off x="3376"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42" name="Line 817"/>
              <p:cNvSpPr>
                <a:spLocks noChangeShapeType="1"/>
              </p:cNvSpPr>
              <p:nvPr/>
            </p:nvSpPr>
            <p:spPr bwMode="auto">
              <a:xfrm flipV="1">
                <a:off x="338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43" name="Line 818"/>
              <p:cNvSpPr>
                <a:spLocks noChangeShapeType="1"/>
              </p:cNvSpPr>
              <p:nvPr/>
            </p:nvSpPr>
            <p:spPr bwMode="auto">
              <a:xfrm flipV="1">
                <a:off x="3386"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44" name="Line 819"/>
              <p:cNvSpPr>
                <a:spLocks noChangeShapeType="1"/>
              </p:cNvSpPr>
              <p:nvPr/>
            </p:nvSpPr>
            <p:spPr bwMode="auto">
              <a:xfrm flipV="1">
                <a:off x="339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45" name="Line 820"/>
              <p:cNvSpPr>
                <a:spLocks noChangeShapeType="1"/>
              </p:cNvSpPr>
              <p:nvPr/>
            </p:nvSpPr>
            <p:spPr bwMode="auto">
              <a:xfrm flipV="1">
                <a:off x="339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46" name="Line 821"/>
              <p:cNvSpPr>
                <a:spLocks noChangeShapeType="1"/>
              </p:cNvSpPr>
              <p:nvPr/>
            </p:nvSpPr>
            <p:spPr bwMode="auto">
              <a:xfrm flipV="1">
                <a:off x="340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47" name="Line 822"/>
              <p:cNvSpPr>
                <a:spLocks noChangeShapeType="1"/>
              </p:cNvSpPr>
              <p:nvPr/>
            </p:nvSpPr>
            <p:spPr bwMode="auto">
              <a:xfrm flipV="1">
                <a:off x="340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48" name="Line 823"/>
              <p:cNvSpPr>
                <a:spLocks noChangeShapeType="1"/>
              </p:cNvSpPr>
              <p:nvPr/>
            </p:nvSpPr>
            <p:spPr bwMode="auto">
              <a:xfrm flipV="1">
                <a:off x="3412"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49" name="Line 824"/>
              <p:cNvSpPr>
                <a:spLocks noChangeShapeType="1"/>
              </p:cNvSpPr>
              <p:nvPr/>
            </p:nvSpPr>
            <p:spPr bwMode="auto">
              <a:xfrm flipV="1">
                <a:off x="3417"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50" name="Line 825"/>
              <p:cNvSpPr>
                <a:spLocks noChangeShapeType="1"/>
              </p:cNvSpPr>
              <p:nvPr/>
            </p:nvSpPr>
            <p:spPr bwMode="auto">
              <a:xfrm flipV="1">
                <a:off x="342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51" name="Line 826"/>
              <p:cNvSpPr>
                <a:spLocks noChangeShapeType="1"/>
              </p:cNvSpPr>
              <p:nvPr/>
            </p:nvSpPr>
            <p:spPr bwMode="auto">
              <a:xfrm flipV="1">
                <a:off x="342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52" name="Line 827"/>
              <p:cNvSpPr>
                <a:spLocks noChangeShapeType="1"/>
              </p:cNvSpPr>
              <p:nvPr/>
            </p:nvSpPr>
            <p:spPr bwMode="auto">
              <a:xfrm flipV="1">
                <a:off x="343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53" name="Line 828"/>
              <p:cNvSpPr>
                <a:spLocks noChangeShapeType="1"/>
              </p:cNvSpPr>
              <p:nvPr/>
            </p:nvSpPr>
            <p:spPr bwMode="auto">
              <a:xfrm flipV="1">
                <a:off x="343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54" name="Line 829"/>
              <p:cNvSpPr>
                <a:spLocks noChangeShapeType="1"/>
              </p:cNvSpPr>
              <p:nvPr/>
            </p:nvSpPr>
            <p:spPr bwMode="auto">
              <a:xfrm flipV="1">
                <a:off x="3442"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55" name="Line 830"/>
              <p:cNvSpPr>
                <a:spLocks noChangeShapeType="1"/>
              </p:cNvSpPr>
              <p:nvPr/>
            </p:nvSpPr>
            <p:spPr bwMode="auto">
              <a:xfrm flipV="1">
                <a:off x="344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56" name="Line 831"/>
              <p:cNvSpPr>
                <a:spLocks noChangeShapeType="1"/>
              </p:cNvSpPr>
              <p:nvPr/>
            </p:nvSpPr>
            <p:spPr bwMode="auto">
              <a:xfrm flipV="1">
                <a:off x="3452"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57" name="Line 832"/>
              <p:cNvSpPr>
                <a:spLocks noChangeShapeType="1"/>
              </p:cNvSpPr>
              <p:nvPr/>
            </p:nvSpPr>
            <p:spPr bwMode="auto">
              <a:xfrm flipV="1">
                <a:off x="345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58" name="Line 833"/>
              <p:cNvSpPr>
                <a:spLocks noChangeShapeType="1"/>
              </p:cNvSpPr>
              <p:nvPr/>
            </p:nvSpPr>
            <p:spPr bwMode="auto">
              <a:xfrm flipV="1">
                <a:off x="346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59" name="Line 834"/>
              <p:cNvSpPr>
                <a:spLocks noChangeShapeType="1"/>
              </p:cNvSpPr>
              <p:nvPr/>
            </p:nvSpPr>
            <p:spPr bwMode="auto">
              <a:xfrm flipV="1">
                <a:off x="346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60" name="Line 835"/>
              <p:cNvSpPr>
                <a:spLocks noChangeShapeType="1"/>
              </p:cNvSpPr>
              <p:nvPr/>
            </p:nvSpPr>
            <p:spPr bwMode="auto">
              <a:xfrm flipV="1">
                <a:off x="3472"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61" name="Line 836"/>
              <p:cNvSpPr>
                <a:spLocks noChangeShapeType="1"/>
              </p:cNvSpPr>
              <p:nvPr/>
            </p:nvSpPr>
            <p:spPr bwMode="auto">
              <a:xfrm flipV="1">
                <a:off x="3477"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62" name="Line 837"/>
              <p:cNvSpPr>
                <a:spLocks noChangeShapeType="1"/>
              </p:cNvSpPr>
              <p:nvPr/>
            </p:nvSpPr>
            <p:spPr bwMode="auto">
              <a:xfrm flipV="1">
                <a:off x="3482"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63" name="Line 838"/>
              <p:cNvSpPr>
                <a:spLocks noChangeShapeType="1"/>
              </p:cNvSpPr>
              <p:nvPr/>
            </p:nvSpPr>
            <p:spPr bwMode="auto">
              <a:xfrm flipV="1">
                <a:off x="348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64" name="Line 839"/>
              <p:cNvSpPr>
                <a:spLocks noChangeShapeType="1"/>
              </p:cNvSpPr>
              <p:nvPr/>
            </p:nvSpPr>
            <p:spPr bwMode="auto">
              <a:xfrm flipV="1">
                <a:off x="3493"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65" name="Line 840"/>
              <p:cNvSpPr>
                <a:spLocks noChangeShapeType="1"/>
              </p:cNvSpPr>
              <p:nvPr/>
            </p:nvSpPr>
            <p:spPr bwMode="auto">
              <a:xfrm flipV="1">
                <a:off x="3498"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66" name="Line 841"/>
              <p:cNvSpPr>
                <a:spLocks noChangeShapeType="1"/>
              </p:cNvSpPr>
              <p:nvPr/>
            </p:nvSpPr>
            <p:spPr bwMode="auto">
              <a:xfrm flipV="1">
                <a:off x="3503"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67" name="Line 842"/>
              <p:cNvSpPr>
                <a:spLocks noChangeShapeType="1"/>
              </p:cNvSpPr>
              <p:nvPr/>
            </p:nvSpPr>
            <p:spPr bwMode="auto">
              <a:xfrm flipV="1">
                <a:off x="350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68" name="Line 843"/>
              <p:cNvSpPr>
                <a:spLocks noChangeShapeType="1"/>
              </p:cNvSpPr>
              <p:nvPr/>
            </p:nvSpPr>
            <p:spPr bwMode="auto">
              <a:xfrm flipV="1">
                <a:off x="351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69" name="Line 844"/>
              <p:cNvSpPr>
                <a:spLocks noChangeShapeType="1"/>
              </p:cNvSpPr>
              <p:nvPr/>
            </p:nvSpPr>
            <p:spPr bwMode="auto">
              <a:xfrm flipV="1">
                <a:off x="351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70" name="Line 845"/>
              <p:cNvSpPr>
                <a:spLocks noChangeShapeType="1"/>
              </p:cNvSpPr>
              <p:nvPr/>
            </p:nvSpPr>
            <p:spPr bwMode="auto">
              <a:xfrm flipV="1">
                <a:off x="3523" y="3492"/>
                <a:ext cx="1" cy="6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71" name="Line 846"/>
              <p:cNvSpPr>
                <a:spLocks noChangeShapeType="1"/>
              </p:cNvSpPr>
              <p:nvPr/>
            </p:nvSpPr>
            <p:spPr bwMode="auto">
              <a:xfrm flipV="1">
                <a:off x="352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72" name="Line 847"/>
              <p:cNvSpPr>
                <a:spLocks noChangeShapeType="1"/>
              </p:cNvSpPr>
              <p:nvPr/>
            </p:nvSpPr>
            <p:spPr bwMode="auto">
              <a:xfrm flipV="1">
                <a:off x="353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73" name="Line 848"/>
              <p:cNvSpPr>
                <a:spLocks noChangeShapeType="1"/>
              </p:cNvSpPr>
              <p:nvPr/>
            </p:nvSpPr>
            <p:spPr bwMode="auto">
              <a:xfrm flipV="1">
                <a:off x="353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74" name="Line 849"/>
              <p:cNvSpPr>
                <a:spLocks noChangeShapeType="1"/>
              </p:cNvSpPr>
              <p:nvPr/>
            </p:nvSpPr>
            <p:spPr bwMode="auto">
              <a:xfrm flipV="1">
                <a:off x="3543"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75" name="Line 850"/>
              <p:cNvSpPr>
                <a:spLocks noChangeShapeType="1"/>
              </p:cNvSpPr>
              <p:nvPr/>
            </p:nvSpPr>
            <p:spPr bwMode="auto">
              <a:xfrm flipV="1">
                <a:off x="354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76" name="Line 851"/>
              <p:cNvSpPr>
                <a:spLocks noChangeShapeType="1"/>
              </p:cNvSpPr>
              <p:nvPr/>
            </p:nvSpPr>
            <p:spPr bwMode="auto">
              <a:xfrm flipV="1">
                <a:off x="355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77" name="Line 852"/>
              <p:cNvSpPr>
                <a:spLocks noChangeShapeType="1"/>
              </p:cNvSpPr>
              <p:nvPr/>
            </p:nvSpPr>
            <p:spPr bwMode="auto">
              <a:xfrm flipV="1">
                <a:off x="355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78" name="Line 853"/>
              <p:cNvSpPr>
                <a:spLocks noChangeShapeType="1"/>
              </p:cNvSpPr>
              <p:nvPr/>
            </p:nvSpPr>
            <p:spPr bwMode="auto">
              <a:xfrm flipV="1">
                <a:off x="3563"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79" name="Line 854"/>
              <p:cNvSpPr>
                <a:spLocks noChangeShapeType="1"/>
              </p:cNvSpPr>
              <p:nvPr/>
            </p:nvSpPr>
            <p:spPr bwMode="auto">
              <a:xfrm flipV="1">
                <a:off x="356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80" name="Line 855"/>
              <p:cNvSpPr>
                <a:spLocks noChangeShapeType="1"/>
              </p:cNvSpPr>
              <p:nvPr/>
            </p:nvSpPr>
            <p:spPr bwMode="auto">
              <a:xfrm flipV="1">
                <a:off x="3574"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81" name="Line 856"/>
              <p:cNvSpPr>
                <a:spLocks noChangeShapeType="1"/>
              </p:cNvSpPr>
              <p:nvPr/>
            </p:nvSpPr>
            <p:spPr bwMode="auto">
              <a:xfrm flipV="1">
                <a:off x="3579"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82" name="Line 857"/>
              <p:cNvSpPr>
                <a:spLocks noChangeShapeType="1"/>
              </p:cNvSpPr>
              <p:nvPr/>
            </p:nvSpPr>
            <p:spPr bwMode="auto">
              <a:xfrm flipV="1">
                <a:off x="3584" y="3164"/>
                <a:ext cx="1" cy="39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83" name="Line 858"/>
              <p:cNvSpPr>
                <a:spLocks noChangeShapeType="1"/>
              </p:cNvSpPr>
              <p:nvPr/>
            </p:nvSpPr>
            <p:spPr bwMode="auto">
              <a:xfrm flipV="1">
                <a:off x="3589"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84" name="Line 859"/>
              <p:cNvSpPr>
                <a:spLocks noChangeShapeType="1"/>
              </p:cNvSpPr>
              <p:nvPr/>
            </p:nvSpPr>
            <p:spPr bwMode="auto">
              <a:xfrm flipV="1">
                <a:off x="359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85" name="Line 860"/>
              <p:cNvSpPr>
                <a:spLocks noChangeShapeType="1"/>
              </p:cNvSpPr>
              <p:nvPr/>
            </p:nvSpPr>
            <p:spPr bwMode="auto">
              <a:xfrm flipV="1">
                <a:off x="3599" y="3473"/>
                <a:ext cx="1" cy="8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86" name="Line 861"/>
              <p:cNvSpPr>
                <a:spLocks noChangeShapeType="1"/>
              </p:cNvSpPr>
              <p:nvPr/>
            </p:nvSpPr>
            <p:spPr bwMode="auto">
              <a:xfrm flipV="1">
                <a:off x="3604"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87" name="Line 862"/>
              <p:cNvSpPr>
                <a:spLocks noChangeShapeType="1"/>
              </p:cNvSpPr>
              <p:nvPr/>
            </p:nvSpPr>
            <p:spPr bwMode="auto">
              <a:xfrm flipV="1">
                <a:off x="3609"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88" name="Line 863"/>
              <p:cNvSpPr>
                <a:spLocks noChangeShapeType="1"/>
              </p:cNvSpPr>
              <p:nvPr/>
            </p:nvSpPr>
            <p:spPr bwMode="auto">
              <a:xfrm flipV="1">
                <a:off x="3614"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89" name="Line 864"/>
              <p:cNvSpPr>
                <a:spLocks noChangeShapeType="1"/>
              </p:cNvSpPr>
              <p:nvPr/>
            </p:nvSpPr>
            <p:spPr bwMode="auto">
              <a:xfrm flipV="1">
                <a:off x="3619"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90" name="Line 865"/>
              <p:cNvSpPr>
                <a:spLocks noChangeShapeType="1"/>
              </p:cNvSpPr>
              <p:nvPr/>
            </p:nvSpPr>
            <p:spPr bwMode="auto">
              <a:xfrm flipV="1">
                <a:off x="3624"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91" name="Line 866"/>
              <p:cNvSpPr>
                <a:spLocks noChangeShapeType="1"/>
              </p:cNvSpPr>
              <p:nvPr/>
            </p:nvSpPr>
            <p:spPr bwMode="auto">
              <a:xfrm flipV="1">
                <a:off x="362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92" name="Line 867"/>
              <p:cNvSpPr>
                <a:spLocks noChangeShapeType="1"/>
              </p:cNvSpPr>
              <p:nvPr/>
            </p:nvSpPr>
            <p:spPr bwMode="auto">
              <a:xfrm flipV="1">
                <a:off x="3634"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93" name="Line 868"/>
              <p:cNvSpPr>
                <a:spLocks noChangeShapeType="1"/>
              </p:cNvSpPr>
              <p:nvPr/>
            </p:nvSpPr>
            <p:spPr bwMode="auto">
              <a:xfrm flipV="1">
                <a:off x="363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94" name="Line 869"/>
              <p:cNvSpPr>
                <a:spLocks noChangeShapeType="1"/>
              </p:cNvSpPr>
              <p:nvPr/>
            </p:nvSpPr>
            <p:spPr bwMode="auto">
              <a:xfrm flipV="1">
                <a:off x="364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95" name="Line 870"/>
              <p:cNvSpPr>
                <a:spLocks noChangeShapeType="1"/>
              </p:cNvSpPr>
              <p:nvPr/>
            </p:nvSpPr>
            <p:spPr bwMode="auto">
              <a:xfrm flipV="1">
                <a:off x="365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96" name="Line 871"/>
              <p:cNvSpPr>
                <a:spLocks noChangeShapeType="1"/>
              </p:cNvSpPr>
              <p:nvPr/>
            </p:nvSpPr>
            <p:spPr bwMode="auto">
              <a:xfrm flipV="1">
                <a:off x="365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97" name="Line 872"/>
              <p:cNvSpPr>
                <a:spLocks noChangeShapeType="1"/>
              </p:cNvSpPr>
              <p:nvPr/>
            </p:nvSpPr>
            <p:spPr bwMode="auto">
              <a:xfrm flipV="1">
                <a:off x="366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98" name="Line 873"/>
              <p:cNvSpPr>
                <a:spLocks noChangeShapeType="1"/>
              </p:cNvSpPr>
              <p:nvPr/>
            </p:nvSpPr>
            <p:spPr bwMode="auto">
              <a:xfrm flipV="1">
                <a:off x="366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099" name="Line 874"/>
              <p:cNvSpPr>
                <a:spLocks noChangeShapeType="1"/>
              </p:cNvSpPr>
              <p:nvPr/>
            </p:nvSpPr>
            <p:spPr bwMode="auto">
              <a:xfrm flipV="1">
                <a:off x="367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00" name="Line 875"/>
              <p:cNvSpPr>
                <a:spLocks noChangeShapeType="1"/>
              </p:cNvSpPr>
              <p:nvPr/>
            </p:nvSpPr>
            <p:spPr bwMode="auto">
              <a:xfrm flipV="1">
                <a:off x="367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01" name="Line 876"/>
              <p:cNvSpPr>
                <a:spLocks noChangeShapeType="1"/>
              </p:cNvSpPr>
              <p:nvPr/>
            </p:nvSpPr>
            <p:spPr bwMode="auto">
              <a:xfrm flipV="1">
                <a:off x="368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02" name="Line 877"/>
              <p:cNvSpPr>
                <a:spLocks noChangeShapeType="1"/>
              </p:cNvSpPr>
              <p:nvPr/>
            </p:nvSpPr>
            <p:spPr bwMode="auto">
              <a:xfrm flipV="1">
                <a:off x="3685"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03" name="Line 878"/>
              <p:cNvSpPr>
                <a:spLocks noChangeShapeType="1"/>
              </p:cNvSpPr>
              <p:nvPr/>
            </p:nvSpPr>
            <p:spPr bwMode="auto">
              <a:xfrm flipV="1">
                <a:off x="369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04" name="Line 879"/>
              <p:cNvSpPr>
                <a:spLocks noChangeShapeType="1"/>
              </p:cNvSpPr>
              <p:nvPr/>
            </p:nvSpPr>
            <p:spPr bwMode="auto">
              <a:xfrm flipV="1">
                <a:off x="369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05" name="Line 880"/>
              <p:cNvSpPr>
                <a:spLocks noChangeShapeType="1"/>
              </p:cNvSpPr>
              <p:nvPr/>
            </p:nvSpPr>
            <p:spPr bwMode="auto">
              <a:xfrm flipV="1">
                <a:off x="370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06" name="Line 881"/>
              <p:cNvSpPr>
                <a:spLocks noChangeShapeType="1"/>
              </p:cNvSpPr>
              <p:nvPr/>
            </p:nvSpPr>
            <p:spPr bwMode="auto">
              <a:xfrm flipV="1">
                <a:off x="3705"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07" name="Line 882"/>
              <p:cNvSpPr>
                <a:spLocks noChangeShapeType="1"/>
              </p:cNvSpPr>
              <p:nvPr/>
            </p:nvSpPr>
            <p:spPr bwMode="auto">
              <a:xfrm flipV="1">
                <a:off x="371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08" name="Line 883"/>
              <p:cNvSpPr>
                <a:spLocks noChangeShapeType="1"/>
              </p:cNvSpPr>
              <p:nvPr/>
            </p:nvSpPr>
            <p:spPr bwMode="auto">
              <a:xfrm flipV="1">
                <a:off x="371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09" name="Line 884"/>
              <p:cNvSpPr>
                <a:spLocks noChangeShapeType="1"/>
              </p:cNvSpPr>
              <p:nvPr/>
            </p:nvSpPr>
            <p:spPr bwMode="auto">
              <a:xfrm flipV="1">
                <a:off x="372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10" name="Line 885"/>
              <p:cNvSpPr>
                <a:spLocks noChangeShapeType="1"/>
              </p:cNvSpPr>
              <p:nvPr/>
            </p:nvSpPr>
            <p:spPr bwMode="auto">
              <a:xfrm flipV="1">
                <a:off x="3725"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11" name="Line 886"/>
              <p:cNvSpPr>
                <a:spLocks noChangeShapeType="1"/>
              </p:cNvSpPr>
              <p:nvPr/>
            </p:nvSpPr>
            <p:spPr bwMode="auto">
              <a:xfrm flipV="1">
                <a:off x="373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12" name="Line 887"/>
              <p:cNvSpPr>
                <a:spLocks noChangeShapeType="1"/>
              </p:cNvSpPr>
              <p:nvPr/>
            </p:nvSpPr>
            <p:spPr bwMode="auto">
              <a:xfrm flipV="1">
                <a:off x="373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13" name="Line 888"/>
              <p:cNvSpPr>
                <a:spLocks noChangeShapeType="1"/>
              </p:cNvSpPr>
              <p:nvPr/>
            </p:nvSpPr>
            <p:spPr bwMode="auto">
              <a:xfrm flipV="1">
                <a:off x="374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14" name="Line 889"/>
              <p:cNvSpPr>
                <a:spLocks noChangeShapeType="1"/>
              </p:cNvSpPr>
              <p:nvPr/>
            </p:nvSpPr>
            <p:spPr bwMode="auto">
              <a:xfrm flipV="1">
                <a:off x="374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15" name="Line 890"/>
              <p:cNvSpPr>
                <a:spLocks noChangeShapeType="1"/>
              </p:cNvSpPr>
              <p:nvPr/>
            </p:nvSpPr>
            <p:spPr bwMode="auto">
              <a:xfrm flipV="1">
                <a:off x="3751"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16" name="Line 891"/>
              <p:cNvSpPr>
                <a:spLocks noChangeShapeType="1"/>
              </p:cNvSpPr>
              <p:nvPr/>
            </p:nvSpPr>
            <p:spPr bwMode="auto">
              <a:xfrm flipV="1">
                <a:off x="375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17" name="Line 892"/>
              <p:cNvSpPr>
                <a:spLocks noChangeShapeType="1"/>
              </p:cNvSpPr>
              <p:nvPr/>
            </p:nvSpPr>
            <p:spPr bwMode="auto">
              <a:xfrm flipV="1">
                <a:off x="3761"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18" name="Line 893"/>
              <p:cNvSpPr>
                <a:spLocks noChangeShapeType="1"/>
              </p:cNvSpPr>
              <p:nvPr/>
            </p:nvSpPr>
            <p:spPr bwMode="auto">
              <a:xfrm flipV="1">
                <a:off x="376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19" name="Line 894"/>
              <p:cNvSpPr>
                <a:spLocks noChangeShapeType="1"/>
              </p:cNvSpPr>
              <p:nvPr/>
            </p:nvSpPr>
            <p:spPr bwMode="auto">
              <a:xfrm flipV="1">
                <a:off x="377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20" name="Line 895"/>
              <p:cNvSpPr>
                <a:spLocks noChangeShapeType="1"/>
              </p:cNvSpPr>
              <p:nvPr/>
            </p:nvSpPr>
            <p:spPr bwMode="auto">
              <a:xfrm flipV="1">
                <a:off x="377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21" name="Line 896"/>
              <p:cNvSpPr>
                <a:spLocks noChangeShapeType="1"/>
              </p:cNvSpPr>
              <p:nvPr/>
            </p:nvSpPr>
            <p:spPr bwMode="auto">
              <a:xfrm flipV="1">
                <a:off x="378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22" name="Line 897"/>
              <p:cNvSpPr>
                <a:spLocks noChangeShapeType="1"/>
              </p:cNvSpPr>
              <p:nvPr/>
            </p:nvSpPr>
            <p:spPr bwMode="auto">
              <a:xfrm flipV="1">
                <a:off x="378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23" name="Line 898"/>
              <p:cNvSpPr>
                <a:spLocks noChangeShapeType="1"/>
              </p:cNvSpPr>
              <p:nvPr/>
            </p:nvSpPr>
            <p:spPr bwMode="auto">
              <a:xfrm flipV="1">
                <a:off x="379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24" name="Line 899"/>
              <p:cNvSpPr>
                <a:spLocks noChangeShapeType="1"/>
              </p:cNvSpPr>
              <p:nvPr/>
            </p:nvSpPr>
            <p:spPr bwMode="auto">
              <a:xfrm flipV="1">
                <a:off x="379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25" name="Line 900"/>
              <p:cNvSpPr>
                <a:spLocks noChangeShapeType="1"/>
              </p:cNvSpPr>
              <p:nvPr/>
            </p:nvSpPr>
            <p:spPr bwMode="auto">
              <a:xfrm flipV="1">
                <a:off x="3801"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26" name="Line 901"/>
              <p:cNvSpPr>
                <a:spLocks noChangeShapeType="1"/>
              </p:cNvSpPr>
              <p:nvPr/>
            </p:nvSpPr>
            <p:spPr bwMode="auto">
              <a:xfrm flipV="1">
                <a:off x="380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27" name="Line 902"/>
              <p:cNvSpPr>
                <a:spLocks noChangeShapeType="1"/>
              </p:cNvSpPr>
              <p:nvPr/>
            </p:nvSpPr>
            <p:spPr bwMode="auto">
              <a:xfrm flipV="1">
                <a:off x="3812"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28" name="Line 903"/>
              <p:cNvSpPr>
                <a:spLocks noChangeShapeType="1"/>
              </p:cNvSpPr>
              <p:nvPr/>
            </p:nvSpPr>
            <p:spPr bwMode="auto">
              <a:xfrm flipV="1">
                <a:off x="381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29" name="Line 904"/>
              <p:cNvSpPr>
                <a:spLocks noChangeShapeType="1"/>
              </p:cNvSpPr>
              <p:nvPr/>
            </p:nvSpPr>
            <p:spPr bwMode="auto">
              <a:xfrm flipV="1">
                <a:off x="382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30" name="Line 905"/>
              <p:cNvSpPr>
                <a:spLocks noChangeShapeType="1"/>
              </p:cNvSpPr>
              <p:nvPr/>
            </p:nvSpPr>
            <p:spPr bwMode="auto">
              <a:xfrm flipV="1">
                <a:off x="382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31" name="Line 906"/>
              <p:cNvSpPr>
                <a:spLocks noChangeShapeType="1"/>
              </p:cNvSpPr>
              <p:nvPr/>
            </p:nvSpPr>
            <p:spPr bwMode="auto">
              <a:xfrm flipV="1">
                <a:off x="383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32" name="Line 907"/>
              <p:cNvSpPr>
                <a:spLocks noChangeShapeType="1"/>
              </p:cNvSpPr>
              <p:nvPr/>
            </p:nvSpPr>
            <p:spPr bwMode="auto">
              <a:xfrm flipV="1">
                <a:off x="383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33" name="Line 908"/>
              <p:cNvSpPr>
                <a:spLocks noChangeShapeType="1"/>
              </p:cNvSpPr>
              <p:nvPr/>
            </p:nvSpPr>
            <p:spPr bwMode="auto">
              <a:xfrm flipV="1">
                <a:off x="384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34" name="Line 909"/>
              <p:cNvSpPr>
                <a:spLocks noChangeShapeType="1"/>
              </p:cNvSpPr>
              <p:nvPr/>
            </p:nvSpPr>
            <p:spPr bwMode="auto">
              <a:xfrm flipV="1">
                <a:off x="384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35" name="Line 910"/>
              <p:cNvSpPr>
                <a:spLocks noChangeShapeType="1"/>
              </p:cNvSpPr>
              <p:nvPr/>
            </p:nvSpPr>
            <p:spPr bwMode="auto">
              <a:xfrm flipV="1">
                <a:off x="385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36" name="Line 911"/>
              <p:cNvSpPr>
                <a:spLocks noChangeShapeType="1"/>
              </p:cNvSpPr>
              <p:nvPr/>
            </p:nvSpPr>
            <p:spPr bwMode="auto">
              <a:xfrm flipV="1">
                <a:off x="385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37" name="Line 912"/>
              <p:cNvSpPr>
                <a:spLocks noChangeShapeType="1"/>
              </p:cNvSpPr>
              <p:nvPr/>
            </p:nvSpPr>
            <p:spPr bwMode="auto">
              <a:xfrm flipV="1">
                <a:off x="386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38" name="Line 913"/>
              <p:cNvSpPr>
                <a:spLocks noChangeShapeType="1"/>
              </p:cNvSpPr>
              <p:nvPr/>
            </p:nvSpPr>
            <p:spPr bwMode="auto">
              <a:xfrm flipV="1">
                <a:off x="386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39" name="Line 914"/>
              <p:cNvSpPr>
                <a:spLocks noChangeShapeType="1"/>
              </p:cNvSpPr>
              <p:nvPr/>
            </p:nvSpPr>
            <p:spPr bwMode="auto">
              <a:xfrm flipV="1">
                <a:off x="387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40" name="Line 915"/>
              <p:cNvSpPr>
                <a:spLocks noChangeShapeType="1"/>
              </p:cNvSpPr>
              <p:nvPr/>
            </p:nvSpPr>
            <p:spPr bwMode="auto">
              <a:xfrm flipV="1">
                <a:off x="387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41" name="Line 916"/>
              <p:cNvSpPr>
                <a:spLocks noChangeShapeType="1"/>
              </p:cNvSpPr>
              <p:nvPr/>
            </p:nvSpPr>
            <p:spPr bwMode="auto">
              <a:xfrm flipV="1">
                <a:off x="388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42" name="Line 917"/>
              <p:cNvSpPr>
                <a:spLocks noChangeShapeType="1"/>
              </p:cNvSpPr>
              <p:nvPr/>
            </p:nvSpPr>
            <p:spPr bwMode="auto">
              <a:xfrm flipV="1">
                <a:off x="388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43" name="Line 918"/>
              <p:cNvSpPr>
                <a:spLocks noChangeShapeType="1"/>
              </p:cNvSpPr>
              <p:nvPr/>
            </p:nvSpPr>
            <p:spPr bwMode="auto">
              <a:xfrm flipV="1">
                <a:off x="389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44" name="Line 919"/>
              <p:cNvSpPr>
                <a:spLocks noChangeShapeType="1"/>
              </p:cNvSpPr>
              <p:nvPr/>
            </p:nvSpPr>
            <p:spPr bwMode="auto">
              <a:xfrm flipV="1">
                <a:off x="389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45" name="Line 920"/>
              <p:cNvSpPr>
                <a:spLocks noChangeShapeType="1"/>
              </p:cNvSpPr>
              <p:nvPr/>
            </p:nvSpPr>
            <p:spPr bwMode="auto">
              <a:xfrm flipV="1">
                <a:off x="390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46" name="Line 921"/>
              <p:cNvSpPr>
                <a:spLocks noChangeShapeType="1"/>
              </p:cNvSpPr>
              <p:nvPr/>
            </p:nvSpPr>
            <p:spPr bwMode="auto">
              <a:xfrm flipV="1">
                <a:off x="390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47" name="Line 922"/>
              <p:cNvSpPr>
                <a:spLocks noChangeShapeType="1"/>
              </p:cNvSpPr>
              <p:nvPr/>
            </p:nvSpPr>
            <p:spPr bwMode="auto">
              <a:xfrm flipV="1">
                <a:off x="3913" y="3430"/>
                <a:ext cx="1" cy="1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48" name="Line 923"/>
              <p:cNvSpPr>
                <a:spLocks noChangeShapeType="1"/>
              </p:cNvSpPr>
              <p:nvPr/>
            </p:nvSpPr>
            <p:spPr bwMode="auto">
              <a:xfrm flipV="1">
                <a:off x="391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49" name="Line 924"/>
              <p:cNvSpPr>
                <a:spLocks noChangeShapeType="1"/>
              </p:cNvSpPr>
              <p:nvPr/>
            </p:nvSpPr>
            <p:spPr bwMode="auto">
              <a:xfrm flipV="1">
                <a:off x="392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50" name="Line 925"/>
              <p:cNvSpPr>
                <a:spLocks noChangeShapeType="1"/>
              </p:cNvSpPr>
              <p:nvPr/>
            </p:nvSpPr>
            <p:spPr bwMode="auto">
              <a:xfrm flipV="1">
                <a:off x="392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51" name="Line 926"/>
              <p:cNvSpPr>
                <a:spLocks noChangeShapeType="1"/>
              </p:cNvSpPr>
              <p:nvPr/>
            </p:nvSpPr>
            <p:spPr bwMode="auto">
              <a:xfrm flipV="1">
                <a:off x="3933"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52" name="Line 927"/>
              <p:cNvSpPr>
                <a:spLocks noChangeShapeType="1"/>
              </p:cNvSpPr>
              <p:nvPr/>
            </p:nvSpPr>
            <p:spPr bwMode="auto">
              <a:xfrm flipV="1">
                <a:off x="393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53" name="Line 928"/>
              <p:cNvSpPr>
                <a:spLocks noChangeShapeType="1"/>
              </p:cNvSpPr>
              <p:nvPr/>
            </p:nvSpPr>
            <p:spPr bwMode="auto">
              <a:xfrm flipV="1">
                <a:off x="3943"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54" name="Line 929"/>
              <p:cNvSpPr>
                <a:spLocks noChangeShapeType="1"/>
              </p:cNvSpPr>
              <p:nvPr/>
            </p:nvSpPr>
            <p:spPr bwMode="auto">
              <a:xfrm flipV="1">
                <a:off x="394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55" name="Line 930"/>
              <p:cNvSpPr>
                <a:spLocks noChangeShapeType="1"/>
              </p:cNvSpPr>
              <p:nvPr/>
            </p:nvSpPr>
            <p:spPr bwMode="auto">
              <a:xfrm flipV="1">
                <a:off x="395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56" name="Line 931"/>
              <p:cNvSpPr>
                <a:spLocks noChangeShapeType="1"/>
              </p:cNvSpPr>
              <p:nvPr/>
            </p:nvSpPr>
            <p:spPr bwMode="auto">
              <a:xfrm flipV="1">
                <a:off x="395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57" name="Line 932"/>
              <p:cNvSpPr>
                <a:spLocks noChangeShapeType="1"/>
              </p:cNvSpPr>
              <p:nvPr/>
            </p:nvSpPr>
            <p:spPr bwMode="auto">
              <a:xfrm flipV="1">
                <a:off x="3963"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58" name="Line 933"/>
              <p:cNvSpPr>
                <a:spLocks noChangeShapeType="1"/>
              </p:cNvSpPr>
              <p:nvPr/>
            </p:nvSpPr>
            <p:spPr bwMode="auto">
              <a:xfrm flipV="1">
                <a:off x="396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59" name="Line 934"/>
              <p:cNvSpPr>
                <a:spLocks noChangeShapeType="1"/>
              </p:cNvSpPr>
              <p:nvPr/>
            </p:nvSpPr>
            <p:spPr bwMode="auto">
              <a:xfrm flipV="1">
                <a:off x="397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60" name="Line 935"/>
              <p:cNvSpPr>
                <a:spLocks noChangeShapeType="1"/>
              </p:cNvSpPr>
              <p:nvPr/>
            </p:nvSpPr>
            <p:spPr bwMode="auto">
              <a:xfrm flipV="1">
                <a:off x="3979"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61" name="Line 936"/>
              <p:cNvSpPr>
                <a:spLocks noChangeShapeType="1"/>
              </p:cNvSpPr>
              <p:nvPr/>
            </p:nvSpPr>
            <p:spPr bwMode="auto">
              <a:xfrm flipV="1">
                <a:off x="398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62" name="Line 937"/>
              <p:cNvSpPr>
                <a:spLocks noChangeShapeType="1"/>
              </p:cNvSpPr>
              <p:nvPr/>
            </p:nvSpPr>
            <p:spPr bwMode="auto">
              <a:xfrm flipV="1">
                <a:off x="3989"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63" name="Line 938"/>
              <p:cNvSpPr>
                <a:spLocks noChangeShapeType="1"/>
              </p:cNvSpPr>
              <p:nvPr/>
            </p:nvSpPr>
            <p:spPr bwMode="auto">
              <a:xfrm flipV="1">
                <a:off x="399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64" name="Line 939"/>
              <p:cNvSpPr>
                <a:spLocks noChangeShapeType="1"/>
              </p:cNvSpPr>
              <p:nvPr/>
            </p:nvSpPr>
            <p:spPr bwMode="auto">
              <a:xfrm flipV="1">
                <a:off x="3999" y="1028"/>
                <a:ext cx="1" cy="253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65" name="Line 940"/>
              <p:cNvSpPr>
                <a:spLocks noChangeShapeType="1"/>
              </p:cNvSpPr>
              <p:nvPr/>
            </p:nvSpPr>
            <p:spPr bwMode="auto">
              <a:xfrm flipV="1">
                <a:off x="4004" y="3463"/>
                <a:ext cx="1" cy="9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66" name="Line 941"/>
              <p:cNvSpPr>
                <a:spLocks noChangeShapeType="1"/>
              </p:cNvSpPr>
              <p:nvPr/>
            </p:nvSpPr>
            <p:spPr bwMode="auto">
              <a:xfrm flipV="1">
                <a:off x="4009" y="3520"/>
                <a:ext cx="1" cy="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67" name="Line 942"/>
              <p:cNvSpPr>
                <a:spLocks noChangeShapeType="1"/>
              </p:cNvSpPr>
              <p:nvPr/>
            </p:nvSpPr>
            <p:spPr bwMode="auto">
              <a:xfrm flipV="1">
                <a:off x="4014" y="3416"/>
                <a:ext cx="1" cy="14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68" name="Line 943"/>
              <p:cNvSpPr>
                <a:spLocks noChangeShapeType="1"/>
              </p:cNvSpPr>
              <p:nvPr/>
            </p:nvSpPr>
            <p:spPr bwMode="auto">
              <a:xfrm flipV="1">
                <a:off x="4019" y="3083"/>
                <a:ext cx="1" cy="4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69" name="Line 944"/>
              <p:cNvSpPr>
                <a:spLocks noChangeShapeType="1"/>
              </p:cNvSpPr>
              <p:nvPr/>
            </p:nvSpPr>
            <p:spPr bwMode="auto">
              <a:xfrm flipV="1">
                <a:off x="4024" y="3420"/>
                <a:ext cx="1" cy="1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70" name="Line 945"/>
              <p:cNvSpPr>
                <a:spLocks noChangeShapeType="1"/>
              </p:cNvSpPr>
              <p:nvPr/>
            </p:nvSpPr>
            <p:spPr bwMode="auto">
              <a:xfrm flipV="1">
                <a:off x="402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71" name="Line 946"/>
              <p:cNvSpPr>
                <a:spLocks noChangeShapeType="1"/>
              </p:cNvSpPr>
              <p:nvPr/>
            </p:nvSpPr>
            <p:spPr bwMode="auto">
              <a:xfrm flipV="1">
                <a:off x="4034" y="3468"/>
                <a:ext cx="1" cy="9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72" name="Line 947"/>
              <p:cNvSpPr>
                <a:spLocks noChangeShapeType="1"/>
              </p:cNvSpPr>
              <p:nvPr/>
            </p:nvSpPr>
            <p:spPr bwMode="auto">
              <a:xfrm flipV="1">
                <a:off x="4039" y="3487"/>
                <a:ext cx="1" cy="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73" name="Line 948"/>
              <p:cNvSpPr>
                <a:spLocks noChangeShapeType="1"/>
              </p:cNvSpPr>
              <p:nvPr/>
            </p:nvSpPr>
            <p:spPr bwMode="auto">
              <a:xfrm flipV="1">
                <a:off x="4044" y="3501"/>
                <a:ext cx="1" cy="5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74" name="Line 949"/>
              <p:cNvSpPr>
                <a:spLocks noChangeShapeType="1"/>
              </p:cNvSpPr>
              <p:nvPr/>
            </p:nvSpPr>
            <p:spPr bwMode="auto">
              <a:xfrm flipV="1">
                <a:off x="4049"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75" name="Line 950"/>
              <p:cNvSpPr>
                <a:spLocks noChangeShapeType="1"/>
              </p:cNvSpPr>
              <p:nvPr/>
            </p:nvSpPr>
            <p:spPr bwMode="auto">
              <a:xfrm flipV="1">
                <a:off x="4055"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76" name="Line 951"/>
              <p:cNvSpPr>
                <a:spLocks noChangeShapeType="1"/>
              </p:cNvSpPr>
              <p:nvPr/>
            </p:nvSpPr>
            <p:spPr bwMode="auto">
              <a:xfrm flipV="1">
                <a:off x="4060"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77" name="Line 952"/>
              <p:cNvSpPr>
                <a:spLocks noChangeShapeType="1"/>
              </p:cNvSpPr>
              <p:nvPr/>
            </p:nvSpPr>
            <p:spPr bwMode="auto">
              <a:xfrm flipV="1">
                <a:off x="4065"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78" name="Line 953"/>
              <p:cNvSpPr>
                <a:spLocks noChangeShapeType="1"/>
              </p:cNvSpPr>
              <p:nvPr/>
            </p:nvSpPr>
            <p:spPr bwMode="auto">
              <a:xfrm flipV="1">
                <a:off x="407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79" name="Line 954"/>
              <p:cNvSpPr>
                <a:spLocks noChangeShapeType="1"/>
              </p:cNvSpPr>
              <p:nvPr/>
            </p:nvSpPr>
            <p:spPr bwMode="auto">
              <a:xfrm flipV="1">
                <a:off x="4075"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80" name="Line 955"/>
              <p:cNvSpPr>
                <a:spLocks noChangeShapeType="1"/>
              </p:cNvSpPr>
              <p:nvPr/>
            </p:nvSpPr>
            <p:spPr bwMode="auto">
              <a:xfrm flipV="1">
                <a:off x="408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81" name="Line 956"/>
              <p:cNvSpPr>
                <a:spLocks noChangeShapeType="1"/>
              </p:cNvSpPr>
              <p:nvPr/>
            </p:nvSpPr>
            <p:spPr bwMode="auto">
              <a:xfrm flipV="1">
                <a:off x="408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7182" name="Line 957"/>
              <p:cNvSpPr>
                <a:spLocks noChangeShapeType="1"/>
              </p:cNvSpPr>
              <p:nvPr/>
            </p:nvSpPr>
            <p:spPr bwMode="auto">
              <a:xfrm flipV="1">
                <a:off x="409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grpSp>
        <p:grpSp>
          <p:nvGrpSpPr>
            <p:cNvPr id="6697" name="Group 958"/>
            <p:cNvGrpSpPr>
              <a:grpSpLocks/>
            </p:cNvGrpSpPr>
            <p:nvPr/>
          </p:nvGrpSpPr>
          <p:grpSpPr bwMode="auto">
            <a:xfrm>
              <a:off x="6280150" y="2697163"/>
              <a:ext cx="1539875" cy="1752600"/>
              <a:chOff x="4095" y="615"/>
              <a:chExt cx="1008" cy="2943"/>
            </a:xfrm>
          </p:grpSpPr>
          <p:sp>
            <p:nvSpPr>
              <p:cNvPr id="6783" name="Line 959"/>
              <p:cNvSpPr>
                <a:spLocks noChangeShapeType="1"/>
              </p:cNvSpPr>
              <p:nvPr/>
            </p:nvSpPr>
            <p:spPr bwMode="auto">
              <a:xfrm flipV="1">
                <a:off x="409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84" name="Line 960"/>
              <p:cNvSpPr>
                <a:spLocks noChangeShapeType="1"/>
              </p:cNvSpPr>
              <p:nvPr/>
            </p:nvSpPr>
            <p:spPr bwMode="auto">
              <a:xfrm flipV="1">
                <a:off x="410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85" name="Line 961"/>
              <p:cNvSpPr>
                <a:spLocks noChangeShapeType="1"/>
              </p:cNvSpPr>
              <p:nvPr/>
            </p:nvSpPr>
            <p:spPr bwMode="auto">
              <a:xfrm flipV="1">
                <a:off x="410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86" name="Line 962"/>
              <p:cNvSpPr>
                <a:spLocks noChangeShapeType="1"/>
              </p:cNvSpPr>
              <p:nvPr/>
            </p:nvSpPr>
            <p:spPr bwMode="auto">
              <a:xfrm flipV="1">
                <a:off x="4110"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87" name="Line 963"/>
              <p:cNvSpPr>
                <a:spLocks noChangeShapeType="1"/>
              </p:cNvSpPr>
              <p:nvPr/>
            </p:nvSpPr>
            <p:spPr bwMode="auto">
              <a:xfrm flipV="1">
                <a:off x="411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88" name="Line 964"/>
              <p:cNvSpPr>
                <a:spLocks noChangeShapeType="1"/>
              </p:cNvSpPr>
              <p:nvPr/>
            </p:nvSpPr>
            <p:spPr bwMode="auto">
              <a:xfrm flipV="1">
                <a:off x="412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89" name="Line 965"/>
              <p:cNvSpPr>
                <a:spLocks noChangeShapeType="1"/>
              </p:cNvSpPr>
              <p:nvPr/>
            </p:nvSpPr>
            <p:spPr bwMode="auto">
              <a:xfrm flipV="1">
                <a:off x="4125"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90" name="Line 966"/>
              <p:cNvSpPr>
                <a:spLocks noChangeShapeType="1"/>
              </p:cNvSpPr>
              <p:nvPr/>
            </p:nvSpPr>
            <p:spPr bwMode="auto">
              <a:xfrm flipV="1">
                <a:off x="4130"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91" name="Line 967"/>
              <p:cNvSpPr>
                <a:spLocks noChangeShapeType="1"/>
              </p:cNvSpPr>
              <p:nvPr/>
            </p:nvSpPr>
            <p:spPr bwMode="auto">
              <a:xfrm flipV="1">
                <a:off x="4136"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92" name="Line 968"/>
              <p:cNvSpPr>
                <a:spLocks noChangeShapeType="1"/>
              </p:cNvSpPr>
              <p:nvPr/>
            </p:nvSpPr>
            <p:spPr bwMode="auto">
              <a:xfrm flipV="1">
                <a:off x="4141" y="3511"/>
                <a:ext cx="1" cy="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93" name="Line 969"/>
              <p:cNvSpPr>
                <a:spLocks noChangeShapeType="1"/>
              </p:cNvSpPr>
              <p:nvPr/>
            </p:nvSpPr>
            <p:spPr bwMode="auto">
              <a:xfrm flipV="1">
                <a:off x="414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94" name="Line 970"/>
              <p:cNvSpPr>
                <a:spLocks noChangeShapeType="1"/>
              </p:cNvSpPr>
              <p:nvPr/>
            </p:nvSpPr>
            <p:spPr bwMode="auto">
              <a:xfrm flipV="1">
                <a:off x="4151"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95" name="Line 971"/>
              <p:cNvSpPr>
                <a:spLocks noChangeShapeType="1"/>
              </p:cNvSpPr>
              <p:nvPr/>
            </p:nvSpPr>
            <p:spPr bwMode="auto">
              <a:xfrm flipV="1">
                <a:off x="415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96" name="Line 972"/>
              <p:cNvSpPr>
                <a:spLocks noChangeShapeType="1"/>
              </p:cNvSpPr>
              <p:nvPr/>
            </p:nvSpPr>
            <p:spPr bwMode="auto">
              <a:xfrm flipV="1">
                <a:off x="416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97" name="Line 973"/>
              <p:cNvSpPr>
                <a:spLocks noChangeShapeType="1"/>
              </p:cNvSpPr>
              <p:nvPr/>
            </p:nvSpPr>
            <p:spPr bwMode="auto">
              <a:xfrm flipV="1">
                <a:off x="416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98" name="Line 974"/>
              <p:cNvSpPr>
                <a:spLocks noChangeShapeType="1"/>
              </p:cNvSpPr>
              <p:nvPr/>
            </p:nvSpPr>
            <p:spPr bwMode="auto">
              <a:xfrm flipV="1">
                <a:off x="417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99" name="Line 975"/>
              <p:cNvSpPr>
                <a:spLocks noChangeShapeType="1"/>
              </p:cNvSpPr>
              <p:nvPr/>
            </p:nvSpPr>
            <p:spPr bwMode="auto">
              <a:xfrm flipV="1">
                <a:off x="417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00" name="Line 976"/>
              <p:cNvSpPr>
                <a:spLocks noChangeShapeType="1"/>
              </p:cNvSpPr>
              <p:nvPr/>
            </p:nvSpPr>
            <p:spPr bwMode="auto">
              <a:xfrm flipV="1">
                <a:off x="4181"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01" name="Line 977"/>
              <p:cNvSpPr>
                <a:spLocks noChangeShapeType="1"/>
              </p:cNvSpPr>
              <p:nvPr/>
            </p:nvSpPr>
            <p:spPr bwMode="auto">
              <a:xfrm flipV="1">
                <a:off x="418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02" name="Line 978"/>
              <p:cNvSpPr>
                <a:spLocks noChangeShapeType="1"/>
              </p:cNvSpPr>
              <p:nvPr/>
            </p:nvSpPr>
            <p:spPr bwMode="auto">
              <a:xfrm flipV="1">
                <a:off x="4191"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03" name="Line 979"/>
              <p:cNvSpPr>
                <a:spLocks noChangeShapeType="1"/>
              </p:cNvSpPr>
              <p:nvPr/>
            </p:nvSpPr>
            <p:spPr bwMode="auto">
              <a:xfrm flipV="1">
                <a:off x="419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04" name="Line 980"/>
              <p:cNvSpPr>
                <a:spLocks noChangeShapeType="1"/>
              </p:cNvSpPr>
              <p:nvPr/>
            </p:nvSpPr>
            <p:spPr bwMode="auto">
              <a:xfrm flipV="1">
                <a:off x="420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05" name="Line 981"/>
              <p:cNvSpPr>
                <a:spLocks noChangeShapeType="1"/>
              </p:cNvSpPr>
              <p:nvPr/>
            </p:nvSpPr>
            <p:spPr bwMode="auto">
              <a:xfrm flipV="1">
                <a:off x="4206"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06" name="Line 982"/>
              <p:cNvSpPr>
                <a:spLocks noChangeShapeType="1"/>
              </p:cNvSpPr>
              <p:nvPr/>
            </p:nvSpPr>
            <p:spPr bwMode="auto">
              <a:xfrm flipV="1">
                <a:off x="4211" y="3155"/>
                <a:ext cx="1" cy="40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07" name="Line 983"/>
              <p:cNvSpPr>
                <a:spLocks noChangeShapeType="1"/>
              </p:cNvSpPr>
              <p:nvPr/>
            </p:nvSpPr>
            <p:spPr bwMode="auto">
              <a:xfrm flipV="1">
                <a:off x="4217"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08" name="Line 984"/>
              <p:cNvSpPr>
                <a:spLocks noChangeShapeType="1"/>
              </p:cNvSpPr>
              <p:nvPr/>
            </p:nvSpPr>
            <p:spPr bwMode="auto">
              <a:xfrm flipV="1">
                <a:off x="4222"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09" name="Line 985"/>
              <p:cNvSpPr>
                <a:spLocks noChangeShapeType="1"/>
              </p:cNvSpPr>
              <p:nvPr/>
            </p:nvSpPr>
            <p:spPr bwMode="auto">
              <a:xfrm flipV="1">
                <a:off x="422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10" name="Line 986"/>
              <p:cNvSpPr>
                <a:spLocks noChangeShapeType="1"/>
              </p:cNvSpPr>
              <p:nvPr/>
            </p:nvSpPr>
            <p:spPr bwMode="auto">
              <a:xfrm flipV="1">
                <a:off x="4232" y="3473"/>
                <a:ext cx="1" cy="8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11" name="Line 987"/>
              <p:cNvSpPr>
                <a:spLocks noChangeShapeType="1"/>
              </p:cNvSpPr>
              <p:nvPr/>
            </p:nvSpPr>
            <p:spPr bwMode="auto">
              <a:xfrm flipV="1">
                <a:off x="423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12" name="Line 988"/>
              <p:cNvSpPr>
                <a:spLocks noChangeShapeType="1"/>
              </p:cNvSpPr>
              <p:nvPr/>
            </p:nvSpPr>
            <p:spPr bwMode="auto">
              <a:xfrm flipV="1">
                <a:off x="4242"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13" name="Line 989"/>
              <p:cNvSpPr>
                <a:spLocks noChangeShapeType="1"/>
              </p:cNvSpPr>
              <p:nvPr/>
            </p:nvSpPr>
            <p:spPr bwMode="auto">
              <a:xfrm flipV="1">
                <a:off x="4247"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14" name="Line 990"/>
              <p:cNvSpPr>
                <a:spLocks noChangeShapeType="1"/>
              </p:cNvSpPr>
              <p:nvPr/>
            </p:nvSpPr>
            <p:spPr bwMode="auto">
              <a:xfrm flipV="1">
                <a:off x="425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15" name="Line 991"/>
              <p:cNvSpPr>
                <a:spLocks noChangeShapeType="1"/>
              </p:cNvSpPr>
              <p:nvPr/>
            </p:nvSpPr>
            <p:spPr bwMode="auto">
              <a:xfrm flipV="1">
                <a:off x="4257"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16" name="Line 992"/>
              <p:cNvSpPr>
                <a:spLocks noChangeShapeType="1"/>
              </p:cNvSpPr>
              <p:nvPr/>
            </p:nvSpPr>
            <p:spPr bwMode="auto">
              <a:xfrm flipV="1">
                <a:off x="4262"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17" name="Line 993"/>
              <p:cNvSpPr>
                <a:spLocks noChangeShapeType="1"/>
              </p:cNvSpPr>
              <p:nvPr/>
            </p:nvSpPr>
            <p:spPr bwMode="auto">
              <a:xfrm flipV="1">
                <a:off x="426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18" name="Line 994"/>
              <p:cNvSpPr>
                <a:spLocks noChangeShapeType="1"/>
              </p:cNvSpPr>
              <p:nvPr/>
            </p:nvSpPr>
            <p:spPr bwMode="auto">
              <a:xfrm flipV="1">
                <a:off x="4272"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19" name="Line 995"/>
              <p:cNvSpPr>
                <a:spLocks noChangeShapeType="1"/>
              </p:cNvSpPr>
              <p:nvPr/>
            </p:nvSpPr>
            <p:spPr bwMode="auto">
              <a:xfrm flipV="1">
                <a:off x="427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20" name="Line 996"/>
              <p:cNvSpPr>
                <a:spLocks noChangeShapeType="1"/>
              </p:cNvSpPr>
              <p:nvPr/>
            </p:nvSpPr>
            <p:spPr bwMode="auto">
              <a:xfrm flipV="1">
                <a:off x="4282"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21" name="Line 997"/>
              <p:cNvSpPr>
                <a:spLocks noChangeShapeType="1"/>
              </p:cNvSpPr>
              <p:nvPr/>
            </p:nvSpPr>
            <p:spPr bwMode="auto">
              <a:xfrm flipV="1">
                <a:off x="428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22" name="Line 998"/>
              <p:cNvSpPr>
                <a:spLocks noChangeShapeType="1"/>
              </p:cNvSpPr>
              <p:nvPr/>
            </p:nvSpPr>
            <p:spPr bwMode="auto">
              <a:xfrm flipV="1">
                <a:off x="429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23" name="Line 999"/>
              <p:cNvSpPr>
                <a:spLocks noChangeShapeType="1"/>
              </p:cNvSpPr>
              <p:nvPr/>
            </p:nvSpPr>
            <p:spPr bwMode="auto">
              <a:xfrm flipV="1">
                <a:off x="429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24" name="Line 1000"/>
              <p:cNvSpPr>
                <a:spLocks noChangeShapeType="1"/>
              </p:cNvSpPr>
              <p:nvPr/>
            </p:nvSpPr>
            <p:spPr bwMode="auto">
              <a:xfrm flipV="1">
                <a:off x="430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25" name="Line 1001"/>
              <p:cNvSpPr>
                <a:spLocks noChangeShapeType="1"/>
              </p:cNvSpPr>
              <p:nvPr/>
            </p:nvSpPr>
            <p:spPr bwMode="auto">
              <a:xfrm flipV="1">
                <a:off x="430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26" name="Line 1002"/>
              <p:cNvSpPr>
                <a:spLocks noChangeShapeType="1"/>
              </p:cNvSpPr>
              <p:nvPr/>
            </p:nvSpPr>
            <p:spPr bwMode="auto">
              <a:xfrm flipV="1">
                <a:off x="4313"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27" name="Line 1003"/>
              <p:cNvSpPr>
                <a:spLocks noChangeShapeType="1"/>
              </p:cNvSpPr>
              <p:nvPr/>
            </p:nvSpPr>
            <p:spPr bwMode="auto">
              <a:xfrm flipV="1">
                <a:off x="431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28" name="Line 1004"/>
              <p:cNvSpPr>
                <a:spLocks noChangeShapeType="1"/>
              </p:cNvSpPr>
              <p:nvPr/>
            </p:nvSpPr>
            <p:spPr bwMode="auto">
              <a:xfrm flipV="1">
                <a:off x="4323"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29" name="Line 1005"/>
              <p:cNvSpPr>
                <a:spLocks noChangeShapeType="1"/>
              </p:cNvSpPr>
              <p:nvPr/>
            </p:nvSpPr>
            <p:spPr bwMode="auto">
              <a:xfrm flipV="1">
                <a:off x="432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30" name="Line 1006"/>
              <p:cNvSpPr>
                <a:spLocks noChangeShapeType="1"/>
              </p:cNvSpPr>
              <p:nvPr/>
            </p:nvSpPr>
            <p:spPr bwMode="auto">
              <a:xfrm flipV="1">
                <a:off x="433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31" name="Line 1007"/>
              <p:cNvSpPr>
                <a:spLocks noChangeShapeType="1"/>
              </p:cNvSpPr>
              <p:nvPr/>
            </p:nvSpPr>
            <p:spPr bwMode="auto">
              <a:xfrm flipV="1">
                <a:off x="433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32" name="Line 1008"/>
              <p:cNvSpPr>
                <a:spLocks noChangeShapeType="1"/>
              </p:cNvSpPr>
              <p:nvPr/>
            </p:nvSpPr>
            <p:spPr bwMode="auto">
              <a:xfrm flipV="1">
                <a:off x="4343"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33" name="Line 1009"/>
              <p:cNvSpPr>
                <a:spLocks noChangeShapeType="1"/>
              </p:cNvSpPr>
              <p:nvPr/>
            </p:nvSpPr>
            <p:spPr bwMode="auto">
              <a:xfrm flipV="1">
                <a:off x="4348"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34" name="Line 1010"/>
              <p:cNvSpPr>
                <a:spLocks noChangeShapeType="1"/>
              </p:cNvSpPr>
              <p:nvPr/>
            </p:nvSpPr>
            <p:spPr bwMode="auto">
              <a:xfrm flipV="1">
                <a:off x="4353"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35" name="Line 1011"/>
              <p:cNvSpPr>
                <a:spLocks noChangeShapeType="1"/>
              </p:cNvSpPr>
              <p:nvPr/>
            </p:nvSpPr>
            <p:spPr bwMode="auto">
              <a:xfrm flipV="1">
                <a:off x="435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36" name="Line 1012"/>
              <p:cNvSpPr>
                <a:spLocks noChangeShapeType="1"/>
              </p:cNvSpPr>
              <p:nvPr/>
            </p:nvSpPr>
            <p:spPr bwMode="auto">
              <a:xfrm flipV="1">
                <a:off x="4363"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37" name="Line 1013"/>
              <p:cNvSpPr>
                <a:spLocks noChangeShapeType="1"/>
              </p:cNvSpPr>
              <p:nvPr/>
            </p:nvSpPr>
            <p:spPr bwMode="auto">
              <a:xfrm flipV="1">
                <a:off x="4368"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38" name="Line 1014"/>
              <p:cNvSpPr>
                <a:spLocks noChangeShapeType="1"/>
              </p:cNvSpPr>
              <p:nvPr/>
            </p:nvSpPr>
            <p:spPr bwMode="auto">
              <a:xfrm flipV="1">
                <a:off x="437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39" name="Line 1015"/>
              <p:cNvSpPr>
                <a:spLocks noChangeShapeType="1"/>
              </p:cNvSpPr>
              <p:nvPr/>
            </p:nvSpPr>
            <p:spPr bwMode="auto">
              <a:xfrm flipV="1">
                <a:off x="4379"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40" name="Line 1016"/>
              <p:cNvSpPr>
                <a:spLocks noChangeShapeType="1"/>
              </p:cNvSpPr>
              <p:nvPr/>
            </p:nvSpPr>
            <p:spPr bwMode="auto">
              <a:xfrm flipV="1">
                <a:off x="438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41" name="Line 1017"/>
              <p:cNvSpPr>
                <a:spLocks noChangeShapeType="1"/>
              </p:cNvSpPr>
              <p:nvPr/>
            </p:nvSpPr>
            <p:spPr bwMode="auto">
              <a:xfrm flipV="1">
                <a:off x="438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42" name="Line 1018"/>
              <p:cNvSpPr>
                <a:spLocks noChangeShapeType="1"/>
              </p:cNvSpPr>
              <p:nvPr/>
            </p:nvSpPr>
            <p:spPr bwMode="auto">
              <a:xfrm flipV="1">
                <a:off x="439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43" name="Line 1019"/>
              <p:cNvSpPr>
                <a:spLocks noChangeShapeType="1"/>
              </p:cNvSpPr>
              <p:nvPr/>
            </p:nvSpPr>
            <p:spPr bwMode="auto">
              <a:xfrm flipV="1">
                <a:off x="4399"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44" name="Line 1020"/>
              <p:cNvSpPr>
                <a:spLocks noChangeShapeType="1"/>
              </p:cNvSpPr>
              <p:nvPr/>
            </p:nvSpPr>
            <p:spPr bwMode="auto">
              <a:xfrm flipV="1">
                <a:off x="4404"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45" name="Line 1021"/>
              <p:cNvSpPr>
                <a:spLocks noChangeShapeType="1"/>
              </p:cNvSpPr>
              <p:nvPr/>
            </p:nvSpPr>
            <p:spPr bwMode="auto">
              <a:xfrm flipV="1">
                <a:off x="440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46" name="Line 1022"/>
              <p:cNvSpPr>
                <a:spLocks noChangeShapeType="1"/>
              </p:cNvSpPr>
              <p:nvPr/>
            </p:nvSpPr>
            <p:spPr bwMode="auto">
              <a:xfrm flipV="1">
                <a:off x="4414"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47" name="Line 1023"/>
              <p:cNvSpPr>
                <a:spLocks noChangeShapeType="1"/>
              </p:cNvSpPr>
              <p:nvPr/>
            </p:nvSpPr>
            <p:spPr bwMode="auto">
              <a:xfrm flipV="1">
                <a:off x="441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48" name="Line 1024"/>
              <p:cNvSpPr>
                <a:spLocks noChangeShapeType="1"/>
              </p:cNvSpPr>
              <p:nvPr/>
            </p:nvSpPr>
            <p:spPr bwMode="auto">
              <a:xfrm flipV="1">
                <a:off x="442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49" name="Line 1025"/>
              <p:cNvSpPr>
                <a:spLocks noChangeShapeType="1"/>
              </p:cNvSpPr>
              <p:nvPr/>
            </p:nvSpPr>
            <p:spPr bwMode="auto">
              <a:xfrm flipV="1">
                <a:off x="442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50" name="Line 1026"/>
              <p:cNvSpPr>
                <a:spLocks noChangeShapeType="1"/>
              </p:cNvSpPr>
              <p:nvPr/>
            </p:nvSpPr>
            <p:spPr bwMode="auto">
              <a:xfrm flipV="1">
                <a:off x="443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51" name="Line 1027"/>
              <p:cNvSpPr>
                <a:spLocks noChangeShapeType="1"/>
              </p:cNvSpPr>
              <p:nvPr/>
            </p:nvSpPr>
            <p:spPr bwMode="auto">
              <a:xfrm flipV="1">
                <a:off x="443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52" name="Line 1028"/>
              <p:cNvSpPr>
                <a:spLocks noChangeShapeType="1"/>
              </p:cNvSpPr>
              <p:nvPr/>
            </p:nvSpPr>
            <p:spPr bwMode="auto">
              <a:xfrm flipV="1">
                <a:off x="444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53" name="Line 1029"/>
              <p:cNvSpPr>
                <a:spLocks noChangeShapeType="1"/>
              </p:cNvSpPr>
              <p:nvPr/>
            </p:nvSpPr>
            <p:spPr bwMode="auto">
              <a:xfrm flipV="1">
                <a:off x="444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54" name="Line 1030"/>
              <p:cNvSpPr>
                <a:spLocks noChangeShapeType="1"/>
              </p:cNvSpPr>
              <p:nvPr/>
            </p:nvSpPr>
            <p:spPr bwMode="auto">
              <a:xfrm flipV="1">
                <a:off x="4454"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55" name="Line 1031"/>
              <p:cNvSpPr>
                <a:spLocks noChangeShapeType="1"/>
              </p:cNvSpPr>
              <p:nvPr/>
            </p:nvSpPr>
            <p:spPr bwMode="auto">
              <a:xfrm flipV="1">
                <a:off x="446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56" name="Line 1032"/>
              <p:cNvSpPr>
                <a:spLocks noChangeShapeType="1"/>
              </p:cNvSpPr>
              <p:nvPr/>
            </p:nvSpPr>
            <p:spPr bwMode="auto">
              <a:xfrm flipV="1">
                <a:off x="446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57" name="Line 1033"/>
              <p:cNvSpPr>
                <a:spLocks noChangeShapeType="1"/>
              </p:cNvSpPr>
              <p:nvPr/>
            </p:nvSpPr>
            <p:spPr bwMode="auto">
              <a:xfrm flipV="1">
                <a:off x="447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58" name="Line 1034"/>
              <p:cNvSpPr>
                <a:spLocks noChangeShapeType="1"/>
              </p:cNvSpPr>
              <p:nvPr/>
            </p:nvSpPr>
            <p:spPr bwMode="auto">
              <a:xfrm flipV="1">
                <a:off x="447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59" name="Line 1035"/>
              <p:cNvSpPr>
                <a:spLocks noChangeShapeType="1"/>
              </p:cNvSpPr>
              <p:nvPr/>
            </p:nvSpPr>
            <p:spPr bwMode="auto">
              <a:xfrm flipV="1">
                <a:off x="448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60" name="Line 1036"/>
              <p:cNvSpPr>
                <a:spLocks noChangeShapeType="1"/>
              </p:cNvSpPr>
              <p:nvPr/>
            </p:nvSpPr>
            <p:spPr bwMode="auto">
              <a:xfrm flipV="1">
                <a:off x="448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61" name="Line 1037"/>
              <p:cNvSpPr>
                <a:spLocks noChangeShapeType="1"/>
              </p:cNvSpPr>
              <p:nvPr/>
            </p:nvSpPr>
            <p:spPr bwMode="auto">
              <a:xfrm flipV="1">
                <a:off x="449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62" name="Line 1038"/>
              <p:cNvSpPr>
                <a:spLocks noChangeShapeType="1"/>
              </p:cNvSpPr>
              <p:nvPr/>
            </p:nvSpPr>
            <p:spPr bwMode="auto">
              <a:xfrm flipV="1">
                <a:off x="4495"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63" name="Line 1039"/>
              <p:cNvSpPr>
                <a:spLocks noChangeShapeType="1"/>
              </p:cNvSpPr>
              <p:nvPr/>
            </p:nvSpPr>
            <p:spPr bwMode="auto">
              <a:xfrm flipV="1">
                <a:off x="450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64" name="Line 1040"/>
              <p:cNvSpPr>
                <a:spLocks noChangeShapeType="1"/>
              </p:cNvSpPr>
              <p:nvPr/>
            </p:nvSpPr>
            <p:spPr bwMode="auto">
              <a:xfrm flipV="1">
                <a:off x="450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65" name="Line 1041"/>
              <p:cNvSpPr>
                <a:spLocks noChangeShapeType="1"/>
              </p:cNvSpPr>
              <p:nvPr/>
            </p:nvSpPr>
            <p:spPr bwMode="auto">
              <a:xfrm flipV="1">
                <a:off x="451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66" name="Line 1042"/>
              <p:cNvSpPr>
                <a:spLocks noChangeShapeType="1"/>
              </p:cNvSpPr>
              <p:nvPr/>
            </p:nvSpPr>
            <p:spPr bwMode="auto">
              <a:xfrm flipV="1">
                <a:off x="4515"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67" name="Line 1043"/>
              <p:cNvSpPr>
                <a:spLocks noChangeShapeType="1"/>
              </p:cNvSpPr>
              <p:nvPr/>
            </p:nvSpPr>
            <p:spPr bwMode="auto">
              <a:xfrm flipV="1">
                <a:off x="452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68" name="Line 1044"/>
              <p:cNvSpPr>
                <a:spLocks noChangeShapeType="1"/>
              </p:cNvSpPr>
              <p:nvPr/>
            </p:nvSpPr>
            <p:spPr bwMode="auto">
              <a:xfrm flipV="1">
                <a:off x="452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69" name="Line 1045"/>
              <p:cNvSpPr>
                <a:spLocks noChangeShapeType="1"/>
              </p:cNvSpPr>
              <p:nvPr/>
            </p:nvSpPr>
            <p:spPr bwMode="auto">
              <a:xfrm flipV="1">
                <a:off x="4530"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70" name="Line 1046"/>
              <p:cNvSpPr>
                <a:spLocks noChangeShapeType="1"/>
              </p:cNvSpPr>
              <p:nvPr/>
            </p:nvSpPr>
            <p:spPr bwMode="auto">
              <a:xfrm flipV="1">
                <a:off x="4535"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71" name="Line 1047"/>
              <p:cNvSpPr>
                <a:spLocks noChangeShapeType="1"/>
              </p:cNvSpPr>
              <p:nvPr/>
            </p:nvSpPr>
            <p:spPr bwMode="auto">
              <a:xfrm flipV="1">
                <a:off x="454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72" name="Line 1048"/>
              <p:cNvSpPr>
                <a:spLocks noChangeShapeType="1"/>
              </p:cNvSpPr>
              <p:nvPr/>
            </p:nvSpPr>
            <p:spPr bwMode="auto">
              <a:xfrm flipV="1">
                <a:off x="454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73" name="Line 1049"/>
              <p:cNvSpPr>
                <a:spLocks noChangeShapeType="1"/>
              </p:cNvSpPr>
              <p:nvPr/>
            </p:nvSpPr>
            <p:spPr bwMode="auto">
              <a:xfrm flipV="1">
                <a:off x="4551"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74" name="Line 1050"/>
              <p:cNvSpPr>
                <a:spLocks noChangeShapeType="1"/>
              </p:cNvSpPr>
              <p:nvPr/>
            </p:nvSpPr>
            <p:spPr bwMode="auto">
              <a:xfrm flipV="1">
                <a:off x="455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75" name="Line 1051"/>
              <p:cNvSpPr>
                <a:spLocks noChangeShapeType="1"/>
              </p:cNvSpPr>
              <p:nvPr/>
            </p:nvSpPr>
            <p:spPr bwMode="auto">
              <a:xfrm flipV="1">
                <a:off x="456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76" name="Line 1052"/>
              <p:cNvSpPr>
                <a:spLocks noChangeShapeType="1"/>
              </p:cNvSpPr>
              <p:nvPr/>
            </p:nvSpPr>
            <p:spPr bwMode="auto">
              <a:xfrm flipV="1">
                <a:off x="456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77" name="Line 1053"/>
              <p:cNvSpPr>
                <a:spLocks noChangeShapeType="1"/>
              </p:cNvSpPr>
              <p:nvPr/>
            </p:nvSpPr>
            <p:spPr bwMode="auto">
              <a:xfrm flipV="1">
                <a:off x="457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78" name="Line 1054"/>
              <p:cNvSpPr>
                <a:spLocks noChangeShapeType="1"/>
              </p:cNvSpPr>
              <p:nvPr/>
            </p:nvSpPr>
            <p:spPr bwMode="auto">
              <a:xfrm flipV="1">
                <a:off x="4576"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79" name="Line 1055"/>
              <p:cNvSpPr>
                <a:spLocks noChangeShapeType="1"/>
              </p:cNvSpPr>
              <p:nvPr/>
            </p:nvSpPr>
            <p:spPr bwMode="auto">
              <a:xfrm flipV="1">
                <a:off x="4581"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80" name="Line 1056"/>
              <p:cNvSpPr>
                <a:spLocks noChangeShapeType="1"/>
              </p:cNvSpPr>
              <p:nvPr/>
            </p:nvSpPr>
            <p:spPr bwMode="auto">
              <a:xfrm flipV="1">
                <a:off x="458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81" name="Line 1057"/>
              <p:cNvSpPr>
                <a:spLocks noChangeShapeType="1"/>
              </p:cNvSpPr>
              <p:nvPr/>
            </p:nvSpPr>
            <p:spPr bwMode="auto">
              <a:xfrm flipV="1">
                <a:off x="459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82" name="Line 1058"/>
              <p:cNvSpPr>
                <a:spLocks noChangeShapeType="1"/>
              </p:cNvSpPr>
              <p:nvPr/>
            </p:nvSpPr>
            <p:spPr bwMode="auto">
              <a:xfrm flipV="1">
                <a:off x="459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83" name="Line 1059"/>
              <p:cNvSpPr>
                <a:spLocks noChangeShapeType="1"/>
              </p:cNvSpPr>
              <p:nvPr/>
            </p:nvSpPr>
            <p:spPr bwMode="auto">
              <a:xfrm flipV="1">
                <a:off x="4601"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84" name="Line 1060"/>
              <p:cNvSpPr>
                <a:spLocks noChangeShapeType="1"/>
              </p:cNvSpPr>
              <p:nvPr/>
            </p:nvSpPr>
            <p:spPr bwMode="auto">
              <a:xfrm flipV="1">
                <a:off x="460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85" name="Line 1061"/>
              <p:cNvSpPr>
                <a:spLocks noChangeShapeType="1"/>
              </p:cNvSpPr>
              <p:nvPr/>
            </p:nvSpPr>
            <p:spPr bwMode="auto">
              <a:xfrm flipV="1">
                <a:off x="461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86" name="Line 1062"/>
              <p:cNvSpPr>
                <a:spLocks noChangeShapeType="1"/>
              </p:cNvSpPr>
              <p:nvPr/>
            </p:nvSpPr>
            <p:spPr bwMode="auto">
              <a:xfrm flipV="1">
                <a:off x="4616"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87" name="Line 1063"/>
              <p:cNvSpPr>
                <a:spLocks noChangeShapeType="1"/>
              </p:cNvSpPr>
              <p:nvPr/>
            </p:nvSpPr>
            <p:spPr bwMode="auto">
              <a:xfrm flipV="1">
                <a:off x="4622"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88" name="Line 1064"/>
              <p:cNvSpPr>
                <a:spLocks noChangeShapeType="1"/>
              </p:cNvSpPr>
              <p:nvPr/>
            </p:nvSpPr>
            <p:spPr bwMode="auto">
              <a:xfrm flipV="1">
                <a:off x="4627"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89" name="Line 1065"/>
              <p:cNvSpPr>
                <a:spLocks noChangeShapeType="1"/>
              </p:cNvSpPr>
              <p:nvPr/>
            </p:nvSpPr>
            <p:spPr bwMode="auto">
              <a:xfrm flipV="1">
                <a:off x="463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90" name="Line 1066"/>
              <p:cNvSpPr>
                <a:spLocks noChangeShapeType="1"/>
              </p:cNvSpPr>
              <p:nvPr/>
            </p:nvSpPr>
            <p:spPr bwMode="auto">
              <a:xfrm flipV="1">
                <a:off x="4637"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91" name="Line 1067"/>
              <p:cNvSpPr>
                <a:spLocks noChangeShapeType="1"/>
              </p:cNvSpPr>
              <p:nvPr/>
            </p:nvSpPr>
            <p:spPr bwMode="auto">
              <a:xfrm flipV="1">
                <a:off x="464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92" name="Line 1068"/>
              <p:cNvSpPr>
                <a:spLocks noChangeShapeType="1"/>
              </p:cNvSpPr>
              <p:nvPr/>
            </p:nvSpPr>
            <p:spPr bwMode="auto">
              <a:xfrm flipV="1">
                <a:off x="464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93" name="Line 1069"/>
              <p:cNvSpPr>
                <a:spLocks noChangeShapeType="1"/>
              </p:cNvSpPr>
              <p:nvPr/>
            </p:nvSpPr>
            <p:spPr bwMode="auto">
              <a:xfrm flipV="1">
                <a:off x="465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94" name="Line 1070"/>
              <p:cNvSpPr>
                <a:spLocks noChangeShapeType="1"/>
              </p:cNvSpPr>
              <p:nvPr/>
            </p:nvSpPr>
            <p:spPr bwMode="auto">
              <a:xfrm flipV="1">
                <a:off x="465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95" name="Line 1071"/>
              <p:cNvSpPr>
                <a:spLocks noChangeShapeType="1"/>
              </p:cNvSpPr>
              <p:nvPr/>
            </p:nvSpPr>
            <p:spPr bwMode="auto">
              <a:xfrm flipV="1">
                <a:off x="4662"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96" name="Line 1072"/>
              <p:cNvSpPr>
                <a:spLocks noChangeShapeType="1"/>
              </p:cNvSpPr>
              <p:nvPr/>
            </p:nvSpPr>
            <p:spPr bwMode="auto">
              <a:xfrm flipV="1">
                <a:off x="466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97" name="Line 1073"/>
              <p:cNvSpPr>
                <a:spLocks noChangeShapeType="1"/>
              </p:cNvSpPr>
              <p:nvPr/>
            </p:nvSpPr>
            <p:spPr bwMode="auto">
              <a:xfrm flipV="1">
                <a:off x="4672"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98" name="Line 1074"/>
              <p:cNvSpPr>
                <a:spLocks noChangeShapeType="1"/>
              </p:cNvSpPr>
              <p:nvPr/>
            </p:nvSpPr>
            <p:spPr bwMode="auto">
              <a:xfrm flipV="1">
                <a:off x="4677"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899" name="Line 1075"/>
              <p:cNvSpPr>
                <a:spLocks noChangeShapeType="1"/>
              </p:cNvSpPr>
              <p:nvPr/>
            </p:nvSpPr>
            <p:spPr bwMode="auto">
              <a:xfrm flipV="1">
                <a:off x="468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00" name="Line 1076"/>
              <p:cNvSpPr>
                <a:spLocks noChangeShapeType="1"/>
              </p:cNvSpPr>
              <p:nvPr/>
            </p:nvSpPr>
            <p:spPr bwMode="auto">
              <a:xfrm flipV="1">
                <a:off x="468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01" name="Line 1077"/>
              <p:cNvSpPr>
                <a:spLocks noChangeShapeType="1"/>
              </p:cNvSpPr>
              <p:nvPr/>
            </p:nvSpPr>
            <p:spPr bwMode="auto">
              <a:xfrm flipV="1">
                <a:off x="4692"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02" name="Line 1078"/>
              <p:cNvSpPr>
                <a:spLocks noChangeShapeType="1"/>
              </p:cNvSpPr>
              <p:nvPr/>
            </p:nvSpPr>
            <p:spPr bwMode="auto">
              <a:xfrm flipV="1">
                <a:off x="4697"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03" name="Line 1079"/>
              <p:cNvSpPr>
                <a:spLocks noChangeShapeType="1"/>
              </p:cNvSpPr>
              <p:nvPr/>
            </p:nvSpPr>
            <p:spPr bwMode="auto">
              <a:xfrm flipV="1">
                <a:off x="470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04" name="Line 1080"/>
              <p:cNvSpPr>
                <a:spLocks noChangeShapeType="1"/>
              </p:cNvSpPr>
              <p:nvPr/>
            </p:nvSpPr>
            <p:spPr bwMode="auto">
              <a:xfrm flipV="1">
                <a:off x="470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05" name="Line 1081"/>
              <p:cNvSpPr>
                <a:spLocks noChangeShapeType="1"/>
              </p:cNvSpPr>
              <p:nvPr/>
            </p:nvSpPr>
            <p:spPr bwMode="auto">
              <a:xfrm flipV="1">
                <a:off x="4713"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06" name="Line 1082"/>
              <p:cNvSpPr>
                <a:spLocks noChangeShapeType="1"/>
              </p:cNvSpPr>
              <p:nvPr/>
            </p:nvSpPr>
            <p:spPr bwMode="auto">
              <a:xfrm flipV="1">
                <a:off x="4718"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07" name="Line 1083"/>
              <p:cNvSpPr>
                <a:spLocks noChangeShapeType="1"/>
              </p:cNvSpPr>
              <p:nvPr/>
            </p:nvSpPr>
            <p:spPr bwMode="auto">
              <a:xfrm flipV="1">
                <a:off x="472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08" name="Line 1084"/>
              <p:cNvSpPr>
                <a:spLocks noChangeShapeType="1"/>
              </p:cNvSpPr>
              <p:nvPr/>
            </p:nvSpPr>
            <p:spPr bwMode="auto">
              <a:xfrm flipV="1">
                <a:off x="4728"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09" name="Line 1085"/>
              <p:cNvSpPr>
                <a:spLocks noChangeShapeType="1"/>
              </p:cNvSpPr>
              <p:nvPr/>
            </p:nvSpPr>
            <p:spPr bwMode="auto">
              <a:xfrm flipV="1">
                <a:off x="473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10" name="Line 1086"/>
              <p:cNvSpPr>
                <a:spLocks noChangeShapeType="1"/>
              </p:cNvSpPr>
              <p:nvPr/>
            </p:nvSpPr>
            <p:spPr bwMode="auto">
              <a:xfrm flipV="1">
                <a:off x="473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11" name="Line 1087"/>
              <p:cNvSpPr>
                <a:spLocks noChangeShapeType="1"/>
              </p:cNvSpPr>
              <p:nvPr/>
            </p:nvSpPr>
            <p:spPr bwMode="auto">
              <a:xfrm flipV="1">
                <a:off x="474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12" name="Line 1088"/>
              <p:cNvSpPr>
                <a:spLocks noChangeShapeType="1"/>
              </p:cNvSpPr>
              <p:nvPr/>
            </p:nvSpPr>
            <p:spPr bwMode="auto">
              <a:xfrm flipV="1">
                <a:off x="4748"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13" name="Line 1089"/>
              <p:cNvSpPr>
                <a:spLocks noChangeShapeType="1"/>
              </p:cNvSpPr>
              <p:nvPr/>
            </p:nvSpPr>
            <p:spPr bwMode="auto">
              <a:xfrm flipV="1">
                <a:off x="475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14" name="Line 1090"/>
              <p:cNvSpPr>
                <a:spLocks noChangeShapeType="1"/>
              </p:cNvSpPr>
              <p:nvPr/>
            </p:nvSpPr>
            <p:spPr bwMode="auto">
              <a:xfrm flipV="1">
                <a:off x="4758"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15" name="Line 1091"/>
              <p:cNvSpPr>
                <a:spLocks noChangeShapeType="1"/>
              </p:cNvSpPr>
              <p:nvPr/>
            </p:nvSpPr>
            <p:spPr bwMode="auto">
              <a:xfrm flipV="1">
                <a:off x="476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16" name="Line 1092"/>
              <p:cNvSpPr>
                <a:spLocks noChangeShapeType="1"/>
              </p:cNvSpPr>
              <p:nvPr/>
            </p:nvSpPr>
            <p:spPr bwMode="auto">
              <a:xfrm flipV="1">
                <a:off x="476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17" name="Line 1093"/>
              <p:cNvSpPr>
                <a:spLocks noChangeShapeType="1"/>
              </p:cNvSpPr>
              <p:nvPr/>
            </p:nvSpPr>
            <p:spPr bwMode="auto">
              <a:xfrm flipV="1">
                <a:off x="4773"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18" name="Line 1094"/>
              <p:cNvSpPr>
                <a:spLocks noChangeShapeType="1"/>
              </p:cNvSpPr>
              <p:nvPr/>
            </p:nvSpPr>
            <p:spPr bwMode="auto">
              <a:xfrm flipV="1">
                <a:off x="4778"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19" name="Line 1095"/>
              <p:cNvSpPr>
                <a:spLocks noChangeShapeType="1"/>
              </p:cNvSpPr>
              <p:nvPr/>
            </p:nvSpPr>
            <p:spPr bwMode="auto">
              <a:xfrm flipV="1">
                <a:off x="4784"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20" name="Line 1096"/>
              <p:cNvSpPr>
                <a:spLocks noChangeShapeType="1"/>
              </p:cNvSpPr>
              <p:nvPr/>
            </p:nvSpPr>
            <p:spPr bwMode="auto">
              <a:xfrm flipV="1">
                <a:off x="478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21" name="Line 1097"/>
              <p:cNvSpPr>
                <a:spLocks noChangeShapeType="1"/>
              </p:cNvSpPr>
              <p:nvPr/>
            </p:nvSpPr>
            <p:spPr bwMode="auto">
              <a:xfrm flipV="1">
                <a:off x="4794"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22" name="Line 1098"/>
              <p:cNvSpPr>
                <a:spLocks noChangeShapeType="1"/>
              </p:cNvSpPr>
              <p:nvPr/>
            </p:nvSpPr>
            <p:spPr bwMode="auto">
              <a:xfrm flipV="1">
                <a:off x="479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23" name="Line 1099"/>
              <p:cNvSpPr>
                <a:spLocks noChangeShapeType="1"/>
              </p:cNvSpPr>
              <p:nvPr/>
            </p:nvSpPr>
            <p:spPr bwMode="auto">
              <a:xfrm flipV="1">
                <a:off x="4804"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24" name="Line 1100"/>
              <p:cNvSpPr>
                <a:spLocks noChangeShapeType="1"/>
              </p:cNvSpPr>
              <p:nvPr/>
            </p:nvSpPr>
            <p:spPr bwMode="auto">
              <a:xfrm flipV="1">
                <a:off x="4809"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25" name="Line 1101"/>
              <p:cNvSpPr>
                <a:spLocks noChangeShapeType="1"/>
              </p:cNvSpPr>
              <p:nvPr/>
            </p:nvSpPr>
            <p:spPr bwMode="auto">
              <a:xfrm flipV="1">
                <a:off x="4814"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26" name="Line 1102"/>
              <p:cNvSpPr>
                <a:spLocks noChangeShapeType="1"/>
              </p:cNvSpPr>
              <p:nvPr/>
            </p:nvSpPr>
            <p:spPr bwMode="auto">
              <a:xfrm flipV="1">
                <a:off x="4819"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27" name="Line 1103"/>
              <p:cNvSpPr>
                <a:spLocks noChangeShapeType="1"/>
              </p:cNvSpPr>
              <p:nvPr/>
            </p:nvSpPr>
            <p:spPr bwMode="auto">
              <a:xfrm flipV="1">
                <a:off x="4824"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28" name="Line 1104"/>
              <p:cNvSpPr>
                <a:spLocks noChangeShapeType="1"/>
              </p:cNvSpPr>
              <p:nvPr/>
            </p:nvSpPr>
            <p:spPr bwMode="auto">
              <a:xfrm flipV="1">
                <a:off x="4829"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29" name="Line 1105"/>
              <p:cNvSpPr>
                <a:spLocks noChangeShapeType="1"/>
              </p:cNvSpPr>
              <p:nvPr/>
            </p:nvSpPr>
            <p:spPr bwMode="auto">
              <a:xfrm flipV="1">
                <a:off x="483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30" name="Line 1106"/>
              <p:cNvSpPr>
                <a:spLocks noChangeShapeType="1"/>
              </p:cNvSpPr>
              <p:nvPr/>
            </p:nvSpPr>
            <p:spPr bwMode="auto">
              <a:xfrm flipV="1">
                <a:off x="483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31" name="Line 1107"/>
              <p:cNvSpPr>
                <a:spLocks noChangeShapeType="1"/>
              </p:cNvSpPr>
              <p:nvPr/>
            </p:nvSpPr>
            <p:spPr bwMode="auto">
              <a:xfrm flipV="1">
                <a:off x="4844"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32" name="Line 1108"/>
              <p:cNvSpPr>
                <a:spLocks noChangeShapeType="1"/>
              </p:cNvSpPr>
              <p:nvPr/>
            </p:nvSpPr>
            <p:spPr bwMode="auto">
              <a:xfrm flipV="1">
                <a:off x="4849"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33" name="Line 1109"/>
              <p:cNvSpPr>
                <a:spLocks noChangeShapeType="1"/>
              </p:cNvSpPr>
              <p:nvPr/>
            </p:nvSpPr>
            <p:spPr bwMode="auto">
              <a:xfrm flipV="1">
                <a:off x="4854"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34" name="Line 1110"/>
              <p:cNvSpPr>
                <a:spLocks noChangeShapeType="1"/>
              </p:cNvSpPr>
              <p:nvPr/>
            </p:nvSpPr>
            <p:spPr bwMode="auto">
              <a:xfrm flipV="1">
                <a:off x="4859"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35" name="Line 1111"/>
              <p:cNvSpPr>
                <a:spLocks noChangeShapeType="1"/>
              </p:cNvSpPr>
              <p:nvPr/>
            </p:nvSpPr>
            <p:spPr bwMode="auto">
              <a:xfrm flipV="1">
                <a:off x="486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36" name="Line 1112"/>
              <p:cNvSpPr>
                <a:spLocks noChangeShapeType="1"/>
              </p:cNvSpPr>
              <p:nvPr/>
            </p:nvSpPr>
            <p:spPr bwMode="auto">
              <a:xfrm flipV="1">
                <a:off x="487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37" name="Line 1113"/>
              <p:cNvSpPr>
                <a:spLocks noChangeShapeType="1"/>
              </p:cNvSpPr>
              <p:nvPr/>
            </p:nvSpPr>
            <p:spPr bwMode="auto">
              <a:xfrm flipV="1">
                <a:off x="4875"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38" name="Line 1114"/>
              <p:cNvSpPr>
                <a:spLocks noChangeShapeType="1"/>
              </p:cNvSpPr>
              <p:nvPr/>
            </p:nvSpPr>
            <p:spPr bwMode="auto">
              <a:xfrm flipV="1">
                <a:off x="488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39" name="Line 1115"/>
              <p:cNvSpPr>
                <a:spLocks noChangeShapeType="1"/>
              </p:cNvSpPr>
              <p:nvPr/>
            </p:nvSpPr>
            <p:spPr bwMode="auto">
              <a:xfrm flipV="1">
                <a:off x="488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40" name="Line 1116"/>
              <p:cNvSpPr>
                <a:spLocks noChangeShapeType="1"/>
              </p:cNvSpPr>
              <p:nvPr/>
            </p:nvSpPr>
            <p:spPr bwMode="auto">
              <a:xfrm flipV="1">
                <a:off x="4890"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41" name="Line 1117"/>
              <p:cNvSpPr>
                <a:spLocks noChangeShapeType="1"/>
              </p:cNvSpPr>
              <p:nvPr/>
            </p:nvSpPr>
            <p:spPr bwMode="auto">
              <a:xfrm flipV="1">
                <a:off x="4895"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42" name="Line 1118"/>
              <p:cNvSpPr>
                <a:spLocks noChangeShapeType="1"/>
              </p:cNvSpPr>
              <p:nvPr/>
            </p:nvSpPr>
            <p:spPr bwMode="auto">
              <a:xfrm flipV="1">
                <a:off x="490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43" name="Line 1119"/>
              <p:cNvSpPr>
                <a:spLocks noChangeShapeType="1"/>
              </p:cNvSpPr>
              <p:nvPr/>
            </p:nvSpPr>
            <p:spPr bwMode="auto">
              <a:xfrm flipV="1">
                <a:off x="4905"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44" name="Line 1120"/>
              <p:cNvSpPr>
                <a:spLocks noChangeShapeType="1"/>
              </p:cNvSpPr>
              <p:nvPr/>
            </p:nvSpPr>
            <p:spPr bwMode="auto">
              <a:xfrm flipV="1">
                <a:off x="4910"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45" name="Line 1121"/>
              <p:cNvSpPr>
                <a:spLocks noChangeShapeType="1"/>
              </p:cNvSpPr>
              <p:nvPr/>
            </p:nvSpPr>
            <p:spPr bwMode="auto">
              <a:xfrm flipV="1">
                <a:off x="491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46" name="Line 1122"/>
              <p:cNvSpPr>
                <a:spLocks noChangeShapeType="1"/>
              </p:cNvSpPr>
              <p:nvPr/>
            </p:nvSpPr>
            <p:spPr bwMode="auto">
              <a:xfrm flipV="1">
                <a:off x="492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47" name="Line 1123"/>
              <p:cNvSpPr>
                <a:spLocks noChangeShapeType="1"/>
              </p:cNvSpPr>
              <p:nvPr/>
            </p:nvSpPr>
            <p:spPr bwMode="auto">
              <a:xfrm flipV="1">
                <a:off x="492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48" name="Line 1124"/>
              <p:cNvSpPr>
                <a:spLocks noChangeShapeType="1"/>
              </p:cNvSpPr>
              <p:nvPr/>
            </p:nvSpPr>
            <p:spPr bwMode="auto">
              <a:xfrm flipV="1">
                <a:off x="4930" y="3553"/>
                <a:ext cx="1" cy="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49" name="Line 1125"/>
              <p:cNvSpPr>
                <a:spLocks noChangeShapeType="1"/>
              </p:cNvSpPr>
              <p:nvPr/>
            </p:nvSpPr>
            <p:spPr bwMode="auto">
              <a:xfrm flipV="1">
                <a:off x="4935"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50" name="Line 1126"/>
              <p:cNvSpPr>
                <a:spLocks noChangeShapeType="1"/>
              </p:cNvSpPr>
              <p:nvPr/>
            </p:nvSpPr>
            <p:spPr bwMode="auto">
              <a:xfrm flipV="1">
                <a:off x="4940" y="3397"/>
                <a:ext cx="1" cy="16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51" name="Line 1127"/>
              <p:cNvSpPr>
                <a:spLocks noChangeShapeType="1"/>
              </p:cNvSpPr>
              <p:nvPr/>
            </p:nvSpPr>
            <p:spPr bwMode="auto">
              <a:xfrm flipV="1">
                <a:off x="494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52" name="Line 1128"/>
              <p:cNvSpPr>
                <a:spLocks noChangeShapeType="1"/>
              </p:cNvSpPr>
              <p:nvPr/>
            </p:nvSpPr>
            <p:spPr bwMode="auto">
              <a:xfrm flipV="1">
                <a:off x="495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53" name="Line 1129"/>
              <p:cNvSpPr>
                <a:spLocks noChangeShapeType="1"/>
              </p:cNvSpPr>
              <p:nvPr/>
            </p:nvSpPr>
            <p:spPr bwMode="auto">
              <a:xfrm flipV="1">
                <a:off x="495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54" name="Line 1130"/>
              <p:cNvSpPr>
                <a:spLocks noChangeShapeType="1"/>
              </p:cNvSpPr>
              <p:nvPr/>
            </p:nvSpPr>
            <p:spPr bwMode="auto">
              <a:xfrm flipV="1">
                <a:off x="4961"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55" name="Line 1131"/>
              <p:cNvSpPr>
                <a:spLocks noChangeShapeType="1"/>
              </p:cNvSpPr>
              <p:nvPr/>
            </p:nvSpPr>
            <p:spPr bwMode="auto">
              <a:xfrm flipV="1">
                <a:off x="4966" y="3496"/>
                <a:ext cx="1" cy="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56" name="Line 1132"/>
              <p:cNvSpPr>
                <a:spLocks noChangeShapeType="1"/>
              </p:cNvSpPr>
              <p:nvPr/>
            </p:nvSpPr>
            <p:spPr bwMode="auto">
              <a:xfrm flipV="1">
                <a:off x="497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57" name="Line 1133"/>
              <p:cNvSpPr>
                <a:spLocks noChangeShapeType="1"/>
              </p:cNvSpPr>
              <p:nvPr/>
            </p:nvSpPr>
            <p:spPr bwMode="auto">
              <a:xfrm flipV="1">
                <a:off x="497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58" name="Line 1134"/>
              <p:cNvSpPr>
                <a:spLocks noChangeShapeType="1"/>
              </p:cNvSpPr>
              <p:nvPr/>
            </p:nvSpPr>
            <p:spPr bwMode="auto">
              <a:xfrm flipV="1">
                <a:off x="498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59" name="Line 1135"/>
              <p:cNvSpPr>
                <a:spLocks noChangeShapeType="1"/>
              </p:cNvSpPr>
              <p:nvPr/>
            </p:nvSpPr>
            <p:spPr bwMode="auto">
              <a:xfrm flipV="1">
                <a:off x="4986"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60" name="Line 1136"/>
              <p:cNvSpPr>
                <a:spLocks noChangeShapeType="1"/>
              </p:cNvSpPr>
              <p:nvPr/>
            </p:nvSpPr>
            <p:spPr bwMode="auto">
              <a:xfrm flipV="1">
                <a:off x="499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61" name="Line 1137"/>
              <p:cNvSpPr>
                <a:spLocks noChangeShapeType="1"/>
              </p:cNvSpPr>
              <p:nvPr/>
            </p:nvSpPr>
            <p:spPr bwMode="auto">
              <a:xfrm flipV="1">
                <a:off x="4996"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62" name="Line 1138"/>
              <p:cNvSpPr>
                <a:spLocks noChangeShapeType="1"/>
              </p:cNvSpPr>
              <p:nvPr/>
            </p:nvSpPr>
            <p:spPr bwMode="auto">
              <a:xfrm flipV="1">
                <a:off x="500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63" name="Line 1139"/>
              <p:cNvSpPr>
                <a:spLocks noChangeShapeType="1"/>
              </p:cNvSpPr>
              <p:nvPr/>
            </p:nvSpPr>
            <p:spPr bwMode="auto">
              <a:xfrm flipV="1">
                <a:off x="5006" y="3468"/>
                <a:ext cx="1" cy="9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64" name="Line 1140"/>
              <p:cNvSpPr>
                <a:spLocks noChangeShapeType="1"/>
              </p:cNvSpPr>
              <p:nvPr/>
            </p:nvSpPr>
            <p:spPr bwMode="auto">
              <a:xfrm flipV="1">
                <a:off x="5011" y="3496"/>
                <a:ext cx="1" cy="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65" name="Line 1141"/>
              <p:cNvSpPr>
                <a:spLocks noChangeShapeType="1"/>
              </p:cNvSpPr>
              <p:nvPr/>
            </p:nvSpPr>
            <p:spPr bwMode="auto">
              <a:xfrm flipV="1">
                <a:off x="5016"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66" name="Line 1142"/>
              <p:cNvSpPr>
                <a:spLocks noChangeShapeType="1"/>
              </p:cNvSpPr>
              <p:nvPr/>
            </p:nvSpPr>
            <p:spPr bwMode="auto">
              <a:xfrm flipV="1">
                <a:off x="5021" y="3548"/>
                <a:ext cx="1" cy="1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67" name="Line 1143"/>
              <p:cNvSpPr>
                <a:spLocks noChangeShapeType="1"/>
              </p:cNvSpPr>
              <p:nvPr/>
            </p:nvSpPr>
            <p:spPr bwMode="auto">
              <a:xfrm flipV="1">
                <a:off x="5027" y="3530"/>
                <a:ext cx="1" cy="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68" name="Line 1144"/>
              <p:cNvSpPr>
                <a:spLocks noChangeShapeType="1"/>
              </p:cNvSpPr>
              <p:nvPr/>
            </p:nvSpPr>
            <p:spPr bwMode="auto">
              <a:xfrm flipV="1">
                <a:off x="5032"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69" name="Line 1145"/>
              <p:cNvSpPr>
                <a:spLocks noChangeShapeType="1"/>
              </p:cNvSpPr>
              <p:nvPr/>
            </p:nvSpPr>
            <p:spPr bwMode="auto">
              <a:xfrm flipV="1">
                <a:off x="5037" y="3534"/>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70" name="Line 1146"/>
              <p:cNvSpPr>
                <a:spLocks noChangeShapeType="1"/>
              </p:cNvSpPr>
              <p:nvPr/>
            </p:nvSpPr>
            <p:spPr bwMode="auto">
              <a:xfrm flipV="1">
                <a:off x="5042" y="3406"/>
                <a:ext cx="1" cy="15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71" name="Line 1147"/>
              <p:cNvSpPr>
                <a:spLocks noChangeShapeType="1"/>
              </p:cNvSpPr>
              <p:nvPr/>
            </p:nvSpPr>
            <p:spPr bwMode="auto">
              <a:xfrm flipV="1">
                <a:off x="5047" y="615"/>
                <a:ext cx="1" cy="29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72" name="Line 1148"/>
              <p:cNvSpPr>
                <a:spLocks noChangeShapeType="1"/>
              </p:cNvSpPr>
              <p:nvPr/>
            </p:nvSpPr>
            <p:spPr bwMode="auto">
              <a:xfrm flipV="1">
                <a:off x="5052" y="2998"/>
                <a:ext cx="1" cy="56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73" name="Line 1149"/>
              <p:cNvSpPr>
                <a:spLocks noChangeShapeType="1"/>
              </p:cNvSpPr>
              <p:nvPr/>
            </p:nvSpPr>
            <p:spPr bwMode="auto">
              <a:xfrm flipV="1">
                <a:off x="5057" y="3544"/>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74" name="Line 1150"/>
              <p:cNvSpPr>
                <a:spLocks noChangeShapeType="1"/>
              </p:cNvSpPr>
              <p:nvPr/>
            </p:nvSpPr>
            <p:spPr bwMode="auto">
              <a:xfrm flipV="1">
                <a:off x="5062" y="3458"/>
                <a:ext cx="1" cy="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75" name="Line 1151"/>
              <p:cNvSpPr>
                <a:spLocks noChangeShapeType="1"/>
              </p:cNvSpPr>
              <p:nvPr/>
            </p:nvSpPr>
            <p:spPr bwMode="auto">
              <a:xfrm flipV="1">
                <a:off x="5067" y="3525"/>
                <a:ext cx="1" cy="3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76" name="Line 1152"/>
              <p:cNvSpPr>
                <a:spLocks noChangeShapeType="1"/>
              </p:cNvSpPr>
              <p:nvPr/>
            </p:nvSpPr>
            <p:spPr bwMode="auto">
              <a:xfrm flipV="1">
                <a:off x="5072" y="3098"/>
                <a:ext cx="1" cy="46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77" name="Line 1153"/>
              <p:cNvSpPr>
                <a:spLocks noChangeShapeType="1"/>
              </p:cNvSpPr>
              <p:nvPr/>
            </p:nvSpPr>
            <p:spPr bwMode="auto">
              <a:xfrm flipV="1">
                <a:off x="5077" y="3344"/>
                <a:ext cx="1" cy="2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78" name="Line 1154"/>
              <p:cNvSpPr>
                <a:spLocks noChangeShapeType="1"/>
              </p:cNvSpPr>
              <p:nvPr/>
            </p:nvSpPr>
            <p:spPr bwMode="auto">
              <a:xfrm flipV="1">
                <a:off x="5082" y="3539"/>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79" name="Line 1155"/>
              <p:cNvSpPr>
                <a:spLocks noChangeShapeType="1"/>
              </p:cNvSpPr>
              <p:nvPr/>
            </p:nvSpPr>
            <p:spPr bwMode="auto">
              <a:xfrm flipV="1">
                <a:off x="5087" y="3515"/>
                <a:ext cx="1" cy="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80" name="Line 1156"/>
              <p:cNvSpPr>
                <a:spLocks noChangeShapeType="1"/>
              </p:cNvSpPr>
              <p:nvPr/>
            </p:nvSpPr>
            <p:spPr bwMode="auto">
              <a:xfrm flipV="1">
                <a:off x="5092" y="2670"/>
                <a:ext cx="1" cy="8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81" name="Line 1157"/>
              <p:cNvSpPr>
                <a:spLocks noChangeShapeType="1"/>
              </p:cNvSpPr>
              <p:nvPr/>
            </p:nvSpPr>
            <p:spPr bwMode="auto">
              <a:xfrm flipV="1">
                <a:off x="5097" y="3473"/>
                <a:ext cx="1" cy="8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982" name="Line 1158"/>
              <p:cNvSpPr>
                <a:spLocks noChangeShapeType="1"/>
              </p:cNvSpPr>
              <p:nvPr/>
            </p:nvSpPr>
            <p:spPr bwMode="auto">
              <a:xfrm flipV="1">
                <a:off x="5102" y="3501"/>
                <a:ext cx="1" cy="5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grpSp>
        <p:sp>
          <p:nvSpPr>
            <p:cNvPr id="6698" name="Line 1159"/>
            <p:cNvSpPr>
              <a:spLocks noChangeShapeType="1"/>
            </p:cNvSpPr>
            <p:nvPr/>
          </p:nvSpPr>
          <p:spPr bwMode="auto">
            <a:xfrm flipV="1">
              <a:off x="7827963" y="4386263"/>
              <a:ext cx="1588" cy="635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699" name="Line 1160"/>
            <p:cNvSpPr>
              <a:spLocks noChangeShapeType="1"/>
            </p:cNvSpPr>
            <p:nvPr/>
          </p:nvSpPr>
          <p:spPr bwMode="auto">
            <a:xfrm flipV="1">
              <a:off x="7835900" y="4233863"/>
              <a:ext cx="1588" cy="2159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00" name="Line 1161"/>
            <p:cNvSpPr>
              <a:spLocks noChangeShapeType="1"/>
            </p:cNvSpPr>
            <p:nvPr/>
          </p:nvSpPr>
          <p:spPr bwMode="auto">
            <a:xfrm flipV="1">
              <a:off x="7842250" y="4346576"/>
              <a:ext cx="1588" cy="1031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01" name="Line 1162"/>
            <p:cNvSpPr>
              <a:spLocks noChangeShapeType="1"/>
            </p:cNvSpPr>
            <p:nvPr/>
          </p:nvSpPr>
          <p:spPr bwMode="auto">
            <a:xfrm flipV="1">
              <a:off x="7850188" y="4379913"/>
              <a:ext cx="1588" cy="698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02" name="Line 1163"/>
            <p:cNvSpPr>
              <a:spLocks noChangeShapeType="1"/>
            </p:cNvSpPr>
            <p:nvPr/>
          </p:nvSpPr>
          <p:spPr bwMode="auto">
            <a:xfrm flipV="1">
              <a:off x="7858125" y="4406901"/>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03" name="Line 1164"/>
            <p:cNvSpPr>
              <a:spLocks noChangeShapeType="1"/>
            </p:cNvSpPr>
            <p:nvPr/>
          </p:nvSpPr>
          <p:spPr bwMode="auto">
            <a:xfrm flipV="1">
              <a:off x="7866063" y="4408488"/>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04" name="Line 1165"/>
            <p:cNvSpPr>
              <a:spLocks noChangeShapeType="1"/>
            </p:cNvSpPr>
            <p:nvPr/>
          </p:nvSpPr>
          <p:spPr bwMode="auto">
            <a:xfrm flipV="1">
              <a:off x="7874000" y="4391026"/>
              <a:ext cx="1588" cy="587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05" name="Line 1166"/>
            <p:cNvSpPr>
              <a:spLocks noChangeShapeType="1"/>
            </p:cNvSpPr>
            <p:nvPr/>
          </p:nvSpPr>
          <p:spPr bwMode="auto">
            <a:xfrm flipV="1">
              <a:off x="7880350" y="4419601"/>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06" name="Line 1167"/>
            <p:cNvSpPr>
              <a:spLocks noChangeShapeType="1"/>
            </p:cNvSpPr>
            <p:nvPr/>
          </p:nvSpPr>
          <p:spPr bwMode="auto">
            <a:xfrm flipV="1">
              <a:off x="7888288" y="4389438"/>
              <a:ext cx="1588" cy="603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07" name="Line 1168"/>
            <p:cNvSpPr>
              <a:spLocks noChangeShapeType="1"/>
            </p:cNvSpPr>
            <p:nvPr/>
          </p:nvSpPr>
          <p:spPr bwMode="auto">
            <a:xfrm flipV="1">
              <a:off x="7896225" y="4419601"/>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08" name="Line 1169"/>
            <p:cNvSpPr>
              <a:spLocks noChangeShapeType="1"/>
            </p:cNvSpPr>
            <p:nvPr/>
          </p:nvSpPr>
          <p:spPr bwMode="auto">
            <a:xfrm flipV="1">
              <a:off x="7904163" y="4425951"/>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09" name="Line 1170"/>
            <p:cNvSpPr>
              <a:spLocks noChangeShapeType="1"/>
            </p:cNvSpPr>
            <p:nvPr/>
          </p:nvSpPr>
          <p:spPr bwMode="auto">
            <a:xfrm flipV="1">
              <a:off x="7912100" y="4433888"/>
              <a:ext cx="1588" cy="15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10" name="Line 1171"/>
            <p:cNvSpPr>
              <a:spLocks noChangeShapeType="1"/>
            </p:cNvSpPr>
            <p:nvPr/>
          </p:nvSpPr>
          <p:spPr bwMode="auto">
            <a:xfrm flipV="1">
              <a:off x="7920038" y="44116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11" name="Line 1172"/>
            <p:cNvSpPr>
              <a:spLocks noChangeShapeType="1"/>
            </p:cNvSpPr>
            <p:nvPr/>
          </p:nvSpPr>
          <p:spPr bwMode="auto">
            <a:xfrm flipV="1">
              <a:off x="7926388" y="4429126"/>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12" name="Line 1173"/>
            <p:cNvSpPr>
              <a:spLocks noChangeShapeType="1"/>
            </p:cNvSpPr>
            <p:nvPr/>
          </p:nvSpPr>
          <p:spPr bwMode="auto">
            <a:xfrm flipV="1">
              <a:off x="7934325" y="4419601"/>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13" name="Line 1174"/>
            <p:cNvSpPr>
              <a:spLocks noChangeShapeType="1"/>
            </p:cNvSpPr>
            <p:nvPr/>
          </p:nvSpPr>
          <p:spPr bwMode="auto">
            <a:xfrm flipV="1">
              <a:off x="7942263" y="443230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14" name="Line 1175"/>
            <p:cNvSpPr>
              <a:spLocks noChangeShapeType="1"/>
            </p:cNvSpPr>
            <p:nvPr/>
          </p:nvSpPr>
          <p:spPr bwMode="auto">
            <a:xfrm flipV="1">
              <a:off x="7951788" y="4433888"/>
              <a:ext cx="1588" cy="15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15" name="Line 1176"/>
            <p:cNvSpPr>
              <a:spLocks noChangeShapeType="1"/>
            </p:cNvSpPr>
            <p:nvPr/>
          </p:nvSpPr>
          <p:spPr bwMode="auto">
            <a:xfrm flipV="1">
              <a:off x="7959725" y="4425951"/>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16" name="Line 1177"/>
            <p:cNvSpPr>
              <a:spLocks noChangeShapeType="1"/>
            </p:cNvSpPr>
            <p:nvPr/>
          </p:nvSpPr>
          <p:spPr bwMode="auto">
            <a:xfrm flipV="1">
              <a:off x="7966075" y="4429126"/>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17" name="Line 1178"/>
            <p:cNvSpPr>
              <a:spLocks noChangeShapeType="1"/>
            </p:cNvSpPr>
            <p:nvPr/>
          </p:nvSpPr>
          <p:spPr bwMode="auto">
            <a:xfrm flipV="1">
              <a:off x="7974013" y="4433888"/>
              <a:ext cx="1588" cy="15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18" name="Line 1179"/>
            <p:cNvSpPr>
              <a:spLocks noChangeShapeType="1"/>
            </p:cNvSpPr>
            <p:nvPr/>
          </p:nvSpPr>
          <p:spPr bwMode="auto">
            <a:xfrm flipV="1">
              <a:off x="7981950" y="4425951"/>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19" name="Line 1180"/>
            <p:cNvSpPr>
              <a:spLocks noChangeShapeType="1"/>
            </p:cNvSpPr>
            <p:nvPr/>
          </p:nvSpPr>
          <p:spPr bwMode="auto">
            <a:xfrm flipV="1">
              <a:off x="7989888" y="443230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20" name="Line 1181"/>
            <p:cNvSpPr>
              <a:spLocks noChangeShapeType="1"/>
            </p:cNvSpPr>
            <p:nvPr/>
          </p:nvSpPr>
          <p:spPr bwMode="auto">
            <a:xfrm flipV="1">
              <a:off x="7997825" y="443230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21" name="Line 1182"/>
            <p:cNvSpPr>
              <a:spLocks noChangeShapeType="1"/>
            </p:cNvSpPr>
            <p:nvPr/>
          </p:nvSpPr>
          <p:spPr bwMode="auto">
            <a:xfrm flipV="1">
              <a:off x="8004175" y="4425951"/>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22" name="Line 1183"/>
            <p:cNvSpPr>
              <a:spLocks noChangeShapeType="1"/>
            </p:cNvSpPr>
            <p:nvPr/>
          </p:nvSpPr>
          <p:spPr bwMode="auto">
            <a:xfrm flipV="1">
              <a:off x="8012113" y="4429126"/>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23" name="Line 1184"/>
            <p:cNvSpPr>
              <a:spLocks noChangeShapeType="1"/>
            </p:cNvSpPr>
            <p:nvPr/>
          </p:nvSpPr>
          <p:spPr bwMode="auto">
            <a:xfrm flipV="1">
              <a:off x="8020050" y="4422776"/>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24" name="Line 1185"/>
            <p:cNvSpPr>
              <a:spLocks noChangeShapeType="1"/>
            </p:cNvSpPr>
            <p:nvPr/>
          </p:nvSpPr>
          <p:spPr bwMode="auto">
            <a:xfrm flipV="1">
              <a:off x="8027988" y="443230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25" name="Line 1186"/>
            <p:cNvSpPr>
              <a:spLocks noChangeShapeType="1"/>
            </p:cNvSpPr>
            <p:nvPr/>
          </p:nvSpPr>
          <p:spPr bwMode="auto">
            <a:xfrm flipV="1">
              <a:off x="8035925" y="4433888"/>
              <a:ext cx="1588" cy="15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26" name="Line 1187"/>
            <p:cNvSpPr>
              <a:spLocks noChangeShapeType="1"/>
            </p:cNvSpPr>
            <p:nvPr/>
          </p:nvSpPr>
          <p:spPr bwMode="auto">
            <a:xfrm flipV="1">
              <a:off x="8042275" y="4433888"/>
              <a:ext cx="1588" cy="15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27" name="Line 1188"/>
            <p:cNvSpPr>
              <a:spLocks noChangeShapeType="1"/>
            </p:cNvSpPr>
            <p:nvPr/>
          </p:nvSpPr>
          <p:spPr bwMode="auto">
            <a:xfrm flipV="1">
              <a:off x="8050213" y="4437063"/>
              <a:ext cx="1588" cy="127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28" name="Line 1189"/>
            <p:cNvSpPr>
              <a:spLocks noChangeShapeType="1"/>
            </p:cNvSpPr>
            <p:nvPr/>
          </p:nvSpPr>
          <p:spPr bwMode="auto">
            <a:xfrm flipV="1">
              <a:off x="8058150" y="4425951"/>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29" name="Line 1190"/>
            <p:cNvSpPr>
              <a:spLocks noChangeShapeType="1"/>
            </p:cNvSpPr>
            <p:nvPr/>
          </p:nvSpPr>
          <p:spPr bwMode="auto">
            <a:xfrm flipV="1">
              <a:off x="8066088" y="4432301"/>
              <a:ext cx="1588" cy="174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30" name="Line 1191"/>
            <p:cNvSpPr>
              <a:spLocks noChangeShapeType="1"/>
            </p:cNvSpPr>
            <p:nvPr/>
          </p:nvSpPr>
          <p:spPr bwMode="auto">
            <a:xfrm flipV="1">
              <a:off x="8075613" y="4437063"/>
              <a:ext cx="1588" cy="127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31" name="Line 1192"/>
            <p:cNvSpPr>
              <a:spLocks noChangeShapeType="1"/>
            </p:cNvSpPr>
            <p:nvPr/>
          </p:nvSpPr>
          <p:spPr bwMode="auto">
            <a:xfrm flipV="1">
              <a:off x="8083550" y="4440238"/>
              <a:ext cx="0"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32" name="Line 1193"/>
            <p:cNvSpPr>
              <a:spLocks noChangeShapeType="1"/>
            </p:cNvSpPr>
            <p:nvPr/>
          </p:nvSpPr>
          <p:spPr bwMode="auto">
            <a:xfrm flipV="1">
              <a:off x="8089900" y="4440238"/>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33" name="Line 1194"/>
            <p:cNvSpPr>
              <a:spLocks noChangeShapeType="1"/>
            </p:cNvSpPr>
            <p:nvPr/>
          </p:nvSpPr>
          <p:spPr bwMode="auto">
            <a:xfrm flipV="1">
              <a:off x="8097838" y="4443413"/>
              <a:ext cx="1588" cy="6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34" name="Line 1195"/>
            <p:cNvSpPr>
              <a:spLocks noChangeShapeType="1"/>
            </p:cNvSpPr>
            <p:nvPr/>
          </p:nvSpPr>
          <p:spPr bwMode="auto">
            <a:xfrm flipV="1">
              <a:off x="8105775" y="4433888"/>
              <a:ext cx="1588" cy="15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35" name="Line 1196"/>
            <p:cNvSpPr>
              <a:spLocks noChangeShapeType="1"/>
            </p:cNvSpPr>
            <p:nvPr/>
          </p:nvSpPr>
          <p:spPr bwMode="auto">
            <a:xfrm flipV="1">
              <a:off x="8113713" y="4437063"/>
              <a:ext cx="1588" cy="127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36" name="Line 1197"/>
            <p:cNvSpPr>
              <a:spLocks noChangeShapeType="1"/>
            </p:cNvSpPr>
            <p:nvPr/>
          </p:nvSpPr>
          <p:spPr bwMode="auto">
            <a:xfrm flipV="1">
              <a:off x="8121650" y="4437063"/>
              <a:ext cx="1588" cy="127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37" name="Line 1198"/>
            <p:cNvSpPr>
              <a:spLocks noChangeShapeType="1"/>
            </p:cNvSpPr>
            <p:nvPr/>
          </p:nvSpPr>
          <p:spPr bwMode="auto">
            <a:xfrm flipV="1">
              <a:off x="8128000" y="4433888"/>
              <a:ext cx="1588" cy="15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38" name="Line 1199"/>
            <p:cNvSpPr>
              <a:spLocks noChangeShapeType="1"/>
            </p:cNvSpPr>
            <p:nvPr/>
          </p:nvSpPr>
          <p:spPr bwMode="auto">
            <a:xfrm flipV="1">
              <a:off x="8135938" y="4440238"/>
              <a:ext cx="1588" cy="9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39" name="Rectangle 1200"/>
            <p:cNvSpPr>
              <a:spLocks noChangeArrowheads="1"/>
            </p:cNvSpPr>
            <p:nvPr/>
          </p:nvSpPr>
          <p:spPr bwMode="auto">
            <a:xfrm>
              <a:off x="7431088" y="2678113"/>
              <a:ext cx="141064"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A4</a:t>
              </a:r>
            </a:p>
          </p:txBody>
        </p:sp>
        <p:sp>
          <p:nvSpPr>
            <p:cNvPr id="6740" name="Rectangle 1201"/>
            <p:cNvSpPr>
              <a:spLocks noChangeArrowheads="1"/>
            </p:cNvSpPr>
            <p:nvPr/>
          </p:nvSpPr>
          <p:spPr bwMode="auto">
            <a:xfrm>
              <a:off x="7343775" y="2803526"/>
              <a:ext cx="317395"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1903.0</a:t>
              </a:r>
            </a:p>
          </p:txBody>
        </p:sp>
        <p:sp>
          <p:nvSpPr>
            <p:cNvPr id="6741" name="Rectangle 1202"/>
            <p:cNvSpPr>
              <a:spLocks noChangeArrowheads="1"/>
            </p:cNvSpPr>
            <p:nvPr/>
          </p:nvSpPr>
          <p:spPr bwMode="auto">
            <a:xfrm>
              <a:off x="6056313" y="2681288"/>
              <a:ext cx="141064"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A5</a:t>
              </a:r>
            </a:p>
          </p:txBody>
        </p:sp>
        <p:sp>
          <p:nvSpPr>
            <p:cNvPr id="6742" name="Rectangle 1203"/>
            <p:cNvSpPr>
              <a:spLocks noChangeArrowheads="1"/>
            </p:cNvSpPr>
            <p:nvPr/>
          </p:nvSpPr>
          <p:spPr bwMode="auto">
            <a:xfrm>
              <a:off x="5981700" y="2801938"/>
              <a:ext cx="317395"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1522.7</a:t>
              </a:r>
            </a:p>
          </p:txBody>
        </p:sp>
        <p:sp>
          <p:nvSpPr>
            <p:cNvPr id="6743" name="Rectangle 1204"/>
            <p:cNvSpPr>
              <a:spLocks noChangeArrowheads="1"/>
            </p:cNvSpPr>
            <p:nvPr/>
          </p:nvSpPr>
          <p:spPr bwMode="auto">
            <a:xfrm>
              <a:off x="5005388" y="3506788"/>
              <a:ext cx="141064"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A6</a:t>
              </a:r>
            </a:p>
          </p:txBody>
        </p:sp>
        <p:sp>
          <p:nvSpPr>
            <p:cNvPr id="6744" name="Rectangle 1205"/>
            <p:cNvSpPr>
              <a:spLocks noChangeArrowheads="1"/>
            </p:cNvSpPr>
            <p:nvPr/>
          </p:nvSpPr>
          <p:spPr bwMode="auto">
            <a:xfrm>
              <a:off x="4932363" y="3640138"/>
              <a:ext cx="317395"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1269.1</a:t>
              </a:r>
            </a:p>
          </p:txBody>
        </p:sp>
        <p:sp>
          <p:nvSpPr>
            <p:cNvPr id="6745" name="Rectangle 1206"/>
            <p:cNvSpPr>
              <a:spLocks noChangeArrowheads="1"/>
            </p:cNvSpPr>
            <p:nvPr/>
          </p:nvSpPr>
          <p:spPr bwMode="auto">
            <a:xfrm>
              <a:off x="4229100" y="3613151"/>
              <a:ext cx="141064"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A7</a:t>
              </a:r>
            </a:p>
          </p:txBody>
        </p:sp>
        <p:sp>
          <p:nvSpPr>
            <p:cNvPr id="6746" name="Rectangle 1207"/>
            <p:cNvSpPr>
              <a:spLocks noChangeArrowheads="1"/>
            </p:cNvSpPr>
            <p:nvPr/>
          </p:nvSpPr>
          <p:spPr bwMode="auto">
            <a:xfrm>
              <a:off x="4149725" y="3768726"/>
              <a:ext cx="317395"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1088.0</a:t>
              </a:r>
            </a:p>
          </p:txBody>
        </p:sp>
        <p:sp>
          <p:nvSpPr>
            <p:cNvPr id="6747" name="Rectangle 1208"/>
            <p:cNvSpPr>
              <a:spLocks noChangeArrowheads="1"/>
            </p:cNvSpPr>
            <p:nvPr/>
          </p:nvSpPr>
          <p:spPr bwMode="auto">
            <a:xfrm>
              <a:off x="3660775" y="3635376"/>
              <a:ext cx="141064"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A8</a:t>
              </a:r>
            </a:p>
          </p:txBody>
        </p:sp>
        <p:sp>
          <p:nvSpPr>
            <p:cNvPr id="6748" name="Rectangle 1209"/>
            <p:cNvSpPr>
              <a:spLocks noChangeArrowheads="1"/>
            </p:cNvSpPr>
            <p:nvPr/>
          </p:nvSpPr>
          <p:spPr bwMode="auto">
            <a:xfrm>
              <a:off x="3600450" y="3762376"/>
              <a:ext cx="259686"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952.2</a:t>
              </a:r>
            </a:p>
          </p:txBody>
        </p:sp>
        <p:sp>
          <p:nvSpPr>
            <p:cNvPr id="6749" name="Rectangle 1210"/>
            <p:cNvSpPr>
              <a:spLocks noChangeArrowheads="1"/>
            </p:cNvSpPr>
            <p:nvPr/>
          </p:nvSpPr>
          <p:spPr bwMode="auto">
            <a:xfrm>
              <a:off x="3232150" y="3689351"/>
              <a:ext cx="141064"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A9</a:t>
              </a:r>
            </a:p>
          </p:txBody>
        </p:sp>
        <p:sp>
          <p:nvSpPr>
            <p:cNvPr id="6750" name="Rectangle 1211"/>
            <p:cNvSpPr>
              <a:spLocks noChangeArrowheads="1"/>
            </p:cNvSpPr>
            <p:nvPr/>
          </p:nvSpPr>
          <p:spPr bwMode="auto">
            <a:xfrm>
              <a:off x="3178175" y="3813176"/>
              <a:ext cx="259686"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846.6</a:t>
              </a:r>
            </a:p>
          </p:txBody>
        </p:sp>
        <p:sp>
          <p:nvSpPr>
            <p:cNvPr id="6751" name="Rectangle 1212"/>
            <p:cNvSpPr>
              <a:spLocks noChangeArrowheads="1"/>
            </p:cNvSpPr>
            <p:nvPr/>
          </p:nvSpPr>
          <p:spPr bwMode="auto">
            <a:xfrm>
              <a:off x="2779713" y="4027488"/>
              <a:ext cx="198772"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A10</a:t>
              </a:r>
            </a:p>
          </p:txBody>
        </p:sp>
        <p:sp>
          <p:nvSpPr>
            <p:cNvPr id="6752" name="Rectangle 1213"/>
            <p:cNvSpPr>
              <a:spLocks noChangeArrowheads="1"/>
            </p:cNvSpPr>
            <p:nvPr/>
          </p:nvSpPr>
          <p:spPr bwMode="auto">
            <a:xfrm>
              <a:off x="2755900" y="4151313"/>
              <a:ext cx="259686"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762.0</a:t>
              </a:r>
            </a:p>
          </p:txBody>
        </p:sp>
        <p:sp>
          <p:nvSpPr>
            <p:cNvPr id="6753" name="Line 1214"/>
            <p:cNvSpPr>
              <a:spLocks noChangeShapeType="1"/>
            </p:cNvSpPr>
            <p:nvPr/>
          </p:nvSpPr>
          <p:spPr bwMode="auto">
            <a:xfrm flipH="1" flipV="1">
              <a:off x="2900363" y="4279901"/>
              <a:ext cx="31750" cy="7938"/>
            </a:xfrm>
            <a:prstGeom prst="line">
              <a:avLst/>
            </a:prstGeom>
            <a:noFill/>
            <a:ln w="0">
              <a:no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54" name="Line 1215"/>
            <p:cNvSpPr>
              <a:spLocks noChangeShapeType="1"/>
            </p:cNvSpPr>
            <p:nvPr/>
          </p:nvSpPr>
          <p:spPr bwMode="auto">
            <a:xfrm flipH="1" flipV="1">
              <a:off x="1911350" y="4432301"/>
              <a:ext cx="277813" cy="14288"/>
            </a:xfrm>
            <a:prstGeom prst="line">
              <a:avLst/>
            </a:prstGeom>
            <a:noFill/>
            <a:ln w="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55" name="Line 1216"/>
            <p:cNvSpPr>
              <a:spLocks noChangeShapeType="1"/>
            </p:cNvSpPr>
            <p:nvPr/>
          </p:nvSpPr>
          <p:spPr bwMode="auto">
            <a:xfrm flipH="1" flipV="1">
              <a:off x="1547813" y="4429126"/>
              <a:ext cx="184150" cy="7938"/>
            </a:xfrm>
            <a:prstGeom prst="line">
              <a:avLst/>
            </a:prstGeom>
            <a:noFill/>
            <a:ln w="0">
              <a:solidFill>
                <a:srgbClr val="7D7D7D"/>
              </a:solid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56" name="Line 1217"/>
            <p:cNvSpPr>
              <a:spLocks noChangeShapeType="1"/>
            </p:cNvSpPr>
            <p:nvPr/>
          </p:nvSpPr>
          <p:spPr bwMode="auto">
            <a:xfrm flipH="1" flipV="1">
              <a:off x="1198563" y="4432301"/>
              <a:ext cx="123825" cy="11113"/>
            </a:xfrm>
            <a:prstGeom prst="line">
              <a:avLst/>
            </a:prstGeom>
            <a:noFill/>
            <a:ln w="0">
              <a:solidFill>
                <a:srgbClr val="7D7D7D"/>
              </a:solid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57" name="Rectangle 1218"/>
            <p:cNvSpPr>
              <a:spLocks noChangeArrowheads="1"/>
            </p:cNvSpPr>
            <p:nvPr/>
          </p:nvSpPr>
          <p:spPr bwMode="auto">
            <a:xfrm>
              <a:off x="3024188" y="3959226"/>
              <a:ext cx="190500" cy="1381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B12</a:t>
              </a:r>
            </a:p>
          </p:txBody>
        </p:sp>
        <p:sp>
          <p:nvSpPr>
            <p:cNvPr id="6758" name="Rectangle 1219"/>
            <p:cNvSpPr>
              <a:spLocks noChangeArrowheads="1"/>
            </p:cNvSpPr>
            <p:nvPr/>
          </p:nvSpPr>
          <p:spPr bwMode="auto">
            <a:xfrm>
              <a:off x="2997200" y="4067176"/>
              <a:ext cx="257175" cy="1381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800.6</a:t>
              </a:r>
            </a:p>
          </p:txBody>
        </p:sp>
        <p:sp>
          <p:nvSpPr>
            <p:cNvPr id="6759" name="Line 1220"/>
            <p:cNvSpPr>
              <a:spLocks noChangeShapeType="1"/>
            </p:cNvSpPr>
            <p:nvPr/>
          </p:nvSpPr>
          <p:spPr bwMode="auto">
            <a:xfrm flipH="1" flipV="1">
              <a:off x="2473325" y="4100513"/>
              <a:ext cx="30163" cy="9525"/>
            </a:xfrm>
            <a:prstGeom prst="line">
              <a:avLst/>
            </a:prstGeom>
            <a:noFill/>
            <a:ln w="0">
              <a:no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60" name="Rectangle 1221"/>
            <p:cNvSpPr>
              <a:spLocks noChangeArrowheads="1"/>
            </p:cNvSpPr>
            <p:nvPr/>
          </p:nvSpPr>
          <p:spPr bwMode="auto">
            <a:xfrm>
              <a:off x="3336925" y="3929063"/>
              <a:ext cx="192360"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B11</a:t>
              </a:r>
            </a:p>
          </p:txBody>
        </p:sp>
        <p:sp>
          <p:nvSpPr>
            <p:cNvPr id="6761" name="Rectangle 1222"/>
            <p:cNvSpPr>
              <a:spLocks noChangeArrowheads="1"/>
            </p:cNvSpPr>
            <p:nvPr/>
          </p:nvSpPr>
          <p:spPr bwMode="auto">
            <a:xfrm>
              <a:off x="3311525" y="4052888"/>
              <a:ext cx="257175" cy="1381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873.2</a:t>
              </a:r>
            </a:p>
          </p:txBody>
        </p:sp>
        <p:sp>
          <p:nvSpPr>
            <p:cNvPr id="6762" name="Line 1223"/>
            <p:cNvSpPr>
              <a:spLocks noChangeShapeType="1"/>
            </p:cNvSpPr>
            <p:nvPr/>
          </p:nvSpPr>
          <p:spPr bwMode="auto">
            <a:xfrm flipH="1" flipV="1">
              <a:off x="2327275" y="4100513"/>
              <a:ext cx="30163" cy="9525"/>
            </a:xfrm>
            <a:prstGeom prst="line">
              <a:avLst/>
            </a:prstGeom>
            <a:noFill/>
            <a:ln w="0">
              <a:no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63" name="Rectangle 1224"/>
            <p:cNvSpPr>
              <a:spLocks noChangeArrowheads="1"/>
            </p:cNvSpPr>
            <p:nvPr/>
          </p:nvSpPr>
          <p:spPr bwMode="auto">
            <a:xfrm>
              <a:off x="3800475" y="3849688"/>
              <a:ext cx="192360"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B10</a:t>
              </a:r>
            </a:p>
          </p:txBody>
        </p:sp>
        <p:sp>
          <p:nvSpPr>
            <p:cNvPr id="6764" name="Rectangle 1225"/>
            <p:cNvSpPr>
              <a:spLocks noChangeArrowheads="1"/>
            </p:cNvSpPr>
            <p:nvPr/>
          </p:nvSpPr>
          <p:spPr bwMode="auto">
            <a:xfrm>
              <a:off x="3763963" y="3960813"/>
              <a:ext cx="257175" cy="1381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860.5</a:t>
              </a:r>
            </a:p>
          </p:txBody>
        </p:sp>
        <p:sp>
          <p:nvSpPr>
            <p:cNvPr id="6765" name="Line 1226"/>
            <p:cNvSpPr>
              <a:spLocks noChangeShapeType="1"/>
            </p:cNvSpPr>
            <p:nvPr/>
          </p:nvSpPr>
          <p:spPr bwMode="auto">
            <a:xfrm flipH="1" flipV="1">
              <a:off x="2840038" y="4014788"/>
              <a:ext cx="30163" cy="7938"/>
            </a:xfrm>
            <a:prstGeom prst="line">
              <a:avLst/>
            </a:prstGeom>
            <a:noFill/>
            <a:ln w="0">
              <a:no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66" name="Rectangle 1227"/>
            <p:cNvSpPr>
              <a:spLocks noChangeArrowheads="1"/>
            </p:cNvSpPr>
            <p:nvPr/>
          </p:nvSpPr>
          <p:spPr bwMode="auto">
            <a:xfrm>
              <a:off x="4070350" y="3951288"/>
              <a:ext cx="133350" cy="1381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B9</a:t>
              </a:r>
            </a:p>
          </p:txBody>
        </p:sp>
        <p:sp>
          <p:nvSpPr>
            <p:cNvPr id="6767" name="Rectangle 1228"/>
            <p:cNvSpPr>
              <a:spLocks noChangeArrowheads="1"/>
            </p:cNvSpPr>
            <p:nvPr/>
          </p:nvSpPr>
          <p:spPr bwMode="auto">
            <a:xfrm>
              <a:off x="3978275" y="4071938"/>
              <a:ext cx="317395"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1067.0</a:t>
              </a:r>
            </a:p>
          </p:txBody>
        </p:sp>
        <p:sp>
          <p:nvSpPr>
            <p:cNvPr id="6768" name="Line 1229"/>
            <p:cNvSpPr>
              <a:spLocks noChangeShapeType="1"/>
            </p:cNvSpPr>
            <p:nvPr/>
          </p:nvSpPr>
          <p:spPr bwMode="auto">
            <a:xfrm flipH="1" flipV="1">
              <a:off x="2986088" y="3900488"/>
              <a:ext cx="30163" cy="7938"/>
            </a:xfrm>
            <a:prstGeom prst="line">
              <a:avLst/>
            </a:prstGeom>
            <a:noFill/>
            <a:ln w="0">
              <a:no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69" name="Rectangle 1230"/>
            <p:cNvSpPr>
              <a:spLocks noChangeArrowheads="1"/>
            </p:cNvSpPr>
            <p:nvPr/>
          </p:nvSpPr>
          <p:spPr bwMode="auto">
            <a:xfrm>
              <a:off x="4711700" y="3963988"/>
              <a:ext cx="134652"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B8</a:t>
              </a:r>
            </a:p>
          </p:txBody>
        </p:sp>
        <p:sp>
          <p:nvSpPr>
            <p:cNvPr id="6770" name="Rectangle 1231"/>
            <p:cNvSpPr>
              <a:spLocks noChangeArrowheads="1"/>
            </p:cNvSpPr>
            <p:nvPr/>
          </p:nvSpPr>
          <p:spPr bwMode="auto">
            <a:xfrm>
              <a:off x="4632325" y="4092576"/>
              <a:ext cx="317395"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1200.2</a:t>
              </a:r>
            </a:p>
          </p:txBody>
        </p:sp>
        <p:sp>
          <p:nvSpPr>
            <p:cNvPr id="6771" name="Line 1232"/>
            <p:cNvSpPr>
              <a:spLocks noChangeShapeType="1"/>
            </p:cNvSpPr>
            <p:nvPr/>
          </p:nvSpPr>
          <p:spPr bwMode="auto">
            <a:xfrm flipH="1" flipV="1">
              <a:off x="2913063" y="3929063"/>
              <a:ext cx="30163" cy="7938"/>
            </a:xfrm>
            <a:prstGeom prst="line">
              <a:avLst/>
            </a:prstGeom>
            <a:noFill/>
            <a:ln w="0">
              <a:no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72" name="Rectangle 1233"/>
            <p:cNvSpPr>
              <a:spLocks noChangeArrowheads="1"/>
            </p:cNvSpPr>
            <p:nvPr/>
          </p:nvSpPr>
          <p:spPr bwMode="auto">
            <a:xfrm>
              <a:off x="5449888" y="3973513"/>
              <a:ext cx="134652"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B7</a:t>
              </a:r>
            </a:p>
          </p:txBody>
        </p:sp>
        <p:sp>
          <p:nvSpPr>
            <p:cNvPr id="6773" name="Rectangle 1234"/>
            <p:cNvSpPr>
              <a:spLocks noChangeArrowheads="1"/>
            </p:cNvSpPr>
            <p:nvPr/>
          </p:nvSpPr>
          <p:spPr bwMode="auto">
            <a:xfrm>
              <a:off x="5365750" y="4098926"/>
              <a:ext cx="314325" cy="1381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1371.5</a:t>
              </a:r>
            </a:p>
          </p:txBody>
        </p:sp>
        <p:sp>
          <p:nvSpPr>
            <p:cNvPr id="6774" name="Line 1235"/>
            <p:cNvSpPr>
              <a:spLocks noChangeShapeType="1"/>
            </p:cNvSpPr>
            <p:nvPr/>
          </p:nvSpPr>
          <p:spPr bwMode="auto">
            <a:xfrm flipH="1" flipV="1">
              <a:off x="5407025" y="4100513"/>
              <a:ext cx="30163" cy="9525"/>
            </a:xfrm>
            <a:prstGeom prst="line">
              <a:avLst/>
            </a:prstGeom>
            <a:noFill/>
            <a:ln w="0">
              <a:no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75" name="Rectangle 1236"/>
            <p:cNvSpPr>
              <a:spLocks noChangeArrowheads="1"/>
            </p:cNvSpPr>
            <p:nvPr/>
          </p:nvSpPr>
          <p:spPr bwMode="auto">
            <a:xfrm>
              <a:off x="6391275" y="3968751"/>
              <a:ext cx="134652"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B6</a:t>
              </a:r>
            </a:p>
          </p:txBody>
        </p:sp>
        <p:sp>
          <p:nvSpPr>
            <p:cNvPr id="6776" name="Rectangle 1237"/>
            <p:cNvSpPr>
              <a:spLocks noChangeArrowheads="1"/>
            </p:cNvSpPr>
            <p:nvPr/>
          </p:nvSpPr>
          <p:spPr bwMode="auto">
            <a:xfrm>
              <a:off x="6299200" y="4084638"/>
              <a:ext cx="317395"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1599.8</a:t>
              </a:r>
            </a:p>
          </p:txBody>
        </p:sp>
        <p:sp>
          <p:nvSpPr>
            <p:cNvPr id="6777" name="Line 1238"/>
            <p:cNvSpPr>
              <a:spLocks noChangeShapeType="1"/>
            </p:cNvSpPr>
            <p:nvPr/>
          </p:nvSpPr>
          <p:spPr bwMode="auto">
            <a:xfrm flipH="1" flipV="1">
              <a:off x="6378575" y="4098926"/>
              <a:ext cx="30163" cy="9525"/>
            </a:xfrm>
            <a:prstGeom prst="line">
              <a:avLst/>
            </a:prstGeom>
            <a:noFill/>
            <a:ln w="0">
              <a:no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78" name="Rectangle 1239"/>
            <p:cNvSpPr>
              <a:spLocks noChangeArrowheads="1"/>
            </p:cNvSpPr>
            <p:nvPr/>
          </p:nvSpPr>
          <p:spPr bwMode="auto">
            <a:xfrm>
              <a:off x="7845425" y="3624263"/>
              <a:ext cx="134652"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B5</a:t>
              </a:r>
            </a:p>
          </p:txBody>
        </p:sp>
        <p:sp>
          <p:nvSpPr>
            <p:cNvPr id="6779" name="Rectangle 1240"/>
            <p:cNvSpPr>
              <a:spLocks noChangeArrowheads="1"/>
            </p:cNvSpPr>
            <p:nvPr/>
          </p:nvSpPr>
          <p:spPr bwMode="auto">
            <a:xfrm>
              <a:off x="7762875" y="3749676"/>
              <a:ext cx="317395" cy="1384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1919.8</a:t>
              </a:r>
            </a:p>
          </p:txBody>
        </p:sp>
        <p:sp>
          <p:nvSpPr>
            <p:cNvPr id="6780" name="Line 1241"/>
            <p:cNvSpPr>
              <a:spLocks noChangeShapeType="1"/>
            </p:cNvSpPr>
            <p:nvPr/>
          </p:nvSpPr>
          <p:spPr bwMode="auto">
            <a:xfrm flipH="1" flipV="1">
              <a:off x="7843838" y="3813176"/>
              <a:ext cx="31750" cy="9525"/>
            </a:xfrm>
            <a:prstGeom prst="line">
              <a:avLst/>
            </a:prstGeom>
            <a:noFill/>
            <a:ln w="0">
              <a:noFill/>
              <a:prstDash val="sysDot"/>
              <a:round/>
              <a:headEnd/>
              <a:tailEnd/>
            </a:ln>
            <a:extLst>
              <a:ext uri="{909E8E84-426E-40DD-AFC4-6F175D3DCCD1}">
                <a14:hiddenFill xmlns:a14="http://schemas.microsoft.com/office/drawing/2010/main">
                  <a:noFill/>
                </a14:hiddenFill>
              </a:ext>
            </a:extLst>
          </p:spPr>
          <p:txBody>
            <a:bodyPr/>
            <a:lstStyle/>
            <a:p>
              <a:endParaRPr lang="it-IT">
                <a:solidFill>
                  <a:schemeClr val="bg2"/>
                </a:solidFill>
              </a:endParaRPr>
            </a:p>
          </p:txBody>
        </p:sp>
        <p:sp>
          <p:nvSpPr>
            <p:cNvPr id="6781" name="Rectangle 1242"/>
            <p:cNvSpPr>
              <a:spLocks noChangeArrowheads="1"/>
            </p:cNvSpPr>
            <p:nvPr/>
          </p:nvSpPr>
          <p:spPr bwMode="auto">
            <a:xfrm>
              <a:off x="1100138" y="2787651"/>
              <a:ext cx="179536"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it-IT" altLang="it-IT" sz="900">
                  <a:solidFill>
                    <a:schemeClr val="bg2"/>
                  </a:solidFill>
                </a:rPr>
                <a:t>RT:</a:t>
              </a:r>
            </a:p>
          </p:txBody>
        </p:sp>
        <p:sp>
          <p:nvSpPr>
            <p:cNvPr id="6782" name="Rectangle 1443"/>
            <p:cNvSpPr>
              <a:spLocks noChangeArrowheads="1"/>
            </p:cNvSpPr>
            <p:nvPr/>
          </p:nvSpPr>
          <p:spPr bwMode="auto">
            <a:xfrm>
              <a:off x="2057401" y="2674502"/>
              <a:ext cx="41465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it-IT" sz="1600" b="1">
                  <a:solidFill>
                    <a:schemeClr val="bg1">
                      <a:lumMod val="75000"/>
                    </a:schemeClr>
                  </a:solidFill>
                  <a:latin typeface="Calibri" panose="020F0502020204030204" pitchFamily="34" charset="0"/>
                </a:rPr>
                <a:t>It is possible to obtain the mass spectrum of each individual analyte even if the analytes elute in the same chromatographic peak.</a:t>
              </a:r>
              <a:endParaRPr lang="it-IT" altLang="it-IT" sz="1600" b="1">
                <a:solidFill>
                  <a:schemeClr val="bg1">
                    <a:lumMod val="75000"/>
                  </a:schemeClr>
                </a:solidFill>
                <a:latin typeface="Calibri" panose="020F0502020204030204" pitchFamily="34" charset="0"/>
              </a:endParaRPr>
            </a:p>
          </p:txBody>
        </p:sp>
      </p:grpSp>
      <p:sp>
        <p:nvSpPr>
          <p:cNvPr id="1440" name="Rettangolo 1"/>
          <p:cNvSpPr>
            <a:spLocks noChangeArrowheads="1"/>
          </p:cNvSpPr>
          <p:nvPr/>
        </p:nvSpPr>
        <p:spPr bwMode="auto">
          <a:xfrm>
            <a:off x="7082155" y="1102811"/>
            <a:ext cx="1135247" cy="461665"/>
          </a:xfrm>
          <a:prstGeom prst="rect">
            <a:avLst/>
          </a:prstGeom>
          <a:solidFill>
            <a:srgbClr val="FF66CC"/>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it-IT" altLang="it-IT" b="1">
                <a:solidFill>
                  <a:schemeClr val="bg2"/>
                </a:solidFill>
                <a:latin typeface="Calibri" panose="020F0502020204030204" pitchFamily="34" charset="0"/>
              </a:rPr>
              <a:t>TIC  MS</a:t>
            </a:r>
            <a:endParaRPr lang="it-IT" altLang="it-IT" sz="4000">
              <a:solidFill>
                <a:schemeClr val="bg2"/>
              </a:solidFill>
              <a:latin typeface="Calibri" panose="020F0502020204030204" pitchFamily="34" charset="0"/>
            </a:endParaRPr>
          </a:p>
        </p:txBody>
      </p:sp>
      <p:sp>
        <p:nvSpPr>
          <p:cNvPr id="4" name="Triangolo isoscele 3"/>
          <p:cNvSpPr/>
          <p:nvPr/>
        </p:nvSpPr>
        <p:spPr bwMode="auto">
          <a:xfrm>
            <a:off x="3296338" y="1842325"/>
            <a:ext cx="90264" cy="650377"/>
          </a:xfrm>
          <a:prstGeom prst="triangle">
            <a:avLst/>
          </a:prstGeom>
          <a:solidFill>
            <a:srgbClr val="FF66CC"/>
          </a:solidFill>
          <a:ln w="9525" cap="flat" cmpd="sng" algn="ctr">
            <a:no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28104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6210"/>
                                        </p:tgtEl>
                                        <p:attrNameLst>
                                          <p:attrName>style.visibility</p:attrName>
                                        </p:attrNameLst>
                                      </p:cBhvr>
                                      <p:to>
                                        <p:strVal val="visible"/>
                                      </p:to>
                                    </p:set>
                                    <p:animEffect transition="in" filter="wipe(right)">
                                      <p:cBhvr>
                                        <p:cTn id="13" dur="1750"/>
                                        <p:tgtEl>
                                          <p:spTgt spid="621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211"/>
                                        </p:tgtEl>
                                        <p:attrNameLst>
                                          <p:attrName>style.visibility</p:attrName>
                                        </p:attrNameLst>
                                      </p:cBhvr>
                                      <p:to>
                                        <p:strVal val="visible"/>
                                      </p:to>
                                    </p:set>
                                    <p:animEffect transition="in" filter="wipe(left)">
                                      <p:cBhvr>
                                        <p:cTn id="16" dur="1750"/>
                                        <p:tgtEl>
                                          <p:spTgt spid="6211"/>
                                        </p:tgtEl>
                                      </p:cBhvr>
                                    </p:animEffect>
                                  </p:childTnLst>
                                </p:cTn>
                              </p:par>
                            </p:childTnLst>
                          </p:cTn>
                        </p:par>
                        <p:par>
                          <p:cTn id="17" fill="hold">
                            <p:stCondLst>
                              <p:cond delay="2750"/>
                            </p:stCondLst>
                            <p:childTnLst>
                              <p:par>
                                <p:cTn id="18" presetID="16" presetClass="entr" presetSubtype="21"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210" grpId="0" animBg="1"/>
      <p:bldP spid="6211" grpId="0" animBg="1"/>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4AC4BF68-F26E-44F5-9685-2377D16C01EA}"/>
              </a:ext>
            </a:extLst>
          </p:cNvPr>
          <p:cNvSpPr txBox="1"/>
          <p:nvPr/>
        </p:nvSpPr>
        <p:spPr>
          <a:xfrm>
            <a:off x="821345" y="369064"/>
            <a:ext cx="8157429" cy="954107"/>
          </a:xfrm>
          <a:prstGeom prst="rect">
            <a:avLst/>
          </a:prstGeom>
          <a:solidFill>
            <a:schemeClr val="accent2">
              <a:lumMod val="40000"/>
              <a:lumOff val="60000"/>
            </a:schemeClr>
          </a:solidFill>
          <a:scene3d>
            <a:camera prst="orthographicFront"/>
            <a:lightRig rig="threePt" dir="t"/>
          </a:scene3d>
          <a:sp3d>
            <a:bevelT/>
          </a:sp3d>
        </p:spPr>
        <p:txBody>
          <a:bodyPr wrap="square" rtlCol="0">
            <a:spAutoFit/>
          </a:bodyPr>
          <a:lstStyle/>
          <a:p>
            <a:r>
              <a:rPr lang="it-IT" sz="2800" b="1">
                <a:solidFill>
                  <a:srgbClr val="CC0099"/>
                </a:solidFill>
                <a:latin typeface="Calibri Light" panose="020F0302020204030204" pitchFamily="34" charset="0"/>
              </a:rPr>
              <a:t>FIRST STEP FOR </a:t>
            </a:r>
            <a:r>
              <a:rPr lang="it-IT" sz="2800" b="1">
                <a:solidFill>
                  <a:schemeClr val="bg1">
                    <a:lumMod val="75000"/>
                  </a:schemeClr>
                </a:solidFill>
                <a:latin typeface="Calibri Light" panose="020F0302020204030204" pitchFamily="34" charset="0"/>
              </a:rPr>
              <a:t>PROTEOMIC ANALYSIS</a:t>
            </a:r>
            <a:r>
              <a:rPr lang="it-IT" sz="2800" b="1">
                <a:solidFill>
                  <a:srgbClr val="CC0099"/>
                </a:solidFill>
                <a:latin typeface="Calibri Light" panose="020F0302020204030204" pitchFamily="34" charset="0"/>
              </a:rPr>
              <a:t>: SAMPLE PREPARATION</a:t>
            </a:r>
          </a:p>
        </p:txBody>
      </p:sp>
      <p:sp>
        <p:nvSpPr>
          <p:cNvPr id="8" name="Freccia in giù 7">
            <a:extLst>
              <a:ext uri="{FF2B5EF4-FFF2-40B4-BE49-F238E27FC236}">
                <a16:creationId xmlns:a16="http://schemas.microsoft.com/office/drawing/2014/main" id="{9F9518D5-CAD8-4E09-86B2-D7FE25BDD39F}"/>
              </a:ext>
            </a:extLst>
          </p:cNvPr>
          <p:cNvSpPr/>
          <p:nvPr/>
        </p:nvSpPr>
        <p:spPr bwMode="auto">
          <a:xfrm rot="16200000">
            <a:off x="87507" y="435837"/>
            <a:ext cx="646332" cy="821345"/>
          </a:xfrm>
          <a:prstGeom prst="downArrow">
            <a:avLst>
              <a:gd name="adj1" fmla="val 50000"/>
              <a:gd name="adj2" fmla="val 56844"/>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a:ln>
                <a:noFill/>
              </a:ln>
              <a:solidFill>
                <a:schemeClr val="tx1"/>
              </a:solidFill>
              <a:effectLst/>
              <a:latin typeface="Times New Roman" pitchFamily="18" charset="0"/>
            </a:endParaRPr>
          </a:p>
        </p:txBody>
      </p:sp>
      <p:sp>
        <p:nvSpPr>
          <p:cNvPr id="9" name="CasellaDiTesto 8">
            <a:extLst>
              <a:ext uri="{FF2B5EF4-FFF2-40B4-BE49-F238E27FC236}">
                <a16:creationId xmlns:a16="http://schemas.microsoft.com/office/drawing/2014/main" id="{A92944D3-7885-46C9-8CE2-B2C4833B995B}"/>
              </a:ext>
            </a:extLst>
          </p:cNvPr>
          <p:cNvSpPr txBox="1"/>
          <p:nvPr/>
        </p:nvSpPr>
        <p:spPr>
          <a:xfrm>
            <a:off x="201487" y="3429000"/>
            <a:ext cx="8777286" cy="3416320"/>
          </a:xfrm>
          <a:prstGeom prst="rect">
            <a:avLst/>
          </a:prstGeom>
          <a:noFill/>
        </p:spPr>
        <p:txBody>
          <a:bodyPr wrap="square">
            <a:spAutoFit/>
          </a:bodyPr>
          <a:lstStyle/>
          <a:p>
            <a:pPr algn="just"/>
            <a:r>
              <a:rPr lang="en-US" sz="2400">
                <a:solidFill>
                  <a:srgbClr val="333333"/>
                </a:solidFill>
                <a:latin typeface="Calibri" panose="020F0502020204030204" pitchFamily="34" charset="0"/>
              </a:rPr>
              <a:t>Several methods for sample preparation there exist, depending on:</a:t>
            </a:r>
          </a:p>
          <a:p>
            <a:pPr marL="342900" indent="-342900" algn="just">
              <a:buAutoNum type="arabicParenR"/>
            </a:pPr>
            <a:r>
              <a:rPr lang="en-US" sz="2400" b="0" i="0">
                <a:solidFill>
                  <a:srgbClr val="333333"/>
                </a:solidFill>
                <a:effectLst/>
                <a:highlight>
                  <a:srgbClr val="FFFF00"/>
                </a:highlight>
                <a:latin typeface="Calibri" panose="020F0502020204030204" pitchFamily="34" charset="0"/>
              </a:rPr>
              <a:t>Type of biological sample (tissue, cells, bio-fluids, cytoplasmatic organelles)</a:t>
            </a:r>
          </a:p>
          <a:p>
            <a:pPr marL="342900" indent="-342900" algn="just">
              <a:buAutoNum type="arabicParenR"/>
            </a:pPr>
            <a:endParaRPr lang="en-US" sz="2400" b="0" i="0">
              <a:solidFill>
                <a:srgbClr val="333333"/>
              </a:solidFill>
              <a:effectLst/>
              <a:highlight>
                <a:srgbClr val="FFFF00"/>
              </a:highlight>
              <a:latin typeface="Calibri" panose="020F0502020204030204" pitchFamily="34" charset="0"/>
            </a:endParaRPr>
          </a:p>
          <a:p>
            <a:pPr marL="342900" indent="-342900" algn="just">
              <a:buFontTx/>
              <a:buAutoNum type="arabicParenR"/>
            </a:pPr>
            <a:r>
              <a:rPr lang="en-US">
                <a:solidFill>
                  <a:srgbClr val="333333"/>
                </a:solidFill>
                <a:latin typeface="Calibri" panose="020F0502020204030204" pitchFamily="34" charset="0"/>
              </a:rPr>
              <a:t>Type of proteomic approach (DIRECT ANALYSIS OF INTACT PROTEINS or ANALYSIS OF THEIR PROTEOLITIC FRAGMENTS) </a:t>
            </a:r>
          </a:p>
          <a:p>
            <a:pPr marL="342900" indent="-342900" algn="just">
              <a:buFontTx/>
              <a:buAutoNum type="arabicParenR"/>
            </a:pPr>
            <a:endParaRPr lang="en-US">
              <a:solidFill>
                <a:srgbClr val="333333"/>
              </a:solidFill>
              <a:latin typeface="Calibri" panose="020F0502020204030204" pitchFamily="34" charset="0"/>
            </a:endParaRPr>
          </a:p>
          <a:p>
            <a:pPr marL="342900" indent="-342900" algn="just">
              <a:buAutoNum type="arabicParenR"/>
            </a:pPr>
            <a:r>
              <a:rPr lang="en-US" sz="2400">
                <a:solidFill>
                  <a:srgbClr val="333333"/>
                </a:solidFill>
                <a:latin typeface="Calibri" panose="020F0502020204030204" pitchFamily="34" charset="0"/>
              </a:rPr>
              <a:t>Type of separative technique coupled to MS detection (gel-free or gel-based)</a:t>
            </a:r>
          </a:p>
        </p:txBody>
      </p:sp>
      <p:sp>
        <p:nvSpPr>
          <p:cNvPr id="10" name="Freccia in giù 9">
            <a:extLst>
              <a:ext uri="{FF2B5EF4-FFF2-40B4-BE49-F238E27FC236}">
                <a16:creationId xmlns:a16="http://schemas.microsoft.com/office/drawing/2014/main" id="{4D3B3C40-AE04-493E-AC2B-F32FB08FF2DD}"/>
              </a:ext>
            </a:extLst>
          </p:cNvPr>
          <p:cNvSpPr/>
          <p:nvPr/>
        </p:nvSpPr>
        <p:spPr bwMode="auto">
          <a:xfrm>
            <a:off x="1370207" y="1323171"/>
            <a:ext cx="646332" cy="821345"/>
          </a:xfrm>
          <a:prstGeom prst="downArrow">
            <a:avLst>
              <a:gd name="adj1" fmla="val 50000"/>
              <a:gd name="adj2" fmla="val 56844"/>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800" b="0" i="0" u="none" strike="noStrike" cap="none" normalizeH="0" baseline="0">
              <a:ln>
                <a:noFill/>
              </a:ln>
              <a:solidFill>
                <a:schemeClr val="tx1"/>
              </a:solidFill>
              <a:effectLst/>
              <a:latin typeface="Times New Roman" pitchFamily="18" charset="0"/>
            </a:endParaRPr>
          </a:p>
        </p:txBody>
      </p:sp>
      <p:sp>
        <p:nvSpPr>
          <p:cNvPr id="11" name="CasellaDiTesto 10">
            <a:extLst>
              <a:ext uri="{FF2B5EF4-FFF2-40B4-BE49-F238E27FC236}">
                <a16:creationId xmlns:a16="http://schemas.microsoft.com/office/drawing/2014/main" id="{EBCA1D3A-F80C-40A4-95E2-662221595F25}"/>
              </a:ext>
            </a:extLst>
          </p:cNvPr>
          <p:cNvSpPr txBox="1"/>
          <p:nvPr/>
        </p:nvSpPr>
        <p:spPr>
          <a:xfrm>
            <a:off x="821344" y="2144516"/>
            <a:ext cx="8157429" cy="954107"/>
          </a:xfrm>
          <a:prstGeom prst="rect">
            <a:avLst/>
          </a:prstGeom>
          <a:solidFill>
            <a:schemeClr val="tx2">
              <a:lumMod val="20000"/>
              <a:lumOff val="80000"/>
            </a:schemeClr>
          </a:solidFill>
          <a:scene3d>
            <a:camera prst="orthographicFront"/>
            <a:lightRig rig="threePt" dir="t"/>
          </a:scene3d>
          <a:sp3d>
            <a:bevelT/>
          </a:sp3d>
        </p:spPr>
        <p:txBody>
          <a:bodyPr wrap="square" rtlCol="0">
            <a:spAutoFit/>
          </a:bodyPr>
          <a:lstStyle/>
          <a:p>
            <a:r>
              <a:rPr lang="it-IT" sz="2800" b="1">
                <a:solidFill>
                  <a:srgbClr val="CC0099"/>
                </a:solidFill>
                <a:latin typeface="Calibri Light" panose="020F0302020204030204" pitchFamily="34" charset="0"/>
              </a:rPr>
              <a:t>IT MUST BE USEFUL TO REDUCE THE COMPLEXITY, TO SIMPLIFY THE SAMPLE</a:t>
            </a:r>
          </a:p>
        </p:txBody>
      </p:sp>
    </p:spTree>
    <p:extLst>
      <p:ext uri="{BB962C8B-B14F-4D97-AF65-F5344CB8AC3E}">
        <p14:creationId xmlns:p14="http://schemas.microsoft.com/office/powerpoint/2010/main" val="3803415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magine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1433" y="3838831"/>
            <a:ext cx="1943616" cy="1455836"/>
          </a:xfrm>
          <a:prstGeom prst="rect">
            <a:avLst/>
          </a:prstGeom>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8838" y="965697"/>
            <a:ext cx="2170283" cy="1382493"/>
          </a:xfrm>
          <a:prstGeom prst="rect">
            <a:avLst/>
          </a:prstGeom>
        </p:spPr>
      </p:pic>
      <p:pic>
        <p:nvPicPr>
          <p:cNvPr id="5" name="Immagin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8565" y="867505"/>
            <a:ext cx="1966654" cy="1480685"/>
          </a:xfrm>
          <a:prstGeom prst="rect">
            <a:avLst/>
          </a:prstGeom>
        </p:spPr>
      </p:pic>
      <p:sp>
        <p:nvSpPr>
          <p:cNvPr id="6" name="CasellaDiTesto 5"/>
          <p:cNvSpPr txBox="1"/>
          <p:nvPr/>
        </p:nvSpPr>
        <p:spPr>
          <a:xfrm>
            <a:off x="111596" y="185135"/>
            <a:ext cx="4319654" cy="461665"/>
          </a:xfrm>
          <a:prstGeom prst="rect">
            <a:avLst/>
          </a:prstGeom>
          <a:solidFill>
            <a:schemeClr val="accent2">
              <a:lumMod val="40000"/>
              <a:lumOff val="60000"/>
            </a:schemeClr>
          </a:solidFill>
          <a:scene3d>
            <a:camera prst="orthographicFront"/>
            <a:lightRig rig="threePt" dir="t"/>
          </a:scene3d>
          <a:sp3d>
            <a:bevelT/>
          </a:sp3d>
        </p:spPr>
        <p:txBody>
          <a:bodyPr wrap="square" rtlCol="0">
            <a:spAutoFit/>
          </a:bodyPr>
          <a:lstStyle/>
          <a:p>
            <a:r>
              <a:rPr lang="it-IT">
                <a:solidFill>
                  <a:schemeClr val="bg1">
                    <a:lumMod val="75000"/>
                  </a:schemeClr>
                </a:solidFill>
                <a:latin typeface="Calibri" panose="020F0502020204030204" pitchFamily="34" charset="0"/>
              </a:rPr>
              <a:t>STARTING BIOLOGICAL SAMPLES</a:t>
            </a:r>
          </a:p>
        </p:txBody>
      </p:sp>
      <p:sp>
        <p:nvSpPr>
          <p:cNvPr id="7" name="CasellaDiTesto 6"/>
          <p:cNvSpPr txBox="1"/>
          <p:nvPr/>
        </p:nvSpPr>
        <p:spPr>
          <a:xfrm>
            <a:off x="467583" y="1090527"/>
            <a:ext cx="1293340" cy="646331"/>
          </a:xfrm>
          <a:prstGeom prst="rect">
            <a:avLst/>
          </a:prstGeom>
          <a:noFill/>
        </p:spPr>
        <p:txBody>
          <a:bodyPr wrap="square" rtlCol="0">
            <a:spAutoFit/>
          </a:bodyPr>
          <a:lstStyle/>
          <a:p>
            <a:r>
              <a:rPr lang="it-IT">
                <a:solidFill>
                  <a:schemeClr val="bg1">
                    <a:lumMod val="75000"/>
                  </a:schemeClr>
                </a:solidFill>
                <a:latin typeface="Calibri" panose="020F0502020204030204" pitchFamily="34" charset="0"/>
              </a:rPr>
              <a:t>CELLS
</a:t>
            </a:r>
          </a:p>
        </p:txBody>
      </p:sp>
      <p:pic>
        <p:nvPicPr>
          <p:cNvPr id="8" name="Immagin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00529" y="540523"/>
            <a:ext cx="1777184" cy="1331173"/>
          </a:xfrm>
          <a:prstGeom prst="rect">
            <a:avLst/>
          </a:prstGeom>
        </p:spPr>
      </p:pic>
      <p:sp>
        <p:nvSpPr>
          <p:cNvPr id="9" name="CasellaDiTesto 8"/>
          <p:cNvSpPr txBox="1"/>
          <p:nvPr/>
        </p:nvSpPr>
        <p:spPr>
          <a:xfrm>
            <a:off x="4712751" y="145577"/>
            <a:ext cx="1849032" cy="646331"/>
          </a:xfrm>
          <a:prstGeom prst="rect">
            <a:avLst/>
          </a:prstGeom>
          <a:noFill/>
        </p:spPr>
        <p:txBody>
          <a:bodyPr wrap="none" rtlCol="0">
            <a:spAutoFit/>
          </a:bodyPr>
          <a:lstStyle/>
          <a:p>
            <a:r>
              <a:rPr lang="it-IT">
                <a:solidFill>
                  <a:schemeClr val="bg1">
                    <a:lumMod val="75000"/>
                  </a:schemeClr>
                </a:solidFill>
                <a:latin typeface="Calibri" panose="020F0502020204030204" pitchFamily="34" charset="0"/>
              </a:rPr>
              <a:t>TISSUES, ORGANS
</a:t>
            </a:r>
          </a:p>
        </p:txBody>
      </p:sp>
      <p:pic>
        <p:nvPicPr>
          <p:cNvPr id="11" name="Immagin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536830"/>
            <a:ext cx="2161429" cy="989570"/>
          </a:xfrm>
          <a:prstGeom prst="rect">
            <a:avLst/>
          </a:prstGeom>
        </p:spPr>
      </p:pic>
      <p:pic>
        <p:nvPicPr>
          <p:cNvPr id="13" name="Immagin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05208" y="2060105"/>
            <a:ext cx="1801034" cy="1448658"/>
          </a:xfrm>
          <a:prstGeom prst="rect">
            <a:avLst/>
          </a:prstGeom>
        </p:spPr>
      </p:pic>
      <p:sp>
        <p:nvSpPr>
          <p:cNvPr id="14" name="CasellaDiTesto 13"/>
          <p:cNvSpPr txBox="1"/>
          <p:nvPr/>
        </p:nvSpPr>
        <p:spPr>
          <a:xfrm>
            <a:off x="5087882" y="3139431"/>
            <a:ext cx="1354345" cy="646331"/>
          </a:xfrm>
          <a:prstGeom prst="rect">
            <a:avLst/>
          </a:prstGeom>
          <a:noFill/>
        </p:spPr>
        <p:txBody>
          <a:bodyPr wrap="none" rtlCol="0">
            <a:spAutoFit/>
          </a:bodyPr>
          <a:lstStyle/>
          <a:p>
            <a:r>
              <a:rPr lang="it-IT">
                <a:solidFill>
                  <a:schemeClr val="bg1">
                    <a:lumMod val="75000"/>
                  </a:schemeClr>
                </a:solidFill>
                <a:latin typeface="Calibri" panose="020F0502020204030204" pitchFamily="34" charset="0"/>
              </a:rPr>
              <a:t>ORGANISMS
</a:t>
            </a:r>
          </a:p>
        </p:txBody>
      </p:sp>
      <p:pic>
        <p:nvPicPr>
          <p:cNvPr id="15" name="Immagin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42831" y="3657599"/>
            <a:ext cx="2160143" cy="1252151"/>
          </a:xfrm>
          <a:prstGeom prst="rect">
            <a:avLst/>
          </a:prstGeom>
        </p:spPr>
      </p:pic>
      <p:pic>
        <p:nvPicPr>
          <p:cNvPr id="18" name="Immagine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52951" y="2409606"/>
            <a:ext cx="1219200" cy="1851660"/>
          </a:xfrm>
          <a:prstGeom prst="rect">
            <a:avLst/>
          </a:prstGeom>
        </p:spPr>
      </p:pic>
      <p:sp>
        <p:nvSpPr>
          <p:cNvPr id="20" name="CasellaDiTesto 19"/>
          <p:cNvSpPr txBox="1"/>
          <p:nvPr/>
        </p:nvSpPr>
        <p:spPr>
          <a:xfrm>
            <a:off x="666869" y="4021358"/>
            <a:ext cx="2027735" cy="646331"/>
          </a:xfrm>
          <a:prstGeom prst="rect">
            <a:avLst/>
          </a:prstGeom>
          <a:noFill/>
        </p:spPr>
        <p:txBody>
          <a:bodyPr wrap="none" rtlCol="0">
            <a:spAutoFit/>
          </a:bodyPr>
          <a:lstStyle/>
          <a:p>
            <a:r>
              <a:rPr lang="it-IT">
                <a:solidFill>
                  <a:schemeClr val="bg1">
                    <a:lumMod val="75000"/>
                  </a:schemeClr>
                </a:solidFill>
                <a:latin typeface="Calibri" panose="020F0502020204030204" pitchFamily="34" charset="0"/>
              </a:rPr>
              <a:t>BIOLOGICAL FLUIDS
</a:t>
            </a:r>
          </a:p>
        </p:txBody>
      </p:sp>
      <p:pic>
        <p:nvPicPr>
          <p:cNvPr id="22" name="Immagine 2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1660" y="4501213"/>
            <a:ext cx="1594551" cy="842834"/>
          </a:xfrm>
          <a:prstGeom prst="rect">
            <a:avLst/>
          </a:prstGeom>
        </p:spPr>
      </p:pic>
      <p:sp>
        <p:nvSpPr>
          <p:cNvPr id="23" name="CasellaDiTesto 22"/>
          <p:cNvSpPr txBox="1"/>
          <p:nvPr/>
        </p:nvSpPr>
        <p:spPr>
          <a:xfrm>
            <a:off x="13625" y="4826815"/>
            <a:ext cx="787395" cy="369332"/>
          </a:xfrm>
          <a:prstGeom prst="rect">
            <a:avLst/>
          </a:prstGeom>
          <a:noFill/>
        </p:spPr>
        <p:txBody>
          <a:bodyPr wrap="none" rtlCol="0">
            <a:spAutoFit/>
          </a:bodyPr>
          <a:lstStyle/>
          <a:p>
            <a:r>
              <a:rPr lang="it-IT" i="1">
                <a:solidFill>
                  <a:schemeClr val="bg1">
                    <a:lumMod val="75000"/>
                  </a:schemeClr>
                </a:solidFill>
                <a:latin typeface="Calibri" panose="020F0502020204030204" pitchFamily="34" charset="0"/>
              </a:rPr>
              <a:t>Saliva </a:t>
            </a:r>
          </a:p>
        </p:txBody>
      </p:sp>
      <p:pic>
        <p:nvPicPr>
          <p:cNvPr id="25" name="Immagine 2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271722" y="4344052"/>
            <a:ext cx="1568211" cy="885280"/>
          </a:xfrm>
          <a:prstGeom prst="rect">
            <a:avLst/>
          </a:prstGeom>
        </p:spPr>
      </p:pic>
      <p:sp>
        <p:nvSpPr>
          <p:cNvPr id="26" name="CasellaDiTesto 25"/>
          <p:cNvSpPr txBox="1"/>
          <p:nvPr/>
        </p:nvSpPr>
        <p:spPr>
          <a:xfrm>
            <a:off x="2112360" y="4826815"/>
            <a:ext cx="771365" cy="646331"/>
          </a:xfrm>
          <a:prstGeom prst="rect">
            <a:avLst/>
          </a:prstGeom>
          <a:noFill/>
        </p:spPr>
        <p:txBody>
          <a:bodyPr wrap="none" rtlCol="0">
            <a:spAutoFit/>
          </a:bodyPr>
          <a:lstStyle/>
          <a:p>
            <a:r>
              <a:rPr lang="it-IT" i="1">
                <a:solidFill>
                  <a:schemeClr val="bg1">
                    <a:lumMod val="75000"/>
                  </a:schemeClr>
                </a:solidFill>
                <a:latin typeface="Calibri" panose="020F0502020204030204" pitchFamily="34" charset="0"/>
              </a:rPr>
              <a:t>Blood 
</a:t>
            </a:r>
          </a:p>
        </p:txBody>
      </p:sp>
      <p:pic>
        <p:nvPicPr>
          <p:cNvPr id="28" name="Immagine 2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53871" y="5454570"/>
            <a:ext cx="1408719" cy="936798"/>
          </a:xfrm>
          <a:prstGeom prst="rect">
            <a:avLst/>
          </a:prstGeom>
        </p:spPr>
      </p:pic>
      <p:pic>
        <p:nvPicPr>
          <p:cNvPr id="29" name="Immagine 2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131493" y="5270277"/>
            <a:ext cx="1174895" cy="1174895"/>
          </a:xfrm>
          <a:prstGeom prst="rect">
            <a:avLst/>
          </a:prstGeom>
        </p:spPr>
      </p:pic>
      <p:pic>
        <p:nvPicPr>
          <p:cNvPr id="30" name="Immagine 2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943935" y="5159381"/>
            <a:ext cx="1047732" cy="1183937"/>
          </a:xfrm>
          <a:prstGeom prst="rect">
            <a:avLst/>
          </a:prstGeom>
        </p:spPr>
      </p:pic>
      <p:sp>
        <p:nvSpPr>
          <p:cNvPr id="31" name="CasellaDiTesto 30"/>
          <p:cNvSpPr txBox="1"/>
          <p:nvPr/>
        </p:nvSpPr>
        <p:spPr>
          <a:xfrm>
            <a:off x="3761670" y="6252023"/>
            <a:ext cx="2353529" cy="646331"/>
          </a:xfrm>
          <a:prstGeom prst="rect">
            <a:avLst/>
          </a:prstGeom>
          <a:noFill/>
        </p:spPr>
        <p:txBody>
          <a:bodyPr wrap="none" rtlCol="0">
            <a:spAutoFit/>
          </a:bodyPr>
          <a:lstStyle/>
          <a:p>
            <a:r>
              <a:rPr lang="it-IT" i="1">
                <a:solidFill>
                  <a:schemeClr val="bg1">
                    <a:lumMod val="75000"/>
                  </a:schemeClr>
                </a:solidFill>
                <a:latin typeface="Calibri" panose="020F0502020204030204" pitchFamily="34" charset="0"/>
              </a:rPr>
              <a:t>Cephalo-rachidian fluid
</a:t>
            </a:r>
          </a:p>
        </p:txBody>
      </p:sp>
      <p:sp>
        <p:nvSpPr>
          <p:cNvPr id="32" name="CasellaDiTesto 31"/>
          <p:cNvSpPr txBox="1"/>
          <p:nvPr/>
        </p:nvSpPr>
        <p:spPr>
          <a:xfrm>
            <a:off x="1753139" y="6472814"/>
            <a:ext cx="1483098" cy="646331"/>
          </a:xfrm>
          <a:prstGeom prst="rect">
            <a:avLst/>
          </a:prstGeom>
          <a:noFill/>
        </p:spPr>
        <p:txBody>
          <a:bodyPr wrap="none" rtlCol="0">
            <a:spAutoFit/>
          </a:bodyPr>
          <a:lstStyle/>
          <a:p>
            <a:r>
              <a:rPr lang="it-IT" i="1">
                <a:solidFill>
                  <a:schemeClr val="bg1">
                    <a:lumMod val="75000"/>
                  </a:schemeClr>
                </a:solidFill>
                <a:latin typeface="Calibri" panose="020F0502020204030204" pitchFamily="34" charset="0"/>
              </a:rPr>
              <a:t>Amniotic fluid
</a:t>
            </a:r>
          </a:p>
        </p:txBody>
      </p:sp>
      <p:sp>
        <p:nvSpPr>
          <p:cNvPr id="33" name="CasellaDiTesto 32"/>
          <p:cNvSpPr txBox="1"/>
          <p:nvPr/>
        </p:nvSpPr>
        <p:spPr>
          <a:xfrm>
            <a:off x="294010" y="6022036"/>
            <a:ext cx="745717" cy="646331"/>
          </a:xfrm>
          <a:prstGeom prst="rect">
            <a:avLst/>
          </a:prstGeom>
          <a:noFill/>
        </p:spPr>
        <p:txBody>
          <a:bodyPr wrap="none" rtlCol="0">
            <a:spAutoFit/>
          </a:bodyPr>
          <a:lstStyle/>
          <a:p>
            <a:r>
              <a:rPr lang="it-IT" i="1">
                <a:solidFill>
                  <a:schemeClr val="bg1">
                    <a:lumMod val="75000"/>
                  </a:schemeClr>
                </a:solidFill>
                <a:latin typeface="Calibri" panose="020F0502020204030204" pitchFamily="34" charset="0"/>
              </a:rPr>
              <a:t>Urine 
</a:t>
            </a:r>
          </a:p>
        </p:txBody>
      </p:sp>
    </p:spTree>
    <p:extLst>
      <p:ext uri="{BB962C8B-B14F-4D97-AF65-F5344CB8AC3E}">
        <p14:creationId xmlns:p14="http://schemas.microsoft.com/office/powerpoint/2010/main" val="8194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2000"/>
                                        <p:tgtEl>
                                          <p:spTgt spid="1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2000"/>
                                        <p:tgtEl>
                                          <p:spTgt spid="14"/>
                                        </p:tgtEl>
                                      </p:cBhvr>
                                    </p:animEffect>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0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20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2000"/>
                                        <p:tgtEl>
                                          <p:spTgt spid="20"/>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2000"/>
                                        <p:tgtEl>
                                          <p:spTgt spid="2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2000"/>
                                        <p:tgtEl>
                                          <p:spTgt spid="23"/>
                                        </p:tgtEl>
                                      </p:cBhvr>
                                    </p:animEffect>
                                  </p:childTnLst>
                                </p:cTn>
                              </p:par>
                              <p:par>
                                <p:cTn id="39" presetID="10"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2000"/>
                                        <p:tgtEl>
                                          <p:spTgt spid="2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2000"/>
                                        <p:tgtEl>
                                          <p:spTgt spid="26"/>
                                        </p:tgtEl>
                                      </p:cBhvr>
                                    </p:animEffect>
                                  </p:childTnLst>
                                </p:cTn>
                              </p:par>
                              <p:par>
                                <p:cTn id="45" presetID="10" presetClass="entr" presetSubtype="0"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2000"/>
                                        <p:tgtEl>
                                          <p:spTgt spid="28"/>
                                        </p:tgtEl>
                                      </p:cBhvr>
                                    </p:animEffect>
                                  </p:childTnLst>
                                </p:cTn>
                              </p:par>
                              <p:par>
                                <p:cTn id="48" presetID="10" presetClass="entr" presetSubtype="0" fill="hold"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2000"/>
                                        <p:tgtEl>
                                          <p:spTgt spid="29"/>
                                        </p:tgtEl>
                                      </p:cBhvr>
                                    </p:animEffect>
                                  </p:childTnLst>
                                </p:cTn>
                              </p:par>
                              <p:par>
                                <p:cTn id="51" presetID="10"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2000"/>
                                        <p:tgtEl>
                                          <p:spTgt spid="3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2000"/>
                                        <p:tgtEl>
                                          <p:spTgt spid="3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2000"/>
                                        <p:tgtEl>
                                          <p:spTgt spid="3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20" grpId="0"/>
      <p:bldP spid="23" grpId="0"/>
      <p:bldP spid="26" grpId="0"/>
      <p:bldP spid="31" grpId="0"/>
      <p:bldP spid="32"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4"/>
          <p:cNvGrpSpPr>
            <a:grpSpLocks/>
          </p:cNvGrpSpPr>
          <p:nvPr/>
        </p:nvGrpSpPr>
        <p:grpSpPr bwMode="auto">
          <a:xfrm>
            <a:off x="-26894" y="1488857"/>
            <a:ext cx="5854932" cy="2624520"/>
            <a:chOff x="1719" y="3661"/>
            <a:chExt cx="2189" cy="1248"/>
          </a:xfrm>
        </p:grpSpPr>
        <p:pic>
          <p:nvPicPr>
            <p:cNvPr id="3075"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b="15053"/>
            <a:stretch/>
          </p:blipFill>
          <p:spPr bwMode="auto">
            <a:xfrm>
              <a:off x="1919" y="3661"/>
              <a:ext cx="903" cy="1248"/>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 y="3661"/>
              <a:ext cx="1051" cy="1248"/>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7" name="Text Box 7"/>
            <p:cNvSpPr txBox="1">
              <a:spLocks noChangeArrowheads="1"/>
            </p:cNvSpPr>
            <p:nvPr/>
          </p:nvSpPr>
          <p:spPr bwMode="auto">
            <a:xfrm>
              <a:off x="1719" y="4202"/>
              <a:ext cx="727" cy="3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it-IT" altLang="it-IT">
                  <a:solidFill>
                    <a:schemeClr val="bg1">
                      <a:lumMod val="75000"/>
                    </a:schemeClr>
                  </a:solidFill>
                  <a:latin typeface="Calibri" panose="020F0502020204030204" pitchFamily="34" charset="0"/>
                </a:rPr>
                <a:t>Cellular </a:t>
              </a:r>
              <a:r>
                <a:rPr lang="it-IT" altLang="it-IT" sz="2000">
                  <a:solidFill>
                    <a:schemeClr val="bg1">
                      <a:lumMod val="75000"/>
                    </a:schemeClr>
                  </a:solidFill>
                  <a:latin typeface="Calibri" panose="020F0502020204030204" pitchFamily="34" charset="0"/>
                </a:rPr>
                <a:t>culture</a:t>
              </a:r>
              <a:r>
                <a:rPr lang="it-IT" altLang="it-IT">
                  <a:solidFill>
                    <a:schemeClr val="bg1">
                      <a:lumMod val="75000"/>
                    </a:schemeClr>
                  </a:solidFill>
                  <a:latin typeface="Calibri" panose="020F0502020204030204" pitchFamily="34" charset="0"/>
                </a:rPr>
                <a:t> 
or </a:t>
              </a:r>
              <a:r>
                <a:rPr lang="it-IT" altLang="it-IT" err="1">
                  <a:solidFill>
                    <a:schemeClr val="bg1">
                      <a:lumMod val="75000"/>
                    </a:schemeClr>
                  </a:solidFill>
                  <a:latin typeface="Calibri" panose="020F0502020204030204" pitchFamily="34" charset="0"/>
                </a:rPr>
                <a:t>tissue</a:t>
              </a:r>
              <a:r>
                <a:rPr lang="it-IT" altLang="it-IT">
                  <a:solidFill>
                    <a:schemeClr val="bg1">
                      <a:lumMod val="75000"/>
                    </a:schemeClr>
                  </a:solidFill>
                  <a:latin typeface="Calibri" panose="020F0502020204030204" pitchFamily="34" charset="0"/>
                </a:rPr>
                <a:t>
</a:t>
              </a:r>
              <a:endParaRPr lang="it-IT" altLang="it-IT" sz="3200">
                <a:solidFill>
                  <a:schemeClr val="bg1">
                    <a:lumMod val="75000"/>
                  </a:schemeClr>
                </a:solidFill>
                <a:latin typeface="Calibri" panose="020F0502020204030204" pitchFamily="34" charset="0"/>
              </a:endParaRPr>
            </a:p>
          </p:txBody>
        </p:sp>
      </p:grpSp>
      <p:sp>
        <p:nvSpPr>
          <p:cNvPr id="2" name="CasellaDiTesto 1"/>
          <p:cNvSpPr txBox="1"/>
          <p:nvPr/>
        </p:nvSpPr>
        <p:spPr>
          <a:xfrm>
            <a:off x="0" y="156493"/>
            <a:ext cx="9144000" cy="830997"/>
          </a:xfrm>
          <a:prstGeom prst="rect">
            <a:avLst/>
          </a:prstGeom>
          <a:solidFill>
            <a:schemeClr val="accent2">
              <a:lumMod val="40000"/>
              <a:lumOff val="60000"/>
            </a:schemeClr>
          </a:solidFill>
          <a:scene3d>
            <a:camera prst="orthographicFront"/>
            <a:lightRig rig="threePt" dir="t"/>
          </a:scene3d>
          <a:sp3d>
            <a:bevelT/>
          </a:sp3d>
        </p:spPr>
        <p:txBody>
          <a:bodyPr wrap="square" rtlCol="0">
            <a:spAutoFit/>
          </a:bodyPr>
          <a:lstStyle/>
          <a:p>
            <a:r>
              <a:rPr lang="en-US" b="1" u="sng">
                <a:solidFill>
                  <a:srgbClr val="C00000"/>
                </a:solidFill>
                <a:latin typeface="Calibri" panose="020F0502020204030204" pitchFamily="34" charset="0"/>
              </a:rPr>
              <a:t>SAMPLE PREPARATION</a:t>
            </a:r>
            <a:r>
              <a:rPr lang="en-US" b="1">
                <a:solidFill>
                  <a:srgbClr val="C00000"/>
                </a:solidFill>
                <a:latin typeface="Calibri" panose="020F0502020204030204" pitchFamily="34" charset="0"/>
              </a:rPr>
              <a:t>:EXTRACTION OF PROTEINS FROM CELL CULTURES OR TISSUES</a:t>
            </a:r>
            <a:endParaRPr lang="it-IT" b="1">
              <a:solidFill>
                <a:srgbClr val="C00000"/>
              </a:solidFill>
              <a:latin typeface="Calibri" panose="020F0502020204030204" pitchFamily="34" charset="0"/>
            </a:endParaRPr>
          </a:p>
        </p:txBody>
      </p:sp>
      <p:sp>
        <p:nvSpPr>
          <p:cNvPr id="3" name="CasellaDiTesto 2"/>
          <p:cNvSpPr txBox="1"/>
          <p:nvPr/>
        </p:nvSpPr>
        <p:spPr>
          <a:xfrm>
            <a:off x="6192809" y="1015855"/>
            <a:ext cx="3021844" cy="646331"/>
          </a:xfrm>
          <a:prstGeom prst="rect">
            <a:avLst/>
          </a:prstGeom>
          <a:noFill/>
        </p:spPr>
        <p:txBody>
          <a:bodyPr wrap="square" rtlCol="0">
            <a:spAutoFit/>
          </a:bodyPr>
          <a:lstStyle/>
          <a:p>
            <a:r>
              <a:rPr lang="en-US" b="1">
                <a:solidFill>
                  <a:schemeClr val="bg1">
                    <a:lumMod val="75000"/>
                  </a:schemeClr>
                </a:solidFill>
                <a:latin typeface="Calibri" panose="020F0502020204030204" pitchFamily="34" charset="0"/>
              </a:rPr>
              <a:t>To extract proteins, you must firstly destroy the cells</a:t>
            </a:r>
            <a:endParaRPr lang="it-IT" b="1">
              <a:solidFill>
                <a:schemeClr val="bg1">
                  <a:lumMod val="75000"/>
                </a:schemeClr>
              </a:solidFill>
              <a:latin typeface="Calibri" panose="020F0502020204030204" pitchFamily="34" charset="0"/>
            </a:endParaRPr>
          </a:p>
        </p:txBody>
      </p:sp>
      <p:sp>
        <p:nvSpPr>
          <p:cNvPr id="8" name="CasellaDiTesto 7"/>
          <p:cNvSpPr txBox="1"/>
          <p:nvPr/>
        </p:nvSpPr>
        <p:spPr>
          <a:xfrm>
            <a:off x="0" y="4606954"/>
            <a:ext cx="8977010" cy="1938992"/>
          </a:xfrm>
          <a:prstGeom prst="rect">
            <a:avLst/>
          </a:prstGeom>
          <a:noFill/>
        </p:spPr>
        <p:txBody>
          <a:bodyPr wrap="square" rtlCol="0">
            <a:spAutoFit/>
          </a:bodyPr>
          <a:lstStyle/>
          <a:p>
            <a:pPr algn="ctr"/>
            <a:r>
              <a:rPr lang="en-US" sz="2400" b="1">
                <a:solidFill>
                  <a:schemeClr val="bg1">
                    <a:lumMod val="75000"/>
                  </a:schemeClr>
                </a:solidFill>
                <a:latin typeface="Calibri" panose="020F0502020204030204" pitchFamily="34" charset="0"/>
              </a:rPr>
              <a:t>The HOMOGENIZATION procedure can use different enzymatic, mechanical or chemical methods depending on the type of cell that needs to be treated or the type of cell organelle that needs to be isolated
</a:t>
            </a:r>
            <a:endParaRPr lang="it-IT" sz="2400" b="1">
              <a:solidFill>
                <a:schemeClr val="bg1">
                  <a:lumMod val="75000"/>
                </a:schemeClr>
              </a:solidFill>
              <a:latin typeface="Calibri" panose="020F0502020204030204" pitchFamily="34" charset="0"/>
            </a:endParaRPr>
          </a:p>
        </p:txBody>
      </p:sp>
      <p:sp>
        <p:nvSpPr>
          <p:cNvPr id="10" name="CasellaDiTesto 9">
            <a:extLst>
              <a:ext uri="{FF2B5EF4-FFF2-40B4-BE49-F238E27FC236}">
                <a16:creationId xmlns:a16="http://schemas.microsoft.com/office/drawing/2014/main" id="{1A969F42-AF40-4B1D-8072-ECBE74899500}"/>
              </a:ext>
            </a:extLst>
          </p:cNvPr>
          <p:cNvSpPr txBox="1"/>
          <p:nvPr/>
        </p:nvSpPr>
        <p:spPr>
          <a:xfrm>
            <a:off x="2697623" y="6178287"/>
            <a:ext cx="3677617" cy="523220"/>
          </a:xfrm>
          <a:prstGeom prst="rect">
            <a:avLst/>
          </a:prstGeom>
          <a:noFill/>
        </p:spPr>
        <p:txBody>
          <a:bodyPr wrap="square" rtlCol="0">
            <a:spAutoFit/>
          </a:bodyPr>
          <a:lstStyle/>
          <a:p>
            <a:r>
              <a:rPr lang="en-US" sz="2800" b="1">
                <a:solidFill>
                  <a:srgbClr val="FF0000"/>
                </a:solidFill>
                <a:latin typeface="Calibri" panose="020F0502020204030204" pitchFamily="34" charset="0"/>
              </a:rPr>
              <a:t>Several protocols exist</a:t>
            </a:r>
            <a:endParaRPr lang="it-IT" sz="2800" b="1">
              <a:solidFill>
                <a:srgbClr val="FF0000"/>
              </a:solidFill>
              <a:latin typeface="Calibri" panose="020F0502020204030204" pitchFamily="34" charset="0"/>
            </a:endParaRPr>
          </a:p>
        </p:txBody>
      </p:sp>
      <p:sp>
        <p:nvSpPr>
          <p:cNvPr id="4" name="Freccia in giù 3">
            <a:extLst>
              <a:ext uri="{FF2B5EF4-FFF2-40B4-BE49-F238E27FC236}">
                <a16:creationId xmlns:a16="http://schemas.microsoft.com/office/drawing/2014/main" id="{450CD81B-88F0-4C2F-8184-29EBE28ECE31}"/>
              </a:ext>
            </a:extLst>
          </p:cNvPr>
          <p:cNvSpPr/>
          <p:nvPr/>
        </p:nvSpPr>
        <p:spPr bwMode="auto">
          <a:xfrm>
            <a:off x="7175871" y="2315869"/>
            <a:ext cx="381662" cy="510914"/>
          </a:xfrm>
          <a:prstGeom prst="downArrow">
            <a:avLst>
              <a:gd name="adj1" fmla="val 50000"/>
              <a:gd name="adj2" fmla="val 60417"/>
            </a:avLst>
          </a:prstGeom>
          <a:solidFill>
            <a:schemeClr val="tx2">
              <a:lumMod val="60000"/>
              <a:lumOff val="40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11" name="CasellaDiTesto 10">
            <a:extLst>
              <a:ext uri="{FF2B5EF4-FFF2-40B4-BE49-F238E27FC236}">
                <a16:creationId xmlns:a16="http://schemas.microsoft.com/office/drawing/2014/main" id="{194CA10F-50CA-4613-BC18-7463EC9F8F15}"/>
              </a:ext>
            </a:extLst>
          </p:cNvPr>
          <p:cNvSpPr txBox="1"/>
          <p:nvPr/>
        </p:nvSpPr>
        <p:spPr>
          <a:xfrm>
            <a:off x="5969021" y="2838023"/>
            <a:ext cx="3021844" cy="1200329"/>
          </a:xfrm>
          <a:prstGeom prst="rect">
            <a:avLst/>
          </a:prstGeom>
          <a:noFill/>
        </p:spPr>
        <p:txBody>
          <a:bodyPr wrap="square" rtlCol="0">
            <a:spAutoFit/>
          </a:bodyPr>
          <a:lstStyle/>
          <a:p>
            <a:pPr algn="ctr"/>
            <a:r>
              <a:rPr lang="en-US" b="1">
                <a:solidFill>
                  <a:schemeClr val="bg1">
                    <a:lumMod val="75000"/>
                  </a:schemeClr>
                </a:solidFill>
                <a:latin typeface="Calibri" panose="020F0502020204030204" pitchFamily="34" charset="0"/>
              </a:rPr>
              <a:t>HOMOGENIZATION OF CELLS OR TISSUES IN AN APPROPRIATE EXTRACTION BUFFER</a:t>
            </a:r>
            <a:endParaRPr lang="it-IT" b="1">
              <a:solidFill>
                <a:schemeClr val="bg1">
                  <a:lumMod val="75000"/>
                </a:schemeClr>
              </a:solidFill>
              <a:latin typeface="Calibri" panose="020F0502020204030204" pitchFamily="34" charset="0"/>
            </a:endParaRPr>
          </a:p>
        </p:txBody>
      </p:sp>
    </p:spTree>
    <p:extLst>
      <p:ext uri="{BB962C8B-B14F-4D97-AF65-F5344CB8AC3E}">
        <p14:creationId xmlns:p14="http://schemas.microsoft.com/office/powerpoint/2010/main" val="2849279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00708" y="466118"/>
            <a:ext cx="7886700" cy="411432"/>
          </a:xfrm>
        </p:spPr>
        <p:txBody>
          <a:bodyPr>
            <a:noAutofit/>
          </a:bodyPr>
          <a:lstStyle/>
          <a:p>
            <a:pPr eaLnBrk="1" hangingPunct="1"/>
            <a:r>
              <a:rPr lang="it-IT" altLang="it-IT" sz="2400" err="1">
                <a:solidFill>
                  <a:schemeClr val="bg2"/>
                </a:solidFill>
                <a:latin typeface="Calibri" panose="020F0502020204030204" pitchFamily="34" charset="0"/>
                <a:cs typeface="Calibri" panose="020F0502020204030204" pitchFamily="34" charset="0"/>
              </a:rPr>
              <a:t>used</a:t>
            </a:r>
            <a:r>
              <a:rPr lang="it-IT" altLang="it-IT" sz="2400">
                <a:solidFill>
                  <a:schemeClr val="bg2"/>
                </a:solidFill>
                <a:latin typeface="Calibri" panose="020F0502020204030204" pitchFamily="34" charset="0"/>
                <a:cs typeface="Calibri" panose="020F0502020204030204" pitchFamily="34" charset="0"/>
              </a:rPr>
              <a:t> </a:t>
            </a:r>
            <a:r>
              <a:rPr lang="it-IT" altLang="it-IT" sz="2400" err="1">
                <a:solidFill>
                  <a:schemeClr val="bg2"/>
                </a:solidFill>
                <a:latin typeface="Calibri" panose="020F0502020204030204" pitchFamily="34" charset="0"/>
                <a:cs typeface="Calibri" panose="020F0502020204030204" pitchFamily="34" charset="0"/>
              </a:rPr>
              <a:t>at</a:t>
            </a:r>
            <a:r>
              <a:rPr lang="it-IT" altLang="it-IT" sz="2400">
                <a:solidFill>
                  <a:schemeClr val="bg2"/>
                </a:solidFill>
                <a:latin typeface="Calibri" panose="020F0502020204030204" pitchFamily="34" charset="0"/>
                <a:cs typeface="Calibri" panose="020F0502020204030204" pitchFamily="34" charset="0"/>
              </a:rPr>
              <a:t> low temperature, ~ 4°C</a:t>
            </a:r>
          </a:p>
        </p:txBody>
      </p:sp>
      <p:sp>
        <p:nvSpPr>
          <p:cNvPr id="2" name="Rettangolo 1"/>
          <p:cNvSpPr/>
          <p:nvPr/>
        </p:nvSpPr>
        <p:spPr>
          <a:xfrm>
            <a:off x="2345544" y="45541"/>
            <a:ext cx="4621906" cy="523220"/>
          </a:xfrm>
          <a:prstGeom prst="rect">
            <a:avLst/>
          </a:prstGeom>
        </p:spPr>
        <p:txBody>
          <a:bodyPr wrap="none">
            <a:spAutoFit/>
          </a:bodyPr>
          <a:lstStyle/>
          <a:p>
            <a:r>
              <a:rPr lang="it-IT" altLang="it-IT" sz="2800" b="1" err="1">
                <a:solidFill>
                  <a:schemeClr val="bg2"/>
                </a:solidFill>
                <a:latin typeface="Calibri" panose="020F0502020204030204" pitchFamily="34" charset="0"/>
                <a:cs typeface="Calibri" panose="020F0502020204030204" pitchFamily="34" charset="0"/>
              </a:rPr>
              <a:t>Extraction</a:t>
            </a:r>
            <a:r>
              <a:rPr lang="it-IT" altLang="it-IT" sz="2800" b="1">
                <a:solidFill>
                  <a:schemeClr val="bg2"/>
                </a:solidFill>
                <a:latin typeface="Calibri" panose="020F0502020204030204" pitchFamily="34" charset="0"/>
                <a:cs typeface="Calibri" panose="020F0502020204030204" pitchFamily="34" charset="0"/>
              </a:rPr>
              <a:t> buffer </a:t>
            </a:r>
            <a:r>
              <a:rPr lang="it-IT" altLang="it-IT" sz="2800" b="1" err="1">
                <a:solidFill>
                  <a:schemeClr val="bg2"/>
                </a:solidFill>
                <a:latin typeface="Calibri" panose="020F0502020204030204" pitchFamily="34" charset="0"/>
                <a:cs typeface="Calibri" panose="020F0502020204030204" pitchFamily="34" charset="0"/>
              </a:rPr>
              <a:t>composition</a:t>
            </a:r>
            <a:endParaRPr lang="it-IT" sz="2800" b="1">
              <a:solidFill>
                <a:schemeClr val="bg2"/>
              </a:solidFill>
              <a:latin typeface="Calibri" panose="020F0502020204030204" pitchFamily="34" charset="0"/>
              <a:cs typeface="Calibri" panose="020F0502020204030204" pitchFamily="34" charset="0"/>
            </a:endParaRPr>
          </a:p>
        </p:txBody>
      </p:sp>
      <p:sp>
        <p:nvSpPr>
          <p:cNvPr id="10243" name="Rectangle 3"/>
          <p:cNvSpPr>
            <a:spLocks noGrp="1" noChangeArrowheads="1"/>
          </p:cNvSpPr>
          <p:nvPr>
            <p:ph type="body" idx="1"/>
          </p:nvPr>
        </p:nvSpPr>
        <p:spPr>
          <a:xfrm>
            <a:off x="0" y="1055192"/>
            <a:ext cx="8903368" cy="4256280"/>
          </a:xfrm>
        </p:spPr>
        <p:txBody>
          <a:bodyPr>
            <a:normAutofit fontScale="92500"/>
          </a:bodyPr>
          <a:lstStyle/>
          <a:p>
            <a:pPr lvl="1" algn="just" eaLnBrk="1" hangingPunct="1"/>
            <a:r>
              <a:rPr lang="en-US" altLang="it-IT" sz="2400">
                <a:solidFill>
                  <a:schemeClr val="bg2"/>
                </a:solidFill>
                <a:latin typeface="Calibri"/>
                <a:ea typeface="Calibri"/>
                <a:cs typeface="Calibri"/>
              </a:rPr>
              <a:t>pH near to 7.0 (to inhibit lysosomal proteases and simulate the cellular environment)</a:t>
            </a:r>
          </a:p>
          <a:p>
            <a:pPr lvl="1" algn="just"/>
            <a:r>
              <a:rPr lang="en-US" altLang="it-IT" sz="2400">
                <a:solidFill>
                  <a:schemeClr val="bg2"/>
                </a:solidFill>
                <a:latin typeface="Calibri"/>
                <a:ea typeface="Calibri"/>
                <a:cs typeface="Calibri"/>
              </a:rPr>
              <a:t>Low Ionic strength 0.15-0.20 M  (salting-in: to increase the protein solubility)</a:t>
            </a:r>
          </a:p>
          <a:p>
            <a:pPr lvl="1" algn="just" eaLnBrk="1" hangingPunct="1"/>
            <a:r>
              <a:rPr lang="en-US" altLang="it-IT" sz="2400">
                <a:solidFill>
                  <a:schemeClr val="bg2"/>
                </a:solidFill>
                <a:latin typeface="Calibri"/>
                <a:ea typeface="Calibri"/>
                <a:cs typeface="Calibri"/>
              </a:rPr>
              <a:t>it contains stabilizing agents: </a:t>
            </a:r>
            <a:r>
              <a:rPr lang="en-US" altLang="it-IT" sz="2400" err="1">
                <a:solidFill>
                  <a:schemeClr val="bg2"/>
                </a:solidFill>
                <a:latin typeface="Calibri"/>
                <a:ea typeface="Calibri"/>
                <a:cs typeface="Calibri"/>
              </a:rPr>
              <a:t>reducent</a:t>
            </a:r>
            <a:r>
              <a:rPr lang="en-US" altLang="it-IT" sz="2400">
                <a:solidFill>
                  <a:schemeClr val="bg2"/>
                </a:solidFill>
                <a:latin typeface="Calibri"/>
                <a:ea typeface="Calibri"/>
                <a:cs typeface="Calibri"/>
              </a:rPr>
              <a:t> agents (</a:t>
            </a:r>
            <a:r>
              <a:rPr lang="en-US" altLang="it-IT" sz="2400" err="1">
                <a:solidFill>
                  <a:schemeClr val="bg2"/>
                </a:solidFill>
                <a:latin typeface="Calibri"/>
                <a:ea typeface="Calibri"/>
                <a:cs typeface="Calibri"/>
              </a:rPr>
              <a:t>thiolic</a:t>
            </a:r>
            <a:r>
              <a:rPr lang="en-US" altLang="it-IT" sz="2400">
                <a:solidFill>
                  <a:schemeClr val="bg2"/>
                </a:solidFill>
                <a:latin typeface="Calibri"/>
                <a:ea typeface="Calibri"/>
                <a:cs typeface="Calibri"/>
              </a:rPr>
              <a:t> compounds such as </a:t>
            </a:r>
            <a:r>
              <a:rPr lang="en-US" altLang="it-IT" sz="2400" err="1">
                <a:solidFill>
                  <a:schemeClr val="bg2"/>
                </a:solidFill>
                <a:latin typeface="Calibri"/>
                <a:ea typeface="Calibri"/>
                <a:cs typeface="Calibri"/>
              </a:rPr>
              <a:t>dithiotreitol</a:t>
            </a:r>
            <a:r>
              <a:rPr lang="en-US" altLang="it-IT" sz="2400">
                <a:solidFill>
                  <a:schemeClr val="bg2"/>
                </a:solidFill>
                <a:latin typeface="Calibri"/>
                <a:ea typeface="Calibri"/>
                <a:cs typeface="Calibri"/>
              </a:rPr>
              <a:t>) to reduce the disulfide bonds in the proteins.</a:t>
            </a:r>
          </a:p>
          <a:p>
            <a:pPr lvl="1" algn="just" eaLnBrk="1" hangingPunct="1"/>
            <a:r>
              <a:rPr lang="en-US" altLang="it-IT" sz="2400">
                <a:solidFill>
                  <a:schemeClr val="bg2"/>
                </a:solidFill>
                <a:latin typeface="Calibri"/>
                <a:ea typeface="Calibri"/>
                <a:cs typeface="Calibri"/>
              </a:rPr>
              <a:t>it contains inhibitor of proteases (to inhibit endogenous proteases)</a:t>
            </a:r>
          </a:p>
          <a:p>
            <a:pPr lvl="1" algn="just" eaLnBrk="1" hangingPunct="1"/>
            <a:r>
              <a:rPr lang="en-US" altLang="it-IT" sz="2400">
                <a:solidFill>
                  <a:schemeClr val="bg2"/>
                </a:solidFill>
                <a:latin typeface="Calibri"/>
                <a:ea typeface="Calibri"/>
                <a:cs typeface="Calibri"/>
              </a:rPr>
              <a:t>It can contain </a:t>
            </a:r>
            <a:r>
              <a:rPr lang="en-US" altLang="it-IT" sz="2400" err="1">
                <a:solidFill>
                  <a:schemeClr val="bg2"/>
                </a:solidFill>
                <a:latin typeface="Calibri"/>
                <a:ea typeface="Calibri"/>
                <a:cs typeface="Calibri"/>
              </a:rPr>
              <a:t>chelant</a:t>
            </a:r>
            <a:r>
              <a:rPr lang="en-US" altLang="it-IT" sz="2400">
                <a:solidFill>
                  <a:schemeClr val="bg2"/>
                </a:solidFill>
                <a:latin typeface="Calibri"/>
                <a:ea typeface="Calibri"/>
                <a:cs typeface="Calibri"/>
              </a:rPr>
              <a:t> agents: </a:t>
            </a:r>
            <a:r>
              <a:rPr lang="en-US" altLang="it-IT" sz="2400" err="1">
                <a:solidFill>
                  <a:schemeClr val="bg2"/>
                </a:solidFill>
                <a:latin typeface="Calibri"/>
                <a:ea typeface="Calibri"/>
                <a:cs typeface="Calibri"/>
              </a:rPr>
              <a:t>Etilendiamminotetracetic</a:t>
            </a:r>
            <a:r>
              <a:rPr lang="en-US" altLang="it-IT" sz="2400">
                <a:solidFill>
                  <a:schemeClr val="bg2"/>
                </a:solidFill>
                <a:latin typeface="Calibri"/>
                <a:ea typeface="Calibri"/>
                <a:cs typeface="Calibri"/>
              </a:rPr>
              <a:t> acid (EDTA) to remove cations and inhibit the </a:t>
            </a:r>
            <a:r>
              <a:rPr lang="en-US" altLang="it-IT" sz="2400" err="1">
                <a:solidFill>
                  <a:schemeClr val="bg2"/>
                </a:solidFill>
                <a:latin typeface="Calibri"/>
                <a:ea typeface="Calibri"/>
                <a:cs typeface="Calibri"/>
              </a:rPr>
              <a:t>metallo</a:t>
            </a:r>
            <a:r>
              <a:rPr lang="en-US" altLang="it-IT" sz="2400">
                <a:solidFill>
                  <a:schemeClr val="bg2"/>
                </a:solidFill>
                <a:latin typeface="Calibri"/>
                <a:ea typeface="Calibri"/>
                <a:cs typeface="Calibri"/>
              </a:rPr>
              <a:t>-proteinases.</a:t>
            </a:r>
          </a:p>
          <a:p>
            <a:pPr lvl="1" algn="just" eaLnBrk="1" hangingPunct="1"/>
            <a:r>
              <a:rPr lang="en-US" altLang="it-IT" sz="2400">
                <a:solidFill>
                  <a:schemeClr val="bg2"/>
                </a:solidFill>
                <a:latin typeface="Calibri"/>
                <a:ea typeface="Calibri"/>
                <a:cs typeface="Calibri"/>
              </a:rPr>
              <a:t>It may contain detergents (ionic or non-ionic): SDS, triton…</a:t>
            </a:r>
          </a:p>
        </p:txBody>
      </p:sp>
      <p:pic>
        <p:nvPicPr>
          <p:cNvPr id="1026" name="Picture 2" descr="what are the ionic parts of soap and detergent - Science - Carbon and its  Compounds - 7068345 | Meritnation.com">
            <a:extLst>
              <a:ext uri="{FF2B5EF4-FFF2-40B4-BE49-F238E27FC236}">
                <a16:creationId xmlns:a16="http://schemas.microsoft.com/office/drawing/2014/main" id="{E32D8069-1516-2583-51B7-9440FAEC2C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1300" y="4927211"/>
            <a:ext cx="2868168" cy="1885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631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7445" y="153247"/>
            <a:ext cx="1912684" cy="400110"/>
          </a:xfrm>
          <a:prstGeom prst="rect">
            <a:avLst/>
          </a:prstGeom>
          <a:solidFill>
            <a:schemeClr val="accent2"/>
          </a:solidFill>
          <a:scene3d>
            <a:camera prst="orthographicFront"/>
            <a:lightRig rig="threePt" dir="t"/>
          </a:scene3d>
          <a:sp3d>
            <a:bevelT/>
          </a:sp3d>
        </p:spPr>
        <p:txBody>
          <a:bodyPr wrap="square" rtlCol="0">
            <a:spAutoFit/>
          </a:bodyPr>
          <a:lstStyle/>
          <a:p>
            <a:r>
              <a:rPr lang="it-IT" sz="2000" err="1">
                <a:solidFill>
                  <a:schemeClr val="bg2"/>
                </a:solidFill>
                <a:latin typeface="Calibri Light" panose="020F0302020204030204" pitchFamily="34" charset="0"/>
              </a:rPr>
              <a:t>Cells</a:t>
            </a:r>
            <a:r>
              <a:rPr lang="it-IT" sz="2000">
                <a:solidFill>
                  <a:schemeClr val="bg2"/>
                </a:solidFill>
                <a:latin typeface="Calibri Light" panose="020F0302020204030204" pitchFamily="34" charset="0"/>
              </a:rPr>
              <a:t> or </a:t>
            </a:r>
            <a:r>
              <a:rPr lang="it-IT" sz="2000" err="1">
                <a:solidFill>
                  <a:schemeClr val="bg2"/>
                </a:solidFill>
                <a:latin typeface="Calibri Light" panose="020F0302020204030204" pitchFamily="34" charset="0"/>
              </a:rPr>
              <a:t>tissue</a:t>
            </a:r>
            <a:endParaRPr lang="it-IT" sz="2000">
              <a:solidFill>
                <a:schemeClr val="bg2"/>
              </a:solidFill>
              <a:latin typeface="Calibri Light" panose="020F0302020204030204" pitchFamily="34" charset="0"/>
            </a:endParaRPr>
          </a:p>
        </p:txBody>
      </p:sp>
      <p:sp>
        <p:nvSpPr>
          <p:cNvPr id="5" name="CasellaDiTesto 4"/>
          <p:cNvSpPr txBox="1"/>
          <p:nvPr/>
        </p:nvSpPr>
        <p:spPr>
          <a:xfrm>
            <a:off x="1" y="704935"/>
            <a:ext cx="2911134" cy="1015663"/>
          </a:xfrm>
          <a:prstGeom prst="rect">
            <a:avLst/>
          </a:prstGeom>
          <a:solidFill>
            <a:schemeClr val="accent2"/>
          </a:solidFill>
          <a:scene3d>
            <a:camera prst="orthographicFront"/>
            <a:lightRig rig="threePt" dir="t"/>
          </a:scene3d>
          <a:sp3d>
            <a:bevelT/>
          </a:sp3d>
        </p:spPr>
        <p:txBody>
          <a:bodyPr wrap="square" rtlCol="0">
            <a:spAutoFit/>
          </a:bodyPr>
          <a:lstStyle/>
          <a:p>
            <a:pPr algn="just"/>
            <a:r>
              <a:rPr lang="en-US" sz="2000">
                <a:solidFill>
                  <a:schemeClr val="bg2"/>
                </a:solidFill>
                <a:latin typeface="Calibri Light" panose="020F0302020204030204" pitchFamily="34" charset="0"/>
              </a:rPr>
              <a:t>Homogenization/rupture of membranes, organelles and cell walls</a:t>
            </a:r>
            <a:endParaRPr lang="it-IT" sz="2000">
              <a:solidFill>
                <a:schemeClr val="bg2"/>
              </a:solidFill>
              <a:latin typeface="Calibri Light" panose="020F0302020204030204" pitchFamily="34" charset="0"/>
            </a:endParaRPr>
          </a:p>
        </p:txBody>
      </p:sp>
      <p:sp>
        <p:nvSpPr>
          <p:cNvPr id="6" name="CasellaDiTesto 5"/>
          <p:cNvSpPr txBox="1"/>
          <p:nvPr/>
        </p:nvSpPr>
        <p:spPr>
          <a:xfrm>
            <a:off x="2347947" y="1547280"/>
            <a:ext cx="3693800" cy="707886"/>
          </a:xfrm>
          <a:prstGeom prst="rect">
            <a:avLst/>
          </a:prstGeom>
          <a:solidFill>
            <a:schemeClr val="accent2"/>
          </a:solidFill>
          <a:scene3d>
            <a:camera prst="orthographicFront"/>
            <a:lightRig rig="threePt" dir="t"/>
          </a:scene3d>
          <a:sp3d>
            <a:bevelT/>
          </a:sp3d>
        </p:spPr>
        <p:txBody>
          <a:bodyPr wrap="square" rtlCol="0">
            <a:spAutoFit/>
          </a:bodyPr>
          <a:lstStyle/>
          <a:p>
            <a:pPr algn="just"/>
            <a:r>
              <a:rPr lang="it-IT" sz="2000" err="1">
                <a:solidFill>
                  <a:schemeClr val="bg2"/>
                </a:solidFill>
                <a:latin typeface="Calibri Light" panose="020F0302020204030204" pitchFamily="34" charset="0"/>
              </a:rPr>
              <a:t>Raw</a:t>
            </a:r>
            <a:r>
              <a:rPr lang="it-IT" sz="2000">
                <a:solidFill>
                  <a:schemeClr val="bg2"/>
                </a:solidFill>
                <a:latin typeface="Calibri Light" panose="020F0302020204030204" pitchFamily="34" charset="0"/>
              </a:rPr>
              <a:t> </a:t>
            </a:r>
            <a:r>
              <a:rPr lang="it-IT" sz="2000" err="1">
                <a:solidFill>
                  <a:schemeClr val="bg2"/>
                </a:solidFill>
                <a:latin typeface="Calibri Light" panose="020F0302020204030204" pitchFamily="34" charset="0"/>
              </a:rPr>
              <a:t>extract</a:t>
            </a:r>
            <a:r>
              <a:rPr lang="it-IT" sz="2000">
                <a:solidFill>
                  <a:schemeClr val="bg2"/>
                </a:solidFill>
                <a:latin typeface="Calibri Light" panose="020F0302020204030204" pitchFamily="34" charset="0"/>
              </a:rPr>
              <a:t>: </a:t>
            </a:r>
            <a:r>
              <a:rPr lang="it-IT" sz="2000" err="1">
                <a:solidFill>
                  <a:schemeClr val="bg2"/>
                </a:solidFill>
                <a:latin typeface="Calibri Light" panose="020F0302020204030204" pitchFamily="34" charset="0"/>
              </a:rPr>
              <a:t>soluble</a:t>
            </a:r>
            <a:r>
              <a:rPr lang="it-IT" sz="2000">
                <a:solidFill>
                  <a:schemeClr val="bg2"/>
                </a:solidFill>
                <a:latin typeface="Calibri Light" panose="020F0302020204030204" pitchFamily="34" charset="0"/>
              </a:rPr>
              <a:t> </a:t>
            </a:r>
            <a:r>
              <a:rPr lang="it-IT" sz="2000" err="1">
                <a:solidFill>
                  <a:schemeClr val="bg2"/>
                </a:solidFill>
                <a:latin typeface="Calibri Light" panose="020F0302020204030204" pitchFamily="34" charset="0"/>
              </a:rPr>
              <a:t>proteins</a:t>
            </a:r>
            <a:r>
              <a:rPr lang="it-IT" sz="2000">
                <a:solidFill>
                  <a:schemeClr val="bg2"/>
                </a:solidFill>
                <a:latin typeface="Calibri Light" panose="020F0302020204030204" pitchFamily="34" charset="0"/>
              </a:rPr>
              <a:t> and </a:t>
            </a:r>
            <a:r>
              <a:rPr lang="it-IT" sz="2000" err="1">
                <a:solidFill>
                  <a:schemeClr val="bg2"/>
                </a:solidFill>
                <a:latin typeface="Calibri Light" panose="020F0302020204030204" pitchFamily="34" charset="0"/>
              </a:rPr>
              <a:t>molecules</a:t>
            </a:r>
            <a:r>
              <a:rPr lang="it-IT" sz="2000">
                <a:solidFill>
                  <a:schemeClr val="bg2"/>
                </a:solidFill>
                <a:latin typeface="Calibri Light" panose="020F0302020204030204" pitchFamily="34" charset="0"/>
              </a:rPr>
              <a:t> and </a:t>
            </a:r>
            <a:r>
              <a:rPr lang="it-IT" sz="2000" err="1">
                <a:solidFill>
                  <a:schemeClr val="bg2"/>
                </a:solidFill>
                <a:latin typeface="Calibri Light" panose="020F0302020204030204" pitchFamily="34" charset="0"/>
              </a:rPr>
              <a:t>insoluble</a:t>
            </a:r>
            <a:r>
              <a:rPr lang="it-IT" sz="2000">
                <a:solidFill>
                  <a:schemeClr val="bg2"/>
                </a:solidFill>
                <a:latin typeface="Calibri Light" panose="020F0302020204030204" pitchFamily="34" charset="0"/>
              </a:rPr>
              <a:t> </a:t>
            </a:r>
            <a:r>
              <a:rPr lang="it-IT" sz="2000" err="1">
                <a:solidFill>
                  <a:schemeClr val="bg2"/>
                </a:solidFill>
                <a:latin typeface="Calibri Light" panose="020F0302020204030204" pitchFamily="34" charset="0"/>
              </a:rPr>
              <a:t>particles</a:t>
            </a:r>
            <a:endParaRPr lang="it-IT" sz="2000">
              <a:solidFill>
                <a:schemeClr val="bg2"/>
              </a:solidFill>
              <a:latin typeface="Calibri Light" panose="020F0302020204030204" pitchFamily="34" charset="0"/>
            </a:endParaRPr>
          </a:p>
        </p:txBody>
      </p:sp>
      <p:sp>
        <p:nvSpPr>
          <p:cNvPr id="7" name="CasellaDiTesto 6"/>
          <p:cNvSpPr txBox="1"/>
          <p:nvPr/>
        </p:nvSpPr>
        <p:spPr>
          <a:xfrm>
            <a:off x="2549918" y="2353947"/>
            <a:ext cx="1478290" cy="400110"/>
          </a:xfrm>
          <a:prstGeom prst="rect">
            <a:avLst/>
          </a:prstGeom>
          <a:solidFill>
            <a:schemeClr val="accent2"/>
          </a:solidFill>
          <a:scene3d>
            <a:camera prst="orthographicFront"/>
            <a:lightRig rig="threePt" dir="t"/>
          </a:scene3d>
          <a:sp3d>
            <a:bevelT/>
          </a:sp3d>
        </p:spPr>
        <p:txBody>
          <a:bodyPr wrap="none" rtlCol="0">
            <a:spAutoFit/>
          </a:bodyPr>
          <a:lstStyle/>
          <a:p>
            <a:r>
              <a:rPr lang="it-IT" sz="2000" b="1">
                <a:solidFill>
                  <a:schemeClr val="bg2"/>
                </a:solidFill>
                <a:latin typeface="Calibri Light" panose="020F0302020204030204" pitchFamily="34" charset="0"/>
              </a:rPr>
              <a:t>CENTRIFUGE</a:t>
            </a:r>
          </a:p>
        </p:txBody>
      </p:sp>
      <p:sp>
        <p:nvSpPr>
          <p:cNvPr id="8" name="CasellaDiTesto 7"/>
          <p:cNvSpPr txBox="1"/>
          <p:nvPr/>
        </p:nvSpPr>
        <p:spPr>
          <a:xfrm>
            <a:off x="1701479" y="3108690"/>
            <a:ext cx="902811" cy="400110"/>
          </a:xfrm>
          <a:prstGeom prst="rect">
            <a:avLst/>
          </a:prstGeom>
          <a:noFill/>
          <a:scene3d>
            <a:camera prst="orthographicFront"/>
            <a:lightRig rig="threePt" dir="t"/>
          </a:scene3d>
          <a:sp3d>
            <a:bevelT/>
          </a:sp3d>
        </p:spPr>
        <p:txBody>
          <a:bodyPr wrap="none" rtlCol="0">
            <a:spAutoFit/>
          </a:bodyPr>
          <a:lstStyle/>
          <a:p>
            <a:r>
              <a:rPr lang="it-IT" sz="2000">
                <a:solidFill>
                  <a:schemeClr val="bg2"/>
                </a:solidFill>
                <a:latin typeface="Calibri Light" panose="020F0302020204030204" pitchFamily="34" charset="0"/>
              </a:rPr>
              <a:t>PELLET</a:t>
            </a:r>
          </a:p>
        </p:txBody>
      </p:sp>
      <p:sp>
        <p:nvSpPr>
          <p:cNvPr id="9" name="CasellaDiTesto 8"/>
          <p:cNvSpPr txBox="1"/>
          <p:nvPr/>
        </p:nvSpPr>
        <p:spPr>
          <a:xfrm>
            <a:off x="2571247" y="3177392"/>
            <a:ext cx="1422121" cy="400110"/>
          </a:xfrm>
          <a:prstGeom prst="rect">
            <a:avLst/>
          </a:prstGeom>
          <a:solidFill>
            <a:schemeClr val="accent2"/>
          </a:solidFill>
          <a:scene3d>
            <a:camera prst="orthographicFront"/>
            <a:lightRig rig="threePt" dir="t"/>
          </a:scene3d>
          <a:sp3d>
            <a:bevelT/>
          </a:sp3d>
        </p:spPr>
        <p:txBody>
          <a:bodyPr wrap="none" rtlCol="0">
            <a:spAutoFit/>
          </a:bodyPr>
          <a:lstStyle/>
          <a:p>
            <a:r>
              <a:rPr lang="it-IT" sz="2000">
                <a:solidFill>
                  <a:schemeClr val="bg2"/>
                </a:solidFill>
                <a:latin typeface="Calibri Light" panose="020F0302020204030204" pitchFamily="34" charset="0"/>
              </a:rPr>
              <a:t>SURNATANT</a:t>
            </a:r>
          </a:p>
        </p:txBody>
      </p:sp>
      <p:sp>
        <p:nvSpPr>
          <p:cNvPr id="12" name="CasellaDiTesto 11"/>
          <p:cNvSpPr txBox="1"/>
          <p:nvPr/>
        </p:nvSpPr>
        <p:spPr>
          <a:xfrm>
            <a:off x="83736" y="4478800"/>
            <a:ext cx="2911133" cy="1015663"/>
          </a:xfrm>
          <a:prstGeom prst="rect">
            <a:avLst/>
          </a:prstGeom>
          <a:solidFill>
            <a:srgbClr val="FFFFCC"/>
          </a:solidFill>
          <a:scene3d>
            <a:camera prst="orthographicFront"/>
            <a:lightRig rig="threePt" dir="t"/>
          </a:scene3d>
          <a:sp3d>
            <a:bevelT/>
          </a:sp3d>
        </p:spPr>
        <p:txBody>
          <a:bodyPr wrap="square" rtlCol="0">
            <a:spAutoFit/>
          </a:bodyPr>
          <a:lstStyle/>
          <a:p>
            <a:r>
              <a:rPr lang="it-IT" sz="2000" b="1">
                <a:solidFill>
                  <a:srgbClr val="C00000"/>
                </a:solidFill>
                <a:latin typeface="Calibri Light" panose="020F0302020204030204" pitchFamily="34" charset="0"/>
              </a:rPr>
              <a:t>PROTEIN FRACTIONATION </a:t>
            </a:r>
            <a:r>
              <a:rPr lang="it-IT" sz="2000" b="1">
                <a:solidFill>
                  <a:schemeClr val="bg2"/>
                </a:solidFill>
                <a:latin typeface="Calibri Light" panose="020F0302020204030204" pitchFamily="34" charset="0"/>
              </a:rPr>
              <a:t>to </a:t>
            </a:r>
            <a:r>
              <a:rPr lang="it-IT" sz="2000" b="1" err="1">
                <a:solidFill>
                  <a:schemeClr val="bg2"/>
                </a:solidFill>
                <a:latin typeface="Calibri Light" panose="020F0302020204030204" pitchFamily="34" charset="0"/>
              </a:rPr>
              <a:t>simplify</a:t>
            </a:r>
            <a:r>
              <a:rPr lang="it-IT" sz="2000" b="1">
                <a:solidFill>
                  <a:schemeClr val="bg2"/>
                </a:solidFill>
                <a:latin typeface="Calibri Light" panose="020F0302020204030204" pitchFamily="34" charset="0"/>
              </a:rPr>
              <a:t> the </a:t>
            </a:r>
            <a:r>
              <a:rPr lang="it-IT" sz="2000" b="1" err="1">
                <a:solidFill>
                  <a:schemeClr val="bg2"/>
                </a:solidFill>
                <a:latin typeface="Calibri Light" panose="020F0302020204030204" pitchFamily="34" charset="0"/>
              </a:rPr>
              <a:t>protein</a:t>
            </a:r>
            <a:r>
              <a:rPr lang="it-IT" sz="2000" b="1">
                <a:solidFill>
                  <a:schemeClr val="bg2"/>
                </a:solidFill>
                <a:latin typeface="Calibri Light" panose="020F0302020204030204" pitchFamily="34" charset="0"/>
              </a:rPr>
              <a:t> </a:t>
            </a:r>
            <a:r>
              <a:rPr lang="it-IT" sz="2000" b="1" err="1">
                <a:solidFill>
                  <a:schemeClr val="bg2"/>
                </a:solidFill>
                <a:latin typeface="Calibri Light" panose="020F0302020204030204" pitchFamily="34" charset="0"/>
              </a:rPr>
              <a:t>mixture</a:t>
            </a:r>
            <a:r>
              <a:rPr lang="it-IT" sz="2000" b="1">
                <a:solidFill>
                  <a:schemeClr val="bg2"/>
                </a:solidFill>
                <a:latin typeface="Calibri Light" panose="020F0302020204030204" pitchFamily="34" charset="0"/>
              </a:rPr>
              <a:t>)</a:t>
            </a:r>
          </a:p>
        </p:txBody>
      </p:sp>
      <p:sp>
        <p:nvSpPr>
          <p:cNvPr id="14" name="CasellaDiTesto 13"/>
          <p:cNvSpPr txBox="1"/>
          <p:nvPr/>
        </p:nvSpPr>
        <p:spPr>
          <a:xfrm>
            <a:off x="4784932" y="2827130"/>
            <a:ext cx="4328209" cy="1938992"/>
          </a:xfrm>
          <a:prstGeom prst="rect">
            <a:avLst/>
          </a:prstGeom>
          <a:solidFill>
            <a:schemeClr val="accent5">
              <a:lumMod val="90000"/>
            </a:schemeClr>
          </a:solidFill>
          <a:scene3d>
            <a:camera prst="orthographicFront"/>
            <a:lightRig rig="threePt" dir="t"/>
          </a:scene3d>
          <a:sp3d>
            <a:bevelT/>
          </a:sp3d>
        </p:spPr>
        <p:txBody>
          <a:bodyPr wrap="square" rtlCol="0">
            <a:spAutoFit/>
          </a:bodyPr>
          <a:lstStyle/>
          <a:p>
            <a:pPr algn="just"/>
            <a:r>
              <a:rPr lang="en-US" sz="2000" b="1">
                <a:solidFill>
                  <a:schemeClr val="bg2"/>
                </a:solidFill>
                <a:latin typeface="Calibri Light" panose="020F0302020204030204" pitchFamily="34" charset="0"/>
              </a:rPr>
              <a:t>Monitor protein presence and concentration in each step using analytical techniques:</a:t>
            </a:r>
          </a:p>
          <a:p>
            <a:pPr algn="just"/>
            <a:r>
              <a:rPr lang="en-US" sz="2000" b="1">
                <a:solidFill>
                  <a:schemeClr val="bg2"/>
                </a:solidFill>
                <a:latin typeface="Calibri Light" panose="020F0302020204030204" pitchFamily="34" charset="0"/>
              </a:rPr>
              <a:t>Spectrophotometry</a:t>
            </a:r>
          </a:p>
          <a:p>
            <a:pPr algn="just"/>
            <a:r>
              <a:rPr lang="en-US" sz="2000" b="1">
                <a:solidFill>
                  <a:schemeClr val="bg2"/>
                </a:solidFill>
                <a:latin typeface="Calibri Light" panose="020F0302020204030204" pitchFamily="34" charset="0"/>
              </a:rPr>
              <a:t>Chromatography</a:t>
            </a:r>
          </a:p>
          <a:p>
            <a:pPr algn="just"/>
            <a:r>
              <a:rPr lang="en-US" sz="2000" b="1">
                <a:solidFill>
                  <a:schemeClr val="bg2"/>
                </a:solidFill>
                <a:latin typeface="Calibri Light" panose="020F0302020204030204" pitchFamily="34" charset="0"/>
              </a:rPr>
              <a:t>Electrophoresis</a:t>
            </a:r>
            <a:r>
              <a:rPr lang="it-IT" sz="2000" b="1">
                <a:solidFill>
                  <a:schemeClr val="bg2"/>
                </a:solidFill>
                <a:latin typeface="Calibri Light" panose="020F0302020204030204" pitchFamily="34" charset="0"/>
              </a:rPr>
              <a:t>…</a:t>
            </a:r>
            <a:endParaRPr lang="en-US" sz="2000" b="1">
              <a:solidFill>
                <a:schemeClr val="bg2"/>
              </a:solidFill>
              <a:latin typeface="Calibri Light" panose="020F0302020204030204" pitchFamily="34" charset="0"/>
            </a:endParaRPr>
          </a:p>
        </p:txBody>
      </p:sp>
      <p:sp>
        <p:nvSpPr>
          <p:cNvPr id="16" name="Freccia curva 15"/>
          <p:cNvSpPr/>
          <p:nvPr/>
        </p:nvSpPr>
        <p:spPr>
          <a:xfrm rot="3606055">
            <a:off x="1994336" y="177503"/>
            <a:ext cx="643128" cy="588644"/>
          </a:xfrm>
          <a:prstGeom prst="bentArrow">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7" name="Freccia curva 16"/>
          <p:cNvSpPr/>
          <p:nvPr/>
        </p:nvSpPr>
        <p:spPr>
          <a:xfrm rot="5171308">
            <a:off x="3793225" y="797361"/>
            <a:ext cx="643128" cy="588644"/>
          </a:xfrm>
          <a:prstGeom prst="bentArrow">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bg2"/>
              </a:solidFill>
              <a:latin typeface="Calibri Light" panose="020F0302020204030204" pitchFamily="34" charset="0"/>
            </a:endParaRPr>
          </a:p>
        </p:txBody>
      </p:sp>
      <p:sp>
        <p:nvSpPr>
          <p:cNvPr id="18" name="Freccia curva 17"/>
          <p:cNvSpPr/>
          <p:nvPr/>
        </p:nvSpPr>
        <p:spPr>
          <a:xfrm rot="1985723" flipV="1">
            <a:off x="1979946" y="1966810"/>
            <a:ext cx="643128" cy="555473"/>
          </a:xfrm>
          <a:prstGeom prst="bentArrow">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bg2"/>
              </a:solidFill>
              <a:latin typeface="Calibri Light" panose="020F0302020204030204" pitchFamily="34" charset="0"/>
            </a:endParaRPr>
          </a:p>
        </p:txBody>
      </p:sp>
      <p:sp>
        <p:nvSpPr>
          <p:cNvPr id="19" name="Freccia a destra 18"/>
          <p:cNvSpPr/>
          <p:nvPr/>
        </p:nvSpPr>
        <p:spPr>
          <a:xfrm rot="8305161">
            <a:off x="2099704" y="2814949"/>
            <a:ext cx="584610" cy="286436"/>
          </a:xfrm>
          <a:prstGeom prst="rightArrow">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bg2"/>
              </a:solidFill>
              <a:latin typeface="Calibri Light" panose="020F0302020204030204" pitchFamily="34" charset="0"/>
            </a:endParaRPr>
          </a:p>
        </p:txBody>
      </p:sp>
      <p:sp>
        <p:nvSpPr>
          <p:cNvPr id="20" name="Freccia a destra 19"/>
          <p:cNvSpPr/>
          <p:nvPr/>
        </p:nvSpPr>
        <p:spPr>
          <a:xfrm rot="5400000">
            <a:off x="2973567" y="2809013"/>
            <a:ext cx="394053" cy="286436"/>
          </a:xfrm>
          <a:prstGeom prst="rightArrow">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bg2"/>
              </a:solidFill>
              <a:latin typeface="Calibri Light" panose="020F0302020204030204" pitchFamily="34" charset="0"/>
            </a:endParaRPr>
          </a:p>
        </p:txBody>
      </p:sp>
      <p:sp>
        <p:nvSpPr>
          <p:cNvPr id="24" name="Freccia a destra 23"/>
          <p:cNvSpPr/>
          <p:nvPr/>
        </p:nvSpPr>
        <p:spPr>
          <a:xfrm rot="6774874">
            <a:off x="2254256" y="3884465"/>
            <a:ext cx="890167" cy="265409"/>
          </a:xfrm>
          <a:prstGeom prst="rightArrow">
            <a:avLst>
              <a:gd name="adj1" fmla="val 50000"/>
              <a:gd name="adj2" fmla="val 107421"/>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bg2"/>
              </a:solidFill>
              <a:latin typeface="Calibri Light" panose="020F0302020204030204" pitchFamily="34" charset="0"/>
            </a:endParaRPr>
          </a:p>
        </p:txBody>
      </p:sp>
      <p:pic>
        <p:nvPicPr>
          <p:cNvPr id="1026" name="Picture 2" descr="Centrifuge Rotor Types: Swinging Bucket vs. Fixed Angle">
            <a:extLst>
              <a:ext uri="{FF2B5EF4-FFF2-40B4-BE49-F238E27FC236}">
                <a16:creationId xmlns:a16="http://schemas.microsoft.com/office/drawing/2014/main" id="{E1B85995-A5BD-46D5-A836-DEA080C21BD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5859" y="2301680"/>
            <a:ext cx="1435856" cy="1535409"/>
          </a:xfrm>
          <a:prstGeom prst="rect">
            <a:avLst/>
          </a:prstGeom>
          <a:noFill/>
          <a:extLst>
            <a:ext uri="{909E8E84-426E-40DD-AFC4-6F175D3DCCD1}">
              <a14:hiddenFill xmlns:a14="http://schemas.microsoft.com/office/drawing/2010/main">
                <a:solidFill>
                  <a:srgbClr val="FFFFFF"/>
                </a:solidFill>
              </a14:hiddenFill>
            </a:ext>
          </a:extLst>
        </p:spPr>
      </p:pic>
      <p:sp>
        <p:nvSpPr>
          <p:cNvPr id="21" name="CasellaDiTesto 20">
            <a:extLst>
              <a:ext uri="{FF2B5EF4-FFF2-40B4-BE49-F238E27FC236}">
                <a16:creationId xmlns:a16="http://schemas.microsoft.com/office/drawing/2014/main" id="{F19EB77E-F536-4213-A93A-773C27F3E96C}"/>
              </a:ext>
            </a:extLst>
          </p:cNvPr>
          <p:cNvSpPr txBox="1"/>
          <p:nvPr/>
        </p:nvSpPr>
        <p:spPr>
          <a:xfrm>
            <a:off x="6022144" y="119400"/>
            <a:ext cx="984565" cy="400110"/>
          </a:xfrm>
          <a:prstGeom prst="rect">
            <a:avLst/>
          </a:prstGeom>
          <a:solidFill>
            <a:schemeClr val="accent3">
              <a:lumMod val="25000"/>
            </a:schemeClr>
          </a:solidFill>
          <a:scene3d>
            <a:camera prst="orthographicFront"/>
            <a:lightRig rig="threePt" dir="t"/>
          </a:scene3d>
          <a:sp3d>
            <a:bevelT/>
          </a:sp3d>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err="1">
                <a:ln>
                  <a:noFill/>
                </a:ln>
                <a:solidFill>
                  <a:srgbClr val="FFC000">
                    <a:lumMod val="20000"/>
                    <a:lumOff val="80000"/>
                  </a:srgbClr>
                </a:solidFill>
                <a:effectLst/>
                <a:uLnTx/>
                <a:uFillTx/>
                <a:latin typeface="Calibri"/>
                <a:ea typeface="+mn-ea"/>
                <a:cs typeface="+mn-cs"/>
              </a:rPr>
              <a:t>Biofluid</a:t>
            </a:r>
            <a:endParaRPr kumimoji="0" lang="it-IT" sz="2000" b="0" i="0" u="none" strike="noStrike" kern="1200" cap="none" spc="0" normalizeH="0" baseline="0" noProof="0">
              <a:ln>
                <a:noFill/>
              </a:ln>
              <a:solidFill>
                <a:srgbClr val="FFC000">
                  <a:lumMod val="20000"/>
                  <a:lumOff val="80000"/>
                </a:srgbClr>
              </a:solidFill>
              <a:effectLst/>
              <a:uLnTx/>
              <a:uFillTx/>
              <a:latin typeface="Calibri"/>
              <a:ea typeface="+mn-ea"/>
              <a:cs typeface="+mn-cs"/>
            </a:endParaRPr>
          </a:p>
        </p:txBody>
      </p:sp>
      <p:sp>
        <p:nvSpPr>
          <p:cNvPr id="22" name="Freccia curva 21">
            <a:extLst>
              <a:ext uri="{FF2B5EF4-FFF2-40B4-BE49-F238E27FC236}">
                <a16:creationId xmlns:a16="http://schemas.microsoft.com/office/drawing/2014/main" id="{15C98014-2279-4BD4-BBEA-97E3A3998EE1}"/>
              </a:ext>
            </a:extLst>
          </p:cNvPr>
          <p:cNvSpPr/>
          <p:nvPr/>
        </p:nvSpPr>
        <p:spPr>
          <a:xfrm rot="5171308">
            <a:off x="7061859" y="169684"/>
            <a:ext cx="365094" cy="493373"/>
          </a:xfrm>
          <a:prstGeom prst="bentArrow">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000" b="0" i="0" u="none" strike="noStrike" kern="1200" cap="none" spc="0" normalizeH="0" baseline="0" noProof="0">
              <a:ln>
                <a:noFill/>
              </a:ln>
              <a:solidFill>
                <a:prstClr val="black"/>
              </a:solidFill>
              <a:effectLst/>
              <a:uLnTx/>
              <a:uFillTx/>
              <a:latin typeface="Calibri"/>
              <a:ea typeface="+mn-ea"/>
              <a:cs typeface="+mn-cs"/>
            </a:endParaRPr>
          </a:p>
        </p:txBody>
      </p:sp>
      <p:sp>
        <p:nvSpPr>
          <p:cNvPr id="23" name="CasellaDiTesto 22">
            <a:extLst>
              <a:ext uri="{FF2B5EF4-FFF2-40B4-BE49-F238E27FC236}">
                <a16:creationId xmlns:a16="http://schemas.microsoft.com/office/drawing/2014/main" id="{5751657E-F6D9-4A56-A4D2-7A2B02691112}"/>
              </a:ext>
            </a:extLst>
          </p:cNvPr>
          <p:cNvSpPr txBox="1"/>
          <p:nvPr/>
        </p:nvSpPr>
        <p:spPr>
          <a:xfrm>
            <a:off x="5077072" y="559439"/>
            <a:ext cx="3965673" cy="1015663"/>
          </a:xfrm>
          <a:prstGeom prst="rect">
            <a:avLst/>
          </a:prstGeom>
          <a:solidFill>
            <a:schemeClr val="accent3">
              <a:lumMod val="25000"/>
            </a:schemeClr>
          </a:solidFill>
          <a:scene3d>
            <a:camera prst="orthographicFront"/>
            <a:lightRig rig="threePt" dir="t"/>
          </a:scene3d>
          <a:sp3d>
            <a:bevelT/>
          </a:sp3d>
        </p:spPr>
        <p:txBody>
          <a:bodyPr wrap="square" rtlCol="0">
            <a:spAutoFit/>
          </a:bodyPr>
          <a:lstStyle/>
          <a:p>
            <a:pPr lvl="0" algn="just"/>
            <a:r>
              <a:rPr lang="en-US" sz="2000">
                <a:solidFill>
                  <a:srgbClr val="FFC000">
                    <a:lumMod val="20000"/>
                    <a:lumOff val="80000"/>
                  </a:srgbClr>
                </a:solidFill>
                <a:latin typeface="Calibri"/>
              </a:rPr>
              <a:t>Treatment with acidic or hydro-organic solution or with an extraction buffer</a:t>
            </a:r>
            <a:endParaRPr kumimoji="0" lang="it-IT" sz="2000" b="0" i="0" u="none" strike="noStrike" kern="1200" cap="none" spc="0" normalizeH="0" baseline="0" noProof="0">
              <a:ln>
                <a:noFill/>
              </a:ln>
              <a:solidFill>
                <a:srgbClr val="FFC000">
                  <a:lumMod val="20000"/>
                  <a:lumOff val="80000"/>
                </a:srgbClr>
              </a:solidFill>
              <a:effectLst/>
              <a:uLnTx/>
              <a:uFillTx/>
              <a:latin typeface="Calibri"/>
            </a:endParaRPr>
          </a:p>
        </p:txBody>
      </p:sp>
      <p:sp>
        <p:nvSpPr>
          <p:cNvPr id="25" name="Freccia curva 24">
            <a:extLst>
              <a:ext uri="{FF2B5EF4-FFF2-40B4-BE49-F238E27FC236}">
                <a16:creationId xmlns:a16="http://schemas.microsoft.com/office/drawing/2014/main" id="{FF58147C-C83B-4386-8C36-5DADDA254F34}"/>
              </a:ext>
            </a:extLst>
          </p:cNvPr>
          <p:cNvSpPr/>
          <p:nvPr/>
        </p:nvSpPr>
        <p:spPr>
          <a:xfrm rot="6065171" flipV="1">
            <a:off x="4407151" y="849496"/>
            <a:ext cx="643128" cy="538142"/>
          </a:xfrm>
          <a:prstGeom prst="bentArrow">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000" b="0" i="0" u="none" strike="noStrike" kern="1200" cap="none" spc="0" normalizeH="0" baseline="0" noProof="0">
              <a:ln>
                <a:noFill/>
              </a:ln>
              <a:solidFill>
                <a:prstClr val="black"/>
              </a:solidFill>
              <a:effectLst/>
              <a:uLnTx/>
              <a:uFillTx/>
              <a:latin typeface="Calibri"/>
              <a:ea typeface="+mn-ea"/>
              <a:cs typeface="+mn-cs"/>
            </a:endParaRPr>
          </a:p>
        </p:txBody>
      </p:sp>
      <p:sp>
        <p:nvSpPr>
          <p:cNvPr id="26" name="CasellaDiTesto 25">
            <a:extLst>
              <a:ext uri="{FF2B5EF4-FFF2-40B4-BE49-F238E27FC236}">
                <a16:creationId xmlns:a16="http://schemas.microsoft.com/office/drawing/2014/main" id="{0A4D216A-BA14-4BA3-AD87-44ECE08519B3}"/>
              </a:ext>
            </a:extLst>
          </p:cNvPr>
          <p:cNvSpPr txBox="1"/>
          <p:nvPr/>
        </p:nvSpPr>
        <p:spPr>
          <a:xfrm>
            <a:off x="6474352" y="1615283"/>
            <a:ext cx="2568393" cy="1015663"/>
          </a:xfrm>
          <a:prstGeom prst="rect">
            <a:avLst/>
          </a:prstGeom>
          <a:solidFill>
            <a:schemeClr val="accent3">
              <a:lumMod val="25000"/>
            </a:schemeClr>
          </a:solidFill>
          <a:scene3d>
            <a:camera prst="orthographicFront"/>
            <a:lightRig rig="threePt" dir="t"/>
          </a:scene3d>
          <a:sp3d>
            <a:bevelT/>
          </a:sp3d>
        </p:spPr>
        <p:txBody>
          <a:bodyPr wrap="square" rtlCol="0">
            <a:spAutoFit/>
          </a:bodyPr>
          <a:lstStyle/>
          <a:p>
            <a:pPr lvl="0" algn="just"/>
            <a:r>
              <a:rPr lang="en-US" sz="2000">
                <a:solidFill>
                  <a:srgbClr val="FFC000">
                    <a:lumMod val="20000"/>
                    <a:lumOff val="80000"/>
                  </a:srgbClr>
                </a:solidFill>
                <a:latin typeface="Calibri"/>
              </a:rPr>
              <a:t>Inhibition of endogenous proteases with enzyme inhibitors</a:t>
            </a:r>
            <a:endParaRPr kumimoji="0" lang="it-IT" sz="2000" b="0" i="0" u="none" strike="noStrike" kern="1200" cap="none" spc="0" normalizeH="0" baseline="0" noProof="0">
              <a:ln>
                <a:noFill/>
              </a:ln>
              <a:solidFill>
                <a:srgbClr val="FFC000">
                  <a:lumMod val="20000"/>
                  <a:lumOff val="80000"/>
                </a:srgbClr>
              </a:solidFill>
              <a:effectLst/>
              <a:uLnTx/>
              <a:uFillTx/>
              <a:latin typeface="Calibri"/>
            </a:endParaRPr>
          </a:p>
        </p:txBody>
      </p:sp>
      <p:sp>
        <p:nvSpPr>
          <p:cNvPr id="27" name="Freccia a destra 26">
            <a:extLst>
              <a:ext uri="{FF2B5EF4-FFF2-40B4-BE49-F238E27FC236}">
                <a16:creationId xmlns:a16="http://schemas.microsoft.com/office/drawing/2014/main" id="{4F4D84E5-D9FF-4E9C-AFC8-D18788E28F88}"/>
              </a:ext>
            </a:extLst>
          </p:cNvPr>
          <p:cNvSpPr/>
          <p:nvPr/>
        </p:nvSpPr>
        <p:spPr>
          <a:xfrm rot="11351027">
            <a:off x="5842919" y="1873298"/>
            <a:ext cx="546613" cy="286436"/>
          </a:xfrm>
          <a:prstGeom prst="rightArrow">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000" b="0" i="0" u="none" strike="noStrike" kern="1200" cap="none" spc="0" normalizeH="0" baseline="0" noProof="0">
              <a:ln>
                <a:noFill/>
              </a:ln>
              <a:solidFill>
                <a:prstClr val="white"/>
              </a:solidFill>
              <a:effectLst/>
              <a:uLnTx/>
              <a:uFillTx/>
              <a:latin typeface="Calibri"/>
              <a:ea typeface="+mn-ea"/>
              <a:cs typeface="+mn-cs"/>
            </a:endParaRPr>
          </a:p>
        </p:txBody>
      </p:sp>
      <p:sp>
        <p:nvSpPr>
          <p:cNvPr id="28" name="CasellaDiTesto 27">
            <a:extLst>
              <a:ext uri="{FF2B5EF4-FFF2-40B4-BE49-F238E27FC236}">
                <a16:creationId xmlns:a16="http://schemas.microsoft.com/office/drawing/2014/main" id="{7587ED8F-C22B-41CE-A2F1-C17DD2D4C499}"/>
              </a:ext>
            </a:extLst>
          </p:cNvPr>
          <p:cNvSpPr txBox="1"/>
          <p:nvPr/>
        </p:nvSpPr>
        <p:spPr>
          <a:xfrm>
            <a:off x="271509" y="5506734"/>
            <a:ext cx="1663671" cy="1323439"/>
          </a:xfrm>
          <a:prstGeom prst="rect">
            <a:avLst/>
          </a:prstGeom>
          <a:solidFill>
            <a:schemeClr val="tx2">
              <a:lumMod val="40000"/>
              <a:lumOff val="60000"/>
            </a:schemeClr>
          </a:solidFill>
          <a:scene3d>
            <a:camera prst="orthographicFront"/>
            <a:lightRig rig="threePt" dir="t"/>
          </a:scene3d>
          <a:sp3d>
            <a:bevelT/>
          </a:sp3d>
        </p:spPr>
        <p:txBody>
          <a:bodyPr wrap="square" rtlCol="0">
            <a:spAutoFit/>
          </a:bodyPr>
          <a:lstStyle/>
          <a:p>
            <a:pPr lvl="0" algn="ctr"/>
            <a:r>
              <a:rPr lang="it-IT" sz="2000" kern="0">
                <a:solidFill>
                  <a:srgbClr val="C00000"/>
                </a:solidFill>
                <a:latin typeface="Calibri"/>
              </a:rPr>
              <a:t>PROTEIN MIXTURES TO ANALYZE BY MS</a:t>
            </a:r>
            <a:endParaRPr kumimoji="0" lang="it-IT" sz="2000" b="0" i="0" u="none" strike="noStrike" kern="0" cap="none" spc="0" normalizeH="0" baseline="0" noProof="0">
              <a:ln>
                <a:noFill/>
              </a:ln>
              <a:solidFill>
                <a:srgbClr val="C00000"/>
              </a:solidFill>
              <a:effectLst/>
              <a:uLnTx/>
              <a:uFillTx/>
              <a:latin typeface="Calibri"/>
            </a:endParaRPr>
          </a:p>
        </p:txBody>
      </p:sp>
      <p:sp>
        <p:nvSpPr>
          <p:cNvPr id="29" name="Freccia a destra 28">
            <a:extLst>
              <a:ext uri="{FF2B5EF4-FFF2-40B4-BE49-F238E27FC236}">
                <a16:creationId xmlns:a16="http://schemas.microsoft.com/office/drawing/2014/main" id="{9DAFAF04-A6E7-4E68-B7C7-C7D020339EE1}"/>
              </a:ext>
            </a:extLst>
          </p:cNvPr>
          <p:cNvSpPr/>
          <p:nvPr/>
        </p:nvSpPr>
        <p:spPr>
          <a:xfrm rot="5400000">
            <a:off x="976579" y="5154633"/>
            <a:ext cx="379263" cy="422552"/>
          </a:xfrm>
          <a:prstGeom prst="rightArrow">
            <a:avLst/>
          </a:prstGeom>
          <a:solidFill>
            <a:srgbClr val="FFC000"/>
          </a:solidFill>
          <a:ln w="12700" cap="flat" cmpd="sng" algn="ctr">
            <a:solidFill>
              <a:srgbClr val="C00000"/>
            </a:solidFill>
            <a:prstDash val="solid"/>
          </a:ln>
          <a:effectLst/>
          <a:scene3d>
            <a:camera prst="orthographicFront"/>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2000" b="0" i="0" u="none" strike="noStrike" kern="0" cap="none" spc="0" normalizeH="0" baseline="0" noProof="0">
              <a:ln>
                <a:noFill/>
              </a:ln>
              <a:solidFill>
                <a:prstClr val="white"/>
              </a:solidFill>
              <a:effectLst/>
              <a:uLnTx/>
              <a:uFillTx/>
              <a:latin typeface="Calibri"/>
              <a:ea typeface="+mn-ea"/>
              <a:cs typeface="+mn-cs"/>
            </a:endParaRPr>
          </a:p>
        </p:txBody>
      </p:sp>
      <p:sp>
        <p:nvSpPr>
          <p:cNvPr id="30" name="CasellaDiTesto 29">
            <a:extLst>
              <a:ext uri="{FF2B5EF4-FFF2-40B4-BE49-F238E27FC236}">
                <a16:creationId xmlns:a16="http://schemas.microsoft.com/office/drawing/2014/main" id="{E4886128-5725-47BE-9A4C-FD59B59D57BC}"/>
              </a:ext>
            </a:extLst>
          </p:cNvPr>
          <p:cNvSpPr txBox="1"/>
          <p:nvPr/>
        </p:nvSpPr>
        <p:spPr>
          <a:xfrm>
            <a:off x="2705710" y="5204023"/>
            <a:ext cx="1663670" cy="1015663"/>
          </a:xfrm>
          <a:prstGeom prst="rect">
            <a:avLst/>
          </a:prstGeom>
          <a:solidFill>
            <a:schemeClr val="tx2">
              <a:lumMod val="40000"/>
              <a:lumOff val="60000"/>
            </a:schemeClr>
          </a:solidFill>
          <a:scene3d>
            <a:camera prst="orthographicFront"/>
            <a:lightRig rig="threePt" dir="t"/>
          </a:scene3d>
          <a:sp3d>
            <a:bevelT/>
          </a:sp3d>
        </p:spPr>
        <p:txBody>
          <a:bodyPr wrap="square" rtlCol="0">
            <a:spAutoFit/>
          </a:bodyPr>
          <a:lstStyle/>
          <a:p>
            <a:pPr lvl="0" algn="ctr"/>
            <a:r>
              <a:rPr lang="en-US" sz="2000" noProof="0">
                <a:solidFill>
                  <a:srgbClr val="C00000"/>
                </a:solidFill>
                <a:latin typeface="Calibri"/>
              </a:rPr>
              <a:t>DIRECT ANALYSIS BY MS</a:t>
            </a:r>
            <a:endParaRPr kumimoji="0" lang="it-IT" sz="2000" b="0" i="0" u="none" strike="noStrike" kern="1200" cap="none" spc="0" normalizeH="0" baseline="0" noProof="0">
              <a:ln>
                <a:noFill/>
              </a:ln>
              <a:solidFill>
                <a:prstClr val="black"/>
              </a:solidFill>
              <a:effectLst/>
              <a:uLnTx/>
              <a:uFillTx/>
              <a:latin typeface="Calibri"/>
            </a:endParaRPr>
          </a:p>
        </p:txBody>
      </p:sp>
      <p:sp>
        <p:nvSpPr>
          <p:cNvPr id="31" name="CasellaDiTesto 30">
            <a:extLst>
              <a:ext uri="{FF2B5EF4-FFF2-40B4-BE49-F238E27FC236}">
                <a16:creationId xmlns:a16="http://schemas.microsoft.com/office/drawing/2014/main" id="{2791FBE2-4CC7-4B76-A857-0327609E0BE1}"/>
              </a:ext>
            </a:extLst>
          </p:cNvPr>
          <p:cNvSpPr txBox="1"/>
          <p:nvPr/>
        </p:nvSpPr>
        <p:spPr>
          <a:xfrm>
            <a:off x="5449686" y="5652220"/>
            <a:ext cx="2058652" cy="1015663"/>
          </a:xfrm>
          <a:prstGeom prst="rect">
            <a:avLst/>
          </a:prstGeom>
          <a:solidFill>
            <a:schemeClr val="tx2">
              <a:lumMod val="40000"/>
              <a:lumOff val="60000"/>
            </a:schemeClr>
          </a:solidFill>
          <a:scene3d>
            <a:camera prst="orthographicFront"/>
            <a:lightRig rig="threePt" dir="t"/>
          </a:scene3d>
          <a:sp3d>
            <a:bevelT/>
          </a:sp3d>
        </p:spPr>
        <p:txBody>
          <a:bodyPr wrap="square" rtlCol="0">
            <a:spAutoFit/>
          </a:bodyPr>
          <a:lstStyle/>
          <a:p>
            <a:pPr lvl="0" algn="just"/>
            <a:r>
              <a:rPr lang="it-IT" sz="2000">
                <a:solidFill>
                  <a:srgbClr val="C00000"/>
                </a:solidFill>
                <a:latin typeface="Calibri"/>
              </a:rPr>
              <a:t>PURE PROTEINS TO ANALYZE BY MS </a:t>
            </a:r>
            <a:endParaRPr kumimoji="0" lang="it-IT" sz="2000" b="0" i="0" u="none" strike="noStrike" kern="1200" cap="none" spc="0" normalizeH="0" baseline="0" noProof="0">
              <a:ln>
                <a:noFill/>
              </a:ln>
              <a:solidFill>
                <a:srgbClr val="C00000"/>
              </a:solidFill>
              <a:effectLst/>
              <a:uLnTx/>
              <a:uFillTx/>
              <a:latin typeface="Calibri"/>
            </a:endParaRPr>
          </a:p>
        </p:txBody>
      </p:sp>
      <p:sp>
        <p:nvSpPr>
          <p:cNvPr id="32" name="Freccia a destra 31">
            <a:extLst>
              <a:ext uri="{FF2B5EF4-FFF2-40B4-BE49-F238E27FC236}">
                <a16:creationId xmlns:a16="http://schemas.microsoft.com/office/drawing/2014/main" id="{E52CB977-0D8B-4A98-ABB5-A237CEEDFDF9}"/>
              </a:ext>
            </a:extLst>
          </p:cNvPr>
          <p:cNvSpPr/>
          <p:nvPr/>
        </p:nvSpPr>
        <p:spPr>
          <a:xfrm rot="5400000">
            <a:off x="5959886" y="5212133"/>
            <a:ext cx="379263" cy="422552"/>
          </a:xfrm>
          <a:prstGeom prst="rightArrow">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000" b="0" i="0" u="none" strike="noStrike" kern="1200" cap="none" spc="0" normalizeH="0" baseline="0" noProof="0">
              <a:ln>
                <a:noFill/>
              </a:ln>
              <a:solidFill>
                <a:prstClr val="white"/>
              </a:solidFill>
              <a:effectLst/>
              <a:uLnTx/>
              <a:uFillTx/>
              <a:latin typeface="Calibri"/>
              <a:ea typeface="+mn-ea"/>
              <a:cs typeface="+mn-cs"/>
            </a:endParaRPr>
          </a:p>
        </p:txBody>
      </p:sp>
      <p:sp>
        <p:nvSpPr>
          <p:cNvPr id="33" name="Freccia a destra 32">
            <a:extLst>
              <a:ext uri="{FF2B5EF4-FFF2-40B4-BE49-F238E27FC236}">
                <a16:creationId xmlns:a16="http://schemas.microsoft.com/office/drawing/2014/main" id="{0E92241C-40B3-4F6B-B8D2-7F60469A4CF6}"/>
              </a:ext>
            </a:extLst>
          </p:cNvPr>
          <p:cNvSpPr/>
          <p:nvPr/>
        </p:nvSpPr>
        <p:spPr>
          <a:xfrm rot="5249930">
            <a:off x="2484518" y="4202805"/>
            <a:ext cx="1569964" cy="286436"/>
          </a:xfrm>
          <a:prstGeom prst="rightArrow">
            <a:avLst>
              <a:gd name="adj1" fmla="val 50000"/>
              <a:gd name="adj2" fmla="val 115455"/>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000" b="0" i="0" u="none" strike="noStrike" kern="1200" cap="none" spc="0" normalizeH="0" baseline="0" noProof="0">
              <a:ln>
                <a:noFill/>
              </a:ln>
              <a:solidFill>
                <a:prstClr val="white"/>
              </a:solidFill>
              <a:effectLst/>
              <a:uLnTx/>
              <a:uFillTx/>
              <a:latin typeface="Calibri"/>
              <a:ea typeface="+mn-ea"/>
              <a:cs typeface="+mn-cs"/>
            </a:endParaRPr>
          </a:p>
        </p:txBody>
      </p:sp>
      <p:sp>
        <p:nvSpPr>
          <p:cNvPr id="34" name="Freccia a destra 33">
            <a:extLst>
              <a:ext uri="{FF2B5EF4-FFF2-40B4-BE49-F238E27FC236}">
                <a16:creationId xmlns:a16="http://schemas.microsoft.com/office/drawing/2014/main" id="{2108E057-737D-4806-8BEE-DC4A50078519}"/>
              </a:ext>
            </a:extLst>
          </p:cNvPr>
          <p:cNvSpPr/>
          <p:nvPr/>
        </p:nvSpPr>
        <p:spPr>
          <a:xfrm rot="3022726">
            <a:off x="3298335" y="4030789"/>
            <a:ext cx="1569964" cy="286436"/>
          </a:xfrm>
          <a:prstGeom prst="rightArrow">
            <a:avLst>
              <a:gd name="adj1" fmla="val 50000"/>
              <a:gd name="adj2" fmla="val 115455"/>
            </a:avLst>
          </a:prstGeom>
          <a:solidFill>
            <a:srgbClr val="FFC000"/>
          </a:solidFill>
          <a:ln>
            <a:solidFill>
              <a:srgbClr val="C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2000" b="0" i="0" u="none" strike="noStrike" kern="1200" cap="none" spc="0" normalizeH="0" baseline="0" noProof="0">
              <a:ln>
                <a:noFill/>
              </a:ln>
              <a:solidFill>
                <a:prstClr val="white"/>
              </a:solidFill>
              <a:effectLst/>
              <a:uLnTx/>
              <a:uFillTx/>
              <a:latin typeface="Calibri"/>
              <a:ea typeface="+mn-ea"/>
              <a:cs typeface="+mn-cs"/>
            </a:endParaRPr>
          </a:p>
        </p:txBody>
      </p:sp>
      <p:sp>
        <p:nvSpPr>
          <p:cNvPr id="35" name="CasellaDiTesto 34">
            <a:extLst>
              <a:ext uri="{FF2B5EF4-FFF2-40B4-BE49-F238E27FC236}">
                <a16:creationId xmlns:a16="http://schemas.microsoft.com/office/drawing/2014/main" id="{9E5FDD50-47D2-4F1A-9312-59F3A10D72B0}"/>
              </a:ext>
            </a:extLst>
          </p:cNvPr>
          <p:cNvSpPr txBox="1"/>
          <p:nvPr/>
        </p:nvSpPr>
        <p:spPr>
          <a:xfrm>
            <a:off x="4555004" y="4802888"/>
            <a:ext cx="2839023" cy="400110"/>
          </a:xfrm>
          <a:prstGeom prst="rect">
            <a:avLst/>
          </a:prstGeom>
          <a:solidFill>
            <a:schemeClr val="tx2">
              <a:lumMod val="20000"/>
              <a:lumOff val="80000"/>
            </a:schemeClr>
          </a:solidFill>
          <a:scene3d>
            <a:camera prst="orthographicFront"/>
            <a:lightRig rig="threePt" dir="t"/>
          </a:scene3d>
          <a:sp3d>
            <a:bevelT/>
          </a:sp3d>
        </p:spPr>
        <p:txBody>
          <a:bodyPr wrap="square" rtlCol="0">
            <a:spAutoFit/>
          </a:bodyPr>
          <a:lstStyle/>
          <a:p>
            <a:pPr lvl="0" algn="ctr"/>
            <a:r>
              <a:rPr lang="en-US" sz="2000" noProof="0">
                <a:solidFill>
                  <a:srgbClr val="C00000"/>
                </a:solidFill>
                <a:latin typeface="Calibri"/>
              </a:rPr>
              <a:t>PROTEIN PURIFICATION</a:t>
            </a:r>
            <a:endParaRPr kumimoji="0" lang="it-IT" sz="2000" b="0" i="0" u="none" strike="noStrike" kern="1200" cap="none" spc="0" normalizeH="0" baseline="0" noProof="0">
              <a:ln>
                <a:noFill/>
              </a:ln>
              <a:solidFill>
                <a:prstClr val="black"/>
              </a:solidFill>
              <a:effectLst/>
              <a:uLnTx/>
              <a:uFillTx/>
              <a:latin typeface="Calibri"/>
            </a:endParaRPr>
          </a:p>
        </p:txBody>
      </p:sp>
    </p:spTree>
    <p:extLst>
      <p:ext uri="{BB962C8B-B14F-4D97-AF65-F5344CB8AC3E}">
        <p14:creationId xmlns:p14="http://schemas.microsoft.com/office/powerpoint/2010/main" val="1483606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1500"/>
                                        <p:tgtEl>
                                          <p:spTgt spid="1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1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500"/>
                            </p:stCondLst>
                            <p:childTnLst>
                              <p:par>
                                <p:cTn id="17" presetID="26"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80">
                                          <p:stCondLst>
                                            <p:cond delay="0"/>
                                          </p:stCondLst>
                                        </p:cTn>
                                        <p:tgtEl>
                                          <p:spTgt spid="23"/>
                                        </p:tgtEl>
                                      </p:cBhvr>
                                    </p:animEffect>
                                    <p:anim calcmode="lin" valueType="num">
                                      <p:cBhvr>
                                        <p:cTn id="20"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25" dur="26">
                                          <p:stCondLst>
                                            <p:cond delay="650"/>
                                          </p:stCondLst>
                                        </p:cTn>
                                        <p:tgtEl>
                                          <p:spTgt spid="23"/>
                                        </p:tgtEl>
                                      </p:cBhvr>
                                      <p:to x="100000" y="60000"/>
                                    </p:animScale>
                                    <p:animScale>
                                      <p:cBhvr>
                                        <p:cTn id="26" dur="166" decel="50000">
                                          <p:stCondLst>
                                            <p:cond delay="676"/>
                                          </p:stCondLst>
                                        </p:cTn>
                                        <p:tgtEl>
                                          <p:spTgt spid="23"/>
                                        </p:tgtEl>
                                      </p:cBhvr>
                                      <p:to x="100000" y="100000"/>
                                    </p:animScale>
                                    <p:animScale>
                                      <p:cBhvr>
                                        <p:cTn id="27" dur="26">
                                          <p:stCondLst>
                                            <p:cond delay="1312"/>
                                          </p:stCondLst>
                                        </p:cTn>
                                        <p:tgtEl>
                                          <p:spTgt spid="23"/>
                                        </p:tgtEl>
                                      </p:cBhvr>
                                      <p:to x="100000" y="80000"/>
                                    </p:animScale>
                                    <p:animScale>
                                      <p:cBhvr>
                                        <p:cTn id="28" dur="166" decel="50000">
                                          <p:stCondLst>
                                            <p:cond delay="1338"/>
                                          </p:stCondLst>
                                        </p:cTn>
                                        <p:tgtEl>
                                          <p:spTgt spid="23"/>
                                        </p:tgtEl>
                                      </p:cBhvr>
                                      <p:to x="100000" y="100000"/>
                                    </p:animScale>
                                    <p:animScale>
                                      <p:cBhvr>
                                        <p:cTn id="29" dur="26">
                                          <p:stCondLst>
                                            <p:cond delay="1642"/>
                                          </p:stCondLst>
                                        </p:cTn>
                                        <p:tgtEl>
                                          <p:spTgt spid="23"/>
                                        </p:tgtEl>
                                      </p:cBhvr>
                                      <p:to x="100000" y="90000"/>
                                    </p:animScale>
                                    <p:animScale>
                                      <p:cBhvr>
                                        <p:cTn id="30" dur="166" decel="50000">
                                          <p:stCondLst>
                                            <p:cond delay="1668"/>
                                          </p:stCondLst>
                                        </p:cTn>
                                        <p:tgtEl>
                                          <p:spTgt spid="23"/>
                                        </p:tgtEl>
                                      </p:cBhvr>
                                      <p:to x="100000" y="100000"/>
                                    </p:animScale>
                                    <p:animScale>
                                      <p:cBhvr>
                                        <p:cTn id="31" dur="26">
                                          <p:stCondLst>
                                            <p:cond delay="1808"/>
                                          </p:stCondLst>
                                        </p:cTn>
                                        <p:tgtEl>
                                          <p:spTgt spid="23"/>
                                        </p:tgtEl>
                                      </p:cBhvr>
                                      <p:to x="100000" y="95000"/>
                                    </p:animScale>
                                    <p:animScale>
                                      <p:cBhvr>
                                        <p:cTn id="32" dur="166" decel="50000">
                                          <p:stCondLst>
                                            <p:cond delay="1834"/>
                                          </p:stCondLst>
                                        </p:cTn>
                                        <p:tgtEl>
                                          <p:spTgt spid="23"/>
                                        </p:tgtEl>
                                      </p:cBhvr>
                                      <p:to x="100000" y="100000"/>
                                    </p:animScale>
                                  </p:childTnLst>
                                </p:cTn>
                              </p:par>
                              <p:par>
                                <p:cTn id="33" presetID="26"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down)">
                                      <p:cBhvr>
                                        <p:cTn id="35" dur="580">
                                          <p:stCondLst>
                                            <p:cond delay="0"/>
                                          </p:stCondLst>
                                        </p:cTn>
                                        <p:tgtEl>
                                          <p:spTgt spid="25"/>
                                        </p:tgtEl>
                                      </p:cBhvr>
                                    </p:animEffect>
                                    <p:anim calcmode="lin" valueType="num">
                                      <p:cBhvr>
                                        <p:cTn id="36"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41" dur="26">
                                          <p:stCondLst>
                                            <p:cond delay="650"/>
                                          </p:stCondLst>
                                        </p:cTn>
                                        <p:tgtEl>
                                          <p:spTgt spid="25"/>
                                        </p:tgtEl>
                                      </p:cBhvr>
                                      <p:to x="100000" y="60000"/>
                                    </p:animScale>
                                    <p:animScale>
                                      <p:cBhvr>
                                        <p:cTn id="42" dur="166" decel="50000">
                                          <p:stCondLst>
                                            <p:cond delay="676"/>
                                          </p:stCondLst>
                                        </p:cTn>
                                        <p:tgtEl>
                                          <p:spTgt spid="25"/>
                                        </p:tgtEl>
                                      </p:cBhvr>
                                      <p:to x="100000" y="100000"/>
                                    </p:animScale>
                                    <p:animScale>
                                      <p:cBhvr>
                                        <p:cTn id="43" dur="26">
                                          <p:stCondLst>
                                            <p:cond delay="1312"/>
                                          </p:stCondLst>
                                        </p:cTn>
                                        <p:tgtEl>
                                          <p:spTgt spid="25"/>
                                        </p:tgtEl>
                                      </p:cBhvr>
                                      <p:to x="100000" y="80000"/>
                                    </p:animScale>
                                    <p:animScale>
                                      <p:cBhvr>
                                        <p:cTn id="44" dur="166" decel="50000">
                                          <p:stCondLst>
                                            <p:cond delay="1338"/>
                                          </p:stCondLst>
                                        </p:cTn>
                                        <p:tgtEl>
                                          <p:spTgt spid="25"/>
                                        </p:tgtEl>
                                      </p:cBhvr>
                                      <p:to x="100000" y="100000"/>
                                    </p:animScale>
                                    <p:animScale>
                                      <p:cBhvr>
                                        <p:cTn id="45" dur="26">
                                          <p:stCondLst>
                                            <p:cond delay="1642"/>
                                          </p:stCondLst>
                                        </p:cTn>
                                        <p:tgtEl>
                                          <p:spTgt spid="25"/>
                                        </p:tgtEl>
                                      </p:cBhvr>
                                      <p:to x="100000" y="90000"/>
                                    </p:animScale>
                                    <p:animScale>
                                      <p:cBhvr>
                                        <p:cTn id="46" dur="166" decel="50000">
                                          <p:stCondLst>
                                            <p:cond delay="1668"/>
                                          </p:stCondLst>
                                        </p:cTn>
                                        <p:tgtEl>
                                          <p:spTgt spid="25"/>
                                        </p:tgtEl>
                                      </p:cBhvr>
                                      <p:to x="100000" y="100000"/>
                                    </p:animScale>
                                    <p:animScale>
                                      <p:cBhvr>
                                        <p:cTn id="47" dur="26">
                                          <p:stCondLst>
                                            <p:cond delay="1808"/>
                                          </p:stCondLst>
                                        </p:cTn>
                                        <p:tgtEl>
                                          <p:spTgt spid="25"/>
                                        </p:tgtEl>
                                      </p:cBhvr>
                                      <p:to x="100000" y="95000"/>
                                    </p:animScale>
                                    <p:animScale>
                                      <p:cBhvr>
                                        <p:cTn id="48" dur="166" decel="50000">
                                          <p:stCondLst>
                                            <p:cond delay="1834"/>
                                          </p:stCondLst>
                                        </p:cTn>
                                        <p:tgtEl>
                                          <p:spTgt spid="25"/>
                                        </p:tgtEl>
                                      </p:cBhvr>
                                      <p:to x="100000" y="100000"/>
                                    </p:animScale>
                                  </p:childTnLst>
                                </p:cTn>
                              </p:par>
                            </p:childTnLst>
                          </p:cTn>
                        </p:par>
                      </p:childTnLst>
                    </p:cTn>
                  </p:par>
                  <p:par>
                    <p:cTn id="49" fill="hold">
                      <p:stCondLst>
                        <p:cond delay="indefinite"/>
                      </p:stCondLst>
                      <p:childTnLst>
                        <p:par>
                          <p:cTn id="50" fill="hold">
                            <p:stCondLst>
                              <p:cond delay="0"/>
                            </p:stCondLst>
                            <p:childTnLst>
                              <p:par>
                                <p:cTn id="51" presetID="26" presetClass="entr" presetSubtype="0" fill="hold" grpId="0" nodeType="click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down)">
                                      <p:cBhvr>
                                        <p:cTn id="53" dur="580">
                                          <p:stCondLst>
                                            <p:cond delay="0"/>
                                          </p:stCondLst>
                                        </p:cTn>
                                        <p:tgtEl>
                                          <p:spTgt spid="26"/>
                                        </p:tgtEl>
                                      </p:cBhvr>
                                    </p:animEffect>
                                    <p:anim calcmode="lin" valueType="num">
                                      <p:cBhvr>
                                        <p:cTn id="54"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59" dur="26">
                                          <p:stCondLst>
                                            <p:cond delay="650"/>
                                          </p:stCondLst>
                                        </p:cTn>
                                        <p:tgtEl>
                                          <p:spTgt spid="26"/>
                                        </p:tgtEl>
                                      </p:cBhvr>
                                      <p:to x="100000" y="60000"/>
                                    </p:animScale>
                                    <p:animScale>
                                      <p:cBhvr>
                                        <p:cTn id="60" dur="166" decel="50000">
                                          <p:stCondLst>
                                            <p:cond delay="676"/>
                                          </p:stCondLst>
                                        </p:cTn>
                                        <p:tgtEl>
                                          <p:spTgt spid="26"/>
                                        </p:tgtEl>
                                      </p:cBhvr>
                                      <p:to x="100000" y="100000"/>
                                    </p:animScale>
                                    <p:animScale>
                                      <p:cBhvr>
                                        <p:cTn id="61" dur="26">
                                          <p:stCondLst>
                                            <p:cond delay="1312"/>
                                          </p:stCondLst>
                                        </p:cTn>
                                        <p:tgtEl>
                                          <p:spTgt spid="26"/>
                                        </p:tgtEl>
                                      </p:cBhvr>
                                      <p:to x="100000" y="80000"/>
                                    </p:animScale>
                                    <p:animScale>
                                      <p:cBhvr>
                                        <p:cTn id="62" dur="166" decel="50000">
                                          <p:stCondLst>
                                            <p:cond delay="1338"/>
                                          </p:stCondLst>
                                        </p:cTn>
                                        <p:tgtEl>
                                          <p:spTgt spid="26"/>
                                        </p:tgtEl>
                                      </p:cBhvr>
                                      <p:to x="100000" y="100000"/>
                                    </p:animScale>
                                    <p:animScale>
                                      <p:cBhvr>
                                        <p:cTn id="63" dur="26">
                                          <p:stCondLst>
                                            <p:cond delay="1642"/>
                                          </p:stCondLst>
                                        </p:cTn>
                                        <p:tgtEl>
                                          <p:spTgt spid="26"/>
                                        </p:tgtEl>
                                      </p:cBhvr>
                                      <p:to x="100000" y="90000"/>
                                    </p:animScale>
                                    <p:animScale>
                                      <p:cBhvr>
                                        <p:cTn id="64" dur="166" decel="50000">
                                          <p:stCondLst>
                                            <p:cond delay="1668"/>
                                          </p:stCondLst>
                                        </p:cTn>
                                        <p:tgtEl>
                                          <p:spTgt spid="26"/>
                                        </p:tgtEl>
                                      </p:cBhvr>
                                      <p:to x="100000" y="100000"/>
                                    </p:animScale>
                                    <p:animScale>
                                      <p:cBhvr>
                                        <p:cTn id="65" dur="26">
                                          <p:stCondLst>
                                            <p:cond delay="1808"/>
                                          </p:stCondLst>
                                        </p:cTn>
                                        <p:tgtEl>
                                          <p:spTgt spid="26"/>
                                        </p:tgtEl>
                                      </p:cBhvr>
                                      <p:to x="100000" y="95000"/>
                                    </p:animScale>
                                    <p:animScale>
                                      <p:cBhvr>
                                        <p:cTn id="66" dur="166" decel="50000">
                                          <p:stCondLst>
                                            <p:cond delay="1834"/>
                                          </p:stCondLst>
                                        </p:cTn>
                                        <p:tgtEl>
                                          <p:spTgt spid="26"/>
                                        </p:tgtEl>
                                      </p:cBhvr>
                                      <p:to x="100000" y="100000"/>
                                    </p:animScale>
                                  </p:childTnLst>
                                </p:cTn>
                              </p:par>
                            </p:childTnLst>
                          </p:cTn>
                        </p:par>
                        <p:par>
                          <p:cTn id="67" fill="hold">
                            <p:stCondLst>
                              <p:cond delay="2000"/>
                            </p:stCondLst>
                            <p:childTnLst>
                              <p:par>
                                <p:cTn id="68" presetID="22" presetClass="entr" presetSubtype="2"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wipe(right)">
                                      <p:cBhvr>
                                        <p:cTn id="70" dur="500"/>
                                        <p:tgtEl>
                                          <p:spTgt spid="27"/>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1" fill="hold" grpId="0" nodeType="click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ipe(up)">
                                      <p:cBhvr>
                                        <p:cTn id="75" dur="2000"/>
                                        <p:tgtEl>
                                          <p:spTgt spid="18"/>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up)">
                                      <p:cBhvr>
                                        <p:cTn id="78" dur="2000"/>
                                        <p:tgtEl>
                                          <p:spTgt spid="7"/>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wipe(up)">
                                      <p:cBhvr>
                                        <p:cTn id="81" dur="2000"/>
                                        <p:tgtEl>
                                          <p:spTgt spid="19"/>
                                        </p:tgtEl>
                                      </p:cBhvr>
                                    </p:animEffect>
                                  </p:childTnLst>
                                </p:cTn>
                              </p:par>
                            </p:childTnLst>
                          </p:cTn>
                        </p:par>
                        <p:par>
                          <p:cTn id="82" fill="hold">
                            <p:stCondLst>
                              <p:cond delay="2000"/>
                            </p:stCondLst>
                            <p:childTnLst>
                              <p:par>
                                <p:cTn id="83" presetID="16" presetClass="entr" presetSubtype="21" fill="hold" grpId="0"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barn(inVertical)">
                                      <p:cBhvr>
                                        <p:cTn id="85" dur="500"/>
                                        <p:tgtEl>
                                          <p:spTgt spid="8"/>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up)">
                                      <p:cBhvr>
                                        <p:cTn id="88" dur="2000"/>
                                        <p:tgtEl>
                                          <p:spTgt spid="20"/>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wipe(up)">
                                      <p:cBhvr>
                                        <p:cTn id="91" dur="2000"/>
                                        <p:tgtEl>
                                          <p:spTgt spid="9"/>
                                        </p:tgtEl>
                                      </p:cBhvr>
                                    </p:animEffect>
                                  </p:childTnLst>
                                </p:cTn>
                              </p:par>
                              <p:par>
                                <p:cTn id="92" presetID="22" presetClass="entr" presetSubtype="1" fill="hold" nodeType="withEffect">
                                  <p:stCondLst>
                                    <p:cond delay="0"/>
                                  </p:stCondLst>
                                  <p:childTnLst>
                                    <p:set>
                                      <p:cBhvr>
                                        <p:cTn id="93" dur="1" fill="hold">
                                          <p:stCondLst>
                                            <p:cond delay="0"/>
                                          </p:stCondLst>
                                        </p:cTn>
                                        <p:tgtEl>
                                          <p:spTgt spid="1026"/>
                                        </p:tgtEl>
                                        <p:attrNameLst>
                                          <p:attrName>style.visibility</p:attrName>
                                        </p:attrNameLst>
                                      </p:cBhvr>
                                      <p:to>
                                        <p:strVal val="visible"/>
                                      </p:to>
                                    </p:set>
                                    <p:animEffect transition="in" filter="wipe(up)">
                                      <p:cBhvr>
                                        <p:cTn id="94" dur="2000"/>
                                        <p:tgtEl>
                                          <p:spTgt spid="1026"/>
                                        </p:tgtEl>
                                      </p:cBhvr>
                                    </p:animEffect>
                                  </p:childTnLst>
                                </p:cTn>
                              </p:par>
                            </p:childTnLst>
                          </p:cTn>
                        </p:par>
                      </p:childTnLst>
                    </p:cTn>
                  </p:par>
                  <p:par>
                    <p:cTn id="95" fill="hold">
                      <p:stCondLst>
                        <p:cond delay="indefinite"/>
                      </p:stCondLst>
                      <p:childTnLst>
                        <p:par>
                          <p:cTn id="96" fill="hold">
                            <p:stCondLst>
                              <p:cond delay="0"/>
                            </p:stCondLst>
                            <p:childTnLst>
                              <p:par>
                                <p:cTn id="97" presetID="6" presetClass="entr" presetSubtype="16" fill="hold" grpId="0" nodeType="click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circle(in)">
                                      <p:cBhvr>
                                        <p:cTn id="99" dur="2000"/>
                                        <p:tgtEl>
                                          <p:spTgt spid="24"/>
                                        </p:tgtEl>
                                      </p:cBhvr>
                                    </p:animEffect>
                                  </p:childTnLst>
                                </p:cTn>
                              </p:par>
                              <p:par>
                                <p:cTn id="100" presetID="6" presetClass="entr" presetSubtype="16" fill="hold" grpId="0" nodeType="withEffect">
                                  <p:stCondLst>
                                    <p:cond delay="0"/>
                                  </p:stCondLst>
                                  <p:childTnLst>
                                    <p:set>
                                      <p:cBhvr>
                                        <p:cTn id="101" dur="1" fill="hold">
                                          <p:stCondLst>
                                            <p:cond delay="0"/>
                                          </p:stCondLst>
                                        </p:cTn>
                                        <p:tgtEl>
                                          <p:spTgt spid="12"/>
                                        </p:tgtEl>
                                        <p:attrNameLst>
                                          <p:attrName>style.visibility</p:attrName>
                                        </p:attrNameLst>
                                      </p:cBhvr>
                                      <p:to>
                                        <p:strVal val="visible"/>
                                      </p:to>
                                    </p:set>
                                    <p:animEffect transition="in" filter="circle(in)">
                                      <p:cBhvr>
                                        <p:cTn id="102" dur="2000"/>
                                        <p:tgtEl>
                                          <p:spTgt spid="12"/>
                                        </p:tgtEl>
                                      </p:cBhvr>
                                    </p:animEffect>
                                  </p:childTnLst>
                                </p:cTn>
                              </p:par>
                              <p:par>
                                <p:cTn id="103" presetID="26" presetClass="entr" presetSubtype="0" fill="hold" grpId="0" nodeType="with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wipe(down)">
                                      <p:cBhvr>
                                        <p:cTn id="105" dur="580">
                                          <p:stCondLst>
                                            <p:cond delay="0"/>
                                          </p:stCondLst>
                                        </p:cTn>
                                        <p:tgtEl>
                                          <p:spTgt spid="29"/>
                                        </p:tgtEl>
                                      </p:cBhvr>
                                    </p:animEffect>
                                    <p:anim calcmode="lin" valueType="num">
                                      <p:cBhvr>
                                        <p:cTn id="106"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07"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08"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109"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110"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111" dur="26">
                                          <p:stCondLst>
                                            <p:cond delay="650"/>
                                          </p:stCondLst>
                                        </p:cTn>
                                        <p:tgtEl>
                                          <p:spTgt spid="29"/>
                                        </p:tgtEl>
                                      </p:cBhvr>
                                      <p:to x="100000" y="60000"/>
                                    </p:animScale>
                                    <p:animScale>
                                      <p:cBhvr>
                                        <p:cTn id="112" dur="166" decel="50000">
                                          <p:stCondLst>
                                            <p:cond delay="676"/>
                                          </p:stCondLst>
                                        </p:cTn>
                                        <p:tgtEl>
                                          <p:spTgt spid="29"/>
                                        </p:tgtEl>
                                      </p:cBhvr>
                                      <p:to x="100000" y="100000"/>
                                    </p:animScale>
                                    <p:animScale>
                                      <p:cBhvr>
                                        <p:cTn id="113" dur="26">
                                          <p:stCondLst>
                                            <p:cond delay="1312"/>
                                          </p:stCondLst>
                                        </p:cTn>
                                        <p:tgtEl>
                                          <p:spTgt spid="29"/>
                                        </p:tgtEl>
                                      </p:cBhvr>
                                      <p:to x="100000" y="80000"/>
                                    </p:animScale>
                                    <p:animScale>
                                      <p:cBhvr>
                                        <p:cTn id="114" dur="166" decel="50000">
                                          <p:stCondLst>
                                            <p:cond delay="1338"/>
                                          </p:stCondLst>
                                        </p:cTn>
                                        <p:tgtEl>
                                          <p:spTgt spid="29"/>
                                        </p:tgtEl>
                                      </p:cBhvr>
                                      <p:to x="100000" y="100000"/>
                                    </p:animScale>
                                    <p:animScale>
                                      <p:cBhvr>
                                        <p:cTn id="115" dur="26">
                                          <p:stCondLst>
                                            <p:cond delay="1642"/>
                                          </p:stCondLst>
                                        </p:cTn>
                                        <p:tgtEl>
                                          <p:spTgt spid="29"/>
                                        </p:tgtEl>
                                      </p:cBhvr>
                                      <p:to x="100000" y="90000"/>
                                    </p:animScale>
                                    <p:animScale>
                                      <p:cBhvr>
                                        <p:cTn id="116" dur="166" decel="50000">
                                          <p:stCondLst>
                                            <p:cond delay="1668"/>
                                          </p:stCondLst>
                                        </p:cTn>
                                        <p:tgtEl>
                                          <p:spTgt spid="29"/>
                                        </p:tgtEl>
                                      </p:cBhvr>
                                      <p:to x="100000" y="100000"/>
                                    </p:animScale>
                                    <p:animScale>
                                      <p:cBhvr>
                                        <p:cTn id="117" dur="26">
                                          <p:stCondLst>
                                            <p:cond delay="1808"/>
                                          </p:stCondLst>
                                        </p:cTn>
                                        <p:tgtEl>
                                          <p:spTgt spid="29"/>
                                        </p:tgtEl>
                                      </p:cBhvr>
                                      <p:to x="100000" y="95000"/>
                                    </p:animScale>
                                    <p:animScale>
                                      <p:cBhvr>
                                        <p:cTn id="118" dur="166" decel="50000">
                                          <p:stCondLst>
                                            <p:cond delay="1834"/>
                                          </p:stCondLst>
                                        </p:cTn>
                                        <p:tgtEl>
                                          <p:spTgt spid="29"/>
                                        </p:tgtEl>
                                      </p:cBhvr>
                                      <p:to x="100000" y="100000"/>
                                    </p:animScale>
                                  </p:childTnLst>
                                </p:cTn>
                              </p:par>
                              <p:par>
                                <p:cTn id="119" presetID="26" presetClass="entr" presetSubtype="0" fill="hold" grpId="0" nodeType="withEffect">
                                  <p:stCondLst>
                                    <p:cond delay="0"/>
                                  </p:stCondLst>
                                  <p:childTnLst>
                                    <p:set>
                                      <p:cBhvr>
                                        <p:cTn id="120" dur="1" fill="hold">
                                          <p:stCondLst>
                                            <p:cond delay="0"/>
                                          </p:stCondLst>
                                        </p:cTn>
                                        <p:tgtEl>
                                          <p:spTgt spid="28"/>
                                        </p:tgtEl>
                                        <p:attrNameLst>
                                          <p:attrName>style.visibility</p:attrName>
                                        </p:attrNameLst>
                                      </p:cBhvr>
                                      <p:to>
                                        <p:strVal val="visible"/>
                                      </p:to>
                                    </p:set>
                                    <p:animEffect transition="in" filter="wipe(down)">
                                      <p:cBhvr>
                                        <p:cTn id="121" dur="580">
                                          <p:stCondLst>
                                            <p:cond delay="0"/>
                                          </p:stCondLst>
                                        </p:cTn>
                                        <p:tgtEl>
                                          <p:spTgt spid="28"/>
                                        </p:tgtEl>
                                      </p:cBhvr>
                                    </p:animEffect>
                                    <p:anim calcmode="lin" valueType="num">
                                      <p:cBhvr>
                                        <p:cTn id="122"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23"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24"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25"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26"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27" dur="26">
                                          <p:stCondLst>
                                            <p:cond delay="650"/>
                                          </p:stCondLst>
                                        </p:cTn>
                                        <p:tgtEl>
                                          <p:spTgt spid="28"/>
                                        </p:tgtEl>
                                      </p:cBhvr>
                                      <p:to x="100000" y="60000"/>
                                    </p:animScale>
                                    <p:animScale>
                                      <p:cBhvr>
                                        <p:cTn id="128" dur="166" decel="50000">
                                          <p:stCondLst>
                                            <p:cond delay="676"/>
                                          </p:stCondLst>
                                        </p:cTn>
                                        <p:tgtEl>
                                          <p:spTgt spid="28"/>
                                        </p:tgtEl>
                                      </p:cBhvr>
                                      <p:to x="100000" y="100000"/>
                                    </p:animScale>
                                    <p:animScale>
                                      <p:cBhvr>
                                        <p:cTn id="129" dur="26">
                                          <p:stCondLst>
                                            <p:cond delay="1312"/>
                                          </p:stCondLst>
                                        </p:cTn>
                                        <p:tgtEl>
                                          <p:spTgt spid="28"/>
                                        </p:tgtEl>
                                      </p:cBhvr>
                                      <p:to x="100000" y="80000"/>
                                    </p:animScale>
                                    <p:animScale>
                                      <p:cBhvr>
                                        <p:cTn id="130" dur="166" decel="50000">
                                          <p:stCondLst>
                                            <p:cond delay="1338"/>
                                          </p:stCondLst>
                                        </p:cTn>
                                        <p:tgtEl>
                                          <p:spTgt spid="28"/>
                                        </p:tgtEl>
                                      </p:cBhvr>
                                      <p:to x="100000" y="100000"/>
                                    </p:animScale>
                                    <p:animScale>
                                      <p:cBhvr>
                                        <p:cTn id="131" dur="26">
                                          <p:stCondLst>
                                            <p:cond delay="1642"/>
                                          </p:stCondLst>
                                        </p:cTn>
                                        <p:tgtEl>
                                          <p:spTgt spid="28"/>
                                        </p:tgtEl>
                                      </p:cBhvr>
                                      <p:to x="100000" y="90000"/>
                                    </p:animScale>
                                    <p:animScale>
                                      <p:cBhvr>
                                        <p:cTn id="132" dur="166" decel="50000">
                                          <p:stCondLst>
                                            <p:cond delay="1668"/>
                                          </p:stCondLst>
                                        </p:cTn>
                                        <p:tgtEl>
                                          <p:spTgt spid="28"/>
                                        </p:tgtEl>
                                      </p:cBhvr>
                                      <p:to x="100000" y="100000"/>
                                    </p:animScale>
                                    <p:animScale>
                                      <p:cBhvr>
                                        <p:cTn id="133" dur="26">
                                          <p:stCondLst>
                                            <p:cond delay="1808"/>
                                          </p:stCondLst>
                                        </p:cTn>
                                        <p:tgtEl>
                                          <p:spTgt spid="28"/>
                                        </p:tgtEl>
                                      </p:cBhvr>
                                      <p:to x="100000" y="95000"/>
                                    </p:animScale>
                                    <p:animScale>
                                      <p:cBhvr>
                                        <p:cTn id="134" dur="166" decel="50000">
                                          <p:stCondLst>
                                            <p:cond delay="1834"/>
                                          </p:stCondLst>
                                        </p:cTn>
                                        <p:tgtEl>
                                          <p:spTgt spid="28"/>
                                        </p:tgtEl>
                                      </p:cBhvr>
                                      <p:to x="100000" y="100000"/>
                                    </p:animScale>
                                  </p:childTnLst>
                                </p:cTn>
                              </p:par>
                            </p:childTnLst>
                          </p:cTn>
                        </p:par>
                      </p:childTnLst>
                    </p:cTn>
                  </p:par>
                  <p:par>
                    <p:cTn id="135" fill="hold">
                      <p:stCondLst>
                        <p:cond delay="indefinite"/>
                      </p:stCondLst>
                      <p:childTnLst>
                        <p:par>
                          <p:cTn id="136" fill="hold">
                            <p:stCondLst>
                              <p:cond delay="0"/>
                            </p:stCondLst>
                            <p:childTnLst>
                              <p:par>
                                <p:cTn id="137" presetID="26" presetClass="entr" presetSubtype="0" fill="hold" grpId="0" nodeType="click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wipe(down)">
                                      <p:cBhvr>
                                        <p:cTn id="139" dur="580">
                                          <p:stCondLst>
                                            <p:cond delay="0"/>
                                          </p:stCondLst>
                                        </p:cTn>
                                        <p:tgtEl>
                                          <p:spTgt spid="33"/>
                                        </p:tgtEl>
                                      </p:cBhvr>
                                    </p:animEffect>
                                    <p:anim calcmode="lin" valueType="num">
                                      <p:cBhvr>
                                        <p:cTn id="140" dur="1822"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141" dur="664"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142" dur="664" tmFilter="0, 0; 0.125,0.2665; 0.25,0.4; 0.375,0.465; 0.5,0.5;  0.625,0.535; 0.75,0.6; 0.875,0.7335; 1,1">
                                          <p:stCondLst>
                                            <p:cond delay="664"/>
                                          </p:stCondLst>
                                        </p:cTn>
                                        <p:tgtEl>
                                          <p:spTgt spid="33"/>
                                        </p:tgtEl>
                                        <p:attrNameLst>
                                          <p:attrName>ppt_y</p:attrName>
                                        </p:attrNameLst>
                                      </p:cBhvr>
                                      <p:tavLst>
                                        <p:tav tm="0" fmla="#ppt_y-sin(pi*$)/9">
                                          <p:val>
                                            <p:fltVal val="0"/>
                                          </p:val>
                                        </p:tav>
                                        <p:tav tm="100000">
                                          <p:val>
                                            <p:fltVal val="1"/>
                                          </p:val>
                                        </p:tav>
                                      </p:tavLst>
                                    </p:anim>
                                    <p:anim calcmode="lin" valueType="num">
                                      <p:cBhvr>
                                        <p:cTn id="143" dur="332" tmFilter="0, 0; 0.125,0.2665; 0.25,0.4; 0.375,0.465; 0.5,0.5;  0.625,0.535; 0.75,0.6; 0.875,0.7335; 1,1">
                                          <p:stCondLst>
                                            <p:cond delay="1324"/>
                                          </p:stCondLst>
                                        </p:cTn>
                                        <p:tgtEl>
                                          <p:spTgt spid="33"/>
                                        </p:tgtEl>
                                        <p:attrNameLst>
                                          <p:attrName>ppt_y</p:attrName>
                                        </p:attrNameLst>
                                      </p:cBhvr>
                                      <p:tavLst>
                                        <p:tav tm="0" fmla="#ppt_y-sin(pi*$)/27">
                                          <p:val>
                                            <p:fltVal val="0"/>
                                          </p:val>
                                        </p:tav>
                                        <p:tav tm="100000">
                                          <p:val>
                                            <p:fltVal val="1"/>
                                          </p:val>
                                        </p:tav>
                                      </p:tavLst>
                                    </p:anim>
                                    <p:anim calcmode="lin" valueType="num">
                                      <p:cBhvr>
                                        <p:cTn id="144" dur="164" tmFilter="0, 0; 0.125,0.2665; 0.25,0.4; 0.375,0.465; 0.5,0.5;  0.625,0.535; 0.75,0.6; 0.875,0.7335; 1,1">
                                          <p:stCondLst>
                                            <p:cond delay="1656"/>
                                          </p:stCondLst>
                                        </p:cTn>
                                        <p:tgtEl>
                                          <p:spTgt spid="33"/>
                                        </p:tgtEl>
                                        <p:attrNameLst>
                                          <p:attrName>ppt_y</p:attrName>
                                        </p:attrNameLst>
                                      </p:cBhvr>
                                      <p:tavLst>
                                        <p:tav tm="0" fmla="#ppt_y-sin(pi*$)/81">
                                          <p:val>
                                            <p:fltVal val="0"/>
                                          </p:val>
                                        </p:tav>
                                        <p:tav tm="100000">
                                          <p:val>
                                            <p:fltVal val="1"/>
                                          </p:val>
                                        </p:tav>
                                      </p:tavLst>
                                    </p:anim>
                                    <p:animScale>
                                      <p:cBhvr>
                                        <p:cTn id="145" dur="26">
                                          <p:stCondLst>
                                            <p:cond delay="650"/>
                                          </p:stCondLst>
                                        </p:cTn>
                                        <p:tgtEl>
                                          <p:spTgt spid="33"/>
                                        </p:tgtEl>
                                      </p:cBhvr>
                                      <p:to x="100000" y="60000"/>
                                    </p:animScale>
                                    <p:animScale>
                                      <p:cBhvr>
                                        <p:cTn id="146" dur="166" decel="50000">
                                          <p:stCondLst>
                                            <p:cond delay="676"/>
                                          </p:stCondLst>
                                        </p:cTn>
                                        <p:tgtEl>
                                          <p:spTgt spid="33"/>
                                        </p:tgtEl>
                                      </p:cBhvr>
                                      <p:to x="100000" y="100000"/>
                                    </p:animScale>
                                    <p:animScale>
                                      <p:cBhvr>
                                        <p:cTn id="147" dur="26">
                                          <p:stCondLst>
                                            <p:cond delay="1312"/>
                                          </p:stCondLst>
                                        </p:cTn>
                                        <p:tgtEl>
                                          <p:spTgt spid="33"/>
                                        </p:tgtEl>
                                      </p:cBhvr>
                                      <p:to x="100000" y="80000"/>
                                    </p:animScale>
                                    <p:animScale>
                                      <p:cBhvr>
                                        <p:cTn id="148" dur="166" decel="50000">
                                          <p:stCondLst>
                                            <p:cond delay="1338"/>
                                          </p:stCondLst>
                                        </p:cTn>
                                        <p:tgtEl>
                                          <p:spTgt spid="33"/>
                                        </p:tgtEl>
                                      </p:cBhvr>
                                      <p:to x="100000" y="100000"/>
                                    </p:animScale>
                                    <p:animScale>
                                      <p:cBhvr>
                                        <p:cTn id="149" dur="26">
                                          <p:stCondLst>
                                            <p:cond delay="1642"/>
                                          </p:stCondLst>
                                        </p:cTn>
                                        <p:tgtEl>
                                          <p:spTgt spid="33"/>
                                        </p:tgtEl>
                                      </p:cBhvr>
                                      <p:to x="100000" y="90000"/>
                                    </p:animScale>
                                    <p:animScale>
                                      <p:cBhvr>
                                        <p:cTn id="150" dur="166" decel="50000">
                                          <p:stCondLst>
                                            <p:cond delay="1668"/>
                                          </p:stCondLst>
                                        </p:cTn>
                                        <p:tgtEl>
                                          <p:spTgt spid="33"/>
                                        </p:tgtEl>
                                      </p:cBhvr>
                                      <p:to x="100000" y="100000"/>
                                    </p:animScale>
                                    <p:animScale>
                                      <p:cBhvr>
                                        <p:cTn id="151" dur="26">
                                          <p:stCondLst>
                                            <p:cond delay="1808"/>
                                          </p:stCondLst>
                                        </p:cTn>
                                        <p:tgtEl>
                                          <p:spTgt spid="33"/>
                                        </p:tgtEl>
                                      </p:cBhvr>
                                      <p:to x="100000" y="95000"/>
                                    </p:animScale>
                                    <p:animScale>
                                      <p:cBhvr>
                                        <p:cTn id="152" dur="166" decel="50000">
                                          <p:stCondLst>
                                            <p:cond delay="1834"/>
                                          </p:stCondLst>
                                        </p:cTn>
                                        <p:tgtEl>
                                          <p:spTgt spid="33"/>
                                        </p:tgtEl>
                                      </p:cBhvr>
                                      <p:to x="100000" y="100000"/>
                                    </p:animScale>
                                  </p:childTnLst>
                                </p:cTn>
                              </p:par>
                            </p:childTnLst>
                          </p:cTn>
                        </p:par>
                        <p:par>
                          <p:cTn id="153" fill="hold">
                            <p:stCondLst>
                              <p:cond delay="2000"/>
                            </p:stCondLst>
                            <p:childTnLst>
                              <p:par>
                                <p:cTn id="154" presetID="26" presetClass="entr" presetSubtype="0" fill="hold" grpId="0" nodeType="after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wipe(down)">
                                      <p:cBhvr>
                                        <p:cTn id="156" dur="580">
                                          <p:stCondLst>
                                            <p:cond delay="0"/>
                                          </p:stCondLst>
                                        </p:cTn>
                                        <p:tgtEl>
                                          <p:spTgt spid="30"/>
                                        </p:tgtEl>
                                      </p:cBhvr>
                                    </p:animEffect>
                                    <p:anim calcmode="lin" valueType="num">
                                      <p:cBhvr>
                                        <p:cTn id="157"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58"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59"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160"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161"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162" dur="26">
                                          <p:stCondLst>
                                            <p:cond delay="650"/>
                                          </p:stCondLst>
                                        </p:cTn>
                                        <p:tgtEl>
                                          <p:spTgt spid="30"/>
                                        </p:tgtEl>
                                      </p:cBhvr>
                                      <p:to x="100000" y="60000"/>
                                    </p:animScale>
                                    <p:animScale>
                                      <p:cBhvr>
                                        <p:cTn id="163" dur="166" decel="50000">
                                          <p:stCondLst>
                                            <p:cond delay="676"/>
                                          </p:stCondLst>
                                        </p:cTn>
                                        <p:tgtEl>
                                          <p:spTgt spid="30"/>
                                        </p:tgtEl>
                                      </p:cBhvr>
                                      <p:to x="100000" y="100000"/>
                                    </p:animScale>
                                    <p:animScale>
                                      <p:cBhvr>
                                        <p:cTn id="164" dur="26">
                                          <p:stCondLst>
                                            <p:cond delay="1312"/>
                                          </p:stCondLst>
                                        </p:cTn>
                                        <p:tgtEl>
                                          <p:spTgt spid="30"/>
                                        </p:tgtEl>
                                      </p:cBhvr>
                                      <p:to x="100000" y="80000"/>
                                    </p:animScale>
                                    <p:animScale>
                                      <p:cBhvr>
                                        <p:cTn id="165" dur="166" decel="50000">
                                          <p:stCondLst>
                                            <p:cond delay="1338"/>
                                          </p:stCondLst>
                                        </p:cTn>
                                        <p:tgtEl>
                                          <p:spTgt spid="30"/>
                                        </p:tgtEl>
                                      </p:cBhvr>
                                      <p:to x="100000" y="100000"/>
                                    </p:animScale>
                                    <p:animScale>
                                      <p:cBhvr>
                                        <p:cTn id="166" dur="26">
                                          <p:stCondLst>
                                            <p:cond delay="1642"/>
                                          </p:stCondLst>
                                        </p:cTn>
                                        <p:tgtEl>
                                          <p:spTgt spid="30"/>
                                        </p:tgtEl>
                                      </p:cBhvr>
                                      <p:to x="100000" y="90000"/>
                                    </p:animScale>
                                    <p:animScale>
                                      <p:cBhvr>
                                        <p:cTn id="167" dur="166" decel="50000">
                                          <p:stCondLst>
                                            <p:cond delay="1668"/>
                                          </p:stCondLst>
                                        </p:cTn>
                                        <p:tgtEl>
                                          <p:spTgt spid="30"/>
                                        </p:tgtEl>
                                      </p:cBhvr>
                                      <p:to x="100000" y="100000"/>
                                    </p:animScale>
                                    <p:animScale>
                                      <p:cBhvr>
                                        <p:cTn id="168" dur="26">
                                          <p:stCondLst>
                                            <p:cond delay="1808"/>
                                          </p:stCondLst>
                                        </p:cTn>
                                        <p:tgtEl>
                                          <p:spTgt spid="30"/>
                                        </p:tgtEl>
                                      </p:cBhvr>
                                      <p:to x="100000" y="95000"/>
                                    </p:animScale>
                                    <p:animScale>
                                      <p:cBhvr>
                                        <p:cTn id="169" dur="166" decel="50000">
                                          <p:stCondLst>
                                            <p:cond delay="1834"/>
                                          </p:stCondLst>
                                        </p:cTn>
                                        <p:tgtEl>
                                          <p:spTgt spid="30"/>
                                        </p:tgtEl>
                                      </p:cBhvr>
                                      <p:to x="100000" y="100000"/>
                                    </p:animScale>
                                  </p:childTnLst>
                                </p:cTn>
                              </p:par>
                            </p:childTnLst>
                          </p:cTn>
                        </p:par>
                      </p:childTnLst>
                    </p:cTn>
                  </p:par>
                  <p:par>
                    <p:cTn id="170" fill="hold">
                      <p:stCondLst>
                        <p:cond delay="indefinite"/>
                      </p:stCondLst>
                      <p:childTnLst>
                        <p:par>
                          <p:cTn id="171" fill="hold">
                            <p:stCondLst>
                              <p:cond delay="0"/>
                            </p:stCondLst>
                            <p:childTnLst>
                              <p:par>
                                <p:cTn id="172" presetID="26" presetClass="entr" presetSubtype="0" fill="hold" grpId="0" nodeType="clickEffect">
                                  <p:stCondLst>
                                    <p:cond delay="0"/>
                                  </p:stCondLst>
                                  <p:childTnLst>
                                    <p:set>
                                      <p:cBhvr>
                                        <p:cTn id="173" dur="1" fill="hold">
                                          <p:stCondLst>
                                            <p:cond delay="0"/>
                                          </p:stCondLst>
                                        </p:cTn>
                                        <p:tgtEl>
                                          <p:spTgt spid="34"/>
                                        </p:tgtEl>
                                        <p:attrNameLst>
                                          <p:attrName>style.visibility</p:attrName>
                                        </p:attrNameLst>
                                      </p:cBhvr>
                                      <p:to>
                                        <p:strVal val="visible"/>
                                      </p:to>
                                    </p:set>
                                    <p:animEffect transition="in" filter="wipe(down)">
                                      <p:cBhvr>
                                        <p:cTn id="174" dur="580">
                                          <p:stCondLst>
                                            <p:cond delay="0"/>
                                          </p:stCondLst>
                                        </p:cTn>
                                        <p:tgtEl>
                                          <p:spTgt spid="34"/>
                                        </p:tgtEl>
                                      </p:cBhvr>
                                    </p:animEffect>
                                    <p:anim calcmode="lin" valueType="num">
                                      <p:cBhvr>
                                        <p:cTn id="175" dur="1822"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176" dur="664"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177" dur="664" tmFilter="0, 0; 0.125,0.2665; 0.25,0.4; 0.375,0.465; 0.5,0.5;  0.625,0.535; 0.75,0.6; 0.875,0.7335; 1,1">
                                          <p:stCondLst>
                                            <p:cond delay="664"/>
                                          </p:stCondLst>
                                        </p:cTn>
                                        <p:tgtEl>
                                          <p:spTgt spid="34"/>
                                        </p:tgtEl>
                                        <p:attrNameLst>
                                          <p:attrName>ppt_y</p:attrName>
                                        </p:attrNameLst>
                                      </p:cBhvr>
                                      <p:tavLst>
                                        <p:tav tm="0" fmla="#ppt_y-sin(pi*$)/9">
                                          <p:val>
                                            <p:fltVal val="0"/>
                                          </p:val>
                                        </p:tav>
                                        <p:tav tm="100000">
                                          <p:val>
                                            <p:fltVal val="1"/>
                                          </p:val>
                                        </p:tav>
                                      </p:tavLst>
                                    </p:anim>
                                    <p:anim calcmode="lin" valueType="num">
                                      <p:cBhvr>
                                        <p:cTn id="178" dur="332" tmFilter="0, 0; 0.125,0.2665; 0.25,0.4; 0.375,0.465; 0.5,0.5;  0.625,0.535; 0.75,0.6; 0.875,0.7335; 1,1">
                                          <p:stCondLst>
                                            <p:cond delay="1324"/>
                                          </p:stCondLst>
                                        </p:cTn>
                                        <p:tgtEl>
                                          <p:spTgt spid="34"/>
                                        </p:tgtEl>
                                        <p:attrNameLst>
                                          <p:attrName>ppt_y</p:attrName>
                                        </p:attrNameLst>
                                      </p:cBhvr>
                                      <p:tavLst>
                                        <p:tav tm="0" fmla="#ppt_y-sin(pi*$)/27">
                                          <p:val>
                                            <p:fltVal val="0"/>
                                          </p:val>
                                        </p:tav>
                                        <p:tav tm="100000">
                                          <p:val>
                                            <p:fltVal val="1"/>
                                          </p:val>
                                        </p:tav>
                                      </p:tavLst>
                                    </p:anim>
                                    <p:anim calcmode="lin" valueType="num">
                                      <p:cBhvr>
                                        <p:cTn id="179" dur="164" tmFilter="0, 0; 0.125,0.2665; 0.25,0.4; 0.375,0.465; 0.5,0.5;  0.625,0.535; 0.75,0.6; 0.875,0.7335; 1,1">
                                          <p:stCondLst>
                                            <p:cond delay="1656"/>
                                          </p:stCondLst>
                                        </p:cTn>
                                        <p:tgtEl>
                                          <p:spTgt spid="34"/>
                                        </p:tgtEl>
                                        <p:attrNameLst>
                                          <p:attrName>ppt_y</p:attrName>
                                        </p:attrNameLst>
                                      </p:cBhvr>
                                      <p:tavLst>
                                        <p:tav tm="0" fmla="#ppt_y-sin(pi*$)/81">
                                          <p:val>
                                            <p:fltVal val="0"/>
                                          </p:val>
                                        </p:tav>
                                        <p:tav tm="100000">
                                          <p:val>
                                            <p:fltVal val="1"/>
                                          </p:val>
                                        </p:tav>
                                      </p:tavLst>
                                    </p:anim>
                                    <p:animScale>
                                      <p:cBhvr>
                                        <p:cTn id="180" dur="26">
                                          <p:stCondLst>
                                            <p:cond delay="650"/>
                                          </p:stCondLst>
                                        </p:cTn>
                                        <p:tgtEl>
                                          <p:spTgt spid="34"/>
                                        </p:tgtEl>
                                      </p:cBhvr>
                                      <p:to x="100000" y="60000"/>
                                    </p:animScale>
                                    <p:animScale>
                                      <p:cBhvr>
                                        <p:cTn id="181" dur="166" decel="50000">
                                          <p:stCondLst>
                                            <p:cond delay="676"/>
                                          </p:stCondLst>
                                        </p:cTn>
                                        <p:tgtEl>
                                          <p:spTgt spid="34"/>
                                        </p:tgtEl>
                                      </p:cBhvr>
                                      <p:to x="100000" y="100000"/>
                                    </p:animScale>
                                    <p:animScale>
                                      <p:cBhvr>
                                        <p:cTn id="182" dur="26">
                                          <p:stCondLst>
                                            <p:cond delay="1312"/>
                                          </p:stCondLst>
                                        </p:cTn>
                                        <p:tgtEl>
                                          <p:spTgt spid="34"/>
                                        </p:tgtEl>
                                      </p:cBhvr>
                                      <p:to x="100000" y="80000"/>
                                    </p:animScale>
                                    <p:animScale>
                                      <p:cBhvr>
                                        <p:cTn id="183" dur="166" decel="50000">
                                          <p:stCondLst>
                                            <p:cond delay="1338"/>
                                          </p:stCondLst>
                                        </p:cTn>
                                        <p:tgtEl>
                                          <p:spTgt spid="34"/>
                                        </p:tgtEl>
                                      </p:cBhvr>
                                      <p:to x="100000" y="100000"/>
                                    </p:animScale>
                                    <p:animScale>
                                      <p:cBhvr>
                                        <p:cTn id="184" dur="26">
                                          <p:stCondLst>
                                            <p:cond delay="1642"/>
                                          </p:stCondLst>
                                        </p:cTn>
                                        <p:tgtEl>
                                          <p:spTgt spid="34"/>
                                        </p:tgtEl>
                                      </p:cBhvr>
                                      <p:to x="100000" y="90000"/>
                                    </p:animScale>
                                    <p:animScale>
                                      <p:cBhvr>
                                        <p:cTn id="185" dur="166" decel="50000">
                                          <p:stCondLst>
                                            <p:cond delay="1668"/>
                                          </p:stCondLst>
                                        </p:cTn>
                                        <p:tgtEl>
                                          <p:spTgt spid="34"/>
                                        </p:tgtEl>
                                      </p:cBhvr>
                                      <p:to x="100000" y="100000"/>
                                    </p:animScale>
                                    <p:animScale>
                                      <p:cBhvr>
                                        <p:cTn id="186" dur="26">
                                          <p:stCondLst>
                                            <p:cond delay="1808"/>
                                          </p:stCondLst>
                                        </p:cTn>
                                        <p:tgtEl>
                                          <p:spTgt spid="34"/>
                                        </p:tgtEl>
                                      </p:cBhvr>
                                      <p:to x="100000" y="95000"/>
                                    </p:animScale>
                                    <p:animScale>
                                      <p:cBhvr>
                                        <p:cTn id="187" dur="166" decel="50000">
                                          <p:stCondLst>
                                            <p:cond delay="1834"/>
                                          </p:stCondLst>
                                        </p:cTn>
                                        <p:tgtEl>
                                          <p:spTgt spid="34"/>
                                        </p:tgtEl>
                                      </p:cBhvr>
                                      <p:to x="100000" y="100000"/>
                                    </p:animScale>
                                  </p:childTnLst>
                                </p:cTn>
                              </p:par>
                            </p:childTnLst>
                          </p:cTn>
                        </p:par>
                        <p:par>
                          <p:cTn id="188" fill="hold">
                            <p:stCondLst>
                              <p:cond delay="2000"/>
                            </p:stCondLst>
                            <p:childTnLst>
                              <p:par>
                                <p:cTn id="189" presetID="26" presetClass="entr" presetSubtype="0" fill="hold" grpId="0" nodeType="afterEffect">
                                  <p:stCondLst>
                                    <p:cond delay="0"/>
                                  </p:stCondLst>
                                  <p:childTnLst>
                                    <p:set>
                                      <p:cBhvr>
                                        <p:cTn id="190" dur="1" fill="hold">
                                          <p:stCondLst>
                                            <p:cond delay="0"/>
                                          </p:stCondLst>
                                        </p:cTn>
                                        <p:tgtEl>
                                          <p:spTgt spid="35"/>
                                        </p:tgtEl>
                                        <p:attrNameLst>
                                          <p:attrName>style.visibility</p:attrName>
                                        </p:attrNameLst>
                                      </p:cBhvr>
                                      <p:to>
                                        <p:strVal val="visible"/>
                                      </p:to>
                                    </p:set>
                                    <p:animEffect transition="in" filter="wipe(down)">
                                      <p:cBhvr>
                                        <p:cTn id="191" dur="580">
                                          <p:stCondLst>
                                            <p:cond delay="0"/>
                                          </p:stCondLst>
                                        </p:cTn>
                                        <p:tgtEl>
                                          <p:spTgt spid="35"/>
                                        </p:tgtEl>
                                      </p:cBhvr>
                                    </p:animEffect>
                                    <p:anim calcmode="lin" valueType="num">
                                      <p:cBhvr>
                                        <p:cTn id="192" dur="1822" tmFilter="0,0; 0.14,0.36; 0.43,0.73; 0.71,0.91; 1.0,1.0">
                                          <p:stCondLst>
                                            <p:cond delay="0"/>
                                          </p:stCondLst>
                                        </p:cTn>
                                        <p:tgtEl>
                                          <p:spTgt spid="35"/>
                                        </p:tgtEl>
                                        <p:attrNameLst>
                                          <p:attrName>ppt_x</p:attrName>
                                        </p:attrNameLst>
                                      </p:cBhvr>
                                      <p:tavLst>
                                        <p:tav tm="0">
                                          <p:val>
                                            <p:strVal val="#ppt_x-0.25"/>
                                          </p:val>
                                        </p:tav>
                                        <p:tav tm="100000">
                                          <p:val>
                                            <p:strVal val="#ppt_x"/>
                                          </p:val>
                                        </p:tav>
                                      </p:tavLst>
                                    </p:anim>
                                    <p:anim calcmode="lin" valueType="num">
                                      <p:cBhvr>
                                        <p:cTn id="193" dur="664" tmFilter="0.0,0.0; 0.25,0.07; 0.50,0.2; 0.75,0.467; 1.0,1.0">
                                          <p:stCondLst>
                                            <p:cond delay="0"/>
                                          </p:stCondLst>
                                        </p:cTn>
                                        <p:tgtEl>
                                          <p:spTgt spid="35"/>
                                        </p:tgtEl>
                                        <p:attrNameLst>
                                          <p:attrName>ppt_y</p:attrName>
                                        </p:attrNameLst>
                                      </p:cBhvr>
                                      <p:tavLst>
                                        <p:tav tm="0" fmla="#ppt_y-sin(pi*$)/3">
                                          <p:val>
                                            <p:fltVal val="0.5"/>
                                          </p:val>
                                        </p:tav>
                                        <p:tav tm="100000">
                                          <p:val>
                                            <p:fltVal val="1"/>
                                          </p:val>
                                        </p:tav>
                                      </p:tavLst>
                                    </p:anim>
                                    <p:anim calcmode="lin" valueType="num">
                                      <p:cBhvr>
                                        <p:cTn id="194" dur="664" tmFilter="0, 0; 0.125,0.2665; 0.25,0.4; 0.375,0.465; 0.5,0.5;  0.625,0.535; 0.75,0.6; 0.875,0.7335; 1,1">
                                          <p:stCondLst>
                                            <p:cond delay="664"/>
                                          </p:stCondLst>
                                        </p:cTn>
                                        <p:tgtEl>
                                          <p:spTgt spid="35"/>
                                        </p:tgtEl>
                                        <p:attrNameLst>
                                          <p:attrName>ppt_y</p:attrName>
                                        </p:attrNameLst>
                                      </p:cBhvr>
                                      <p:tavLst>
                                        <p:tav tm="0" fmla="#ppt_y-sin(pi*$)/9">
                                          <p:val>
                                            <p:fltVal val="0"/>
                                          </p:val>
                                        </p:tav>
                                        <p:tav tm="100000">
                                          <p:val>
                                            <p:fltVal val="1"/>
                                          </p:val>
                                        </p:tav>
                                      </p:tavLst>
                                    </p:anim>
                                    <p:anim calcmode="lin" valueType="num">
                                      <p:cBhvr>
                                        <p:cTn id="195" dur="332" tmFilter="0, 0; 0.125,0.2665; 0.25,0.4; 0.375,0.465; 0.5,0.5;  0.625,0.535; 0.75,0.6; 0.875,0.7335; 1,1">
                                          <p:stCondLst>
                                            <p:cond delay="1324"/>
                                          </p:stCondLst>
                                        </p:cTn>
                                        <p:tgtEl>
                                          <p:spTgt spid="35"/>
                                        </p:tgtEl>
                                        <p:attrNameLst>
                                          <p:attrName>ppt_y</p:attrName>
                                        </p:attrNameLst>
                                      </p:cBhvr>
                                      <p:tavLst>
                                        <p:tav tm="0" fmla="#ppt_y-sin(pi*$)/27">
                                          <p:val>
                                            <p:fltVal val="0"/>
                                          </p:val>
                                        </p:tav>
                                        <p:tav tm="100000">
                                          <p:val>
                                            <p:fltVal val="1"/>
                                          </p:val>
                                        </p:tav>
                                      </p:tavLst>
                                    </p:anim>
                                    <p:anim calcmode="lin" valueType="num">
                                      <p:cBhvr>
                                        <p:cTn id="196" dur="164" tmFilter="0, 0; 0.125,0.2665; 0.25,0.4; 0.375,0.465; 0.5,0.5;  0.625,0.535; 0.75,0.6; 0.875,0.7335; 1,1">
                                          <p:stCondLst>
                                            <p:cond delay="1656"/>
                                          </p:stCondLst>
                                        </p:cTn>
                                        <p:tgtEl>
                                          <p:spTgt spid="35"/>
                                        </p:tgtEl>
                                        <p:attrNameLst>
                                          <p:attrName>ppt_y</p:attrName>
                                        </p:attrNameLst>
                                      </p:cBhvr>
                                      <p:tavLst>
                                        <p:tav tm="0" fmla="#ppt_y-sin(pi*$)/81">
                                          <p:val>
                                            <p:fltVal val="0"/>
                                          </p:val>
                                        </p:tav>
                                        <p:tav tm="100000">
                                          <p:val>
                                            <p:fltVal val="1"/>
                                          </p:val>
                                        </p:tav>
                                      </p:tavLst>
                                    </p:anim>
                                    <p:animScale>
                                      <p:cBhvr>
                                        <p:cTn id="197" dur="26">
                                          <p:stCondLst>
                                            <p:cond delay="650"/>
                                          </p:stCondLst>
                                        </p:cTn>
                                        <p:tgtEl>
                                          <p:spTgt spid="35"/>
                                        </p:tgtEl>
                                      </p:cBhvr>
                                      <p:to x="100000" y="60000"/>
                                    </p:animScale>
                                    <p:animScale>
                                      <p:cBhvr>
                                        <p:cTn id="198" dur="166" decel="50000">
                                          <p:stCondLst>
                                            <p:cond delay="676"/>
                                          </p:stCondLst>
                                        </p:cTn>
                                        <p:tgtEl>
                                          <p:spTgt spid="35"/>
                                        </p:tgtEl>
                                      </p:cBhvr>
                                      <p:to x="100000" y="100000"/>
                                    </p:animScale>
                                    <p:animScale>
                                      <p:cBhvr>
                                        <p:cTn id="199" dur="26">
                                          <p:stCondLst>
                                            <p:cond delay="1312"/>
                                          </p:stCondLst>
                                        </p:cTn>
                                        <p:tgtEl>
                                          <p:spTgt spid="35"/>
                                        </p:tgtEl>
                                      </p:cBhvr>
                                      <p:to x="100000" y="80000"/>
                                    </p:animScale>
                                    <p:animScale>
                                      <p:cBhvr>
                                        <p:cTn id="200" dur="166" decel="50000">
                                          <p:stCondLst>
                                            <p:cond delay="1338"/>
                                          </p:stCondLst>
                                        </p:cTn>
                                        <p:tgtEl>
                                          <p:spTgt spid="35"/>
                                        </p:tgtEl>
                                      </p:cBhvr>
                                      <p:to x="100000" y="100000"/>
                                    </p:animScale>
                                    <p:animScale>
                                      <p:cBhvr>
                                        <p:cTn id="201" dur="26">
                                          <p:stCondLst>
                                            <p:cond delay="1642"/>
                                          </p:stCondLst>
                                        </p:cTn>
                                        <p:tgtEl>
                                          <p:spTgt spid="35"/>
                                        </p:tgtEl>
                                      </p:cBhvr>
                                      <p:to x="100000" y="90000"/>
                                    </p:animScale>
                                    <p:animScale>
                                      <p:cBhvr>
                                        <p:cTn id="202" dur="166" decel="50000">
                                          <p:stCondLst>
                                            <p:cond delay="1668"/>
                                          </p:stCondLst>
                                        </p:cTn>
                                        <p:tgtEl>
                                          <p:spTgt spid="35"/>
                                        </p:tgtEl>
                                      </p:cBhvr>
                                      <p:to x="100000" y="100000"/>
                                    </p:animScale>
                                    <p:animScale>
                                      <p:cBhvr>
                                        <p:cTn id="203" dur="26">
                                          <p:stCondLst>
                                            <p:cond delay="1808"/>
                                          </p:stCondLst>
                                        </p:cTn>
                                        <p:tgtEl>
                                          <p:spTgt spid="35"/>
                                        </p:tgtEl>
                                      </p:cBhvr>
                                      <p:to x="100000" y="95000"/>
                                    </p:animScale>
                                    <p:animScale>
                                      <p:cBhvr>
                                        <p:cTn id="204" dur="166" decel="50000">
                                          <p:stCondLst>
                                            <p:cond delay="1834"/>
                                          </p:stCondLst>
                                        </p:cTn>
                                        <p:tgtEl>
                                          <p:spTgt spid="35"/>
                                        </p:tgtEl>
                                      </p:cBhvr>
                                      <p:to x="100000" y="100000"/>
                                    </p:animScale>
                                  </p:childTnLst>
                                </p:cTn>
                              </p:par>
                              <p:par>
                                <p:cTn id="205" presetID="26" presetClass="entr" presetSubtype="0" fill="hold" grpId="0" nodeType="withEffect">
                                  <p:stCondLst>
                                    <p:cond delay="0"/>
                                  </p:stCondLst>
                                  <p:childTnLst>
                                    <p:set>
                                      <p:cBhvr>
                                        <p:cTn id="206" dur="1" fill="hold">
                                          <p:stCondLst>
                                            <p:cond delay="0"/>
                                          </p:stCondLst>
                                        </p:cTn>
                                        <p:tgtEl>
                                          <p:spTgt spid="32"/>
                                        </p:tgtEl>
                                        <p:attrNameLst>
                                          <p:attrName>style.visibility</p:attrName>
                                        </p:attrNameLst>
                                      </p:cBhvr>
                                      <p:to>
                                        <p:strVal val="visible"/>
                                      </p:to>
                                    </p:set>
                                    <p:animEffect transition="in" filter="wipe(down)">
                                      <p:cBhvr>
                                        <p:cTn id="207" dur="580">
                                          <p:stCondLst>
                                            <p:cond delay="0"/>
                                          </p:stCondLst>
                                        </p:cTn>
                                        <p:tgtEl>
                                          <p:spTgt spid="32"/>
                                        </p:tgtEl>
                                      </p:cBhvr>
                                    </p:animEffect>
                                    <p:anim calcmode="lin" valueType="num">
                                      <p:cBhvr>
                                        <p:cTn id="208"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209"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210"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211"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212"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213" dur="26">
                                          <p:stCondLst>
                                            <p:cond delay="650"/>
                                          </p:stCondLst>
                                        </p:cTn>
                                        <p:tgtEl>
                                          <p:spTgt spid="32"/>
                                        </p:tgtEl>
                                      </p:cBhvr>
                                      <p:to x="100000" y="60000"/>
                                    </p:animScale>
                                    <p:animScale>
                                      <p:cBhvr>
                                        <p:cTn id="214" dur="166" decel="50000">
                                          <p:stCondLst>
                                            <p:cond delay="676"/>
                                          </p:stCondLst>
                                        </p:cTn>
                                        <p:tgtEl>
                                          <p:spTgt spid="32"/>
                                        </p:tgtEl>
                                      </p:cBhvr>
                                      <p:to x="100000" y="100000"/>
                                    </p:animScale>
                                    <p:animScale>
                                      <p:cBhvr>
                                        <p:cTn id="215" dur="26">
                                          <p:stCondLst>
                                            <p:cond delay="1312"/>
                                          </p:stCondLst>
                                        </p:cTn>
                                        <p:tgtEl>
                                          <p:spTgt spid="32"/>
                                        </p:tgtEl>
                                      </p:cBhvr>
                                      <p:to x="100000" y="80000"/>
                                    </p:animScale>
                                    <p:animScale>
                                      <p:cBhvr>
                                        <p:cTn id="216" dur="166" decel="50000">
                                          <p:stCondLst>
                                            <p:cond delay="1338"/>
                                          </p:stCondLst>
                                        </p:cTn>
                                        <p:tgtEl>
                                          <p:spTgt spid="32"/>
                                        </p:tgtEl>
                                      </p:cBhvr>
                                      <p:to x="100000" y="100000"/>
                                    </p:animScale>
                                    <p:animScale>
                                      <p:cBhvr>
                                        <p:cTn id="217" dur="26">
                                          <p:stCondLst>
                                            <p:cond delay="1642"/>
                                          </p:stCondLst>
                                        </p:cTn>
                                        <p:tgtEl>
                                          <p:spTgt spid="32"/>
                                        </p:tgtEl>
                                      </p:cBhvr>
                                      <p:to x="100000" y="90000"/>
                                    </p:animScale>
                                    <p:animScale>
                                      <p:cBhvr>
                                        <p:cTn id="218" dur="166" decel="50000">
                                          <p:stCondLst>
                                            <p:cond delay="1668"/>
                                          </p:stCondLst>
                                        </p:cTn>
                                        <p:tgtEl>
                                          <p:spTgt spid="32"/>
                                        </p:tgtEl>
                                      </p:cBhvr>
                                      <p:to x="100000" y="100000"/>
                                    </p:animScale>
                                    <p:animScale>
                                      <p:cBhvr>
                                        <p:cTn id="219" dur="26">
                                          <p:stCondLst>
                                            <p:cond delay="1808"/>
                                          </p:stCondLst>
                                        </p:cTn>
                                        <p:tgtEl>
                                          <p:spTgt spid="32"/>
                                        </p:tgtEl>
                                      </p:cBhvr>
                                      <p:to x="100000" y="95000"/>
                                    </p:animScale>
                                    <p:animScale>
                                      <p:cBhvr>
                                        <p:cTn id="220" dur="166" decel="50000">
                                          <p:stCondLst>
                                            <p:cond delay="1834"/>
                                          </p:stCondLst>
                                        </p:cTn>
                                        <p:tgtEl>
                                          <p:spTgt spid="32"/>
                                        </p:tgtEl>
                                      </p:cBhvr>
                                      <p:to x="100000" y="100000"/>
                                    </p:animScale>
                                  </p:childTnLst>
                                </p:cTn>
                              </p:par>
                              <p:par>
                                <p:cTn id="221" presetID="26" presetClass="entr" presetSubtype="0" fill="hold" grpId="0" nodeType="withEffect">
                                  <p:stCondLst>
                                    <p:cond delay="0"/>
                                  </p:stCondLst>
                                  <p:childTnLst>
                                    <p:set>
                                      <p:cBhvr>
                                        <p:cTn id="222" dur="1" fill="hold">
                                          <p:stCondLst>
                                            <p:cond delay="0"/>
                                          </p:stCondLst>
                                        </p:cTn>
                                        <p:tgtEl>
                                          <p:spTgt spid="31"/>
                                        </p:tgtEl>
                                        <p:attrNameLst>
                                          <p:attrName>style.visibility</p:attrName>
                                        </p:attrNameLst>
                                      </p:cBhvr>
                                      <p:to>
                                        <p:strVal val="visible"/>
                                      </p:to>
                                    </p:set>
                                    <p:animEffect transition="in" filter="wipe(down)">
                                      <p:cBhvr>
                                        <p:cTn id="223" dur="580">
                                          <p:stCondLst>
                                            <p:cond delay="0"/>
                                          </p:stCondLst>
                                        </p:cTn>
                                        <p:tgtEl>
                                          <p:spTgt spid="31"/>
                                        </p:tgtEl>
                                      </p:cBhvr>
                                    </p:animEffect>
                                    <p:anim calcmode="lin" valueType="num">
                                      <p:cBhvr>
                                        <p:cTn id="224"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225"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226"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227"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228"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229" dur="26">
                                          <p:stCondLst>
                                            <p:cond delay="650"/>
                                          </p:stCondLst>
                                        </p:cTn>
                                        <p:tgtEl>
                                          <p:spTgt spid="31"/>
                                        </p:tgtEl>
                                      </p:cBhvr>
                                      <p:to x="100000" y="60000"/>
                                    </p:animScale>
                                    <p:animScale>
                                      <p:cBhvr>
                                        <p:cTn id="230" dur="166" decel="50000">
                                          <p:stCondLst>
                                            <p:cond delay="676"/>
                                          </p:stCondLst>
                                        </p:cTn>
                                        <p:tgtEl>
                                          <p:spTgt spid="31"/>
                                        </p:tgtEl>
                                      </p:cBhvr>
                                      <p:to x="100000" y="100000"/>
                                    </p:animScale>
                                    <p:animScale>
                                      <p:cBhvr>
                                        <p:cTn id="231" dur="26">
                                          <p:stCondLst>
                                            <p:cond delay="1312"/>
                                          </p:stCondLst>
                                        </p:cTn>
                                        <p:tgtEl>
                                          <p:spTgt spid="31"/>
                                        </p:tgtEl>
                                      </p:cBhvr>
                                      <p:to x="100000" y="80000"/>
                                    </p:animScale>
                                    <p:animScale>
                                      <p:cBhvr>
                                        <p:cTn id="232" dur="166" decel="50000">
                                          <p:stCondLst>
                                            <p:cond delay="1338"/>
                                          </p:stCondLst>
                                        </p:cTn>
                                        <p:tgtEl>
                                          <p:spTgt spid="31"/>
                                        </p:tgtEl>
                                      </p:cBhvr>
                                      <p:to x="100000" y="100000"/>
                                    </p:animScale>
                                    <p:animScale>
                                      <p:cBhvr>
                                        <p:cTn id="233" dur="26">
                                          <p:stCondLst>
                                            <p:cond delay="1642"/>
                                          </p:stCondLst>
                                        </p:cTn>
                                        <p:tgtEl>
                                          <p:spTgt spid="31"/>
                                        </p:tgtEl>
                                      </p:cBhvr>
                                      <p:to x="100000" y="90000"/>
                                    </p:animScale>
                                    <p:animScale>
                                      <p:cBhvr>
                                        <p:cTn id="234" dur="166" decel="50000">
                                          <p:stCondLst>
                                            <p:cond delay="1668"/>
                                          </p:stCondLst>
                                        </p:cTn>
                                        <p:tgtEl>
                                          <p:spTgt spid="31"/>
                                        </p:tgtEl>
                                      </p:cBhvr>
                                      <p:to x="100000" y="100000"/>
                                    </p:animScale>
                                    <p:animScale>
                                      <p:cBhvr>
                                        <p:cTn id="235" dur="26">
                                          <p:stCondLst>
                                            <p:cond delay="1808"/>
                                          </p:stCondLst>
                                        </p:cTn>
                                        <p:tgtEl>
                                          <p:spTgt spid="31"/>
                                        </p:tgtEl>
                                      </p:cBhvr>
                                      <p:to x="100000" y="95000"/>
                                    </p:animScale>
                                    <p:animScale>
                                      <p:cBhvr>
                                        <p:cTn id="236" dur="166" decel="50000">
                                          <p:stCondLst>
                                            <p:cond delay="1834"/>
                                          </p:stCondLst>
                                        </p:cTn>
                                        <p:tgtEl>
                                          <p:spTgt spid="31"/>
                                        </p:tgtEl>
                                      </p:cBhvr>
                                      <p:to x="100000" y="100000"/>
                                    </p:animScale>
                                  </p:childTnLst>
                                </p:cTn>
                              </p:par>
                            </p:childTnLst>
                          </p:cTn>
                        </p:par>
                      </p:childTnLst>
                    </p:cTn>
                  </p:par>
                  <p:par>
                    <p:cTn id="237" fill="hold">
                      <p:stCondLst>
                        <p:cond delay="indefinite"/>
                      </p:stCondLst>
                      <p:childTnLst>
                        <p:par>
                          <p:cTn id="238" fill="hold">
                            <p:stCondLst>
                              <p:cond delay="0"/>
                            </p:stCondLst>
                            <p:childTnLst>
                              <p:par>
                                <p:cTn id="239" presetID="6" presetClass="entr" presetSubtype="16" fill="hold" grpId="0" nodeType="clickEffect">
                                  <p:stCondLst>
                                    <p:cond delay="0"/>
                                  </p:stCondLst>
                                  <p:childTnLst>
                                    <p:set>
                                      <p:cBhvr>
                                        <p:cTn id="240" dur="1" fill="hold">
                                          <p:stCondLst>
                                            <p:cond delay="0"/>
                                          </p:stCondLst>
                                        </p:cTn>
                                        <p:tgtEl>
                                          <p:spTgt spid="14"/>
                                        </p:tgtEl>
                                        <p:attrNameLst>
                                          <p:attrName>style.visibility</p:attrName>
                                        </p:attrNameLst>
                                      </p:cBhvr>
                                      <p:to>
                                        <p:strVal val="visible"/>
                                      </p:to>
                                    </p:set>
                                    <p:animEffect transition="in" filter="circle(in)">
                                      <p:cBhvr>
                                        <p:cTn id="241"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2" grpId="0" animBg="1"/>
      <p:bldP spid="14" grpId="0" animBg="1"/>
      <p:bldP spid="17" grpId="0" animBg="1"/>
      <p:bldP spid="18" grpId="0" animBg="1"/>
      <p:bldP spid="19" grpId="0" animBg="1"/>
      <p:bldP spid="20" grpId="0" animBg="1"/>
      <p:bldP spid="24" grpId="0" animBg="1"/>
      <p:bldP spid="22" grpId="0" animBg="1"/>
      <p:bldP spid="23"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A012D52D-6529-4283-AA61-7401F4E6FBCB}"/>
              </a:ext>
            </a:extLst>
          </p:cNvPr>
          <p:cNvSpPr txBox="1"/>
          <p:nvPr/>
        </p:nvSpPr>
        <p:spPr>
          <a:xfrm>
            <a:off x="386499" y="95071"/>
            <a:ext cx="8371001" cy="1200329"/>
          </a:xfrm>
          <a:prstGeom prst="rect">
            <a:avLst/>
          </a:prstGeom>
          <a:solidFill>
            <a:schemeClr val="accent2">
              <a:lumMod val="60000"/>
              <a:lumOff val="40000"/>
            </a:schemeClr>
          </a:solidFill>
          <a:scene3d>
            <a:camera prst="orthographicFront"/>
            <a:lightRig rig="threePt" dir="t"/>
          </a:scene3d>
          <a:sp3d>
            <a:bevelT/>
          </a:sp3d>
        </p:spPr>
        <p:txBody>
          <a:bodyPr wrap="square" rtlCol="0">
            <a:spAutoFit/>
          </a:bodyPr>
          <a:lstStyle/>
          <a:p>
            <a:pPr algn="ctr"/>
            <a:r>
              <a:rPr lang="en-US" sz="2400" b="1" u="sng">
                <a:solidFill>
                  <a:schemeClr val="bg2"/>
                </a:solidFill>
                <a:latin typeface="Calibri Light" panose="020F0302020204030204" pitchFamily="34" charset="0"/>
              </a:rPr>
              <a:t>Some information about PROTEIN FRACTIONATION techniques.
They simplify the complex protein extract by separating it into simpler fractions of proteins</a:t>
            </a:r>
            <a:endParaRPr lang="it-IT" sz="2400">
              <a:solidFill>
                <a:schemeClr val="bg2"/>
              </a:solidFill>
              <a:latin typeface="Calibri Light" panose="020F0302020204030204" pitchFamily="34" charset="0"/>
            </a:endParaRPr>
          </a:p>
        </p:txBody>
      </p:sp>
      <p:sp>
        <p:nvSpPr>
          <p:cNvPr id="5" name="CasellaDiTesto 4">
            <a:extLst>
              <a:ext uri="{FF2B5EF4-FFF2-40B4-BE49-F238E27FC236}">
                <a16:creationId xmlns:a16="http://schemas.microsoft.com/office/drawing/2014/main" id="{30D715CD-A4E0-4E73-8BD3-864035C37707}"/>
              </a:ext>
            </a:extLst>
          </p:cNvPr>
          <p:cNvSpPr txBox="1"/>
          <p:nvPr/>
        </p:nvSpPr>
        <p:spPr>
          <a:xfrm>
            <a:off x="1733550" y="3731683"/>
            <a:ext cx="4453014" cy="2941639"/>
          </a:xfrm>
          <a:prstGeom prst="rect">
            <a:avLst/>
          </a:prstGeom>
          <a:noFill/>
        </p:spPr>
        <p:txBody>
          <a:bodyPr wrap="none" lIns="91440" tIns="45720" rIns="91440" bIns="45720" rtlCol="0" anchor="t">
            <a:spAutoFit/>
          </a:bodyPr>
          <a:lstStyle/>
          <a:p>
            <a:pPr>
              <a:lnSpc>
                <a:spcPct val="200000"/>
              </a:lnSpc>
            </a:pPr>
            <a:r>
              <a:rPr lang="it-IT" dirty="0">
                <a:solidFill>
                  <a:schemeClr val="bg2"/>
                </a:solidFill>
                <a:latin typeface="Calibri Light"/>
                <a:ea typeface="Calibri Light"/>
                <a:cs typeface="Calibri Light"/>
              </a:rPr>
              <a:t>ULTRAFILTRATION 
FRACTIONAL PRECIPITATION
CHROMATOGRAPHIC TECHNIQUES
ELECTROPHORETIC TECHNIQUES</a:t>
            </a:r>
          </a:p>
        </p:txBody>
      </p:sp>
      <p:pic>
        <p:nvPicPr>
          <p:cNvPr id="2" name="Immagine 1">
            <a:extLst>
              <a:ext uri="{FF2B5EF4-FFF2-40B4-BE49-F238E27FC236}">
                <a16:creationId xmlns:a16="http://schemas.microsoft.com/office/drawing/2014/main" id="{7C335F8F-FB59-4FE4-AD52-295BF0BD1A6A}"/>
              </a:ext>
            </a:extLst>
          </p:cNvPr>
          <p:cNvPicPr>
            <a:picLocks noChangeAspect="1"/>
          </p:cNvPicPr>
          <p:nvPr/>
        </p:nvPicPr>
        <p:blipFill>
          <a:blip r:embed="rId2"/>
          <a:stretch>
            <a:fillRect/>
          </a:stretch>
        </p:blipFill>
        <p:spPr>
          <a:xfrm>
            <a:off x="1615980" y="1477773"/>
            <a:ext cx="5906653" cy="2448644"/>
          </a:xfrm>
          <a:prstGeom prst="rect">
            <a:avLst/>
          </a:prstGeom>
        </p:spPr>
      </p:pic>
    </p:spTree>
    <p:extLst>
      <p:ext uri="{BB962C8B-B14F-4D97-AF65-F5344CB8AC3E}">
        <p14:creationId xmlns:p14="http://schemas.microsoft.com/office/powerpoint/2010/main" val="3154923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463259" y="114848"/>
            <a:ext cx="6121163" cy="707886"/>
          </a:xfrm>
          <a:prstGeom prst="rect">
            <a:avLst/>
          </a:prstGeom>
          <a:solidFill>
            <a:schemeClr val="accent2">
              <a:lumMod val="40000"/>
              <a:lumOff val="60000"/>
            </a:schemeClr>
          </a:solidFill>
          <a:scene3d>
            <a:camera prst="orthographicFront"/>
            <a:lightRig rig="threePt" dir="t"/>
          </a:scene3d>
          <a:sp3d>
            <a:bevelT/>
          </a:sp3d>
        </p:spPr>
        <p:txBody>
          <a:bodyPr wrap="none" lIns="91440" tIns="45720" rIns="91440" bIns="45720" rtlCol="0" anchor="t">
            <a:spAutoFit/>
          </a:bodyPr>
          <a:lstStyle/>
          <a:p>
            <a:pPr algn="ctr"/>
            <a:r>
              <a:rPr lang="it-IT" sz="2000" dirty="0">
                <a:solidFill>
                  <a:schemeClr val="bg2"/>
                </a:solidFill>
                <a:latin typeface="Calibri Light"/>
                <a:ea typeface="Calibri Light"/>
                <a:cs typeface="Calibri Light"/>
              </a:rPr>
              <a:t>TO SEPARATE PROTEINS PRESENT IN COMPLEX MIXTURES:
FRACTIONATION BY </a:t>
            </a:r>
            <a:r>
              <a:rPr lang="it-IT" sz="2000" dirty="0">
                <a:solidFill>
                  <a:schemeClr val="bg2"/>
                </a:solidFill>
                <a:highlight>
                  <a:srgbClr val="FFFF00"/>
                </a:highlight>
                <a:latin typeface="Calibri Light"/>
                <a:ea typeface="Calibri Light"/>
                <a:cs typeface="Calibri Light"/>
              </a:rPr>
              <a:t>ULTRAFILTRATION</a:t>
            </a:r>
            <a:endParaRPr lang="it-IT" sz="2000" b="1" dirty="0">
              <a:solidFill>
                <a:schemeClr val="bg2"/>
              </a:solidFill>
              <a:highlight>
                <a:srgbClr val="FFFF00"/>
              </a:highlight>
              <a:latin typeface="Calibri Light"/>
              <a:ea typeface="Calibri Light"/>
              <a:cs typeface="Calibri Light"/>
            </a:endParaRPr>
          </a:p>
        </p:txBody>
      </p:sp>
      <p:sp>
        <p:nvSpPr>
          <p:cNvPr id="3" name="CasellaDiTesto 2"/>
          <p:cNvSpPr txBox="1"/>
          <p:nvPr/>
        </p:nvSpPr>
        <p:spPr>
          <a:xfrm>
            <a:off x="439563" y="904076"/>
            <a:ext cx="8748934" cy="707886"/>
          </a:xfrm>
          <a:prstGeom prst="rect">
            <a:avLst/>
          </a:prstGeom>
          <a:noFill/>
        </p:spPr>
        <p:txBody>
          <a:bodyPr wrap="none" rtlCol="0">
            <a:spAutoFit/>
          </a:bodyPr>
          <a:lstStyle/>
          <a:p>
            <a:r>
              <a:rPr lang="en-US" sz="2000">
                <a:solidFill>
                  <a:schemeClr val="bg2"/>
                </a:solidFill>
                <a:latin typeface="Calibri" panose="020F0502020204030204" pitchFamily="34" charset="0"/>
                <a:cs typeface="Calibri" panose="020F0502020204030204" pitchFamily="34" charset="0"/>
              </a:rPr>
              <a:t>THE PROTEIN EXTRACT can be FRACTIONATED according to the size of the proteins
</a:t>
            </a:r>
            <a:endParaRPr lang="it-IT" sz="2000">
              <a:solidFill>
                <a:schemeClr val="bg2"/>
              </a:solidFill>
              <a:latin typeface="Calibri" panose="020F0502020204030204" pitchFamily="34" charset="0"/>
              <a:cs typeface="Calibri" panose="020F0502020204030204" pitchFamily="34" charset="0"/>
            </a:endParaRPr>
          </a:p>
        </p:txBody>
      </p:sp>
      <p:sp>
        <p:nvSpPr>
          <p:cNvPr id="5" name="Freccia in giù 4"/>
          <p:cNvSpPr/>
          <p:nvPr/>
        </p:nvSpPr>
        <p:spPr>
          <a:xfrm>
            <a:off x="4038490" y="1205402"/>
            <a:ext cx="370755" cy="404948"/>
          </a:xfrm>
          <a:prstGeom prst="downArrow">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000">
              <a:solidFill>
                <a:schemeClr val="bg2"/>
              </a:solidFill>
              <a:latin typeface="Calibri Light" panose="020F0302020204030204" pitchFamily="34" charset="0"/>
            </a:endParaRPr>
          </a:p>
        </p:txBody>
      </p:sp>
      <p:pic>
        <p:nvPicPr>
          <p:cNvPr id="20" name="Immagine 19" descr="Immagine che contiene bianco e nero, schizzo, natura, monocromatico&#10;&#10;Descrizione generata automaticamente">
            <a:extLst>
              <a:ext uri="{FF2B5EF4-FFF2-40B4-BE49-F238E27FC236}">
                <a16:creationId xmlns:a16="http://schemas.microsoft.com/office/drawing/2014/main" id="{680D4A77-FAF6-FCDA-FD7F-6EB34513D679}"/>
              </a:ext>
            </a:extLst>
          </p:cNvPr>
          <p:cNvPicPr>
            <a:picLocks noChangeAspect="1"/>
          </p:cNvPicPr>
          <p:nvPr/>
        </p:nvPicPr>
        <p:blipFill>
          <a:blip r:embed="rId2"/>
          <a:stretch>
            <a:fillRect/>
          </a:stretch>
        </p:blipFill>
        <p:spPr>
          <a:xfrm>
            <a:off x="7772591" y="13907"/>
            <a:ext cx="1270635" cy="923163"/>
          </a:xfrm>
          <a:prstGeom prst="rect">
            <a:avLst/>
          </a:prstGeom>
        </p:spPr>
      </p:pic>
      <p:pic>
        <p:nvPicPr>
          <p:cNvPr id="46" name="Immagine 45" descr="Immagine che contiene testo, orologio, design&#10;&#10;Descrizione generata automaticamente">
            <a:extLst>
              <a:ext uri="{FF2B5EF4-FFF2-40B4-BE49-F238E27FC236}">
                <a16:creationId xmlns:a16="http://schemas.microsoft.com/office/drawing/2014/main" id="{07155CDA-A66C-CB6C-A227-96EF20A6E053}"/>
              </a:ext>
            </a:extLst>
          </p:cNvPr>
          <p:cNvPicPr>
            <a:picLocks noChangeAspect="1"/>
          </p:cNvPicPr>
          <p:nvPr/>
        </p:nvPicPr>
        <p:blipFill>
          <a:blip r:embed="rId3"/>
          <a:stretch>
            <a:fillRect/>
          </a:stretch>
        </p:blipFill>
        <p:spPr>
          <a:xfrm>
            <a:off x="640080" y="3329315"/>
            <a:ext cx="7854696" cy="2677393"/>
          </a:xfrm>
          <a:prstGeom prst="rect">
            <a:avLst/>
          </a:prstGeom>
        </p:spPr>
      </p:pic>
      <p:sp>
        <p:nvSpPr>
          <p:cNvPr id="47" name="CasellaDiTesto 46">
            <a:extLst>
              <a:ext uri="{FF2B5EF4-FFF2-40B4-BE49-F238E27FC236}">
                <a16:creationId xmlns:a16="http://schemas.microsoft.com/office/drawing/2014/main" id="{8AACF741-1619-7225-44AD-C510F95D4364}"/>
              </a:ext>
            </a:extLst>
          </p:cNvPr>
          <p:cNvSpPr txBox="1"/>
          <p:nvPr/>
        </p:nvSpPr>
        <p:spPr>
          <a:xfrm>
            <a:off x="2948940" y="2834640"/>
            <a:ext cx="353872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a:solidFill>
                  <a:srgbClr val="FF0000"/>
                </a:solidFill>
                <a:latin typeface="Times New Roman"/>
                <a:cs typeface="Times New Roman"/>
              </a:rPr>
              <a:t>i.e. MW </a:t>
            </a:r>
            <a:r>
              <a:rPr lang="it-IT" err="1">
                <a:solidFill>
                  <a:srgbClr val="FF0000"/>
                </a:solidFill>
                <a:latin typeface="Times New Roman"/>
                <a:cs typeface="Times New Roman"/>
              </a:rPr>
              <a:t>cut</a:t>
            </a:r>
            <a:r>
              <a:rPr lang="it-IT">
                <a:solidFill>
                  <a:srgbClr val="FF0000"/>
                </a:solidFill>
                <a:latin typeface="Times New Roman"/>
                <a:cs typeface="Times New Roman"/>
              </a:rPr>
              <a:t>-off =10 </a:t>
            </a:r>
            <a:r>
              <a:rPr lang="it-IT" err="1">
                <a:solidFill>
                  <a:srgbClr val="FF0000"/>
                </a:solidFill>
                <a:latin typeface="Times New Roman"/>
                <a:cs typeface="Times New Roman"/>
              </a:rPr>
              <a:t>KDa</a:t>
            </a:r>
            <a:endParaRPr lang="it-IT" err="1">
              <a:solidFill>
                <a:srgbClr val="FF0000"/>
              </a:solidFill>
              <a:cs typeface="Times New Roman"/>
            </a:endParaRPr>
          </a:p>
        </p:txBody>
      </p:sp>
      <p:sp>
        <p:nvSpPr>
          <p:cNvPr id="73" name="CasellaDiTesto 1">
            <a:extLst>
              <a:ext uri="{FF2B5EF4-FFF2-40B4-BE49-F238E27FC236}">
                <a16:creationId xmlns:a16="http://schemas.microsoft.com/office/drawing/2014/main" id="{2A1C5F50-3FC9-5CCF-50DC-7F1AA4E7204B}"/>
              </a:ext>
            </a:extLst>
          </p:cNvPr>
          <p:cNvSpPr txBox="1"/>
          <p:nvPr/>
        </p:nvSpPr>
        <p:spPr>
          <a:xfrm>
            <a:off x="39540" y="1512278"/>
            <a:ext cx="9064919" cy="1015663"/>
          </a:xfrm>
          <a:prstGeom prst="rect">
            <a:avLst/>
          </a:prstGeom>
          <a:noFill/>
          <a:scene3d>
            <a:camera prst="orthographicFront"/>
            <a:lightRig rig="threePt" dir="t"/>
          </a:scene3d>
          <a:sp3d>
            <a:bevelT/>
          </a:sp3d>
        </p:spPr>
        <p:txBody>
          <a:bodyPr wrap="square" lIns="91440" tIns="45720" rIns="91440" bIns="45720" rtlCol="0" anchor="t">
            <a:spAutoFit/>
          </a:bodyPr>
          <a:lstStyle>
            <a:defPPr>
              <a:defRPr lang="it-IT"/>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lgn="just"/>
            <a:r>
              <a:rPr lang="en-US" sz="2000" dirty="0">
                <a:solidFill>
                  <a:schemeClr val="bg2"/>
                </a:solidFill>
                <a:latin typeface="Calibri"/>
                <a:ea typeface="Calibri"/>
                <a:cs typeface="Calibri"/>
              </a:rPr>
              <a:t>It is possible to separate fractions that contain proteins with different molecular weight using </a:t>
            </a:r>
            <a:r>
              <a:rPr lang="en-US" sz="2000" dirty="0">
                <a:solidFill>
                  <a:schemeClr val="bg2"/>
                </a:solidFill>
                <a:highlight>
                  <a:srgbClr val="FFFF00"/>
                </a:highlight>
                <a:latin typeface="Calibri"/>
                <a:ea typeface="Calibri"/>
                <a:cs typeface="Calibri"/>
              </a:rPr>
              <a:t>filter membranes</a:t>
            </a:r>
            <a:r>
              <a:rPr lang="en-US" sz="2000" dirty="0">
                <a:solidFill>
                  <a:schemeClr val="bg2"/>
                </a:solidFill>
                <a:latin typeface="Calibri"/>
                <a:ea typeface="Calibri"/>
                <a:cs typeface="Calibri"/>
              </a:rPr>
              <a:t> (there have different molecular cut-off: from 3 </a:t>
            </a:r>
            <a:r>
              <a:rPr lang="en-US" sz="2000" err="1">
                <a:solidFill>
                  <a:schemeClr val="bg2"/>
                </a:solidFill>
                <a:latin typeface="Calibri"/>
                <a:ea typeface="Calibri"/>
                <a:cs typeface="Calibri"/>
              </a:rPr>
              <a:t>KDa</a:t>
            </a:r>
            <a:r>
              <a:rPr lang="en-US" sz="2000" dirty="0">
                <a:solidFill>
                  <a:schemeClr val="bg2"/>
                </a:solidFill>
                <a:latin typeface="Calibri"/>
                <a:ea typeface="Calibri"/>
                <a:cs typeface="Calibri"/>
              </a:rPr>
              <a:t> to 100 </a:t>
            </a:r>
            <a:r>
              <a:rPr lang="en-US" sz="2000" err="1">
                <a:solidFill>
                  <a:schemeClr val="bg2"/>
                </a:solidFill>
                <a:latin typeface="Calibri"/>
                <a:ea typeface="Calibri"/>
                <a:cs typeface="Calibri"/>
              </a:rPr>
              <a:t>Kda</a:t>
            </a:r>
            <a:r>
              <a:rPr lang="en-US" sz="2000" dirty="0">
                <a:solidFill>
                  <a:schemeClr val="bg2"/>
                </a:solidFill>
                <a:latin typeface="Calibri"/>
                <a:ea typeface="Calibri"/>
                <a:cs typeface="Calibri"/>
              </a:rPr>
              <a:t>). </a:t>
            </a:r>
            <a:endParaRPr lang="it-IT" sz="2000" dirty="0">
              <a:solidFill>
                <a:schemeClr val="bg2"/>
              </a:solidFill>
              <a:latin typeface="Calibri"/>
              <a:ea typeface="Calibri"/>
              <a:cs typeface="Calibri"/>
            </a:endParaRPr>
          </a:p>
        </p:txBody>
      </p:sp>
      <p:sp>
        <p:nvSpPr>
          <p:cNvPr id="74" name="CasellaDiTesto 73">
            <a:extLst>
              <a:ext uri="{FF2B5EF4-FFF2-40B4-BE49-F238E27FC236}">
                <a16:creationId xmlns:a16="http://schemas.microsoft.com/office/drawing/2014/main" id="{6346733D-7DCE-B9C9-8B49-016AC930AC50}"/>
              </a:ext>
            </a:extLst>
          </p:cNvPr>
          <p:cNvSpPr txBox="1"/>
          <p:nvPr/>
        </p:nvSpPr>
        <p:spPr>
          <a:xfrm>
            <a:off x="875373" y="4443984"/>
            <a:ext cx="279806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err="1">
                <a:solidFill>
                  <a:srgbClr val="FF0000"/>
                </a:solidFill>
                <a:latin typeface="Times New Roman"/>
                <a:cs typeface="Times New Roman"/>
              </a:rPr>
              <a:t>Molecules</a:t>
            </a:r>
            <a:r>
              <a:rPr lang="it-IT">
                <a:solidFill>
                  <a:srgbClr val="FF0000"/>
                </a:solidFill>
                <a:latin typeface="Times New Roman"/>
                <a:cs typeface="Times New Roman"/>
              </a:rPr>
              <a:t> &lt; 10 </a:t>
            </a:r>
            <a:r>
              <a:rPr lang="it-IT" err="1">
                <a:solidFill>
                  <a:srgbClr val="FF0000"/>
                </a:solidFill>
                <a:latin typeface="Times New Roman"/>
                <a:cs typeface="Times New Roman"/>
              </a:rPr>
              <a:t>KDa</a:t>
            </a:r>
            <a:endParaRPr lang="it-IT" err="1">
              <a:solidFill>
                <a:srgbClr val="FF0000"/>
              </a:solidFill>
              <a:cs typeface="Times New Roman"/>
            </a:endParaRPr>
          </a:p>
        </p:txBody>
      </p:sp>
      <p:sp>
        <p:nvSpPr>
          <p:cNvPr id="75" name="CasellaDiTesto 74">
            <a:extLst>
              <a:ext uri="{FF2B5EF4-FFF2-40B4-BE49-F238E27FC236}">
                <a16:creationId xmlns:a16="http://schemas.microsoft.com/office/drawing/2014/main" id="{89EB8816-88FE-EF43-5B9E-2C59440EEC33}"/>
              </a:ext>
            </a:extLst>
          </p:cNvPr>
          <p:cNvSpPr txBox="1"/>
          <p:nvPr/>
        </p:nvSpPr>
        <p:spPr>
          <a:xfrm>
            <a:off x="5490972" y="4855464"/>
            <a:ext cx="318211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err="1">
                <a:solidFill>
                  <a:srgbClr val="FF0000"/>
                </a:solidFill>
                <a:latin typeface="Times New Roman"/>
                <a:cs typeface="Times New Roman"/>
              </a:rPr>
              <a:t>Molecules</a:t>
            </a:r>
            <a:r>
              <a:rPr lang="it-IT">
                <a:solidFill>
                  <a:srgbClr val="FF0000"/>
                </a:solidFill>
                <a:latin typeface="Times New Roman"/>
                <a:cs typeface="Times New Roman"/>
              </a:rPr>
              <a:t> &gt; 10  </a:t>
            </a:r>
            <a:r>
              <a:rPr lang="it-IT" err="1">
                <a:solidFill>
                  <a:srgbClr val="FF0000"/>
                </a:solidFill>
                <a:latin typeface="Times New Roman"/>
                <a:cs typeface="Times New Roman"/>
              </a:rPr>
              <a:t>KDa</a:t>
            </a:r>
            <a:endParaRPr lang="it-IT" err="1">
              <a:solidFill>
                <a:srgbClr val="FF0000"/>
              </a:solidFill>
              <a:cs typeface="Times New Roman"/>
            </a:endParaRPr>
          </a:p>
        </p:txBody>
      </p:sp>
    </p:spTree>
    <p:extLst>
      <p:ext uri="{BB962C8B-B14F-4D97-AF65-F5344CB8AC3E}">
        <p14:creationId xmlns:p14="http://schemas.microsoft.com/office/powerpoint/2010/main" val="3556647480"/>
      </p:ext>
    </p:extLst>
  </p:cSld>
  <p:clrMapOvr>
    <a:masterClrMapping/>
  </p:clrMapOvr>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Bubbles">
      <a:majorFont>
        <a:latin typeface="Impact"/>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mic Sans M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Essenziale">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3186</Words>
  <Application>Microsoft Office PowerPoint</Application>
  <PresentationFormat>Presentazione su schermo (4:3)</PresentationFormat>
  <Paragraphs>455</Paragraphs>
  <Slides>29</Slides>
  <Notes>8</Notes>
  <HiddenSlides>0</HiddenSlides>
  <MMClips>0</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29</vt:i4>
      </vt:variant>
    </vt:vector>
  </HeadingPairs>
  <TitlesOfParts>
    <vt:vector size="42" baseType="lpstr">
      <vt:lpstr>DengXian</vt:lpstr>
      <vt:lpstr>-apple-system</vt:lpstr>
      <vt:lpstr>Arial</vt:lpstr>
      <vt:lpstr>Calibri</vt:lpstr>
      <vt:lpstr>Calibri Light</vt:lpstr>
      <vt:lpstr>Comic Sans MS</vt:lpstr>
      <vt:lpstr>Helvetica Neue</vt:lpstr>
      <vt:lpstr>Impact</vt:lpstr>
      <vt:lpstr>NotoSans-Light</vt:lpstr>
      <vt:lpstr>Times New Roman</vt:lpstr>
      <vt:lpstr>Verdana</vt:lpstr>
      <vt:lpstr>Verdana Pro</vt:lpstr>
      <vt:lpstr>Struttura predefinita</vt:lpstr>
      <vt:lpstr>Presentazione standard di PowerPoint</vt:lpstr>
      <vt:lpstr>Presentazione standard di PowerPoint</vt:lpstr>
      <vt:lpstr>Presentazione standard di PowerPoint</vt:lpstr>
      <vt:lpstr>Presentazione standard di PowerPoint</vt:lpstr>
      <vt:lpstr>Presentazione standard di PowerPoint</vt:lpstr>
      <vt:lpstr>used at low temperature, ~ 4°C</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Dipartimento di Biologia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Nessun titolo diapositiva</dc:title>
  <dc:creator>Melandri</dc:creator>
  <cp:lastModifiedBy>Barbara Manconi</cp:lastModifiedBy>
  <cp:revision>110</cp:revision>
  <dcterms:created xsi:type="dcterms:W3CDTF">2001-05-03T07:17:18Z</dcterms:created>
  <dcterms:modified xsi:type="dcterms:W3CDTF">2025-11-06T17:21:03Z</dcterms:modified>
</cp:coreProperties>
</file>