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64" r:id="rId4"/>
    <p:sldId id="258" r:id="rId5"/>
    <p:sldId id="260" r:id="rId6"/>
    <p:sldId id="270" r:id="rId7"/>
    <p:sldId id="273" r:id="rId8"/>
    <p:sldId id="259" r:id="rId9"/>
    <p:sldId id="269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03/11/2025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292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03/11/2025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6262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03/11/2025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9745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03/11/2025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2941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03/11/2025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4783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03/11/2025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320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03/11/2025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737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03/11/2025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0878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03/11/2025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6068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03/11/2025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7331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5809E-61F9-4630-9A43-5DB7D5E959BF}" type="datetimeFigureOut">
              <a:rPr lang="it-IT" smtClean="0"/>
              <a:t>03/11/2025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1443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5809E-61F9-4630-9A43-5DB7D5E959BF}" type="datetimeFigureOut">
              <a:rPr lang="it-IT" smtClean="0"/>
              <a:t>03/11/2025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24380-2133-4536-8A38-A5759E52B4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229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2520280"/>
          </a:xfrm>
        </p:spPr>
        <p:txBody>
          <a:bodyPr>
            <a:normAutofit/>
          </a:bodyPr>
          <a:lstStyle/>
          <a:p>
            <a:r>
              <a:rPr lang="it-IT" sz="2800" dirty="0"/>
              <a:t>Lorenzo Tanzini</a:t>
            </a:r>
            <a:br>
              <a:rPr lang="it-IT" sz="2800" dirty="0"/>
            </a:br>
            <a:r>
              <a:rPr lang="it-IT" b="1" i="1" dirty="0"/>
              <a:t>Storia medievale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b="1" dirty="0">
                <a:solidFill>
                  <a:srgbClr val="C00000"/>
                </a:solidFill>
              </a:rPr>
              <a:t>Letture corso - 8</a:t>
            </a:r>
          </a:p>
        </p:txBody>
      </p:sp>
    </p:spTree>
    <p:extLst>
      <p:ext uri="{BB962C8B-B14F-4D97-AF65-F5344CB8AC3E}">
        <p14:creationId xmlns:p14="http://schemas.microsoft.com/office/powerpoint/2010/main" val="3262490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Bonifacio VIII </a:t>
            </a:r>
            <a:br>
              <a:rPr lang="it-IT" dirty="0"/>
            </a:br>
            <a:r>
              <a:rPr lang="it-IT" dirty="0"/>
              <a:t>(Benedetto </a:t>
            </a:r>
            <a:r>
              <a:rPr lang="it-IT" dirty="0" err="1"/>
              <a:t>Caetani</a:t>
            </a:r>
            <a:r>
              <a:rPr lang="it-IT" dirty="0"/>
              <a:t>, 1294-1303)</a:t>
            </a: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368" y="2656457"/>
            <a:ext cx="4038600" cy="2971255"/>
          </a:xfrm>
        </p:spPr>
      </p:pic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925888" cy="488255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it-IT" sz="3600" b="1" i="1" dirty="0" err="1"/>
              <a:t>Unam</a:t>
            </a:r>
            <a:r>
              <a:rPr lang="it-IT" sz="3600" b="1" i="1" dirty="0"/>
              <a:t> </a:t>
            </a:r>
            <a:r>
              <a:rPr lang="it-IT" sz="3600" b="1" i="1" dirty="0" err="1"/>
              <a:t>Sanctam</a:t>
            </a:r>
            <a:r>
              <a:rPr lang="it-IT" sz="3600" dirty="0"/>
              <a:t> (1302)</a:t>
            </a:r>
          </a:p>
          <a:p>
            <a:pPr marL="0" indent="0">
              <a:buNone/>
            </a:pPr>
            <a:endParaRPr lang="it-IT" sz="3600" dirty="0"/>
          </a:p>
          <a:p>
            <a:pPr marL="0" indent="0">
              <a:buNone/>
            </a:pPr>
            <a:r>
              <a:rPr lang="it-IT" sz="4400" dirty="0"/>
              <a:t>Noi sappiamo dalle parole del Vangelo che in questa Chiesa e nel suo potere ci sono due spade, una spirituale, cioè, e una temporale. Ambedue sono in potere della Chiesa, la spada spirituale e quella materiale; una invero deve essere impugnata per la Chiesa, l’altra dalla Chiesa; la seconda dal clero, la prima dalla mano del re o cavalieri, ma secondo il comando e la condiscendenza del clero, perché è necessario che una spada dipenda dall’altra e che l’autorità temporale sia soggetta a quella spirituale.</a:t>
            </a:r>
          </a:p>
        </p:txBody>
      </p:sp>
    </p:spTree>
    <p:extLst>
      <p:ext uri="{BB962C8B-B14F-4D97-AF65-F5344CB8AC3E}">
        <p14:creationId xmlns:p14="http://schemas.microsoft.com/office/powerpoint/2010/main" val="452685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Un regno in espansione: </a:t>
            </a:r>
            <a:br>
              <a:rPr lang="it-IT" dirty="0"/>
            </a:br>
            <a:r>
              <a:rPr lang="it-IT" dirty="0"/>
              <a:t>la Francia capetingia</a:t>
            </a:r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88840"/>
            <a:ext cx="7704857" cy="4492077"/>
          </a:xfrm>
        </p:spPr>
      </p:pic>
    </p:spTree>
    <p:extLst>
      <p:ext uri="{BB962C8B-B14F-4D97-AF65-F5344CB8AC3E}">
        <p14:creationId xmlns:p14="http://schemas.microsoft.com/office/powerpoint/2010/main" val="2952742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4834880" cy="1143000"/>
          </a:xfrm>
        </p:spPr>
        <p:txBody>
          <a:bodyPr>
            <a:normAutofit fontScale="90000"/>
          </a:bodyPr>
          <a:lstStyle/>
          <a:p>
            <a:r>
              <a:rPr lang="it-IT" dirty="0"/>
              <a:t>Il papato avignonese (1309-1377)</a:t>
            </a: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924944"/>
            <a:ext cx="8300122" cy="3420380"/>
          </a:xfrm>
        </p:spPr>
      </p:pic>
      <p:pic>
        <p:nvPicPr>
          <p:cNvPr id="6" name="Segnaposto contenuto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620688"/>
            <a:ext cx="2790461" cy="2092846"/>
          </a:xfrm>
        </p:spPr>
      </p:pic>
    </p:spTree>
    <p:extLst>
      <p:ext uri="{BB962C8B-B14F-4D97-AF65-F5344CB8AC3E}">
        <p14:creationId xmlns:p14="http://schemas.microsoft.com/office/powerpoint/2010/main" val="589071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00FB19-6AB8-406E-A62E-6C69EA51C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/>
              <a:t>Una nuova idea della politica: Marsilio da Padova e il </a:t>
            </a:r>
            <a:r>
              <a:rPr lang="it-IT" sz="3200" i="1" dirty="0"/>
              <a:t>Defensor </a:t>
            </a:r>
            <a:r>
              <a:rPr lang="it-IT" sz="3200" i="1" dirty="0" err="1"/>
              <a:t>pacis</a:t>
            </a:r>
            <a:r>
              <a:rPr lang="it-IT" sz="3200" i="1" dirty="0"/>
              <a:t> </a:t>
            </a:r>
            <a:r>
              <a:rPr lang="it-IT" sz="3200" dirty="0"/>
              <a:t>(1324)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C2C1C16-BEBE-433A-89B5-5AD356589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98316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400" dirty="0"/>
              <a:t>…Soltanto l’intero corpo dei cittadini o la sua parte prevalente è il legislatore umano.</a:t>
            </a:r>
          </a:p>
          <a:p>
            <a:pPr marL="0" indent="0" algn="just">
              <a:buNone/>
            </a:pPr>
            <a:r>
              <a:rPr lang="it-IT" sz="2400" dirty="0"/>
              <a:t>I decreti del pontefice romano…costituiti senza averne avuto la concessione dal legislatore umano non possono costringere nessuno alla pena o alla punizione temporale o spirituale</a:t>
            </a:r>
          </a:p>
          <a:p>
            <a:pPr marL="0" indent="0" algn="just">
              <a:buNone/>
            </a:pPr>
            <a:r>
              <a:rPr lang="it-IT" sz="2400" dirty="0"/>
              <a:t>Nessun vescovo o sacerdote o loro collegio è autorizzato a scomunicare qualcuno senza l’autorizzazione del legislatore fedele.</a:t>
            </a:r>
          </a:p>
          <a:p>
            <a:pPr marL="0" indent="0" algn="just">
              <a:buNone/>
            </a:pPr>
            <a:r>
              <a:rPr lang="it-IT" sz="2400" dirty="0"/>
              <a:t>Soltanto il legislatore fedele, o chi governa per la sua autorità nella comunità dei credenti, può radunare con potere coattivo un concilio generale o parziale dei sacerdoti, vescovi e altri credenti; e se il concilio viene adunato in modo diverso, le sue decisioni non hanno forza né validità e nessuno può essere obbligato sotto minaccia di pena o punizione temporale o spirituale ad osservare le sue decisioni.</a:t>
            </a:r>
          </a:p>
        </p:txBody>
      </p:sp>
    </p:spTree>
    <p:extLst>
      <p:ext uri="{BB962C8B-B14F-4D97-AF65-F5344CB8AC3E}">
        <p14:creationId xmlns:p14="http://schemas.microsoft.com/office/powerpoint/2010/main" val="2269300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27FF023-9CA2-4AA7-84C3-2F563D375A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7" y="0"/>
            <a:ext cx="9064925" cy="6858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190EFC05-7D7B-4292-B608-FC6AC7FBE87A}"/>
              </a:ext>
            </a:extLst>
          </p:cNvPr>
          <p:cNvSpPr txBox="1"/>
          <p:nvPr/>
        </p:nvSpPr>
        <p:spPr>
          <a:xfrm>
            <a:off x="39537" y="260648"/>
            <a:ext cx="18681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solidFill>
                  <a:srgbClr val="FF0000"/>
                </a:solidFill>
              </a:rPr>
              <a:t>Europa 1350</a:t>
            </a:r>
          </a:p>
        </p:txBody>
      </p:sp>
    </p:spTree>
    <p:extLst>
      <p:ext uri="{BB962C8B-B14F-4D97-AF65-F5344CB8AC3E}">
        <p14:creationId xmlns:p14="http://schemas.microsoft.com/office/powerpoint/2010/main" val="378439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836712"/>
            <a:ext cx="3322712" cy="4752528"/>
          </a:xfrm>
        </p:spPr>
        <p:txBody>
          <a:bodyPr>
            <a:noAutofit/>
          </a:bodyPr>
          <a:lstStyle/>
          <a:p>
            <a:r>
              <a:rPr lang="it-IT" sz="3600" dirty="0"/>
              <a:t>L ‘Stato della Chiesa’</a:t>
            </a:r>
            <a:br>
              <a:rPr lang="it-IT" sz="3600" dirty="0"/>
            </a:br>
            <a:br>
              <a:rPr lang="it-IT" sz="3600" dirty="0"/>
            </a:br>
            <a:r>
              <a:rPr lang="it-IT" sz="3600" dirty="0"/>
              <a:t>Egidio di Albornoz e le Costituzioni del 1357</a:t>
            </a:r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5258"/>
            <a:ext cx="5634809" cy="6741368"/>
          </a:xfrm>
        </p:spPr>
      </p:pic>
    </p:spTree>
    <p:extLst>
      <p:ext uri="{BB962C8B-B14F-4D97-AF65-F5344CB8AC3E}">
        <p14:creationId xmlns:p14="http://schemas.microsoft.com/office/powerpoint/2010/main" val="2658895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1412776"/>
            <a:ext cx="3024336" cy="3442394"/>
          </a:xfrm>
        </p:spPr>
        <p:txBody>
          <a:bodyPr>
            <a:normAutofit/>
          </a:bodyPr>
          <a:lstStyle/>
          <a:p>
            <a:r>
              <a:rPr lang="it-IT" dirty="0"/>
              <a:t>Lo Scisma d’Occidente (1378-1415)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88640"/>
            <a:ext cx="5679132" cy="6488710"/>
          </a:xfrm>
        </p:spPr>
      </p:pic>
    </p:spTree>
    <p:extLst>
      <p:ext uri="{BB962C8B-B14F-4D97-AF65-F5344CB8AC3E}">
        <p14:creationId xmlns:p14="http://schemas.microsoft.com/office/powerpoint/2010/main" val="1442143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AD4533-A5E4-4477-AF8E-EE21D7001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80928"/>
            <a:ext cx="2123728" cy="1143000"/>
          </a:xfrm>
        </p:spPr>
        <p:txBody>
          <a:bodyPr>
            <a:normAutofit fontScale="90000"/>
          </a:bodyPr>
          <a:lstStyle/>
          <a:p>
            <a:r>
              <a:rPr lang="it-IT" dirty="0"/>
              <a:t>La Peste </a:t>
            </a:r>
            <a:br>
              <a:rPr lang="it-IT" dirty="0"/>
            </a:br>
            <a:r>
              <a:rPr lang="it-IT" dirty="0"/>
              <a:t>del 1348</a:t>
            </a:r>
          </a:p>
        </p:txBody>
      </p:sp>
      <p:pic>
        <p:nvPicPr>
          <p:cNvPr id="5" name="Segnaposto contenuto 4" descr="Immagine che contiene mappa&#10;&#10;Descrizione generata automaticamente">
            <a:extLst>
              <a:ext uri="{FF2B5EF4-FFF2-40B4-BE49-F238E27FC236}">
                <a16:creationId xmlns:a16="http://schemas.microsoft.com/office/drawing/2014/main" id="{4E6A3AC2-DFA0-4011-A073-6564C16C1F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525" y="332656"/>
            <a:ext cx="7020272" cy="6283145"/>
          </a:xfrm>
        </p:spPr>
      </p:pic>
    </p:spTree>
    <p:extLst>
      <p:ext uri="{BB962C8B-B14F-4D97-AF65-F5344CB8AC3E}">
        <p14:creationId xmlns:p14="http://schemas.microsoft.com/office/powerpoint/2010/main" val="26897395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314</Words>
  <Application>Microsoft Office PowerPoint</Application>
  <PresentationFormat>Presentazione su schermo (4:3)</PresentationFormat>
  <Paragraphs>17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2" baseType="lpstr">
      <vt:lpstr>Arial</vt:lpstr>
      <vt:lpstr>Calibri</vt:lpstr>
      <vt:lpstr>Tema di Office</vt:lpstr>
      <vt:lpstr>Lorenzo Tanzini Storia medievale</vt:lpstr>
      <vt:lpstr>Bonifacio VIII  (Benedetto Caetani, 1294-1303)</vt:lpstr>
      <vt:lpstr>Un regno in espansione:  la Francia capetingia</vt:lpstr>
      <vt:lpstr>Il papato avignonese (1309-1377)</vt:lpstr>
      <vt:lpstr>Una nuova idea della politica: Marsilio da Padova e il Defensor pacis (1324)</vt:lpstr>
      <vt:lpstr>Presentazione standard di PowerPoint</vt:lpstr>
      <vt:lpstr>L ‘Stato della Chiesa’  Egidio di Albornoz e le Costituzioni del 1357</vt:lpstr>
      <vt:lpstr>Lo Scisma d’Occidente (1378-1415)</vt:lpstr>
      <vt:lpstr>La Peste  del 1348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papato da Bonifacio VIII allo Scisma d’Occidente</dc:title>
  <dc:creator>Tanzini</dc:creator>
  <cp:lastModifiedBy>Utente</cp:lastModifiedBy>
  <cp:revision>12</cp:revision>
  <dcterms:created xsi:type="dcterms:W3CDTF">2015-05-26T06:20:27Z</dcterms:created>
  <dcterms:modified xsi:type="dcterms:W3CDTF">2025-11-03T13:56:43Z</dcterms:modified>
</cp:coreProperties>
</file>