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5" r:id="rId3"/>
    <p:sldId id="261" r:id="rId4"/>
    <p:sldId id="263" r:id="rId5"/>
    <p:sldId id="262" r:id="rId6"/>
    <p:sldId id="260" r:id="rId7"/>
    <p:sldId id="257" r:id="rId8"/>
    <p:sldId id="258" r:id="rId9"/>
    <p:sldId id="259" r:id="rId10"/>
    <p:sldId id="277" r:id="rId11"/>
    <p:sldId id="267" r:id="rId12"/>
    <p:sldId id="276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29/10/2025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2520280"/>
          </a:xfrm>
        </p:spPr>
        <p:txBody>
          <a:bodyPr>
            <a:normAutofit/>
          </a:bodyPr>
          <a:lstStyle/>
          <a:p>
            <a:r>
              <a:rPr lang="it-IT" sz="2800" dirty="0"/>
              <a:t>Lorenzo Tanzini</a:t>
            </a:r>
            <a:br>
              <a:rPr lang="it-IT" sz="2800" dirty="0"/>
            </a:br>
            <a:r>
              <a:rPr lang="it-IT" b="1" i="1" dirty="0"/>
              <a:t>Storia medievale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>
                <a:solidFill>
                  <a:srgbClr val="C00000"/>
                </a:solidFill>
              </a:rPr>
              <a:t>Letture corso - 7</a:t>
            </a:r>
          </a:p>
        </p:txBody>
      </p:sp>
    </p:spTree>
    <p:extLst>
      <p:ext uri="{BB962C8B-B14F-4D97-AF65-F5344CB8AC3E}">
        <p14:creationId xmlns:p14="http://schemas.microsoft.com/office/powerpoint/2010/main" val="3262490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CC23C2-5B87-931D-92C6-CAC7FECCE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Nuovi soggetti mediterranei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495503-E1CE-A457-3AFA-5E5C5EBA9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L’espansione mongola – dalla Cina all’Anatolia e alla Siria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L’impero mamelucco – 1250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Michele VIII Paleologo e la restaurazione dell’impero bizantino – 1261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0558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mappa&#10;&#10;Descrizione generata automaticamente">
            <a:extLst>
              <a:ext uri="{FF2B5EF4-FFF2-40B4-BE49-F238E27FC236}">
                <a16:creationId xmlns:a16="http://schemas.microsoft.com/office/drawing/2014/main" id="{AF9706D0-7CB3-4A47-A586-551850AF0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634"/>
            <a:ext cx="8712968" cy="65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22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3674C0-3310-0463-01D2-990DF9680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it-IT" sz="3600" dirty="0"/>
              <a:t>L’apogeo della civiltà urbana </a:t>
            </a:r>
            <a:br>
              <a:rPr lang="it-IT" sz="3600" dirty="0"/>
            </a:br>
            <a:r>
              <a:rPr lang="it-IT" sz="3600" dirty="0"/>
              <a:t>tra XIII e XIV secolo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E6EF5C-17CE-CE39-A5BC-74D55F41C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/>
              <a:t>Le metropoli europee:</a:t>
            </a:r>
          </a:p>
          <a:p>
            <a:pPr marL="0" indent="0">
              <a:buNone/>
            </a:pPr>
            <a:r>
              <a:rPr lang="it-IT" dirty="0"/>
              <a:t>Parigi</a:t>
            </a:r>
          </a:p>
          <a:p>
            <a:pPr marL="0" indent="0">
              <a:buNone/>
            </a:pPr>
            <a:r>
              <a:rPr lang="it-IT" dirty="0"/>
              <a:t>Milano, Venezia, Genova, Firenze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Una rete di grandi città</a:t>
            </a:r>
          </a:p>
          <a:p>
            <a:pPr marL="0" indent="0">
              <a:buNone/>
            </a:pPr>
            <a:r>
              <a:rPr lang="it-IT" dirty="0"/>
              <a:t>Londra, Bruges, Colonia, Barcellona</a:t>
            </a:r>
          </a:p>
          <a:p>
            <a:pPr marL="0" indent="0">
              <a:buNone/>
            </a:pPr>
            <a:r>
              <a:rPr lang="it-IT" dirty="0"/>
              <a:t>Bologna, Pisa, Siena, Perugia, Palermo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Un tessuto di centri urbani di medie dimensioni</a:t>
            </a:r>
          </a:p>
        </p:txBody>
      </p:sp>
    </p:spTree>
    <p:extLst>
      <p:ext uri="{BB962C8B-B14F-4D97-AF65-F5344CB8AC3E}">
        <p14:creationId xmlns:p14="http://schemas.microsoft.com/office/powerpoint/2010/main" val="462571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it-IT" dirty="0"/>
              <a:t>I ‘regimi di </a:t>
            </a:r>
            <a:r>
              <a:rPr lang="it-IT" dirty="0" err="1"/>
              <a:t>popolo’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7848872" cy="446449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Capitano del Popolo</a:t>
            </a:r>
          </a:p>
          <a:p>
            <a:r>
              <a:rPr lang="it-IT" dirty="0">
                <a:solidFill>
                  <a:schemeClr val="tx1"/>
                </a:solidFill>
              </a:rPr>
              <a:t>Anziani – Priori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Fiscalità – la Libra o Estimo</a:t>
            </a:r>
          </a:p>
          <a:p>
            <a:r>
              <a:rPr lang="it-IT" dirty="0">
                <a:solidFill>
                  <a:schemeClr val="tx1"/>
                </a:solidFill>
              </a:rPr>
              <a:t>Dominio del territorio  </a:t>
            </a:r>
          </a:p>
          <a:p>
            <a:r>
              <a:rPr lang="it-IT" dirty="0">
                <a:solidFill>
                  <a:schemeClr val="tx1"/>
                </a:solidFill>
              </a:rPr>
              <a:t>Ordinamenti </a:t>
            </a:r>
            <a:r>
              <a:rPr lang="it-IT" dirty="0" err="1">
                <a:solidFill>
                  <a:schemeClr val="tx1"/>
                </a:solidFill>
              </a:rPr>
              <a:t>antimagnatizi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Grandi imprese edilizie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513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2708920"/>
            <a:ext cx="3322712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Città e contado</a:t>
            </a: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258"/>
            <a:ext cx="5634809" cy="6741368"/>
          </a:xfrm>
        </p:spPr>
      </p:pic>
    </p:spTree>
    <p:extLst>
      <p:ext uri="{BB962C8B-B14F-4D97-AF65-F5344CB8AC3E}">
        <p14:creationId xmlns:p14="http://schemas.microsoft.com/office/powerpoint/2010/main" val="2658895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Evoluzioni politiche divergenti </a:t>
            </a:r>
            <a:br>
              <a:rPr lang="it-IT" dirty="0"/>
            </a:br>
            <a:r>
              <a:rPr lang="it-IT" dirty="0"/>
              <a:t>tra XIII e XIV secolo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Le città ‘repubblicane’: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Venezia </a:t>
            </a:r>
          </a:p>
          <a:p>
            <a:pPr marL="0" indent="0">
              <a:buNone/>
            </a:pPr>
            <a:r>
              <a:rPr lang="it-IT" dirty="0"/>
              <a:t>Firenze</a:t>
            </a:r>
          </a:p>
          <a:p>
            <a:pPr marL="0" indent="0">
              <a:buNone/>
            </a:pPr>
            <a:r>
              <a:rPr lang="it-IT" dirty="0"/>
              <a:t>Siena</a:t>
            </a:r>
          </a:p>
          <a:p>
            <a:pPr marL="0" indent="0">
              <a:buNone/>
            </a:pPr>
            <a:r>
              <a:rPr lang="it-IT" dirty="0"/>
              <a:t>Perugia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Le più antiche dinastie signorili: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Visconti</a:t>
            </a:r>
          </a:p>
          <a:p>
            <a:pPr marL="0" indent="0">
              <a:buNone/>
            </a:pPr>
            <a:r>
              <a:rPr lang="it-IT" dirty="0"/>
              <a:t>Este </a:t>
            </a:r>
          </a:p>
          <a:p>
            <a:pPr marL="0" indent="0">
              <a:buNone/>
            </a:pPr>
            <a:r>
              <a:rPr lang="it-IT" dirty="0"/>
              <a:t>Della Scala</a:t>
            </a:r>
          </a:p>
          <a:p>
            <a:pPr marL="0" indent="0">
              <a:buNone/>
            </a:pPr>
            <a:r>
              <a:rPr lang="it-IT" dirty="0" err="1"/>
              <a:t>Buonacolsi</a:t>
            </a:r>
            <a:r>
              <a:rPr lang="it-IT" dirty="0"/>
              <a:t> poi Gonzaga</a:t>
            </a:r>
          </a:p>
        </p:txBody>
      </p:sp>
    </p:spTree>
    <p:extLst>
      <p:ext uri="{BB962C8B-B14F-4D97-AF65-F5344CB8AC3E}">
        <p14:creationId xmlns:p14="http://schemas.microsoft.com/office/powerpoint/2010/main" val="2019865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FC274-BA0F-5FDA-748C-64933DEA4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La Chiesa occidentale tra XII e XIII secolo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132A4D-57B2-C255-8EF5-057503805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Concili lateranensi:  1123, 1139, 1179, </a:t>
            </a:r>
            <a:r>
              <a:rPr lang="it-IT" b="1" dirty="0"/>
              <a:t>1215</a:t>
            </a:r>
          </a:p>
          <a:p>
            <a:pPr marL="0" indent="0">
              <a:buNone/>
            </a:pPr>
            <a:endParaRPr lang="it-IT" b="1" dirty="0"/>
          </a:p>
          <a:p>
            <a:pPr marL="0" indent="0" algn="ctr">
              <a:buNone/>
            </a:pPr>
            <a:r>
              <a:rPr lang="it-IT" b="1" dirty="0"/>
              <a:t>Ritorno dell’eresia?</a:t>
            </a:r>
          </a:p>
          <a:p>
            <a:pPr marL="0" indent="0">
              <a:buNone/>
            </a:pPr>
            <a:r>
              <a:rPr lang="it-IT" dirty="0"/>
              <a:t>Movimenti evangelici e pauperistici</a:t>
            </a:r>
          </a:p>
          <a:p>
            <a:pPr marL="0" indent="0">
              <a:buNone/>
            </a:pPr>
            <a:r>
              <a:rPr lang="it-IT" dirty="0"/>
              <a:t>Dualismo: i Catari</a:t>
            </a:r>
          </a:p>
        </p:txBody>
      </p:sp>
    </p:spTree>
    <p:extLst>
      <p:ext uri="{BB962C8B-B14F-4D97-AF65-F5344CB8AC3E}">
        <p14:creationId xmlns:p14="http://schemas.microsoft.com/office/powerpoint/2010/main" val="240421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99592" y="-112797"/>
            <a:ext cx="7772400" cy="1152128"/>
          </a:xfrm>
        </p:spPr>
        <p:txBody>
          <a:bodyPr/>
          <a:lstStyle/>
          <a:p>
            <a:r>
              <a:rPr lang="it-IT" dirty="0"/>
              <a:t>Innocenzo III 1198-1216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-23838" y="1026537"/>
            <a:ext cx="5832648" cy="5112568"/>
          </a:xfrm>
        </p:spPr>
        <p:txBody>
          <a:bodyPr>
            <a:noAutofit/>
          </a:bodyPr>
          <a:lstStyle/>
          <a:p>
            <a:r>
              <a:rPr lang="it-IT" sz="2800" dirty="0">
                <a:solidFill>
                  <a:schemeClr val="tx1"/>
                </a:solidFill>
              </a:rPr>
              <a:t>Concilio lateranense IV - 1215</a:t>
            </a:r>
          </a:p>
          <a:p>
            <a:endParaRPr lang="it-IT" sz="2800" dirty="0">
              <a:solidFill>
                <a:schemeClr val="tx1"/>
              </a:solidFill>
            </a:endParaRPr>
          </a:p>
          <a:p>
            <a:r>
              <a:rPr lang="it-IT" sz="2800" dirty="0">
                <a:solidFill>
                  <a:schemeClr val="tx1"/>
                </a:solidFill>
              </a:rPr>
              <a:t>Lotta contro le eresie: </a:t>
            </a:r>
          </a:p>
          <a:p>
            <a:r>
              <a:rPr lang="it-IT" sz="2800" i="1" dirty="0">
                <a:solidFill>
                  <a:schemeClr val="tx1"/>
                </a:solidFill>
              </a:rPr>
              <a:t>Ad </a:t>
            </a:r>
            <a:r>
              <a:rPr lang="it-IT" sz="2800" i="1" dirty="0" err="1">
                <a:solidFill>
                  <a:schemeClr val="tx1"/>
                </a:solidFill>
              </a:rPr>
              <a:t>Abolendam</a:t>
            </a:r>
            <a:r>
              <a:rPr lang="it-IT" sz="2800" i="1" dirty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(1184)</a:t>
            </a:r>
          </a:p>
          <a:p>
            <a:r>
              <a:rPr lang="it-IT" sz="2800" i="1" dirty="0" err="1">
                <a:solidFill>
                  <a:schemeClr val="tx1"/>
                </a:solidFill>
              </a:rPr>
              <a:t>Vergentis</a:t>
            </a:r>
            <a:r>
              <a:rPr lang="it-IT" sz="2800" i="1" dirty="0">
                <a:solidFill>
                  <a:schemeClr val="tx1"/>
                </a:solidFill>
              </a:rPr>
              <a:t> in </a:t>
            </a:r>
            <a:r>
              <a:rPr lang="it-IT" sz="2800" i="1" dirty="0" err="1">
                <a:solidFill>
                  <a:schemeClr val="tx1"/>
                </a:solidFill>
              </a:rPr>
              <a:t>senium</a:t>
            </a:r>
            <a:r>
              <a:rPr lang="it-IT" sz="2800" i="1" dirty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(1199)</a:t>
            </a:r>
          </a:p>
          <a:p>
            <a:endParaRPr lang="it-IT" sz="2800" dirty="0">
              <a:solidFill>
                <a:schemeClr val="tx1"/>
              </a:solidFill>
            </a:endParaRPr>
          </a:p>
          <a:p>
            <a:r>
              <a:rPr lang="it-IT" sz="2800" dirty="0">
                <a:solidFill>
                  <a:schemeClr val="tx1"/>
                </a:solidFill>
              </a:rPr>
              <a:t>Crociata contro i Catari Albigesi</a:t>
            </a:r>
          </a:p>
          <a:p>
            <a:r>
              <a:rPr lang="it-IT" sz="2800" dirty="0">
                <a:solidFill>
                  <a:schemeClr val="tx1"/>
                </a:solidFill>
              </a:rPr>
              <a:t>Ordini mendicanti</a:t>
            </a:r>
          </a:p>
          <a:p>
            <a:endParaRPr lang="it-IT" sz="2800" dirty="0">
              <a:solidFill>
                <a:schemeClr val="tx1"/>
              </a:solidFill>
            </a:endParaRPr>
          </a:p>
          <a:p>
            <a:r>
              <a:rPr lang="it-IT" sz="2800" dirty="0">
                <a:solidFill>
                  <a:schemeClr val="tx1"/>
                </a:solidFill>
              </a:rPr>
              <a:t>Tutela di Federico II – 1199-1209</a:t>
            </a:r>
          </a:p>
          <a:p>
            <a:r>
              <a:rPr lang="it-IT" sz="2800" dirty="0">
                <a:solidFill>
                  <a:schemeClr val="tx1"/>
                </a:solidFill>
              </a:rPr>
              <a:t>IV crociata – 1202-1204</a:t>
            </a:r>
          </a:p>
          <a:p>
            <a:endParaRPr lang="it-IT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166" y="1673998"/>
            <a:ext cx="3220858" cy="477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74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4125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dirty="0"/>
              <a:t>La IV Crociata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71329"/>
            <a:ext cx="7397924" cy="6051501"/>
          </a:xfrm>
        </p:spPr>
      </p:pic>
    </p:spTree>
    <p:extLst>
      <p:ext uri="{BB962C8B-B14F-4D97-AF65-F5344CB8AC3E}">
        <p14:creationId xmlns:p14="http://schemas.microsoft.com/office/powerpoint/2010/main" val="1284553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Francesco d’Assisi (1182-1226)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dirty="0"/>
              <a:t>La</a:t>
            </a:r>
            <a:r>
              <a:rPr lang="it-IT" i="1" dirty="0"/>
              <a:t> </a:t>
            </a:r>
            <a:r>
              <a:rPr lang="it-IT" i="1" dirty="0" err="1"/>
              <a:t>Regula</a:t>
            </a:r>
            <a:r>
              <a:rPr lang="it-IT" i="1" dirty="0"/>
              <a:t> </a:t>
            </a:r>
            <a:r>
              <a:rPr lang="it-IT" i="1" dirty="0" err="1"/>
              <a:t>bullata</a:t>
            </a:r>
            <a:r>
              <a:rPr lang="it-IT" i="1" dirty="0"/>
              <a:t> (1223)</a:t>
            </a:r>
          </a:p>
          <a:p>
            <a:pPr marL="0" indent="0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La regola e vita dei frati minori è questa, cioè osservare il santo Vangelo del Signore nostro Gesù Cristo, vivendo in obbedienza, senza nulla di proprio e in castità. Frate Francesco promette obbedienza e reverenza al signor papa Onorio e ai suoi successori canonicamente eletti e alla Chiesa romana. E gli altri frati siano tenuti a obbedire a frate Francesco e ai suoi successori.</a:t>
            </a:r>
          </a:p>
          <a:p>
            <a:pPr marL="0" indent="0" algn="just">
              <a:buNone/>
            </a:pPr>
            <a:r>
              <a:rPr lang="it-IT" dirty="0"/>
              <a:t>[IV] In nessun modo i frati ricevano denari o pecunia, direttamente o per interposta persona. Tuttavia, i ministri e i custodi, ed essi soltanto, per mezzo di amici spirituali, si prendano sollecita cura per le necessità dei malati e per vestire gli altri frati, secondo i luoghi e i tempi e i paesi freddi, così come sembrerà convenire alla necessità, salvo sempre il principio, come è stato detto, che non ricevano denari o pecunia.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7775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06688" cy="5962674"/>
          </a:xfrm>
        </p:spPr>
        <p:txBody>
          <a:bodyPr>
            <a:normAutofit/>
          </a:bodyPr>
          <a:lstStyle/>
          <a:p>
            <a:r>
              <a:rPr lang="it-IT" sz="4000" dirty="0"/>
              <a:t>Federico II re di Sicilia e Imperatore (1194-1250)</a:t>
            </a:r>
            <a:br>
              <a:rPr lang="it-IT" sz="4000" dirty="0"/>
            </a:br>
            <a:br>
              <a:rPr lang="it-IT" sz="4000" dirty="0"/>
            </a:br>
            <a:br>
              <a:rPr lang="it-IT" sz="4000" dirty="0"/>
            </a:br>
            <a:r>
              <a:rPr lang="it-IT" sz="4000" i="1" dirty="0"/>
              <a:t>Liber </a:t>
            </a:r>
            <a:r>
              <a:rPr lang="it-IT" sz="4000" i="1" dirty="0" err="1"/>
              <a:t>Augustalis</a:t>
            </a:r>
            <a:r>
              <a:rPr lang="it-IT" sz="4000" i="1" dirty="0"/>
              <a:t> </a:t>
            </a:r>
            <a:r>
              <a:rPr lang="it-IT" sz="4000" dirty="0"/>
              <a:t>1231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15176"/>
            <a:ext cx="4968552" cy="6537364"/>
          </a:xfrm>
        </p:spPr>
      </p:pic>
    </p:spTree>
    <p:extLst>
      <p:ext uri="{BB962C8B-B14F-4D97-AF65-F5344CB8AC3E}">
        <p14:creationId xmlns:p14="http://schemas.microsoft.com/office/powerpoint/2010/main" val="4007639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160" y="188640"/>
            <a:ext cx="6908304" cy="864096"/>
          </a:xfrm>
        </p:spPr>
        <p:txBody>
          <a:bodyPr/>
          <a:lstStyle/>
          <a:p>
            <a:r>
              <a:rPr lang="it-IT" dirty="0"/>
              <a:t>Il regno angioino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56025" y="4365104"/>
            <a:ext cx="6400800" cy="1752600"/>
          </a:xfrm>
        </p:spPr>
        <p:txBody>
          <a:bodyPr/>
          <a:lstStyle/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Carlo d’Angiò e la battaglia di Benevento - 1266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8" y="1196752"/>
            <a:ext cx="6660146" cy="325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12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guerra tra angioini e aragonesi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>
                <a:solidFill>
                  <a:schemeClr val="tx1"/>
                </a:solidFill>
              </a:rPr>
              <a:t>Rivolta e guerra del vespro - 1282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Trattato di Anagni 1295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Infeudazione del regno di Sardegna e Corsica a Giacomo II di Aragona 1297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Pace di Caltabellotta 1302</a:t>
            </a:r>
          </a:p>
        </p:txBody>
      </p:sp>
    </p:spTree>
    <p:extLst>
      <p:ext uri="{BB962C8B-B14F-4D97-AF65-F5344CB8AC3E}">
        <p14:creationId xmlns:p14="http://schemas.microsoft.com/office/powerpoint/2010/main" val="2313389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L’espansione mediterranea aragonese nel tardo medioevo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8" y="1628800"/>
            <a:ext cx="8855502" cy="4464496"/>
          </a:xfrm>
        </p:spPr>
      </p:pic>
    </p:spTree>
    <p:extLst>
      <p:ext uri="{BB962C8B-B14F-4D97-AF65-F5344CB8AC3E}">
        <p14:creationId xmlns:p14="http://schemas.microsoft.com/office/powerpoint/2010/main" val="40392068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456</Words>
  <Application>Microsoft Office PowerPoint</Application>
  <PresentationFormat>Presentazione su schermo (4:3)</PresentationFormat>
  <Paragraphs>81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Arial</vt:lpstr>
      <vt:lpstr>Calibri</vt:lpstr>
      <vt:lpstr>Tema di Office</vt:lpstr>
      <vt:lpstr>Lorenzo Tanzini Storia medievale</vt:lpstr>
      <vt:lpstr>La Chiesa occidentale tra XII e XIII secolo</vt:lpstr>
      <vt:lpstr>Innocenzo III 1198-1216</vt:lpstr>
      <vt:lpstr>La IV Crociata</vt:lpstr>
      <vt:lpstr>Francesco d’Assisi (1182-1226)</vt:lpstr>
      <vt:lpstr>Federico II re di Sicilia e Imperatore (1194-1250)   Liber Augustalis 1231</vt:lpstr>
      <vt:lpstr>Il regno angioino</vt:lpstr>
      <vt:lpstr>La guerra tra angioini e aragonesi</vt:lpstr>
      <vt:lpstr>L’espansione mediterranea aragonese nel tardo medioevo</vt:lpstr>
      <vt:lpstr>Nuovi soggetti mediterranei</vt:lpstr>
      <vt:lpstr>Presentazione standard di PowerPoint</vt:lpstr>
      <vt:lpstr>L’apogeo della civiltà urbana  tra XIII e XIV secolo</vt:lpstr>
      <vt:lpstr>I ‘regimi di popolo’</vt:lpstr>
      <vt:lpstr>Città e contado</vt:lpstr>
      <vt:lpstr>Evoluzioni politiche divergenti  tra XIII e XIV secolo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Tanzini</dc:creator>
  <cp:lastModifiedBy>Utente</cp:lastModifiedBy>
  <cp:revision>22</cp:revision>
  <dcterms:created xsi:type="dcterms:W3CDTF">2015-05-26T10:19:12Z</dcterms:created>
  <dcterms:modified xsi:type="dcterms:W3CDTF">2025-10-29T13:34:49Z</dcterms:modified>
</cp:coreProperties>
</file>