
<file path=[Content_Types].xml><?xml version="1.0" encoding="utf-8"?>
<Types xmlns="http://schemas.openxmlformats.org/package/2006/content-types">
  <Default Extension="bin" ContentType="image/unknown"/>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61" r:id="rId4"/>
    <p:sldId id="290" r:id="rId5"/>
    <p:sldId id="289" r:id="rId6"/>
    <p:sldId id="286" r:id="rId7"/>
    <p:sldId id="265" r:id="rId8"/>
    <p:sldId id="270" r:id="rId9"/>
    <p:sldId id="312" r:id="rId10"/>
    <p:sldId id="309" r:id="rId11"/>
    <p:sldId id="259" r:id="rId12"/>
    <p:sldId id="266" r:id="rId13"/>
    <p:sldId id="267" r:id="rId14"/>
    <p:sldId id="263" r:id="rId15"/>
    <p:sldId id="273" r:id="rId16"/>
    <p:sldId id="274" r:id="rId17"/>
    <p:sldId id="277" r:id="rId1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1" autoAdjust="0"/>
    <p:restoredTop sz="94660"/>
  </p:normalViewPr>
  <p:slideViewPr>
    <p:cSldViewPr>
      <p:cViewPr varScale="1">
        <p:scale>
          <a:sx n="79" d="100"/>
          <a:sy n="79" d="100"/>
        </p:scale>
        <p:origin x="157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290889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2056368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3997851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2184575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2624435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2489352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2951755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1027783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109715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3102996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38E4DE2D-A99C-4B4B-BEF2-F224C8FD1AD7}" type="datetimeFigureOut">
              <a:rPr lang="it-IT" smtClean="0"/>
              <a:pPr/>
              <a:t>23/10/2025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C512772-2454-4509-B32C-0549180C1380}" type="slidenum">
              <a:rPr lang="it-IT" smtClean="0"/>
              <a:pPr/>
              <a:t>‹N›</a:t>
            </a:fld>
            <a:endParaRPr lang="it-IT"/>
          </a:p>
        </p:txBody>
      </p:sp>
    </p:spTree>
    <p:extLst>
      <p:ext uri="{BB962C8B-B14F-4D97-AF65-F5344CB8AC3E}">
        <p14:creationId xmlns:p14="http://schemas.microsoft.com/office/powerpoint/2010/main" val="1811950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E4DE2D-A99C-4B4B-BEF2-F224C8FD1AD7}" type="datetimeFigureOut">
              <a:rPr lang="it-IT" smtClean="0"/>
              <a:pPr/>
              <a:t>23/10/2025</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12772-2454-4509-B32C-0549180C1380}" type="slidenum">
              <a:rPr lang="it-IT" smtClean="0"/>
              <a:pPr/>
              <a:t>‹N›</a:t>
            </a:fld>
            <a:endParaRPr lang="it-IT"/>
          </a:p>
        </p:txBody>
      </p:sp>
    </p:spTree>
    <p:extLst>
      <p:ext uri="{BB962C8B-B14F-4D97-AF65-F5344CB8AC3E}">
        <p14:creationId xmlns:p14="http://schemas.microsoft.com/office/powerpoint/2010/main" val="1204061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bin"/><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solidFill>
                  <a:srgbClr val="C00000"/>
                </a:solidFill>
              </a:rPr>
              <a:t>Storia Medievale I modulo A</a:t>
            </a:r>
            <a:br>
              <a:rPr lang="it-IT" dirty="0">
                <a:solidFill>
                  <a:srgbClr val="C00000"/>
                </a:solidFill>
              </a:rPr>
            </a:br>
            <a:r>
              <a:rPr lang="it-IT" dirty="0"/>
              <a:t>lezione 6</a:t>
            </a:r>
          </a:p>
        </p:txBody>
      </p:sp>
    </p:spTree>
    <p:extLst>
      <p:ext uri="{BB962C8B-B14F-4D97-AF65-F5344CB8AC3E}">
        <p14:creationId xmlns:p14="http://schemas.microsoft.com/office/powerpoint/2010/main" val="1122215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5E73B3-8D49-4FAD-A54D-164D712A8765}"/>
              </a:ext>
            </a:extLst>
          </p:cNvPr>
          <p:cNvSpPr>
            <a:spLocks noGrp="1"/>
          </p:cNvSpPr>
          <p:nvPr>
            <p:ph type="title"/>
          </p:nvPr>
        </p:nvSpPr>
        <p:spPr>
          <a:xfrm>
            <a:off x="457200" y="179930"/>
            <a:ext cx="8229600" cy="490066"/>
          </a:xfrm>
        </p:spPr>
        <p:txBody>
          <a:bodyPr>
            <a:normAutofit fontScale="90000"/>
          </a:bodyPr>
          <a:lstStyle/>
          <a:p>
            <a:r>
              <a:rPr lang="it-IT" dirty="0"/>
              <a:t>Re capetingi e re inglesi</a:t>
            </a:r>
          </a:p>
        </p:txBody>
      </p:sp>
      <p:pic>
        <p:nvPicPr>
          <p:cNvPr id="4" name="Immagine 3">
            <a:extLst>
              <a:ext uri="{FF2B5EF4-FFF2-40B4-BE49-F238E27FC236}">
                <a16:creationId xmlns:a16="http://schemas.microsoft.com/office/drawing/2014/main" id="{CBEE5238-902D-4823-9E0C-751F89EC20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529" y="930110"/>
            <a:ext cx="7954942" cy="4997779"/>
          </a:xfrm>
          <a:prstGeom prst="rect">
            <a:avLst/>
          </a:prstGeom>
        </p:spPr>
      </p:pic>
      <p:sp>
        <p:nvSpPr>
          <p:cNvPr id="5" name="CasellaDiTesto 4">
            <a:extLst>
              <a:ext uri="{FF2B5EF4-FFF2-40B4-BE49-F238E27FC236}">
                <a16:creationId xmlns:a16="http://schemas.microsoft.com/office/drawing/2014/main" id="{3970D659-E5D5-4A86-BB4E-DFFB8BAC206B}"/>
              </a:ext>
            </a:extLst>
          </p:cNvPr>
          <p:cNvSpPr txBox="1"/>
          <p:nvPr/>
        </p:nvSpPr>
        <p:spPr>
          <a:xfrm>
            <a:off x="355438" y="5959726"/>
            <a:ext cx="8784976" cy="584775"/>
          </a:xfrm>
          <a:prstGeom prst="rect">
            <a:avLst/>
          </a:prstGeom>
          <a:noFill/>
        </p:spPr>
        <p:txBody>
          <a:bodyPr wrap="square" rtlCol="0">
            <a:spAutoFit/>
          </a:bodyPr>
          <a:lstStyle/>
          <a:p>
            <a:r>
              <a:rPr lang="it-IT" sz="3200" dirty="0"/>
              <a:t>Bouvines 1214                              Magna Charta 1215</a:t>
            </a:r>
          </a:p>
        </p:txBody>
      </p:sp>
    </p:spTree>
    <p:extLst>
      <p:ext uri="{BB962C8B-B14F-4D97-AF65-F5344CB8AC3E}">
        <p14:creationId xmlns:p14="http://schemas.microsoft.com/office/powerpoint/2010/main" val="3082943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58416" y="190672"/>
            <a:ext cx="7427168" cy="418058"/>
          </a:xfrm>
        </p:spPr>
        <p:txBody>
          <a:bodyPr>
            <a:normAutofit fontScale="90000"/>
          </a:bodyPr>
          <a:lstStyle/>
          <a:p>
            <a:r>
              <a:rPr lang="it-IT" sz="3600" i="1" dirty="0"/>
              <a:t>Magna </a:t>
            </a:r>
            <a:r>
              <a:rPr lang="it-IT" sz="3600" i="1" dirty="0" err="1"/>
              <a:t>Charta</a:t>
            </a:r>
            <a:r>
              <a:rPr lang="it-IT" sz="3600" i="1" dirty="0"/>
              <a:t> </a:t>
            </a:r>
            <a:r>
              <a:rPr lang="it-IT" sz="3600" i="1" dirty="0" err="1"/>
              <a:t>libertatum</a:t>
            </a:r>
            <a:r>
              <a:rPr lang="it-IT" sz="3600" i="1" dirty="0"/>
              <a:t> </a:t>
            </a:r>
            <a:r>
              <a:rPr lang="it-IT" sz="3600" dirty="0"/>
              <a:t>(1215)</a:t>
            </a:r>
          </a:p>
        </p:txBody>
      </p:sp>
      <p:sp>
        <p:nvSpPr>
          <p:cNvPr id="3" name="Segnaposto contenuto 2"/>
          <p:cNvSpPr>
            <a:spLocks noGrp="1"/>
          </p:cNvSpPr>
          <p:nvPr>
            <p:ph idx="1"/>
          </p:nvPr>
        </p:nvSpPr>
        <p:spPr>
          <a:xfrm>
            <a:off x="457200" y="836712"/>
            <a:ext cx="8229600" cy="5544616"/>
          </a:xfrm>
        </p:spPr>
        <p:txBody>
          <a:bodyPr>
            <a:noAutofit/>
          </a:bodyPr>
          <a:lstStyle/>
          <a:p>
            <a:pPr marL="0" indent="0" algn="just">
              <a:buNone/>
            </a:pPr>
            <a:r>
              <a:rPr lang="it-IT" sz="1800" dirty="0"/>
              <a:t>12. Nessun pagamento di </a:t>
            </a:r>
            <a:r>
              <a:rPr lang="it-IT" sz="1800" i="1" dirty="0" err="1"/>
              <a:t>scutagium</a:t>
            </a:r>
            <a:r>
              <a:rPr lang="it-IT" sz="1800" dirty="0"/>
              <a:t> o </a:t>
            </a:r>
            <a:r>
              <a:rPr lang="it-IT" sz="1800" i="1" dirty="0" err="1"/>
              <a:t>auxilium</a:t>
            </a:r>
            <a:r>
              <a:rPr lang="it-IT" sz="1800" dirty="0"/>
              <a:t> (=imposizioni fiscali) sarà imposto nel nostro regno se non per comune consenso, a meno che non sia per il riscatto della nostra persona e per la nomina a cavaliere del nostro figlio primogenito e una sola volta per il matrimonio della nostra figlia maggiore.</a:t>
            </a:r>
          </a:p>
          <a:p>
            <a:pPr marL="0" indent="0" algn="just">
              <a:buNone/>
            </a:pPr>
            <a:r>
              <a:rPr lang="it-IT" sz="1800" dirty="0"/>
              <a:t>14. Per ottenere il generale consenso per l'imposizione di un </a:t>
            </a:r>
            <a:r>
              <a:rPr lang="it-IT" sz="1800" dirty="0" err="1"/>
              <a:t>auxilium</a:t>
            </a:r>
            <a:r>
              <a:rPr lang="it-IT" sz="1800" dirty="0"/>
              <a:t>, eccettuati i tre casi sopra specificati, o di uno </a:t>
            </a:r>
            <a:r>
              <a:rPr lang="it-IT" sz="1800" i="1" dirty="0" err="1"/>
              <a:t>scutagium</a:t>
            </a:r>
            <a:r>
              <a:rPr lang="it-IT" sz="1800" dirty="0"/>
              <a:t> faremo convocare con nostre lettere gli arcivescovi, i vescovi, gli abati, i conti ed i maggiori baroni, affinché si trovino, con preavviso di almeno quaranta giorni, in un determinato luogo; quando sarà avvenuta la convocazione, nel giorno stabilito si procederà secondo la risoluzione di coloro che saranno presenti</a:t>
            </a:r>
          </a:p>
          <a:p>
            <a:pPr marL="0" indent="0" algn="just">
              <a:buNone/>
            </a:pPr>
            <a:r>
              <a:rPr lang="it-IT" sz="1800" dirty="0"/>
              <a:t>38. Nessun balivo d'ora in poi potrà portare in giudizio un uomo sulla base della propria affermazione, senza produrre dei testimoni attendibili che ne provino la veridicità.</a:t>
            </a:r>
          </a:p>
          <a:p>
            <a:pPr marL="0" indent="0" algn="just">
              <a:buNone/>
            </a:pPr>
            <a:r>
              <a:rPr lang="it-IT" sz="1800" dirty="0"/>
              <a:t>39. Nessun uomo libero sarà arrestato, imprigionato, multato, messo fuori legge, esiliato o molestato in alcun modo, né noi useremo la forza nei suoi confronti o demanderemo di farlo ad altre persone, se non per giudizio legale dei suoi pari e per la legge del regno.</a:t>
            </a:r>
          </a:p>
          <a:p>
            <a:pPr marL="0" indent="0" algn="just">
              <a:buNone/>
            </a:pPr>
            <a:r>
              <a:rPr lang="it-IT" sz="1800" dirty="0"/>
              <a:t>40. A nessuno venderemo, negheremo, differiremo o rifiuteremo il diritto o la giustizia.</a:t>
            </a:r>
          </a:p>
          <a:p>
            <a:pPr marL="0" indent="0" algn="just">
              <a:buNone/>
            </a:pPr>
            <a:endParaRPr lang="it-IT" sz="1800" dirty="0"/>
          </a:p>
        </p:txBody>
      </p:sp>
    </p:spTree>
    <p:extLst>
      <p:ext uri="{BB962C8B-B14F-4D97-AF65-F5344CB8AC3E}">
        <p14:creationId xmlns:p14="http://schemas.microsoft.com/office/powerpoint/2010/main" val="1988163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700808"/>
            <a:ext cx="2530624" cy="3240360"/>
          </a:xfrm>
        </p:spPr>
        <p:txBody>
          <a:bodyPr>
            <a:normAutofit/>
          </a:bodyPr>
          <a:lstStyle/>
          <a:p>
            <a:r>
              <a:rPr lang="it-IT" sz="2400" b="1" dirty="0"/>
              <a:t>Francia e Inghilterra:</a:t>
            </a:r>
            <a:br>
              <a:rPr lang="it-IT" sz="2400" b="1" dirty="0"/>
            </a:br>
            <a:br>
              <a:rPr lang="it-IT" sz="2400" b="1" dirty="0"/>
            </a:br>
            <a:r>
              <a:rPr lang="it-IT" sz="2400" dirty="0"/>
              <a:t>Plantageneti</a:t>
            </a:r>
            <a:br>
              <a:rPr lang="it-IT" sz="2400" dirty="0"/>
            </a:br>
            <a:r>
              <a:rPr lang="it-IT" sz="2400" dirty="0"/>
              <a:t> 1154-1399</a:t>
            </a:r>
            <a:br>
              <a:rPr lang="it-IT" sz="2400" dirty="0"/>
            </a:br>
            <a:r>
              <a:rPr lang="it-IT" sz="2400" dirty="0"/>
              <a:t>Capetingi</a:t>
            </a:r>
            <a:br>
              <a:rPr lang="it-IT" sz="2400" dirty="0"/>
            </a:br>
            <a:r>
              <a:rPr lang="it-IT" sz="2400" dirty="0"/>
              <a:t> 987-1328</a:t>
            </a:r>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15816" y="60585"/>
            <a:ext cx="5688632" cy="6783696"/>
          </a:xfrm>
        </p:spPr>
      </p:pic>
    </p:spTree>
    <p:extLst>
      <p:ext uri="{BB962C8B-B14F-4D97-AF65-F5344CB8AC3E}">
        <p14:creationId xmlns:p14="http://schemas.microsoft.com/office/powerpoint/2010/main" val="3790634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980728"/>
            <a:ext cx="3034680" cy="4666530"/>
          </a:xfrm>
        </p:spPr>
        <p:txBody>
          <a:bodyPr>
            <a:normAutofit/>
          </a:bodyPr>
          <a:lstStyle/>
          <a:p>
            <a:r>
              <a:rPr lang="it-IT" dirty="0"/>
              <a:t>L’Impero di Federico Barbarossa (1155-1190)</a:t>
            </a:r>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79912" y="44624"/>
            <a:ext cx="5004769" cy="6692092"/>
          </a:xfrm>
        </p:spPr>
      </p:pic>
    </p:spTree>
    <p:extLst>
      <p:ext uri="{BB962C8B-B14F-4D97-AF65-F5344CB8AC3E}">
        <p14:creationId xmlns:p14="http://schemas.microsoft.com/office/powerpoint/2010/main" val="2241711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600" i="1" dirty="0"/>
              <a:t>Ottone di </a:t>
            </a:r>
            <a:r>
              <a:rPr lang="it-IT" sz="3600" i="1" dirty="0" err="1"/>
              <a:t>Frisinga</a:t>
            </a:r>
            <a:r>
              <a:rPr lang="it-IT" sz="3600" i="1" dirty="0"/>
              <a:t> sui comuni lombardi </a:t>
            </a:r>
            <a:r>
              <a:rPr lang="it-IT" sz="3600" dirty="0"/>
              <a:t>(intorno al 1160)</a:t>
            </a:r>
          </a:p>
        </p:txBody>
      </p:sp>
      <p:sp>
        <p:nvSpPr>
          <p:cNvPr id="3" name="Segnaposto contenuto 2"/>
          <p:cNvSpPr>
            <a:spLocks noGrp="1"/>
          </p:cNvSpPr>
          <p:nvPr>
            <p:ph idx="1"/>
          </p:nvPr>
        </p:nvSpPr>
        <p:spPr>
          <a:xfrm>
            <a:off x="467544" y="1844824"/>
            <a:ext cx="8229600" cy="4853136"/>
          </a:xfrm>
        </p:spPr>
        <p:txBody>
          <a:bodyPr>
            <a:normAutofit fontScale="62500" lnSpcReduction="20000"/>
          </a:bodyPr>
          <a:lstStyle/>
          <a:p>
            <a:pPr marL="0" indent="0" algn="just">
              <a:buNone/>
            </a:pPr>
            <a:r>
              <a:rPr lang="it-IT" dirty="0"/>
              <a:t>Per ricchezza e potenza i centri italiani superano tutte le altre città del mondo, aiutate in ciò non solo dalle loro abitudini, ma anche dall’assenza dei sovrani, abituatisi a rimanere al di là delle Alpi.</a:t>
            </a:r>
          </a:p>
          <a:p>
            <a:pPr marL="0" indent="0" algn="just">
              <a:buNone/>
            </a:pPr>
            <a:r>
              <a:rPr lang="it-IT" dirty="0"/>
              <a:t>In una cosa essi conservano le tracce dell’influenza barbarica: che cioè mentre si gloriano di vivere secondo le leggi, viceversa non rispettano le leggi. Infatti essi non accolgono mai con reverenza il Principe, al quale dovrebbero prestare il loro rispettoso atto di soggezione, e solo se sono costretti dalla forza militare, adempiono verso di lui a quegli obblighi che pur sono sanciti dalle leggi.</a:t>
            </a:r>
          </a:p>
          <a:p>
            <a:pPr marL="0" indent="0" algn="just">
              <a:buNone/>
            </a:pPr>
            <a:r>
              <a:rPr lang="it-IT" dirty="0"/>
              <a:t>I Lombardi amano tanto la libertà che, per sottrarsi alla prepotenza dei dominatori, preferiscono essere governati dall’arbitrio di consoli piuttosto che dai signori. </a:t>
            </a:r>
          </a:p>
          <a:p>
            <a:pPr marL="0" indent="0" algn="just">
              <a:buNone/>
            </a:pPr>
            <a:r>
              <a:rPr lang="it-IT" dirty="0"/>
              <a:t>Essendo poi il loro territorio quasi tutto diviso tra le città, ognuna di queste ha obbligato i diocesani a venire ad abitare entro il centro cittadino e a sottomettersi, sicché difficilmente si può trovare qualche nobile, il quale conservi tale dominio da non esser obbligato ad assoggettarsi alla città. Ogni centro urbano ha poi preso l’abitudine di chiamare contado [</a:t>
            </a:r>
            <a:r>
              <a:rPr lang="it-IT" dirty="0" err="1"/>
              <a:t>comitatus</a:t>
            </a:r>
            <a:r>
              <a:rPr lang="it-IT" dirty="0"/>
              <a:t>] quel territorio che è in tal modo esposto alla sua minaccia.</a:t>
            </a:r>
          </a:p>
          <a:p>
            <a:pPr marL="0" indent="0">
              <a:buNone/>
            </a:pPr>
            <a:endParaRPr lang="it-IT" dirty="0"/>
          </a:p>
        </p:txBody>
      </p:sp>
    </p:spTree>
    <p:extLst>
      <p:ext uri="{BB962C8B-B14F-4D97-AF65-F5344CB8AC3E}">
        <p14:creationId xmlns:p14="http://schemas.microsoft.com/office/powerpoint/2010/main" val="3131703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Arial" panose="020B0604020202020204" pitchFamily="34" charset="0"/>
                <a:cs typeface="Arial" panose="020B0604020202020204" pitchFamily="34" charset="0"/>
              </a:rPr>
              <a:t>Le origini comunali</a:t>
            </a:r>
          </a:p>
        </p:txBody>
      </p:sp>
      <p:sp>
        <p:nvSpPr>
          <p:cNvPr id="3" name="Segnaposto contenuto 2"/>
          <p:cNvSpPr>
            <a:spLocks noGrp="1"/>
          </p:cNvSpPr>
          <p:nvPr>
            <p:ph idx="1"/>
          </p:nvPr>
        </p:nvSpPr>
        <p:spPr>
          <a:xfrm>
            <a:off x="4211960" y="1556792"/>
            <a:ext cx="3970784" cy="4597971"/>
          </a:xfrm>
        </p:spPr>
        <p:txBody>
          <a:bodyPr>
            <a:normAutofit fontScale="85000" lnSpcReduction="20000"/>
          </a:bodyPr>
          <a:lstStyle/>
          <a:p>
            <a:pPr marL="0" indent="0">
              <a:buNone/>
            </a:pPr>
            <a:endParaRPr lang="it-IT" dirty="0"/>
          </a:p>
          <a:p>
            <a:pPr marL="0" indent="0">
              <a:spcBef>
                <a:spcPts val="0"/>
              </a:spcBef>
              <a:spcAft>
                <a:spcPts val="600"/>
              </a:spcAft>
              <a:buNone/>
            </a:pPr>
            <a:r>
              <a:rPr lang="it-IT" dirty="0">
                <a:latin typeface="Arial" pitchFamily="34" charset="0"/>
                <a:cs typeface="Arial" pitchFamily="34" charset="0"/>
              </a:rPr>
              <a:t>Lucca 1081?</a:t>
            </a:r>
          </a:p>
          <a:p>
            <a:pPr marL="0" indent="0">
              <a:spcBef>
                <a:spcPts val="0"/>
              </a:spcBef>
              <a:spcAft>
                <a:spcPts val="600"/>
              </a:spcAft>
              <a:buNone/>
            </a:pPr>
            <a:r>
              <a:rPr lang="it-IT" dirty="0">
                <a:latin typeface="Arial" pitchFamily="34" charset="0"/>
                <a:cs typeface="Arial" pitchFamily="34" charset="0"/>
              </a:rPr>
              <a:t>Pisa 1088 circa</a:t>
            </a:r>
          </a:p>
          <a:p>
            <a:pPr marL="0" indent="0">
              <a:spcBef>
                <a:spcPts val="0"/>
              </a:spcBef>
              <a:spcAft>
                <a:spcPts val="600"/>
              </a:spcAft>
              <a:buNone/>
            </a:pPr>
            <a:r>
              <a:rPr lang="it-IT" dirty="0">
                <a:latin typeface="Arial" pitchFamily="34" charset="0"/>
                <a:cs typeface="Arial" pitchFamily="34" charset="0"/>
              </a:rPr>
              <a:t>Asti 1093</a:t>
            </a:r>
          </a:p>
          <a:p>
            <a:pPr marL="0" indent="0">
              <a:spcBef>
                <a:spcPts val="0"/>
              </a:spcBef>
              <a:spcAft>
                <a:spcPts val="600"/>
              </a:spcAft>
              <a:buNone/>
            </a:pPr>
            <a:r>
              <a:rPr lang="it-IT" dirty="0">
                <a:latin typeface="Arial" pitchFamily="34" charset="0"/>
                <a:cs typeface="Arial" pitchFamily="34" charset="0"/>
              </a:rPr>
              <a:t>Milano 1097</a:t>
            </a:r>
          </a:p>
          <a:p>
            <a:pPr marL="0" indent="0">
              <a:spcBef>
                <a:spcPts val="0"/>
              </a:spcBef>
              <a:spcAft>
                <a:spcPts val="600"/>
              </a:spcAft>
              <a:buNone/>
            </a:pPr>
            <a:r>
              <a:rPr lang="it-IT" dirty="0">
                <a:latin typeface="Arial" pitchFamily="34" charset="0"/>
                <a:cs typeface="Arial" pitchFamily="34" charset="0"/>
              </a:rPr>
              <a:t>Arezzo 1098</a:t>
            </a:r>
          </a:p>
          <a:p>
            <a:pPr marL="0" indent="0">
              <a:spcBef>
                <a:spcPts val="0"/>
              </a:spcBef>
              <a:spcAft>
                <a:spcPts val="600"/>
              </a:spcAft>
              <a:buNone/>
            </a:pPr>
            <a:r>
              <a:rPr lang="it-IT" dirty="0">
                <a:latin typeface="Arial" pitchFamily="34" charset="0"/>
                <a:cs typeface="Arial" pitchFamily="34" charset="0"/>
              </a:rPr>
              <a:t>Genova 1099</a:t>
            </a:r>
          </a:p>
          <a:p>
            <a:pPr marL="0" indent="0">
              <a:spcBef>
                <a:spcPts val="0"/>
              </a:spcBef>
              <a:spcAft>
                <a:spcPts val="600"/>
              </a:spcAft>
              <a:buNone/>
            </a:pPr>
            <a:r>
              <a:rPr lang="it-IT" dirty="0">
                <a:latin typeface="Arial" pitchFamily="34" charset="0"/>
                <a:cs typeface="Arial" pitchFamily="34" charset="0"/>
              </a:rPr>
              <a:t>Pistoia e Ferrara 1105 </a:t>
            </a:r>
          </a:p>
          <a:p>
            <a:pPr marL="0" indent="0">
              <a:spcBef>
                <a:spcPts val="0"/>
              </a:spcBef>
              <a:spcAft>
                <a:spcPts val="600"/>
              </a:spcAft>
              <a:buNone/>
            </a:pPr>
            <a:r>
              <a:rPr lang="it-IT" dirty="0">
                <a:latin typeface="Arial" pitchFamily="34" charset="0"/>
                <a:cs typeface="Arial" pitchFamily="34" charset="0"/>
              </a:rPr>
              <a:t>Cremona 1112</a:t>
            </a:r>
          </a:p>
          <a:p>
            <a:pPr marL="0" indent="0">
              <a:spcBef>
                <a:spcPts val="0"/>
              </a:spcBef>
              <a:spcAft>
                <a:spcPts val="600"/>
              </a:spcAft>
              <a:buNone/>
            </a:pPr>
            <a:r>
              <a:rPr lang="it-IT" dirty="0">
                <a:latin typeface="Arial" pitchFamily="34" charset="0"/>
                <a:cs typeface="Arial" pitchFamily="34" charset="0"/>
              </a:rPr>
              <a:t>Bologna 1113</a:t>
            </a:r>
          </a:p>
          <a:p>
            <a:pPr marL="0" indent="0">
              <a:spcBef>
                <a:spcPts val="0"/>
              </a:spcBef>
              <a:spcAft>
                <a:spcPts val="600"/>
              </a:spcAft>
              <a:buNone/>
            </a:pPr>
            <a:r>
              <a:rPr lang="it-IT" dirty="0">
                <a:latin typeface="Arial" pitchFamily="34" charset="0"/>
                <a:cs typeface="Arial" pitchFamily="34" charset="0"/>
              </a:rPr>
              <a:t>Siena 1125</a:t>
            </a:r>
          </a:p>
        </p:txBody>
      </p:sp>
      <p:sp>
        <p:nvSpPr>
          <p:cNvPr id="4" name="CasellaDiTesto 3"/>
          <p:cNvSpPr txBox="1"/>
          <p:nvPr/>
        </p:nvSpPr>
        <p:spPr>
          <a:xfrm>
            <a:off x="958636" y="3140968"/>
            <a:ext cx="3024336" cy="1077218"/>
          </a:xfrm>
          <a:prstGeom prst="rect">
            <a:avLst/>
          </a:prstGeom>
          <a:noFill/>
        </p:spPr>
        <p:txBody>
          <a:bodyPr wrap="square" rtlCol="0">
            <a:spAutoFit/>
          </a:bodyPr>
          <a:lstStyle/>
          <a:p>
            <a:r>
              <a:rPr lang="it-IT" sz="3200" i="1" dirty="0">
                <a:latin typeface="Arial" panose="020B0604020202020204" pitchFamily="34" charset="0"/>
                <a:cs typeface="Arial" panose="020B0604020202020204" pitchFamily="34" charset="0"/>
              </a:rPr>
              <a:t>..</a:t>
            </a:r>
            <a:r>
              <a:rPr lang="it-IT" sz="3200" i="1" dirty="0" err="1">
                <a:latin typeface="Arial" panose="020B0604020202020204" pitchFamily="34" charset="0"/>
                <a:cs typeface="Arial" panose="020B0604020202020204" pitchFamily="34" charset="0"/>
              </a:rPr>
              <a:t>presentibus</a:t>
            </a:r>
            <a:r>
              <a:rPr lang="it-IT" sz="3200" i="1" dirty="0">
                <a:latin typeface="Arial" panose="020B0604020202020204" pitchFamily="34" charset="0"/>
                <a:cs typeface="Arial" panose="020B0604020202020204" pitchFamily="34" charset="0"/>
              </a:rPr>
              <a:t> </a:t>
            </a:r>
            <a:r>
              <a:rPr lang="it-IT" sz="3200" i="1" dirty="0" err="1">
                <a:latin typeface="Arial" panose="020B0604020202020204" pitchFamily="34" charset="0"/>
                <a:cs typeface="Arial" panose="020B0604020202020204" pitchFamily="34" charset="0"/>
              </a:rPr>
              <a:t>consulibus</a:t>
            </a:r>
            <a:r>
              <a:rPr lang="it-IT" sz="3200" i="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7751617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latin typeface="Arial" panose="020B0604020202020204" pitchFamily="34" charset="0"/>
                <a:cs typeface="Arial" panose="020B0604020202020204" pitchFamily="34" charset="0"/>
              </a:rPr>
              <a:t>Il </a:t>
            </a:r>
            <a:r>
              <a:rPr lang="it-IT" i="1" dirty="0">
                <a:latin typeface="Arial" panose="020B0604020202020204" pitchFamily="34" charset="0"/>
                <a:cs typeface="Arial" panose="020B0604020202020204" pitchFamily="34" charset="0"/>
              </a:rPr>
              <a:t>Breve</a:t>
            </a:r>
            <a:r>
              <a:rPr lang="it-IT" dirty="0">
                <a:latin typeface="Arial" panose="020B0604020202020204" pitchFamily="34" charset="0"/>
                <a:cs typeface="Arial" panose="020B0604020202020204" pitchFamily="34" charset="0"/>
              </a:rPr>
              <a:t>: un </a:t>
            </a:r>
            <a:r>
              <a:rPr lang="it-IT" i="1" dirty="0">
                <a:latin typeface="Arial" panose="020B0604020202020204" pitchFamily="34" charset="0"/>
                <a:cs typeface="Arial" panose="020B0604020202020204" pitchFamily="34" charset="0"/>
              </a:rPr>
              <a:t>vademecum</a:t>
            </a:r>
            <a:r>
              <a:rPr lang="it-IT" dirty="0">
                <a:latin typeface="Arial" panose="020B0604020202020204" pitchFamily="34" charset="0"/>
                <a:cs typeface="Arial" panose="020B0604020202020204" pitchFamily="34" charset="0"/>
              </a:rPr>
              <a:t> per i consoli</a:t>
            </a: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6717" y="1696031"/>
            <a:ext cx="3247211" cy="4397265"/>
          </a:xfrm>
        </p:spPr>
      </p:pic>
      <p:sp>
        <p:nvSpPr>
          <p:cNvPr id="5" name="CasellaDiTesto 4"/>
          <p:cNvSpPr txBox="1"/>
          <p:nvPr/>
        </p:nvSpPr>
        <p:spPr>
          <a:xfrm>
            <a:off x="4572000" y="2492896"/>
            <a:ext cx="3744416" cy="2554545"/>
          </a:xfrm>
          <a:prstGeom prst="rect">
            <a:avLst/>
          </a:prstGeom>
          <a:noFill/>
        </p:spPr>
        <p:txBody>
          <a:bodyPr wrap="square" rtlCol="0">
            <a:spAutoFit/>
          </a:bodyPr>
          <a:lstStyle/>
          <a:p>
            <a:pPr>
              <a:spcAft>
                <a:spcPts val="600"/>
              </a:spcAft>
            </a:pPr>
            <a:r>
              <a:rPr lang="it-IT" sz="2800" b="1" dirty="0">
                <a:solidFill>
                  <a:schemeClr val="accent2">
                    <a:lumMod val="50000"/>
                  </a:schemeClr>
                </a:solidFill>
              </a:rPr>
              <a:t>Pistoia 1117-1180 (2)</a:t>
            </a:r>
          </a:p>
          <a:p>
            <a:pPr>
              <a:spcAft>
                <a:spcPts val="600"/>
              </a:spcAft>
            </a:pPr>
            <a:r>
              <a:rPr lang="it-IT" sz="2800" b="1" dirty="0">
                <a:solidFill>
                  <a:schemeClr val="accent2">
                    <a:lumMod val="50000"/>
                  </a:schemeClr>
                </a:solidFill>
              </a:rPr>
              <a:t>Genova 1143</a:t>
            </a:r>
          </a:p>
          <a:p>
            <a:pPr>
              <a:spcAft>
                <a:spcPts val="600"/>
              </a:spcAft>
            </a:pPr>
            <a:r>
              <a:rPr lang="it-IT" sz="2800" b="1" dirty="0">
                <a:solidFill>
                  <a:schemeClr val="accent2">
                    <a:lumMod val="50000"/>
                  </a:schemeClr>
                </a:solidFill>
              </a:rPr>
              <a:t>Pisa 1162-1164 (2)</a:t>
            </a:r>
          </a:p>
          <a:p>
            <a:pPr>
              <a:spcAft>
                <a:spcPts val="600"/>
              </a:spcAft>
            </a:pPr>
            <a:r>
              <a:rPr lang="it-IT" sz="2800" b="1" dirty="0">
                <a:solidFill>
                  <a:schemeClr val="accent2">
                    <a:lumMod val="50000"/>
                  </a:schemeClr>
                </a:solidFill>
              </a:rPr>
              <a:t>Piacenza  1167-1182 (3)</a:t>
            </a:r>
          </a:p>
          <a:p>
            <a:pPr>
              <a:spcAft>
                <a:spcPts val="600"/>
              </a:spcAft>
            </a:pPr>
            <a:r>
              <a:rPr lang="it-IT" sz="2800" b="1" dirty="0">
                <a:solidFill>
                  <a:schemeClr val="accent2">
                    <a:lumMod val="50000"/>
                  </a:schemeClr>
                </a:solidFill>
              </a:rPr>
              <a:t>Pavia fine XII</a:t>
            </a:r>
            <a:endParaRPr lang="it-IT" b="1" dirty="0">
              <a:solidFill>
                <a:schemeClr val="accent2">
                  <a:lumMod val="50000"/>
                </a:schemeClr>
              </a:solidFill>
            </a:endParaRPr>
          </a:p>
        </p:txBody>
      </p:sp>
    </p:spTree>
    <p:extLst>
      <p:ext uri="{BB962C8B-B14F-4D97-AF65-F5344CB8AC3E}">
        <p14:creationId xmlns:p14="http://schemas.microsoft.com/office/powerpoint/2010/main" val="1891981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908720"/>
            <a:ext cx="8229600" cy="1143000"/>
          </a:xfrm>
        </p:spPr>
        <p:txBody>
          <a:bodyPr>
            <a:normAutofit fontScale="90000"/>
          </a:bodyPr>
          <a:lstStyle/>
          <a:p>
            <a:r>
              <a:rPr lang="it-IT" dirty="0">
                <a:latin typeface="Arial" panose="020B0604020202020204" pitchFamily="34" charset="0"/>
              </a:rPr>
              <a:t>Battaglia di Legnano – 1176</a:t>
            </a:r>
            <a:br>
              <a:rPr lang="it-IT" dirty="0">
                <a:latin typeface="Arial" panose="020B0604020202020204" pitchFamily="34" charset="0"/>
              </a:rPr>
            </a:br>
            <a:r>
              <a:rPr lang="it-IT" dirty="0">
                <a:latin typeface="Arial" panose="020B0604020202020204" pitchFamily="34" charset="0"/>
              </a:rPr>
              <a:t>Pace di Costanza 1183</a:t>
            </a:r>
          </a:p>
        </p:txBody>
      </p:sp>
      <p:sp>
        <p:nvSpPr>
          <p:cNvPr id="3" name="Segnaposto contenuto 2"/>
          <p:cNvSpPr>
            <a:spLocks noGrp="1"/>
          </p:cNvSpPr>
          <p:nvPr>
            <p:ph idx="1"/>
          </p:nvPr>
        </p:nvSpPr>
        <p:spPr>
          <a:xfrm>
            <a:off x="457200" y="2708920"/>
            <a:ext cx="8229600" cy="3888432"/>
          </a:xfrm>
        </p:spPr>
        <p:txBody>
          <a:bodyPr>
            <a:normAutofit/>
          </a:bodyPr>
          <a:lstStyle/>
          <a:p>
            <a:pPr marL="0" indent="0">
              <a:buNone/>
            </a:pPr>
            <a:endParaRPr lang="it-IT" dirty="0"/>
          </a:p>
          <a:p>
            <a:pPr marL="0" indent="0" algn="ctr">
              <a:spcBef>
                <a:spcPts val="0"/>
              </a:spcBef>
              <a:buNone/>
            </a:pPr>
            <a:r>
              <a:rPr lang="en-US" dirty="0">
                <a:latin typeface="Arial" panose="020B0604020202020204" pitchFamily="34" charset="0"/>
                <a:cs typeface="Arial" panose="020B0604020202020204" pitchFamily="34" charset="0"/>
              </a:rPr>
              <a:t>…</a:t>
            </a:r>
            <a:r>
              <a:rPr lang="en-US" dirty="0" err="1">
                <a:latin typeface="Arial" panose="020B0604020202020204" pitchFamily="34" charset="0"/>
                <a:cs typeface="Arial" panose="020B0604020202020204" pitchFamily="34" charset="0"/>
              </a:rPr>
              <a:t>omnes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consuetudines</a:t>
            </a:r>
            <a:r>
              <a:rPr lang="en-US" dirty="0">
                <a:latin typeface="Arial" panose="020B0604020202020204" pitchFamily="34" charset="0"/>
                <a:cs typeface="Arial" panose="020B0604020202020204" pitchFamily="34" charset="0"/>
              </a:rPr>
              <a:t> sine </a:t>
            </a:r>
            <a:r>
              <a:rPr lang="en-US" dirty="0" err="1">
                <a:latin typeface="Arial" panose="020B0604020202020204" pitchFamily="34" charset="0"/>
                <a:cs typeface="Arial" panose="020B0604020202020204" pitchFamily="34" charset="0"/>
              </a:rPr>
              <a:t>contradictione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exerceatis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quas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ab</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antiquo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exercuistis</a:t>
            </a:r>
            <a:r>
              <a:rPr lang="en-US" dirty="0">
                <a:latin typeface="Arial" panose="020B0604020202020204" pitchFamily="34" charset="0"/>
                <a:cs typeface="Arial" panose="020B0604020202020204" pitchFamily="34" charset="0"/>
              </a:rPr>
              <a:t> </a:t>
            </a:r>
          </a:p>
          <a:p>
            <a:pPr marL="0" indent="0" algn="ctr">
              <a:spcBef>
                <a:spcPts val="0"/>
              </a:spcBef>
              <a:buNone/>
            </a:pPr>
            <a:r>
              <a:rPr lang="en-US" dirty="0" err="1">
                <a:latin typeface="Arial" panose="020B0604020202020204" pitchFamily="34" charset="0"/>
                <a:cs typeface="Arial" panose="020B0604020202020204" pitchFamily="34" charset="0"/>
              </a:rPr>
              <a:t>vel</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exercetis</a:t>
            </a:r>
            <a:r>
              <a:rPr lang="en-US"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t>
            </a:r>
            <a:r>
              <a:rPr lang="en-US" sz="2000" dirty="0" err="1">
                <a:latin typeface="Arial" panose="020B0604020202020204" pitchFamily="34" charset="0"/>
                <a:cs typeface="Arial" panose="020B0604020202020204" pitchFamily="34" charset="0"/>
              </a:rPr>
              <a:t>Costanza</a:t>
            </a:r>
            <a:r>
              <a:rPr lang="en-US" sz="2000" dirty="0">
                <a:latin typeface="Arial" panose="020B0604020202020204" pitchFamily="34" charset="0"/>
                <a:cs typeface="Arial" panose="020B0604020202020204" pitchFamily="34" charset="0"/>
              </a:rPr>
              <a:t> 1183)</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764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46B895-C80C-427C-AAD8-1AED0DF2F274}"/>
              </a:ext>
            </a:extLst>
          </p:cNvPr>
          <p:cNvSpPr>
            <a:spLocks noGrp="1"/>
          </p:cNvSpPr>
          <p:nvPr>
            <p:ph type="title"/>
          </p:nvPr>
        </p:nvSpPr>
        <p:spPr>
          <a:xfrm>
            <a:off x="457200" y="116631"/>
            <a:ext cx="8229600" cy="2211531"/>
          </a:xfrm>
        </p:spPr>
        <p:txBody>
          <a:bodyPr>
            <a:normAutofit fontScale="90000"/>
          </a:bodyPr>
          <a:lstStyle/>
          <a:p>
            <a:r>
              <a:rPr lang="it-IT" dirty="0"/>
              <a:t>L’impero selgiuchide  </a:t>
            </a:r>
            <a:br>
              <a:rPr lang="it-IT" dirty="0"/>
            </a:br>
            <a:br>
              <a:rPr lang="it-IT" dirty="0"/>
            </a:br>
            <a:r>
              <a:rPr lang="it-IT" sz="2700" dirty="0"/>
              <a:t>arrivo a Baghdad (1055) - battaglia di </a:t>
            </a:r>
            <a:r>
              <a:rPr lang="it-IT" sz="2700" dirty="0" err="1"/>
              <a:t>Manzikert</a:t>
            </a:r>
            <a:r>
              <a:rPr lang="it-IT" sz="2700" dirty="0"/>
              <a:t> (1071)</a:t>
            </a:r>
            <a:br>
              <a:rPr lang="it-IT" sz="2700" dirty="0"/>
            </a:br>
            <a:r>
              <a:rPr lang="it-IT" sz="2700" dirty="0"/>
              <a:t> </a:t>
            </a:r>
          </a:p>
        </p:txBody>
      </p:sp>
      <p:pic>
        <p:nvPicPr>
          <p:cNvPr id="5" name="Segnaposto contenuto 4">
            <a:extLst>
              <a:ext uri="{FF2B5EF4-FFF2-40B4-BE49-F238E27FC236}">
                <a16:creationId xmlns:a16="http://schemas.microsoft.com/office/drawing/2014/main" id="{496310F5-3C21-40E1-B683-07130A82F2D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2398501"/>
            <a:ext cx="9143999" cy="4509160"/>
          </a:xfrm>
        </p:spPr>
      </p:pic>
    </p:spTree>
    <p:extLst>
      <p:ext uri="{BB962C8B-B14F-4D97-AF65-F5344CB8AC3E}">
        <p14:creationId xmlns:p14="http://schemas.microsoft.com/office/powerpoint/2010/main" val="375414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3140968"/>
            <a:ext cx="3131840" cy="1143000"/>
          </a:xfrm>
        </p:spPr>
        <p:txBody>
          <a:bodyPr>
            <a:normAutofit fontScale="90000"/>
          </a:bodyPr>
          <a:lstStyle/>
          <a:p>
            <a:r>
              <a:rPr lang="it-IT" dirty="0"/>
              <a:t>Gli Stati crociati</a:t>
            </a:r>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91880" y="172254"/>
            <a:ext cx="4608512" cy="6410558"/>
          </a:xfrm>
        </p:spPr>
      </p:pic>
    </p:spTree>
    <p:extLst>
      <p:ext uri="{BB962C8B-B14F-4D97-AF65-F5344CB8AC3E}">
        <p14:creationId xmlns:p14="http://schemas.microsoft.com/office/powerpoint/2010/main" val="1658665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B377D7-01F1-404A-97A5-247D8D7A58CA}"/>
              </a:ext>
            </a:extLst>
          </p:cNvPr>
          <p:cNvSpPr>
            <a:spLocks noGrp="1"/>
          </p:cNvSpPr>
          <p:nvPr>
            <p:ph type="title"/>
          </p:nvPr>
        </p:nvSpPr>
        <p:spPr>
          <a:xfrm>
            <a:off x="457200" y="274638"/>
            <a:ext cx="8229600" cy="562074"/>
          </a:xfrm>
        </p:spPr>
        <p:txBody>
          <a:bodyPr>
            <a:normAutofit fontScale="90000"/>
          </a:bodyPr>
          <a:lstStyle/>
          <a:p>
            <a:r>
              <a:rPr lang="it-IT" dirty="0"/>
              <a:t>Il dominio di Saladino e degli </a:t>
            </a:r>
            <a:r>
              <a:rPr lang="it-IT" dirty="0" err="1"/>
              <a:t>Ayyubiti</a:t>
            </a:r>
            <a:endParaRPr lang="it-IT" dirty="0"/>
          </a:p>
        </p:txBody>
      </p:sp>
      <p:pic>
        <p:nvPicPr>
          <p:cNvPr id="5" name="Segnaposto contenuto 4">
            <a:extLst>
              <a:ext uri="{FF2B5EF4-FFF2-40B4-BE49-F238E27FC236}">
                <a16:creationId xmlns:a16="http://schemas.microsoft.com/office/drawing/2014/main" id="{89ABBD25-0554-4398-8E34-1011675DD6A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29" y="1268760"/>
            <a:ext cx="9156930" cy="5673646"/>
          </a:xfrm>
        </p:spPr>
      </p:pic>
    </p:spTree>
    <p:extLst>
      <p:ext uri="{BB962C8B-B14F-4D97-AF65-F5344CB8AC3E}">
        <p14:creationId xmlns:p14="http://schemas.microsoft.com/office/powerpoint/2010/main" val="2514897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49DB8F-76C2-40D5-AC14-971EA4717BE3}"/>
              </a:ext>
            </a:extLst>
          </p:cNvPr>
          <p:cNvSpPr>
            <a:spLocks noGrp="1"/>
          </p:cNvSpPr>
          <p:nvPr>
            <p:ph type="title"/>
          </p:nvPr>
        </p:nvSpPr>
        <p:spPr/>
        <p:txBody>
          <a:bodyPr/>
          <a:lstStyle/>
          <a:p>
            <a:r>
              <a:rPr lang="it-IT" dirty="0"/>
              <a:t>Spagna 1085-1212</a:t>
            </a:r>
          </a:p>
        </p:txBody>
      </p:sp>
      <p:sp>
        <p:nvSpPr>
          <p:cNvPr id="3" name="Segnaposto contenuto 2">
            <a:extLst>
              <a:ext uri="{FF2B5EF4-FFF2-40B4-BE49-F238E27FC236}">
                <a16:creationId xmlns:a16="http://schemas.microsoft.com/office/drawing/2014/main" id="{A6775DEC-0267-4D76-822D-84144FC8632E}"/>
              </a:ext>
            </a:extLst>
          </p:cNvPr>
          <p:cNvSpPr>
            <a:spLocks noGrp="1"/>
          </p:cNvSpPr>
          <p:nvPr>
            <p:ph idx="1"/>
          </p:nvPr>
        </p:nvSpPr>
        <p:spPr/>
        <p:txBody>
          <a:bodyPr>
            <a:normAutofit lnSpcReduction="10000"/>
          </a:bodyPr>
          <a:lstStyle/>
          <a:p>
            <a:pPr marL="0" indent="0">
              <a:buNone/>
            </a:pPr>
            <a:r>
              <a:rPr lang="it-IT" dirty="0"/>
              <a:t>Taifas e prima stagione della </a:t>
            </a:r>
            <a:r>
              <a:rPr lang="it-IT" dirty="0" err="1"/>
              <a:t>Reconquista</a:t>
            </a:r>
            <a:endParaRPr lang="it-IT" dirty="0"/>
          </a:p>
          <a:p>
            <a:pPr marL="0" indent="0">
              <a:buNone/>
            </a:pPr>
            <a:endParaRPr lang="it-IT" dirty="0"/>
          </a:p>
          <a:p>
            <a:pPr marL="0" indent="0">
              <a:buNone/>
            </a:pPr>
            <a:r>
              <a:rPr lang="it-IT" dirty="0"/>
              <a:t>Impero Almoravide (1086-1147 circa)</a:t>
            </a:r>
          </a:p>
          <a:p>
            <a:pPr marL="0" indent="0">
              <a:buNone/>
            </a:pPr>
            <a:endParaRPr lang="it-IT" dirty="0"/>
          </a:p>
          <a:p>
            <a:pPr marL="0" indent="0">
              <a:buNone/>
            </a:pPr>
            <a:r>
              <a:rPr lang="it-IT" dirty="0"/>
              <a:t>Impero Almohade (1147-1212)</a:t>
            </a:r>
          </a:p>
          <a:p>
            <a:pPr marL="0" indent="0">
              <a:buNone/>
            </a:pPr>
            <a:endParaRPr lang="it-IT" dirty="0"/>
          </a:p>
          <a:p>
            <a:pPr marL="0" indent="0">
              <a:buNone/>
            </a:pPr>
            <a:r>
              <a:rPr lang="it-IT" dirty="0"/>
              <a:t>L’affermazione dei regni cristiani: Navarra, Castiglia/Leon, Aragona, Portogallo</a:t>
            </a:r>
          </a:p>
        </p:txBody>
      </p:sp>
    </p:spTree>
    <p:extLst>
      <p:ext uri="{BB962C8B-B14F-4D97-AF65-F5344CB8AC3E}">
        <p14:creationId xmlns:p14="http://schemas.microsoft.com/office/powerpoint/2010/main" val="2387594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7DB116-AFA7-4FB1-9D7F-72B8DE680D68}"/>
              </a:ext>
            </a:extLst>
          </p:cNvPr>
          <p:cNvSpPr>
            <a:spLocks noGrp="1"/>
          </p:cNvSpPr>
          <p:nvPr>
            <p:ph type="title"/>
          </p:nvPr>
        </p:nvSpPr>
        <p:spPr>
          <a:xfrm>
            <a:off x="251520" y="188640"/>
            <a:ext cx="8348767" cy="504056"/>
          </a:xfrm>
        </p:spPr>
        <p:txBody>
          <a:bodyPr>
            <a:normAutofit fontScale="90000"/>
          </a:bodyPr>
          <a:lstStyle/>
          <a:p>
            <a:r>
              <a:rPr lang="it-IT" dirty="0"/>
              <a:t>I regni di </a:t>
            </a:r>
            <a:r>
              <a:rPr lang="it-IT" i="1" dirty="0" err="1"/>
              <a:t>taifa</a:t>
            </a:r>
            <a:r>
              <a:rPr lang="it-IT" dirty="0"/>
              <a:t> e la </a:t>
            </a:r>
            <a:r>
              <a:rPr lang="it-IT" i="1" dirty="0" err="1"/>
              <a:t>reconquista</a:t>
            </a:r>
            <a:endParaRPr lang="it-IT" i="1" dirty="0"/>
          </a:p>
        </p:txBody>
      </p:sp>
      <p:pic>
        <p:nvPicPr>
          <p:cNvPr id="5" name="Segnaposto contenuto 4">
            <a:extLst>
              <a:ext uri="{FF2B5EF4-FFF2-40B4-BE49-F238E27FC236}">
                <a16:creationId xmlns:a16="http://schemas.microsoft.com/office/drawing/2014/main" id="{D45BDDC2-EDDF-4616-8E3C-FB3BB69DEA3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01672" y="1011305"/>
            <a:ext cx="7340656" cy="5846695"/>
          </a:xfrm>
        </p:spPr>
      </p:pic>
    </p:spTree>
    <p:extLst>
      <p:ext uri="{BB962C8B-B14F-4D97-AF65-F5344CB8AC3E}">
        <p14:creationId xmlns:p14="http://schemas.microsoft.com/office/powerpoint/2010/main" val="1458306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548680"/>
            <a:ext cx="8686800" cy="2592288"/>
          </a:xfrm>
        </p:spPr>
        <p:txBody>
          <a:bodyPr>
            <a:normAutofit fontScale="90000"/>
          </a:bodyPr>
          <a:lstStyle/>
          <a:p>
            <a:r>
              <a:rPr lang="it-IT" b="1" dirty="0"/>
              <a:t>Guglielmo il Conquistatore (1066-1087):</a:t>
            </a:r>
            <a:br>
              <a:rPr lang="it-IT" b="1" dirty="0"/>
            </a:br>
            <a:br>
              <a:rPr lang="it-IT" b="1" dirty="0"/>
            </a:br>
            <a:r>
              <a:rPr lang="it-IT" dirty="0"/>
              <a:t>1066 Hastings</a:t>
            </a:r>
            <a:br>
              <a:rPr lang="it-IT" dirty="0"/>
            </a:br>
            <a:r>
              <a:rPr lang="it-IT" dirty="0"/>
              <a:t>1084 </a:t>
            </a:r>
            <a:r>
              <a:rPr lang="it-IT" i="1" dirty="0" err="1"/>
              <a:t>Domesday</a:t>
            </a:r>
            <a:r>
              <a:rPr lang="it-IT" i="1" dirty="0"/>
              <a:t> Book</a:t>
            </a:r>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7544" y="3429000"/>
            <a:ext cx="8111246" cy="3024336"/>
          </a:xfrm>
        </p:spPr>
      </p:pic>
    </p:spTree>
    <p:extLst>
      <p:ext uri="{BB962C8B-B14F-4D97-AF65-F5344CB8AC3E}">
        <p14:creationId xmlns:p14="http://schemas.microsoft.com/office/powerpoint/2010/main" val="1178880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700808"/>
            <a:ext cx="2530624" cy="3240360"/>
          </a:xfrm>
        </p:spPr>
        <p:txBody>
          <a:bodyPr>
            <a:normAutofit/>
          </a:bodyPr>
          <a:lstStyle/>
          <a:p>
            <a:r>
              <a:rPr lang="it-IT" sz="2400" b="1" dirty="0"/>
              <a:t>Francia e Inghilterra:</a:t>
            </a:r>
            <a:br>
              <a:rPr lang="it-IT" sz="2400" b="1" dirty="0"/>
            </a:br>
            <a:br>
              <a:rPr lang="it-IT" sz="2400" b="1" dirty="0"/>
            </a:br>
            <a:r>
              <a:rPr lang="it-IT" sz="2400" dirty="0"/>
              <a:t>Plantageneti</a:t>
            </a:r>
            <a:br>
              <a:rPr lang="it-IT" sz="2400" dirty="0"/>
            </a:br>
            <a:r>
              <a:rPr lang="it-IT" sz="2400" dirty="0"/>
              <a:t> 1154-1399</a:t>
            </a:r>
            <a:br>
              <a:rPr lang="it-IT" sz="2400" dirty="0"/>
            </a:br>
            <a:r>
              <a:rPr lang="it-IT" sz="2400" dirty="0"/>
              <a:t>Capetingi</a:t>
            </a:r>
            <a:br>
              <a:rPr lang="it-IT" sz="2400" dirty="0"/>
            </a:br>
            <a:r>
              <a:rPr lang="it-IT" sz="2400" dirty="0"/>
              <a:t> 987-1328</a:t>
            </a:r>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15816" y="60585"/>
            <a:ext cx="5688632" cy="6783696"/>
          </a:xfrm>
        </p:spPr>
      </p:pic>
    </p:spTree>
    <p:extLst>
      <p:ext uri="{BB962C8B-B14F-4D97-AF65-F5344CB8AC3E}">
        <p14:creationId xmlns:p14="http://schemas.microsoft.com/office/powerpoint/2010/main" val="3790634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E TREATY OF PARIS 1259 (H3)">
            <a:extLst>
              <a:ext uri="{FF2B5EF4-FFF2-40B4-BE49-F238E27FC236}">
                <a16:creationId xmlns:a16="http://schemas.microsoft.com/office/drawing/2014/main" id="{3B337719-D1E9-9EBD-9A45-6374D879D3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76672"/>
            <a:ext cx="7569312" cy="61541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063626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692</Words>
  <Application>Microsoft Office PowerPoint</Application>
  <PresentationFormat>Presentazione su schermo (4:3)</PresentationFormat>
  <Paragraphs>53</Paragraphs>
  <Slides>17</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17</vt:i4>
      </vt:variant>
    </vt:vector>
  </HeadingPairs>
  <TitlesOfParts>
    <vt:vector size="20" baseType="lpstr">
      <vt:lpstr>Arial</vt:lpstr>
      <vt:lpstr>Calibri</vt:lpstr>
      <vt:lpstr>Tema di Office</vt:lpstr>
      <vt:lpstr>Storia Medievale I modulo A lezione 6</vt:lpstr>
      <vt:lpstr>L’impero selgiuchide    arrivo a Baghdad (1055) - battaglia di Manzikert (1071)  </vt:lpstr>
      <vt:lpstr>Gli Stati crociati</vt:lpstr>
      <vt:lpstr>Il dominio di Saladino e degli Ayyubiti</vt:lpstr>
      <vt:lpstr>Spagna 1085-1212</vt:lpstr>
      <vt:lpstr>I regni di taifa e la reconquista</vt:lpstr>
      <vt:lpstr>Guglielmo il Conquistatore (1066-1087):  1066 Hastings 1084 Domesday Book</vt:lpstr>
      <vt:lpstr>Francia e Inghilterra:  Plantageneti  1154-1399 Capetingi  987-1328</vt:lpstr>
      <vt:lpstr>Presentazione standard di PowerPoint</vt:lpstr>
      <vt:lpstr>Re capetingi e re inglesi</vt:lpstr>
      <vt:lpstr>Magna Charta libertatum (1215)</vt:lpstr>
      <vt:lpstr>Francia e Inghilterra:  Plantageneti  1154-1399 Capetingi  987-1328</vt:lpstr>
      <vt:lpstr>L’Impero di Federico Barbarossa (1155-1190)</vt:lpstr>
      <vt:lpstr>Ottone di Frisinga sui comuni lombardi (intorno al 1160)</vt:lpstr>
      <vt:lpstr>Le origini comunali</vt:lpstr>
      <vt:lpstr>Il Breve: un vademecum per i consoli</vt:lpstr>
      <vt:lpstr>Battaglia di Legnano – 1176 Pace di Costanza 1183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ripresa economia e demografica dell’Occidente</dc:title>
  <dc:creator>Tanzini</dc:creator>
  <cp:lastModifiedBy>Utente</cp:lastModifiedBy>
  <cp:revision>32</cp:revision>
  <dcterms:created xsi:type="dcterms:W3CDTF">2015-05-05T16:06:17Z</dcterms:created>
  <dcterms:modified xsi:type="dcterms:W3CDTF">2025-10-23T06:12:52Z</dcterms:modified>
</cp:coreProperties>
</file>