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311" r:id="rId3"/>
    <p:sldId id="312" r:id="rId4"/>
    <p:sldId id="306" r:id="rId5"/>
    <p:sldId id="280" r:id="rId6"/>
    <p:sldId id="298" r:id="rId7"/>
    <p:sldId id="305" r:id="rId8"/>
    <p:sldId id="263" r:id="rId9"/>
    <p:sldId id="309" r:id="rId10"/>
    <p:sldId id="281" r:id="rId11"/>
    <p:sldId id="282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DB8EC2-2AAF-4221-AC2B-63D5BBD93B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D727467-AF89-4A12-8149-1D28851D58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6FAF24-AA6E-43D0-BB32-B3EA5FC09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68B1CB2-0AD1-4D58-8E11-3291FB16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BE3BE00-00FB-4475-9C5E-DDBF4D72C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5873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E28939-C589-46D7-BC26-3ACCAAEE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F8E946D-AC22-4C8D-9082-F44628542B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229792-FF27-4FF2-8CEB-FC715997D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0BFF6D-1B27-4FB8-89B1-982B47DF2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742222-ADC1-49E8-9A8E-0B9824F1E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764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6D6D20F-E702-46FC-9DDC-E604461930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25E305D-40D6-4137-8BB1-FD9545EAE8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311C0F8-4383-4E89-8B1F-779ECE31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BC22FC3-653E-463F-B925-D36BDD08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970E07D-8346-4C81-A33C-4749B087E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588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95EB5B-CFC7-4E2C-B197-500070AA8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04B16E-BE17-40E3-9B12-D25CE6A7D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E24366-008B-4010-A1A4-9A3F5BF35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AB1FAD8-C6A9-41BB-BBAB-54740BCBF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93DD07-E04B-49C4-96F3-5B6DC1390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4323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2AF4EA-5C86-4F69-BC9A-7B1715315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CEA66FA-367F-496E-B4D9-8956BE2CD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130181-1D16-4122-879C-48FD88B6E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FB802F-5032-4F18-897C-57A2D3189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78F00E-F0C9-4794-A886-3459F9FC1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643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47F08D-F14F-4660-BEC0-5507E8218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249A58-A2E8-4ABE-B8CC-7222777579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122B50D-7C3F-4209-BDB6-5A5F31B85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19E08CD-1743-4856-9C09-EFE88C48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F737D53-19E5-4BE9-A428-959FA7936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AB98E3A-3737-43C1-8053-201021E3B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8969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AF144D-B42E-40C0-8EBE-2FE61ACAA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A4A9B81-EAA8-43AA-8625-8EEA96DE0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8534E51-7716-457E-A313-61EAB16EE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016D29A-440D-49D6-AA3E-3FD1E3D063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20F067F-52C9-4B75-B827-DC5966A722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33FC19C-ABD5-4C3A-819C-D328D556B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9312CB2-2551-4A77-8B51-B0D0027C2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FE05CFA-4F22-4BD5-83A6-B976FD616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9568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A1021E-C688-4397-BA94-C5BA08B1A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5BCC90B-1BB2-48D8-BDD1-D1D204000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B4E01AD-7853-4DF0-9877-2FD6600A9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1379F80-5322-48B6-8F90-1FB762C84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3018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B2A537D-2648-40F4-8035-EDAFD70D0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0414BF5-B646-4141-BA3C-C3F3F18F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E60F84B-BA4A-4305-B924-320EA5D78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917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64FAB3-B756-42F5-804E-D782247B5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DFEFE5-BECF-4C38-9A7B-C0920C723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0629A81-AEF8-44D1-858A-3B15F2D2E0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4CF2BD-6292-49C1-A8FC-B80453FAC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CE8140E-4143-4FCB-9A09-8B0EBFACC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AE49B2-91B7-4A49-92A0-349EEEC4B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281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6D1D66-6E14-438F-A3A4-F1C9DAD99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9271C34-6894-4D5C-99DE-C34CCDA7C0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AEC351B-5371-4CB5-89ED-65753C00B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A4E8348-FF7B-421A-BFFB-69BAEBD1A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EEFF849-8C89-4E1F-9869-CD97C0995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7196B51-38F3-4F26-AB56-3F65F600B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4120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8D0E7F2-1EEF-42D5-8BEB-DC6123CC2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1A56E79-5B30-46E2-8428-893864637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CCB76D-01AD-4940-A6D7-2D781908DC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D262E-8385-4E36-9158-4C1BBF8D76B9}" type="datetimeFigureOut">
              <a:rPr lang="it-IT" smtClean="0"/>
              <a:t>21/10/2025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5D2DF9-B195-45CD-BD09-87E9888A27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D70EE69-1B6C-4A98-9004-182B930507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081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olo 1">
            <a:extLst>
              <a:ext uri="{FF2B5EF4-FFF2-40B4-BE49-F238E27FC236}">
                <a16:creationId xmlns:a16="http://schemas.microsoft.com/office/drawing/2014/main" id="{CDCC00A9-D780-4F28-A8FC-ACC5AAFDD0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8213" y="1125538"/>
            <a:ext cx="7772400" cy="2519362"/>
          </a:xfrm>
        </p:spPr>
        <p:txBody>
          <a:bodyPr/>
          <a:lstStyle/>
          <a:p>
            <a:r>
              <a:rPr lang="it-IT" altLang="it-IT" sz="2800" dirty="0"/>
              <a:t>Lorenzo Tanzini</a:t>
            </a:r>
            <a:br>
              <a:rPr lang="it-IT" altLang="it-IT" sz="2800" dirty="0"/>
            </a:br>
            <a:r>
              <a:rPr lang="it-IT" altLang="it-IT" b="1" dirty="0"/>
              <a:t>Storia medievale</a:t>
            </a:r>
          </a:p>
        </p:txBody>
      </p:sp>
      <p:sp>
        <p:nvSpPr>
          <p:cNvPr id="2051" name="Sottotitolo 2">
            <a:extLst>
              <a:ext uri="{FF2B5EF4-FFF2-40B4-BE49-F238E27FC236}">
                <a16:creationId xmlns:a16="http://schemas.microsoft.com/office/drawing/2014/main" id="{99D1E326-861D-4923-BFC0-8DA8315AEF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altLang="it-IT" b="1" dirty="0">
                <a:solidFill>
                  <a:srgbClr val="C00000"/>
                </a:solidFill>
              </a:rPr>
              <a:t>Letture corso - 4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4455" y="102564"/>
            <a:ext cx="11127545" cy="1301006"/>
          </a:xfrm>
        </p:spPr>
        <p:txBody>
          <a:bodyPr>
            <a:normAutofit/>
          </a:bodyPr>
          <a:lstStyle/>
          <a:p>
            <a:r>
              <a:rPr lang="it-IT" sz="3200" b="1" dirty="0"/>
              <a:t>Pisa e Genova nel giudizio degli scrittori musulmani (secolo XII)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31520" y="1600200"/>
            <a:ext cx="10972800" cy="48531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dirty="0"/>
              <a:t>Quest′anno (anno 323 dell′Egira, corrispondente all′11 </a:t>
            </a:r>
            <a:r>
              <a:rPr lang="it-IT" sz="2400" dirty="0" err="1"/>
              <a:t>dic</a:t>
            </a:r>
            <a:r>
              <a:rPr lang="it-IT" sz="2400" dirty="0"/>
              <a:t>. 934-29 </a:t>
            </a:r>
            <a:r>
              <a:rPr lang="it-IT" sz="2400" dirty="0" err="1"/>
              <a:t>nov</a:t>
            </a:r>
            <a:r>
              <a:rPr lang="it-IT" sz="2400" dirty="0"/>
              <a:t>. 935) il </a:t>
            </a:r>
            <a:r>
              <a:rPr lang="it-IT" sz="2400" dirty="0" err="1"/>
              <a:t>fatemita</a:t>
            </a:r>
            <a:r>
              <a:rPr lang="it-IT" sz="2400" dirty="0"/>
              <a:t> ′Al </a:t>
            </a:r>
            <a:r>
              <a:rPr lang="it-IT" sz="2400" dirty="0" err="1"/>
              <a:t>Qâym</a:t>
            </a:r>
            <a:r>
              <a:rPr lang="it-IT" sz="2400" dirty="0"/>
              <a:t> mandò per mare dall′Africa un esercito verso le regioni dei Franchi. Il quale espugnò la città di Genova; e passato in Sardegna, </a:t>
            </a:r>
            <a:r>
              <a:rPr lang="it-IT" sz="2400" dirty="0" err="1"/>
              <a:t>diè</a:t>
            </a:r>
            <a:r>
              <a:rPr lang="it-IT" sz="2400" dirty="0"/>
              <a:t> addosso agli abitatori di quella; bruciò molte navi; e traghettato in Corsica, arse le navi di quell′isola. I musulmani ritornarono [in </a:t>
            </a:r>
            <a:r>
              <a:rPr lang="it-IT" sz="2400" dirty="0" err="1"/>
              <a:t>Affrica</a:t>
            </a:r>
            <a:r>
              <a:rPr lang="it-IT" sz="2400" dirty="0"/>
              <a:t>] sani e salvi. [</a:t>
            </a:r>
            <a:r>
              <a:rPr lang="it-IT" sz="2400" i="1" dirty="0"/>
              <a:t>Cronaca </a:t>
            </a:r>
            <a:r>
              <a:rPr lang="it-IT" sz="2400" dirty="0"/>
              <a:t>di </a:t>
            </a:r>
            <a:r>
              <a:rPr lang="it-IT" sz="2400" dirty="0" err="1"/>
              <a:t>Ibn</a:t>
            </a:r>
            <a:r>
              <a:rPr lang="it-IT" sz="2400" dirty="0"/>
              <a:t> ′</a:t>
            </a:r>
            <a:r>
              <a:rPr lang="it-IT" sz="2400" dirty="0" err="1"/>
              <a:t>al′Atîr</a:t>
            </a:r>
            <a:r>
              <a:rPr lang="it-IT" sz="2400" dirty="0"/>
              <a:t>]</a:t>
            </a:r>
          </a:p>
          <a:p>
            <a:pPr marL="0" indent="0" algn="just">
              <a:buNone/>
            </a:pPr>
            <a:r>
              <a:rPr lang="it-IT" sz="2400" dirty="0"/>
              <a:t>…..Pisa è una delle città più importanti e celebri del paese dei cristiani. Il suo territorio è vasto, i suoi mercati fiorenti, le sue dimore ben popolate, i suoi giardini e verzieri numerosi, le sue coltivazioni ininterrotte. Il suo stato è possente e la sua storia ammirevole. Le sue fortificazioni sono alte, le sue terre fertili, le sue acque abbondanti. I Pisani hanno navi e cavalli, pertanto sono pronti a lanciare spedizioni marittime e ad attaccare le altre località. Questa città si trova sulle rive di un fiume considerevole che viene dalle montagne della Lombardia, e sulle sue rive vi sono mulini e giardini. [Al-</a:t>
            </a:r>
            <a:r>
              <a:rPr lang="it-IT" sz="2400" dirty="0" err="1"/>
              <a:t>Idrisi</a:t>
            </a:r>
            <a:r>
              <a:rPr lang="it-IT" sz="2400" dirty="0"/>
              <a:t>, </a:t>
            </a:r>
            <a:r>
              <a:rPr lang="it-IT" sz="2400" i="1" dirty="0" err="1"/>
              <a:t>Kitab</a:t>
            </a:r>
            <a:r>
              <a:rPr lang="it-IT" sz="2400" i="1" dirty="0"/>
              <a:t> al </a:t>
            </a:r>
            <a:r>
              <a:rPr lang="it-IT" sz="2400" i="1" dirty="0" err="1"/>
              <a:t>Rujar</a:t>
            </a:r>
            <a:r>
              <a:rPr lang="it-IT" sz="2400" i="1" dirty="0"/>
              <a:t> – Libro di re Ruggero</a:t>
            </a:r>
            <a:r>
              <a:rPr lang="it-IT" sz="2400" dirty="0"/>
              <a:t>]</a:t>
            </a:r>
          </a:p>
          <a:p>
            <a:pPr marL="0" indent="0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029945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81200" y="116632"/>
            <a:ext cx="8229600" cy="504056"/>
          </a:xfrm>
        </p:spPr>
        <p:txBody>
          <a:bodyPr>
            <a:normAutofit/>
          </a:bodyPr>
          <a:lstStyle/>
          <a:p>
            <a:r>
              <a:rPr lang="it-IT" sz="1800" dirty="0"/>
              <a:t>Pisa e Genova nel giudizio degli scrittori musulmani (secolo XII)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4911" y="836712"/>
            <a:ext cx="10930597" cy="56166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dirty="0"/>
              <a:t>….. (Pisa è) attraversata nel suo centro da un grande fiume che discende dal monte </a:t>
            </a:r>
            <a:r>
              <a:rPr lang="it-IT" sz="2400" dirty="0" err="1"/>
              <a:t>Mandja</a:t>
            </a:r>
            <a:r>
              <a:rPr lang="it-IT" sz="2400" dirty="0"/>
              <a:t>, ai confini di </a:t>
            </a:r>
            <a:r>
              <a:rPr lang="it-IT" sz="2400" dirty="0" err="1"/>
              <a:t>Djillīqiya</a:t>
            </a:r>
            <a:r>
              <a:rPr lang="it-IT" sz="2400" dirty="0"/>
              <a:t>, che è a nord. Questo fiume è attraversato da un grande ponte a otto archi; a vele spiegate, i vascelli possono passare sotto questo ponte, le cui arcate sono munite di battenti in legno bardate di ferro, e che si chiude la notte e si apre durante il giorno, per paura delle imbarcazioni musulmane. Queste opere difensive sono state approntate all′epoca in cui la Sicilia, la Sardegna e Messina erano nelle mani dei musulmani, di cui si temevano le incursioni in città. I suoi abitanti sono guerrieri di fama, marinai ingegnosi, costruttori scaltri di mangani e torri, combattenti irriducibili sul mare, capaci di bombardare l′avversario con la nafta; traditori, malvagi e violenti. Hanno molto legname; lavorano anche il ferro, con cui fanno un armamento di qualità: cotte di maglia, elmi, lance; è da essi che vengono le sciabole pisane flessibili al punto che con esse si può fare una cintura, differenti da quelle indiane ma altrettanto taglienti. Dalle loro parti il cavaliere e il proprio cavallo sono talmente corazzati che non si può vedere alcuna parte del loro corpo. Essi sono mercanti, di terra e di mare, e arrivano sino in fondo alla Siria, ad Alessandria, al </a:t>
            </a:r>
            <a:r>
              <a:rPr lang="it-IT" sz="2400" dirty="0" err="1"/>
              <a:t>maghreb</a:t>
            </a:r>
            <a:r>
              <a:rPr lang="it-IT" sz="2400" dirty="0"/>
              <a:t> e in al-</a:t>
            </a:r>
            <a:r>
              <a:rPr lang="it-IT" sz="2400" dirty="0" err="1"/>
              <a:t>Andalus</a:t>
            </a:r>
            <a:r>
              <a:rPr lang="it-IT" sz="2400" dirty="0"/>
              <a:t>. </a:t>
            </a:r>
          </a:p>
          <a:p>
            <a:pPr marL="0" indent="0">
              <a:buNone/>
            </a:pPr>
            <a:r>
              <a:rPr lang="it-IT" sz="2400" dirty="0"/>
              <a:t>[Abu </a:t>
            </a:r>
            <a:r>
              <a:rPr lang="it-IT" sz="2400" dirty="0" err="1"/>
              <a:t>Chamah</a:t>
            </a:r>
            <a:r>
              <a:rPr lang="it-IT" sz="2400" dirty="0"/>
              <a:t>, </a:t>
            </a:r>
            <a:r>
              <a:rPr lang="it-IT" sz="2400" i="1" dirty="0"/>
              <a:t>Libro dei due giardini</a:t>
            </a:r>
            <a:r>
              <a:rPr lang="it-IT" sz="24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304204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720ED6-25DD-4F30-1D51-D37AFEBE3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L’età ottoniana: un potere ‘sacrale’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AED994E-49D3-5C09-5156-1365D9449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651" y="2973489"/>
            <a:ext cx="4268821" cy="3096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i="1" dirty="0" err="1"/>
              <a:t>Privilegium</a:t>
            </a:r>
            <a:r>
              <a:rPr lang="it-IT" i="1" dirty="0"/>
              <a:t> </a:t>
            </a:r>
            <a:r>
              <a:rPr lang="it-IT" i="1" dirty="0" err="1"/>
              <a:t>Othonis</a:t>
            </a:r>
            <a:r>
              <a:rPr lang="it-IT" i="1" dirty="0"/>
              <a:t> </a:t>
            </a:r>
            <a:r>
              <a:rPr lang="it-IT" dirty="0"/>
              <a:t>962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I vescovi e l’Impero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Chiese e monasteri ‘privati’</a:t>
            </a:r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03AFD2BE-8E5B-F69B-6B54-502A2887D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474" y="1757093"/>
            <a:ext cx="4186563" cy="473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00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226572-7472-CB6F-2301-805FAC94D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02194"/>
          </a:xfrm>
        </p:spPr>
        <p:txBody>
          <a:bodyPr/>
          <a:lstStyle/>
          <a:p>
            <a:r>
              <a:rPr lang="it-IT" dirty="0"/>
              <a:t>Novità monastiche e papali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AF2791C-E96C-DC02-8589-DC7B2F38A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1237" y="938931"/>
            <a:ext cx="602875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Cluny   -  </a:t>
            </a:r>
            <a:r>
              <a:rPr lang="it-IT" i="1" dirty="0"/>
              <a:t>Pax Dei</a:t>
            </a:r>
          </a:p>
          <a:p>
            <a:pPr marL="0" indent="0">
              <a:buNone/>
            </a:pPr>
            <a:endParaRPr lang="it-IT" i="1" dirty="0"/>
          </a:p>
          <a:p>
            <a:pPr marL="0" indent="0">
              <a:buNone/>
            </a:pPr>
            <a:r>
              <a:rPr lang="it-IT" dirty="0"/>
              <a:t>La Riforma:  </a:t>
            </a:r>
            <a:r>
              <a:rPr lang="it-IT" i="1" dirty="0"/>
              <a:t>Simonia , Nicolaismo</a:t>
            </a:r>
          </a:p>
          <a:p>
            <a:pPr marL="0" indent="0">
              <a:buNone/>
            </a:pPr>
            <a:endParaRPr lang="it-IT" i="1" dirty="0"/>
          </a:p>
          <a:p>
            <a:pPr marL="0" indent="0">
              <a:buNone/>
            </a:pPr>
            <a:r>
              <a:rPr lang="it-IT" dirty="0"/>
              <a:t>La pataria</a:t>
            </a:r>
          </a:p>
          <a:p>
            <a:pPr marL="0" indent="0">
              <a:buNone/>
            </a:pPr>
            <a:r>
              <a:rPr lang="it-IT" dirty="0"/>
              <a:t>Il monachesimo ‘nuovo’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E4D7BFC-B990-B99E-126C-0438E1ABB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47" y="1245140"/>
            <a:ext cx="5623299" cy="471141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394EDE10-F1E3-AD5D-48F8-CF2114682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0504" y="4159370"/>
            <a:ext cx="4507149" cy="253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02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Lotta per le investiture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28" y="1576247"/>
            <a:ext cx="4612119" cy="4680520"/>
          </a:xfrm>
        </p:spPr>
      </p:pic>
      <p:sp>
        <p:nvSpPr>
          <p:cNvPr id="5" name="CasellaDiTesto 4"/>
          <p:cNvSpPr txBox="1"/>
          <p:nvPr/>
        </p:nvSpPr>
        <p:spPr>
          <a:xfrm>
            <a:off x="6998096" y="14929"/>
            <a:ext cx="4355704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r>
              <a:rPr lang="it-IT" sz="2400" dirty="0"/>
              <a:t>1073-1085: pontificato di Gregorio VII</a:t>
            </a:r>
          </a:p>
          <a:p>
            <a:endParaRPr lang="it-IT" sz="2400" dirty="0"/>
          </a:p>
          <a:p>
            <a:r>
              <a:rPr lang="it-IT" sz="2400" dirty="0"/>
              <a:t>conflitto con Enrico IV</a:t>
            </a:r>
          </a:p>
          <a:p>
            <a:r>
              <a:rPr lang="it-IT" sz="2400" dirty="0"/>
              <a:t>1096: Prima Crociata</a:t>
            </a:r>
          </a:p>
          <a:p>
            <a:endParaRPr lang="it-IT" sz="2400" dirty="0"/>
          </a:p>
          <a:p>
            <a:endParaRPr lang="it-IT" sz="2400" dirty="0"/>
          </a:p>
          <a:p>
            <a:r>
              <a:rPr lang="it-IT" sz="2400" dirty="0"/>
              <a:t>1122: Concordato di Worms</a:t>
            </a:r>
          </a:p>
          <a:p>
            <a:endParaRPr lang="it-IT" sz="2400" dirty="0"/>
          </a:p>
          <a:p>
            <a:r>
              <a:rPr lang="it-IT" sz="2400" dirty="0"/>
              <a:t>La Chiesa ‘post-Gregoriana’:</a:t>
            </a:r>
          </a:p>
          <a:p>
            <a:r>
              <a:rPr lang="it-IT" sz="2400" dirty="0"/>
              <a:t>I concili lateranensi</a:t>
            </a:r>
          </a:p>
          <a:p>
            <a:r>
              <a:rPr lang="it-IT" sz="2400" dirty="0"/>
              <a:t>1123</a:t>
            </a:r>
          </a:p>
          <a:p>
            <a:r>
              <a:rPr lang="it-IT" sz="2400" dirty="0"/>
              <a:t>1139</a:t>
            </a:r>
          </a:p>
          <a:p>
            <a:r>
              <a:rPr lang="it-IT" sz="2400" dirty="0"/>
              <a:t>1179</a:t>
            </a:r>
          </a:p>
          <a:p>
            <a:r>
              <a:rPr lang="it-IT" sz="2400" dirty="0"/>
              <a:t>1215</a:t>
            </a:r>
          </a:p>
          <a:p>
            <a:endParaRPr lang="it-IT" sz="2400" dirty="0"/>
          </a:p>
          <a:p>
            <a:r>
              <a:rPr lang="it-IT" sz="2400" dirty="0"/>
              <a:t>‘cristianizzazione’ della società?</a:t>
            </a:r>
          </a:p>
        </p:txBody>
      </p:sp>
    </p:spTree>
    <p:extLst>
      <p:ext uri="{BB962C8B-B14F-4D97-AF65-F5344CB8AC3E}">
        <p14:creationId xmlns:p14="http://schemas.microsoft.com/office/powerpoint/2010/main" val="2139448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28468" y="692696"/>
            <a:ext cx="9282332" cy="1143000"/>
          </a:xfrm>
        </p:spPr>
        <p:txBody>
          <a:bodyPr>
            <a:normAutofit/>
          </a:bodyPr>
          <a:lstStyle/>
          <a:p>
            <a:r>
              <a:rPr lang="it-IT" dirty="0"/>
              <a:t>Cristiani e musulmani nel Mediterraneo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81200" y="2276872"/>
            <a:ext cx="8229600" cy="38884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/>
              <a:t>Sardegna (</a:t>
            </a:r>
            <a:r>
              <a:rPr lang="it-IT" dirty="0" err="1"/>
              <a:t>Mujahid</a:t>
            </a:r>
            <a:r>
              <a:rPr lang="it-IT" dirty="0"/>
              <a:t>) 1015-1016</a:t>
            </a:r>
          </a:p>
          <a:p>
            <a:pPr marL="0" indent="0">
              <a:buNone/>
            </a:pPr>
            <a:r>
              <a:rPr lang="it-IT" dirty="0"/>
              <a:t>					</a:t>
            </a:r>
            <a:r>
              <a:rPr lang="it-IT" dirty="0" err="1"/>
              <a:t>Reinos</a:t>
            </a:r>
            <a:r>
              <a:rPr lang="it-IT" dirty="0"/>
              <a:t> de Taifas 1031</a:t>
            </a:r>
          </a:p>
          <a:p>
            <a:pPr marL="0" indent="0">
              <a:buNone/>
            </a:pPr>
            <a:r>
              <a:rPr lang="it-IT" i="1" dirty="0"/>
              <a:t>Palermo</a:t>
            </a:r>
            <a:r>
              <a:rPr lang="it-IT" dirty="0"/>
              <a:t> 1064</a:t>
            </a:r>
          </a:p>
          <a:p>
            <a:pPr marL="0" indent="0">
              <a:buNone/>
            </a:pPr>
            <a:r>
              <a:rPr lang="it-IT" dirty="0"/>
              <a:t>Sicilia 1061-1091</a:t>
            </a:r>
          </a:p>
          <a:p>
            <a:pPr marL="0" indent="0">
              <a:buNone/>
            </a:pPr>
            <a:r>
              <a:rPr lang="it-IT" dirty="0"/>
              <a:t>					Toledo 1085</a:t>
            </a:r>
          </a:p>
          <a:p>
            <a:pPr marL="0" indent="0">
              <a:buNone/>
            </a:pPr>
            <a:r>
              <a:rPr lang="it-IT" dirty="0" err="1"/>
              <a:t>Mahdya</a:t>
            </a:r>
            <a:r>
              <a:rPr lang="it-IT" dirty="0"/>
              <a:t> 1087</a:t>
            </a:r>
          </a:p>
          <a:p>
            <a:pPr marL="0" indent="0">
              <a:buNone/>
            </a:pPr>
            <a:r>
              <a:rPr lang="it-IT" dirty="0"/>
              <a:t>[Gerusalemme 1099]</a:t>
            </a:r>
          </a:p>
          <a:p>
            <a:pPr marL="0" indent="0">
              <a:buNone/>
            </a:pPr>
            <a:r>
              <a:rPr lang="it-IT" dirty="0"/>
              <a:t>Maiorca 1114</a:t>
            </a:r>
          </a:p>
        </p:txBody>
      </p:sp>
    </p:spTree>
    <p:extLst>
      <p:ext uri="{BB962C8B-B14F-4D97-AF65-F5344CB8AC3E}">
        <p14:creationId xmlns:p14="http://schemas.microsoft.com/office/powerpoint/2010/main" val="2131381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A1CD65A-0281-417D-A9D2-EE02D9ABC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813" y="0"/>
            <a:ext cx="86103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398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9227" y="1916832"/>
            <a:ext cx="3877127" cy="3672408"/>
          </a:xfrm>
        </p:spPr>
        <p:txBody>
          <a:bodyPr>
            <a:normAutofit/>
          </a:bodyPr>
          <a:lstStyle/>
          <a:p>
            <a:r>
              <a:rPr lang="it-IT" b="1" dirty="0"/>
              <a:t>Gli Stati crociati</a:t>
            </a:r>
            <a:br>
              <a:rPr lang="it-IT" dirty="0"/>
            </a:br>
            <a:br>
              <a:rPr lang="it-IT" dirty="0"/>
            </a:br>
            <a:r>
              <a:rPr lang="it-IT" sz="3600" dirty="0"/>
              <a:t>Gerusalemme 1099</a:t>
            </a:r>
            <a:br>
              <a:rPr lang="it-IT" sz="3600" dirty="0"/>
            </a:br>
            <a:r>
              <a:rPr lang="it-IT" sz="3600" dirty="0" err="1"/>
              <a:t>Hattin</a:t>
            </a:r>
            <a:r>
              <a:rPr lang="it-IT" sz="3600" dirty="0"/>
              <a:t> 1187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40" y="59914"/>
            <a:ext cx="4887103" cy="6798086"/>
          </a:xfrm>
        </p:spPr>
      </p:pic>
    </p:spTree>
    <p:extLst>
      <p:ext uri="{BB962C8B-B14F-4D97-AF65-F5344CB8AC3E}">
        <p14:creationId xmlns:p14="http://schemas.microsoft.com/office/powerpoint/2010/main" val="1054163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11741" y="0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I Normanni in Italia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747" y="1325563"/>
            <a:ext cx="7447797" cy="5388017"/>
          </a:xfrm>
        </p:spPr>
      </p:pic>
    </p:spTree>
    <p:extLst>
      <p:ext uri="{BB962C8B-B14F-4D97-AF65-F5344CB8AC3E}">
        <p14:creationId xmlns:p14="http://schemas.microsoft.com/office/powerpoint/2010/main" val="1128089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99423" y="1165994"/>
            <a:ext cx="3132348" cy="4526012"/>
          </a:xfrm>
        </p:spPr>
        <p:txBody>
          <a:bodyPr>
            <a:normAutofit/>
          </a:bodyPr>
          <a:lstStyle/>
          <a:p>
            <a:r>
              <a:rPr lang="it-IT" b="1" dirty="0"/>
              <a:t>Il regno normanno:</a:t>
            </a:r>
            <a:br>
              <a:rPr lang="it-IT" b="1" dirty="0"/>
            </a:br>
            <a:br>
              <a:rPr lang="it-IT" dirty="0"/>
            </a:br>
            <a:r>
              <a:rPr lang="it-IT" sz="2700" dirty="0"/>
              <a:t>Ruggero II </a:t>
            </a:r>
            <a:br>
              <a:rPr lang="it-IT" sz="2700" dirty="0"/>
            </a:br>
            <a:r>
              <a:rPr lang="it-IT" sz="2700" dirty="0"/>
              <a:t>1130-1154</a:t>
            </a:r>
            <a:br>
              <a:rPr lang="it-IT" sz="2700" dirty="0"/>
            </a:br>
            <a:r>
              <a:rPr lang="it-IT" sz="2700" dirty="0"/>
              <a:t>Guglielmo I </a:t>
            </a:r>
            <a:r>
              <a:rPr lang="it-IT" sz="2700" i="1" dirty="0"/>
              <a:t>il Malo </a:t>
            </a:r>
            <a:r>
              <a:rPr lang="it-IT" sz="2700" dirty="0"/>
              <a:t>1154-1166</a:t>
            </a:r>
            <a:br>
              <a:rPr lang="it-IT" sz="2700" dirty="0"/>
            </a:br>
            <a:r>
              <a:rPr lang="it-IT" sz="2700" dirty="0"/>
              <a:t>Guglielmo II </a:t>
            </a:r>
            <a:r>
              <a:rPr lang="it-IT" sz="2700" i="1" dirty="0"/>
              <a:t>il Buono </a:t>
            </a:r>
            <a:r>
              <a:rPr lang="it-IT" sz="2700" dirty="0"/>
              <a:t>1166-1189</a:t>
            </a:r>
            <a:br>
              <a:rPr lang="it-IT" sz="2700" dirty="0"/>
            </a:br>
            <a:endParaRPr lang="it-IT" sz="27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199" y="1"/>
            <a:ext cx="4761379" cy="6849257"/>
          </a:xfrm>
        </p:spPr>
      </p:pic>
    </p:spTree>
    <p:extLst>
      <p:ext uri="{BB962C8B-B14F-4D97-AF65-F5344CB8AC3E}">
        <p14:creationId xmlns:p14="http://schemas.microsoft.com/office/powerpoint/2010/main" val="35796427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689</Words>
  <Application>Microsoft Office PowerPoint</Application>
  <PresentationFormat>Widescreen</PresentationFormat>
  <Paragraphs>51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di Office</vt:lpstr>
      <vt:lpstr>Lorenzo Tanzini Storia medievale</vt:lpstr>
      <vt:lpstr>L’età ottoniana: un potere ‘sacrale’</vt:lpstr>
      <vt:lpstr>Novità monastiche e papali</vt:lpstr>
      <vt:lpstr>La Lotta per le investiture</vt:lpstr>
      <vt:lpstr>Cristiani e musulmani nel Mediterraneo</vt:lpstr>
      <vt:lpstr>Presentazione standard di PowerPoint</vt:lpstr>
      <vt:lpstr>Gli Stati crociati  Gerusalemme 1099 Hattin 1187</vt:lpstr>
      <vt:lpstr>I Normanni in Italia</vt:lpstr>
      <vt:lpstr>Il regno normanno:  Ruggero II  1130-1154 Guglielmo I il Malo 1154-1166 Guglielmo II il Buono 1166-1189 </vt:lpstr>
      <vt:lpstr>Pisa e Genova nel giudizio degli scrittori musulmani (secolo XII)</vt:lpstr>
      <vt:lpstr>Pisa e Genova nel giudizio degli scrittori musulmani (secolo XII)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Lorenzo Tanzini Storia medievale</dc:title>
  <dc:creator>lorenzo</dc:creator>
  <cp:lastModifiedBy>Utente</cp:lastModifiedBy>
  <cp:revision>22</cp:revision>
  <dcterms:created xsi:type="dcterms:W3CDTF">2021-10-27T08:38:30Z</dcterms:created>
  <dcterms:modified xsi:type="dcterms:W3CDTF">2025-10-21T12:44:56Z</dcterms:modified>
</cp:coreProperties>
</file>