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56" r:id="rId3"/>
    <p:sldId id="314" r:id="rId4"/>
    <p:sldId id="313" r:id="rId5"/>
    <p:sldId id="308" r:id="rId6"/>
    <p:sldId id="307" r:id="rId7"/>
    <p:sldId id="315" r:id="rId8"/>
    <p:sldId id="257" r:id="rId9"/>
    <p:sldId id="260" r:id="rId10"/>
    <p:sldId id="310" r:id="rId11"/>
    <p:sldId id="258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26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9C47FB-0A45-2721-ABBF-C9B1D67BEE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829802C-E877-2299-A783-98AAFD65F2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6DDFBEB-BDAE-AE4B-3ED5-76E6DA990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69FA5-B187-45F2-87F0-AAA561DC94A9}" type="datetimeFigureOut">
              <a:rPr lang="it-IT" smtClean="0"/>
              <a:t>16/10/2025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CBE0DAE-8A06-6758-3030-A705BCB41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98EE8E6-3E49-9D61-BC58-49DC24776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0960-5BD7-413F-B8C1-500E0ED888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091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C1EFE5-23BA-6E75-9F44-541BE4978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F71D368-5B59-3AEE-E8F3-9C77788BAC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8990D8A-7885-EB98-9918-19ABB2187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69FA5-B187-45F2-87F0-AAA561DC94A9}" type="datetimeFigureOut">
              <a:rPr lang="it-IT" smtClean="0"/>
              <a:t>16/10/2025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747F5B-0A10-809C-EEC0-0469E8CD2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841BE4B-C758-608E-8DE1-4CCBC87CE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0960-5BD7-413F-B8C1-500E0ED888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0959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AE5BF39-FA44-07DD-B04D-B6D76C9A20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FC2A51F-11DB-BC0A-1C54-32B821B62F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E92D839-2DF1-A8C0-4E41-E2A9BAB3E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69FA5-B187-45F2-87F0-AAA561DC94A9}" type="datetimeFigureOut">
              <a:rPr lang="it-IT" smtClean="0"/>
              <a:t>16/10/2025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C768F6-FC8B-05E0-44E9-D84858B24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4B27A95-FADE-9FB9-409D-6018C2B75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0960-5BD7-413F-B8C1-500E0ED888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8143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1BEDBF-4203-5C90-0B3B-A3546644B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DE98C6-A382-5CF3-6A28-C0B72D726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C68BAD-D52B-59D4-8D1F-24E8759C3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69FA5-B187-45F2-87F0-AAA561DC94A9}" type="datetimeFigureOut">
              <a:rPr lang="it-IT" smtClean="0"/>
              <a:t>16/10/2025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0264CD-A9BC-7561-8A0D-6B89DD323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F976ED6-5985-D991-6E9D-D526F97AA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0960-5BD7-413F-B8C1-500E0ED888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6635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5B312F-9692-2BF2-0011-42EB7718E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8987321-A7B4-AA19-A25B-C821BDF24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EDE398F-5C3F-163C-5F2A-CE8E8B935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69FA5-B187-45F2-87F0-AAA561DC94A9}" type="datetimeFigureOut">
              <a:rPr lang="it-IT" smtClean="0"/>
              <a:t>16/10/2025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8FCBE10-AFEC-C104-5EBC-730BBD4BC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E0F5533-9CB3-C2A9-BC8B-3BEACC8BB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0960-5BD7-413F-B8C1-500E0ED888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2239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5B0128-8CB3-0E7A-F7BE-AF63D9378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3ACFFE-799D-350A-E93A-AE3CB5DF27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3AAEC1D-CC39-72E3-DA09-1B5E0EE507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9868084-5CEC-60FB-347A-ED1195C1E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69FA5-B187-45F2-87F0-AAA561DC94A9}" type="datetimeFigureOut">
              <a:rPr lang="it-IT" smtClean="0"/>
              <a:t>16/10/2025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444E75E-17EF-00D2-BFF7-8DC1EA72E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E52263C-B85A-96CA-FBFE-3657CEE17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0960-5BD7-413F-B8C1-500E0ED888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1847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08133D-0C73-786D-E15F-C6D57048B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36BAD9C-1708-023A-1DCC-64EBC1422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64355BE-4529-98BA-212C-15106641D2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6F3179A-BC2A-EACE-520E-0E76A4D15F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A4210C3-66BC-6419-F47F-A1449F51CE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23C0076-4057-21FF-344C-FEAD1F7CC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69FA5-B187-45F2-87F0-AAA561DC94A9}" type="datetimeFigureOut">
              <a:rPr lang="it-IT" smtClean="0"/>
              <a:t>16/10/2025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C825066-DFF5-14FA-B012-EC7058901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0BCCE5C-D63B-B9BD-1511-56D86F32D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0960-5BD7-413F-B8C1-500E0ED888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6614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FD8A22-1F40-F8E6-F863-C95AF2885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8E77025-ED96-F519-1577-F87A96188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69FA5-B187-45F2-87F0-AAA561DC94A9}" type="datetimeFigureOut">
              <a:rPr lang="it-IT" smtClean="0"/>
              <a:t>16/10/2025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51C603E-7FC6-FC73-9E7B-25A04DC0D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6133ADE-79AB-15DD-3510-407C3363D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0960-5BD7-413F-B8C1-500E0ED888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4682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AE1F096-2D3E-31F4-DB4E-717FE828A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69FA5-B187-45F2-87F0-AAA561DC94A9}" type="datetimeFigureOut">
              <a:rPr lang="it-IT" smtClean="0"/>
              <a:t>16/10/2025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C1D996F-DCD8-4518-B8EE-26E30006B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8621E74-8672-1FCD-54B6-D03DBE158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0960-5BD7-413F-B8C1-500E0ED888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0367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1578AD-97C1-C5EC-880E-F31E11812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B9E68B-7387-4EB5-3737-8D87E22D9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6A015BE-E7D1-803F-0ADE-663141C936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4C5C216-C143-B7FF-D34A-6CB5562AA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69FA5-B187-45F2-87F0-AAA561DC94A9}" type="datetimeFigureOut">
              <a:rPr lang="it-IT" smtClean="0"/>
              <a:t>16/10/2025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3C92A06-93CF-1595-3010-DB2375BC3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B009A2D-363F-D0DF-1F16-203BB4B4A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0960-5BD7-413F-B8C1-500E0ED888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5757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0B7ECB-9154-CF70-6DFD-0B78EE542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371056F-63EE-1255-9999-AF183FA49F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86C86D0-CB09-9AA7-E494-08AA0ED0FD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BC86016-2B9E-7BC7-372B-40963F3A9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69FA5-B187-45F2-87F0-AAA561DC94A9}" type="datetimeFigureOut">
              <a:rPr lang="it-IT" smtClean="0"/>
              <a:t>16/10/2025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5021509-6F69-CEED-0ED3-2022417C8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B3BD6E8-CD30-277C-55CA-3F54FCAB9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0960-5BD7-413F-B8C1-500E0ED888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4160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9B4DC33-144A-10E6-BC0B-44FE67E25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63CD20B-80A3-A637-F7E5-23A3D65FE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6F7D783-0834-417B-3071-6C50CC4B80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69FA5-B187-45F2-87F0-AAA561DC94A9}" type="datetimeFigureOut">
              <a:rPr lang="it-IT" smtClean="0"/>
              <a:t>16/10/2025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300BAD2-C019-4AE7-6C5D-03C17F00A9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26C375-8485-2569-9B5C-F22ED03DEE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440960-5BD7-413F-B8C1-500E0ED888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834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olo 1">
            <a:extLst>
              <a:ext uri="{FF2B5EF4-FFF2-40B4-BE49-F238E27FC236}">
                <a16:creationId xmlns:a16="http://schemas.microsoft.com/office/drawing/2014/main" id="{CDCC00A9-D780-4F28-A8FC-ACC5AAFDD0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8213" y="1125538"/>
            <a:ext cx="7772400" cy="2519362"/>
          </a:xfrm>
        </p:spPr>
        <p:txBody>
          <a:bodyPr/>
          <a:lstStyle/>
          <a:p>
            <a:r>
              <a:rPr lang="it-IT" altLang="it-IT" sz="2800" dirty="0"/>
              <a:t>Lorenzo Tanzini</a:t>
            </a:r>
            <a:br>
              <a:rPr lang="it-IT" altLang="it-IT" sz="2800" dirty="0"/>
            </a:br>
            <a:r>
              <a:rPr lang="it-IT" altLang="it-IT" b="1" dirty="0"/>
              <a:t>Storia medievale</a:t>
            </a:r>
          </a:p>
        </p:txBody>
      </p:sp>
      <p:sp>
        <p:nvSpPr>
          <p:cNvPr id="2051" name="Sottotitolo 2">
            <a:extLst>
              <a:ext uri="{FF2B5EF4-FFF2-40B4-BE49-F238E27FC236}">
                <a16:creationId xmlns:a16="http://schemas.microsoft.com/office/drawing/2014/main" id="{99D1E326-861D-4923-BFC0-8DA8315AEF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altLang="it-IT" b="1" dirty="0">
                <a:solidFill>
                  <a:srgbClr val="C00000"/>
                </a:solidFill>
              </a:rPr>
              <a:t>Letture corso - 4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18AB82-C8F2-BC83-C2D7-89A35201E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fenomeno urbano nel secolo della svolta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FFBB0E-650E-8406-516F-CA0B1DA16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6"/>
            <a:ext cx="2355166" cy="205705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2000" b="1" dirty="0"/>
              <a:t>Insediamenti in terre</a:t>
            </a:r>
          </a:p>
          <a:p>
            <a:pPr marL="0" indent="0">
              <a:buNone/>
            </a:pPr>
            <a:r>
              <a:rPr lang="it-IT" sz="2000" b="1" dirty="0"/>
              <a:t>di frontiera</a:t>
            </a:r>
          </a:p>
          <a:p>
            <a:pPr marL="0" indent="0">
              <a:buNone/>
            </a:pPr>
            <a:r>
              <a:rPr lang="it-IT" sz="2000" dirty="0"/>
              <a:t>Burgos</a:t>
            </a:r>
          </a:p>
          <a:p>
            <a:pPr marL="0" indent="0">
              <a:buNone/>
            </a:pPr>
            <a:r>
              <a:rPr lang="it-IT" sz="2000" dirty="0"/>
              <a:t>Magdeburgo</a:t>
            </a:r>
          </a:p>
          <a:p>
            <a:pPr marL="0" indent="0">
              <a:buNone/>
            </a:pPr>
            <a:r>
              <a:rPr lang="it-IT" sz="2000" dirty="0"/>
              <a:t>Lubecca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2871ED6-3193-E92E-92DD-8E9D42B2355B}"/>
              </a:ext>
            </a:extLst>
          </p:cNvPr>
          <p:cNvSpPr txBox="1"/>
          <p:nvPr/>
        </p:nvSpPr>
        <p:spPr>
          <a:xfrm>
            <a:off x="3545058" y="2236861"/>
            <a:ext cx="278540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Città cresciute intorno a mercati o lungo vie mercantili</a:t>
            </a:r>
          </a:p>
          <a:p>
            <a:endParaRPr lang="it-IT" sz="2000" dirty="0"/>
          </a:p>
          <a:p>
            <a:r>
              <a:rPr lang="it-IT" sz="2000" dirty="0"/>
              <a:t>Bruges</a:t>
            </a:r>
          </a:p>
          <a:p>
            <a:r>
              <a:rPr lang="it-IT" sz="2000" dirty="0" err="1"/>
              <a:t>Gand</a:t>
            </a:r>
            <a:endParaRPr lang="it-IT" sz="2000" dirty="0"/>
          </a:p>
          <a:p>
            <a:r>
              <a:rPr lang="it-IT" sz="2000" dirty="0"/>
              <a:t>Montpellier</a:t>
            </a:r>
          </a:p>
          <a:p>
            <a:r>
              <a:rPr lang="it-IT" sz="2000" dirty="0"/>
              <a:t>…</a:t>
            </a:r>
          </a:p>
          <a:p>
            <a:r>
              <a:rPr lang="it-IT" sz="2000" dirty="0"/>
              <a:t>Siena</a:t>
            </a:r>
          </a:p>
          <a:p>
            <a:r>
              <a:rPr lang="it-IT" sz="2000" dirty="0"/>
              <a:t>Bolzano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433BED9-DF05-DB48-0E29-2252EBBC8285}"/>
              </a:ext>
            </a:extLst>
          </p:cNvPr>
          <p:cNvSpPr txBox="1"/>
          <p:nvPr/>
        </p:nvSpPr>
        <p:spPr>
          <a:xfrm>
            <a:off x="7160454" y="1825626"/>
            <a:ext cx="13082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Capitali:</a:t>
            </a:r>
          </a:p>
          <a:p>
            <a:endParaRPr lang="it-IT" sz="2000" dirty="0"/>
          </a:p>
          <a:p>
            <a:r>
              <a:rPr lang="it-IT" sz="2000" dirty="0"/>
              <a:t>Parigi</a:t>
            </a:r>
          </a:p>
          <a:p>
            <a:r>
              <a:rPr lang="it-IT" sz="2000" dirty="0"/>
              <a:t>Londra</a:t>
            </a:r>
          </a:p>
          <a:p>
            <a:r>
              <a:rPr lang="it-IT" sz="2000" dirty="0"/>
              <a:t>Praga</a:t>
            </a:r>
          </a:p>
          <a:p>
            <a:r>
              <a:rPr lang="it-IT" sz="2000" dirty="0"/>
              <a:t>Toledo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E54359F-57EF-45CA-CC4B-6DF951D24052}"/>
              </a:ext>
            </a:extLst>
          </p:cNvPr>
          <p:cNvSpPr txBox="1"/>
          <p:nvPr/>
        </p:nvSpPr>
        <p:spPr>
          <a:xfrm>
            <a:off x="838200" y="4501662"/>
            <a:ext cx="18768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Città antiche</a:t>
            </a:r>
          </a:p>
          <a:p>
            <a:endParaRPr lang="it-IT" sz="2000" dirty="0"/>
          </a:p>
          <a:p>
            <a:r>
              <a:rPr lang="it-IT" sz="2000" dirty="0"/>
              <a:t>Milano</a:t>
            </a:r>
          </a:p>
          <a:p>
            <a:r>
              <a:rPr lang="it-IT" sz="2000" dirty="0"/>
              <a:t>Napoli</a:t>
            </a:r>
          </a:p>
          <a:p>
            <a:r>
              <a:rPr lang="it-IT" sz="2000" dirty="0"/>
              <a:t>Colonia</a:t>
            </a:r>
          </a:p>
          <a:p>
            <a:r>
              <a:rPr lang="it-IT" sz="2000" dirty="0"/>
              <a:t>Marsiglia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65A4104-C5F4-9135-A89C-2E70237E85D6}"/>
              </a:ext>
            </a:extLst>
          </p:cNvPr>
          <p:cNvSpPr txBox="1"/>
          <p:nvPr/>
        </p:nvSpPr>
        <p:spPr>
          <a:xfrm>
            <a:off x="8989255" y="1838492"/>
            <a:ext cx="285574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Grandi porti</a:t>
            </a:r>
          </a:p>
          <a:p>
            <a:endParaRPr lang="it-IT" sz="2000" dirty="0"/>
          </a:p>
          <a:p>
            <a:r>
              <a:rPr lang="it-IT" sz="2000" dirty="0"/>
              <a:t>Venezia</a:t>
            </a:r>
          </a:p>
          <a:p>
            <a:r>
              <a:rPr lang="it-IT" sz="2000" dirty="0"/>
              <a:t>Genova</a:t>
            </a:r>
          </a:p>
          <a:p>
            <a:r>
              <a:rPr lang="it-IT" sz="2000" dirty="0"/>
              <a:t>Pisa</a:t>
            </a:r>
          </a:p>
          <a:p>
            <a:r>
              <a:rPr lang="it-IT" sz="2000" dirty="0"/>
              <a:t>Bari</a:t>
            </a:r>
          </a:p>
          <a:p>
            <a:r>
              <a:rPr lang="it-IT" sz="2000" dirty="0"/>
              <a:t>Palermo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383703E-9B02-6232-A1B8-24BEDEDE8334}"/>
              </a:ext>
            </a:extLst>
          </p:cNvPr>
          <p:cNvSpPr txBox="1"/>
          <p:nvPr/>
        </p:nvSpPr>
        <p:spPr>
          <a:xfrm>
            <a:off x="6937717" y="4334232"/>
            <a:ext cx="335983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Città del Mediterraneo</a:t>
            </a:r>
          </a:p>
          <a:p>
            <a:r>
              <a:rPr lang="it-IT" sz="2000" b="1" dirty="0"/>
              <a:t> bizantino e islamico</a:t>
            </a:r>
          </a:p>
          <a:p>
            <a:endParaRPr lang="it-IT" sz="2000" dirty="0"/>
          </a:p>
          <a:p>
            <a:r>
              <a:rPr lang="it-IT" sz="2000" dirty="0"/>
              <a:t>Costantinopoli</a:t>
            </a:r>
          </a:p>
          <a:p>
            <a:r>
              <a:rPr lang="it-IT" sz="2000" dirty="0"/>
              <a:t>Alessandria</a:t>
            </a:r>
          </a:p>
          <a:p>
            <a:r>
              <a:rPr lang="it-IT" sz="2000" dirty="0"/>
              <a:t>Siviglia</a:t>
            </a:r>
          </a:p>
          <a:p>
            <a:r>
              <a:rPr lang="it-IT" sz="2000" dirty="0"/>
              <a:t>Granada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6500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35560" y="274638"/>
            <a:ext cx="8075240" cy="451226"/>
          </a:xfrm>
        </p:spPr>
        <p:txBody>
          <a:bodyPr>
            <a:normAutofit fontScale="90000"/>
          </a:bodyPr>
          <a:lstStyle/>
          <a:p>
            <a:r>
              <a:rPr lang="it-IT" dirty="0"/>
              <a:t>La Rivoluzione commerciale</a:t>
            </a:r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22" y="863380"/>
            <a:ext cx="7757870" cy="5719982"/>
          </a:xfr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616799D-ECE7-784A-64F2-121842190430}"/>
              </a:ext>
            </a:extLst>
          </p:cNvPr>
          <p:cNvSpPr txBox="1"/>
          <p:nvPr/>
        </p:nvSpPr>
        <p:spPr>
          <a:xfrm>
            <a:off x="8243668" y="1055077"/>
            <a:ext cx="394833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La via del commercio baltico:</a:t>
            </a:r>
          </a:p>
          <a:p>
            <a:r>
              <a:rPr lang="it-IT" sz="2800" dirty="0"/>
              <a:t>città della Hansa</a:t>
            </a:r>
          </a:p>
          <a:p>
            <a:endParaRPr lang="it-IT" sz="2800" dirty="0"/>
          </a:p>
          <a:p>
            <a:endParaRPr lang="it-IT" sz="2800" dirty="0"/>
          </a:p>
          <a:p>
            <a:endParaRPr lang="it-IT" sz="2800" dirty="0"/>
          </a:p>
          <a:p>
            <a:r>
              <a:rPr lang="it-IT" sz="2800" dirty="0"/>
              <a:t>Le fiere della Champagne:</a:t>
            </a:r>
          </a:p>
          <a:p>
            <a:r>
              <a:rPr lang="it-IT" sz="2800" dirty="0"/>
              <a:t>Troyes</a:t>
            </a:r>
          </a:p>
          <a:p>
            <a:r>
              <a:rPr lang="it-IT" sz="2800" dirty="0"/>
              <a:t>Provins</a:t>
            </a:r>
          </a:p>
          <a:p>
            <a:r>
              <a:rPr lang="it-IT" sz="2800" dirty="0"/>
              <a:t>Bar-sur-Aube</a:t>
            </a:r>
          </a:p>
          <a:p>
            <a:r>
              <a:rPr lang="it-IT" sz="2800" dirty="0"/>
              <a:t>Lagny</a:t>
            </a:r>
          </a:p>
        </p:txBody>
      </p:sp>
    </p:spTree>
    <p:extLst>
      <p:ext uri="{BB962C8B-B14F-4D97-AF65-F5344CB8AC3E}">
        <p14:creationId xmlns:p14="http://schemas.microsoft.com/office/powerpoint/2010/main" val="331817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AA33C1-0134-367E-E626-AEB86C4201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527" y="-3402"/>
            <a:ext cx="11002945" cy="984738"/>
          </a:xfrm>
        </p:spPr>
        <p:txBody>
          <a:bodyPr>
            <a:normAutofit fontScale="90000"/>
          </a:bodyPr>
          <a:lstStyle/>
          <a:p>
            <a:r>
              <a:rPr lang="it-IT" dirty="0"/>
              <a:t>Nuovi orizzonti nelle potenze islamiche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2A5AD2A-40C1-F7D0-9F27-EDF7A624F0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4527" y="1516499"/>
            <a:ext cx="3138435" cy="4697900"/>
          </a:xfrm>
        </p:spPr>
        <p:txBody>
          <a:bodyPr>
            <a:noAutofit/>
          </a:bodyPr>
          <a:lstStyle/>
          <a:p>
            <a:r>
              <a:rPr lang="it-IT" sz="3600" dirty="0"/>
              <a:t>I Selgiuchidi e il controllo del califfato di Baghdad</a:t>
            </a:r>
          </a:p>
          <a:p>
            <a:r>
              <a:rPr lang="it-IT" sz="3600" dirty="0"/>
              <a:t>1055</a:t>
            </a:r>
          </a:p>
          <a:p>
            <a:endParaRPr lang="it-IT" sz="3600" dirty="0"/>
          </a:p>
          <a:p>
            <a:r>
              <a:rPr lang="it-IT" sz="3600" dirty="0"/>
              <a:t>1071: battaglia di </a:t>
            </a:r>
            <a:r>
              <a:rPr lang="it-IT" sz="3600" dirty="0" err="1"/>
              <a:t>Mazikert</a:t>
            </a:r>
            <a:endParaRPr lang="it-IT" sz="3600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584D1D0A-23EA-2489-A3D8-4331712F2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436" y="1234848"/>
            <a:ext cx="8055429" cy="526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9494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37EC19-18B2-0F2A-12FE-5DFA1C99F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226169" cy="4910260"/>
          </a:xfrm>
        </p:spPr>
        <p:txBody>
          <a:bodyPr>
            <a:normAutofit fontScale="90000"/>
          </a:bodyPr>
          <a:lstStyle/>
          <a:p>
            <a:r>
              <a:rPr lang="it-IT" dirty="0"/>
              <a:t>Al </a:t>
            </a:r>
            <a:r>
              <a:rPr lang="it-IT" dirty="0" err="1"/>
              <a:t>Andalus</a:t>
            </a:r>
            <a:r>
              <a:rPr lang="it-IT" dirty="0"/>
              <a:t> </a:t>
            </a:r>
            <a:br>
              <a:rPr lang="it-IT" dirty="0"/>
            </a:br>
            <a:r>
              <a:rPr lang="it-IT" dirty="0"/>
              <a:t>dalla fioritura del califfato di Cordoba (929-1031)</a:t>
            </a:r>
            <a:br>
              <a:rPr lang="it-IT" dirty="0"/>
            </a:br>
            <a:br>
              <a:rPr lang="it-IT" dirty="0"/>
            </a:br>
            <a:r>
              <a:rPr lang="it-IT" dirty="0"/>
              <a:t>al tempo dei regni di </a:t>
            </a:r>
            <a:r>
              <a:rPr lang="it-IT" dirty="0" err="1"/>
              <a:t>Taifa</a:t>
            </a:r>
            <a:br>
              <a:rPr lang="it-IT" dirty="0"/>
            </a:br>
            <a:r>
              <a:rPr lang="it-IT" dirty="0"/>
              <a:t>(1031-)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06578122-8783-A593-1159-46220F7654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69954" y="660103"/>
            <a:ext cx="6195699" cy="528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681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1D3480-57A0-A619-4853-CED158787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3745" y="457200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it-IT" dirty="0"/>
              <a:t>‘Feudalesimo’: un concetto problematico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04E512-9C99-6269-2E90-5524AA54B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315" y="1600200"/>
            <a:ext cx="10077855" cy="50691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L’Europa dei poteri locali: la signoria di banno/territoriale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L’incastellamento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Un processo di coordinamento dei poteri locali</a:t>
            </a:r>
          </a:p>
          <a:p>
            <a:pPr marL="0" indent="0">
              <a:buNone/>
            </a:pPr>
            <a:r>
              <a:rPr lang="it-IT" i="1" dirty="0" err="1"/>
              <a:t>Beneficium</a:t>
            </a:r>
            <a:r>
              <a:rPr lang="it-IT" i="1" dirty="0"/>
              <a:t>/</a:t>
            </a:r>
            <a:r>
              <a:rPr lang="it-IT" i="1" dirty="0" err="1"/>
              <a:t>feudum</a:t>
            </a:r>
            <a:endParaRPr lang="it-IT" i="1" dirty="0"/>
          </a:p>
          <a:p>
            <a:pPr marL="0" indent="0">
              <a:buNone/>
            </a:pPr>
            <a:r>
              <a:rPr lang="it-IT" dirty="0"/>
              <a:t>I rituali dell’omaggio e il diritto ‘feudale’</a:t>
            </a:r>
          </a:p>
        </p:txBody>
      </p:sp>
    </p:spTree>
    <p:extLst>
      <p:ext uri="{BB962C8B-B14F-4D97-AF65-F5344CB8AC3E}">
        <p14:creationId xmlns:p14="http://schemas.microsoft.com/office/powerpoint/2010/main" val="3875090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B2C72A-C541-4DA1-A760-4333681D5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136" y="302019"/>
            <a:ext cx="9163455" cy="1624417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it-IT" sz="2800" b="1" i="1" dirty="0" err="1"/>
              <a:t>Constitutio</a:t>
            </a:r>
            <a:r>
              <a:rPr lang="it-IT" sz="2800" b="1" i="1" dirty="0"/>
              <a:t> de Feudis </a:t>
            </a:r>
            <a:r>
              <a:rPr lang="it-IT" sz="2800" b="1" dirty="0"/>
              <a:t>– </a:t>
            </a:r>
            <a:r>
              <a:rPr lang="it-IT" sz="2800" b="1" i="1" dirty="0" err="1"/>
              <a:t>Edictum</a:t>
            </a:r>
            <a:r>
              <a:rPr lang="it-IT" sz="2800" b="1" i="1" dirty="0"/>
              <a:t> de </a:t>
            </a:r>
            <a:r>
              <a:rPr lang="it-IT" sz="2800" b="1" i="1" dirty="0" err="1"/>
              <a:t>Beneficiis</a:t>
            </a:r>
            <a:r>
              <a:rPr lang="it-IT" sz="2800" b="1" i="1" dirty="0"/>
              <a:t> </a:t>
            </a:r>
            <a:r>
              <a:rPr lang="it-IT" sz="2800" b="1" dirty="0"/>
              <a:t>dell’imperatore Corrado II - 1037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F78C988-5F10-4E8D-AFA1-C3D170984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396" y="1838435"/>
            <a:ext cx="10749064" cy="4717546"/>
          </a:xfrm>
        </p:spPr>
        <p:txBody>
          <a:bodyPr rtlCol="0">
            <a:normAutofit fontScale="32500" lnSpcReduction="20000"/>
          </a:bodyPr>
          <a:lstStyle/>
          <a:p>
            <a:pPr marL="0" indent="0">
              <a:buNone/>
              <a:defRPr/>
            </a:pPr>
            <a:endParaRPr lang="it-IT" dirty="0"/>
          </a:p>
          <a:p>
            <a:pPr marL="0" indent="0" algn="just">
              <a:buNone/>
              <a:defRPr/>
            </a:pPr>
            <a:r>
              <a:rPr lang="it-IT" sz="7400" dirty="0"/>
              <a:t>Vogliamo sia noto a tutti i fedeli della Santa Chiesa di Dio e ai nostri così presenti come futuri, che noi, al fine di riconciliare gli animi dei signori e dei “milites", si che si possano vedere sempre gli uni con gli altri concordi e servano devotamente con fedeltà e perseveranza, noi ed i loro "seniores", ordiniamo e fermamente decidiamo: che nessuno milite di vescovi, abati e abbadesse o di marchesi o conti o chiunque altro che tenga un beneficio […] non debba perdere il suo beneficio senza colpa certa e dimostrata e se non a tenore delle costituzioni dei nostri predecessori e per giudizio dei loro pari. </a:t>
            </a:r>
          </a:p>
          <a:p>
            <a:pPr marL="0" indent="0" algn="just">
              <a:buNone/>
              <a:defRPr/>
            </a:pPr>
            <a:r>
              <a:rPr lang="it-IT" sz="7400" dirty="0"/>
              <a:t>Se nascerà contesa fra signori e militi, benché i suoi pari abbiano giudicato che il milite debba essere privato del beneficio, se egli dirà che ciò fu deciso ingiustamente e per odio, manterrà il beneficio finché il signore e chi ha promossa l’accusa coi pari suoi verranno alla nostra presenza e qui la causa sarà giustamente decisa. Per i minori, invece, nel regno, le cause siano decise dinanzi al signore o dinanzi al messo nostro. </a:t>
            </a:r>
          </a:p>
          <a:p>
            <a:pPr marL="0" indent="0" algn="just">
              <a:buNone/>
              <a:defRPr/>
            </a:pPr>
            <a:r>
              <a:rPr lang="it-IT" sz="7400" dirty="0"/>
              <a:t>Ordiniamo altresì che quando un milite, fra i maggiori od i minori, lascerà questa vita terrena, il figlio suo ne erediti il beneficio.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3B870C-C437-4643-83A0-23538B966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652"/>
            <a:ext cx="4821696" cy="1586866"/>
          </a:xfrm>
        </p:spPr>
        <p:txBody>
          <a:bodyPr>
            <a:normAutofit/>
          </a:bodyPr>
          <a:lstStyle/>
          <a:p>
            <a:r>
              <a:rPr lang="it-IT" dirty="0"/>
              <a:t>I rituali della società </a:t>
            </a:r>
            <a:br>
              <a:rPr lang="it-IT" dirty="0"/>
            </a:br>
            <a:r>
              <a:rPr lang="it-IT" dirty="0"/>
              <a:t>‘cavalleresca’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EAF975D5-512A-4C7A-834E-66C300D6714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752" y="251764"/>
            <a:ext cx="3836230" cy="6504913"/>
          </a:xfrm>
        </p:spPr>
      </p:pic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E73F7D0D-3591-40E1-8756-747E478BA51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19" y="1827617"/>
            <a:ext cx="3672407" cy="4929060"/>
          </a:xfrm>
        </p:spPr>
      </p:pic>
    </p:spTree>
    <p:extLst>
      <p:ext uri="{BB962C8B-B14F-4D97-AF65-F5344CB8AC3E}">
        <p14:creationId xmlns:p14="http://schemas.microsoft.com/office/powerpoint/2010/main" val="4284917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62142C-7C9D-B4A8-40E1-8DB0C2788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0832"/>
          </a:xfrm>
        </p:spPr>
        <p:txBody>
          <a:bodyPr/>
          <a:lstStyle/>
          <a:p>
            <a:pPr algn="ctr"/>
            <a:r>
              <a:rPr lang="it-IT" b="1" dirty="0"/>
              <a:t>La ripresa dell’Occidente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CDA77A-E71F-6E40-87B5-11775B1A8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5676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La crescita demografica …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Allargamento dei coltivi e dissodamento</a:t>
            </a:r>
          </a:p>
          <a:p>
            <a:r>
              <a:rPr lang="it-IT" dirty="0"/>
              <a:t>Estensioni delle superfici costruite</a:t>
            </a:r>
          </a:p>
          <a:p>
            <a:r>
              <a:rPr lang="it-IT" dirty="0"/>
              <a:t>Nuovi borghi e villaggi</a:t>
            </a:r>
          </a:p>
          <a:p>
            <a:r>
              <a:rPr lang="it-IT" dirty="0"/>
              <a:t>Un ‘bianco manto di chiese’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A23FA33-70E5-419E-4792-6921F82B9BDD}"/>
              </a:ext>
            </a:extLst>
          </p:cNvPr>
          <p:cNvSpPr txBox="1"/>
          <p:nvPr/>
        </p:nvSpPr>
        <p:spPr>
          <a:xfrm>
            <a:off x="6297040" y="1825625"/>
            <a:ext cx="486788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2800" dirty="0"/>
              <a:t>… e i suoi fattori</a:t>
            </a:r>
          </a:p>
          <a:p>
            <a:pPr marL="0" indent="0">
              <a:buNone/>
            </a:pPr>
            <a:endParaRPr lang="it-IT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L’Optimum climatico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Miglioramenti tecnologici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Un’Europa cristiana più sicura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Un ‘ordine signorile’?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Produzione e consumi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La circolazione delle merci</a:t>
            </a:r>
          </a:p>
        </p:txBody>
      </p:sp>
    </p:spTree>
    <p:extLst>
      <p:ext uri="{BB962C8B-B14F-4D97-AF65-F5344CB8AC3E}">
        <p14:creationId xmlns:p14="http://schemas.microsoft.com/office/powerpoint/2010/main" val="307112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31504" y="3177750"/>
            <a:ext cx="2592288" cy="1354162"/>
          </a:xfrm>
        </p:spPr>
        <p:txBody>
          <a:bodyPr>
            <a:normAutofit fontScale="90000"/>
          </a:bodyPr>
          <a:lstStyle/>
          <a:p>
            <a:r>
              <a:rPr lang="it-IT" dirty="0"/>
              <a:t>dissodare e disboscare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754" y="231733"/>
            <a:ext cx="7691798" cy="2850783"/>
          </a:xfr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792" y="3284242"/>
            <a:ext cx="6056461" cy="332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916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11496" y="829994"/>
            <a:ext cx="4786736" cy="2157830"/>
          </a:xfrm>
        </p:spPr>
        <p:txBody>
          <a:bodyPr>
            <a:normAutofit fontScale="90000"/>
          </a:bodyPr>
          <a:lstStyle/>
          <a:p>
            <a:r>
              <a:rPr lang="it-IT" dirty="0"/>
              <a:t>Il mercante:</a:t>
            </a:r>
            <a:br>
              <a:rPr lang="it-IT" dirty="0"/>
            </a:br>
            <a:br>
              <a:rPr lang="it-IT" dirty="0"/>
            </a:br>
            <a:r>
              <a:rPr lang="it-IT" dirty="0"/>
              <a:t>cambiamento sociale</a:t>
            </a:r>
            <a:br>
              <a:rPr lang="it-IT" dirty="0"/>
            </a:br>
            <a:r>
              <a:rPr lang="it-IT" dirty="0"/>
              <a:t>spazi e movimenti</a:t>
            </a:r>
            <a:br>
              <a:rPr lang="it-IT" dirty="0"/>
            </a:br>
            <a:r>
              <a:rPr lang="it-IT" dirty="0"/>
              <a:t>cultura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78" y="3650168"/>
            <a:ext cx="4896381" cy="3050675"/>
          </a:xfrm>
        </p:spPr>
      </p:pic>
      <p:pic>
        <p:nvPicPr>
          <p:cNvPr id="6" name="Segnaposto contenuto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430" y="306795"/>
            <a:ext cx="5755491" cy="4431727"/>
          </a:xfrm>
        </p:spPr>
      </p:pic>
    </p:spTree>
    <p:extLst>
      <p:ext uri="{BB962C8B-B14F-4D97-AF65-F5344CB8AC3E}">
        <p14:creationId xmlns:p14="http://schemas.microsoft.com/office/powerpoint/2010/main" val="4049522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487</Words>
  <Application>Microsoft Office PowerPoint</Application>
  <PresentationFormat>Widescreen</PresentationFormat>
  <Paragraphs>91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Tema di Office</vt:lpstr>
      <vt:lpstr>Lorenzo Tanzini Storia medievale</vt:lpstr>
      <vt:lpstr>Nuovi orizzonti nelle potenze islamiche</vt:lpstr>
      <vt:lpstr>Al Andalus  dalla fioritura del califfato di Cordoba (929-1031)  al tempo dei regni di Taifa (1031-)</vt:lpstr>
      <vt:lpstr>‘Feudalesimo’: un concetto problematico</vt:lpstr>
      <vt:lpstr>Constitutio de Feudis – Edictum de Beneficiis dell’imperatore Corrado II - 1037</vt:lpstr>
      <vt:lpstr>I rituali della società  ‘cavalleresca’</vt:lpstr>
      <vt:lpstr>La ripresa dell’Occidente</vt:lpstr>
      <vt:lpstr>dissodare e disboscare</vt:lpstr>
      <vt:lpstr>Il mercante:  cambiamento sociale spazi e movimenti cultura</vt:lpstr>
      <vt:lpstr>Il fenomeno urbano nel secolo della svolta</vt:lpstr>
      <vt:lpstr>La Rivoluzione commerciale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Utente</dc:creator>
  <cp:lastModifiedBy>Utente</cp:lastModifiedBy>
  <cp:revision>5</cp:revision>
  <dcterms:created xsi:type="dcterms:W3CDTF">2025-10-16T07:04:13Z</dcterms:created>
  <dcterms:modified xsi:type="dcterms:W3CDTF">2025-10-16T08:55:43Z</dcterms:modified>
</cp:coreProperties>
</file>