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7" r:id="rId2"/>
    <p:sldId id="256" r:id="rId3"/>
    <p:sldId id="314" r:id="rId4"/>
    <p:sldId id="313" r:id="rId5"/>
    <p:sldId id="308" r:id="rId6"/>
    <p:sldId id="307" r:id="rId7"/>
    <p:sldId id="315" r:id="rId8"/>
    <p:sldId id="257" r:id="rId9"/>
    <p:sldId id="260" r:id="rId10"/>
    <p:sldId id="310" r:id="rId11"/>
    <p:sldId id="258" r:id="rId1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826" autoAdjust="0"/>
    <p:restoredTop sz="94660"/>
  </p:normalViewPr>
  <p:slideViewPr>
    <p:cSldViewPr snapToGrid="0">
      <p:cViewPr varScale="1">
        <p:scale>
          <a:sx n="79" d="100"/>
          <a:sy n="79" d="100"/>
        </p:scale>
        <p:origin x="72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F9C47FB-0A45-2721-ABBF-C9B1D67BEE1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B829802C-E877-2299-A783-98AAFD65F2F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D6DDFBEB-BDAE-AE4B-3ED5-76E6DA9906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69FA5-B187-45F2-87F0-AAA561DC94A9}" type="datetimeFigureOut">
              <a:rPr lang="it-IT" smtClean="0"/>
              <a:t>16/10/2025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CBE0DAE-8A06-6758-3030-A705BCB411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C98EE8E6-3E49-9D61-BC58-49DC247769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40960-5BD7-413F-B8C1-500E0ED8886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0916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8C1EFE5-23BA-6E75-9F44-541BE4978D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CF71D368-5B59-3AEE-E8F3-9C77788BAC2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48990D8A-7885-EB98-9918-19ABB21873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69FA5-B187-45F2-87F0-AAA561DC94A9}" type="datetimeFigureOut">
              <a:rPr lang="it-IT" smtClean="0"/>
              <a:t>16/10/2025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54747F5B-0A10-809C-EEC0-0469E8CD2E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D841BE4B-C758-608E-8DE1-4CCBC87CE9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40960-5BD7-413F-B8C1-500E0ED8886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909595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8AE5BF39-FA44-07DD-B04D-B6D76C9A203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EFC2A51F-11DB-BC0A-1C54-32B821B62FD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E92D839-2DF1-A8C0-4E41-E2A9BAB3E8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69FA5-B187-45F2-87F0-AAA561DC94A9}" type="datetimeFigureOut">
              <a:rPr lang="it-IT" smtClean="0"/>
              <a:t>16/10/2025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F2C768F6-FC8B-05E0-44E9-D84858B244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24B27A95-FADE-9FB9-409D-6018C2B754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40960-5BD7-413F-B8C1-500E0ED8886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881436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C1BEDBF-4203-5C90-0B3B-A3546644BD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EADE98C6-A382-5CF3-6A28-C0B72D726C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C68BAD-D52B-59D4-8D1F-24E8759C30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69FA5-B187-45F2-87F0-AAA561DC94A9}" type="datetimeFigureOut">
              <a:rPr lang="it-IT" smtClean="0"/>
              <a:t>16/10/2025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330264CD-A9BC-7561-8A0D-6B89DD323A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F976ED6-5985-D991-6E9D-D526F97AA9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40960-5BD7-413F-B8C1-500E0ED8886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266358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A5B312F-9692-2BF2-0011-42EB7718EB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987321-A7B4-AA19-A25B-C821BDF243E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FEDE398F-5C3F-163C-5F2A-CE8E8B935C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69FA5-B187-45F2-87F0-AAA561DC94A9}" type="datetimeFigureOut">
              <a:rPr lang="it-IT" smtClean="0"/>
              <a:t>16/10/2025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F8FCBE10-AFEC-C104-5EBC-730BBD4BCA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E0F5533-9CB3-C2A9-BC8B-3BEACC8BBD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40960-5BD7-413F-B8C1-500E0ED8886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522393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35B0128-8CB3-0E7A-F7BE-AF63D93783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263ACFFE-799D-350A-E93A-AE3CB5DF270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D3AAEC1D-CC39-72E3-DA09-1B5E0EE507E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E9868084-5CEC-60FB-347A-ED1195C1EF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69FA5-B187-45F2-87F0-AAA561DC94A9}" type="datetimeFigureOut">
              <a:rPr lang="it-IT" smtClean="0"/>
              <a:t>16/10/2025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5444E75E-17EF-00D2-BFF7-8DC1EA72EA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9E52263C-B85A-96CA-FBFE-3657CEE171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40960-5BD7-413F-B8C1-500E0ED8886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318478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D08133D-0C73-786D-E15F-C6D57048B0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036BAD9C-1708-023A-1DCC-64EBC14226E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64355BE-4529-98BA-212C-15106641D2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E6F3179A-BC2A-EACE-520E-0E76A4D15FF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2A4210C3-66BC-6419-F47F-A1449F51CEB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F23C0076-4057-21FF-344C-FEAD1F7CC1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69FA5-B187-45F2-87F0-AAA561DC94A9}" type="datetimeFigureOut">
              <a:rPr lang="it-IT" smtClean="0"/>
              <a:t>16/10/2025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C825066-DFF5-14FA-B012-EC7058901A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B0BCCE5C-D63B-B9BD-1511-56D86F32D9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40960-5BD7-413F-B8C1-500E0ED8886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666145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5FD8A22-1F40-F8E6-F863-C95AF28850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28E77025-ED96-F519-1577-F87A961888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69FA5-B187-45F2-87F0-AAA561DC94A9}" type="datetimeFigureOut">
              <a:rPr lang="it-IT" smtClean="0"/>
              <a:t>16/10/2025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751C603E-7FC6-FC73-9E7B-25A04DC0DF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46133ADE-79AB-15DD-3510-407C3363D2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40960-5BD7-413F-B8C1-500E0ED8886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446823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EAE1F096-2D3E-31F4-DB4E-717FE828AF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69FA5-B187-45F2-87F0-AAA561DC94A9}" type="datetimeFigureOut">
              <a:rPr lang="it-IT" smtClean="0"/>
              <a:t>16/10/2025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FC1D996F-DCD8-4518-B8EE-26E30006BA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38621E74-8672-1FCD-54B6-D03DBE1584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40960-5BD7-413F-B8C1-500E0ED8886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603679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01578AD-97C1-C5EC-880E-F31E11812A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EAB9E68B-7387-4EB5-3737-8D87E22D99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6A015BE-E7D1-803F-0ADE-663141C9367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4C5C216-C143-B7FF-D34A-6CB5562AA8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69FA5-B187-45F2-87F0-AAA561DC94A9}" type="datetimeFigureOut">
              <a:rPr lang="it-IT" smtClean="0"/>
              <a:t>16/10/2025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3C92A06-93CF-1595-3010-DB2375BC39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0B009A2D-363F-D0DF-1F16-203BB4B4A4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40960-5BD7-413F-B8C1-500E0ED8886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257570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30B7ECB-9154-CF70-6DFD-0B78EE542E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8371056F-63EE-1255-9999-AF183FA49F2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E86C86D0-CB09-9AA7-E494-08AA0ED0FD1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DBC86016-2B9E-7BC7-372B-40963F3A9F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69FA5-B187-45F2-87F0-AAA561DC94A9}" type="datetimeFigureOut">
              <a:rPr lang="it-IT" smtClean="0"/>
              <a:t>16/10/2025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15021509-6F69-CEED-0ED3-2022417C81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0B3BD6E8-CD30-277C-55CA-3F54FCAB90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40960-5BD7-413F-B8C1-500E0ED8886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041608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D9B4DC33-144A-10E6-BC0B-44FE67E257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963CD20B-80A3-A637-F7E5-23A3D65FE60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6F7D783-0834-417B-3071-6C50CC4B802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A069FA5-B187-45F2-87F0-AAA561DC94A9}" type="datetimeFigureOut">
              <a:rPr lang="it-IT" smtClean="0"/>
              <a:t>16/10/2025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9300BAD2-C019-4AE7-6C5D-03C17F00A9F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DB26C375-8485-2569-9B5C-F22ED03DEE4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A440960-5BD7-413F-B8C1-500E0ED8886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983410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olo 1">
            <a:extLst>
              <a:ext uri="{FF2B5EF4-FFF2-40B4-BE49-F238E27FC236}">
                <a16:creationId xmlns:a16="http://schemas.microsoft.com/office/drawing/2014/main" id="{CDCC00A9-D780-4F28-A8FC-ACC5AAFDD09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08213" y="1125538"/>
            <a:ext cx="7772400" cy="2519362"/>
          </a:xfrm>
        </p:spPr>
        <p:txBody>
          <a:bodyPr/>
          <a:lstStyle/>
          <a:p>
            <a:r>
              <a:rPr lang="it-IT" altLang="it-IT" sz="2800" dirty="0"/>
              <a:t>Lorenzo Tanzini</a:t>
            </a:r>
            <a:br>
              <a:rPr lang="it-IT" altLang="it-IT" sz="2800" dirty="0"/>
            </a:br>
            <a:r>
              <a:rPr lang="it-IT" altLang="it-IT" b="1" dirty="0"/>
              <a:t>Storia medievale</a:t>
            </a:r>
          </a:p>
        </p:txBody>
      </p:sp>
      <p:sp>
        <p:nvSpPr>
          <p:cNvPr id="2051" name="Sottotitolo 2">
            <a:extLst>
              <a:ext uri="{FF2B5EF4-FFF2-40B4-BE49-F238E27FC236}">
                <a16:creationId xmlns:a16="http://schemas.microsoft.com/office/drawing/2014/main" id="{99D1E326-861D-4923-BFC0-8DA8315AEF4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it-IT" altLang="it-IT" b="1" dirty="0">
                <a:solidFill>
                  <a:srgbClr val="C00000"/>
                </a:solidFill>
              </a:rPr>
              <a:t>Letture corso - 4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018AB82-C8F2-BC83-C2D7-89A35201EE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Il fenomeno urbano nel secolo della svolta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4BFFBB0E-650E-8406-516F-CA0B1DA168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1" y="1825626"/>
            <a:ext cx="2355166" cy="2057058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it-IT" sz="2000" b="1" dirty="0"/>
              <a:t>Insediamenti in terre</a:t>
            </a:r>
          </a:p>
          <a:p>
            <a:pPr marL="0" indent="0">
              <a:buNone/>
            </a:pPr>
            <a:r>
              <a:rPr lang="it-IT" sz="2000" b="1" dirty="0"/>
              <a:t>di frontiera</a:t>
            </a:r>
          </a:p>
          <a:p>
            <a:pPr marL="0" indent="0">
              <a:buNone/>
            </a:pPr>
            <a:r>
              <a:rPr lang="it-IT" sz="2000" dirty="0"/>
              <a:t>Burgos</a:t>
            </a:r>
          </a:p>
          <a:p>
            <a:pPr marL="0" indent="0">
              <a:buNone/>
            </a:pPr>
            <a:r>
              <a:rPr lang="it-IT" sz="2000" dirty="0"/>
              <a:t>Magdeburgo</a:t>
            </a:r>
          </a:p>
          <a:p>
            <a:pPr marL="0" indent="0">
              <a:buNone/>
            </a:pPr>
            <a:r>
              <a:rPr lang="it-IT" sz="2000" dirty="0"/>
              <a:t>Lubecca</a:t>
            </a: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F2871ED6-3193-E92E-92DD-8E9D42B2355B}"/>
              </a:ext>
            </a:extLst>
          </p:cNvPr>
          <p:cNvSpPr txBox="1"/>
          <p:nvPr/>
        </p:nvSpPr>
        <p:spPr>
          <a:xfrm>
            <a:off x="3545058" y="2236861"/>
            <a:ext cx="2785403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="1" dirty="0"/>
              <a:t>Città cresciute intorno a mercati o lungo vie mercantili</a:t>
            </a:r>
          </a:p>
          <a:p>
            <a:endParaRPr lang="it-IT" sz="2000" dirty="0"/>
          </a:p>
          <a:p>
            <a:r>
              <a:rPr lang="it-IT" sz="2000" dirty="0"/>
              <a:t>Bruges</a:t>
            </a:r>
          </a:p>
          <a:p>
            <a:r>
              <a:rPr lang="it-IT" sz="2000" dirty="0" err="1"/>
              <a:t>Gand</a:t>
            </a:r>
            <a:endParaRPr lang="it-IT" sz="2000" dirty="0"/>
          </a:p>
          <a:p>
            <a:r>
              <a:rPr lang="it-IT" sz="2000" dirty="0"/>
              <a:t>Montpellier</a:t>
            </a:r>
          </a:p>
          <a:p>
            <a:r>
              <a:rPr lang="it-IT" sz="2000" dirty="0"/>
              <a:t>…</a:t>
            </a:r>
          </a:p>
          <a:p>
            <a:r>
              <a:rPr lang="it-IT" sz="2000" dirty="0"/>
              <a:t>Siena</a:t>
            </a:r>
          </a:p>
          <a:p>
            <a:r>
              <a:rPr lang="it-IT" sz="2000" dirty="0"/>
              <a:t>Bolzano</a:t>
            </a: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D433BED9-DF05-DB48-0E29-2252EBBC8285}"/>
              </a:ext>
            </a:extLst>
          </p:cNvPr>
          <p:cNvSpPr txBox="1"/>
          <p:nvPr/>
        </p:nvSpPr>
        <p:spPr>
          <a:xfrm>
            <a:off x="7160454" y="1825626"/>
            <a:ext cx="130829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="1" dirty="0"/>
              <a:t>Capitali:</a:t>
            </a:r>
          </a:p>
          <a:p>
            <a:endParaRPr lang="it-IT" sz="2000" dirty="0"/>
          </a:p>
          <a:p>
            <a:r>
              <a:rPr lang="it-IT" sz="2000" dirty="0"/>
              <a:t>Parigi</a:t>
            </a:r>
          </a:p>
          <a:p>
            <a:r>
              <a:rPr lang="it-IT" sz="2000" dirty="0"/>
              <a:t>Londra</a:t>
            </a:r>
          </a:p>
          <a:p>
            <a:r>
              <a:rPr lang="it-IT" sz="2000" dirty="0"/>
              <a:t>Praga</a:t>
            </a:r>
          </a:p>
          <a:p>
            <a:r>
              <a:rPr lang="it-IT" sz="2000" dirty="0"/>
              <a:t>Toledo</a:t>
            </a: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DE54359F-57EF-45CA-CC4B-6DF951D24052}"/>
              </a:ext>
            </a:extLst>
          </p:cNvPr>
          <p:cNvSpPr txBox="1"/>
          <p:nvPr/>
        </p:nvSpPr>
        <p:spPr>
          <a:xfrm>
            <a:off x="838200" y="4501662"/>
            <a:ext cx="187686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="1" dirty="0"/>
              <a:t>Città antiche</a:t>
            </a:r>
          </a:p>
          <a:p>
            <a:endParaRPr lang="it-IT" sz="2000" dirty="0"/>
          </a:p>
          <a:p>
            <a:r>
              <a:rPr lang="it-IT" sz="2000" dirty="0"/>
              <a:t>Milano</a:t>
            </a:r>
          </a:p>
          <a:p>
            <a:r>
              <a:rPr lang="it-IT" sz="2000" dirty="0"/>
              <a:t>Napoli</a:t>
            </a:r>
          </a:p>
          <a:p>
            <a:r>
              <a:rPr lang="it-IT" sz="2000" dirty="0"/>
              <a:t>Colonia</a:t>
            </a:r>
          </a:p>
          <a:p>
            <a:r>
              <a:rPr lang="it-IT" sz="2000" dirty="0"/>
              <a:t>Marsiglia</a:t>
            </a: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665A4104-C5F4-9135-A89C-2E70237E85D6}"/>
              </a:ext>
            </a:extLst>
          </p:cNvPr>
          <p:cNvSpPr txBox="1"/>
          <p:nvPr/>
        </p:nvSpPr>
        <p:spPr>
          <a:xfrm>
            <a:off x="8989255" y="1838492"/>
            <a:ext cx="2855741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="1" dirty="0"/>
              <a:t>Grandi porti</a:t>
            </a:r>
          </a:p>
          <a:p>
            <a:endParaRPr lang="it-IT" sz="2000" dirty="0"/>
          </a:p>
          <a:p>
            <a:r>
              <a:rPr lang="it-IT" sz="2000" dirty="0"/>
              <a:t>Venezia</a:t>
            </a:r>
          </a:p>
          <a:p>
            <a:r>
              <a:rPr lang="it-IT" sz="2000" dirty="0"/>
              <a:t>Genova</a:t>
            </a:r>
          </a:p>
          <a:p>
            <a:r>
              <a:rPr lang="it-IT" sz="2000" dirty="0"/>
              <a:t>Pisa</a:t>
            </a:r>
          </a:p>
          <a:p>
            <a:r>
              <a:rPr lang="it-IT" sz="2000" dirty="0"/>
              <a:t>Bari</a:t>
            </a:r>
          </a:p>
          <a:p>
            <a:r>
              <a:rPr lang="it-IT" sz="2000" dirty="0"/>
              <a:t>Palermo</a:t>
            </a: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C383703E-9B02-6232-A1B8-24BEDEDE8334}"/>
              </a:ext>
            </a:extLst>
          </p:cNvPr>
          <p:cNvSpPr txBox="1"/>
          <p:nvPr/>
        </p:nvSpPr>
        <p:spPr>
          <a:xfrm>
            <a:off x="6937717" y="4334232"/>
            <a:ext cx="3359834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="1" dirty="0"/>
              <a:t>Città del Mediterraneo</a:t>
            </a:r>
          </a:p>
          <a:p>
            <a:r>
              <a:rPr lang="it-IT" sz="2000" b="1" dirty="0"/>
              <a:t> bizantino e islamico</a:t>
            </a:r>
          </a:p>
          <a:p>
            <a:endParaRPr lang="it-IT" sz="2000" dirty="0"/>
          </a:p>
          <a:p>
            <a:r>
              <a:rPr lang="it-IT" sz="2000" dirty="0"/>
              <a:t>Costantinopoli</a:t>
            </a:r>
          </a:p>
          <a:p>
            <a:r>
              <a:rPr lang="it-IT" sz="2000" dirty="0"/>
              <a:t>Alessandria</a:t>
            </a:r>
          </a:p>
          <a:p>
            <a:r>
              <a:rPr lang="it-IT" sz="2000" dirty="0"/>
              <a:t>Siviglia</a:t>
            </a:r>
          </a:p>
          <a:p>
            <a:r>
              <a:rPr lang="it-IT" sz="2000" dirty="0"/>
              <a:t>Granada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1065007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135560" y="274638"/>
            <a:ext cx="8075240" cy="451226"/>
          </a:xfrm>
        </p:spPr>
        <p:txBody>
          <a:bodyPr>
            <a:normAutofit fontScale="90000"/>
          </a:bodyPr>
          <a:lstStyle/>
          <a:p>
            <a:r>
              <a:rPr lang="it-IT" dirty="0"/>
              <a:t>La Rivoluzione commerciale</a:t>
            </a:r>
          </a:p>
        </p:txBody>
      </p:sp>
      <p:pic>
        <p:nvPicPr>
          <p:cNvPr id="8" name="Segnaposto contenuto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822" y="863380"/>
            <a:ext cx="7757870" cy="5719982"/>
          </a:xfr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B616799D-ECE7-784A-64F2-121842190430}"/>
              </a:ext>
            </a:extLst>
          </p:cNvPr>
          <p:cNvSpPr txBox="1"/>
          <p:nvPr/>
        </p:nvSpPr>
        <p:spPr>
          <a:xfrm>
            <a:off x="8243668" y="1055077"/>
            <a:ext cx="3948332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800" dirty="0"/>
              <a:t>La via del commercio baltico:</a:t>
            </a:r>
          </a:p>
          <a:p>
            <a:r>
              <a:rPr lang="it-IT" sz="2800" dirty="0"/>
              <a:t>città della Hansa</a:t>
            </a:r>
          </a:p>
          <a:p>
            <a:endParaRPr lang="it-IT" sz="2800" dirty="0"/>
          </a:p>
          <a:p>
            <a:endParaRPr lang="it-IT" sz="2800" dirty="0"/>
          </a:p>
          <a:p>
            <a:endParaRPr lang="it-IT" sz="2800" dirty="0"/>
          </a:p>
          <a:p>
            <a:r>
              <a:rPr lang="it-IT" sz="2800" dirty="0"/>
              <a:t>Le fiere della Champagne:</a:t>
            </a:r>
          </a:p>
          <a:p>
            <a:r>
              <a:rPr lang="it-IT" sz="2800" dirty="0"/>
              <a:t>Troyes</a:t>
            </a:r>
          </a:p>
          <a:p>
            <a:r>
              <a:rPr lang="it-IT" sz="2800" dirty="0"/>
              <a:t>Provins</a:t>
            </a:r>
          </a:p>
          <a:p>
            <a:r>
              <a:rPr lang="it-IT" sz="2800" dirty="0"/>
              <a:t>Bar-sur-Aube</a:t>
            </a:r>
          </a:p>
          <a:p>
            <a:r>
              <a:rPr lang="it-IT" sz="2800" dirty="0"/>
              <a:t>Lagny</a:t>
            </a:r>
          </a:p>
        </p:txBody>
      </p:sp>
    </p:spTree>
    <p:extLst>
      <p:ext uri="{BB962C8B-B14F-4D97-AF65-F5344CB8AC3E}">
        <p14:creationId xmlns:p14="http://schemas.microsoft.com/office/powerpoint/2010/main" val="3318178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8AA33C1-0134-367E-E626-AEB86C42018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94527" y="-3402"/>
            <a:ext cx="11002945" cy="984738"/>
          </a:xfrm>
        </p:spPr>
        <p:txBody>
          <a:bodyPr>
            <a:normAutofit fontScale="90000"/>
          </a:bodyPr>
          <a:lstStyle/>
          <a:p>
            <a:r>
              <a:rPr lang="it-IT" dirty="0"/>
              <a:t>Nuovi orizzonti nelle potenze islamiche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02A5AD2A-40C1-F7D0-9F27-EDF7A624F0C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94527" y="1516499"/>
            <a:ext cx="3138435" cy="4697900"/>
          </a:xfrm>
        </p:spPr>
        <p:txBody>
          <a:bodyPr>
            <a:noAutofit/>
          </a:bodyPr>
          <a:lstStyle/>
          <a:p>
            <a:r>
              <a:rPr lang="it-IT" sz="3600" dirty="0"/>
              <a:t>I Selgiuchidi e il controllo del califfato di Baghdad</a:t>
            </a:r>
          </a:p>
          <a:p>
            <a:r>
              <a:rPr lang="it-IT" sz="3600" dirty="0"/>
              <a:t>1055</a:t>
            </a:r>
          </a:p>
          <a:p>
            <a:endParaRPr lang="it-IT" sz="3600" dirty="0"/>
          </a:p>
          <a:p>
            <a:r>
              <a:rPr lang="it-IT" sz="3600" dirty="0"/>
              <a:t>1071: battaglia di </a:t>
            </a:r>
            <a:r>
              <a:rPr lang="it-IT" sz="3600" dirty="0" err="1"/>
              <a:t>Mazikert</a:t>
            </a:r>
            <a:endParaRPr lang="it-IT" sz="3600" dirty="0"/>
          </a:p>
        </p:txBody>
      </p:sp>
      <p:pic>
        <p:nvPicPr>
          <p:cNvPr id="1030" name="Picture 6">
            <a:extLst>
              <a:ext uri="{FF2B5EF4-FFF2-40B4-BE49-F238E27FC236}">
                <a16:creationId xmlns:a16="http://schemas.microsoft.com/office/drawing/2014/main" id="{584D1D0A-23EA-2489-A3D8-4331712F2D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9436" y="1234848"/>
            <a:ext cx="8055429" cy="52612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994947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837EC19-18B2-0F2A-12FE-5DFA1C99F8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4226169" cy="4910260"/>
          </a:xfrm>
        </p:spPr>
        <p:txBody>
          <a:bodyPr>
            <a:normAutofit fontScale="90000"/>
          </a:bodyPr>
          <a:lstStyle/>
          <a:p>
            <a:r>
              <a:rPr lang="it-IT" dirty="0"/>
              <a:t>Al </a:t>
            </a:r>
            <a:r>
              <a:rPr lang="it-IT" dirty="0" err="1"/>
              <a:t>Andalus</a:t>
            </a:r>
            <a:r>
              <a:rPr lang="it-IT" dirty="0"/>
              <a:t> </a:t>
            </a:r>
            <a:br>
              <a:rPr lang="it-IT" dirty="0"/>
            </a:br>
            <a:r>
              <a:rPr lang="it-IT" dirty="0"/>
              <a:t>dalla fioritura del califfato di Cordoba (929-1031)</a:t>
            </a:r>
            <a:br>
              <a:rPr lang="it-IT" dirty="0"/>
            </a:br>
            <a:br>
              <a:rPr lang="it-IT" dirty="0"/>
            </a:br>
            <a:r>
              <a:rPr lang="it-IT" dirty="0"/>
              <a:t>al tempo dei regni di </a:t>
            </a:r>
            <a:r>
              <a:rPr lang="it-IT" dirty="0" err="1"/>
              <a:t>Taifa</a:t>
            </a:r>
            <a:br>
              <a:rPr lang="it-IT" dirty="0"/>
            </a:br>
            <a:r>
              <a:rPr lang="it-IT" dirty="0"/>
              <a:t>(1031-)</a:t>
            </a:r>
          </a:p>
        </p:txBody>
      </p:sp>
      <p:pic>
        <p:nvPicPr>
          <p:cNvPr id="4" name="Segnaposto contenuto 3">
            <a:extLst>
              <a:ext uri="{FF2B5EF4-FFF2-40B4-BE49-F238E27FC236}">
                <a16:creationId xmlns:a16="http://schemas.microsoft.com/office/drawing/2014/main" id="{06578122-8783-A593-1159-46220F76547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369954" y="660103"/>
            <a:ext cx="6195699" cy="52857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76812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51D3480-57A0-A619-4853-CED1587876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33745" y="457200"/>
            <a:ext cx="9036496" cy="1143000"/>
          </a:xfrm>
        </p:spPr>
        <p:txBody>
          <a:bodyPr>
            <a:normAutofit fontScale="90000"/>
          </a:bodyPr>
          <a:lstStyle/>
          <a:p>
            <a:r>
              <a:rPr lang="it-IT" dirty="0"/>
              <a:t>‘Feudalesimo’: un concetto problematico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F504E512-9C99-6269-2E90-5524AA54BD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0315" y="1600200"/>
            <a:ext cx="10077855" cy="506916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it-IT" dirty="0"/>
          </a:p>
          <a:p>
            <a:pPr marL="0" indent="0">
              <a:buNone/>
            </a:pPr>
            <a:r>
              <a:rPr lang="it-IT" dirty="0"/>
              <a:t>L’Europa dei poteri locali: la signoria di banno/territoriale</a:t>
            </a:r>
          </a:p>
          <a:p>
            <a:pPr marL="0" indent="0">
              <a:buNone/>
            </a:pPr>
            <a:endParaRPr lang="it-IT" dirty="0"/>
          </a:p>
          <a:p>
            <a:pPr marL="0" indent="0">
              <a:buNone/>
            </a:pPr>
            <a:r>
              <a:rPr lang="it-IT" dirty="0"/>
              <a:t>L’incastellamento</a:t>
            </a:r>
          </a:p>
          <a:p>
            <a:pPr marL="0" indent="0">
              <a:buNone/>
            </a:pPr>
            <a:endParaRPr lang="it-IT" dirty="0"/>
          </a:p>
          <a:p>
            <a:pPr marL="0" indent="0">
              <a:buNone/>
            </a:pPr>
            <a:r>
              <a:rPr lang="it-IT" dirty="0"/>
              <a:t>Un processo di coordinamento dei poteri locali</a:t>
            </a:r>
          </a:p>
          <a:p>
            <a:pPr marL="0" indent="0">
              <a:buNone/>
            </a:pPr>
            <a:r>
              <a:rPr lang="it-IT" i="1" dirty="0" err="1"/>
              <a:t>Beneficium</a:t>
            </a:r>
            <a:r>
              <a:rPr lang="it-IT" i="1" dirty="0"/>
              <a:t>/</a:t>
            </a:r>
            <a:r>
              <a:rPr lang="it-IT" i="1" dirty="0" err="1"/>
              <a:t>feudum</a:t>
            </a:r>
            <a:endParaRPr lang="it-IT" i="1" dirty="0"/>
          </a:p>
          <a:p>
            <a:pPr marL="0" indent="0">
              <a:buNone/>
            </a:pPr>
            <a:r>
              <a:rPr lang="it-IT" dirty="0"/>
              <a:t>I rituali dell’omaggio e il diritto ‘feudale’</a:t>
            </a:r>
          </a:p>
        </p:txBody>
      </p:sp>
    </p:spTree>
    <p:extLst>
      <p:ext uri="{BB962C8B-B14F-4D97-AF65-F5344CB8AC3E}">
        <p14:creationId xmlns:p14="http://schemas.microsoft.com/office/powerpoint/2010/main" val="38750900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BB2C72A-C541-4DA1-A760-4333681D57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8136" y="302019"/>
            <a:ext cx="9163455" cy="1624417"/>
          </a:xfrm>
        </p:spPr>
        <p:txBody>
          <a:bodyPr rtlCol="0">
            <a:normAutofit/>
          </a:bodyPr>
          <a:lstStyle/>
          <a:p>
            <a:pPr algn="ctr">
              <a:defRPr/>
            </a:pPr>
            <a:r>
              <a:rPr lang="it-IT" sz="2800" b="1" i="1" dirty="0" err="1"/>
              <a:t>Constitutio</a:t>
            </a:r>
            <a:r>
              <a:rPr lang="it-IT" sz="2800" b="1" i="1" dirty="0"/>
              <a:t> de Feudis </a:t>
            </a:r>
            <a:r>
              <a:rPr lang="it-IT" sz="2800" b="1" dirty="0"/>
              <a:t>– </a:t>
            </a:r>
            <a:r>
              <a:rPr lang="it-IT" sz="2800" b="1" i="1" dirty="0" err="1"/>
              <a:t>Edictum</a:t>
            </a:r>
            <a:r>
              <a:rPr lang="it-IT" sz="2800" b="1" i="1" dirty="0"/>
              <a:t> de </a:t>
            </a:r>
            <a:r>
              <a:rPr lang="it-IT" sz="2800" b="1" i="1" dirty="0" err="1"/>
              <a:t>Beneficiis</a:t>
            </a:r>
            <a:r>
              <a:rPr lang="it-IT" sz="2800" b="1" i="1" dirty="0"/>
              <a:t> </a:t>
            </a:r>
            <a:r>
              <a:rPr lang="it-IT" sz="2800" b="1" dirty="0"/>
              <a:t>dell’imperatore Corrado II - 1037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2F78C988-5F10-4E8D-AFA1-C3D1709842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7396" y="1838435"/>
            <a:ext cx="10749064" cy="4717546"/>
          </a:xfrm>
        </p:spPr>
        <p:txBody>
          <a:bodyPr rtlCol="0">
            <a:normAutofit fontScale="32500" lnSpcReduction="20000"/>
          </a:bodyPr>
          <a:lstStyle/>
          <a:p>
            <a:pPr marL="0" indent="0">
              <a:buNone/>
              <a:defRPr/>
            </a:pPr>
            <a:endParaRPr lang="it-IT" dirty="0"/>
          </a:p>
          <a:p>
            <a:pPr marL="0" indent="0" algn="just">
              <a:buNone/>
              <a:defRPr/>
            </a:pPr>
            <a:r>
              <a:rPr lang="it-IT" sz="7400" dirty="0"/>
              <a:t>Vogliamo sia noto a tutti i fedeli della Santa Chiesa di Dio e ai nostri così presenti come futuri, che noi, al fine di riconciliare gli animi dei signori e dei “milites", si che si possano vedere sempre gli uni con gli altri concordi e servano devotamente con fedeltà e perseveranza, noi ed i loro "seniores", ordiniamo e fermamente decidiamo: che nessuno milite di vescovi, abati e abbadesse o di marchesi o conti o chiunque altro che tenga un beneficio […] non debba perdere il suo beneficio senza colpa certa e dimostrata e se non a tenore delle costituzioni dei nostri predecessori e per giudizio dei loro pari. </a:t>
            </a:r>
          </a:p>
          <a:p>
            <a:pPr marL="0" indent="0" algn="just">
              <a:buNone/>
              <a:defRPr/>
            </a:pPr>
            <a:r>
              <a:rPr lang="it-IT" sz="7400" dirty="0"/>
              <a:t>Se nascerà contesa fra signori e militi, benché i suoi pari abbiano giudicato che il milite debba essere privato del beneficio, se egli dirà che ciò fu deciso ingiustamente e per odio, manterrà il beneficio finché il signore e chi ha promossa l’accusa coi pari suoi verranno alla nostra presenza e qui la causa sarà giustamente decisa. Per i minori, invece, nel regno, le cause siano decise dinanzi al signore o dinanzi al messo nostro. </a:t>
            </a:r>
          </a:p>
          <a:p>
            <a:pPr marL="0" indent="0" algn="just">
              <a:buNone/>
              <a:defRPr/>
            </a:pPr>
            <a:r>
              <a:rPr lang="it-IT" sz="7400" dirty="0"/>
              <a:t>Ordiniamo altresì che quando un milite, fra i maggiori od i minori, lascerà questa vita terrena, il figlio suo ne erediti il beneficio. 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13B870C-C437-4643-83A0-23538B9661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64652"/>
            <a:ext cx="4821696" cy="1586866"/>
          </a:xfrm>
        </p:spPr>
        <p:txBody>
          <a:bodyPr>
            <a:normAutofit/>
          </a:bodyPr>
          <a:lstStyle/>
          <a:p>
            <a:r>
              <a:rPr lang="it-IT" dirty="0"/>
              <a:t>I rituali della società </a:t>
            </a:r>
            <a:br>
              <a:rPr lang="it-IT" dirty="0"/>
            </a:br>
            <a:r>
              <a:rPr lang="it-IT" dirty="0"/>
              <a:t>‘cavalleresca’</a:t>
            </a:r>
          </a:p>
        </p:txBody>
      </p:sp>
      <p:pic>
        <p:nvPicPr>
          <p:cNvPr id="6" name="Segnaposto contenuto 5">
            <a:extLst>
              <a:ext uri="{FF2B5EF4-FFF2-40B4-BE49-F238E27FC236}">
                <a16:creationId xmlns:a16="http://schemas.microsoft.com/office/drawing/2014/main" id="{EAF975D5-512A-4C7A-834E-66C300D67142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8752" y="251764"/>
            <a:ext cx="3836230" cy="6504913"/>
          </a:xfrm>
        </p:spPr>
      </p:pic>
      <p:pic>
        <p:nvPicPr>
          <p:cNvPr id="8" name="Segnaposto contenuto 7">
            <a:extLst>
              <a:ext uri="{FF2B5EF4-FFF2-40B4-BE49-F238E27FC236}">
                <a16:creationId xmlns:a16="http://schemas.microsoft.com/office/drawing/2014/main" id="{E73F7D0D-3591-40E1-8756-747E478BA51C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0319" y="1827617"/>
            <a:ext cx="3672407" cy="4929060"/>
          </a:xfrm>
        </p:spPr>
      </p:pic>
    </p:spTree>
    <p:extLst>
      <p:ext uri="{BB962C8B-B14F-4D97-AF65-F5344CB8AC3E}">
        <p14:creationId xmlns:p14="http://schemas.microsoft.com/office/powerpoint/2010/main" val="42849171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662142C-7C9D-B4A8-40E1-8DB0C2788F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50832"/>
          </a:xfrm>
        </p:spPr>
        <p:txBody>
          <a:bodyPr/>
          <a:lstStyle/>
          <a:p>
            <a:pPr algn="ctr"/>
            <a:r>
              <a:rPr lang="it-IT" b="1" dirty="0"/>
              <a:t>La ripresa dell’Occidente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6BCDA77A-E71F-6E40-87B5-11775B1A83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056762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it-IT" dirty="0"/>
              <a:t>La crescita demografica …</a:t>
            </a:r>
          </a:p>
          <a:p>
            <a:pPr marL="0" indent="0">
              <a:buNone/>
            </a:pPr>
            <a:endParaRPr lang="it-IT" dirty="0"/>
          </a:p>
          <a:p>
            <a:r>
              <a:rPr lang="it-IT" dirty="0"/>
              <a:t>Allargamento dei coltivi e dissodamento</a:t>
            </a:r>
          </a:p>
          <a:p>
            <a:r>
              <a:rPr lang="it-IT" dirty="0"/>
              <a:t>Estensioni delle superfici costruite</a:t>
            </a:r>
          </a:p>
          <a:p>
            <a:r>
              <a:rPr lang="it-IT" dirty="0"/>
              <a:t>Nuovi borghi e villaggi</a:t>
            </a:r>
          </a:p>
          <a:p>
            <a:r>
              <a:rPr lang="it-IT" dirty="0"/>
              <a:t>Un ‘bianco manto di chiese’</a:t>
            </a: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6A23FA33-70E5-419E-4792-6921F82B9BDD}"/>
              </a:ext>
            </a:extLst>
          </p:cNvPr>
          <p:cNvSpPr txBox="1"/>
          <p:nvPr/>
        </p:nvSpPr>
        <p:spPr>
          <a:xfrm>
            <a:off x="6297040" y="1825625"/>
            <a:ext cx="4867880" cy="39703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it-IT" sz="2800" dirty="0"/>
              <a:t>… e i suoi fattori</a:t>
            </a:r>
          </a:p>
          <a:p>
            <a:pPr marL="0" indent="0">
              <a:buNone/>
            </a:pPr>
            <a:endParaRPr lang="it-IT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it-IT" sz="2800" dirty="0"/>
              <a:t>L’Optimum climatico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it-IT" sz="2800" dirty="0"/>
              <a:t>Miglioramenti tecnologici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it-IT" sz="2800" dirty="0"/>
              <a:t>Un’Europa cristiana più sicura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it-IT" sz="2800" dirty="0"/>
              <a:t>Un ‘ordine signorile’?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it-IT" sz="2800" dirty="0"/>
              <a:t>Produzione e consumi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it-IT" sz="2800" dirty="0"/>
              <a:t>La circolazione delle merci</a:t>
            </a:r>
          </a:p>
        </p:txBody>
      </p:sp>
    </p:spTree>
    <p:extLst>
      <p:ext uri="{BB962C8B-B14F-4D97-AF65-F5344CB8AC3E}">
        <p14:creationId xmlns:p14="http://schemas.microsoft.com/office/powerpoint/2010/main" val="3071123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631504" y="3177750"/>
            <a:ext cx="2592288" cy="1354162"/>
          </a:xfrm>
        </p:spPr>
        <p:txBody>
          <a:bodyPr>
            <a:normAutofit fontScale="90000"/>
          </a:bodyPr>
          <a:lstStyle/>
          <a:p>
            <a:r>
              <a:rPr lang="it-IT" dirty="0"/>
              <a:t>dissodare e disboscare</a:t>
            </a:r>
          </a:p>
        </p:txBody>
      </p:sp>
      <p:pic>
        <p:nvPicPr>
          <p:cNvPr id="4" name="Segnaposto contenuto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5754" y="231733"/>
            <a:ext cx="7691798" cy="2850783"/>
          </a:xfrm>
        </p:spPr>
      </p:pic>
      <p:pic>
        <p:nvPicPr>
          <p:cNvPr id="5" name="Immagin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3792" y="3284242"/>
            <a:ext cx="6056461" cy="33287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59163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11496" y="829994"/>
            <a:ext cx="4786736" cy="2157830"/>
          </a:xfrm>
        </p:spPr>
        <p:txBody>
          <a:bodyPr>
            <a:normAutofit fontScale="90000"/>
          </a:bodyPr>
          <a:lstStyle/>
          <a:p>
            <a:r>
              <a:rPr lang="it-IT" dirty="0"/>
              <a:t>Il mercante:</a:t>
            </a:r>
            <a:br>
              <a:rPr lang="it-IT" dirty="0"/>
            </a:br>
            <a:br>
              <a:rPr lang="it-IT" dirty="0"/>
            </a:br>
            <a:r>
              <a:rPr lang="it-IT" dirty="0"/>
              <a:t>cambiamento sociale</a:t>
            </a:r>
            <a:br>
              <a:rPr lang="it-IT" dirty="0"/>
            </a:br>
            <a:r>
              <a:rPr lang="it-IT" dirty="0"/>
              <a:t>spazi e movimenti</a:t>
            </a:r>
            <a:br>
              <a:rPr lang="it-IT" dirty="0"/>
            </a:br>
            <a:r>
              <a:rPr lang="it-IT" dirty="0"/>
              <a:t>cultura</a:t>
            </a:r>
          </a:p>
        </p:txBody>
      </p:sp>
      <p:pic>
        <p:nvPicPr>
          <p:cNvPr id="5" name="Segnaposto contenuto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078" y="3650168"/>
            <a:ext cx="4896381" cy="3050675"/>
          </a:xfrm>
        </p:spPr>
      </p:pic>
      <p:pic>
        <p:nvPicPr>
          <p:cNvPr id="6" name="Segnaposto contenuto 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2430" y="306795"/>
            <a:ext cx="5755491" cy="4431727"/>
          </a:xfrm>
        </p:spPr>
      </p:pic>
    </p:spTree>
    <p:extLst>
      <p:ext uri="{BB962C8B-B14F-4D97-AF65-F5344CB8AC3E}">
        <p14:creationId xmlns:p14="http://schemas.microsoft.com/office/powerpoint/2010/main" val="40495223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49</TotalTime>
  <Words>487</Words>
  <Application>Microsoft Office PowerPoint</Application>
  <PresentationFormat>Widescreen</PresentationFormat>
  <Paragraphs>91</Paragraphs>
  <Slides>11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11</vt:i4>
      </vt:variant>
    </vt:vector>
  </HeadingPairs>
  <TitlesOfParts>
    <vt:vector size="15" baseType="lpstr">
      <vt:lpstr>Aptos</vt:lpstr>
      <vt:lpstr>Aptos Display</vt:lpstr>
      <vt:lpstr>Arial</vt:lpstr>
      <vt:lpstr>Tema di Office</vt:lpstr>
      <vt:lpstr>Lorenzo Tanzini Storia medievale</vt:lpstr>
      <vt:lpstr>Nuovi orizzonti nelle potenze islamiche</vt:lpstr>
      <vt:lpstr>Al Andalus  dalla fioritura del califfato di Cordoba (929-1031)  al tempo dei regni di Taifa (1031-)</vt:lpstr>
      <vt:lpstr>‘Feudalesimo’: un concetto problematico</vt:lpstr>
      <vt:lpstr>Constitutio de Feudis – Edictum de Beneficiis dell’imperatore Corrado II - 1037</vt:lpstr>
      <vt:lpstr>I rituali della società  ‘cavalleresca’</vt:lpstr>
      <vt:lpstr>La ripresa dell’Occidente</vt:lpstr>
      <vt:lpstr>dissodare e disboscare</vt:lpstr>
      <vt:lpstr>Il mercante:  cambiamento sociale spazi e movimenti cultura</vt:lpstr>
      <vt:lpstr>Il fenomeno urbano nel secolo della svolta</vt:lpstr>
      <vt:lpstr>La Rivoluzione commerciale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Utente</dc:creator>
  <cp:lastModifiedBy>Utente</cp:lastModifiedBy>
  <cp:revision>5</cp:revision>
  <dcterms:created xsi:type="dcterms:W3CDTF">2025-10-16T07:04:13Z</dcterms:created>
  <dcterms:modified xsi:type="dcterms:W3CDTF">2025-10-16T08:55:43Z</dcterms:modified>
</cp:coreProperties>
</file>