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notesSlides/notesSlide19.xml" ContentType="application/vnd.openxmlformats-officedocument.presentationml.notesSlide+xml"/>
  <Override PartName="/ppt/ink/ink5.xml" ContentType="application/inkml+xml"/>
  <Override PartName="/ppt/ink/ink6.xml" ContentType="application/inkml+xml"/>
  <Override PartName="/ppt/ink/ink7.xml" ContentType="application/inkml+xml"/>
  <Override PartName="/ppt/ink/ink8.xml" ContentType="application/inkml+xml"/>
  <Override PartName="/ppt/notesSlides/notesSlide20.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21.xml" ContentType="application/vnd.openxmlformats-officedocument.presentationml.notesSlide+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Lst>
  <p:notesMasterIdLst>
    <p:notesMasterId r:id="rId37"/>
  </p:notesMasterIdLst>
  <p:sldIdLst>
    <p:sldId id="256" r:id="rId5"/>
    <p:sldId id="307" r:id="rId6"/>
    <p:sldId id="308" r:id="rId7"/>
    <p:sldId id="309" r:id="rId8"/>
    <p:sldId id="310" r:id="rId9"/>
    <p:sldId id="312" r:id="rId10"/>
    <p:sldId id="313" r:id="rId11"/>
    <p:sldId id="315" r:id="rId12"/>
    <p:sldId id="314" r:id="rId13"/>
    <p:sldId id="316" r:id="rId14"/>
    <p:sldId id="320" r:id="rId15"/>
    <p:sldId id="321" r:id="rId16"/>
    <p:sldId id="322" r:id="rId17"/>
    <p:sldId id="323" r:id="rId18"/>
    <p:sldId id="324" r:id="rId19"/>
    <p:sldId id="331" r:id="rId20"/>
    <p:sldId id="335" r:id="rId21"/>
    <p:sldId id="330" r:id="rId22"/>
    <p:sldId id="325" r:id="rId23"/>
    <p:sldId id="326" r:id="rId24"/>
    <p:sldId id="333" r:id="rId25"/>
    <p:sldId id="327" r:id="rId26"/>
    <p:sldId id="336" r:id="rId27"/>
    <p:sldId id="328" r:id="rId28"/>
    <p:sldId id="329" r:id="rId29"/>
    <p:sldId id="340" r:id="rId30"/>
    <p:sldId id="343" r:id="rId31"/>
    <p:sldId id="344" r:id="rId32"/>
    <p:sldId id="337" r:id="rId33"/>
    <p:sldId id="338" r:id="rId34"/>
    <p:sldId id="345" r:id="rId35"/>
    <p:sldId id="339" r:id="rId36"/>
  </p:sldIdLst>
  <p:sldSz cx="10080625" cy="7559675"/>
  <p:notesSz cx="6858000" cy="9144000"/>
  <p:defaultTextStyle>
    <a:defPPr>
      <a:defRPr lang="en-US"/>
    </a:defPPr>
    <a:lvl1pPr marL="0" algn="l" defTabSz="457129" rtl="0" eaLnBrk="1" latinLnBrk="0" hangingPunct="1">
      <a:defRPr sz="1800" kern="1200">
        <a:solidFill>
          <a:schemeClr val="tx1"/>
        </a:solidFill>
        <a:latin typeface="+mn-lt"/>
        <a:ea typeface="+mn-ea"/>
        <a:cs typeface="+mn-cs"/>
      </a:defRPr>
    </a:lvl1pPr>
    <a:lvl2pPr marL="457129" algn="l" defTabSz="457129" rtl="0" eaLnBrk="1" latinLnBrk="0" hangingPunct="1">
      <a:defRPr sz="1800" kern="1200">
        <a:solidFill>
          <a:schemeClr val="tx1"/>
        </a:solidFill>
        <a:latin typeface="+mn-lt"/>
        <a:ea typeface="+mn-ea"/>
        <a:cs typeface="+mn-cs"/>
      </a:defRPr>
    </a:lvl2pPr>
    <a:lvl3pPr marL="914258" algn="l" defTabSz="457129" rtl="0" eaLnBrk="1" latinLnBrk="0" hangingPunct="1">
      <a:defRPr sz="1800" kern="1200">
        <a:solidFill>
          <a:schemeClr val="tx1"/>
        </a:solidFill>
        <a:latin typeface="+mn-lt"/>
        <a:ea typeface="+mn-ea"/>
        <a:cs typeface="+mn-cs"/>
      </a:defRPr>
    </a:lvl3pPr>
    <a:lvl4pPr marL="1371387" algn="l" defTabSz="457129" rtl="0" eaLnBrk="1" latinLnBrk="0" hangingPunct="1">
      <a:defRPr sz="1800" kern="1200">
        <a:solidFill>
          <a:schemeClr val="tx1"/>
        </a:solidFill>
        <a:latin typeface="+mn-lt"/>
        <a:ea typeface="+mn-ea"/>
        <a:cs typeface="+mn-cs"/>
      </a:defRPr>
    </a:lvl4pPr>
    <a:lvl5pPr marL="1828517" algn="l" defTabSz="457129" rtl="0" eaLnBrk="1" latinLnBrk="0" hangingPunct="1">
      <a:defRPr sz="1800" kern="1200">
        <a:solidFill>
          <a:schemeClr val="tx1"/>
        </a:solidFill>
        <a:latin typeface="+mn-lt"/>
        <a:ea typeface="+mn-ea"/>
        <a:cs typeface="+mn-cs"/>
      </a:defRPr>
    </a:lvl5pPr>
    <a:lvl6pPr marL="2285645" algn="l" defTabSz="457129" rtl="0" eaLnBrk="1" latinLnBrk="0" hangingPunct="1">
      <a:defRPr sz="1800" kern="1200">
        <a:solidFill>
          <a:schemeClr val="tx1"/>
        </a:solidFill>
        <a:latin typeface="+mn-lt"/>
        <a:ea typeface="+mn-ea"/>
        <a:cs typeface="+mn-cs"/>
      </a:defRPr>
    </a:lvl6pPr>
    <a:lvl7pPr marL="2742775" algn="l" defTabSz="457129" rtl="0" eaLnBrk="1" latinLnBrk="0" hangingPunct="1">
      <a:defRPr sz="1800" kern="1200">
        <a:solidFill>
          <a:schemeClr val="tx1"/>
        </a:solidFill>
        <a:latin typeface="+mn-lt"/>
        <a:ea typeface="+mn-ea"/>
        <a:cs typeface="+mn-cs"/>
      </a:defRPr>
    </a:lvl7pPr>
    <a:lvl8pPr marL="3199904" algn="l" defTabSz="457129" rtl="0" eaLnBrk="1" latinLnBrk="0" hangingPunct="1">
      <a:defRPr sz="1800" kern="1200">
        <a:solidFill>
          <a:schemeClr val="tx1"/>
        </a:solidFill>
        <a:latin typeface="+mn-lt"/>
        <a:ea typeface="+mn-ea"/>
        <a:cs typeface="+mn-cs"/>
      </a:defRPr>
    </a:lvl8pPr>
    <a:lvl9pPr marL="3657033" algn="l" defTabSz="457129"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essandro Pilloni" initials="AP" lastIdx="3" clrIdx="0">
    <p:extLst>
      <p:ext uri="{19B8F6BF-5375-455C-9EA6-DF929625EA0E}">
        <p15:presenceInfo xmlns:p15="http://schemas.microsoft.com/office/powerpoint/2012/main" userId="Alessandro Pilloni"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71224"/>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E3B104B-A827-4746-91D2-E100D91A9F79}" v="117" dt="2025-05-22T16:56:55.917"/>
  </p1510:revLst>
</p1510:revInfo>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Stile chiaro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281" autoAdjust="0"/>
    <p:restoredTop sz="95220" autoAdjust="0"/>
  </p:normalViewPr>
  <p:slideViewPr>
    <p:cSldViewPr snapToGrid="0">
      <p:cViewPr varScale="1">
        <p:scale>
          <a:sx n="100" d="100"/>
          <a:sy n="100" d="100"/>
        </p:scale>
        <p:origin x="1644" y="96"/>
      </p:cViewPr>
      <p:guideLst/>
    </p:cSldViewPr>
  </p:slideViewPr>
  <p:outlineViewPr>
    <p:cViewPr>
      <p:scale>
        <a:sx n="33" d="100"/>
        <a:sy n="33" d="100"/>
      </p:scale>
      <p:origin x="0" y="-2799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microsoft.com/office/2016/11/relationships/changesInfo" Target="changesInfos/changesInfo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essandro Pilloni" userId="ec2093b0-1858-41d6-ad59-6d40044addf9" providerId="ADAL" clId="{5E3B104B-A827-4746-91D2-E100D91A9F79}"/>
    <pc:docChg chg="undo redo custSel modSld sldOrd">
      <pc:chgData name="Alessandro Pilloni" userId="ec2093b0-1858-41d6-ad59-6d40044addf9" providerId="ADAL" clId="{5E3B104B-A827-4746-91D2-E100D91A9F79}" dt="2025-05-22T16:56:55.916" v="430" actId="20577"/>
      <pc:docMkLst>
        <pc:docMk/>
      </pc:docMkLst>
      <pc:sldChg chg="modSp">
        <pc:chgData name="Alessandro Pilloni" userId="ec2093b0-1858-41d6-ad59-6d40044addf9" providerId="ADAL" clId="{5E3B104B-A827-4746-91D2-E100D91A9F79}" dt="2025-05-22T14:05:04.361" v="6" actId="20577"/>
        <pc:sldMkLst>
          <pc:docMk/>
          <pc:sldMk cId="4120032910" sldId="307"/>
        </pc:sldMkLst>
        <pc:spChg chg="mod">
          <ac:chgData name="Alessandro Pilloni" userId="ec2093b0-1858-41d6-ad59-6d40044addf9" providerId="ADAL" clId="{5E3B104B-A827-4746-91D2-E100D91A9F79}" dt="2025-05-22T14:05:04.361" v="6" actId="20577"/>
          <ac:spMkLst>
            <pc:docMk/>
            <pc:sldMk cId="4120032910" sldId="307"/>
            <ac:spMk id="13" creationId="{0121210B-9160-4DC7-8542-196EAAB54888}"/>
          </ac:spMkLst>
        </pc:spChg>
      </pc:sldChg>
      <pc:sldChg chg="modSp modAnim">
        <pc:chgData name="Alessandro Pilloni" userId="ec2093b0-1858-41d6-ad59-6d40044addf9" providerId="ADAL" clId="{5E3B104B-A827-4746-91D2-E100D91A9F79}" dt="2025-05-22T14:06:46.262" v="16" actId="20577"/>
        <pc:sldMkLst>
          <pc:docMk/>
          <pc:sldMk cId="1460537453" sldId="308"/>
        </pc:sldMkLst>
        <pc:spChg chg="mod">
          <ac:chgData name="Alessandro Pilloni" userId="ec2093b0-1858-41d6-ad59-6d40044addf9" providerId="ADAL" clId="{5E3B104B-A827-4746-91D2-E100D91A9F79}" dt="2025-05-22T14:06:31.240" v="10" actId="20577"/>
          <ac:spMkLst>
            <pc:docMk/>
            <pc:sldMk cId="1460537453" sldId="308"/>
            <ac:spMk id="16" creationId="{6A16304F-4DB1-4156-888F-CFD8A64D0A68}"/>
          </ac:spMkLst>
        </pc:spChg>
        <pc:spChg chg="mod">
          <ac:chgData name="Alessandro Pilloni" userId="ec2093b0-1858-41d6-ad59-6d40044addf9" providerId="ADAL" clId="{5E3B104B-A827-4746-91D2-E100D91A9F79}" dt="2025-05-22T14:06:40.893" v="14" actId="20577"/>
          <ac:spMkLst>
            <pc:docMk/>
            <pc:sldMk cId="1460537453" sldId="308"/>
            <ac:spMk id="17" creationId="{7272BBAA-0BB7-4F07-9012-23C7E7E18BF6}"/>
          </ac:spMkLst>
        </pc:spChg>
      </pc:sldChg>
      <pc:sldChg chg="modSp">
        <pc:chgData name="Alessandro Pilloni" userId="ec2093b0-1858-41d6-ad59-6d40044addf9" providerId="ADAL" clId="{5E3B104B-A827-4746-91D2-E100D91A9F79}" dt="2025-05-22T14:07:03.440" v="18" actId="20577"/>
        <pc:sldMkLst>
          <pc:docMk/>
          <pc:sldMk cId="1595386171" sldId="309"/>
        </pc:sldMkLst>
        <pc:spChg chg="mod">
          <ac:chgData name="Alessandro Pilloni" userId="ec2093b0-1858-41d6-ad59-6d40044addf9" providerId="ADAL" clId="{5E3B104B-A827-4746-91D2-E100D91A9F79}" dt="2025-05-22T14:07:03.440" v="18" actId="20577"/>
          <ac:spMkLst>
            <pc:docMk/>
            <pc:sldMk cId="1595386171" sldId="309"/>
            <ac:spMk id="21" creationId="{32FAA35B-A1C3-47DC-8837-1015681673D7}"/>
          </ac:spMkLst>
        </pc:spChg>
      </pc:sldChg>
      <pc:sldChg chg="modSp">
        <pc:chgData name="Alessandro Pilloni" userId="ec2093b0-1858-41d6-ad59-6d40044addf9" providerId="ADAL" clId="{5E3B104B-A827-4746-91D2-E100D91A9F79}" dt="2025-05-22T14:09:23.256" v="25" actId="20577"/>
        <pc:sldMkLst>
          <pc:docMk/>
          <pc:sldMk cId="799746143" sldId="310"/>
        </pc:sldMkLst>
        <pc:spChg chg="mod">
          <ac:chgData name="Alessandro Pilloni" userId="ec2093b0-1858-41d6-ad59-6d40044addf9" providerId="ADAL" clId="{5E3B104B-A827-4746-91D2-E100D91A9F79}" dt="2025-05-22T14:09:23.256" v="25" actId="20577"/>
          <ac:spMkLst>
            <pc:docMk/>
            <pc:sldMk cId="799746143" sldId="310"/>
            <ac:spMk id="30" creationId="{CBB94807-BB49-4604-B85B-748AECC5900C}"/>
          </ac:spMkLst>
        </pc:spChg>
      </pc:sldChg>
      <pc:sldChg chg="modSp">
        <pc:chgData name="Alessandro Pilloni" userId="ec2093b0-1858-41d6-ad59-6d40044addf9" providerId="ADAL" clId="{5E3B104B-A827-4746-91D2-E100D91A9F79}" dt="2025-05-22T15:15:38.366" v="32" actId="114"/>
        <pc:sldMkLst>
          <pc:docMk/>
          <pc:sldMk cId="3120253133" sldId="312"/>
        </pc:sldMkLst>
        <pc:spChg chg="mod">
          <ac:chgData name="Alessandro Pilloni" userId="ec2093b0-1858-41d6-ad59-6d40044addf9" providerId="ADAL" clId="{5E3B104B-A827-4746-91D2-E100D91A9F79}" dt="2025-05-22T15:15:38.366" v="32" actId="114"/>
          <ac:spMkLst>
            <pc:docMk/>
            <pc:sldMk cId="3120253133" sldId="312"/>
            <ac:spMk id="26" creationId="{82386D44-D53F-40BE-B342-9B884853FF8B}"/>
          </ac:spMkLst>
        </pc:spChg>
      </pc:sldChg>
      <pc:sldChg chg="addSp delSp modSp mod">
        <pc:chgData name="Alessandro Pilloni" userId="ec2093b0-1858-41d6-ad59-6d40044addf9" providerId="ADAL" clId="{5E3B104B-A827-4746-91D2-E100D91A9F79}" dt="2025-05-22T15:43:05.996" v="197" actId="1076"/>
        <pc:sldMkLst>
          <pc:docMk/>
          <pc:sldMk cId="2659579941" sldId="313"/>
        </pc:sldMkLst>
        <pc:spChg chg="mod">
          <ac:chgData name="Alessandro Pilloni" userId="ec2093b0-1858-41d6-ad59-6d40044addf9" providerId="ADAL" clId="{5E3B104B-A827-4746-91D2-E100D91A9F79}" dt="2025-05-22T15:20:56.792" v="114" actId="1076"/>
          <ac:spMkLst>
            <pc:docMk/>
            <pc:sldMk cId="2659579941" sldId="313"/>
            <ac:spMk id="3" creationId="{CA3B9266-B7A1-E943-F6B5-E9D7DF516E78}"/>
          </ac:spMkLst>
        </pc:spChg>
        <pc:spChg chg="mod">
          <ac:chgData name="Alessandro Pilloni" userId="ec2093b0-1858-41d6-ad59-6d40044addf9" providerId="ADAL" clId="{5E3B104B-A827-4746-91D2-E100D91A9F79}" dt="2025-05-22T15:20:56.792" v="114" actId="1076"/>
          <ac:spMkLst>
            <pc:docMk/>
            <pc:sldMk cId="2659579941" sldId="313"/>
            <ac:spMk id="6" creationId="{FA31D5A5-1ACE-0397-07F9-6D81A6E6ECAE}"/>
          </ac:spMkLst>
        </pc:spChg>
        <pc:spChg chg="add del mod">
          <ac:chgData name="Alessandro Pilloni" userId="ec2093b0-1858-41d6-ad59-6d40044addf9" providerId="ADAL" clId="{5E3B104B-A827-4746-91D2-E100D91A9F79}" dt="2025-05-22T15:19:30.897" v="73" actId="478"/>
          <ac:spMkLst>
            <pc:docMk/>
            <pc:sldMk cId="2659579941" sldId="313"/>
            <ac:spMk id="7" creationId="{C5510394-4527-4C9B-7EB3-590F06C9FCAA}"/>
          </ac:spMkLst>
        </pc:spChg>
        <pc:spChg chg="add mod">
          <ac:chgData name="Alessandro Pilloni" userId="ec2093b0-1858-41d6-ad59-6d40044addf9" providerId="ADAL" clId="{5E3B104B-A827-4746-91D2-E100D91A9F79}" dt="2025-05-22T15:22:56.639" v="196" actId="20577"/>
          <ac:spMkLst>
            <pc:docMk/>
            <pc:sldMk cId="2659579941" sldId="313"/>
            <ac:spMk id="8" creationId="{A182EC44-4EF0-FA03-091C-46C92D4DCE02}"/>
          </ac:spMkLst>
        </pc:spChg>
        <pc:spChg chg="mod">
          <ac:chgData name="Alessandro Pilloni" userId="ec2093b0-1858-41d6-ad59-6d40044addf9" providerId="ADAL" clId="{5E3B104B-A827-4746-91D2-E100D91A9F79}" dt="2025-05-22T15:18:26.232" v="60" actId="1076"/>
          <ac:spMkLst>
            <pc:docMk/>
            <pc:sldMk cId="2659579941" sldId="313"/>
            <ac:spMk id="19" creationId="{80DD0EB8-ECC3-4B33-A926-D023DB4FA223}"/>
          </ac:spMkLst>
        </pc:spChg>
        <pc:spChg chg="mod">
          <ac:chgData name="Alessandro Pilloni" userId="ec2093b0-1858-41d6-ad59-6d40044addf9" providerId="ADAL" clId="{5E3B104B-A827-4746-91D2-E100D91A9F79}" dt="2025-05-22T15:18:28.338" v="61" actId="1076"/>
          <ac:spMkLst>
            <pc:docMk/>
            <pc:sldMk cId="2659579941" sldId="313"/>
            <ac:spMk id="21" creationId="{501E13FA-F247-484A-9CAA-B36D45FC9697}"/>
          </ac:spMkLst>
        </pc:spChg>
        <pc:spChg chg="mod">
          <ac:chgData name="Alessandro Pilloni" userId="ec2093b0-1858-41d6-ad59-6d40044addf9" providerId="ADAL" clId="{5E3B104B-A827-4746-91D2-E100D91A9F79}" dt="2025-05-22T15:22:47.560" v="185" actId="14100"/>
          <ac:spMkLst>
            <pc:docMk/>
            <pc:sldMk cId="2659579941" sldId="313"/>
            <ac:spMk id="24" creationId="{E00C0A97-D24E-495D-8D4A-8A5A4CB040CA}"/>
          </ac:spMkLst>
        </pc:spChg>
        <pc:spChg chg="mod">
          <ac:chgData name="Alessandro Pilloni" userId="ec2093b0-1858-41d6-ad59-6d40044addf9" providerId="ADAL" clId="{5E3B104B-A827-4746-91D2-E100D91A9F79}" dt="2025-05-22T15:20:56.792" v="114" actId="1076"/>
          <ac:spMkLst>
            <pc:docMk/>
            <pc:sldMk cId="2659579941" sldId="313"/>
            <ac:spMk id="28" creationId="{4470350B-9F10-4BA3-A26F-688701F320CE}"/>
          </ac:spMkLst>
        </pc:spChg>
        <pc:spChg chg="mod">
          <ac:chgData name="Alessandro Pilloni" userId="ec2093b0-1858-41d6-ad59-6d40044addf9" providerId="ADAL" clId="{5E3B104B-A827-4746-91D2-E100D91A9F79}" dt="2025-05-22T15:20:56.792" v="114" actId="1076"/>
          <ac:spMkLst>
            <pc:docMk/>
            <pc:sldMk cId="2659579941" sldId="313"/>
            <ac:spMk id="29" creationId="{51A78BB0-B972-46AC-99E7-7B3A0D8CDEA2}"/>
          </ac:spMkLst>
        </pc:spChg>
        <pc:spChg chg="mod">
          <ac:chgData name="Alessandro Pilloni" userId="ec2093b0-1858-41d6-ad59-6d40044addf9" providerId="ADAL" clId="{5E3B104B-A827-4746-91D2-E100D91A9F79}" dt="2025-05-22T15:20:56.792" v="114" actId="1076"/>
          <ac:spMkLst>
            <pc:docMk/>
            <pc:sldMk cId="2659579941" sldId="313"/>
            <ac:spMk id="30" creationId="{AE8514EE-6E71-447B-AC80-5166ADC190CB}"/>
          </ac:spMkLst>
        </pc:spChg>
        <pc:spChg chg="mod">
          <ac:chgData name="Alessandro Pilloni" userId="ec2093b0-1858-41d6-ad59-6d40044addf9" providerId="ADAL" clId="{5E3B104B-A827-4746-91D2-E100D91A9F79}" dt="2025-05-22T15:20:56.792" v="114" actId="1076"/>
          <ac:spMkLst>
            <pc:docMk/>
            <pc:sldMk cId="2659579941" sldId="313"/>
            <ac:spMk id="31" creationId="{7E1B7CF7-0BCB-4C33-A1CF-6CDA9E3A687D}"/>
          </ac:spMkLst>
        </pc:spChg>
        <pc:spChg chg="mod">
          <ac:chgData name="Alessandro Pilloni" userId="ec2093b0-1858-41d6-ad59-6d40044addf9" providerId="ADAL" clId="{5E3B104B-A827-4746-91D2-E100D91A9F79}" dt="2025-05-22T15:20:56.792" v="114" actId="1076"/>
          <ac:spMkLst>
            <pc:docMk/>
            <pc:sldMk cId="2659579941" sldId="313"/>
            <ac:spMk id="32" creationId="{B596F23C-A2DA-40DC-8E51-C882FFEDB725}"/>
          </ac:spMkLst>
        </pc:spChg>
        <pc:picChg chg="mod">
          <ac:chgData name="Alessandro Pilloni" userId="ec2093b0-1858-41d6-ad59-6d40044addf9" providerId="ADAL" clId="{5E3B104B-A827-4746-91D2-E100D91A9F79}" dt="2025-05-22T15:19:43.423" v="76" actId="1076"/>
          <ac:picMkLst>
            <pc:docMk/>
            <pc:sldMk cId="2659579941" sldId="313"/>
            <ac:picMk id="33" creationId="{3FAB18B5-35C1-4BF3-BEED-BADF6D3BC60F}"/>
          </ac:picMkLst>
        </pc:picChg>
        <pc:cxnChg chg="mod">
          <ac:chgData name="Alessandro Pilloni" userId="ec2093b0-1858-41d6-ad59-6d40044addf9" providerId="ADAL" clId="{5E3B104B-A827-4746-91D2-E100D91A9F79}" dt="2025-05-22T15:43:05.996" v="197" actId="1076"/>
          <ac:cxnSpMkLst>
            <pc:docMk/>
            <pc:sldMk cId="2659579941" sldId="313"/>
            <ac:cxnSpMk id="16" creationId="{FE540039-EBFB-715B-99D5-6D70358B8B7B}"/>
          </ac:cxnSpMkLst>
        </pc:cxnChg>
      </pc:sldChg>
      <pc:sldChg chg="modSp mod">
        <pc:chgData name="Alessandro Pilloni" userId="ec2093b0-1858-41d6-ad59-6d40044addf9" providerId="ADAL" clId="{5E3B104B-A827-4746-91D2-E100D91A9F79}" dt="2025-05-22T15:48:12.858" v="200" actId="6549"/>
        <pc:sldMkLst>
          <pc:docMk/>
          <pc:sldMk cId="3730581067" sldId="315"/>
        </pc:sldMkLst>
        <pc:spChg chg="mod">
          <ac:chgData name="Alessandro Pilloni" userId="ec2093b0-1858-41d6-ad59-6d40044addf9" providerId="ADAL" clId="{5E3B104B-A827-4746-91D2-E100D91A9F79}" dt="2025-05-22T15:48:12.858" v="200" actId="6549"/>
          <ac:spMkLst>
            <pc:docMk/>
            <pc:sldMk cId="3730581067" sldId="315"/>
            <ac:spMk id="17" creationId="{E30DC0C7-B64E-49A7-8492-75730931019D}"/>
          </ac:spMkLst>
        </pc:spChg>
      </pc:sldChg>
      <pc:sldChg chg="modSp mod">
        <pc:chgData name="Alessandro Pilloni" userId="ec2093b0-1858-41d6-ad59-6d40044addf9" providerId="ADAL" clId="{5E3B104B-A827-4746-91D2-E100D91A9F79}" dt="2025-05-22T16:15:24.441" v="233" actId="1076"/>
        <pc:sldMkLst>
          <pc:docMk/>
          <pc:sldMk cId="3902972861" sldId="323"/>
        </pc:sldMkLst>
        <pc:spChg chg="mod">
          <ac:chgData name="Alessandro Pilloni" userId="ec2093b0-1858-41d6-ad59-6d40044addf9" providerId="ADAL" clId="{5E3B104B-A827-4746-91D2-E100D91A9F79}" dt="2025-05-22T16:15:21.770" v="232" actId="20577"/>
          <ac:spMkLst>
            <pc:docMk/>
            <pc:sldMk cId="3902972861" sldId="323"/>
            <ac:spMk id="26" creationId="{CF71832A-55F7-4F44-8D65-8D58BB60AA54}"/>
          </ac:spMkLst>
        </pc:spChg>
        <pc:grpChg chg="mod">
          <ac:chgData name="Alessandro Pilloni" userId="ec2093b0-1858-41d6-ad59-6d40044addf9" providerId="ADAL" clId="{5E3B104B-A827-4746-91D2-E100D91A9F79}" dt="2025-05-22T16:15:24.441" v="233" actId="1076"/>
          <ac:grpSpMkLst>
            <pc:docMk/>
            <pc:sldMk cId="3902972861" sldId="323"/>
            <ac:grpSpMk id="16" creationId="{873CB6C3-7179-4FEC-82A1-1D1FEFC96199}"/>
          </ac:grpSpMkLst>
        </pc:grpChg>
      </pc:sldChg>
      <pc:sldChg chg="addSp modSp mod ord">
        <pc:chgData name="Alessandro Pilloni" userId="ec2093b0-1858-41d6-ad59-6d40044addf9" providerId="ADAL" clId="{5E3B104B-A827-4746-91D2-E100D91A9F79}" dt="2025-05-22T16:18:15.309" v="245" actId="1076"/>
        <pc:sldMkLst>
          <pc:docMk/>
          <pc:sldMk cId="935044350" sldId="324"/>
        </pc:sldMkLst>
        <pc:spChg chg="add mod">
          <ac:chgData name="Alessandro Pilloni" userId="ec2093b0-1858-41d6-ad59-6d40044addf9" providerId="ADAL" clId="{5E3B104B-A827-4746-91D2-E100D91A9F79}" dt="2025-05-22T16:18:15.309" v="245" actId="1076"/>
          <ac:spMkLst>
            <pc:docMk/>
            <pc:sldMk cId="935044350" sldId="324"/>
            <ac:spMk id="3" creationId="{52D07AAB-103C-7D9E-E6FA-5B2DFDB598CC}"/>
          </ac:spMkLst>
        </pc:spChg>
        <pc:spChg chg="mod">
          <ac:chgData name="Alessandro Pilloni" userId="ec2093b0-1858-41d6-ad59-6d40044addf9" providerId="ADAL" clId="{5E3B104B-A827-4746-91D2-E100D91A9F79}" dt="2025-05-22T16:17:43.573" v="238" actId="1076"/>
          <ac:spMkLst>
            <pc:docMk/>
            <pc:sldMk cId="935044350" sldId="324"/>
            <ac:spMk id="9" creationId="{9527E690-2080-48F9-B336-4FE3F3A92F60}"/>
          </ac:spMkLst>
        </pc:spChg>
        <pc:spChg chg="mod">
          <ac:chgData name="Alessandro Pilloni" userId="ec2093b0-1858-41d6-ad59-6d40044addf9" providerId="ADAL" clId="{5E3B104B-A827-4746-91D2-E100D91A9F79}" dt="2025-05-22T16:17:48.474" v="239" actId="1076"/>
          <ac:spMkLst>
            <pc:docMk/>
            <pc:sldMk cId="935044350" sldId="324"/>
            <ac:spMk id="12" creationId="{0A917823-6AA6-41F1-A053-C749ABFE2B47}"/>
          </ac:spMkLst>
        </pc:spChg>
        <pc:spChg chg="mod">
          <ac:chgData name="Alessandro Pilloni" userId="ec2093b0-1858-41d6-ad59-6d40044addf9" providerId="ADAL" clId="{5E3B104B-A827-4746-91D2-E100D91A9F79}" dt="2025-05-22T16:17:48.474" v="239" actId="1076"/>
          <ac:spMkLst>
            <pc:docMk/>
            <pc:sldMk cId="935044350" sldId="324"/>
            <ac:spMk id="13" creationId="{ADA6FC38-C874-48BF-80EB-186D713F9D54}"/>
          </ac:spMkLst>
        </pc:spChg>
        <pc:spChg chg="mod">
          <ac:chgData name="Alessandro Pilloni" userId="ec2093b0-1858-41d6-ad59-6d40044addf9" providerId="ADAL" clId="{5E3B104B-A827-4746-91D2-E100D91A9F79}" dt="2025-05-22T16:17:48.474" v="239" actId="1076"/>
          <ac:spMkLst>
            <pc:docMk/>
            <pc:sldMk cId="935044350" sldId="324"/>
            <ac:spMk id="15" creationId="{AD597AE7-2C4D-438B-A3F1-64150C4FCCE0}"/>
          </ac:spMkLst>
        </pc:spChg>
      </pc:sldChg>
      <pc:sldChg chg="addSp delSp modSp mod">
        <pc:chgData name="Alessandro Pilloni" userId="ec2093b0-1858-41d6-ad59-6d40044addf9" providerId="ADAL" clId="{5E3B104B-A827-4746-91D2-E100D91A9F79}" dt="2025-05-22T16:56:55.916" v="430" actId="20577"/>
        <pc:sldMkLst>
          <pc:docMk/>
          <pc:sldMk cId="702732858" sldId="325"/>
        </pc:sldMkLst>
        <pc:spChg chg="add del mod">
          <ac:chgData name="Alessandro Pilloni" userId="ec2093b0-1858-41d6-ad59-6d40044addf9" providerId="ADAL" clId="{5E3B104B-A827-4746-91D2-E100D91A9F79}" dt="2025-05-22T16:49:32.169" v="425" actId="478"/>
          <ac:spMkLst>
            <pc:docMk/>
            <pc:sldMk cId="702732858" sldId="325"/>
            <ac:spMk id="6" creationId="{A9158964-4989-BBF5-8887-C35C57D8A8EB}"/>
          </ac:spMkLst>
        </pc:spChg>
        <pc:spChg chg="mod">
          <ac:chgData name="Alessandro Pilloni" userId="ec2093b0-1858-41d6-ad59-6d40044addf9" providerId="ADAL" clId="{5E3B104B-A827-4746-91D2-E100D91A9F79}" dt="2025-05-22T16:48:52.555" v="421" actId="1076"/>
          <ac:spMkLst>
            <pc:docMk/>
            <pc:sldMk cId="702732858" sldId="325"/>
            <ac:spMk id="10" creationId="{DB6EEE2A-CB20-4C8D-9CF8-F8ADCB3F528D}"/>
          </ac:spMkLst>
        </pc:spChg>
        <pc:spChg chg="mod">
          <ac:chgData name="Alessandro Pilloni" userId="ec2093b0-1858-41d6-ad59-6d40044addf9" providerId="ADAL" clId="{5E3B104B-A827-4746-91D2-E100D91A9F79}" dt="2025-05-22T16:56:55.916" v="430" actId="20577"/>
          <ac:spMkLst>
            <pc:docMk/>
            <pc:sldMk cId="702732858" sldId="325"/>
            <ac:spMk id="12" creationId="{A94EE4F8-CBC8-40BB-AF59-9F40EE3D1912}"/>
          </ac:spMkLst>
        </pc:spChg>
      </pc:sldChg>
      <pc:sldChg chg="modSp mod modAnim">
        <pc:chgData name="Alessandro Pilloni" userId="ec2093b0-1858-41d6-ad59-6d40044addf9" providerId="ADAL" clId="{5E3B104B-A827-4746-91D2-E100D91A9F79}" dt="2025-05-22T16:47:44.767" v="275"/>
        <pc:sldMkLst>
          <pc:docMk/>
          <pc:sldMk cId="1787446864" sldId="330"/>
        </pc:sldMkLst>
        <pc:spChg chg="mod">
          <ac:chgData name="Alessandro Pilloni" userId="ec2093b0-1858-41d6-ad59-6d40044addf9" providerId="ADAL" clId="{5E3B104B-A827-4746-91D2-E100D91A9F79}" dt="2025-05-22T16:35:06.261" v="247" actId="20577"/>
          <ac:spMkLst>
            <pc:docMk/>
            <pc:sldMk cId="1787446864" sldId="330"/>
            <ac:spMk id="20" creationId="{AD1469A1-6EA7-4351-8C5C-5ECFD2EF5C5A}"/>
          </ac:spMkLst>
        </pc:spChg>
        <pc:spChg chg="mod">
          <ac:chgData name="Alessandro Pilloni" userId="ec2093b0-1858-41d6-ad59-6d40044addf9" providerId="ADAL" clId="{5E3B104B-A827-4746-91D2-E100D91A9F79}" dt="2025-05-22T16:35:07.989" v="249" actId="20577"/>
          <ac:spMkLst>
            <pc:docMk/>
            <pc:sldMk cId="1787446864" sldId="330"/>
            <ac:spMk id="23" creationId="{6427C85A-D3D6-47FF-87EC-1DED0C63441B}"/>
          </ac:spMkLst>
        </pc:spChg>
      </pc:sldChg>
    </pc:docChg>
  </pc:docChgLst>
  <pc:docChgLst>
    <pc:chgData name="Alessandro Pilloni" userId="ec2093b0-1858-41d6-ad59-6d40044addf9" providerId="ADAL" clId="{7909777B-6EEA-45CA-9E09-DD8772750DD7}"/>
    <pc:docChg chg="undo redo custSel modSld">
      <pc:chgData name="Alessandro Pilloni" userId="ec2093b0-1858-41d6-ad59-6d40044addf9" providerId="ADAL" clId="{7909777B-6EEA-45CA-9E09-DD8772750DD7}" dt="2024-05-28T08:35:30.373" v="3299"/>
      <pc:docMkLst>
        <pc:docMk/>
      </pc:docMkLst>
      <pc:sldChg chg="modSp mod">
        <pc:chgData name="Alessandro Pilloni" userId="ec2093b0-1858-41d6-ad59-6d40044addf9" providerId="ADAL" clId="{7909777B-6EEA-45CA-9E09-DD8772750DD7}" dt="2024-05-24T11:50:39.012" v="3154" actId="113"/>
        <pc:sldMkLst>
          <pc:docMk/>
          <pc:sldMk cId="4120032910" sldId="307"/>
        </pc:sldMkLst>
      </pc:sldChg>
      <pc:sldChg chg="addSp delSp modSp mod modAnim">
        <pc:chgData name="Alessandro Pilloni" userId="ec2093b0-1858-41d6-ad59-6d40044addf9" providerId="ADAL" clId="{7909777B-6EEA-45CA-9E09-DD8772750DD7}" dt="2024-05-24T11:56:55.456" v="3216" actId="114"/>
        <pc:sldMkLst>
          <pc:docMk/>
          <pc:sldMk cId="1460537453" sldId="308"/>
        </pc:sldMkLst>
      </pc:sldChg>
      <pc:sldChg chg="addSp modSp mod modAnim">
        <pc:chgData name="Alessandro Pilloni" userId="ec2093b0-1858-41d6-ad59-6d40044addf9" providerId="ADAL" clId="{7909777B-6EEA-45CA-9E09-DD8772750DD7}" dt="2024-05-23T15:11:59.340" v="469" actId="14100"/>
        <pc:sldMkLst>
          <pc:docMk/>
          <pc:sldMk cId="1595386171" sldId="309"/>
        </pc:sldMkLst>
      </pc:sldChg>
      <pc:sldChg chg="modSp">
        <pc:chgData name="Alessandro Pilloni" userId="ec2093b0-1858-41d6-ad59-6d40044addf9" providerId="ADAL" clId="{7909777B-6EEA-45CA-9E09-DD8772750DD7}" dt="2024-05-24T12:51:39.834" v="3222" actId="20577"/>
        <pc:sldMkLst>
          <pc:docMk/>
          <pc:sldMk cId="799746143" sldId="310"/>
        </pc:sldMkLst>
      </pc:sldChg>
      <pc:sldChg chg="modSp mod">
        <pc:chgData name="Alessandro Pilloni" userId="ec2093b0-1858-41d6-ad59-6d40044addf9" providerId="ADAL" clId="{7909777B-6EEA-45CA-9E09-DD8772750DD7}" dt="2024-05-23T15:16:11.810" v="496" actId="20577"/>
        <pc:sldMkLst>
          <pc:docMk/>
          <pc:sldMk cId="3120253133" sldId="312"/>
        </pc:sldMkLst>
      </pc:sldChg>
      <pc:sldChg chg="addSp modSp mod">
        <pc:chgData name="Alessandro Pilloni" userId="ec2093b0-1858-41d6-ad59-6d40044addf9" providerId="ADAL" clId="{7909777B-6EEA-45CA-9E09-DD8772750DD7}" dt="2024-05-24T12:53:53.076" v="3224" actId="113"/>
        <pc:sldMkLst>
          <pc:docMk/>
          <pc:sldMk cId="2659579941" sldId="313"/>
        </pc:sldMkLst>
      </pc:sldChg>
      <pc:sldChg chg="addSp delSp modSp mod modAnim">
        <pc:chgData name="Alessandro Pilloni" userId="ec2093b0-1858-41d6-ad59-6d40044addf9" providerId="ADAL" clId="{7909777B-6EEA-45CA-9E09-DD8772750DD7}" dt="2024-05-24T13:01:19.575" v="3257"/>
        <pc:sldMkLst>
          <pc:docMk/>
          <pc:sldMk cId="1060603195" sldId="314"/>
        </pc:sldMkLst>
      </pc:sldChg>
      <pc:sldChg chg="modSp mod">
        <pc:chgData name="Alessandro Pilloni" userId="ec2093b0-1858-41d6-ad59-6d40044addf9" providerId="ADAL" clId="{7909777B-6EEA-45CA-9E09-DD8772750DD7}" dt="2024-05-24T12:58:19.025" v="3241" actId="255"/>
        <pc:sldMkLst>
          <pc:docMk/>
          <pc:sldMk cId="3730581067" sldId="315"/>
        </pc:sldMkLst>
      </pc:sldChg>
      <pc:sldChg chg="addSp delSp modSp mod modAnim">
        <pc:chgData name="Alessandro Pilloni" userId="ec2093b0-1858-41d6-ad59-6d40044addf9" providerId="ADAL" clId="{7909777B-6EEA-45CA-9E09-DD8772750DD7}" dt="2024-05-23T15:47:07.560" v="628" actId="478"/>
        <pc:sldMkLst>
          <pc:docMk/>
          <pc:sldMk cId="3458287016" sldId="316"/>
        </pc:sldMkLst>
      </pc:sldChg>
      <pc:sldChg chg="addSp delSp modSp mod addAnim delAnim modAnim">
        <pc:chgData name="Alessandro Pilloni" userId="ec2093b0-1858-41d6-ad59-6d40044addf9" providerId="ADAL" clId="{7909777B-6EEA-45CA-9E09-DD8772750DD7}" dt="2024-05-23T16:06:54.416" v="747"/>
        <pc:sldMkLst>
          <pc:docMk/>
          <pc:sldMk cId="3476792846" sldId="320"/>
        </pc:sldMkLst>
      </pc:sldChg>
      <pc:sldChg chg="addSp delSp modSp mod delAnim modAnim">
        <pc:chgData name="Alessandro Pilloni" userId="ec2093b0-1858-41d6-ad59-6d40044addf9" providerId="ADAL" clId="{7909777B-6EEA-45CA-9E09-DD8772750DD7}" dt="2024-05-23T16:47:21.138" v="914"/>
        <pc:sldMkLst>
          <pc:docMk/>
          <pc:sldMk cId="549336690" sldId="321"/>
        </pc:sldMkLst>
      </pc:sldChg>
      <pc:sldChg chg="modSp modAnim">
        <pc:chgData name="Alessandro Pilloni" userId="ec2093b0-1858-41d6-ad59-6d40044addf9" providerId="ADAL" clId="{7909777B-6EEA-45CA-9E09-DD8772750DD7}" dt="2024-05-23T16:14:18.098" v="845"/>
        <pc:sldMkLst>
          <pc:docMk/>
          <pc:sldMk cId="152525137" sldId="322"/>
        </pc:sldMkLst>
      </pc:sldChg>
      <pc:sldChg chg="modSp mod">
        <pc:chgData name="Alessandro Pilloni" userId="ec2093b0-1858-41d6-ad59-6d40044addf9" providerId="ADAL" clId="{7909777B-6EEA-45CA-9E09-DD8772750DD7}" dt="2024-05-23T16:24:21.017" v="876" actId="207"/>
        <pc:sldMkLst>
          <pc:docMk/>
          <pc:sldMk cId="3902972861" sldId="323"/>
        </pc:sldMkLst>
      </pc:sldChg>
      <pc:sldChg chg="modSp mod">
        <pc:chgData name="Alessandro Pilloni" userId="ec2093b0-1858-41d6-ad59-6d40044addf9" providerId="ADAL" clId="{7909777B-6EEA-45CA-9E09-DD8772750DD7}" dt="2024-05-23T16:28:33.572" v="900" actId="1076"/>
        <pc:sldMkLst>
          <pc:docMk/>
          <pc:sldMk cId="935044350" sldId="324"/>
        </pc:sldMkLst>
      </pc:sldChg>
      <pc:sldChg chg="addSp delSp modSp mod addAnim delAnim modAnim">
        <pc:chgData name="Alessandro Pilloni" userId="ec2093b0-1858-41d6-ad59-6d40044addf9" providerId="ADAL" clId="{7909777B-6EEA-45CA-9E09-DD8772750DD7}" dt="2024-05-24T08:09:57.771" v="1457" actId="207"/>
        <pc:sldMkLst>
          <pc:docMk/>
          <pc:sldMk cId="702732858" sldId="325"/>
        </pc:sldMkLst>
      </pc:sldChg>
      <pc:sldChg chg="addSp delSp modSp mod modAnim">
        <pc:chgData name="Alessandro Pilloni" userId="ec2093b0-1858-41d6-ad59-6d40044addf9" providerId="ADAL" clId="{7909777B-6EEA-45CA-9E09-DD8772750DD7}" dt="2024-05-24T08:21:46.574" v="1700" actId="207"/>
        <pc:sldMkLst>
          <pc:docMk/>
          <pc:sldMk cId="2088990253" sldId="326"/>
        </pc:sldMkLst>
      </pc:sldChg>
      <pc:sldChg chg="addSp delSp modSp mod">
        <pc:chgData name="Alessandro Pilloni" userId="ec2093b0-1858-41d6-ad59-6d40044addf9" providerId="ADAL" clId="{7909777B-6EEA-45CA-9E09-DD8772750DD7}" dt="2024-05-24T09:10:30.336" v="2007" actId="1076"/>
        <pc:sldMkLst>
          <pc:docMk/>
          <pc:sldMk cId="304819663" sldId="327"/>
        </pc:sldMkLst>
      </pc:sldChg>
      <pc:sldChg chg="addSp modSp mod">
        <pc:chgData name="Alessandro Pilloni" userId="ec2093b0-1858-41d6-ad59-6d40044addf9" providerId="ADAL" clId="{7909777B-6EEA-45CA-9E09-DD8772750DD7}" dt="2024-05-24T09:51:52.786" v="2482" actId="207"/>
        <pc:sldMkLst>
          <pc:docMk/>
          <pc:sldMk cId="369220" sldId="328"/>
        </pc:sldMkLst>
      </pc:sldChg>
      <pc:sldChg chg="addSp delSp modSp mod">
        <pc:chgData name="Alessandro Pilloni" userId="ec2093b0-1858-41d6-ad59-6d40044addf9" providerId="ADAL" clId="{7909777B-6EEA-45CA-9E09-DD8772750DD7}" dt="2024-05-28T08:35:30.373" v="3299"/>
        <pc:sldMkLst>
          <pc:docMk/>
          <pc:sldMk cId="2894726692" sldId="329"/>
        </pc:sldMkLst>
      </pc:sldChg>
      <pc:sldChg chg="addSp delSp modSp mod">
        <pc:chgData name="Alessandro Pilloni" userId="ec2093b0-1858-41d6-ad59-6d40044addf9" providerId="ADAL" clId="{7909777B-6EEA-45CA-9E09-DD8772750DD7}" dt="2024-05-24T07:53:26.980" v="1185" actId="1076"/>
        <pc:sldMkLst>
          <pc:docMk/>
          <pc:sldMk cId="1787446864" sldId="330"/>
        </pc:sldMkLst>
      </pc:sldChg>
      <pc:sldChg chg="modSp mod modAnim">
        <pc:chgData name="Alessandro Pilloni" userId="ec2093b0-1858-41d6-ad59-6d40044addf9" providerId="ADAL" clId="{7909777B-6EEA-45CA-9E09-DD8772750DD7}" dt="2024-05-23T16:56:19.500" v="978" actId="207"/>
        <pc:sldMkLst>
          <pc:docMk/>
          <pc:sldMk cId="3634879402" sldId="331"/>
        </pc:sldMkLst>
      </pc:sldChg>
      <pc:sldChg chg="addSp delSp modSp mod addAnim delAnim modAnim">
        <pc:chgData name="Alessandro Pilloni" userId="ec2093b0-1858-41d6-ad59-6d40044addf9" providerId="ADAL" clId="{7909777B-6EEA-45CA-9E09-DD8772750DD7}" dt="2024-05-24T15:08:03.944" v="3266" actId="20577"/>
        <pc:sldMkLst>
          <pc:docMk/>
          <pc:sldMk cId="3507215848" sldId="333"/>
        </pc:sldMkLst>
      </pc:sldChg>
      <pc:sldChg chg="addSp delSp mod">
        <pc:chgData name="Alessandro Pilloni" userId="ec2093b0-1858-41d6-ad59-6d40044addf9" providerId="ADAL" clId="{7909777B-6EEA-45CA-9E09-DD8772750DD7}" dt="2024-05-24T09:57:27.127" v="2516" actId="21"/>
        <pc:sldMkLst>
          <pc:docMk/>
          <pc:sldMk cId="1475070277" sldId="336"/>
        </pc:sldMkLst>
      </pc:sldChg>
      <pc:sldChg chg="modSp mod">
        <pc:chgData name="Alessandro Pilloni" userId="ec2093b0-1858-41d6-ad59-6d40044addf9" providerId="ADAL" clId="{7909777B-6EEA-45CA-9E09-DD8772750DD7}" dt="2024-05-24T10:24:47.448" v="2958" actId="20577"/>
        <pc:sldMkLst>
          <pc:docMk/>
          <pc:sldMk cId="1418760877" sldId="337"/>
        </pc:sldMkLst>
      </pc:sldChg>
      <pc:sldChg chg="modSp mod">
        <pc:chgData name="Alessandro Pilloni" userId="ec2093b0-1858-41d6-ad59-6d40044addf9" providerId="ADAL" clId="{7909777B-6EEA-45CA-9E09-DD8772750DD7}" dt="2024-05-24T10:17:57.407" v="2690"/>
        <pc:sldMkLst>
          <pc:docMk/>
          <pc:sldMk cId="1172754578" sldId="338"/>
        </pc:sldMkLst>
      </pc:sldChg>
      <pc:sldChg chg="addSp modSp mod modAnim">
        <pc:chgData name="Alessandro Pilloni" userId="ec2093b0-1858-41d6-ad59-6d40044addf9" providerId="ADAL" clId="{7909777B-6EEA-45CA-9E09-DD8772750DD7}" dt="2024-05-24T11:45:34.435" v="3079"/>
        <pc:sldMkLst>
          <pc:docMk/>
          <pc:sldMk cId="3035105432" sldId="339"/>
        </pc:sldMkLst>
      </pc:sldChg>
      <pc:sldChg chg="modSp mod">
        <pc:chgData name="Alessandro Pilloni" userId="ec2093b0-1858-41d6-ad59-6d40044addf9" providerId="ADAL" clId="{7909777B-6EEA-45CA-9E09-DD8772750DD7}" dt="2024-05-24T10:13:18.365" v="2680" actId="207"/>
        <pc:sldMkLst>
          <pc:docMk/>
          <pc:sldMk cId="4033014320" sldId="340"/>
        </pc:sldMkLst>
      </pc:sldChg>
      <pc:sldChg chg="modSp mod">
        <pc:chgData name="Alessandro Pilloni" userId="ec2093b0-1858-41d6-ad59-6d40044addf9" providerId="ADAL" clId="{7909777B-6EEA-45CA-9E09-DD8772750DD7}" dt="2024-05-24T10:18:05.335" v="2692" actId="1076"/>
        <pc:sldMkLst>
          <pc:docMk/>
          <pc:sldMk cId="707490947" sldId="345"/>
        </pc:sldMkLst>
      </pc:sldChg>
    </pc:docChg>
  </pc:docChgLst>
</pc:chgInfo>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4T07:51:57.334"/>
    </inkml:context>
    <inkml:brush xml:id="br0">
      <inkml:brushProperty name="width" value="0.1" units="cm"/>
      <inkml:brushProperty name="height" value="0.1" units="cm"/>
      <inkml:brushProperty name="color" value="#4472C4"/>
    </inkml:brush>
  </inkml:definitions>
  <inkml:trace contextRef="#ctx0" brushRef="#br0">0 350 24575,'9'-6'0,"-1"0"0,-1-1 0,1 0 0,-1-1 0,0 0 0,11-16 0,5-4 0,-2 4 0,1 2 0,1 0 0,2 1 0,0 2 0,1 0 0,0 2 0,2 1 0,0 1 0,0 1 0,2 2 0,0 1 0,0 1 0,0 2 0,1 0 0,1 3 0,51-4 0,-63 8 0,7-1 0,0 2 0,0 0 0,34 6 0,-52-5 0,-1 1 0,0 0 0,1 1 0,-1 0 0,0 0 0,-1 0 0,1 1 0,-1 1 0,1-1 0,-1 1 0,-1 0 0,1 1 0,-1 0 0,11 11 0,11 24 0,-1 2 0,-2 1 0,-2 0 0,22 60 0,8 14 0,-41-92 0,-6-11 0,0-1 0,1 0 0,1-1 0,18 25 0,-24-36 0,0 0 0,-1 0 0,2 0 0,-1 0 0,0 0 0,0 0 0,0-1 0,1 1 0,-1-1 0,1 1 0,0-1 0,-1 0 0,1 0 0,0 0 0,-1-1 0,1 1 0,0-1 0,0 1 0,0-1 0,0 0 0,-1 0 0,1 0 0,0 0 0,0-1 0,0 1 0,-1-1 0,1 0 0,0 0 0,0 0 0,-1 0 0,1 0 0,3-3 0,7-4 0,-1 0 0,0-1 0,-1-1 0,1 0 0,17-21 0,44-66 0,-37 47 0,-21 29 0,-4 6 0,-1 0 0,2 1 0,0 0 0,1 1 0,20-16 0,-30 26 0,0 1 0,1 0 0,-1 0 0,1 0 0,-1 1 0,1-1 0,0 1 0,-1 0 0,1 0 0,0 0 0,0 1 0,0-1 0,0 1 0,0 0 0,0 0 0,0 0 0,0 0 0,-1 1 0,1 0 0,0 0 0,0 0 0,0 0 0,-1 1 0,1-1 0,0 1 0,-1 0 0,0 0 0,1 0 0,-1 0 0,5 5 0,38 36 0,-36-32 0,1-1 0,0 0 0,0-1 0,1 0 0,25 15 0,-33-23 0,0 1 0,0-1 0,0 0 0,0 0 0,0 0 0,0-1 0,0 1 0,0-1 0,1 0 0,-1 0 0,0 0 0,0-1 0,0 0 0,0 0 0,0 0 0,0 0 0,0 0 0,0-1 0,0 1 0,-1-1 0,1 0 0,0-1 0,-1 1 0,0 0 0,7-7 0,13-13 0,-1-1 0,0-2 0,18-27 0,23-27 0,-25 26-1365</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24T08:58:09.438"/>
    </inkml:context>
    <inkml:brush xml:id="br0">
      <inkml:brushProperty name="width" value="0.3" units="cm"/>
      <inkml:brushProperty name="height" value="0.6" units="cm"/>
      <inkml:brushProperty name="color" value="#FF8517"/>
      <inkml:brushProperty name="tip" value="rectangle"/>
      <inkml:brushProperty name="rasterOp" value="maskPen"/>
      <inkml:brushProperty name="ignorePressure" value="1"/>
    </inkml:brush>
  </inkml:definitions>
  <inkml:trace contextRef="#ctx0" brushRef="#br0">1 86,'10'-1,"-1"-1,1 0,-1 0,1-1,-1-1,0 0,15-7,16-7,-10 8,1 2,0 1,1 1,56-2,134 10,-82 2,-55-5,-49-2,0 2,0 2,0 1,0 2,-1 1,49 14,-39-6,0-3,82 10,-81-14,7-2,105-4,-99-2,67 6,-108 0,-7 1</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24T08:58:10.940"/>
    </inkml:context>
    <inkml:brush xml:id="br0">
      <inkml:brushProperty name="width" value="0.3" units="cm"/>
      <inkml:brushProperty name="height" value="0.6" units="cm"/>
      <inkml:brushProperty name="color" value="#FF8517"/>
      <inkml:brushProperty name="tip" value="rectangle"/>
      <inkml:brushProperty name="rasterOp" value="maskPen"/>
      <inkml:brushProperty name="ignorePressure" value="1"/>
    </inkml:brush>
  </inkml:definitions>
  <inkml:trace contextRef="#ctx0" brushRef="#br0">1 0,'4'0,"11"0,7 0,14 0,4 0,6 0,-2 0,-7 0</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24T08:58:36.702"/>
    </inkml:context>
    <inkml:brush xml:id="br0">
      <inkml:brushProperty name="width" value="0.3" units="cm"/>
      <inkml:brushProperty name="height" value="0.6" units="cm"/>
      <inkml:brushProperty name="color" value="#FF8517"/>
      <inkml:brushProperty name="tip" value="rectangle"/>
      <inkml:brushProperty name="rasterOp" value="maskPen"/>
      <inkml:brushProperty name="ignorePressure" value="1"/>
    </inkml:brush>
  </inkml:definitions>
  <inkml:trace contextRef="#ctx0" brushRef="#br0">1 86,'10'-1,"-1"-1,1 0,-1 0,1-1,-1-1,0 0,15-7,16-7,-10 8,1 2,0 1,1 1,56-2,134 10,-82 2,-55-5,-49-2,0 2,0 2,0 1,0 2,-1 1,49 14,-39-6,0-3,82 10,-81-14,7-2,105-4,-99-2,67 6,-108 0,-7 1</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24T08:58:36.703"/>
    </inkml:context>
    <inkml:brush xml:id="br0">
      <inkml:brushProperty name="width" value="0.3" units="cm"/>
      <inkml:brushProperty name="height" value="0.6" units="cm"/>
      <inkml:brushProperty name="color" value="#FF8517"/>
      <inkml:brushProperty name="tip" value="rectangle"/>
      <inkml:brushProperty name="rasterOp" value="maskPen"/>
      <inkml:brushProperty name="ignorePressure" value="1"/>
    </inkml:brush>
  </inkml:definitions>
  <inkml:trace contextRef="#ctx0" brushRef="#br0">1 0,'4'0,"11"0,7 0,14 0,4 0,6 0,-2 0,-7 0</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24T08:59:37.077"/>
    </inkml:context>
    <inkml:brush xml:id="br0">
      <inkml:brushProperty name="width" value="0.3" units="cm"/>
      <inkml:brushProperty name="height" value="0.6" units="cm"/>
      <inkml:brushProperty name="color" value="#FF8517"/>
      <inkml:brushProperty name="tip" value="rectangle"/>
      <inkml:brushProperty name="rasterOp" value="maskPen"/>
      <inkml:brushProperty name="ignorePressure" value="1"/>
    </inkml:brush>
  </inkml:definitions>
  <inkml:trace contextRef="#ctx0" brushRef="#br0">37 102,'10'-2,"0"1,-1-1,1-1,-1 0,0 0,0-1,15-8,16-6,-9 9,-1 1,2 1,-1 1,57-2,134 10,-82 2,-55-6,-49 0,0 1,0 1,0 3,0 0,0 3,47 12,-38-5,0-2,83 9,-83-14,8-2,105-4,-99-2,67 5,-108 1,-7 2</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24T08:59:37.078"/>
    </inkml:context>
    <inkml:brush xml:id="br0">
      <inkml:brushProperty name="width" value="0.3" units="cm"/>
      <inkml:brushProperty name="height" value="0.6" units="cm"/>
      <inkml:brushProperty name="color" value="#FF8517"/>
      <inkml:brushProperty name="tip" value="rectangle"/>
      <inkml:brushProperty name="rasterOp" value="maskPen"/>
      <inkml:brushProperty name="ignorePressure" value="1"/>
    </inkml:brush>
  </inkml:definitions>
  <inkml:trace contextRef="#ctx0" brushRef="#br0">100 11,'4'0,"11"0,7 0,14 0,5 0,4 0,-1 0,-7 0</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24T09:00:12.588"/>
    </inkml:context>
    <inkml:brush xml:id="br0">
      <inkml:brushProperty name="width" value="0.3" units="cm"/>
      <inkml:brushProperty name="height" value="0.6" units="cm"/>
      <inkml:brushProperty name="color" value="#FF8517"/>
      <inkml:brushProperty name="tip" value="rectangle"/>
      <inkml:brushProperty name="rasterOp" value="maskPen"/>
      <inkml:brushProperty name="ignorePressure" value="1"/>
    </inkml:brush>
  </inkml:definitions>
  <inkml:trace contextRef="#ctx0" brushRef="#br0">7 0,'-5'0,"4"0,10 0,18 0,13 0,8 0,6 0,-3 0,-4 0,-12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4T07:51:58.092"/>
    </inkml:context>
    <inkml:brush xml:id="br0">
      <inkml:brushProperty name="width" value="0.1" units="cm"/>
      <inkml:brushProperty name="height" value="0.1" units="cm"/>
      <inkml:brushProperty name="color" value="#4472C4"/>
    </inkml:brush>
  </inkml:definitions>
  <inkml:trace contextRef="#ctx0" brushRef="#br0">0 0 24575,'14'0'0,"17"0"0,9 0 0,6 0 0,-1 0 0,-2 0 0,-5 0 0,-5 0 0,-6 14 0,-14 8 0,-9 6 0,-5 6 0,-11 12 0,-8-3 0,-1-3 0,-1-5 0,3-8-8191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4T07:53:11.974"/>
    </inkml:context>
    <inkml:brush xml:id="br0">
      <inkml:brushProperty name="width" value="0.1" units="cm"/>
      <inkml:brushProperty name="height" value="0.1" units="cm"/>
      <inkml:brushProperty name="color" value="#4472C4"/>
    </inkml:brush>
  </inkml:definitions>
  <inkml:trace contextRef="#ctx0" brushRef="#br0">1824 160 24575,'-10'-9'0,"0"0"0,-1 0 0,-1 1 0,1 1 0,-1 0 0,0 1 0,-14-6 0,-93-27 0,43 21 0,-1 4 0,0 3 0,-1 4 0,-110 3 0,162 6 0,-1 0 0,1 2 0,0 1 0,0 1 0,1 1 0,0 2 0,-35 15 0,-38 13 0,61-24 0,-58 28 0,15 0 0,38-21 0,1 2 0,1 1 0,1 2 0,1 2 0,-46 42 0,49-35 0,-32 42 0,56-61 0,1 1 0,0 0 0,1 0 0,0 1 0,1 1 0,-5 18 0,-8 27 0,3 1 0,-16 113 0,10 176 0,25-308 0,1 0 0,3-1 0,2 1 0,1-1 0,27 80 0,69 141 0,-79-210 0,3-1 0,58 86 0,-58-104 0,66 62 0,-31-35 0,-13-10 0,90 75 0,-135-125 0,0 0 0,0-1 0,0 1 0,1-1 0,-1 0 0,1-1 0,-1 1 0,1-1 0,0 0 0,-1 0 0,1-1 0,0 0 0,0 0 0,-1 0 0,1-1 0,0 0 0,0 0 0,-1 0 0,11-4 0,11-5 0,-1 0 0,44-26 0,-50 25 0,-18 10 0,0-1 0,0 1 0,0 0 0,-1 0 0,1 0 0,1 0 0,-1 1 0,0-1 0,0 0 0,0 1 0,0 0 0,0-1 0,0 1 0,1 0 0,-1 0 0,0 0 0,0 0 0,0 1 0,1-1 0,-1 1 0,0-1 0,3 2 0,-3 0 0,0 0 0,0 0 0,0 1 0,-1-1 0,1 0 0,-1 1 0,0-1 0,1 1 0,-1-1 0,0 1 0,-1 0 0,1 0 0,0-1 0,-1 1 0,1 0 0,-1 0 0,0 3 0,4 69 0,-7 83 0,0-95 0,2 0 0,12 92 0,-3-104 0,3-2 0,2 0 0,2 0 0,2-2 0,27 52 0,-29-70 0,1 0 0,1-1 0,2-1 0,1-1 0,1-1 0,1 0 0,1-2 0,51 40 0,-46-40 0,2-2 0,1-1 0,0-2 0,2 0 0,0-3 0,57 20 0,394 60 0,-252-55 0,-48-14 0,1-9 0,320-9 0,-435-11 0,1-3 0,-1-3 0,-1-3 0,0-3 0,0-3 0,-2-3 0,0-3 0,-2-3 0,-1-2 0,-1-4 0,-2-2 0,96-72 0,-124 81 0,-1-3 0,-1 0 0,-2-2 0,-1-1 0,-1-1 0,38-63 0,-49 67 0,-1 0 0,-2-1 0,-1 0 0,-1-1 0,-1 0 0,-2-1 0,-1 0 0,-2 0 0,2-44 0,-6 53 0,-1-1 0,-1 0 0,0 0 0,-3 0 0,-9-39 0,9 50 0,-1 1 0,0 0 0,-1 0 0,0 0 0,-1 1 0,-1-1 0,1 2 0,-2-1 0,0 1 0,0 0 0,-19-15 0,-15-6 0,-54-31 0,71 47 0,17 10 0,0 1 0,0 0 0,-1 1 0,0 0 0,1 0 0,-1 1 0,0 0 0,0 1 0,0 0 0,-13 1 0,-3-1 0,25 1 0,1 0 0,-1 0 0,1 0 0,-1 0 0,1 0 0,-1 0 0,1 0 0,-1 0 0,1 0 0,-1 0 0,1 0 0,-1 0 0,1 0 0,-1-1 0,1 1 0,0 0 0,-1 0 0,1 0 0,-1-1 0,1 1 0,-1 0 0,1-1 0,0 1 0,-1 0 0,1-1 0,0 1 0,-1 0 0,1-1 0,0 1 0,-1-1 0,1 1 0,0-1 0,0 1 0,0-1 0,-1 0 0,13-16 0,33-19 0,-41 33 0,111-75 0,-43 31 0,-3-2 0,-1-4 0,74-75 0,-106 89 0,-1-2 0,-2-2 0,-2 0 0,36-67 0,-57 92 0,-1-1 0,-1 0 0,-1-1 0,0 0 0,-1 0 0,-2 0 0,0 0 0,-1-1 0,-1 0 0,-1 0 0,-1 0 0,0 1 0,-2-1 0,-6-29 0,6 40 0,-1 1 0,-1 0 0,0 0 0,0 0 0,-1 1 0,0 0 0,-1-1 0,1 2 0,-2-1 0,1 1 0,-1 0 0,0 0 0,0 1 0,-1-1 0,0 2 0,0-1 0,-16-7 0,-9-2 0,0 1 0,-1 2 0,-48-12 0,81 24 0,-77-30-1365,40 11-5461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4T07:53:13.057"/>
    </inkml:context>
    <inkml:brush xml:id="br0">
      <inkml:brushProperty name="width" value="0.1" units="cm"/>
      <inkml:brushProperty name="height" value="0.1" units="cm"/>
      <inkml:brushProperty name="color" value="#4472C4"/>
    </inkml:brush>
  </inkml:definitions>
  <inkml:trace contextRef="#ctx0" brushRef="#br0">0 351 24575,'18'-2'0,"-1"0"0,1-2 0,-1 0 0,0-1 0,-1-1 0,32-15 0,1 1 0,163-67 0,114-41 0,-271 110 0,-1 4 0,2 1 0,0 3 0,68-3 0,-109 12 0,173-1 0,-161 3 0,-1 1 0,1 2 0,-1 1 0,0 1 0,25 9 0,-38-9 0,0 1 0,-1 0 0,0 0 0,0 2 0,-1-1 0,0 1 0,0 1 0,-1 0 0,0 1 0,-1 0 0,0 0 0,12 22 0,5 13 0,41 99 0,-13-11-1365,-40-108-5461</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4T07:58:33.948"/>
    </inkml:context>
    <inkml:brush xml:id="br0">
      <inkml:brushProperty name="width" value="0.1" units="cm"/>
      <inkml:brushProperty name="height" value="0.1" units="cm"/>
      <inkml:brushProperty name="color" value="#C55A11"/>
    </inkml:brush>
  </inkml:definitions>
  <inkml:trace contextRef="#ctx0" brushRef="#br0">4 1 24575,'5'0'0,"0"0"0,0 0 0,0 1 0,0-1 0,0 1 0,0 0 0,0 1 0,-1-1 0,1 1 0,0 0 0,-1 0 0,0 0 0,1 1 0,-1-1 0,0 1 0,6 5 0,-5-2 0,-1 0 0,1 0 0,-1 0 0,-1 0 0,1 1 0,-1 0 0,0 0 0,0 0 0,-1 0 0,2 11 0,-3-15 0,0-1 0,-1 0 0,0 1 0,1-1 0,-1 0 0,0 1 0,0-1 0,0 0 0,-1 1 0,1-1 0,-1 0 0,1 0 0,-1 1 0,0-1 0,1 0 0,-1 0 0,0 0 0,-1 0 0,1 0 0,0 0 0,-3 3 0,-2 1 0,0-1 0,0 0 0,-1 0 0,1-1 0,-10 4 0,12-6 0,-1 0 0,1 1 0,0-1 0,-1 1 0,1-1 0,0 1 0,0 0 0,1 1 0,-1-1 0,1 1 0,0 0 0,0-1 0,0 2 0,0-1 0,0 0 0,1 0 0,-4 10 0,4 1-455,1 0 0,0 29 0,2-21-6371</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4T07:58:35.164"/>
    </inkml:context>
    <inkml:brush xml:id="br0">
      <inkml:brushProperty name="width" value="0.1" units="cm"/>
      <inkml:brushProperty name="height" value="0.1" units="cm"/>
      <inkml:brushProperty name="color" value="#C55A11"/>
    </inkml:brush>
  </inkml:definitions>
  <inkml:trace contextRef="#ctx0" brushRef="#br0">0 0 24575,'0'0'-8191</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4T07:58:37.152"/>
    </inkml:context>
    <inkml:brush xml:id="br0">
      <inkml:brushProperty name="width" value="0.1" units="cm"/>
      <inkml:brushProperty name="height" value="0.1" units="cm"/>
      <inkml:brushProperty name="color" value="#C55A11"/>
    </inkml:brush>
  </inkml:definitions>
  <inkml:trace contextRef="#ctx0" brushRef="#br0">112 48 24575,'10'-6'0,"0"0"0,0 0 0,0 1 0,1 0 0,0 1 0,-1 1 0,2-1 0,-1 2 0,0-1 0,12 0 0,-21 3 0,0 0 0,1 0 0,-1 0 0,0 0 0,0 0 0,0 0 0,0 1 0,0-1 0,0 1 0,0-1 0,0 1 0,0 0 0,0 0 0,0-1 0,0 2 0,0-1 0,0 0 0,-1 0 0,1 0 0,-1 1 0,1-1 0,1 3 0,0 0 0,-1-1 0,0 1 0,0 0 0,-1-1 0,1 1 0,-1 0 0,0 0 0,0 0 0,0 0 0,-1 0 0,1 5 0,0 0 0,-1 1 0,-1-1 0,1 1 0,-2-1 0,1 1 0,-1-1 0,0 0 0,-1 0 0,-7 16 0,7-20 0,0 0 0,-1 0 0,0 0 0,0 0 0,0-1 0,0 1 0,-1-1 0,0 0 0,0-1 0,0 1 0,0-1 0,-12 6 0,0-3 0,0 0 0,-37 7 0,36-9 0,0 0 0,-33 13 0,49-16 2,0-1 0,0 1 0,0 0 0,0 0 0,0 0 0,0 0-1,0 0 1,0 1 0,0-1 0,0 0 0,0 1 0,1 0 0,-1-1 0,1 1 0,-1 0-1,1 0 1,0 0 0,0 0 0,-1 0 0,1 0 0,1 0 0,-1 0 0,0 0-1,0 0 1,1 0 0,-1 1 0,1-1 0,0 0 0,0 1 0,0-1 0,0 0 0,0 0-1,0 1 1,1-1 0,-1 0 0,1 0 0,-1 1 0,1-1 0,0 0 0,2 3 0,4 7-99,0 0 0,2-1 1,-1 0-1,1 0 1,16 13-1,-7-5-766</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4T07:58:37.805"/>
    </inkml:context>
    <inkml:brush xml:id="br0">
      <inkml:brushProperty name="width" value="0.1" units="cm"/>
      <inkml:brushProperty name="height" value="0.1" units="cm"/>
      <inkml:brushProperty name="color" value="#C55A11"/>
    </inkml:brush>
  </inkml:definitions>
  <inkml:trace contextRef="#ctx0" brushRef="#br0">0 0 24575,'0'0'-8191</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24T09:00:10.664"/>
    </inkml:context>
    <inkml:brush xml:id="br0">
      <inkml:brushProperty name="width" value="0.3" units="cm"/>
      <inkml:brushProperty name="height" value="0.6" units="cm"/>
      <inkml:brushProperty name="color" value="#FF8517"/>
      <inkml:brushProperty name="tip" value="rectangle"/>
      <inkml:brushProperty name="rasterOp" value="maskPen"/>
      <inkml:brushProperty name="ignorePressure" value="1"/>
    </inkml:brush>
  </inkml:definitions>
  <inkml:trace contextRef="#ctx0" brushRef="#br0">1 0,'719'0,"-640"4,113 19,48 4,223-26,-224-3,-216 2</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8ADCCA-D062-49F6-B3B1-4D7734EDF9C9}" type="datetimeFigureOut">
              <a:rPr lang="it-IT" smtClean="0"/>
              <a:t>22/05/2025</a:t>
            </a:fld>
            <a:endParaRPr lang="it-IT"/>
          </a:p>
        </p:txBody>
      </p:sp>
      <p:sp>
        <p:nvSpPr>
          <p:cNvPr id="4" name="Segnaposto immagin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A56995-98BD-4BA2-9624-E0F173D3C56F}" type="slidenum">
              <a:rPr lang="it-IT" smtClean="0"/>
              <a:t>‹N›</a:t>
            </a:fld>
            <a:endParaRPr lang="it-IT"/>
          </a:p>
        </p:txBody>
      </p:sp>
    </p:spTree>
    <p:extLst>
      <p:ext uri="{BB962C8B-B14F-4D97-AF65-F5344CB8AC3E}">
        <p14:creationId xmlns:p14="http://schemas.microsoft.com/office/powerpoint/2010/main" val="1777906282"/>
      </p:ext>
    </p:extLst>
  </p:cSld>
  <p:clrMap bg1="lt1" tx1="dk1" bg2="lt2" tx2="dk2" accent1="accent1" accent2="accent2" accent3="accent3" accent4="accent4" accent5="accent5" accent6="accent6" hlink="hlink" folHlink="folHlink"/>
  <p:notesStyle>
    <a:lvl1pPr marL="0" algn="l" defTabSz="755840" rtl="0" eaLnBrk="1" latinLnBrk="0" hangingPunct="1">
      <a:defRPr sz="992" kern="1200">
        <a:solidFill>
          <a:schemeClr val="tx1"/>
        </a:solidFill>
        <a:latin typeface="+mn-lt"/>
        <a:ea typeface="+mn-ea"/>
        <a:cs typeface="+mn-cs"/>
      </a:defRPr>
    </a:lvl1pPr>
    <a:lvl2pPr marL="377920" algn="l" defTabSz="755840" rtl="0" eaLnBrk="1" latinLnBrk="0" hangingPunct="1">
      <a:defRPr sz="992" kern="1200">
        <a:solidFill>
          <a:schemeClr val="tx1"/>
        </a:solidFill>
        <a:latin typeface="+mn-lt"/>
        <a:ea typeface="+mn-ea"/>
        <a:cs typeface="+mn-cs"/>
      </a:defRPr>
    </a:lvl2pPr>
    <a:lvl3pPr marL="755840" algn="l" defTabSz="755840" rtl="0" eaLnBrk="1" latinLnBrk="0" hangingPunct="1">
      <a:defRPr sz="992" kern="1200">
        <a:solidFill>
          <a:schemeClr val="tx1"/>
        </a:solidFill>
        <a:latin typeface="+mn-lt"/>
        <a:ea typeface="+mn-ea"/>
        <a:cs typeface="+mn-cs"/>
      </a:defRPr>
    </a:lvl3pPr>
    <a:lvl4pPr marL="1133760" algn="l" defTabSz="755840" rtl="0" eaLnBrk="1" latinLnBrk="0" hangingPunct="1">
      <a:defRPr sz="992" kern="1200">
        <a:solidFill>
          <a:schemeClr val="tx1"/>
        </a:solidFill>
        <a:latin typeface="+mn-lt"/>
        <a:ea typeface="+mn-ea"/>
        <a:cs typeface="+mn-cs"/>
      </a:defRPr>
    </a:lvl4pPr>
    <a:lvl5pPr marL="1511681" algn="l" defTabSz="755840" rtl="0" eaLnBrk="1" latinLnBrk="0" hangingPunct="1">
      <a:defRPr sz="992" kern="1200">
        <a:solidFill>
          <a:schemeClr val="tx1"/>
        </a:solidFill>
        <a:latin typeface="+mn-lt"/>
        <a:ea typeface="+mn-ea"/>
        <a:cs typeface="+mn-cs"/>
      </a:defRPr>
    </a:lvl5pPr>
    <a:lvl6pPr marL="1889600" algn="l" defTabSz="755840" rtl="0" eaLnBrk="1" latinLnBrk="0" hangingPunct="1">
      <a:defRPr sz="992" kern="1200">
        <a:solidFill>
          <a:schemeClr val="tx1"/>
        </a:solidFill>
        <a:latin typeface="+mn-lt"/>
        <a:ea typeface="+mn-ea"/>
        <a:cs typeface="+mn-cs"/>
      </a:defRPr>
    </a:lvl6pPr>
    <a:lvl7pPr marL="2267520" algn="l" defTabSz="755840" rtl="0" eaLnBrk="1" latinLnBrk="0" hangingPunct="1">
      <a:defRPr sz="992" kern="1200">
        <a:solidFill>
          <a:schemeClr val="tx1"/>
        </a:solidFill>
        <a:latin typeface="+mn-lt"/>
        <a:ea typeface="+mn-ea"/>
        <a:cs typeface="+mn-cs"/>
      </a:defRPr>
    </a:lvl7pPr>
    <a:lvl8pPr marL="2645441" algn="l" defTabSz="755840" rtl="0" eaLnBrk="1" latinLnBrk="0" hangingPunct="1">
      <a:defRPr sz="992" kern="1200">
        <a:solidFill>
          <a:schemeClr val="tx1"/>
        </a:solidFill>
        <a:latin typeface="+mn-lt"/>
        <a:ea typeface="+mn-ea"/>
        <a:cs typeface="+mn-cs"/>
      </a:defRPr>
    </a:lvl8pPr>
    <a:lvl9pPr marL="3023360" algn="l" defTabSz="755840" rtl="0" eaLnBrk="1" latinLnBrk="0" hangingPunct="1">
      <a:defRPr sz="99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1600" y="1143000"/>
            <a:ext cx="4114800" cy="3086100"/>
          </a:xfrm>
        </p:spPr>
      </p:sp>
      <p:sp>
        <p:nvSpPr>
          <p:cNvPr id="3" name="Segnaposto note 2"/>
          <p:cNvSpPr>
            <a:spLocks noGrp="1"/>
          </p:cNvSpPr>
          <p:nvPr>
            <p:ph type="body" idx="1"/>
          </p:nvPr>
        </p:nvSpPr>
        <p:spPr/>
        <p:txBody>
          <a:bodyPr/>
          <a:lstStyle/>
          <a:p>
            <a:pPr marL="0" marR="0" lvl="0" indent="0" algn="l" defTabSz="755957" rtl="0" eaLnBrk="1" fontAlgn="auto" latinLnBrk="0" hangingPunct="1">
              <a:lnSpc>
                <a:spcPct val="100000"/>
              </a:lnSpc>
              <a:spcBef>
                <a:spcPts val="0"/>
              </a:spcBef>
              <a:spcAft>
                <a:spcPts val="0"/>
              </a:spcAft>
              <a:buClrTx/>
              <a:buSzTx/>
              <a:buFontTx/>
              <a:buNone/>
              <a:tabLst/>
              <a:defRPr/>
            </a:pPr>
            <a:r>
              <a:rPr lang="en-GB" dirty="0"/>
              <a:t>So today we </a:t>
            </a:r>
            <a:r>
              <a:rPr lang="en-GB" dirty="0" err="1"/>
              <a:t>gonna</a:t>
            </a:r>
            <a:r>
              <a:rPr lang="en-GB" dirty="0"/>
              <a:t> present the last module of this course that it is about </a:t>
            </a:r>
            <a:r>
              <a:rPr lang="en-GB" dirty="0" err="1"/>
              <a:t>queuieing</a:t>
            </a:r>
            <a:r>
              <a:rPr lang="en-GB" dirty="0"/>
              <a:t> networks….namely </a:t>
            </a:r>
            <a:r>
              <a:rPr lang="en-US" sz="992" b="0" i="0" kern="1200" dirty="0">
                <a:solidFill>
                  <a:schemeClr val="tx1"/>
                </a:solidFill>
                <a:effectLst/>
                <a:latin typeface="+mn-lt"/>
                <a:ea typeface="+mn-ea"/>
                <a:cs typeface="+mn-cs"/>
              </a:rPr>
              <a:t>systems in which a number of queues are connected to each other by what it is called as... customer routing….</a:t>
            </a:r>
          </a:p>
          <a:p>
            <a:pPr marL="0" marR="0" lvl="0" indent="0" algn="l" defTabSz="755957" rtl="0" eaLnBrk="1" fontAlgn="auto" latinLnBrk="0" hangingPunct="1">
              <a:lnSpc>
                <a:spcPct val="100000"/>
              </a:lnSpc>
              <a:spcBef>
                <a:spcPts val="0"/>
              </a:spcBef>
              <a:spcAft>
                <a:spcPts val="0"/>
              </a:spcAft>
              <a:buClrTx/>
              <a:buSzTx/>
              <a:buFontTx/>
              <a:buNone/>
              <a:tabLst/>
              <a:defRPr/>
            </a:pPr>
            <a:r>
              <a:rPr lang="en-US" sz="992" b="0" i="0" kern="1200" dirty="0">
                <a:solidFill>
                  <a:schemeClr val="tx1"/>
                </a:solidFill>
                <a:effectLst/>
                <a:latin typeface="+mn-lt"/>
                <a:ea typeface="+mn-ea"/>
                <a:cs typeface="+mn-cs"/>
              </a:rPr>
              <a:t>…where…for costumer routing we mean the path that costumers can follows among the queues of the network.</a:t>
            </a:r>
          </a:p>
          <a:p>
            <a:pPr marL="0" marR="0" lvl="0" indent="0" algn="l" defTabSz="755957" rtl="0" eaLnBrk="1" fontAlgn="auto" latinLnBrk="0" hangingPunct="1">
              <a:lnSpc>
                <a:spcPct val="100000"/>
              </a:lnSpc>
              <a:spcBef>
                <a:spcPts val="0"/>
              </a:spcBef>
              <a:spcAft>
                <a:spcPts val="0"/>
              </a:spcAft>
              <a:buClrTx/>
              <a:buSzTx/>
              <a:buFontTx/>
              <a:buNone/>
              <a:tabLst/>
              <a:defRPr/>
            </a:pPr>
            <a:endParaRPr lang="en-US" sz="992" b="0" i="0" kern="1200" dirty="0">
              <a:solidFill>
                <a:schemeClr val="tx1"/>
              </a:solidFill>
              <a:effectLst/>
              <a:latin typeface="+mn-lt"/>
              <a:ea typeface="+mn-ea"/>
              <a:cs typeface="+mn-cs"/>
            </a:endParaRPr>
          </a:p>
          <a:p>
            <a:pPr marL="0" marR="0" lvl="0" indent="0" algn="l" defTabSz="755957" rtl="0" eaLnBrk="1" fontAlgn="auto" latinLnBrk="0" hangingPunct="1">
              <a:lnSpc>
                <a:spcPct val="100000"/>
              </a:lnSpc>
              <a:spcBef>
                <a:spcPts val="0"/>
              </a:spcBef>
              <a:spcAft>
                <a:spcPts val="0"/>
              </a:spcAft>
              <a:buClrTx/>
              <a:buSzTx/>
              <a:buFontTx/>
              <a:buNone/>
              <a:tabLst/>
              <a:defRPr/>
            </a:pPr>
            <a:r>
              <a:rPr lang="en-GB" dirty="0"/>
              <a:t>Just to give an idea on what we are going to talk…by </a:t>
            </a:r>
            <a:r>
              <a:rPr lang="en-GB" dirty="0" err="1"/>
              <a:t>refering</a:t>
            </a:r>
            <a:r>
              <a:rPr lang="en-GB" dirty="0"/>
              <a:t> to the network in the picture…. Here we have a multi-layer client-server architecture ….. requests come from outside…and are taken in charge and elaborated by the first set of queues…than if the  request is accomplished that job leaves the system following one of the possible leaving-path. </a:t>
            </a:r>
          </a:p>
          <a:p>
            <a:pPr marL="0" marR="0" lvl="0" indent="0" algn="l" defTabSz="755957" rtl="0" eaLnBrk="1" fontAlgn="auto" latinLnBrk="0" hangingPunct="1">
              <a:lnSpc>
                <a:spcPct val="100000"/>
              </a:lnSpc>
              <a:spcBef>
                <a:spcPts val="0"/>
              </a:spcBef>
              <a:spcAft>
                <a:spcPts val="0"/>
              </a:spcAft>
              <a:buClrTx/>
              <a:buSzTx/>
              <a:buFontTx/>
              <a:buNone/>
              <a:tabLst/>
              <a:defRPr/>
            </a:pPr>
            <a:endParaRPr lang="en-GB" dirty="0"/>
          </a:p>
          <a:p>
            <a:pPr marL="0" marR="0" lvl="0" indent="0" algn="l" defTabSz="755957" rtl="0" eaLnBrk="1" fontAlgn="auto" latinLnBrk="0" hangingPunct="1">
              <a:lnSpc>
                <a:spcPct val="100000"/>
              </a:lnSpc>
              <a:spcBef>
                <a:spcPts val="0"/>
              </a:spcBef>
              <a:spcAft>
                <a:spcPts val="0"/>
              </a:spcAft>
              <a:buClrTx/>
              <a:buSzTx/>
              <a:buFontTx/>
              <a:buNone/>
              <a:tabLst/>
              <a:defRPr/>
            </a:pPr>
            <a:r>
              <a:rPr lang="en-GB" dirty="0"/>
              <a:t>Otherwise…If that request requires other operations…related messages are delivered to the layer 1 and if necessary from layer 1 to layer 2….</a:t>
            </a:r>
          </a:p>
          <a:p>
            <a:pPr marL="0" marR="0" lvl="0" indent="0" algn="l" defTabSz="755957" rtl="0" eaLnBrk="1" fontAlgn="auto" latinLnBrk="0" hangingPunct="1">
              <a:lnSpc>
                <a:spcPct val="100000"/>
              </a:lnSpc>
              <a:spcBef>
                <a:spcPts val="0"/>
              </a:spcBef>
              <a:spcAft>
                <a:spcPts val="0"/>
              </a:spcAft>
              <a:buClrTx/>
              <a:buSzTx/>
              <a:buFontTx/>
              <a:buNone/>
              <a:tabLst/>
              <a:defRPr/>
            </a:pPr>
            <a:endParaRPr lang="en-GB" dirty="0"/>
          </a:p>
          <a:p>
            <a:pPr marL="0" marR="0" lvl="0" indent="0" algn="l" defTabSz="755957" rtl="0" eaLnBrk="1" fontAlgn="auto" latinLnBrk="0" hangingPunct="1">
              <a:lnSpc>
                <a:spcPct val="100000"/>
              </a:lnSpc>
              <a:spcBef>
                <a:spcPts val="0"/>
              </a:spcBef>
              <a:spcAft>
                <a:spcPts val="0"/>
              </a:spcAft>
              <a:buClrTx/>
              <a:buSzTx/>
              <a:buFontTx/>
              <a:buNone/>
              <a:tabLst/>
              <a:defRPr/>
            </a:pPr>
            <a:r>
              <a:rPr lang="en-GB" dirty="0"/>
              <a:t>Let us further note that sometimes it may also occur that an operation need a cross check…. and thus the costumer routing can also consider the presence of loops like this….or this…</a:t>
            </a:r>
          </a:p>
          <a:p>
            <a:pPr marL="0" marR="0" lvl="0" indent="0" algn="l" defTabSz="755957" rtl="0" eaLnBrk="1" fontAlgn="auto" latinLnBrk="0" hangingPunct="1">
              <a:lnSpc>
                <a:spcPct val="100000"/>
              </a:lnSpc>
              <a:spcBef>
                <a:spcPts val="0"/>
              </a:spcBef>
              <a:spcAft>
                <a:spcPts val="0"/>
              </a:spcAft>
              <a:buClrTx/>
              <a:buSzTx/>
              <a:buFontTx/>
              <a:buNone/>
              <a:tabLst/>
              <a:defRPr/>
            </a:pPr>
            <a:endParaRPr lang="en-GB" dirty="0"/>
          </a:p>
          <a:p>
            <a:pPr marL="0" marR="0" lvl="0" indent="0" algn="l" defTabSz="755957" rtl="0" eaLnBrk="1" fontAlgn="auto" latinLnBrk="0" hangingPunct="1">
              <a:lnSpc>
                <a:spcPct val="100000"/>
              </a:lnSpc>
              <a:spcBef>
                <a:spcPts val="0"/>
              </a:spcBef>
              <a:spcAft>
                <a:spcPts val="0"/>
              </a:spcAft>
              <a:buClrTx/>
              <a:buSzTx/>
              <a:buFontTx/>
              <a:buNone/>
              <a:tabLst/>
              <a:defRPr/>
            </a:pPr>
            <a:r>
              <a:rPr lang="en-US" sz="992" b="0" i="0" kern="1200" dirty="0">
                <a:solidFill>
                  <a:schemeClr val="tx1"/>
                </a:solidFill>
                <a:effectLst/>
                <a:latin typeface="+mn-lt"/>
                <a:ea typeface="+mn-ea"/>
                <a:cs typeface="+mn-cs"/>
              </a:rPr>
              <a:t>In general we have that when a customer is serviced at one node…then… it can join another node and queue for service, or simply leave the system.</a:t>
            </a:r>
          </a:p>
          <a:p>
            <a:pPr marL="0" marR="0" lvl="0" indent="0" algn="l" defTabSz="755957" rtl="0" eaLnBrk="1" fontAlgn="auto" latinLnBrk="0" hangingPunct="1">
              <a:lnSpc>
                <a:spcPct val="100000"/>
              </a:lnSpc>
              <a:spcBef>
                <a:spcPts val="0"/>
              </a:spcBef>
              <a:spcAft>
                <a:spcPts val="0"/>
              </a:spcAft>
              <a:buClrTx/>
              <a:buSzTx/>
              <a:buFontTx/>
              <a:buNone/>
              <a:tabLst/>
              <a:defRPr/>
            </a:pPr>
            <a:endParaRPr lang="en-US" sz="992" b="0" i="0" kern="1200" dirty="0">
              <a:solidFill>
                <a:schemeClr val="tx1"/>
              </a:solidFill>
              <a:effectLst/>
              <a:latin typeface="+mn-lt"/>
              <a:ea typeface="+mn-ea"/>
              <a:cs typeface="+mn-cs"/>
            </a:endParaRPr>
          </a:p>
          <a:p>
            <a:pPr marL="0" marR="0" lvl="0" indent="0" algn="l" defTabSz="755957" rtl="0" eaLnBrk="1" fontAlgn="auto" latinLnBrk="0" hangingPunct="1">
              <a:lnSpc>
                <a:spcPct val="100000"/>
              </a:lnSpc>
              <a:spcBef>
                <a:spcPts val="0"/>
              </a:spcBef>
              <a:spcAft>
                <a:spcPts val="0"/>
              </a:spcAft>
              <a:buClrTx/>
              <a:buSzTx/>
              <a:buFontTx/>
              <a:buNone/>
              <a:tabLst/>
              <a:defRPr/>
            </a:pPr>
            <a:r>
              <a:rPr lang="en-US" sz="992" b="0" i="0" kern="1200" dirty="0">
                <a:solidFill>
                  <a:schemeClr val="tx1"/>
                </a:solidFill>
                <a:effectLst/>
                <a:latin typeface="+mn-lt"/>
                <a:ea typeface="+mn-ea"/>
                <a:cs typeface="+mn-cs"/>
              </a:rPr>
              <a:t>Ah…notice that in this contest… we will often refer to the queues that constitute the network as nodes…</a:t>
            </a:r>
          </a:p>
        </p:txBody>
      </p:sp>
      <p:sp>
        <p:nvSpPr>
          <p:cNvPr id="4" name="Segnaposto numero diapositiva 3"/>
          <p:cNvSpPr>
            <a:spLocks noGrp="1"/>
          </p:cNvSpPr>
          <p:nvPr>
            <p:ph type="sldNum" sz="quarter" idx="5"/>
          </p:nvPr>
        </p:nvSpPr>
        <p:spPr/>
        <p:txBody>
          <a:bodyPr/>
          <a:lstStyle/>
          <a:p>
            <a:fld id="{E7A56995-98BD-4BA2-9624-E0F173D3C56F}" type="slidenum">
              <a:rPr lang="it-IT" smtClean="0"/>
              <a:t>1</a:t>
            </a:fld>
            <a:endParaRPr lang="it-IT" dirty="0"/>
          </a:p>
        </p:txBody>
      </p:sp>
    </p:spTree>
    <p:extLst>
      <p:ext uri="{BB962C8B-B14F-4D97-AF65-F5344CB8AC3E}">
        <p14:creationId xmlns:p14="http://schemas.microsoft.com/office/powerpoint/2010/main" val="10191150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10</a:t>
            </a:fld>
            <a:endParaRPr lang="it-IT"/>
          </a:p>
        </p:txBody>
      </p:sp>
    </p:spTree>
    <p:extLst>
      <p:ext uri="{BB962C8B-B14F-4D97-AF65-F5344CB8AC3E}">
        <p14:creationId xmlns:p14="http://schemas.microsoft.com/office/powerpoint/2010/main" val="38213855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11</a:t>
            </a:fld>
            <a:endParaRPr lang="it-IT"/>
          </a:p>
        </p:txBody>
      </p:sp>
    </p:spTree>
    <p:extLst>
      <p:ext uri="{BB962C8B-B14F-4D97-AF65-F5344CB8AC3E}">
        <p14:creationId xmlns:p14="http://schemas.microsoft.com/office/powerpoint/2010/main" val="14843335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12</a:t>
            </a:fld>
            <a:endParaRPr lang="it-IT"/>
          </a:p>
        </p:txBody>
      </p:sp>
    </p:spTree>
    <p:extLst>
      <p:ext uri="{BB962C8B-B14F-4D97-AF65-F5344CB8AC3E}">
        <p14:creationId xmlns:p14="http://schemas.microsoft.com/office/powerpoint/2010/main" val="27416298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13</a:t>
            </a:fld>
            <a:endParaRPr lang="it-IT"/>
          </a:p>
        </p:txBody>
      </p:sp>
    </p:spTree>
    <p:extLst>
      <p:ext uri="{BB962C8B-B14F-4D97-AF65-F5344CB8AC3E}">
        <p14:creationId xmlns:p14="http://schemas.microsoft.com/office/powerpoint/2010/main" val="1471905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14</a:t>
            </a:fld>
            <a:endParaRPr lang="it-IT"/>
          </a:p>
        </p:txBody>
      </p:sp>
    </p:spTree>
    <p:extLst>
      <p:ext uri="{BB962C8B-B14F-4D97-AF65-F5344CB8AC3E}">
        <p14:creationId xmlns:p14="http://schemas.microsoft.com/office/powerpoint/2010/main" val="38510517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15</a:t>
            </a:fld>
            <a:endParaRPr lang="it-IT"/>
          </a:p>
        </p:txBody>
      </p:sp>
    </p:spTree>
    <p:extLst>
      <p:ext uri="{BB962C8B-B14F-4D97-AF65-F5344CB8AC3E}">
        <p14:creationId xmlns:p14="http://schemas.microsoft.com/office/powerpoint/2010/main" val="35516668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16</a:t>
            </a:fld>
            <a:endParaRPr lang="it-IT"/>
          </a:p>
        </p:txBody>
      </p:sp>
    </p:spTree>
    <p:extLst>
      <p:ext uri="{BB962C8B-B14F-4D97-AF65-F5344CB8AC3E}">
        <p14:creationId xmlns:p14="http://schemas.microsoft.com/office/powerpoint/2010/main" val="12305065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17</a:t>
            </a:fld>
            <a:endParaRPr lang="it-IT"/>
          </a:p>
        </p:txBody>
      </p:sp>
    </p:spTree>
    <p:extLst>
      <p:ext uri="{BB962C8B-B14F-4D97-AF65-F5344CB8AC3E}">
        <p14:creationId xmlns:p14="http://schemas.microsoft.com/office/powerpoint/2010/main" val="25042008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18</a:t>
            </a:fld>
            <a:endParaRPr lang="it-IT"/>
          </a:p>
        </p:txBody>
      </p:sp>
    </p:spTree>
    <p:extLst>
      <p:ext uri="{BB962C8B-B14F-4D97-AF65-F5344CB8AC3E}">
        <p14:creationId xmlns:p14="http://schemas.microsoft.com/office/powerpoint/2010/main" val="21298457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19</a:t>
            </a:fld>
            <a:endParaRPr lang="it-IT"/>
          </a:p>
        </p:txBody>
      </p:sp>
    </p:spTree>
    <p:extLst>
      <p:ext uri="{BB962C8B-B14F-4D97-AF65-F5344CB8AC3E}">
        <p14:creationId xmlns:p14="http://schemas.microsoft.com/office/powerpoint/2010/main" val="11747301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2</a:t>
            </a:fld>
            <a:endParaRPr lang="it-IT"/>
          </a:p>
        </p:txBody>
      </p:sp>
    </p:spTree>
    <p:extLst>
      <p:ext uri="{BB962C8B-B14F-4D97-AF65-F5344CB8AC3E}">
        <p14:creationId xmlns:p14="http://schemas.microsoft.com/office/powerpoint/2010/main" val="13860136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20</a:t>
            </a:fld>
            <a:endParaRPr lang="it-IT"/>
          </a:p>
        </p:txBody>
      </p:sp>
    </p:spTree>
    <p:extLst>
      <p:ext uri="{BB962C8B-B14F-4D97-AF65-F5344CB8AC3E}">
        <p14:creationId xmlns:p14="http://schemas.microsoft.com/office/powerpoint/2010/main" val="6100625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21</a:t>
            </a:fld>
            <a:endParaRPr lang="it-IT"/>
          </a:p>
        </p:txBody>
      </p:sp>
    </p:spTree>
    <p:extLst>
      <p:ext uri="{BB962C8B-B14F-4D97-AF65-F5344CB8AC3E}">
        <p14:creationId xmlns:p14="http://schemas.microsoft.com/office/powerpoint/2010/main" val="17557215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22</a:t>
            </a:fld>
            <a:endParaRPr lang="it-IT"/>
          </a:p>
        </p:txBody>
      </p:sp>
    </p:spTree>
    <p:extLst>
      <p:ext uri="{BB962C8B-B14F-4D97-AF65-F5344CB8AC3E}">
        <p14:creationId xmlns:p14="http://schemas.microsoft.com/office/powerpoint/2010/main" val="14288586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23</a:t>
            </a:fld>
            <a:endParaRPr lang="it-IT"/>
          </a:p>
        </p:txBody>
      </p:sp>
    </p:spTree>
    <p:extLst>
      <p:ext uri="{BB962C8B-B14F-4D97-AF65-F5344CB8AC3E}">
        <p14:creationId xmlns:p14="http://schemas.microsoft.com/office/powerpoint/2010/main" val="17650181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24</a:t>
            </a:fld>
            <a:endParaRPr lang="it-IT"/>
          </a:p>
        </p:txBody>
      </p:sp>
    </p:spTree>
    <p:extLst>
      <p:ext uri="{BB962C8B-B14F-4D97-AF65-F5344CB8AC3E}">
        <p14:creationId xmlns:p14="http://schemas.microsoft.com/office/powerpoint/2010/main" val="14938237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25</a:t>
            </a:fld>
            <a:endParaRPr lang="it-IT"/>
          </a:p>
        </p:txBody>
      </p:sp>
    </p:spTree>
    <p:extLst>
      <p:ext uri="{BB962C8B-B14F-4D97-AF65-F5344CB8AC3E}">
        <p14:creationId xmlns:p14="http://schemas.microsoft.com/office/powerpoint/2010/main" val="417395868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26</a:t>
            </a:fld>
            <a:endParaRPr lang="it-IT"/>
          </a:p>
        </p:txBody>
      </p:sp>
    </p:spTree>
    <p:extLst>
      <p:ext uri="{BB962C8B-B14F-4D97-AF65-F5344CB8AC3E}">
        <p14:creationId xmlns:p14="http://schemas.microsoft.com/office/powerpoint/2010/main" val="402897674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27</a:t>
            </a:fld>
            <a:endParaRPr lang="it-IT"/>
          </a:p>
        </p:txBody>
      </p:sp>
    </p:spTree>
    <p:extLst>
      <p:ext uri="{BB962C8B-B14F-4D97-AF65-F5344CB8AC3E}">
        <p14:creationId xmlns:p14="http://schemas.microsoft.com/office/powerpoint/2010/main" val="373536603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28</a:t>
            </a:fld>
            <a:endParaRPr lang="it-IT"/>
          </a:p>
        </p:txBody>
      </p:sp>
    </p:spTree>
    <p:extLst>
      <p:ext uri="{BB962C8B-B14F-4D97-AF65-F5344CB8AC3E}">
        <p14:creationId xmlns:p14="http://schemas.microsoft.com/office/powerpoint/2010/main" val="32769288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3</a:t>
            </a:fld>
            <a:endParaRPr lang="it-IT"/>
          </a:p>
        </p:txBody>
      </p:sp>
    </p:spTree>
    <p:extLst>
      <p:ext uri="{BB962C8B-B14F-4D97-AF65-F5344CB8AC3E}">
        <p14:creationId xmlns:p14="http://schemas.microsoft.com/office/powerpoint/2010/main" val="30393165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4</a:t>
            </a:fld>
            <a:endParaRPr lang="it-IT"/>
          </a:p>
        </p:txBody>
      </p:sp>
    </p:spTree>
    <p:extLst>
      <p:ext uri="{BB962C8B-B14F-4D97-AF65-F5344CB8AC3E}">
        <p14:creationId xmlns:p14="http://schemas.microsoft.com/office/powerpoint/2010/main" val="22953451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5</a:t>
            </a:fld>
            <a:endParaRPr lang="it-IT"/>
          </a:p>
        </p:txBody>
      </p:sp>
    </p:spTree>
    <p:extLst>
      <p:ext uri="{BB962C8B-B14F-4D97-AF65-F5344CB8AC3E}">
        <p14:creationId xmlns:p14="http://schemas.microsoft.com/office/powerpoint/2010/main" val="18982427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6</a:t>
            </a:fld>
            <a:endParaRPr lang="it-IT"/>
          </a:p>
        </p:txBody>
      </p:sp>
    </p:spTree>
    <p:extLst>
      <p:ext uri="{BB962C8B-B14F-4D97-AF65-F5344CB8AC3E}">
        <p14:creationId xmlns:p14="http://schemas.microsoft.com/office/powerpoint/2010/main" val="1583778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7</a:t>
            </a:fld>
            <a:endParaRPr lang="it-IT"/>
          </a:p>
        </p:txBody>
      </p:sp>
    </p:spTree>
    <p:extLst>
      <p:ext uri="{BB962C8B-B14F-4D97-AF65-F5344CB8AC3E}">
        <p14:creationId xmlns:p14="http://schemas.microsoft.com/office/powerpoint/2010/main" val="16165886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8</a:t>
            </a:fld>
            <a:endParaRPr lang="it-IT"/>
          </a:p>
        </p:txBody>
      </p:sp>
    </p:spTree>
    <p:extLst>
      <p:ext uri="{BB962C8B-B14F-4D97-AF65-F5344CB8AC3E}">
        <p14:creationId xmlns:p14="http://schemas.microsoft.com/office/powerpoint/2010/main" val="19633657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Here just to remark the importance of queuing networks in telecommunication systems we have another example…for instance…the Internet… that….as you know…. It works by means of a complex architecture where packets flows are processed by many routers, each modeled by a queue.</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packets enter in the network because generated from different sources…. and with different destinations…</a:t>
            </a:r>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Then…. they arrive to nodes in a stochastic fashion…and then…each router asynchronously elaborates them…</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Of course notice that.. if the traffic intensity exceed some given quantities …well some traffic is lost due to buffer overflows…</a:t>
            </a:r>
          </a:p>
          <a:p>
            <a:endParaRPr lang="en-GB" dirty="0"/>
          </a:p>
          <a:p>
            <a:pPr marL="0" marR="0" lvl="0" indent="0" algn="l" defTabSz="755840" rtl="0" eaLnBrk="1" fontAlgn="auto" latinLnBrk="0" hangingPunct="1">
              <a:lnSpc>
                <a:spcPct val="100000"/>
              </a:lnSpc>
              <a:spcBef>
                <a:spcPts val="0"/>
              </a:spcBef>
              <a:spcAft>
                <a:spcPts val="0"/>
              </a:spcAft>
              <a:buClrTx/>
              <a:buSzTx/>
              <a:buFontTx/>
              <a:buNone/>
              <a:tabLst/>
              <a:defRPr/>
            </a:pPr>
            <a:r>
              <a:rPr lang="it-IT" dirty="0" err="1"/>
              <a:t>Let</a:t>
            </a:r>
            <a:r>
              <a:rPr lang="it-IT" dirty="0"/>
              <a:t> </a:t>
            </a:r>
            <a:r>
              <a:rPr lang="it-IT" dirty="0" err="1"/>
              <a:t>us</a:t>
            </a:r>
            <a:r>
              <a:rPr lang="it-IT" dirty="0"/>
              <a:t> </a:t>
            </a:r>
            <a:r>
              <a:rPr lang="it-IT" dirty="0" err="1"/>
              <a:t>further</a:t>
            </a:r>
            <a:r>
              <a:rPr lang="it-IT" dirty="0"/>
              <a:t> note </a:t>
            </a:r>
            <a:r>
              <a:rPr lang="it-IT" dirty="0" err="1"/>
              <a:t>that</a:t>
            </a:r>
            <a:r>
              <a:rPr lang="it-IT" dirty="0"/>
              <a:t> </a:t>
            </a:r>
            <a:r>
              <a:rPr lang="en-US" dirty="0"/>
              <a:t>queuing networks are successfully used not only to solve resource allocation problems in telecommunication but…. Of course….whenever a flow of jobs need to be processed, independently by the fact that their arrivals and services are either synchronous or asynchronous, or either stochastic or deterministic.</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In particular we have that all the results we are going to see are useful to determines in an easy way the system performance…and also to evaluate…. for resource allocation purposes…. the resources need such that a complex client-server architecture works while satisfying some QoS specifications.</a:t>
            </a:r>
          </a:p>
          <a:p>
            <a:pPr marL="0" marR="0" lvl="0" indent="0" algn="l" defTabSz="755840" rtl="0" eaLnBrk="1" fontAlgn="auto" latinLnBrk="0" hangingPunct="1">
              <a:lnSpc>
                <a:spcPct val="100000"/>
              </a:lnSpc>
              <a:spcBef>
                <a:spcPts val="0"/>
              </a:spcBef>
              <a:spcAft>
                <a:spcPts val="0"/>
              </a:spcAft>
              <a:buClrTx/>
              <a:buSzTx/>
              <a:buFontTx/>
              <a:buNone/>
              <a:tabLst/>
              <a:defRPr/>
            </a:pPr>
            <a:endParaRPr lang="en-US" dirty="0"/>
          </a:p>
          <a:p>
            <a:pPr marL="0" marR="0" lvl="0" indent="0" algn="l" defTabSz="755840" rtl="0" eaLnBrk="1" fontAlgn="auto" latinLnBrk="0" hangingPunct="1">
              <a:lnSpc>
                <a:spcPct val="100000"/>
              </a:lnSpc>
              <a:spcBef>
                <a:spcPts val="0"/>
              </a:spcBef>
              <a:spcAft>
                <a:spcPts val="0"/>
              </a:spcAft>
              <a:buClrTx/>
              <a:buSzTx/>
              <a:buFontTx/>
              <a:buNone/>
              <a:tabLst/>
              <a:defRPr/>
            </a:pPr>
            <a:r>
              <a:rPr lang="en-US" dirty="0"/>
              <a:t>Specification that could be expressed in term of time spent in the system…or in term of the buffer capacity …  and that of course depends on the allocated resources…that means the number of servers per queue, their service rate… the buffer capacity … furthermore it is easy understand that all those quantities are further influenced by the costumer routing that express…in terms or probability….all the possible paths that a costumer can follows within the network.</a:t>
            </a:r>
            <a:endParaRPr lang="en-GB" dirty="0"/>
          </a:p>
        </p:txBody>
      </p:sp>
      <p:sp>
        <p:nvSpPr>
          <p:cNvPr id="4" name="Segnaposto numero diapositiva 3"/>
          <p:cNvSpPr>
            <a:spLocks noGrp="1"/>
          </p:cNvSpPr>
          <p:nvPr>
            <p:ph type="sldNum" sz="quarter" idx="5"/>
          </p:nvPr>
        </p:nvSpPr>
        <p:spPr/>
        <p:txBody>
          <a:bodyPr/>
          <a:lstStyle/>
          <a:p>
            <a:fld id="{E7A56995-98BD-4BA2-9624-E0F173D3C56F}" type="slidenum">
              <a:rPr lang="it-IT" smtClean="0"/>
              <a:t>9</a:t>
            </a:fld>
            <a:endParaRPr lang="it-IT"/>
          </a:p>
        </p:txBody>
      </p:sp>
    </p:spTree>
    <p:extLst>
      <p:ext uri="{BB962C8B-B14F-4D97-AF65-F5344CB8AC3E}">
        <p14:creationId xmlns:p14="http://schemas.microsoft.com/office/powerpoint/2010/main" val="1110900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756050" y="1237209"/>
            <a:ext cx="8568531" cy="2631887"/>
          </a:xfrm>
        </p:spPr>
        <p:txBody>
          <a:bodyPr anchor="b"/>
          <a:lstStyle>
            <a:lvl1pPr algn="ctr">
              <a:defRPr sz="6614"/>
            </a:lvl1pPr>
          </a:lstStyle>
          <a:p>
            <a:r>
              <a:rPr lang="en-GB" noProof="0" dirty="0"/>
              <a:t>Fare </a:t>
            </a:r>
            <a:r>
              <a:rPr lang="en-GB" noProof="0" dirty="0" err="1"/>
              <a:t>clic</a:t>
            </a:r>
            <a:r>
              <a:rPr lang="en-GB" noProof="0" dirty="0"/>
              <a:t> per </a:t>
            </a:r>
            <a:r>
              <a:rPr lang="en-GB" noProof="0" dirty="0" err="1"/>
              <a:t>modificare</a:t>
            </a:r>
            <a:r>
              <a:rPr lang="en-GB" noProof="0" dirty="0"/>
              <a:t> lo stile del </a:t>
            </a:r>
            <a:r>
              <a:rPr lang="en-GB" noProof="0" dirty="0" err="1"/>
              <a:t>titolo</a:t>
            </a:r>
            <a:r>
              <a:rPr lang="en-GB" noProof="0" dirty="0"/>
              <a:t> </a:t>
            </a:r>
            <a:r>
              <a:rPr lang="en-GB" noProof="0" dirty="0" err="1"/>
              <a:t>dello</a:t>
            </a:r>
            <a:r>
              <a:rPr lang="en-GB" noProof="0" dirty="0"/>
              <a:t> schema</a:t>
            </a:r>
          </a:p>
        </p:txBody>
      </p:sp>
      <p:sp>
        <p:nvSpPr>
          <p:cNvPr id="3" name="Subtitle 2"/>
          <p:cNvSpPr>
            <a:spLocks noGrp="1"/>
          </p:cNvSpPr>
          <p:nvPr>
            <p:ph type="subTitle" idx="1"/>
          </p:nvPr>
        </p:nvSpPr>
        <p:spPr>
          <a:xfrm>
            <a:off x="1260082" y="3970591"/>
            <a:ext cx="7560469" cy="1825171"/>
          </a:xfrm>
        </p:spPr>
        <p:txBody>
          <a:bodyPr/>
          <a:lstStyle>
            <a:lvl1pPr marL="0" indent="0" algn="ctr">
              <a:buNone/>
              <a:defRPr sz="2646"/>
            </a:lvl1pPr>
            <a:lvl2pPr marL="504042" indent="0" algn="ctr">
              <a:buNone/>
              <a:defRPr sz="2205"/>
            </a:lvl2pPr>
            <a:lvl3pPr marL="1008085" indent="0" algn="ctr">
              <a:buNone/>
              <a:defRPr sz="1984"/>
            </a:lvl3pPr>
            <a:lvl4pPr marL="1512127" indent="0" algn="ctr">
              <a:buNone/>
              <a:defRPr sz="1764"/>
            </a:lvl4pPr>
            <a:lvl5pPr marL="2016168" indent="0" algn="ctr">
              <a:buNone/>
              <a:defRPr sz="1764"/>
            </a:lvl5pPr>
            <a:lvl6pPr marL="2520211" indent="0" algn="ctr">
              <a:buNone/>
              <a:defRPr sz="1764"/>
            </a:lvl6pPr>
            <a:lvl7pPr marL="3024252" indent="0" algn="ctr">
              <a:buNone/>
              <a:defRPr sz="1764"/>
            </a:lvl7pPr>
            <a:lvl8pPr marL="3528293" indent="0" algn="ctr">
              <a:buNone/>
              <a:defRPr sz="1764"/>
            </a:lvl8pPr>
            <a:lvl9pPr marL="4032337" indent="0" algn="ctr">
              <a:buNone/>
              <a:defRPr sz="1764"/>
            </a:lvl9pPr>
          </a:lstStyle>
          <a:p>
            <a:r>
              <a:rPr lang="it-IT" dirty="0"/>
              <a:t>Fare clic per modificare lo stile del sottotitolo dello schema</a:t>
            </a:r>
            <a:endParaRPr lang="en-US" dirty="0"/>
          </a:p>
        </p:txBody>
      </p:sp>
      <p:sp>
        <p:nvSpPr>
          <p:cNvPr id="5" name="Footer Placeholder 4"/>
          <p:cNvSpPr>
            <a:spLocks noGrp="1"/>
          </p:cNvSpPr>
          <p:nvPr>
            <p:ph type="ftr" sz="quarter" idx="11"/>
          </p:nvPr>
        </p:nvSpPr>
        <p:spPr>
          <a:xfrm>
            <a:off x="3354076" y="7154493"/>
            <a:ext cx="3402211" cy="402483"/>
          </a:xfrm>
          <a:prstGeom prst="rect">
            <a:avLst/>
          </a:prstGeom>
        </p:spPr>
        <p:txBody>
          <a:bodyPr/>
          <a:lstStyle/>
          <a:p>
            <a:r>
              <a:rPr lang="it-IT"/>
              <a:t>alessandro.pilloni@unica.it</a:t>
            </a:r>
          </a:p>
        </p:txBody>
      </p:sp>
      <p:sp>
        <p:nvSpPr>
          <p:cNvPr id="6" name="Slide Number Placeholder 5"/>
          <p:cNvSpPr>
            <a:spLocks noGrp="1"/>
          </p:cNvSpPr>
          <p:nvPr>
            <p:ph type="sldNum" sz="quarter" idx="12"/>
          </p:nvPr>
        </p:nvSpPr>
        <p:spPr>
          <a:xfrm>
            <a:off x="7119441" y="7154493"/>
            <a:ext cx="2658404" cy="402483"/>
          </a:xfrm>
          <a:prstGeom prst="rect">
            <a:avLst/>
          </a:prstGeom>
        </p:spPr>
        <p:txBody>
          <a:bodyPr/>
          <a:lstStyle/>
          <a:p>
            <a:fld id="{77D38DAF-82E5-4F16-9708-7032B2640FE9}" type="slidenum">
              <a:rPr lang="it-IT" smtClean="0"/>
              <a:t>‹N›</a:t>
            </a:fld>
            <a:endParaRPr lang="it-IT"/>
          </a:p>
        </p:txBody>
      </p:sp>
    </p:spTree>
    <p:extLst>
      <p:ext uri="{BB962C8B-B14F-4D97-AF65-F5344CB8AC3E}">
        <p14:creationId xmlns:p14="http://schemas.microsoft.com/office/powerpoint/2010/main" val="21561865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u="sng"/>
            </a:lvl1pPr>
          </a:lstStyle>
          <a:p>
            <a:r>
              <a:rPr lang="it-IT" dirty="0"/>
              <a:t>Fare clic per modificare lo stile del titolo dello schema</a:t>
            </a:r>
            <a:endParaRPr lang="en-US" dirty="0"/>
          </a:p>
        </p:txBody>
      </p:sp>
      <p:sp>
        <p:nvSpPr>
          <p:cNvPr id="3" name="Content Placeholder 2"/>
          <p:cNvSpPr>
            <a:spLocks noGrp="1"/>
          </p:cNvSpPr>
          <p:nvPr>
            <p:ph idx="1"/>
          </p:nvPr>
        </p:nvSpPr>
        <p:spPr>
          <a:xfrm>
            <a:off x="332510" y="1006765"/>
            <a:ext cx="9445336" cy="6059058"/>
          </a:xfrm>
        </p:spPr>
        <p:txBody>
          <a:bodyPr/>
          <a:lstStyle>
            <a:lvl1pPr>
              <a:defRPr sz="2200"/>
            </a:lvl1pPr>
            <a:lvl2pPr>
              <a:defRPr sz="2000"/>
            </a:lvl2pPr>
            <a:lvl3pPr>
              <a:defRPr sz="2000"/>
            </a:lvl3pPr>
          </a:lstStyle>
          <a:p>
            <a:pPr lvl="0"/>
            <a:r>
              <a:rPr lang="en-US" noProof="0" dirty="0"/>
              <a:t>Fare </a:t>
            </a:r>
            <a:r>
              <a:rPr lang="en-US" noProof="0" dirty="0" err="1"/>
              <a:t>clic</a:t>
            </a:r>
            <a:r>
              <a:rPr lang="en-US" noProof="0" dirty="0"/>
              <a:t> per </a:t>
            </a:r>
            <a:r>
              <a:rPr lang="en-US" noProof="0" dirty="0" err="1"/>
              <a:t>modificare</a:t>
            </a:r>
            <a:r>
              <a:rPr lang="en-US" noProof="0" dirty="0"/>
              <a:t> </a:t>
            </a:r>
            <a:r>
              <a:rPr lang="en-US" noProof="0" dirty="0" err="1"/>
              <a:t>gli</a:t>
            </a:r>
            <a:r>
              <a:rPr lang="en-US" noProof="0" dirty="0"/>
              <a:t> </a:t>
            </a:r>
            <a:r>
              <a:rPr lang="en-US" noProof="0" dirty="0" err="1"/>
              <a:t>stili</a:t>
            </a:r>
            <a:r>
              <a:rPr lang="en-US" noProof="0" dirty="0"/>
              <a:t> del </a:t>
            </a:r>
            <a:r>
              <a:rPr lang="en-US" noProof="0" dirty="0" err="1"/>
              <a:t>testo</a:t>
            </a:r>
            <a:r>
              <a:rPr lang="en-US" noProof="0" dirty="0"/>
              <a:t> </a:t>
            </a:r>
            <a:r>
              <a:rPr lang="en-US" noProof="0" dirty="0" err="1"/>
              <a:t>dello</a:t>
            </a:r>
            <a:r>
              <a:rPr lang="en-US" noProof="0" dirty="0"/>
              <a:t> schema</a:t>
            </a:r>
          </a:p>
          <a:p>
            <a:pPr lvl="1"/>
            <a:r>
              <a:rPr lang="en-US" noProof="0" dirty="0"/>
              <a:t>Secondo </a:t>
            </a:r>
            <a:r>
              <a:rPr lang="en-US" noProof="0" dirty="0" err="1"/>
              <a:t>livello</a:t>
            </a:r>
            <a:endParaRPr lang="en-US" noProof="0" dirty="0"/>
          </a:p>
        </p:txBody>
      </p:sp>
      <p:sp>
        <p:nvSpPr>
          <p:cNvPr id="15" name="Footer Placeholder 4">
            <a:extLst>
              <a:ext uri="{FF2B5EF4-FFF2-40B4-BE49-F238E27FC236}">
                <a16:creationId xmlns:a16="http://schemas.microsoft.com/office/drawing/2014/main" id="{46AA12E0-5FF6-4F80-80D2-FB628CD4F392}"/>
              </a:ext>
            </a:extLst>
          </p:cNvPr>
          <p:cNvSpPr>
            <a:spLocks noGrp="1"/>
          </p:cNvSpPr>
          <p:nvPr>
            <p:ph type="ftr" sz="quarter" idx="11"/>
          </p:nvPr>
        </p:nvSpPr>
        <p:spPr>
          <a:xfrm>
            <a:off x="3354076" y="7154493"/>
            <a:ext cx="3402211" cy="402483"/>
          </a:xfrm>
          <a:prstGeom prst="rect">
            <a:avLst/>
          </a:prstGeom>
        </p:spPr>
        <p:txBody>
          <a:bodyPr/>
          <a:lstStyle/>
          <a:p>
            <a:r>
              <a:rPr lang="it-IT" dirty="0"/>
              <a:t>alessandro.pilloni@unica.it</a:t>
            </a:r>
          </a:p>
        </p:txBody>
      </p:sp>
      <p:sp>
        <p:nvSpPr>
          <p:cNvPr id="16" name="Slide Number Placeholder 5">
            <a:extLst>
              <a:ext uri="{FF2B5EF4-FFF2-40B4-BE49-F238E27FC236}">
                <a16:creationId xmlns:a16="http://schemas.microsoft.com/office/drawing/2014/main" id="{7D83D534-1220-4426-A3A0-E045DB0C5600}"/>
              </a:ext>
            </a:extLst>
          </p:cNvPr>
          <p:cNvSpPr>
            <a:spLocks noGrp="1"/>
          </p:cNvSpPr>
          <p:nvPr>
            <p:ph type="sldNum" sz="quarter" idx="12"/>
          </p:nvPr>
        </p:nvSpPr>
        <p:spPr>
          <a:xfrm>
            <a:off x="7119441" y="7154493"/>
            <a:ext cx="2658404" cy="402483"/>
          </a:xfrm>
          <a:prstGeom prst="rect">
            <a:avLst/>
          </a:prstGeom>
        </p:spPr>
        <p:txBody>
          <a:bodyPr/>
          <a:lstStyle/>
          <a:p>
            <a:fld id="{77D38DAF-82E5-4F16-9708-7032B2640FE9}" type="slidenum">
              <a:rPr lang="it-IT" smtClean="0"/>
              <a:t>‹N›</a:t>
            </a:fld>
            <a:endParaRPr lang="it-IT"/>
          </a:p>
        </p:txBody>
      </p:sp>
    </p:spTree>
    <p:extLst>
      <p:ext uri="{BB962C8B-B14F-4D97-AF65-F5344CB8AC3E}">
        <p14:creationId xmlns:p14="http://schemas.microsoft.com/office/powerpoint/2010/main" val="379832600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32513" y="402495"/>
            <a:ext cx="9055073" cy="493439"/>
          </a:xfrm>
          <a:prstGeom prst="rect">
            <a:avLst/>
          </a:prstGeom>
        </p:spPr>
        <p:txBody>
          <a:bodyPr vert="horz" lIns="91440" tIns="45720" rIns="91440" bIns="45720" rtlCol="0" anchor="ctr">
            <a:normAutofit/>
          </a:bodyPr>
          <a:lstStyle/>
          <a:p>
            <a:r>
              <a:rPr lang="it-IT" dirty="0" err="1"/>
              <a:t>Summary</a:t>
            </a:r>
            <a:endParaRPr lang="en-US" dirty="0"/>
          </a:p>
        </p:txBody>
      </p:sp>
      <p:sp>
        <p:nvSpPr>
          <p:cNvPr id="3" name="Text Placeholder 2"/>
          <p:cNvSpPr>
            <a:spLocks noGrp="1"/>
          </p:cNvSpPr>
          <p:nvPr>
            <p:ph type="body" idx="1"/>
          </p:nvPr>
        </p:nvSpPr>
        <p:spPr>
          <a:xfrm>
            <a:off x="332510" y="1154545"/>
            <a:ext cx="9445336" cy="6002646"/>
          </a:xfrm>
          <a:prstGeom prst="rect">
            <a:avLst/>
          </a:prstGeom>
        </p:spPr>
        <p:txBody>
          <a:bodyPr vert="horz" lIns="91440" tIns="45720" rIns="91440" bIns="45720" rtlCol="0">
            <a:normAutofit/>
          </a:bodyPr>
          <a:lstStyle/>
          <a:p>
            <a:pPr lvl="0"/>
            <a:r>
              <a:rPr lang="en-US" noProof="0" dirty="0"/>
              <a:t>Fare </a:t>
            </a:r>
            <a:r>
              <a:rPr lang="en-US" noProof="0" dirty="0" err="1"/>
              <a:t>clic</a:t>
            </a:r>
            <a:r>
              <a:rPr lang="en-US" noProof="0" dirty="0"/>
              <a:t> per </a:t>
            </a:r>
            <a:r>
              <a:rPr lang="en-US" noProof="0" dirty="0" err="1"/>
              <a:t>modificare</a:t>
            </a:r>
            <a:r>
              <a:rPr lang="en-US" noProof="0" dirty="0"/>
              <a:t> </a:t>
            </a:r>
            <a:r>
              <a:rPr lang="en-US" noProof="0" dirty="0" err="1"/>
              <a:t>gli</a:t>
            </a:r>
            <a:r>
              <a:rPr lang="en-US" noProof="0" dirty="0"/>
              <a:t> </a:t>
            </a:r>
            <a:r>
              <a:rPr lang="en-US" noProof="0" dirty="0" err="1"/>
              <a:t>stili</a:t>
            </a:r>
            <a:r>
              <a:rPr lang="en-US" noProof="0" dirty="0"/>
              <a:t> del </a:t>
            </a:r>
            <a:r>
              <a:rPr lang="en-US" noProof="0" dirty="0" err="1"/>
              <a:t>testo</a:t>
            </a:r>
            <a:r>
              <a:rPr lang="en-US" noProof="0" dirty="0"/>
              <a:t> </a:t>
            </a:r>
            <a:r>
              <a:rPr lang="en-US" noProof="0" dirty="0" err="1"/>
              <a:t>dello</a:t>
            </a:r>
            <a:r>
              <a:rPr lang="en-US" noProof="0" dirty="0"/>
              <a:t> schema</a:t>
            </a:r>
          </a:p>
          <a:p>
            <a:pPr lvl="1"/>
            <a:r>
              <a:rPr lang="en-US" noProof="0" dirty="0"/>
              <a:t>Secondo </a:t>
            </a:r>
            <a:r>
              <a:rPr lang="en-US" noProof="0" dirty="0" err="1"/>
              <a:t>livello</a:t>
            </a:r>
            <a:endParaRPr lang="en-US" noProof="0" dirty="0"/>
          </a:p>
          <a:p>
            <a:pPr lvl="2"/>
            <a:r>
              <a:rPr lang="en-US" noProof="0" dirty="0" err="1"/>
              <a:t>Terzo</a:t>
            </a:r>
            <a:r>
              <a:rPr lang="en-US" noProof="0" dirty="0"/>
              <a:t> </a:t>
            </a:r>
            <a:r>
              <a:rPr lang="en-US" noProof="0" dirty="0" err="1"/>
              <a:t>livello</a:t>
            </a:r>
            <a:endParaRPr lang="en-US" noProof="0" dirty="0"/>
          </a:p>
          <a:p>
            <a:pPr lvl="3"/>
            <a:r>
              <a:rPr lang="en-US" noProof="0" dirty="0"/>
              <a:t>Quarto </a:t>
            </a:r>
            <a:r>
              <a:rPr lang="en-US" noProof="0" dirty="0" err="1"/>
              <a:t>livello</a:t>
            </a:r>
            <a:endParaRPr lang="en-US" noProof="0" dirty="0"/>
          </a:p>
          <a:p>
            <a:pPr lvl="4"/>
            <a:r>
              <a:rPr lang="en-US" noProof="0" dirty="0"/>
              <a:t>Quinto </a:t>
            </a:r>
            <a:r>
              <a:rPr lang="en-US" noProof="0" dirty="0" err="1"/>
              <a:t>livello</a:t>
            </a:r>
            <a:endParaRPr lang="en-US" noProof="0" dirty="0"/>
          </a:p>
        </p:txBody>
      </p:sp>
      <p:sp>
        <p:nvSpPr>
          <p:cNvPr id="5" name="Footer Placeholder 4"/>
          <p:cNvSpPr>
            <a:spLocks noGrp="1"/>
          </p:cNvSpPr>
          <p:nvPr>
            <p:ph type="ftr" sz="quarter" idx="3"/>
          </p:nvPr>
        </p:nvSpPr>
        <p:spPr>
          <a:xfrm>
            <a:off x="3354076" y="7157203"/>
            <a:ext cx="3402211" cy="402483"/>
          </a:xfrm>
          <a:prstGeom prst="rect">
            <a:avLst/>
          </a:prstGeom>
        </p:spPr>
        <p:txBody>
          <a:bodyPr vert="horz" lIns="91440" tIns="45720" rIns="91440" bIns="45720" rtlCol="0" anchor="ctr"/>
          <a:lstStyle>
            <a:lvl1pPr algn="ctr">
              <a:defRPr sz="1323">
                <a:solidFill>
                  <a:schemeClr val="tx1">
                    <a:tint val="75000"/>
                  </a:schemeClr>
                </a:solidFill>
              </a:defRPr>
            </a:lvl1pPr>
          </a:lstStyle>
          <a:p>
            <a:r>
              <a:rPr lang="it-IT"/>
              <a:t>alessandro.pilloni@unica.it</a:t>
            </a:r>
          </a:p>
        </p:txBody>
      </p:sp>
      <p:sp>
        <p:nvSpPr>
          <p:cNvPr id="6" name="Slide Number Placeholder 5"/>
          <p:cNvSpPr>
            <a:spLocks noGrp="1"/>
          </p:cNvSpPr>
          <p:nvPr>
            <p:ph type="sldNum" sz="quarter" idx="4"/>
          </p:nvPr>
        </p:nvSpPr>
        <p:spPr>
          <a:xfrm>
            <a:off x="7119441" y="7157203"/>
            <a:ext cx="2658404" cy="402483"/>
          </a:xfrm>
          <a:prstGeom prst="rect">
            <a:avLst/>
          </a:prstGeom>
        </p:spPr>
        <p:txBody>
          <a:bodyPr vert="horz" lIns="91440" tIns="45720" rIns="91440" bIns="45720" rtlCol="0" anchor="ctr"/>
          <a:lstStyle>
            <a:lvl1pPr algn="r">
              <a:defRPr sz="1323">
                <a:solidFill>
                  <a:schemeClr val="tx1">
                    <a:tint val="75000"/>
                  </a:schemeClr>
                </a:solidFill>
              </a:defRPr>
            </a:lvl1pPr>
          </a:lstStyle>
          <a:p>
            <a:fld id="{77D38DAF-82E5-4F16-9708-7032B2640FE9}" type="slidenum">
              <a:rPr lang="it-IT" smtClean="0"/>
              <a:t>‹N›</a:t>
            </a:fld>
            <a:endParaRPr lang="it-IT" dirty="0"/>
          </a:p>
        </p:txBody>
      </p:sp>
    </p:spTree>
    <p:extLst>
      <p:ext uri="{BB962C8B-B14F-4D97-AF65-F5344CB8AC3E}">
        <p14:creationId xmlns:p14="http://schemas.microsoft.com/office/powerpoint/2010/main" val="1644042288"/>
      </p:ext>
    </p:extLst>
  </p:cSld>
  <p:clrMap bg1="lt1" tx1="dk1" bg2="lt2" tx2="dk2" accent1="accent1" accent2="accent2" accent3="accent3" accent4="accent4" accent5="accent5" accent6="accent6" hlink="hlink" folHlink="folHlink"/>
  <p:sldLayoutIdLst>
    <p:sldLayoutId id="2147483685" r:id="rId1"/>
    <p:sldLayoutId id="2147483686" r:id="rId2"/>
  </p:sldLayoutIdLst>
  <p:hf hdr="0"/>
  <p:txStyles>
    <p:titleStyle>
      <a:lvl1pPr algn="l" defTabSz="1008085" rtl="0" eaLnBrk="1" latinLnBrk="0" hangingPunct="1">
        <a:lnSpc>
          <a:spcPct val="90000"/>
        </a:lnSpc>
        <a:spcBef>
          <a:spcPct val="0"/>
        </a:spcBef>
        <a:buNone/>
        <a:defRPr sz="2600" kern="1200">
          <a:solidFill>
            <a:srgbClr val="FF0000"/>
          </a:solidFill>
          <a:latin typeface="+mj-lt"/>
          <a:ea typeface="+mj-ea"/>
          <a:cs typeface="+mj-cs"/>
        </a:defRPr>
      </a:lvl1pPr>
    </p:titleStyle>
    <p:bodyStyle>
      <a:lvl1pPr marL="252022" indent="-252022" algn="l" defTabSz="1008085" rtl="0" eaLnBrk="1" latinLnBrk="0" hangingPunct="1">
        <a:lnSpc>
          <a:spcPct val="90000"/>
        </a:lnSpc>
        <a:spcBef>
          <a:spcPts val="1102"/>
        </a:spcBef>
        <a:buFont typeface="Arial" panose="020B0604020202020204" pitchFamily="34" charset="0"/>
        <a:buChar char="•"/>
        <a:defRPr sz="2200" kern="1200">
          <a:solidFill>
            <a:schemeClr val="tx1"/>
          </a:solidFill>
          <a:latin typeface="+mn-lt"/>
          <a:ea typeface="+mn-ea"/>
          <a:cs typeface="+mn-cs"/>
        </a:defRPr>
      </a:lvl1pPr>
      <a:lvl2pPr marL="756063" indent="-252022" algn="l" defTabSz="1008085" rtl="0" eaLnBrk="1" latinLnBrk="0" hangingPunct="1">
        <a:lnSpc>
          <a:spcPct val="90000"/>
        </a:lnSpc>
        <a:spcBef>
          <a:spcPts val="551"/>
        </a:spcBef>
        <a:buFont typeface="Arial" panose="020B0604020202020204" pitchFamily="34" charset="0"/>
        <a:buChar char="•"/>
        <a:defRPr sz="2200" kern="1200">
          <a:solidFill>
            <a:schemeClr val="tx1"/>
          </a:solidFill>
          <a:latin typeface="+mn-lt"/>
          <a:ea typeface="+mn-ea"/>
          <a:cs typeface="+mn-cs"/>
        </a:defRPr>
      </a:lvl2pPr>
      <a:lvl3pPr marL="1260105" indent="-252022" algn="l" defTabSz="1008085" rtl="0" eaLnBrk="1" latinLnBrk="0" hangingPunct="1">
        <a:lnSpc>
          <a:spcPct val="90000"/>
        </a:lnSpc>
        <a:spcBef>
          <a:spcPts val="551"/>
        </a:spcBef>
        <a:buFont typeface="Arial" panose="020B0604020202020204" pitchFamily="34" charset="0"/>
        <a:buChar char="•"/>
        <a:defRPr sz="2200" kern="1200">
          <a:solidFill>
            <a:schemeClr val="tx1"/>
          </a:solidFill>
          <a:latin typeface="+mn-lt"/>
          <a:ea typeface="+mn-ea"/>
          <a:cs typeface="+mn-cs"/>
        </a:defRPr>
      </a:lvl3pPr>
      <a:lvl4pPr marL="1764146" indent="-252022" algn="l" defTabSz="1008085" rtl="0" eaLnBrk="1" latinLnBrk="0" hangingPunct="1">
        <a:lnSpc>
          <a:spcPct val="90000"/>
        </a:lnSpc>
        <a:spcBef>
          <a:spcPts val="551"/>
        </a:spcBef>
        <a:buFont typeface="Arial" panose="020B0604020202020204" pitchFamily="34" charset="0"/>
        <a:buChar char="•"/>
        <a:defRPr sz="2200" kern="1200">
          <a:solidFill>
            <a:schemeClr val="tx1"/>
          </a:solidFill>
          <a:latin typeface="+mn-lt"/>
          <a:ea typeface="+mn-ea"/>
          <a:cs typeface="+mn-cs"/>
        </a:defRPr>
      </a:lvl4pPr>
      <a:lvl5pPr marL="2268188" indent="-252022" algn="l" defTabSz="1008085" rtl="0" eaLnBrk="1" latinLnBrk="0" hangingPunct="1">
        <a:lnSpc>
          <a:spcPct val="90000"/>
        </a:lnSpc>
        <a:spcBef>
          <a:spcPts val="551"/>
        </a:spcBef>
        <a:buFont typeface="Arial" panose="020B0604020202020204" pitchFamily="34" charset="0"/>
        <a:buChar char="•"/>
        <a:defRPr sz="2200" kern="1200">
          <a:solidFill>
            <a:schemeClr val="tx1"/>
          </a:solidFill>
          <a:latin typeface="+mn-lt"/>
          <a:ea typeface="+mn-ea"/>
          <a:cs typeface="+mn-cs"/>
        </a:defRPr>
      </a:lvl5pPr>
      <a:lvl6pPr marL="2772232" indent="-252022" algn="l" defTabSz="100808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6273" indent="-252022" algn="l" defTabSz="100808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80316" indent="-252022" algn="l" defTabSz="100808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4357" indent="-252022" algn="l" defTabSz="1008085"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en-US"/>
      </a:defPPr>
      <a:lvl1pPr marL="0" algn="l" defTabSz="1008085" rtl="0" eaLnBrk="1" latinLnBrk="0" hangingPunct="1">
        <a:defRPr sz="1984" kern="1200">
          <a:solidFill>
            <a:schemeClr val="tx1"/>
          </a:solidFill>
          <a:latin typeface="+mn-lt"/>
          <a:ea typeface="+mn-ea"/>
          <a:cs typeface="+mn-cs"/>
        </a:defRPr>
      </a:lvl1pPr>
      <a:lvl2pPr marL="504042" algn="l" defTabSz="1008085" rtl="0" eaLnBrk="1" latinLnBrk="0" hangingPunct="1">
        <a:defRPr sz="1984" kern="1200">
          <a:solidFill>
            <a:schemeClr val="tx1"/>
          </a:solidFill>
          <a:latin typeface="+mn-lt"/>
          <a:ea typeface="+mn-ea"/>
          <a:cs typeface="+mn-cs"/>
        </a:defRPr>
      </a:lvl2pPr>
      <a:lvl3pPr marL="1008085" algn="l" defTabSz="1008085" rtl="0" eaLnBrk="1" latinLnBrk="0" hangingPunct="1">
        <a:defRPr sz="1984" kern="1200">
          <a:solidFill>
            <a:schemeClr val="tx1"/>
          </a:solidFill>
          <a:latin typeface="+mn-lt"/>
          <a:ea typeface="+mn-ea"/>
          <a:cs typeface="+mn-cs"/>
        </a:defRPr>
      </a:lvl3pPr>
      <a:lvl4pPr marL="1512127" algn="l" defTabSz="1008085" rtl="0" eaLnBrk="1" latinLnBrk="0" hangingPunct="1">
        <a:defRPr sz="1984" kern="1200">
          <a:solidFill>
            <a:schemeClr val="tx1"/>
          </a:solidFill>
          <a:latin typeface="+mn-lt"/>
          <a:ea typeface="+mn-ea"/>
          <a:cs typeface="+mn-cs"/>
        </a:defRPr>
      </a:lvl4pPr>
      <a:lvl5pPr marL="2016168" algn="l" defTabSz="1008085" rtl="0" eaLnBrk="1" latinLnBrk="0" hangingPunct="1">
        <a:defRPr sz="1984" kern="1200">
          <a:solidFill>
            <a:schemeClr val="tx1"/>
          </a:solidFill>
          <a:latin typeface="+mn-lt"/>
          <a:ea typeface="+mn-ea"/>
          <a:cs typeface="+mn-cs"/>
        </a:defRPr>
      </a:lvl5pPr>
      <a:lvl6pPr marL="2520211" algn="l" defTabSz="1008085" rtl="0" eaLnBrk="1" latinLnBrk="0" hangingPunct="1">
        <a:defRPr sz="1984" kern="1200">
          <a:solidFill>
            <a:schemeClr val="tx1"/>
          </a:solidFill>
          <a:latin typeface="+mn-lt"/>
          <a:ea typeface="+mn-ea"/>
          <a:cs typeface="+mn-cs"/>
        </a:defRPr>
      </a:lvl6pPr>
      <a:lvl7pPr marL="3024252" algn="l" defTabSz="1008085" rtl="0" eaLnBrk="1" latinLnBrk="0" hangingPunct="1">
        <a:defRPr sz="1984" kern="1200">
          <a:solidFill>
            <a:schemeClr val="tx1"/>
          </a:solidFill>
          <a:latin typeface="+mn-lt"/>
          <a:ea typeface="+mn-ea"/>
          <a:cs typeface="+mn-cs"/>
        </a:defRPr>
      </a:lvl7pPr>
      <a:lvl8pPr marL="3528293" algn="l" defTabSz="1008085" rtl="0" eaLnBrk="1" latinLnBrk="0" hangingPunct="1">
        <a:defRPr sz="1984" kern="1200">
          <a:solidFill>
            <a:schemeClr val="tx1"/>
          </a:solidFill>
          <a:latin typeface="+mn-lt"/>
          <a:ea typeface="+mn-ea"/>
          <a:cs typeface="+mn-cs"/>
        </a:defRPr>
      </a:lvl8pPr>
      <a:lvl9pPr marL="4032337" algn="l" defTabSz="1008085" rtl="0" eaLnBrk="1" latinLnBrk="0" hangingPunct="1">
        <a:defRPr sz="19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3.png"/><Relationship Id="rId10" Type="http://schemas.openxmlformats.org/officeDocument/2006/relationships/image" Target="../media/image7.png"/><Relationship Id="rId4" Type="http://schemas.openxmlformats.org/officeDocument/2006/relationships/image" Target="../media/image2.png"/><Relationship Id="rId9" Type="http://schemas.openxmlformats.org/officeDocument/2006/relationships/image" Target="../media/image6.png"/></Relationships>
</file>

<file path=ppt/slides/_rels/slide10.xml.rels><?xml version="1.0" encoding="UTF-8" standalone="yes"?>
<Relationships xmlns="http://schemas.openxmlformats.org/package/2006/relationships"><Relationship Id="rId8" Type="http://schemas.openxmlformats.org/officeDocument/2006/relationships/image" Target="../media/image63.png"/><Relationship Id="rId3" Type="http://schemas.openxmlformats.org/officeDocument/2006/relationships/image" Target="../media/image480.png"/><Relationship Id="rId7" Type="http://schemas.openxmlformats.org/officeDocument/2006/relationships/image" Target="../media/image71.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70.png"/><Relationship Id="rId11" Type="http://schemas.openxmlformats.org/officeDocument/2006/relationships/image" Target="../media/image75.png"/><Relationship Id="rId5" Type="http://schemas.openxmlformats.org/officeDocument/2006/relationships/image" Target="../media/image4.png"/><Relationship Id="rId10" Type="http://schemas.openxmlformats.org/officeDocument/2006/relationships/image" Target="../media/image74.png"/><Relationship Id="rId4" Type="http://schemas.openxmlformats.org/officeDocument/2006/relationships/image" Target="../media/image48.png"/><Relationship Id="rId9" Type="http://schemas.openxmlformats.org/officeDocument/2006/relationships/image" Target="../media/image73.png"/></Relationships>
</file>

<file path=ppt/slides/_rels/slide11.xml.rels><?xml version="1.0" encoding="UTF-8" standalone="yes"?>
<Relationships xmlns="http://schemas.openxmlformats.org/package/2006/relationships"><Relationship Id="rId8" Type="http://schemas.openxmlformats.org/officeDocument/2006/relationships/image" Target="../media/image64.png"/><Relationship Id="rId13" Type="http://schemas.openxmlformats.org/officeDocument/2006/relationships/image" Target="../media/image81.png"/><Relationship Id="rId3" Type="http://schemas.openxmlformats.org/officeDocument/2006/relationships/image" Target="../media/image76.png"/><Relationship Id="rId7" Type="http://schemas.openxmlformats.org/officeDocument/2006/relationships/image" Target="../media/image65.png"/><Relationship Id="rId12" Type="http://schemas.openxmlformats.org/officeDocument/2006/relationships/image" Target="../media/image80.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79.png"/><Relationship Id="rId11" Type="http://schemas.openxmlformats.org/officeDocument/2006/relationships/image" Target="../media/image68.png"/><Relationship Id="rId5" Type="http://schemas.openxmlformats.org/officeDocument/2006/relationships/image" Target="../media/image78.png"/><Relationship Id="rId10" Type="http://schemas.openxmlformats.org/officeDocument/2006/relationships/image" Target="../media/image66.png"/><Relationship Id="rId4" Type="http://schemas.openxmlformats.org/officeDocument/2006/relationships/image" Target="../media/image77.png"/><Relationship Id="rId9" Type="http://schemas.openxmlformats.org/officeDocument/2006/relationships/image" Target="../media/image67.png"/><Relationship Id="rId14" Type="http://schemas.openxmlformats.org/officeDocument/2006/relationships/image" Target="../media/image82.png"/></Relationships>
</file>

<file path=ppt/slides/_rels/slide12.xml.rels><?xml version="1.0" encoding="UTF-8" standalone="yes"?>
<Relationships xmlns="http://schemas.openxmlformats.org/package/2006/relationships"><Relationship Id="rId8" Type="http://schemas.openxmlformats.org/officeDocument/2006/relationships/image" Target="../media/image660.png"/><Relationship Id="rId3" Type="http://schemas.openxmlformats.org/officeDocument/2006/relationships/image" Target="../media/image76.png"/><Relationship Id="rId7" Type="http://schemas.openxmlformats.org/officeDocument/2006/relationships/image" Target="../media/image90.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72.png"/><Relationship Id="rId5" Type="http://schemas.openxmlformats.org/officeDocument/2006/relationships/image" Target="../media/image69.png"/><Relationship Id="rId10" Type="http://schemas.openxmlformats.org/officeDocument/2006/relationships/image" Target="../media/image84.png"/><Relationship Id="rId4" Type="http://schemas.openxmlformats.org/officeDocument/2006/relationships/image" Target="../media/image87.png"/><Relationship Id="rId9" Type="http://schemas.openxmlformats.org/officeDocument/2006/relationships/image" Target="../media/image83.png"/></Relationships>
</file>

<file path=ppt/slides/_rels/slide13.xml.rels><?xml version="1.0" encoding="UTF-8" standalone="yes"?>
<Relationships xmlns="http://schemas.openxmlformats.org/package/2006/relationships"><Relationship Id="rId8" Type="http://schemas.openxmlformats.org/officeDocument/2006/relationships/image" Target="../media/image98.png"/><Relationship Id="rId3" Type="http://schemas.openxmlformats.org/officeDocument/2006/relationships/image" Target="../media/image76.png"/><Relationship Id="rId7" Type="http://schemas.openxmlformats.org/officeDocument/2006/relationships/image" Target="../media/image97.png"/><Relationship Id="rId12" Type="http://schemas.openxmlformats.org/officeDocument/2006/relationships/image" Target="../media/image102.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85.png"/><Relationship Id="rId11" Type="http://schemas.openxmlformats.org/officeDocument/2006/relationships/image" Target="../media/image101.png"/><Relationship Id="rId5" Type="http://schemas.openxmlformats.org/officeDocument/2006/relationships/image" Target="../media/image95.png"/><Relationship Id="rId10" Type="http://schemas.openxmlformats.org/officeDocument/2006/relationships/image" Target="../media/image100.png"/><Relationship Id="rId4" Type="http://schemas.openxmlformats.org/officeDocument/2006/relationships/image" Target="../media/image94.png"/><Relationship Id="rId9" Type="http://schemas.openxmlformats.org/officeDocument/2006/relationships/image" Target="../media/image99.png"/></Relationships>
</file>

<file path=ppt/slides/_rels/slide14.xml.rels><?xml version="1.0" encoding="UTF-8" standalone="yes"?>
<Relationships xmlns="http://schemas.openxmlformats.org/package/2006/relationships"><Relationship Id="rId8" Type="http://schemas.openxmlformats.org/officeDocument/2006/relationships/image" Target="../media/image108.png"/><Relationship Id="rId13" Type="http://schemas.openxmlformats.org/officeDocument/2006/relationships/image" Target="../media/image113.png"/><Relationship Id="rId18" Type="http://schemas.openxmlformats.org/officeDocument/2006/relationships/image" Target="../media/image93.png"/><Relationship Id="rId3" Type="http://schemas.openxmlformats.org/officeDocument/2006/relationships/image" Target="../media/image103.png"/><Relationship Id="rId7" Type="http://schemas.openxmlformats.org/officeDocument/2006/relationships/image" Target="../media/image89.png"/><Relationship Id="rId12" Type="http://schemas.openxmlformats.org/officeDocument/2006/relationships/image" Target="../media/image112.png"/><Relationship Id="rId17" Type="http://schemas.openxmlformats.org/officeDocument/2006/relationships/image" Target="../media/image60.png"/><Relationship Id="rId2" Type="http://schemas.openxmlformats.org/officeDocument/2006/relationships/notesSlide" Target="../notesSlides/notesSlide14.xml"/><Relationship Id="rId16" Type="http://schemas.openxmlformats.org/officeDocument/2006/relationships/image" Target="../media/image116.png"/><Relationship Id="rId1" Type="http://schemas.openxmlformats.org/officeDocument/2006/relationships/slideLayout" Target="../slideLayouts/slideLayout2.xml"/><Relationship Id="rId6" Type="http://schemas.openxmlformats.org/officeDocument/2006/relationships/image" Target="../media/image106.png"/><Relationship Id="rId11" Type="http://schemas.openxmlformats.org/officeDocument/2006/relationships/image" Target="../media/image111.png"/><Relationship Id="rId5" Type="http://schemas.openxmlformats.org/officeDocument/2006/relationships/image" Target="../media/image88.png"/><Relationship Id="rId15" Type="http://schemas.openxmlformats.org/officeDocument/2006/relationships/image" Target="../media/image115.png"/><Relationship Id="rId10" Type="http://schemas.openxmlformats.org/officeDocument/2006/relationships/image" Target="../media/image110.png"/><Relationship Id="rId4" Type="http://schemas.openxmlformats.org/officeDocument/2006/relationships/image" Target="../media/image86.png"/><Relationship Id="rId9" Type="http://schemas.openxmlformats.org/officeDocument/2006/relationships/image" Target="../media/image55.png"/><Relationship Id="rId14" Type="http://schemas.openxmlformats.org/officeDocument/2006/relationships/image" Target="../media/image114.png"/></Relationships>
</file>

<file path=ppt/slides/_rels/slide15.xml.rels><?xml version="1.0" encoding="UTF-8" standalone="yes"?>
<Relationships xmlns="http://schemas.openxmlformats.org/package/2006/relationships"><Relationship Id="rId8" Type="http://schemas.openxmlformats.org/officeDocument/2006/relationships/image" Target="../media/image104.png"/><Relationship Id="rId3" Type="http://schemas.openxmlformats.org/officeDocument/2006/relationships/image" Target="../media/image91.png"/><Relationship Id="rId7" Type="http://schemas.openxmlformats.org/officeDocument/2006/relationships/image" Target="../media/image96.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21.png"/><Relationship Id="rId5" Type="http://schemas.openxmlformats.org/officeDocument/2006/relationships/image" Target="../media/image910.png"/><Relationship Id="rId10" Type="http://schemas.openxmlformats.org/officeDocument/2006/relationships/image" Target="../media/image105.png"/><Relationship Id="rId4" Type="http://schemas.openxmlformats.org/officeDocument/2006/relationships/image" Target="../media/image92.png"/><Relationship Id="rId9" Type="http://schemas.openxmlformats.org/officeDocument/2006/relationships/image" Target="../media/image107.png"/></Relationships>
</file>

<file path=ppt/slides/_rels/slide16.xml.rels><?xml version="1.0" encoding="UTF-8" standalone="yes"?>
<Relationships xmlns="http://schemas.openxmlformats.org/package/2006/relationships"><Relationship Id="rId8" Type="http://schemas.openxmlformats.org/officeDocument/2006/relationships/image" Target="../media/image123.png"/><Relationship Id="rId18" Type="http://schemas.openxmlformats.org/officeDocument/2006/relationships/image" Target="../media/image126.png"/><Relationship Id="rId3" Type="http://schemas.openxmlformats.org/officeDocument/2006/relationships/image" Target="../media/image1050.png"/><Relationship Id="rId21" Type="http://schemas.openxmlformats.org/officeDocument/2006/relationships/image" Target="../media/image128.png"/><Relationship Id="rId7" Type="http://schemas.openxmlformats.org/officeDocument/2006/relationships/image" Target="../media/image120.png"/><Relationship Id="rId17" Type="http://schemas.openxmlformats.org/officeDocument/2006/relationships/image" Target="../media/image125.png"/><Relationship Id="rId12" Type="http://schemas.openxmlformats.org/officeDocument/2006/relationships/image" Target="../media/image134.png"/><Relationship Id="rId2" Type="http://schemas.openxmlformats.org/officeDocument/2006/relationships/notesSlide" Target="../notesSlides/notesSlide16.xml"/><Relationship Id="rId16" Type="http://schemas.openxmlformats.org/officeDocument/2006/relationships/image" Target="../media/image138.png"/><Relationship Id="rId20" Type="http://schemas.openxmlformats.org/officeDocument/2006/relationships/image" Target="../media/image119.png"/><Relationship Id="rId1" Type="http://schemas.openxmlformats.org/officeDocument/2006/relationships/slideLayout" Target="../slideLayouts/slideLayout2.xml"/><Relationship Id="rId6" Type="http://schemas.openxmlformats.org/officeDocument/2006/relationships/image" Target="../media/image118.png"/><Relationship Id="rId11" Type="http://schemas.openxmlformats.org/officeDocument/2006/relationships/image" Target="../media/image133.png"/><Relationship Id="rId5" Type="http://schemas.openxmlformats.org/officeDocument/2006/relationships/image" Target="../media/image117.png"/><Relationship Id="rId23" Type="http://schemas.openxmlformats.org/officeDocument/2006/relationships/image" Target="../media/image135.png"/><Relationship Id="rId19" Type="http://schemas.openxmlformats.org/officeDocument/2006/relationships/image" Target="../media/image130.png"/><Relationship Id="rId10" Type="http://schemas.openxmlformats.org/officeDocument/2006/relationships/image" Target="../media/image132.png"/><Relationship Id="rId4" Type="http://schemas.openxmlformats.org/officeDocument/2006/relationships/image" Target="../media/image109.png"/><Relationship Id="rId9" Type="http://schemas.openxmlformats.org/officeDocument/2006/relationships/image" Target="../media/image131.png"/><Relationship Id="rId22" Type="http://schemas.openxmlformats.org/officeDocument/2006/relationships/image" Target="../media/image129.png"/></Relationships>
</file>

<file path=ppt/slides/_rels/slide17.xml.rels><?xml version="1.0" encoding="UTF-8" standalone="yes"?>
<Relationships xmlns="http://schemas.openxmlformats.org/package/2006/relationships"><Relationship Id="rId8" Type="http://schemas.openxmlformats.org/officeDocument/2006/relationships/image" Target="../media/image720.png"/><Relationship Id="rId3" Type="http://schemas.openxmlformats.org/officeDocument/2006/relationships/image" Target="../media/image680.png"/><Relationship Id="rId7" Type="http://schemas.openxmlformats.org/officeDocument/2006/relationships/image" Target="../media/image71.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70.png"/><Relationship Id="rId11" Type="http://schemas.openxmlformats.org/officeDocument/2006/relationships/image" Target="../media/image75.png"/><Relationship Id="rId5" Type="http://schemas.openxmlformats.org/officeDocument/2006/relationships/image" Target="../media/image4.png"/><Relationship Id="rId10" Type="http://schemas.openxmlformats.org/officeDocument/2006/relationships/image" Target="../media/image1090.png"/><Relationship Id="rId4" Type="http://schemas.openxmlformats.org/officeDocument/2006/relationships/image" Target="../media/image48.png"/><Relationship Id="rId9" Type="http://schemas.openxmlformats.org/officeDocument/2006/relationships/image" Target="../media/image690.png"/></Relationships>
</file>

<file path=ppt/slides/_rels/slide18.xml.rels><?xml version="1.0" encoding="UTF-8" standalone="yes"?>
<Relationships xmlns="http://schemas.openxmlformats.org/package/2006/relationships"><Relationship Id="rId8" Type="http://schemas.openxmlformats.org/officeDocument/2006/relationships/image" Target="../media/image124.png"/><Relationship Id="rId13" Type="http://schemas.openxmlformats.org/officeDocument/2006/relationships/customXml" Target="../ink/ink4.xml"/><Relationship Id="rId3" Type="http://schemas.openxmlformats.org/officeDocument/2006/relationships/image" Target="../media/image1180.png"/><Relationship Id="rId7" Type="http://schemas.openxmlformats.org/officeDocument/2006/relationships/customXml" Target="../ink/ink1.xml"/><Relationship Id="rId12" Type="http://schemas.openxmlformats.org/officeDocument/2006/relationships/image" Target="../media/image136.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customXml" Target="../ink/ink3.xml"/><Relationship Id="rId5" Type="http://schemas.openxmlformats.org/officeDocument/2006/relationships/image" Target="../media/image5.png"/><Relationship Id="rId10" Type="http://schemas.openxmlformats.org/officeDocument/2006/relationships/image" Target="../media/image127.png"/><Relationship Id="rId4" Type="http://schemas.openxmlformats.org/officeDocument/2006/relationships/image" Target="../media/image1350.png"/><Relationship Id="rId9" Type="http://schemas.openxmlformats.org/officeDocument/2006/relationships/customXml" Target="../ink/ink2.xml"/><Relationship Id="rId14" Type="http://schemas.openxmlformats.org/officeDocument/2006/relationships/image" Target="../media/image137.png"/></Relationships>
</file>

<file path=ppt/slides/_rels/slide19.xml.rels><?xml version="1.0" encoding="UTF-8" standalone="yes"?>
<Relationships xmlns="http://schemas.openxmlformats.org/package/2006/relationships"><Relationship Id="rId8" Type="http://schemas.openxmlformats.org/officeDocument/2006/relationships/image" Target="../media/image142.png"/><Relationship Id="rId13" Type="http://schemas.openxmlformats.org/officeDocument/2006/relationships/image" Target="../media/image144.png"/><Relationship Id="rId3" Type="http://schemas.openxmlformats.org/officeDocument/2006/relationships/image" Target="../media/image122.png"/><Relationship Id="rId7" Type="http://schemas.openxmlformats.org/officeDocument/2006/relationships/image" Target="../media/image4.png"/><Relationship Id="rId12" Type="http://schemas.openxmlformats.org/officeDocument/2006/relationships/customXml" Target="../ink/ink6.xml"/><Relationship Id="rId2" Type="http://schemas.openxmlformats.org/officeDocument/2006/relationships/notesSlide" Target="../notesSlides/notesSlide19.xml"/><Relationship Id="rId16" Type="http://schemas.openxmlformats.org/officeDocument/2006/relationships/customXml" Target="../ink/ink8.xml"/><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143.png"/><Relationship Id="rId5" Type="http://schemas.openxmlformats.org/officeDocument/2006/relationships/image" Target="../media/image139.png"/><Relationship Id="rId15" Type="http://schemas.openxmlformats.org/officeDocument/2006/relationships/image" Target="../media/image145.png"/><Relationship Id="rId10" Type="http://schemas.openxmlformats.org/officeDocument/2006/relationships/customXml" Target="../ink/ink5.xml"/><Relationship Id="rId4" Type="http://schemas.openxmlformats.org/officeDocument/2006/relationships/image" Target="../media/image140.png"/><Relationship Id="rId9" Type="http://schemas.openxmlformats.org/officeDocument/2006/relationships/image" Target="../media/image631.png"/><Relationship Id="rId14" Type="http://schemas.openxmlformats.org/officeDocument/2006/relationships/customXml" Target="../ink/ink7.xml"/></Relationships>
</file>

<file path=ppt/slides/_rels/slide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8.png"/><Relationship Id="rId7"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19.png"/><Relationship Id="rId9" Type="http://schemas.openxmlformats.org/officeDocument/2006/relationships/image" Target="../media/image13.png"/></Relationships>
</file>

<file path=ppt/slides/_rels/slide20.xml.rels><?xml version="1.0" encoding="UTF-8" standalone="yes"?>
<Relationships xmlns="http://schemas.openxmlformats.org/package/2006/relationships"><Relationship Id="rId8" Type="http://schemas.openxmlformats.org/officeDocument/2006/relationships/image" Target="../media/image1451.png"/><Relationship Id="rId13" Type="http://schemas.openxmlformats.org/officeDocument/2006/relationships/image" Target="../media/image1490.png"/><Relationship Id="rId18" Type="http://schemas.openxmlformats.org/officeDocument/2006/relationships/image" Target="../media/image151.png"/><Relationship Id="rId3" Type="http://schemas.openxmlformats.org/officeDocument/2006/relationships/image" Target="../media/image146.png"/><Relationship Id="rId12" Type="http://schemas.openxmlformats.org/officeDocument/2006/relationships/image" Target="../media/image150.png"/><Relationship Id="rId17" Type="http://schemas.openxmlformats.org/officeDocument/2006/relationships/image" Target="../media/image154.png"/><Relationship Id="rId2" Type="http://schemas.openxmlformats.org/officeDocument/2006/relationships/notesSlide" Target="../notesSlides/notesSlide20.xml"/><Relationship Id="rId16" Type="http://schemas.openxmlformats.org/officeDocument/2006/relationships/image" Target="../media/image1450.png"/><Relationship Id="rId1" Type="http://schemas.openxmlformats.org/officeDocument/2006/relationships/slideLayout" Target="../slideLayouts/slideLayout2.xml"/><Relationship Id="rId6" Type="http://schemas.openxmlformats.org/officeDocument/2006/relationships/image" Target="../media/image149.png"/><Relationship Id="rId11" Type="http://schemas.openxmlformats.org/officeDocument/2006/relationships/image" Target="../media/image152.png"/><Relationship Id="rId5" Type="http://schemas.openxmlformats.org/officeDocument/2006/relationships/image" Target="../media/image148.png"/><Relationship Id="rId15" Type="http://schemas.openxmlformats.org/officeDocument/2006/relationships/image" Target="../media/image1440.png"/><Relationship Id="rId10" Type="http://schemas.openxmlformats.org/officeDocument/2006/relationships/image" Target="../media/image1480.png"/><Relationship Id="rId4" Type="http://schemas.openxmlformats.org/officeDocument/2006/relationships/image" Target="../media/image147.png"/><Relationship Id="rId9" Type="http://schemas.openxmlformats.org/officeDocument/2006/relationships/image" Target="../media/image1460.png"/><Relationship Id="rId14" Type="http://schemas.openxmlformats.org/officeDocument/2006/relationships/image" Target="../media/image1500.png"/></Relationships>
</file>

<file path=ppt/slides/_rels/slide21.xml.rels><?xml version="1.0" encoding="UTF-8" standalone="yes"?>
<Relationships xmlns="http://schemas.openxmlformats.org/package/2006/relationships"><Relationship Id="rId13" Type="http://schemas.openxmlformats.org/officeDocument/2006/relationships/image" Target="../media/image163.png"/><Relationship Id="rId18" Type="http://schemas.openxmlformats.org/officeDocument/2006/relationships/image" Target="../media/image156.png"/><Relationship Id="rId26" Type="http://schemas.openxmlformats.org/officeDocument/2006/relationships/image" Target="../media/image176.png"/><Relationship Id="rId39" Type="http://schemas.openxmlformats.org/officeDocument/2006/relationships/image" Target="../media/image174.png"/><Relationship Id="rId21" Type="http://schemas.openxmlformats.org/officeDocument/2006/relationships/image" Target="../media/image171.png"/><Relationship Id="rId34" Type="http://schemas.openxmlformats.org/officeDocument/2006/relationships/image" Target="../media/image168.png"/><Relationship Id="rId42" Type="http://schemas.openxmlformats.org/officeDocument/2006/relationships/image" Target="../media/image192.png"/><Relationship Id="rId47" Type="http://schemas.openxmlformats.org/officeDocument/2006/relationships/image" Target="../media/image197.png"/><Relationship Id="rId50" Type="http://schemas.openxmlformats.org/officeDocument/2006/relationships/image" Target="../media/image200.png"/><Relationship Id="rId55" Type="http://schemas.openxmlformats.org/officeDocument/2006/relationships/image" Target="../media/image189.png"/><Relationship Id="rId63" Type="http://schemas.openxmlformats.org/officeDocument/2006/relationships/image" Target="../media/image202.png"/><Relationship Id="rId7" Type="http://schemas.openxmlformats.org/officeDocument/2006/relationships/customXml" Target="../ink/ink9.xml"/><Relationship Id="rId2" Type="http://schemas.openxmlformats.org/officeDocument/2006/relationships/tags" Target="../tags/tag2.xml"/><Relationship Id="rId16" Type="http://schemas.openxmlformats.org/officeDocument/2006/relationships/image" Target="../media/image166.png"/><Relationship Id="rId29" Type="http://schemas.openxmlformats.org/officeDocument/2006/relationships/image" Target="../media/image179.png"/><Relationship Id="rId11" Type="http://schemas.openxmlformats.org/officeDocument/2006/relationships/image" Target="../media/image161.png"/><Relationship Id="rId24" Type="http://schemas.openxmlformats.org/officeDocument/2006/relationships/image" Target="../media/image159.png"/><Relationship Id="rId32" Type="http://schemas.openxmlformats.org/officeDocument/2006/relationships/image" Target="../media/image182.png"/><Relationship Id="rId37" Type="http://schemas.openxmlformats.org/officeDocument/2006/relationships/image" Target="../media/image187.png"/><Relationship Id="rId40" Type="http://schemas.openxmlformats.org/officeDocument/2006/relationships/image" Target="../media/image184.png"/><Relationship Id="rId45" Type="http://schemas.openxmlformats.org/officeDocument/2006/relationships/image" Target="../media/image195.png"/><Relationship Id="rId53" Type="http://schemas.openxmlformats.org/officeDocument/2006/relationships/image" Target="../media/image188.png"/><Relationship Id="rId58" Type="http://schemas.openxmlformats.org/officeDocument/2006/relationships/customXml" Target="../ink/ink14.xml"/><Relationship Id="rId5" Type="http://schemas.openxmlformats.org/officeDocument/2006/relationships/slideLayout" Target="../slideLayouts/slideLayout2.xml"/><Relationship Id="rId61" Type="http://schemas.openxmlformats.org/officeDocument/2006/relationships/image" Target="../media/image191.png"/><Relationship Id="rId19" Type="http://schemas.openxmlformats.org/officeDocument/2006/relationships/image" Target="../media/image157.png"/><Relationship Id="rId14" Type="http://schemas.openxmlformats.org/officeDocument/2006/relationships/image" Target="../media/image164.png"/><Relationship Id="rId22" Type="http://schemas.openxmlformats.org/officeDocument/2006/relationships/image" Target="../media/image158.png"/><Relationship Id="rId27" Type="http://schemas.openxmlformats.org/officeDocument/2006/relationships/image" Target="../media/image177.png"/><Relationship Id="rId30" Type="http://schemas.openxmlformats.org/officeDocument/2006/relationships/image" Target="../media/image180.png"/><Relationship Id="rId35" Type="http://schemas.openxmlformats.org/officeDocument/2006/relationships/image" Target="../media/image185.png"/><Relationship Id="rId43" Type="http://schemas.openxmlformats.org/officeDocument/2006/relationships/image" Target="../media/image193.png"/><Relationship Id="rId48" Type="http://schemas.openxmlformats.org/officeDocument/2006/relationships/image" Target="../media/image198.png"/><Relationship Id="rId56" Type="http://schemas.openxmlformats.org/officeDocument/2006/relationships/customXml" Target="../ink/ink12.xml"/><Relationship Id="rId8" Type="http://schemas.openxmlformats.org/officeDocument/2006/relationships/image" Target="../media/image153.png"/><Relationship Id="rId51" Type="http://schemas.openxmlformats.org/officeDocument/2006/relationships/image" Target="../media/image201.png"/><Relationship Id="rId3" Type="http://schemas.openxmlformats.org/officeDocument/2006/relationships/tags" Target="../tags/tag3.xml"/><Relationship Id="rId12" Type="http://schemas.openxmlformats.org/officeDocument/2006/relationships/image" Target="../media/image162.png"/><Relationship Id="rId17" Type="http://schemas.openxmlformats.org/officeDocument/2006/relationships/image" Target="../media/image167.png"/><Relationship Id="rId25" Type="http://schemas.openxmlformats.org/officeDocument/2006/relationships/image" Target="../media/image175.png"/><Relationship Id="rId33" Type="http://schemas.openxmlformats.org/officeDocument/2006/relationships/image" Target="../media/image183.png"/><Relationship Id="rId38" Type="http://schemas.openxmlformats.org/officeDocument/2006/relationships/image" Target="../media/image155.png"/><Relationship Id="rId46" Type="http://schemas.openxmlformats.org/officeDocument/2006/relationships/image" Target="../media/image196.png"/><Relationship Id="rId59" Type="http://schemas.openxmlformats.org/officeDocument/2006/relationships/image" Target="../media/image190.png"/><Relationship Id="rId20" Type="http://schemas.openxmlformats.org/officeDocument/2006/relationships/image" Target="../media/image170.png"/><Relationship Id="rId41" Type="http://schemas.openxmlformats.org/officeDocument/2006/relationships/image" Target="../media/image186.png"/><Relationship Id="rId54" Type="http://schemas.openxmlformats.org/officeDocument/2006/relationships/customXml" Target="../ink/ink11.xml"/><Relationship Id="rId62" Type="http://schemas.openxmlformats.org/officeDocument/2006/relationships/customXml" Target="../ink/ink16.xml"/><Relationship Id="rId1" Type="http://schemas.openxmlformats.org/officeDocument/2006/relationships/tags" Target="../tags/tag1.xml"/><Relationship Id="rId6" Type="http://schemas.openxmlformats.org/officeDocument/2006/relationships/notesSlide" Target="../notesSlides/notesSlide21.xml"/><Relationship Id="rId15" Type="http://schemas.openxmlformats.org/officeDocument/2006/relationships/image" Target="../media/image165.png"/><Relationship Id="rId23" Type="http://schemas.openxmlformats.org/officeDocument/2006/relationships/image" Target="../media/image173.png"/><Relationship Id="rId28" Type="http://schemas.openxmlformats.org/officeDocument/2006/relationships/image" Target="../media/image178.png"/><Relationship Id="rId36" Type="http://schemas.openxmlformats.org/officeDocument/2006/relationships/image" Target="../media/image169.png"/><Relationship Id="rId49" Type="http://schemas.openxmlformats.org/officeDocument/2006/relationships/image" Target="../media/image199.png"/><Relationship Id="rId57" Type="http://schemas.openxmlformats.org/officeDocument/2006/relationships/customXml" Target="../ink/ink13.xml"/><Relationship Id="rId10" Type="http://schemas.openxmlformats.org/officeDocument/2006/relationships/image" Target="../media/image160.png"/><Relationship Id="rId31" Type="http://schemas.openxmlformats.org/officeDocument/2006/relationships/image" Target="../media/image181.png"/><Relationship Id="rId44" Type="http://schemas.openxmlformats.org/officeDocument/2006/relationships/image" Target="../media/image194.png"/><Relationship Id="rId52" Type="http://schemas.openxmlformats.org/officeDocument/2006/relationships/customXml" Target="../ink/ink10.xml"/><Relationship Id="rId60" Type="http://schemas.openxmlformats.org/officeDocument/2006/relationships/customXml" Target="../ink/ink15.xml"/><Relationship Id="rId4" Type="http://schemas.openxmlformats.org/officeDocument/2006/relationships/tags" Target="../tags/tag4.xml"/><Relationship Id="rId9" Type="http://schemas.openxmlformats.org/officeDocument/2006/relationships/image" Target="../media/image141.png"/></Relationships>
</file>

<file path=ppt/slides/_rels/slide22.xml.rels><?xml version="1.0" encoding="UTF-8" standalone="yes"?>
<Relationships xmlns="http://schemas.openxmlformats.org/package/2006/relationships"><Relationship Id="rId8" Type="http://schemas.openxmlformats.org/officeDocument/2006/relationships/image" Target="../media/image208.png"/><Relationship Id="rId3" Type="http://schemas.openxmlformats.org/officeDocument/2006/relationships/image" Target="../media/image203.png"/><Relationship Id="rId7" Type="http://schemas.openxmlformats.org/officeDocument/2006/relationships/image" Target="../media/image207.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206.png"/><Relationship Id="rId5" Type="http://schemas.openxmlformats.org/officeDocument/2006/relationships/image" Target="../media/image205.png"/><Relationship Id="rId4" Type="http://schemas.openxmlformats.org/officeDocument/2006/relationships/image" Target="../media/image204.png"/></Relationships>
</file>

<file path=ppt/slides/_rels/slide23.xml.rels><?xml version="1.0" encoding="UTF-8" standalone="yes"?>
<Relationships xmlns="http://schemas.openxmlformats.org/package/2006/relationships"><Relationship Id="rId3" Type="http://schemas.openxmlformats.org/officeDocument/2006/relationships/image" Target="../media/image680.png"/><Relationship Id="rId7" Type="http://schemas.openxmlformats.org/officeDocument/2006/relationships/image" Target="../media/image71.png"/><Relationship Id="rId12" Type="http://schemas.openxmlformats.org/officeDocument/2006/relationships/image" Target="../media/image1880.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70.png"/><Relationship Id="rId11" Type="http://schemas.openxmlformats.org/officeDocument/2006/relationships/image" Target="../media/image75.png"/><Relationship Id="rId5" Type="http://schemas.openxmlformats.org/officeDocument/2006/relationships/image" Target="../media/image4.png"/><Relationship Id="rId10" Type="http://schemas.openxmlformats.org/officeDocument/2006/relationships/image" Target="../media/image2080.png"/><Relationship Id="rId4" Type="http://schemas.openxmlformats.org/officeDocument/2006/relationships/image" Target="../media/image48.png"/><Relationship Id="rId9" Type="http://schemas.openxmlformats.org/officeDocument/2006/relationships/image" Target="../media/image2070.png"/></Relationships>
</file>

<file path=ppt/slides/_rels/slide24.xml.rels><?xml version="1.0" encoding="UTF-8" standalone="yes"?>
<Relationships xmlns="http://schemas.openxmlformats.org/package/2006/relationships"><Relationship Id="rId8" Type="http://schemas.openxmlformats.org/officeDocument/2006/relationships/image" Target="../media/image214.png"/><Relationship Id="rId3" Type="http://schemas.openxmlformats.org/officeDocument/2006/relationships/image" Target="../media/image172.png"/><Relationship Id="rId7" Type="http://schemas.openxmlformats.org/officeDocument/2006/relationships/image" Target="../media/image213.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212.png"/><Relationship Id="rId11" Type="http://schemas.openxmlformats.org/officeDocument/2006/relationships/image" Target="../media/image217.png"/><Relationship Id="rId5" Type="http://schemas.openxmlformats.org/officeDocument/2006/relationships/image" Target="../media/image211.png"/><Relationship Id="rId10" Type="http://schemas.openxmlformats.org/officeDocument/2006/relationships/image" Target="../media/image216.png"/><Relationship Id="rId4" Type="http://schemas.openxmlformats.org/officeDocument/2006/relationships/image" Target="../media/image210.png"/><Relationship Id="rId9" Type="http://schemas.openxmlformats.org/officeDocument/2006/relationships/image" Target="../media/image215.png"/></Relationships>
</file>

<file path=ppt/slides/_rels/slide25.xml.rels><?xml version="1.0" encoding="UTF-8" standalone="yes"?>
<Relationships xmlns="http://schemas.openxmlformats.org/package/2006/relationships"><Relationship Id="rId8" Type="http://schemas.openxmlformats.org/officeDocument/2006/relationships/image" Target="../media/image220.png"/><Relationship Id="rId13" Type="http://schemas.openxmlformats.org/officeDocument/2006/relationships/image" Target="../media/image225.png"/><Relationship Id="rId3" Type="http://schemas.openxmlformats.org/officeDocument/2006/relationships/tags" Target="../tags/tag7.xml"/><Relationship Id="rId7" Type="http://schemas.openxmlformats.org/officeDocument/2006/relationships/image" Target="../media/image209.png"/><Relationship Id="rId12" Type="http://schemas.openxmlformats.org/officeDocument/2006/relationships/image" Target="../media/image224.png"/><Relationship Id="rId17" Type="http://schemas.openxmlformats.org/officeDocument/2006/relationships/image" Target="../media/image219.png"/><Relationship Id="rId2" Type="http://schemas.openxmlformats.org/officeDocument/2006/relationships/tags" Target="../tags/tag6.xml"/><Relationship Id="rId16" Type="http://schemas.openxmlformats.org/officeDocument/2006/relationships/image" Target="../media/image227.png"/><Relationship Id="rId1" Type="http://schemas.openxmlformats.org/officeDocument/2006/relationships/tags" Target="../tags/tag5.xml"/><Relationship Id="rId6" Type="http://schemas.openxmlformats.org/officeDocument/2006/relationships/image" Target="../media/image218.png"/><Relationship Id="rId11" Type="http://schemas.openxmlformats.org/officeDocument/2006/relationships/image" Target="../media/image223.png"/><Relationship Id="rId5" Type="http://schemas.openxmlformats.org/officeDocument/2006/relationships/notesSlide" Target="../notesSlides/notesSlide25.xml"/><Relationship Id="rId15" Type="http://schemas.openxmlformats.org/officeDocument/2006/relationships/image" Target="../media/image155.png"/><Relationship Id="rId10" Type="http://schemas.openxmlformats.org/officeDocument/2006/relationships/image" Target="../media/image222.png"/><Relationship Id="rId4" Type="http://schemas.openxmlformats.org/officeDocument/2006/relationships/slideLayout" Target="../slideLayouts/slideLayout2.xml"/><Relationship Id="rId9" Type="http://schemas.openxmlformats.org/officeDocument/2006/relationships/image" Target="../media/image221.png"/><Relationship Id="rId14" Type="http://schemas.openxmlformats.org/officeDocument/2006/relationships/image" Target="../media/image226.png"/></Relationships>
</file>

<file path=ppt/slides/_rels/slide26.xml.rels><?xml version="1.0" encoding="UTF-8" standalone="yes"?>
<Relationships xmlns="http://schemas.openxmlformats.org/package/2006/relationships"><Relationship Id="rId8" Type="http://schemas.openxmlformats.org/officeDocument/2006/relationships/image" Target="../media/image233.png"/><Relationship Id="rId13" Type="http://schemas.openxmlformats.org/officeDocument/2006/relationships/image" Target="../media/image237.png"/><Relationship Id="rId3" Type="http://schemas.openxmlformats.org/officeDocument/2006/relationships/image" Target="../media/image2280.png"/><Relationship Id="rId7" Type="http://schemas.openxmlformats.org/officeDocument/2006/relationships/image" Target="../media/image232.png"/><Relationship Id="rId12" Type="http://schemas.openxmlformats.org/officeDocument/2006/relationships/image" Target="../media/image236.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231.png"/><Relationship Id="rId11" Type="http://schemas.openxmlformats.org/officeDocument/2006/relationships/image" Target="../media/image2170.png"/><Relationship Id="rId5" Type="http://schemas.openxmlformats.org/officeDocument/2006/relationships/image" Target="../media/image230.png"/><Relationship Id="rId15" Type="http://schemas.openxmlformats.org/officeDocument/2006/relationships/image" Target="../media/image2260.png"/><Relationship Id="rId10" Type="http://schemas.openxmlformats.org/officeDocument/2006/relationships/image" Target="../media/image235.png"/><Relationship Id="rId4" Type="http://schemas.openxmlformats.org/officeDocument/2006/relationships/image" Target="../media/image229.png"/><Relationship Id="rId9" Type="http://schemas.openxmlformats.org/officeDocument/2006/relationships/image" Target="../media/image234.png"/><Relationship Id="rId14" Type="http://schemas.openxmlformats.org/officeDocument/2006/relationships/image" Target="../media/image238.png"/></Relationships>
</file>

<file path=ppt/slides/_rels/slide27.xml.rels><?xml version="1.0" encoding="UTF-8" standalone="yes"?>
<Relationships xmlns="http://schemas.openxmlformats.org/package/2006/relationships"><Relationship Id="rId8" Type="http://schemas.openxmlformats.org/officeDocument/2006/relationships/image" Target="../media/image2380.png"/><Relationship Id="rId13" Type="http://schemas.openxmlformats.org/officeDocument/2006/relationships/image" Target="../media/image2330.png"/><Relationship Id="rId3" Type="http://schemas.openxmlformats.org/officeDocument/2006/relationships/image" Target="../media/image172.png"/><Relationship Id="rId7" Type="http://schemas.openxmlformats.org/officeDocument/2006/relationships/image" Target="../media/image2370.png"/><Relationship Id="rId12" Type="http://schemas.openxmlformats.org/officeDocument/2006/relationships/image" Target="../media/image242.png"/><Relationship Id="rId2" Type="http://schemas.openxmlformats.org/officeDocument/2006/relationships/notesSlide" Target="../notesSlides/notesSlide27.xml"/><Relationship Id="rId16" Type="http://schemas.openxmlformats.org/officeDocument/2006/relationships/image" Target="../media/image243.png"/><Relationship Id="rId1" Type="http://schemas.openxmlformats.org/officeDocument/2006/relationships/slideLayout" Target="../slideLayouts/slideLayout2.xml"/><Relationship Id="rId6" Type="http://schemas.openxmlformats.org/officeDocument/2006/relationships/image" Target="../media/image2360.png"/><Relationship Id="rId11" Type="http://schemas.openxmlformats.org/officeDocument/2006/relationships/image" Target="../media/image241.png"/><Relationship Id="rId5" Type="http://schemas.openxmlformats.org/officeDocument/2006/relationships/image" Target="../media/image2230.png"/><Relationship Id="rId15" Type="http://schemas.openxmlformats.org/officeDocument/2006/relationships/image" Target="../media/image2350.png"/><Relationship Id="rId10" Type="http://schemas.openxmlformats.org/officeDocument/2006/relationships/image" Target="../media/image240.png"/><Relationship Id="rId4" Type="http://schemas.openxmlformats.org/officeDocument/2006/relationships/image" Target="../media/image2220.png"/><Relationship Id="rId9" Type="http://schemas.openxmlformats.org/officeDocument/2006/relationships/image" Target="../media/image239.png"/><Relationship Id="rId14" Type="http://schemas.openxmlformats.org/officeDocument/2006/relationships/image" Target="../media/image2340.png"/></Relationships>
</file>

<file path=ppt/slides/_rels/slide28.xml.rels><?xml version="1.0" encoding="UTF-8" standalone="yes"?>
<Relationships xmlns="http://schemas.openxmlformats.org/package/2006/relationships"><Relationship Id="rId8" Type="http://schemas.openxmlformats.org/officeDocument/2006/relationships/image" Target="../media/image1880.png"/><Relationship Id="rId3" Type="http://schemas.openxmlformats.org/officeDocument/2006/relationships/image" Target="../media/image680.png"/><Relationship Id="rId7" Type="http://schemas.openxmlformats.org/officeDocument/2006/relationships/image" Target="../media/image71.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70.png"/><Relationship Id="rId11" Type="http://schemas.openxmlformats.org/officeDocument/2006/relationships/image" Target="../media/image75.png"/><Relationship Id="rId5" Type="http://schemas.openxmlformats.org/officeDocument/2006/relationships/image" Target="../media/image4.png"/><Relationship Id="rId10" Type="http://schemas.openxmlformats.org/officeDocument/2006/relationships/image" Target="../media/image2080.png"/><Relationship Id="rId4" Type="http://schemas.openxmlformats.org/officeDocument/2006/relationships/image" Target="../media/image48.png"/><Relationship Id="rId9" Type="http://schemas.openxmlformats.org/officeDocument/2006/relationships/image" Target="../media/image2070.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4.png"/><Relationship Id="rId7"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10.png"/><Relationship Id="rId9" Type="http://schemas.openxmlformats.org/officeDocument/2006/relationships/image" Target="../media/image18.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44.png"/><Relationship Id="rId2" Type="http://schemas.openxmlformats.org/officeDocument/2006/relationships/image" Target="../media/image22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47.png"/><Relationship Id="rId2" Type="http://schemas.openxmlformats.org/officeDocument/2006/relationships/image" Target="../media/image24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310.png"/><Relationship Id="rId12" Type="http://schemas.openxmlformats.org/officeDocument/2006/relationships/image" Target="../media/image24.png"/><Relationship Id="rId17" Type="http://schemas.openxmlformats.org/officeDocument/2006/relationships/image" Target="../media/image30.png"/><Relationship Id="rId2" Type="http://schemas.openxmlformats.org/officeDocument/2006/relationships/notesSlide" Target="../notesSlides/notesSlide4.xml"/><Relationship Id="rId16"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2210.png"/><Relationship Id="rId11" Type="http://schemas.openxmlformats.org/officeDocument/2006/relationships/image" Target="../media/image23.png"/><Relationship Id="rId5" Type="http://schemas.openxmlformats.org/officeDocument/2006/relationships/image" Target="../media/image2110.png"/><Relationship Id="rId15" Type="http://schemas.openxmlformats.org/officeDocument/2006/relationships/image" Target="../media/image27.png"/><Relationship Id="rId10" Type="http://schemas.openxmlformats.org/officeDocument/2006/relationships/image" Target="../media/image22.png"/><Relationship Id="rId4" Type="http://schemas.openxmlformats.org/officeDocument/2006/relationships/image" Target="../media/image2010.png"/><Relationship Id="rId9" Type="http://schemas.openxmlformats.org/officeDocument/2006/relationships/image" Target="../media/image2111.png"/><Relationship Id="rId14" Type="http://schemas.openxmlformats.org/officeDocument/2006/relationships/image" Target="../media/image26.png"/></Relationships>
</file>

<file path=ppt/slides/_rels/slide5.xml.rels><?xml version="1.0" encoding="UTF-8" standalone="yes"?>
<Relationships xmlns="http://schemas.openxmlformats.org/package/2006/relationships"><Relationship Id="rId8" Type="http://schemas.openxmlformats.org/officeDocument/2006/relationships/image" Target="../media/image37.png"/><Relationship Id="rId13" Type="http://schemas.openxmlformats.org/officeDocument/2006/relationships/image" Target="../media/image32.png"/><Relationship Id="rId3" Type="http://schemas.openxmlformats.org/officeDocument/2006/relationships/image" Target="../media/image28.png"/><Relationship Id="rId7" Type="http://schemas.openxmlformats.org/officeDocument/2006/relationships/image" Target="../media/image20.png"/><Relationship Id="rId12"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36.png"/><Relationship Id="rId11" Type="http://schemas.openxmlformats.org/officeDocument/2006/relationships/image" Target="../media/image40.png"/><Relationship Id="rId5" Type="http://schemas.openxmlformats.org/officeDocument/2006/relationships/image" Target="../media/image35.png"/><Relationship Id="rId10" Type="http://schemas.openxmlformats.org/officeDocument/2006/relationships/image" Target="../media/image39.png"/><Relationship Id="rId4" Type="http://schemas.openxmlformats.org/officeDocument/2006/relationships/image" Target="../media/image31.png"/><Relationship Id="rId9" Type="http://schemas.openxmlformats.org/officeDocument/2006/relationships/image" Target="../media/image38.png"/><Relationship Id="rId14" Type="http://schemas.openxmlformats.org/officeDocument/2006/relationships/image" Target="../media/image42.png"/></Relationships>
</file>

<file path=ppt/slides/_rels/slide6.xml.rels><?xml version="1.0" encoding="UTF-8" standalone="yes"?>
<Relationships xmlns="http://schemas.openxmlformats.org/package/2006/relationships"><Relationship Id="rId8" Type="http://schemas.openxmlformats.org/officeDocument/2006/relationships/image" Target="../media/image380.png"/><Relationship Id="rId13" Type="http://schemas.openxmlformats.org/officeDocument/2006/relationships/image" Target="../media/image430.png"/><Relationship Id="rId3" Type="http://schemas.openxmlformats.org/officeDocument/2006/relationships/image" Target="../media/image33.png"/><Relationship Id="rId7" Type="http://schemas.openxmlformats.org/officeDocument/2006/relationships/image" Target="../media/image370.png"/><Relationship Id="rId12" Type="http://schemas.openxmlformats.org/officeDocument/2006/relationships/image" Target="../media/image420.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45.png"/><Relationship Id="rId11" Type="http://schemas.openxmlformats.org/officeDocument/2006/relationships/image" Target="../media/image410.png"/><Relationship Id="rId5" Type="http://schemas.openxmlformats.org/officeDocument/2006/relationships/image" Target="../media/image360.png"/><Relationship Id="rId15" Type="http://schemas.openxmlformats.org/officeDocument/2006/relationships/image" Target="../media/image450.png"/><Relationship Id="rId10" Type="http://schemas.openxmlformats.org/officeDocument/2006/relationships/image" Target="../media/image400.png"/><Relationship Id="rId4" Type="http://schemas.openxmlformats.org/officeDocument/2006/relationships/image" Target="../media/image34.png"/><Relationship Id="rId9" Type="http://schemas.openxmlformats.org/officeDocument/2006/relationships/image" Target="../media/image43.png"/><Relationship Id="rId14" Type="http://schemas.openxmlformats.org/officeDocument/2006/relationships/image" Target="../media/image451.png"/></Relationships>
</file>

<file path=ppt/slides/_rels/slide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270.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440.png"/><Relationship Id="rId5" Type="http://schemas.openxmlformats.org/officeDocument/2006/relationships/image" Target="../media/image4.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13" Type="http://schemas.openxmlformats.org/officeDocument/2006/relationships/image" Target="../media/image47.png"/><Relationship Id="rId26" Type="http://schemas.openxmlformats.org/officeDocument/2006/relationships/image" Target="../media/image46.png"/><Relationship Id="rId3" Type="http://schemas.openxmlformats.org/officeDocument/2006/relationships/image" Target="../media/image1.png"/><Relationship Id="rId21" Type="http://schemas.openxmlformats.org/officeDocument/2006/relationships/image" Target="../media/image5.png"/><Relationship Id="rId12" Type="http://schemas.openxmlformats.org/officeDocument/2006/relationships/image" Target="../media/image7.png"/><Relationship Id="rId25" Type="http://schemas.openxmlformats.org/officeDocument/2006/relationships/image" Target="../media/image59.png"/><Relationship Id="rId2" Type="http://schemas.openxmlformats.org/officeDocument/2006/relationships/notesSlide" Target="../notesSlides/notesSlide9.xml"/><Relationship Id="rId20" Type="http://schemas.openxmlformats.org/officeDocument/2006/relationships/image" Target="../media/image61.png"/><Relationship Id="rId1" Type="http://schemas.openxmlformats.org/officeDocument/2006/relationships/slideLayout" Target="../slideLayouts/slideLayout2.xml"/><Relationship Id="rId11" Type="http://schemas.openxmlformats.org/officeDocument/2006/relationships/image" Target="../media/image50.png"/><Relationship Id="rId6" Type="http://schemas.openxmlformats.org/officeDocument/2006/relationships/image" Target="../media/image54.png"/><Relationship Id="rId5" Type="http://schemas.openxmlformats.org/officeDocument/2006/relationships/image" Target="../media/image49.png"/><Relationship Id="rId23" Type="http://schemas.openxmlformats.org/officeDocument/2006/relationships/image" Target="../media/image51.png"/><Relationship Id="rId28" Type="http://schemas.openxmlformats.org/officeDocument/2006/relationships/image" Target="../media/image52.png"/><Relationship Id="rId10" Type="http://schemas.openxmlformats.org/officeDocument/2006/relationships/image" Target="../media/image57.png"/><Relationship Id="rId19" Type="http://schemas.openxmlformats.org/officeDocument/2006/relationships/image" Target="../media/image58.png"/><Relationship Id="rId4" Type="http://schemas.openxmlformats.org/officeDocument/2006/relationships/image" Target="../media/image4.png"/><Relationship Id="rId9" Type="http://schemas.openxmlformats.org/officeDocument/2006/relationships/image" Target="../media/image56.png"/><Relationship Id="rId14" Type="http://schemas.openxmlformats.org/officeDocument/2006/relationships/image" Target="../media/image6.png"/><Relationship Id="rId22" Type="http://schemas.openxmlformats.org/officeDocument/2006/relationships/image" Target="../media/image53.png"/><Relationship Id="rId27" Type="http://schemas.openxmlformats.org/officeDocument/2006/relationships/image" Target="../media/image6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magine 7">
            <a:extLst>
              <a:ext uri="{FF2B5EF4-FFF2-40B4-BE49-F238E27FC236}">
                <a16:creationId xmlns:a16="http://schemas.microsoft.com/office/drawing/2014/main" id="{428F5A87-32B7-4052-A1EA-1BAABCA9DFF5}"/>
              </a:ext>
            </a:extLst>
          </p:cNvPr>
          <p:cNvPicPr>
            <a:picLocks noChangeAspect="1"/>
          </p:cNvPicPr>
          <p:nvPr/>
        </p:nvPicPr>
        <p:blipFill>
          <a:blip r:embed="rId3"/>
          <a:stretch>
            <a:fillRect/>
          </a:stretch>
        </p:blipFill>
        <p:spPr>
          <a:xfrm>
            <a:off x="624993" y="4591563"/>
            <a:ext cx="2764103" cy="2759370"/>
          </a:xfrm>
          <a:prstGeom prst="rect">
            <a:avLst/>
          </a:prstGeom>
        </p:spPr>
      </p:pic>
      <p:pic>
        <p:nvPicPr>
          <p:cNvPr id="9" name="Immagine 8">
            <a:extLst>
              <a:ext uri="{FF2B5EF4-FFF2-40B4-BE49-F238E27FC236}">
                <a16:creationId xmlns:a16="http://schemas.microsoft.com/office/drawing/2014/main" id="{5957397C-4BF9-4DA1-AFBF-9FB3F041EBE5}"/>
              </a:ext>
            </a:extLst>
          </p:cNvPr>
          <p:cNvPicPr>
            <a:picLocks noChangeAspect="1"/>
          </p:cNvPicPr>
          <p:nvPr/>
        </p:nvPicPr>
        <p:blipFill>
          <a:blip r:embed="rId4"/>
          <a:stretch>
            <a:fillRect/>
          </a:stretch>
        </p:blipFill>
        <p:spPr>
          <a:xfrm>
            <a:off x="-1" y="-88598"/>
            <a:ext cx="10080625" cy="1863038"/>
          </a:xfrm>
          <a:prstGeom prst="rect">
            <a:avLst/>
          </a:prstGeom>
        </p:spPr>
      </p:pic>
      <p:sp>
        <p:nvSpPr>
          <p:cNvPr id="55" name="Titolo 1">
            <a:extLst>
              <a:ext uri="{FF2B5EF4-FFF2-40B4-BE49-F238E27FC236}">
                <a16:creationId xmlns:a16="http://schemas.microsoft.com/office/drawing/2014/main" id="{A1F34159-B9CD-4146-AB2C-E7F8D6168B1C}"/>
              </a:ext>
            </a:extLst>
          </p:cNvPr>
          <p:cNvSpPr>
            <a:spLocks noGrp="1"/>
          </p:cNvSpPr>
          <p:nvPr>
            <p:ph type="ctrTitle"/>
          </p:nvPr>
        </p:nvSpPr>
        <p:spPr>
          <a:xfrm>
            <a:off x="829724" y="2175064"/>
            <a:ext cx="8450906" cy="2284622"/>
          </a:xfrm>
        </p:spPr>
        <p:txBody>
          <a:bodyPr>
            <a:noAutofit/>
          </a:bodyPr>
          <a:lstStyle/>
          <a:p>
            <a:r>
              <a:rPr lang="en-GB" sz="6000" b="1" dirty="0">
                <a:solidFill>
                  <a:schemeClr val="tx1"/>
                </a:solidFill>
              </a:rPr>
              <a:t>STOCHASTIC MODELS</a:t>
            </a:r>
            <a:br>
              <a:rPr lang="en-GB" sz="6000" b="1" dirty="0">
                <a:solidFill>
                  <a:schemeClr val="tx1"/>
                </a:solidFill>
              </a:rPr>
            </a:br>
            <a:r>
              <a:rPr lang="en-GB" sz="6000" b="1" dirty="0">
                <a:solidFill>
                  <a:schemeClr val="tx1"/>
                </a:solidFill>
              </a:rPr>
              <a:t>-</a:t>
            </a:r>
            <a:br>
              <a:rPr lang="en-GB" sz="6000" b="1" dirty="0">
                <a:solidFill>
                  <a:schemeClr val="tx1"/>
                </a:solidFill>
              </a:rPr>
            </a:br>
            <a:r>
              <a:rPr lang="en-GB" sz="6000" b="1" dirty="0">
                <a:solidFill>
                  <a:schemeClr val="tx1"/>
                </a:solidFill>
              </a:rPr>
              <a:t>Hidden Markov Model</a:t>
            </a:r>
            <a:endParaRPr lang="it-IT" sz="6000" dirty="0">
              <a:solidFill>
                <a:schemeClr val="tx1"/>
              </a:solidFill>
            </a:endParaRPr>
          </a:p>
        </p:txBody>
      </p:sp>
      <p:sp>
        <p:nvSpPr>
          <p:cNvPr id="27" name="Segnaposto piè di pagina 4">
            <a:extLst>
              <a:ext uri="{FF2B5EF4-FFF2-40B4-BE49-F238E27FC236}">
                <a16:creationId xmlns:a16="http://schemas.microsoft.com/office/drawing/2014/main" id="{2716D225-8D3D-49FF-A624-DF6AE03D615C}"/>
              </a:ext>
            </a:extLst>
          </p:cNvPr>
          <p:cNvSpPr>
            <a:spLocks noGrp="1"/>
          </p:cNvSpPr>
          <p:nvPr>
            <p:ph type="ftr" sz="quarter" idx="11"/>
          </p:nvPr>
        </p:nvSpPr>
        <p:spPr>
          <a:xfrm>
            <a:off x="3354077" y="7144934"/>
            <a:ext cx="3402211" cy="402483"/>
          </a:xfrm>
        </p:spPr>
        <p:txBody>
          <a:bodyPr/>
          <a:lstStyle/>
          <a:p>
            <a:r>
              <a:rPr lang="it-IT" dirty="0"/>
              <a:t>alessandro.pilloni@unica.it</a:t>
            </a:r>
          </a:p>
        </p:txBody>
      </p:sp>
      <p:sp>
        <p:nvSpPr>
          <p:cNvPr id="28" name="Segnaposto numero diapositiva 5">
            <a:extLst>
              <a:ext uri="{FF2B5EF4-FFF2-40B4-BE49-F238E27FC236}">
                <a16:creationId xmlns:a16="http://schemas.microsoft.com/office/drawing/2014/main" id="{2A130DD7-B878-4684-BC8F-A2E3B305305D}"/>
              </a:ext>
            </a:extLst>
          </p:cNvPr>
          <p:cNvSpPr>
            <a:spLocks noGrp="1"/>
          </p:cNvSpPr>
          <p:nvPr>
            <p:ph type="sldNum" sz="quarter" idx="12"/>
          </p:nvPr>
        </p:nvSpPr>
        <p:spPr>
          <a:xfrm>
            <a:off x="7119441" y="7144934"/>
            <a:ext cx="2658404" cy="402483"/>
          </a:xfrm>
        </p:spPr>
        <p:txBody>
          <a:bodyPr/>
          <a:lstStyle/>
          <a:p>
            <a:fld id="{77D38DAF-82E5-4F16-9708-7032B2640FE9}" type="slidenum">
              <a:rPr lang="it-IT" smtClean="0"/>
              <a:t>1</a:t>
            </a:fld>
            <a:endParaRPr lang="it-IT" dirty="0"/>
          </a:p>
        </p:txBody>
      </p:sp>
      <p:pic>
        <p:nvPicPr>
          <p:cNvPr id="25" name="Picture 6" descr="http://www.unica.it/UserFiles/Image/Grafica/logouniv800.GIF">
            <a:extLst>
              <a:ext uri="{FF2B5EF4-FFF2-40B4-BE49-F238E27FC236}">
                <a16:creationId xmlns:a16="http://schemas.microsoft.com/office/drawing/2014/main" id="{2D4B6913-4910-48FA-814A-38E84513FF5D}"/>
              </a:ext>
            </a:extLst>
          </p:cNvPr>
          <p:cNvPicPr>
            <a:picLocks noChangeAspect="1" noChangeArrowheads="1"/>
          </p:cNvPicPr>
          <p:nvPr/>
        </p:nvPicPr>
        <p:blipFill>
          <a:blip r:embed="rId5" cstate="print">
            <a:extLst>
              <a:ext uri="{BEBA8EAE-BF5A-486C-A8C5-ECC9F3942E4B}">
                <a14:imgProps xmlns:a14="http://schemas.microsoft.com/office/drawing/2010/main">
                  <a14:imgLayer r:embed="rId6">
                    <a14:imgEffect>
                      <a14:artisticCrisscrossEtching trans="36000" pressure="0"/>
                    </a14:imgEffect>
                  </a14:imgLayer>
                </a14:imgProps>
              </a:ext>
              <a:ext uri="{28A0092B-C50C-407E-A947-70E740481C1C}">
                <a14:useLocalDpi xmlns:a14="http://schemas.microsoft.com/office/drawing/2010/main" val="0"/>
              </a:ext>
            </a:extLst>
          </a:blip>
          <a:srcRect/>
          <a:stretch>
            <a:fillRect/>
          </a:stretch>
        </p:blipFill>
        <p:spPr bwMode="auto">
          <a:xfrm rot="20306028">
            <a:off x="8189869" y="6696671"/>
            <a:ext cx="2662598" cy="1501517"/>
          </a:xfrm>
          <a:prstGeom prst="rect">
            <a:avLst/>
          </a:prstGeom>
          <a:noFill/>
          <a:extLst>
            <a:ext uri="{909E8E84-426E-40DD-AFC4-6F175D3DCCD1}">
              <a14:hiddenFill xmlns:a14="http://schemas.microsoft.com/office/drawing/2010/main">
                <a:solidFill>
                  <a:srgbClr val="FFFFFF"/>
                </a:solidFill>
              </a14:hiddenFill>
            </a:ext>
          </a:extLst>
        </p:spPr>
      </p:pic>
      <p:sp>
        <p:nvSpPr>
          <p:cNvPr id="33" name="Segnaposto numero diapositiva 5">
            <a:extLst>
              <a:ext uri="{FF2B5EF4-FFF2-40B4-BE49-F238E27FC236}">
                <a16:creationId xmlns:a16="http://schemas.microsoft.com/office/drawing/2014/main" id="{34D8DB50-C43F-4F19-AB18-C0C08DED696F}"/>
              </a:ext>
            </a:extLst>
          </p:cNvPr>
          <p:cNvSpPr txBox="1">
            <a:spLocks/>
          </p:cNvSpPr>
          <p:nvPr/>
        </p:nvSpPr>
        <p:spPr>
          <a:xfrm>
            <a:off x="7271841" y="7297334"/>
            <a:ext cx="2658404" cy="402483"/>
          </a:xfrm>
          <a:prstGeom prst="rect">
            <a:avLst/>
          </a:prstGeom>
        </p:spPr>
        <p:txBody>
          <a:bodyPr vert="horz" lIns="91440" tIns="45720" rIns="91440" bIns="45720" rtlCol="0" anchor="ctr"/>
          <a:lstStyle>
            <a:defPPr>
              <a:defRPr lang="en-US"/>
            </a:defPPr>
            <a:lvl1pPr marL="0" algn="r" defTabSz="457200" rtl="0" eaLnBrk="1" latinLnBrk="0" hangingPunct="1">
              <a:defRPr sz="1323"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77D38DAF-82E5-4F16-9708-7032B2640FE9}" type="slidenum">
              <a:rPr lang="it-IT"/>
              <a:pPr/>
              <a:t>1</a:t>
            </a:fld>
            <a:endParaRPr lang="it-IT" dirty="0"/>
          </a:p>
        </p:txBody>
      </p:sp>
      <p:pic>
        <p:nvPicPr>
          <p:cNvPr id="10" name="Picture 6" descr="VIOMI V300004: Robot Vacuum Cleaner, Viomi SE, black at reichelt elektronik">
            <a:extLst>
              <a:ext uri="{FF2B5EF4-FFF2-40B4-BE49-F238E27FC236}">
                <a16:creationId xmlns:a16="http://schemas.microsoft.com/office/drawing/2014/main" id="{4743FD13-9F3F-4187-9855-F745B81C2E5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20691" y="6820694"/>
            <a:ext cx="585623" cy="532608"/>
          </a:xfrm>
          <a:prstGeom prst="rect">
            <a:avLst/>
          </a:prstGeom>
          <a:noFill/>
          <a:extLst>
            <a:ext uri="{909E8E84-426E-40DD-AFC4-6F175D3DCCD1}">
              <a14:hiddenFill xmlns:a14="http://schemas.microsoft.com/office/drawing/2010/main">
                <a:solidFill>
                  <a:srgbClr val="FFFFFF"/>
                </a:solidFill>
              </a14:hiddenFill>
            </a:ext>
          </a:extLst>
        </p:spPr>
      </p:pic>
      <p:pic>
        <p:nvPicPr>
          <p:cNvPr id="11" name="Immagine 10">
            <a:extLst>
              <a:ext uri="{FF2B5EF4-FFF2-40B4-BE49-F238E27FC236}">
                <a16:creationId xmlns:a16="http://schemas.microsoft.com/office/drawing/2014/main" id="{078C6E64-5EE2-4377-8E22-2CC82E4498C8}"/>
              </a:ext>
            </a:extLst>
          </p:cNvPr>
          <p:cNvPicPr>
            <a:picLocks noChangeAspect="1"/>
          </p:cNvPicPr>
          <p:nvPr/>
        </p:nvPicPr>
        <p:blipFill>
          <a:blip r:embed="rId8"/>
          <a:stretch>
            <a:fillRect/>
          </a:stretch>
        </p:blipFill>
        <p:spPr>
          <a:xfrm>
            <a:off x="5832239" y="4711178"/>
            <a:ext cx="3066580" cy="2165291"/>
          </a:xfrm>
          <a:prstGeom prst="rect">
            <a:avLst/>
          </a:prstGeom>
        </p:spPr>
      </p:pic>
      <p:pic>
        <p:nvPicPr>
          <p:cNvPr id="12" name="Picture 6" descr="VIOMI V300004: Robot Vacuum Cleaner, Viomi SE, black at reichelt elektronik">
            <a:extLst>
              <a:ext uri="{FF2B5EF4-FFF2-40B4-BE49-F238E27FC236}">
                <a16:creationId xmlns:a16="http://schemas.microsoft.com/office/drawing/2014/main" id="{390C6CE4-37E6-41D5-A5F8-474E05B4169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77745" y="6554390"/>
            <a:ext cx="585623" cy="532608"/>
          </a:xfrm>
          <a:prstGeom prst="rect">
            <a:avLst/>
          </a:prstGeom>
          <a:noFill/>
          <a:extLst>
            <a:ext uri="{909E8E84-426E-40DD-AFC4-6F175D3DCCD1}">
              <a14:hiddenFill xmlns:a14="http://schemas.microsoft.com/office/drawing/2010/main">
                <a:solidFill>
                  <a:srgbClr val="FFFFFF"/>
                </a:solidFill>
              </a14:hiddenFill>
            </a:ext>
          </a:extLst>
        </p:spPr>
      </p:pic>
      <p:grpSp>
        <p:nvGrpSpPr>
          <p:cNvPr id="13" name="Gruppo 12">
            <a:extLst>
              <a:ext uri="{FF2B5EF4-FFF2-40B4-BE49-F238E27FC236}">
                <a16:creationId xmlns:a16="http://schemas.microsoft.com/office/drawing/2014/main" id="{361F897E-BEE8-41F7-9FF8-9CF930E2D702}"/>
              </a:ext>
            </a:extLst>
          </p:cNvPr>
          <p:cNvGrpSpPr/>
          <p:nvPr/>
        </p:nvGrpSpPr>
        <p:grpSpPr>
          <a:xfrm>
            <a:off x="2674106" y="5468348"/>
            <a:ext cx="2438443" cy="1247775"/>
            <a:chOff x="6089677" y="5583950"/>
            <a:chExt cx="2727979" cy="1422653"/>
          </a:xfrm>
        </p:grpSpPr>
        <p:pic>
          <p:nvPicPr>
            <p:cNvPr id="15" name="Immagine 14">
              <a:extLst>
                <a:ext uri="{FF2B5EF4-FFF2-40B4-BE49-F238E27FC236}">
                  <a16:creationId xmlns:a16="http://schemas.microsoft.com/office/drawing/2014/main" id="{CE2A7159-0185-49D8-9B0F-2846E3C2C0FB}"/>
                </a:ext>
              </a:extLst>
            </p:cNvPr>
            <p:cNvPicPr>
              <a:picLocks noChangeAspect="1"/>
            </p:cNvPicPr>
            <p:nvPr/>
          </p:nvPicPr>
          <p:blipFill>
            <a:blip r:embed="rId9"/>
            <a:stretch>
              <a:fillRect/>
            </a:stretch>
          </p:blipFill>
          <p:spPr>
            <a:xfrm>
              <a:off x="7683049" y="5583950"/>
              <a:ext cx="304762" cy="304762"/>
            </a:xfrm>
            <a:prstGeom prst="rect">
              <a:avLst/>
            </a:prstGeom>
          </p:spPr>
        </p:pic>
        <p:pic>
          <p:nvPicPr>
            <p:cNvPr id="16" name="Immagine 15">
              <a:extLst>
                <a:ext uri="{FF2B5EF4-FFF2-40B4-BE49-F238E27FC236}">
                  <a16:creationId xmlns:a16="http://schemas.microsoft.com/office/drawing/2014/main" id="{E273DE74-8B2C-4266-B111-9232D6C4B11D}"/>
                </a:ext>
              </a:extLst>
            </p:cNvPr>
            <p:cNvPicPr>
              <a:picLocks noChangeAspect="1"/>
            </p:cNvPicPr>
            <p:nvPr/>
          </p:nvPicPr>
          <p:blipFill>
            <a:blip r:embed="rId10"/>
            <a:stretch>
              <a:fillRect/>
            </a:stretch>
          </p:blipFill>
          <p:spPr>
            <a:xfrm>
              <a:off x="6089677" y="6629264"/>
              <a:ext cx="2727979" cy="377339"/>
            </a:xfrm>
            <a:prstGeom prst="rect">
              <a:avLst/>
            </a:prstGeom>
          </p:spPr>
        </p:pic>
        <p:cxnSp>
          <p:nvCxnSpPr>
            <p:cNvPr id="18" name="Connettore 2 17">
              <a:extLst>
                <a:ext uri="{FF2B5EF4-FFF2-40B4-BE49-F238E27FC236}">
                  <a16:creationId xmlns:a16="http://schemas.microsoft.com/office/drawing/2014/main" id="{7DC702E2-497F-4238-9DF5-7368B0004D92}"/>
                </a:ext>
              </a:extLst>
            </p:cNvPr>
            <p:cNvCxnSpPr>
              <a:cxnSpLocks/>
              <a:stCxn id="15" idx="2"/>
            </p:cNvCxnSpPr>
            <p:nvPr/>
          </p:nvCxnSpPr>
          <p:spPr>
            <a:xfrm flipH="1">
              <a:off x="6301711" y="5888712"/>
              <a:ext cx="1533719" cy="71521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nettore 2 18">
              <a:extLst>
                <a:ext uri="{FF2B5EF4-FFF2-40B4-BE49-F238E27FC236}">
                  <a16:creationId xmlns:a16="http://schemas.microsoft.com/office/drawing/2014/main" id="{1314EF5E-9C0D-467D-8B88-947775D7ABA3}"/>
                </a:ext>
              </a:extLst>
            </p:cNvPr>
            <p:cNvCxnSpPr>
              <a:cxnSpLocks/>
              <a:stCxn id="15" idx="2"/>
            </p:cNvCxnSpPr>
            <p:nvPr/>
          </p:nvCxnSpPr>
          <p:spPr>
            <a:xfrm flipH="1">
              <a:off x="6681472" y="5888712"/>
              <a:ext cx="1153958" cy="71521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ttore 2 19">
              <a:extLst>
                <a:ext uri="{FF2B5EF4-FFF2-40B4-BE49-F238E27FC236}">
                  <a16:creationId xmlns:a16="http://schemas.microsoft.com/office/drawing/2014/main" id="{0BCB6A24-AD32-403E-AA68-061D092615FF}"/>
                </a:ext>
              </a:extLst>
            </p:cNvPr>
            <p:cNvCxnSpPr>
              <a:cxnSpLocks/>
              <a:stCxn id="15" idx="2"/>
            </p:cNvCxnSpPr>
            <p:nvPr/>
          </p:nvCxnSpPr>
          <p:spPr>
            <a:xfrm flipH="1">
              <a:off x="7052565" y="5888712"/>
              <a:ext cx="782865" cy="68883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nettore 2 20">
              <a:extLst>
                <a:ext uri="{FF2B5EF4-FFF2-40B4-BE49-F238E27FC236}">
                  <a16:creationId xmlns:a16="http://schemas.microsoft.com/office/drawing/2014/main" id="{AA3CF0CA-DC34-49D9-A8E1-D99FBA8DA4EC}"/>
                </a:ext>
              </a:extLst>
            </p:cNvPr>
            <p:cNvCxnSpPr>
              <a:cxnSpLocks/>
              <a:stCxn id="15" idx="2"/>
              <a:endCxn id="16" idx="0"/>
            </p:cNvCxnSpPr>
            <p:nvPr/>
          </p:nvCxnSpPr>
          <p:spPr>
            <a:xfrm flipH="1">
              <a:off x="7453667" y="5888712"/>
              <a:ext cx="381763" cy="74055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ttore 2 21">
              <a:extLst>
                <a:ext uri="{FF2B5EF4-FFF2-40B4-BE49-F238E27FC236}">
                  <a16:creationId xmlns:a16="http://schemas.microsoft.com/office/drawing/2014/main" id="{B6A3027E-141D-4961-9196-D7F93330085A}"/>
                </a:ext>
              </a:extLst>
            </p:cNvPr>
            <p:cNvCxnSpPr>
              <a:cxnSpLocks/>
              <a:stCxn id="15" idx="2"/>
            </p:cNvCxnSpPr>
            <p:nvPr/>
          </p:nvCxnSpPr>
          <p:spPr>
            <a:xfrm>
              <a:off x="7835430" y="5888712"/>
              <a:ext cx="0" cy="72788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Connettore 2 22">
              <a:extLst>
                <a:ext uri="{FF2B5EF4-FFF2-40B4-BE49-F238E27FC236}">
                  <a16:creationId xmlns:a16="http://schemas.microsoft.com/office/drawing/2014/main" id="{E8BA802B-146E-45A9-ACD8-629224B2F7BF}"/>
                </a:ext>
              </a:extLst>
            </p:cNvPr>
            <p:cNvCxnSpPr>
              <a:cxnSpLocks/>
              <a:stCxn id="15" idx="2"/>
            </p:cNvCxnSpPr>
            <p:nvPr/>
          </p:nvCxnSpPr>
          <p:spPr>
            <a:xfrm>
              <a:off x="7835430" y="5888712"/>
              <a:ext cx="405943" cy="71521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onnettore 2 23">
              <a:extLst>
                <a:ext uri="{FF2B5EF4-FFF2-40B4-BE49-F238E27FC236}">
                  <a16:creationId xmlns:a16="http://schemas.microsoft.com/office/drawing/2014/main" id="{8A804BA4-B950-452A-948E-E840D7292754}"/>
                </a:ext>
              </a:extLst>
            </p:cNvPr>
            <p:cNvCxnSpPr>
              <a:cxnSpLocks/>
              <a:stCxn id="15" idx="2"/>
            </p:cNvCxnSpPr>
            <p:nvPr/>
          </p:nvCxnSpPr>
          <p:spPr>
            <a:xfrm>
              <a:off x="7835430" y="5888712"/>
              <a:ext cx="771724" cy="70219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96434887"/>
      </p:ext>
    </p:extLst>
  </p:cSld>
  <p:clrMapOvr>
    <a:masterClrMapping/>
  </p:clrMapOvr>
  <mc:AlternateContent xmlns:mc="http://schemas.openxmlformats.org/markup-compatibility/2006" xmlns:p14="http://schemas.microsoft.com/office/powerpoint/2010/main">
    <mc:Choice Requires="p14">
      <p:transition spd="slow" p14:dur="2000" advTm="3068"/>
    </mc:Choice>
    <mc:Fallback xmlns="">
      <p:transition spd="slow" advTm="3068"/>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p:txBody>
          <a:bodyPr>
            <a:normAutofit/>
          </a:bodyPr>
          <a:lstStyle/>
          <a:p>
            <a:r>
              <a:rPr lang="en-GB" dirty="0"/>
              <a:t>Three key HMM problems </a:t>
            </a:r>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10</a:t>
            </a:fld>
            <a:endParaRPr lang="it-IT"/>
          </a:p>
        </p:txBody>
      </p:sp>
      <mc:AlternateContent xmlns:mc="http://schemas.openxmlformats.org/markup-compatibility/2006" xmlns:a14="http://schemas.microsoft.com/office/drawing/2010/main">
        <mc:Choice Requires="a14">
          <p:sp>
            <p:nvSpPr>
              <p:cNvPr id="58" name="Rettangolo 57">
                <a:extLst>
                  <a:ext uri="{FF2B5EF4-FFF2-40B4-BE49-F238E27FC236}">
                    <a16:creationId xmlns:a16="http://schemas.microsoft.com/office/drawing/2014/main" id="{F3EB3073-C7EA-47A4-A9DF-6CA3ED5C6EB3}"/>
                  </a:ext>
                </a:extLst>
              </p:cNvPr>
              <p:cNvSpPr/>
              <p:nvPr/>
            </p:nvSpPr>
            <p:spPr>
              <a:xfrm>
                <a:off x="5274719" y="2750818"/>
                <a:ext cx="1820819" cy="415498"/>
              </a:xfrm>
              <a:prstGeom prst="rect">
                <a:avLst/>
              </a:prstGeom>
            </p:spPr>
            <p:txBody>
              <a:bodyPr wrap="none">
                <a:spAutoFit/>
              </a:bodyPr>
              <a:lstStyle/>
              <a:p>
                <a14:m>
                  <m:oMath xmlns:m="http://schemas.openxmlformats.org/officeDocument/2006/math">
                    <m:func>
                      <m:funcPr>
                        <m:ctrlPr>
                          <a:rPr lang="it-IT" sz="2100" b="0" i="1" smtClean="0">
                            <a:latin typeface="Cambria Math" panose="02040503050406030204" pitchFamily="18" charset="0"/>
                          </a:rPr>
                        </m:ctrlPr>
                      </m:funcPr>
                      <m:fName>
                        <m:r>
                          <a:rPr lang="it-IT" sz="2100" i="1">
                            <a:latin typeface="Cambria Math" panose="02040503050406030204" pitchFamily="18" charset="0"/>
                          </a:rPr>
                          <m:t>⇒</m:t>
                        </m:r>
                        <m:r>
                          <a:rPr lang="it-IT" sz="2100" b="0" i="0" smtClean="0">
                            <a:latin typeface="Cambria Math" panose="02040503050406030204" pitchFamily="18" charset="0"/>
                          </a:rPr>
                          <m:t>    </m:t>
                        </m:r>
                        <m:r>
                          <m:rPr>
                            <m:sty m:val="p"/>
                          </m:rPr>
                          <a:rPr lang="it-IT" sz="2100" b="0" i="0" smtClean="0">
                            <a:latin typeface="Cambria Math" panose="02040503050406030204" pitchFamily="18" charset="0"/>
                          </a:rPr>
                          <m:t>Pr</m:t>
                        </m:r>
                      </m:fName>
                      <m:e>
                        <m:r>
                          <a:rPr lang="it-IT" sz="2100" b="0" i="1" smtClean="0">
                            <a:latin typeface="Cambria Math" panose="02040503050406030204" pitchFamily="18" charset="0"/>
                          </a:rPr>
                          <m:t>(</m:t>
                        </m:r>
                        <m:r>
                          <a:rPr lang="it-IT" sz="2100" b="0" i="1" smtClean="0">
                            <a:latin typeface="Cambria Math" panose="02040503050406030204" pitchFamily="18" charset="0"/>
                          </a:rPr>
                          <m:t>𝑂</m:t>
                        </m:r>
                        <m:r>
                          <a:rPr lang="it-IT" sz="2100" b="0" i="1" smtClean="0">
                            <a:latin typeface="Cambria Math" panose="02040503050406030204" pitchFamily="18" charset="0"/>
                          </a:rPr>
                          <m:t>|</m:t>
                        </m:r>
                        <m:r>
                          <a:rPr lang="it-IT" sz="2100" b="0" i="1" smtClean="0">
                            <a:latin typeface="Cambria Math" panose="02040503050406030204" pitchFamily="18" charset="0"/>
                          </a:rPr>
                          <m:t>𝜆</m:t>
                        </m:r>
                        <m:r>
                          <a:rPr lang="it-IT" sz="2100" b="0" i="1" smtClean="0">
                            <a:latin typeface="Cambria Math" panose="02040503050406030204" pitchFamily="18" charset="0"/>
                          </a:rPr>
                          <m:t>)</m:t>
                        </m:r>
                      </m:e>
                    </m:func>
                  </m:oMath>
                </a14:m>
                <a:r>
                  <a:rPr lang="it-IT" sz="2100" dirty="0"/>
                  <a:t> ?</a:t>
                </a:r>
              </a:p>
            </p:txBody>
          </p:sp>
        </mc:Choice>
        <mc:Fallback xmlns="">
          <p:sp>
            <p:nvSpPr>
              <p:cNvPr id="58" name="Rettangolo 57">
                <a:extLst>
                  <a:ext uri="{FF2B5EF4-FFF2-40B4-BE49-F238E27FC236}">
                    <a16:creationId xmlns:a16="http://schemas.microsoft.com/office/drawing/2014/main" id="{F3EB3073-C7EA-47A4-A9DF-6CA3ED5C6EB3}"/>
                  </a:ext>
                </a:extLst>
              </p:cNvPr>
              <p:cNvSpPr>
                <a:spLocks noRot="1" noChangeAspect="1" noMove="1" noResize="1" noEditPoints="1" noAdjustHandles="1" noChangeArrowheads="1" noChangeShapeType="1" noTextEdit="1"/>
              </p:cNvSpPr>
              <p:nvPr/>
            </p:nvSpPr>
            <p:spPr>
              <a:xfrm>
                <a:off x="5274719" y="2750818"/>
                <a:ext cx="1820819" cy="415498"/>
              </a:xfrm>
              <a:prstGeom prst="rect">
                <a:avLst/>
              </a:prstGeom>
              <a:blipFill>
                <a:blip r:embed="rId3"/>
                <a:stretch>
                  <a:fillRect t="-8824" r="-3010" b="-29412"/>
                </a:stretch>
              </a:blipFill>
            </p:spPr>
            <p:txBody>
              <a:bodyPr/>
              <a:lstStyle/>
              <a:p>
                <a:r>
                  <a:rPr lang="it-IT">
                    <a:noFill/>
                  </a:rPr>
                  <a:t> </a:t>
                </a:r>
              </a:p>
            </p:txBody>
          </p:sp>
        </mc:Fallback>
      </mc:AlternateContent>
      <p:grpSp>
        <p:nvGrpSpPr>
          <p:cNvPr id="7" name="Gruppo 6">
            <a:extLst>
              <a:ext uri="{FF2B5EF4-FFF2-40B4-BE49-F238E27FC236}">
                <a16:creationId xmlns:a16="http://schemas.microsoft.com/office/drawing/2014/main" id="{1DB1B0C4-B3A8-4004-8CD7-236AEE845171}"/>
              </a:ext>
            </a:extLst>
          </p:cNvPr>
          <p:cNvGrpSpPr/>
          <p:nvPr/>
        </p:nvGrpSpPr>
        <p:grpSpPr>
          <a:xfrm>
            <a:off x="5786623" y="5408081"/>
            <a:ext cx="3684755" cy="1947653"/>
            <a:chOff x="1288620" y="2709000"/>
            <a:chExt cx="4961770" cy="2580990"/>
          </a:xfrm>
        </p:grpSpPr>
        <p:pic>
          <p:nvPicPr>
            <p:cNvPr id="3" name="Immagine 2">
              <a:extLst>
                <a:ext uri="{FF2B5EF4-FFF2-40B4-BE49-F238E27FC236}">
                  <a16:creationId xmlns:a16="http://schemas.microsoft.com/office/drawing/2014/main" id="{C0078AC7-D283-47A1-820E-3141985FFF60}"/>
                </a:ext>
              </a:extLst>
            </p:cNvPr>
            <p:cNvPicPr>
              <a:picLocks noChangeAspect="1"/>
            </p:cNvPicPr>
            <p:nvPr/>
          </p:nvPicPr>
          <p:blipFill>
            <a:blip r:embed="rId4"/>
            <a:stretch>
              <a:fillRect/>
            </a:stretch>
          </p:blipFill>
          <p:spPr>
            <a:xfrm>
              <a:off x="1288620" y="2709000"/>
              <a:ext cx="3571429" cy="2019048"/>
            </a:xfrm>
            <a:prstGeom prst="rect">
              <a:avLst/>
            </a:prstGeom>
          </p:spPr>
        </p:pic>
        <p:pic>
          <p:nvPicPr>
            <p:cNvPr id="39" name="Picture 6" descr="VIOMI V300004: Robot Vacuum Cleaner, Viomi SE, black at reichelt elektronik">
              <a:extLst>
                <a:ext uri="{FF2B5EF4-FFF2-40B4-BE49-F238E27FC236}">
                  <a16:creationId xmlns:a16="http://schemas.microsoft.com/office/drawing/2014/main" id="{BD21C210-B6EB-4C77-9F0D-47608018572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64199" y="3665498"/>
              <a:ext cx="1786191" cy="1624492"/>
            </a:xfrm>
            <a:prstGeom prst="rect">
              <a:avLst/>
            </a:prstGeom>
            <a:noFill/>
            <a:extLst>
              <a:ext uri="{909E8E84-426E-40DD-AFC4-6F175D3DCCD1}">
                <a14:hiddenFill xmlns:a14="http://schemas.microsoft.com/office/drawing/2010/main">
                  <a:solidFill>
                    <a:srgbClr val="FFFFFF"/>
                  </a:solidFill>
                </a14:hiddenFill>
              </a:ext>
            </a:extLst>
          </p:spPr>
        </p:pic>
      </p:grpSp>
      <mc:AlternateContent xmlns:mc="http://schemas.openxmlformats.org/markup-compatibility/2006" xmlns:a14="http://schemas.microsoft.com/office/drawing/2010/main">
        <mc:Choice Requires="a14">
          <p:sp>
            <p:nvSpPr>
              <p:cNvPr id="42" name="Rettangolo 41">
                <a:extLst>
                  <a:ext uri="{FF2B5EF4-FFF2-40B4-BE49-F238E27FC236}">
                    <a16:creationId xmlns:a16="http://schemas.microsoft.com/office/drawing/2014/main" id="{55342732-0168-4227-AEF1-9703F3DA2598}"/>
                  </a:ext>
                </a:extLst>
              </p:cNvPr>
              <p:cNvSpPr/>
              <p:nvPr/>
            </p:nvSpPr>
            <p:spPr>
              <a:xfrm>
                <a:off x="1472890" y="2453400"/>
                <a:ext cx="2691634" cy="41549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2100" i="1" smtClean="0">
                          <a:latin typeface="Cambria Math" panose="02040503050406030204" pitchFamily="18" charset="0"/>
                        </a:rPr>
                        <m:t>𝑂</m:t>
                      </m:r>
                      <m:r>
                        <a:rPr lang="it-IT" sz="2100" i="1" smtClean="0">
                          <a:latin typeface="Cambria Math" panose="02040503050406030204" pitchFamily="18" charset="0"/>
                        </a:rPr>
                        <m:t>=</m:t>
                      </m:r>
                      <m:d>
                        <m:dPr>
                          <m:begChr m:val="{"/>
                          <m:endChr m:val="}"/>
                          <m:ctrlPr>
                            <a:rPr lang="it-IT" sz="2100" i="1">
                              <a:latin typeface="Cambria Math" panose="02040503050406030204" pitchFamily="18" charset="0"/>
                            </a:rPr>
                          </m:ctrlPr>
                        </m:dPr>
                        <m:e>
                          <m:sSub>
                            <m:sSubPr>
                              <m:ctrlPr>
                                <a:rPr lang="it-IT" sz="2100" i="1">
                                  <a:latin typeface="Cambria Math" panose="02040503050406030204" pitchFamily="18" charset="0"/>
                                </a:rPr>
                              </m:ctrlPr>
                            </m:sSubPr>
                            <m:e>
                              <m:r>
                                <a:rPr lang="it-IT" sz="2100" i="1">
                                  <a:latin typeface="Cambria Math" panose="02040503050406030204" pitchFamily="18" charset="0"/>
                                </a:rPr>
                                <m:t>𝑜</m:t>
                              </m:r>
                            </m:e>
                            <m:sub>
                              <m:r>
                                <a:rPr lang="it-IT" sz="2100" i="1">
                                  <a:latin typeface="Cambria Math" panose="02040503050406030204" pitchFamily="18" charset="0"/>
                                </a:rPr>
                                <m:t>1</m:t>
                              </m:r>
                            </m:sub>
                          </m:sSub>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𝑜</m:t>
                              </m:r>
                            </m:e>
                            <m:sub>
                              <m:r>
                                <a:rPr lang="it-IT" sz="2100" i="1">
                                  <a:latin typeface="Cambria Math" panose="02040503050406030204" pitchFamily="18" charset="0"/>
                                </a:rPr>
                                <m:t>2</m:t>
                              </m:r>
                            </m:sub>
                          </m:sSub>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𝑜</m:t>
                              </m:r>
                            </m:e>
                            <m:sub>
                              <m:r>
                                <a:rPr lang="it-IT" sz="2100" b="0" i="1" smtClean="0">
                                  <a:latin typeface="Cambria Math" panose="02040503050406030204" pitchFamily="18" charset="0"/>
                                </a:rPr>
                                <m:t>3</m:t>
                              </m:r>
                            </m:sub>
                          </m:sSub>
                          <m:r>
                            <a:rPr lang="it-IT" sz="2100" b="0" i="1" smtClean="0">
                              <a:latin typeface="Cambria Math" panose="02040503050406030204" pitchFamily="18" charset="0"/>
                            </a:rPr>
                            <m:t>,</m:t>
                          </m:r>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𝑜</m:t>
                              </m:r>
                            </m:e>
                            <m:sub>
                              <m:r>
                                <a:rPr lang="it-IT" sz="2100" i="1">
                                  <a:latin typeface="Cambria Math" panose="02040503050406030204" pitchFamily="18" charset="0"/>
                                </a:rPr>
                                <m:t>𝑇</m:t>
                              </m:r>
                            </m:sub>
                          </m:sSub>
                        </m:e>
                      </m:d>
                    </m:oMath>
                  </m:oMathPara>
                </a14:m>
                <a:endParaRPr lang="it-IT" sz="2100" dirty="0"/>
              </a:p>
            </p:txBody>
          </p:sp>
        </mc:Choice>
        <mc:Fallback xmlns="">
          <p:sp>
            <p:nvSpPr>
              <p:cNvPr id="42" name="Rettangolo 41">
                <a:extLst>
                  <a:ext uri="{FF2B5EF4-FFF2-40B4-BE49-F238E27FC236}">
                    <a16:creationId xmlns:a16="http://schemas.microsoft.com/office/drawing/2014/main" id="{55342732-0168-4227-AEF1-9703F3DA2598}"/>
                  </a:ext>
                </a:extLst>
              </p:cNvPr>
              <p:cNvSpPr>
                <a:spLocks noRot="1" noChangeAspect="1" noMove="1" noResize="1" noEditPoints="1" noAdjustHandles="1" noChangeArrowheads="1" noChangeShapeType="1" noTextEdit="1"/>
              </p:cNvSpPr>
              <p:nvPr/>
            </p:nvSpPr>
            <p:spPr>
              <a:xfrm>
                <a:off x="1472890" y="2453400"/>
                <a:ext cx="2691634" cy="415498"/>
              </a:xfrm>
              <a:prstGeom prst="rect">
                <a:avLst/>
              </a:prstGeom>
              <a:blipFill>
                <a:blip r:embed="rId6"/>
                <a:stretch>
                  <a:fillRect/>
                </a:stretch>
              </a:blipFill>
            </p:spPr>
            <p:txBody>
              <a:bodyPr/>
              <a:lstStyle/>
              <a:p>
                <a:r>
                  <a:rPr lang="it-IT">
                    <a:noFill/>
                  </a:rPr>
                  <a:t> </a:t>
                </a:r>
              </a:p>
            </p:txBody>
          </p:sp>
        </mc:Fallback>
      </mc:AlternateContent>
      <p:sp>
        <p:nvSpPr>
          <p:cNvPr id="43" name="CasellaDiTesto 42">
            <a:extLst>
              <a:ext uri="{FF2B5EF4-FFF2-40B4-BE49-F238E27FC236}">
                <a16:creationId xmlns:a16="http://schemas.microsoft.com/office/drawing/2014/main" id="{E5B6DB4B-36BA-4FFE-8D18-F631E4F885EE}"/>
              </a:ext>
            </a:extLst>
          </p:cNvPr>
          <p:cNvSpPr txBox="1"/>
          <p:nvPr/>
        </p:nvSpPr>
        <p:spPr>
          <a:xfrm>
            <a:off x="530945" y="1865752"/>
            <a:ext cx="7509895" cy="415498"/>
          </a:xfrm>
          <a:prstGeom prst="rect">
            <a:avLst/>
          </a:prstGeom>
          <a:noFill/>
        </p:spPr>
        <p:txBody>
          <a:bodyPr wrap="square">
            <a:spAutoFit/>
          </a:bodyPr>
          <a:lstStyle/>
          <a:p>
            <a:r>
              <a:rPr lang="en-GB" sz="2100" dirty="0"/>
              <a:t>1.  What is the probability that a model generates a sequence?</a:t>
            </a:r>
          </a:p>
        </p:txBody>
      </p:sp>
      <p:sp>
        <p:nvSpPr>
          <p:cNvPr id="44" name="CasellaDiTesto 43">
            <a:extLst>
              <a:ext uri="{FF2B5EF4-FFF2-40B4-BE49-F238E27FC236}">
                <a16:creationId xmlns:a16="http://schemas.microsoft.com/office/drawing/2014/main" id="{AA3FAA28-F7B4-4CD4-AA82-A443D549C439}"/>
              </a:ext>
            </a:extLst>
          </p:cNvPr>
          <p:cNvSpPr txBox="1"/>
          <p:nvPr/>
        </p:nvSpPr>
        <p:spPr>
          <a:xfrm>
            <a:off x="547421" y="3555007"/>
            <a:ext cx="9197843" cy="415498"/>
          </a:xfrm>
          <a:prstGeom prst="rect">
            <a:avLst/>
          </a:prstGeom>
          <a:noFill/>
        </p:spPr>
        <p:txBody>
          <a:bodyPr wrap="square">
            <a:spAutoFit/>
          </a:bodyPr>
          <a:lstStyle/>
          <a:p>
            <a:r>
              <a:rPr lang="en-GB" sz="2100" dirty="0"/>
              <a:t>2.  What sequence of states best explain a sequence of observations?</a:t>
            </a:r>
          </a:p>
        </p:txBody>
      </p:sp>
      <p:sp>
        <p:nvSpPr>
          <p:cNvPr id="45" name="CasellaDiTesto 44">
            <a:extLst>
              <a:ext uri="{FF2B5EF4-FFF2-40B4-BE49-F238E27FC236}">
                <a16:creationId xmlns:a16="http://schemas.microsoft.com/office/drawing/2014/main" id="{8600F32B-E4B0-471B-B521-A6DE5D6FE44D}"/>
              </a:ext>
            </a:extLst>
          </p:cNvPr>
          <p:cNvSpPr txBox="1"/>
          <p:nvPr/>
        </p:nvSpPr>
        <p:spPr>
          <a:xfrm>
            <a:off x="580004" y="4835055"/>
            <a:ext cx="8959183" cy="738664"/>
          </a:xfrm>
          <a:prstGeom prst="rect">
            <a:avLst/>
          </a:prstGeom>
          <a:noFill/>
        </p:spPr>
        <p:txBody>
          <a:bodyPr wrap="square">
            <a:spAutoFit/>
          </a:bodyPr>
          <a:lstStyle/>
          <a:p>
            <a:r>
              <a:rPr lang="en-GB" sz="2100" dirty="0"/>
              <a:t>3.  Given a sequences of observations how to learn the model probabilities that would generate them?</a:t>
            </a:r>
          </a:p>
        </p:txBody>
      </p:sp>
      <mc:AlternateContent xmlns:mc="http://schemas.openxmlformats.org/markup-compatibility/2006" xmlns:a14="http://schemas.microsoft.com/office/drawing/2010/main">
        <mc:Choice Requires="a14">
          <p:sp>
            <p:nvSpPr>
              <p:cNvPr id="46" name="Rettangolo 45">
                <a:extLst>
                  <a:ext uri="{FF2B5EF4-FFF2-40B4-BE49-F238E27FC236}">
                    <a16:creationId xmlns:a16="http://schemas.microsoft.com/office/drawing/2014/main" id="{8FF2A1F2-3E4A-40DB-B541-76F2126E58C9}"/>
                  </a:ext>
                </a:extLst>
              </p:cNvPr>
              <p:cNvSpPr/>
              <p:nvPr/>
            </p:nvSpPr>
            <p:spPr>
              <a:xfrm>
                <a:off x="1354460" y="3070198"/>
                <a:ext cx="2904000" cy="415498"/>
              </a:xfrm>
              <a:prstGeom prst="rect">
                <a:avLst/>
              </a:prstGeom>
            </p:spPr>
            <p:txBody>
              <a:bodyPr wrap="none">
                <a:spAutoFit/>
              </a:bodyPr>
              <a:lstStyle/>
              <a:p>
                <a:r>
                  <a:rPr lang="it-IT" sz="2100" dirty="0"/>
                  <a:t>Model : </a:t>
                </a:r>
                <a14:m>
                  <m:oMath xmlns:m="http://schemas.openxmlformats.org/officeDocument/2006/math">
                    <m:r>
                      <a:rPr lang="it-IT" sz="2100" i="1" smtClean="0">
                        <a:latin typeface="Cambria Math" panose="02040503050406030204" pitchFamily="18" charset="0"/>
                      </a:rPr>
                      <m:t>𝜆</m:t>
                    </m:r>
                    <m:r>
                      <a:rPr lang="it-IT" sz="2100" b="0" i="1" smtClean="0">
                        <a:latin typeface="Cambria Math" panose="02040503050406030204" pitchFamily="18" charset="0"/>
                      </a:rPr>
                      <m:t>={</m:t>
                    </m:r>
                    <m:r>
                      <a:rPr lang="it-IT" sz="2100" b="0" i="1" smtClean="0">
                        <a:latin typeface="Cambria Math" panose="02040503050406030204" pitchFamily="18" charset="0"/>
                      </a:rPr>
                      <m:t>𝐴</m:t>
                    </m:r>
                    <m:r>
                      <a:rPr lang="it-IT" sz="2100" b="0" i="1" smtClean="0">
                        <a:latin typeface="Cambria Math" panose="02040503050406030204" pitchFamily="18" charset="0"/>
                      </a:rPr>
                      <m:t>,</m:t>
                    </m:r>
                    <m:r>
                      <a:rPr lang="it-IT" sz="2100" b="0" i="1" smtClean="0">
                        <a:latin typeface="Cambria Math" panose="02040503050406030204" pitchFamily="18" charset="0"/>
                      </a:rPr>
                      <m:t>𝐵</m:t>
                    </m:r>
                    <m:r>
                      <a:rPr lang="it-IT" sz="2100" b="0" i="1" smtClean="0">
                        <a:latin typeface="Cambria Math" panose="02040503050406030204" pitchFamily="18" charset="0"/>
                      </a:rPr>
                      <m:t>,</m:t>
                    </m:r>
                    <m:r>
                      <m:rPr>
                        <m:sty m:val="p"/>
                      </m:rPr>
                      <a:rPr lang="it-IT" sz="2100" b="0" i="0" smtClean="0">
                        <a:latin typeface="Cambria Math" panose="02040503050406030204" pitchFamily="18" charset="0"/>
                      </a:rPr>
                      <m:t>Π</m:t>
                    </m:r>
                    <m:r>
                      <a:rPr lang="it-IT" sz="2100" b="0" i="1" smtClean="0">
                        <a:latin typeface="Cambria Math" panose="02040503050406030204" pitchFamily="18" charset="0"/>
                      </a:rPr>
                      <m:t>(0)}</m:t>
                    </m:r>
                  </m:oMath>
                </a14:m>
                <a:endParaRPr lang="it-IT" sz="2100" dirty="0"/>
              </a:p>
            </p:txBody>
          </p:sp>
        </mc:Choice>
        <mc:Fallback xmlns="">
          <p:sp>
            <p:nvSpPr>
              <p:cNvPr id="46" name="Rettangolo 45">
                <a:extLst>
                  <a:ext uri="{FF2B5EF4-FFF2-40B4-BE49-F238E27FC236}">
                    <a16:creationId xmlns:a16="http://schemas.microsoft.com/office/drawing/2014/main" id="{8FF2A1F2-3E4A-40DB-B541-76F2126E58C9}"/>
                  </a:ext>
                </a:extLst>
              </p:cNvPr>
              <p:cNvSpPr>
                <a:spLocks noRot="1" noChangeAspect="1" noMove="1" noResize="1" noEditPoints="1" noAdjustHandles="1" noChangeArrowheads="1" noChangeShapeType="1" noTextEdit="1"/>
              </p:cNvSpPr>
              <p:nvPr/>
            </p:nvSpPr>
            <p:spPr>
              <a:xfrm>
                <a:off x="1354460" y="3070198"/>
                <a:ext cx="2904000" cy="415498"/>
              </a:xfrm>
              <a:prstGeom prst="rect">
                <a:avLst/>
              </a:prstGeom>
              <a:blipFill>
                <a:blip r:embed="rId7"/>
                <a:stretch>
                  <a:fillRect l="-2516" t="-10294" r="-210" b="-27941"/>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49" name="Rettangolo 48">
                <a:extLst>
                  <a:ext uri="{FF2B5EF4-FFF2-40B4-BE49-F238E27FC236}">
                    <a16:creationId xmlns:a16="http://schemas.microsoft.com/office/drawing/2014/main" id="{7CF5552B-A761-49C0-8CAE-13F246B7F118}"/>
                  </a:ext>
                </a:extLst>
              </p:cNvPr>
              <p:cNvSpPr/>
              <p:nvPr/>
            </p:nvSpPr>
            <p:spPr>
              <a:xfrm>
                <a:off x="1588031" y="4170330"/>
                <a:ext cx="6544035" cy="41549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it-IT" sz="2100" i="1" smtClean="0">
                          <a:latin typeface="Cambria Math" panose="02040503050406030204" pitchFamily="18" charset="0"/>
                        </a:rPr>
                        <m:t>𝑂</m:t>
                      </m:r>
                      <m:r>
                        <a:rPr lang="it-IT" sz="2100" i="1" smtClean="0">
                          <a:latin typeface="Cambria Math" panose="02040503050406030204" pitchFamily="18" charset="0"/>
                        </a:rPr>
                        <m:t>=</m:t>
                      </m:r>
                      <m:d>
                        <m:dPr>
                          <m:begChr m:val="{"/>
                          <m:endChr m:val="}"/>
                          <m:ctrlPr>
                            <a:rPr lang="it-IT" sz="2100" i="1">
                              <a:latin typeface="Cambria Math" panose="02040503050406030204" pitchFamily="18" charset="0"/>
                            </a:rPr>
                          </m:ctrlPr>
                        </m:dPr>
                        <m:e>
                          <m:sSub>
                            <m:sSubPr>
                              <m:ctrlPr>
                                <a:rPr lang="it-IT" sz="2100" i="1">
                                  <a:latin typeface="Cambria Math" panose="02040503050406030204" pitchFamily="18" charset="0"/>
                                </a:rPr>
                              </m:ctrlPr>
                            </m:sSubPr>
                            <m:e>
                              <m:r>
                                <a:rPr lang="it-IT" sz="2100" i="1">
                                  <a:latin typeface="Cambria Math" panose="02040503050406030204" pitchFamily="18" charset="0"/>
                                </a:rPr>
                                <m:t>𝑜</m:t>
                              </m:r>
                            </m:e>
                            <m:sub>
                              <m:r>
                                <a:rPr lang="it-IT" sz="2100" i="1">
                                  <a:latin typeface="Cambria Math" panose="02040503050406030204" pitchFamily="18" charset="0"/>
                                </a:rPr>
                                <m:t>1</m:t>
                              </m:r>
                            </m:sub>
                          </m:sSub>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𝑜</m:t>
                              </m:r>
                            </m:e>
                            <m:sub>
                              <m:r>
                                <a:rPr lang="it-IT" sz="2100" i="1">
                                  <a:latin typeface="Cambria Math" panose="02040503050406030204" pitchFamily="18" charset="0"/>
                                </a:rPr>
                                <m:t>2</m:t>
                              </m:r>
                            </m:sub>
                          </m:sSub>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𝑜</m:t>
                              </m:r>
                            </m:e>
                            <m:sub>
                              <m:r>
                                <a:rPr lang="it-IT" sz="2100" b="0" i="1" smtClean="0">
                                  <a:latin typeface="Cambria Math" panose="02040503050406030204" pitchFamily="18" charset="0"/>
                                </a:rPr>
                                <m:t>3</m:t>
                              </m:r>
                            </m:sub>
                          </m:sSub>
                          <m:r>
                            <a:rPr lang="it-IT" sz="2100" b="0" i="1" smtClean="0">
                              <a:latin typeface="Cambria Math" panose="02040503050406030204" pitchFamily="18" charset="0"/>
                            </a:rPr>
                            <m:t>,</m:t>
                          </m:r>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𝑜</m:t>
                              </m:r>
                            </m:e>
                            <m:sub>
                              <m:r>
                                <a:rPr lang="it-IT" sz="2100" i="1">
                                  <a:latin typeface="Cambria Math" panose="02040503050406030204" pitchFamily="18" charset="0"/>
                                </a:rPr>
                                <m:t>𝑇</m:t>
                              </m:r>
                            </m:sub>
                          </m:sSub>
                        </m:e>
                      </m:d>
                      <m:r>
                        <a:rPr lang="it-IT" sz="2100" b="0" i="1" smtClean="0">
                          <a:latin typeface="Cambria Math" panose="02040503050406030204" pitchFamily="18" charset="0"/>
                        </a:rPr>
                        <m:t>       ⇒      </m:t>
                      </m:r>
                      <m:r>
                        <a:rPr lang="it-IT" sz="2100" b="0" i="1" smtClean="0">
                          <a:latin typeface="Cambria Math" panose="02040503050406030204" pitchFamily="18" charset="0"/>
                        </a:rPr>
                        <m:t>𝑄</m:t>
                      </m:r>
                      <m:r>
                        <a:rPr lang="it-IT" sz="2100" b="0" i="1" smtClean="0">
                          <a:latin typeface="Cambria Math" panose="02040503050406030204" pitchFamily="18" charset="0"/>
                        </a:rPr>
                        <m:t>=</m:t>
                      </m:r>
                      <m:d>
                        <m:dPr>
                          <m:begChr m:val="{"/>
                          <m:endChr m:val="}"/>
                          <m:ctrlPr>
                            <a:rPr lang="it-IT" sz="2100" b="0" i="1" smtClean="0">
                              <a:latin typeface="Cambria Math" panose="02040503050406030204" pitchFamily="18" charset="0"/>
                            </a:rPr>
                          </m:ctrlPr>
                        </m:dPr>
                        <m:e>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𝑞</m:t>
                              </m:r>
                            </m:e>
                            <m:sub>
                              <m:r>
                                <a:rPr lang="it-IT" sz="2100" b="0" i="1" smtClean="0">
                                  <a:latin typeface="Cambria Math" panose="02040503050406030204" pitchFamily="18" charset="0"/>
                                </a:rPr>
                                <m:t>1</m:t>
                              </m:r>
                            </m:sub>
                          </m:sSub>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𝑞</m:t>
                              </m:r>
                            </m:e>
                            <m:sub>
                              <m:r>
                                <a:rPr lang="it-IT" sz="2100" b="0" i="1" smtClean="0">
                                  <a:latin typeface="Cambria Math" panose="02040503050406030204" pitchFamily="18" charset="0"/>
                                </a:rPr>
                                <m:t>2</m:t>
                              </m:r>
                            </m:sub>
                          </m:sSub>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𝑞</m:t>
                              </m:r>
                            </m:e>
                            <m:sub>
                              <m:r>
                                <a:rPr lang="it-IT" sz="2100" b="0" i="1" smtClean="0">
                                  <a:latin typeface="Cambria Math" panose="02040503050406030204" pitchFamily="18" charset="0"/>
                                </a:rPr>
                                <m:t>3</m:t>
                              </m:r>
                            </m:sub>
                          </m:sSub>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𝑞</m:t>
                              </m:r>
                            </m:e>
                            <m:sub>
                              <m:r>
                                <a:rPr lang="it-IT" sz="2100" b="0" i="1" smtClean="0">
                                  <a:latin typeface="Cambria Math" panose="02040503050406030204" pitchFamily="18" charset="0"/>
                                </a:rPr>
                                <m:t>𝑇</m:t>
                              </m:r>
                            </m:sub>
                          </m:sSub>
                        </m:e>
                      </m:d>
                      <m:r>
                        <a:rPr lang="it-IT" sz="2100" b="0" i="1" smtClean="0">
                          <a:latin typeface="Cambria Math" panose="02040503050406030204" pitchFamily="18" charset="0"/>
                        </a:rPr>
                        <m:t>   ?</m:t>
                      </m:r>
                    </m:oMath>
                  </m:oMathPara>
                </a14:m>
                <a:endParaRPr lang="it-IT" sz="2100" dirty="0"/>
              </a:p>
            </p:txBody>
          </p:sp>
        </mc:Choice>
        <mc:Fallback xmlns="">
          <p:sp>
            <p:nvSpPr>
              <p:cNvPr id="49" name="Rettangolo 48">
                <a:extLst>
                  <a:ext uri="{FF2B5EF4-FFF2-40B4-BE49-F238E27FC236}">
                    <a16:creationId xmlns:a16="http://schemas.microsoft.com/office/drawing/2014/main" id="{7CF5552B-A761-49C0-8CAE-13F246B7F118}"/>
                  </a:ext>
                </a:extLst>
              </p:cNvPr>
              <p:cNvSpPr>
                <a:spLocks noRot="1" noChangeAspect="1" noMove="1" noResize="1" noEditPoints="1" noAdjustHandles="1" noChangeArrowheads="1" noChangeShapeType="1" noTextEdit="1"/>
              </p:cNvSpPr>
              <p:nvPr/>
            </p:nvSpPr>
            <p:spPr>
              <a:xfrm>
                <a:off x="1588031" y="4170330"/>
                <a:ext cx="6544035" cy="415498"/>
              </a:xfrm>
              <a:prstGeom prst="rect">
                <a:avLst/>
              </a:prstGeom>
              <a:blipFill>
                <a:blip r:embed="rId8"/>
                <a:stretch>
                  <a:fillRect b="-14706"/>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50" name="Rettangolo 49">
                <a:extLst>
                  <a:ext uri="{FF2B5EF4-FFF2-40B4-BE49-F238E27FC236}">
                    <a16:creationId xmlns:a16="http://schemas.microsoft.com/office/drawing/2014/main" id="{337176D1-A341-477A-A109-7F6F07704CB3}"/>
                  </a:ext>
                </a:extLst>
              </p:cNvPr>
              <p:cNvSpPr/>
              <p:nvPr/>
            </p:nvSpPr>
            <p:spPr>
              <a:xfrm>
                <a:off x="921096" y="5761013"/>
                <a:ext cx="3049553"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2400" i="1" smtClean="0">
                          <a:latin typeface="Cambria Math" panose="02040503050406030204" pitchFamily="18" charset="0"/>
                        </a:rPr>
                        <m:t>𝑂</m:t>
                      </m:r>
                      <m:r>
                        <a:rPr lang="it-IT" sz="2400" i="1" smtClean="0">
                          <a:latin typeface="Cambria Math" panose="02040503050406030204" pitchFamily="18" charset="0"/>
                        </a:rPr>
                        <m:t>=</m:t>
                      </m:r>
                      <m:d>
                        <m:dPr>
                          <m:begChr m:val="{"/>
                          <m:endChr m:val="}"/>
                          <m:ctrlPr>
                            <a:rPr lang="it-IT" sz="2400" i="1">
                              <a:latin typeface="Cambria Math" panose="02040503050406030204" pitchFamily="18" charset="0"/>
                            </a:rPr>
                          </m:ctrlPr>
                        </m:dPr>
                        <m:e>
                          <m:sSub>
                            <m:sSubPr>
                              <m:ctrlPr>
                                <a:rPr lang="it-IT" sz="2400" i="1">
                                  <a:latin typeface="Cambria Math" panose="02040503050406030204" pitchFamily="18" charset="0"/>
                                </a:rPr>
                              </m:ctrlPr>
                            </m:sSubPr>
                            <m:e>
                              <m:r>
                                <a:rPr lang="it-IT" sz="2400" i="1">
                                  <a:latin typeface="Cambria Math" panose="02040503050406030204" pitchFamily="18" charset="0"/>
                                </a:rPr>
                                <m:t>𝑜</m:t>
                              </m:r>
                            </m:e>
                            <m:sub>
                              <m:r>
                                <a:rPr lang="it-IT" sz="2400" i="1">
                                  <a:latin typeface="Cambria Math" panose="02040503050406030204" pitchFamily="18" charset="0"/>
                                </a:rPr>
                                <m:t>1</m:t>
                              </m:r>
                            </m:sub>
                          </m:sSub>
                          <m:r>
                            <a:rPr lang="it-IT" sz="2400" i="1">
                              <a:latin typeface="Cambria Math" panose="02040503050406030204" pitchFamily="18" charset="0"/>
                            </a:rPr>
                            <m:t>,</m:t>
                          </m:r>
                          <m:sSub>
                            <m:sSubPr>
                              <m:ctrlPr>
                                <a:rPr lang="it-IT" sz="2400" i="1">
                                  <a:latin typeface="Cambria Math" panose="02040503050406030204" pitchFamily="18" charset="0"/>
                                </a:rPr>
                              </m:ctrlPr>
                            </m:sSubPr>
                            <m:e>
                              <m:r>
                                <a:rPr lang="it-IT" sz="2400" i="1">
                                  <a:latin typeface="Cambria Math" panose="02040503050406030204" pitchFamily="18" charset="0"/>
                                </a:rPr>
                                <m:t>𝑜</m:t>
                              </m:r>
                            </m:e>
                            <m:sub>
                              <m:r>
                                <a:rPr lang="it-IT" sz="2400" i="1">
                                  <a:latin typeface="Cambria Math" panose="02040503050406030204" pitchFamily="18" charset="0"/>
                                </a:rPr>
                                <m:t>2</m:t>
                              </m:r>
                            </m:sub>
                          </m:sSub>
                          <m:r>
                            <a:rPr lang="it-IT" sz="2400" b="0" i="1" smtClean="0">
                              <a:latin typeface="Cambria Math" panose="02040503050406030204" pitchFamily="18" charset="0"/>
                            </a:rPr>
                            <m:t>,</m:t>
                          </m:r>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𝑜</m:t>
                              </m:r>
                            </m:e>
                            <m:sub>
                              <m:r>
                                <a:rPr lang="it-IT" sz="2400" b="0" i="1" smtClean="0">
                                  <a:latin typeface="Cambria Math" panose="02040503050406030204" pitchFamily="18" charset="0"/>
                                </a:rPr>
                                <m:t>3</m:t>
                              </m:r>
                            </m:sub>
                          </m:sSub>
                          <m:r>
                            <a:rPr lang="it-IT" sz="2400" b="0" i="1" smtClean="0">
                              <a:latin typeface="Cambria Math" panose="02040503050406030204" pitchFamily="18" charset="0"/>
                            </a:rPr>
                            <m:t>,</m:t>
                          </m:r>
                          <m:r>
                            <a:rPr lang="it-IT" sz="2400" i="1">
                              <a:latin typeface="Cambria Math" panose="02040503050406030204" pitchFamily="18" charset="0"/>
                            </a:rPr>
                            <m:t>…,</m:t>
                          </m:r>
                          <m:sSub>
                            <m:sSubPr>
                              <m:ctrlPr>
                                <a:rPr lang="it-IT" sz="2400" i="1">
                                  <a:latin typeface="Cambria Math" panose="02040503050406030204" pitchFamily="18" charset="0"/>
                                </a:rPr>
                              </m:ctrlPr>
                            </m:sSubPr>
                            <m:e>
                              <m:r>
                                <a:rPr lang="it-IT" sz="2400" i="1">
                                  <a:latin typeface="Cambria Math" panose="02040503050406030204" pitchFamily="18" charset="0"/>
                                </a:rPr>
                                <m:t>𝑜</m:t>
                              </m:r>
                            </m:e>
                            <m:sub>
                              <m:r>
                                <a:rPr lang="it-IT" sz="2400" i="1">
                                  <a:latin typeface="Cambria Math" panose="02040503050406030204" pitchFamily="18" charset="0"/>
                                </a:rPr>
                                <m:t>𝑇</m:t>
                              </m:r>
                            </m:sub>
                          </m:sSub>
                        </m:e>
                      </m:d>
                    </m:oMath>
                  </m:oMathPara>
                </a14:m>
                <a:endParaRPr lang="it-IT" sz="2400" dirty="0"/>
              </a:p>
            </p:txBody>
          </p:sp>
        </mc:Choice>
        <mc:Fallback xmlns="">
          <p:sp>
            <p:nvSpPr>
              <p:cNvPr id="50" name="Rettangolo 49">
                <a:extLst>
                  <a:ext uri="{FF2B5EF4-FFF2-40B4-BE49-F238E27FC236}">
                    <a16:creationId xmlns:a16="http://schemas.microsoft.com/office/drawing/2014/main" id="{337176D1-A341-477A-A109-7F6F07704CB3}"/>
                  </a:ext>
                </a:extLst>
              </p:cNvPr>
              <p:cNvSpPr>
                <a:spLocks noRot="1" noChangeAspect="1" noMove="1" noResize="1" noEditPoints="1" noAdjustHandles="1" noChangeArrowheads="1" noChangeShapeType="1" noTextEdit="1"/>
              </p:cNvSpPr>
              <p:nvPr/>
            </p:nvSpPr>
            <p:spPr>
              <a:xfrm>
                <a:off x="921096" y="5761013"/>
                <a:ext cx="3049553" cy="461665"/>
              </a:xfrm>
              <a:prstGeom prst="rect">
                <a:avLst/>
              </a:prstGeom>
              <a:blipFill>
                <a:blip r:embed="rId9"/>
                <a:stretch>
                  <a:fillRect b="-1316"/>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9" name="Rettangolo 8">
                <a:extLst>
                  <a:ext uri="{FF2B5EF4-FFF2-40B4-BE49-F238E27FC236}">
                    <a16:creationId xmlns:a16="http://schemas.microsoft.com/office/drawing/2014/main" id="{81408D22-1937-4ED8-BC4B-6A65A0C3C2BB}"/>
                  </a:ext>
                </a:extLst>
              </p:cNvPr>
              <p:cNvSpPr/>
              <p:nvPr/>
            </p:nvSpPr>
            <p:spPr>
              <a:xfrm>
                <a:off x="1495038" y="6509370"/>
                <a:ext cx="3397212" cy="415498"/>
              </a:xfrm>
              <a:prstGeom prst="rect">
                <a:avLst/>
              </a:prstGeom>
            </p:spPr>
            <p:txBody>
              <a:bodyPr wrap="none">
                <a:spAutoFit/>
              </a:bodyPr>
              <a:lstStyle/>
              <a:p>
                <a14:m>
                  <m:oMath xmlns:m="http://schemas.openxmlformats.org/officeDocument/2006/math">
                    <m:r>
                      <a:rPr lang="it-IT" sz="2100" i="1">
                        <a:latin typeface="Cambria Math" panose="02040503050406030204" pitchFamily="18" charset="0"/>
                      </a:rPr>
                      <m:t>⇒</m:t>
                    </m:r>
                    <m:r>
                      <m:rPr>
                        <m:nor/>
                      </m:rPr>
                      <a:rPr lang="it-IT" sz="2100" dirty="0"/>
                      <m:t>Model</m:t>
                    </m:r>
                    <m:r>
                      <m:rPr>
                        <m:nor/>
                      </m:rPr>
                      <a:rPr lang="it-IT" sz="2100" dirty="0"/>
                      <m:t> : </m:t>
                    </m:r>
                    <m:r>
                      <a:rPr lang="it-IT" sz="2100" i="1">
                        <a:latin typeface="Cambria Math" panose="02040503050406030204" pitchFamily="18" charset="0"/>
                      </a:rPr>
                      <m:t>𝜆</m:t>
                    </m:r>
                    <m:r>
                      <a:rPr lang="it-IT" sz="2100" i="1">
                        <a:latin typeface="Cambria Math" panose="02040503050406030204" pitchFamily="18" charset="0"/>
                      </a:rPr>
                      <m:t>={</m:t>
                    </m:r>
                    <m:r>
                      <a:rPr lang="it-IT" sz="2100" i="1">
                        <a:latin typeface="Cambria Math" panose="02040503050406030204" pitchFamily="18" charset="0"/>
                      </a:rPr>
                      <m:t>𝐴</m:t>
                    </m:r>
                    <m:r>
                      <a:rPr lang="it-IT" sz="2100" i="1">
                        <a:latin typeface="Cambria Math" panose="02040503050406030204" pitchFamily="18" charset="0"/>
                      </a:rPr>
                      <m:t>,</m:t>
                    </m:r>
                    <m:r>
                      <a:rPr lang="it-IT" sz="2100" i="1">
                        <a:latin typeface="Cambria Math" panose="02040503050406030204" pitchFamily="18" charset="0"/>
                      </a:rPr>
                      <m:t>𝐵</m:t>
                    </m:r>
                    <m:r>
                      <a:rPr lang="it-IT" sz="2100" i="1">
                        <a:latin typeface="Cambria Math" panose="02040503050406030204" pitchFamily="18" charset="0"/>
                      </a:rPr>
                      <m:t>,</m:t>
                    </m:r>
                    <m:r>
                      <m:rPr>
                        <m:sty m:val="p"/>
                      </m:rPr>
                      <a:rPr lang="it-IT" sz="2100">
                        <a:latin typeface="Cambria Math" panose="02040503050406030204" pitchFamily="18" charset="0"/>
                      </a:rPr>
                      <m:t>Π</m:t>
                    </m:r>
                    <m:r>
                      <a:rPr lang="it-IT" sz="2100" i="1">
                        <a:latin typeface="Cambria Math" panose="02040503050406030204" pitchFamily="18" charset="0"/>
                      </a:rPr>
                      <m:t>(0)}</m:t>
                    </m:r>
                  </m:oMath>
                </a14:m>
                <a:r>
                  <a:rPr lang="it-IT" sz="2100" dirty="0"/>
                  <a:t> ?</a:t>
                </a:r>
              </a:p>
            </p:txBody>
          </p:sp>
        </mc:Choice>
        <mc:Fallback xmlns="">
          <p:sp>
            <p:nvSpPr>
              <p:cNvPr id="9" name="Rettangolo 8">
                <a:extLst>
                  <a:ext uri="{FF2B5EF4-FFF2-40B4-BE49-F238E27FC236}">
                    <a16:creationId xmlns:a16="http://schemas.microsoft.com/office/drawing/2014/main" id="{81408D22-1937-4ED8-BC4B-6A65A0C3C2BB}"/>
                  </a:ext>
                </a:extLst>
              </p:cNvPr>
              <p:cNvSpPr>
                <a:spLocks noRot="1" noChangeAspect="1" noMove="1" noResize="1" noEditPoints="1" noAdjustHandles="1" noChangeArrowheads="1" noChangeShapeType="1" noTextEdit="1"/>
              </p:cNvSpPr>
              <p:nvPr/>
            </p:nvSpPr>
            <p:spPr>
              <a:xfrm>
                <a:off x="1495038" y="6509370"/>
                <a:ext cx="3397212" cy="415498"/>
              </a:xfrm>
              <a:prstGeom prst="rect">
                <a:avLst/>
              </a:prstGeom>
              <a:blipFill>
                <a:blip r:embed="rId10"/>
                <a:stretch>
                  <a:fillRect t="-8824" r="-1075" b="-27941"/>
                </a:stretch>
              </a:blipFill>
            </p:spPr>
            <p:txBody>
              <a:bodyPr/>
              <a:lstStyle/>
              <a:p>
                <a:r>
                  <a:rPr lang="it-IT">
                    <a:noFill/>
                  </a:rPr>
                  <a:t> </a:t>
                </a:r>
              </a:p>
            </p:txBody>
          </p:sp>
        </mc:Fallback>
      </mc:AlternateContent>
      <p:sp>
        <p:nvSpPr>
          <p:cNvPr id="51" name="CasellaDiTesto 50">
            <a:extLst>
              <a:ext uri="{FF2B5EF4-FFF2-40B4-BE49-F238E27FC236}">
                <a16:creationId xmlns:a16="http://schemas.microsoft.com/office/drawing/2014/main" id="{80280B80-B504-4BFC-AA79-69B50ED28FC3}"/>
              </a:ext>
            </a:extLst>
          </p:cNvPr>
          <p:cNvSpPr txBox="1"/>
          <p:nvPr/>
        </p:nvSpPr>
        <p:spPr>
          <a:xfrm>
            <a:off x="397097" y="1078571"/>
            <a:ext cx="7509895" cy="415498"/>
          </a:xfrm>
          <a:prstGeom prst="rect">
            <a:avLst/>
          </a:prstGeom>
          <a:noFill/>
        </p:spPr>
        <p:txBody>
          <a:bodyPr wrap="square">
            <a:spAutoFit/>
          </a:bodyPr>
          <a:lstStyle/>
          <a:p>
            <a:r>
              <a:rPr lang="en-GB" sz="2100" dirty="0"/>
              <a:t>Consider a HMM:</a:t>
            </a:r>
          </a:p>
        </p:txBody>
      </p:sp>
      <mc:AlternateContent xmlns:mc="http://schemas.openxmlformats.org/markup-compatibility/2006" xmlns:a14="http://schemas.microsoft.com/office/drawing/2010/main">
        <mc:Choice Requires="a14">
          <p:sp>
            <p:nvSpPr>
              <p:cNvPr id="52" name="Rettangolo 51">
                <a:extLst>
                  <a:ext uri="{FF2B5EF4-FFF2-40B4-BE49-F238E27FC236}">
                    <a16:creationId xmlns:a16="http://schemas.microsoft.com/office/drawing/2014/main" id="{5EBB08BF-D6EC-4CAB-8CA6-7A1C7BEC8183}"/>
                  </a:ext>
                </a:extLst>
              </p:cNvPr>
              <p:cNvSpPr/>
              <p:nvPr/>
            </p:nvSpPr>
            <p:spPr>
              <a:xfrm>
                <a:off x="3510805" y="1076804"/>
                <a:ext cx="3230949" cy="41549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2100" b="0" i="1" smtClean="0">
                          <a:latin typeface="Cambria Math" panose="02040503050406030204" pitchFamily="18" charset="0"/>
                        </a:rPr>
                        <m:t>𝐻𝑀𝑀</m:t>
                      </m:r>
                      <m:r>
                        <a:rPr lang="it-IT" sz="2100" b="0" i="1" smtClean="0">
                          <a:latin typeface="Cambria Math" panose="02040503050406030204" pitchFamily="18" charset="0"/>
                        </a:rPr>
                        <m:t>≡(</m:t>
                      </m:r>
                      <m:r>
                        <a:rPr lang="it-IT" sz="2100" b="0" i="1" smtClean="0">
                          <a:latin typeface="Cambria Math" panose="02040503050406030204" pitchFamily="18" charset="0"/>
                        </a:rPr>
                        <m:t>𝑁</m:t>
                      </m:r>
                      <m:r>
                        <a:rPr lang="it-IT" sz="2100" b="0" i="1" smtClean="0">
                          <a:latin typeface="Cambria Math" panose="02040503050406030204" pitchFamily="18" charset="0"/>
                        </a:rPr>
                        <m:t>,</m:t>
                      </m:r>
                      <m:r>
                        <a:rPr lang="it-IT" sz="2100" b="0" i="1" smtClean="0">
                          <a:latin typeface="Cambria Math" panose="02040503050406030204" pitchFamily="18" charset="0"/>
                        </a:rPr>
                        <m:t>𝑀</m:t>
                      </m:r>
                      <m:r>
                        <a:rPr lang="it-IT" sz="2100" b="0" i="1" smtClean="0">
                          <a:latin typeface="Cambria Math" panose="02040503050406030204" pitchFamily="18" charset="0"/>
                        </a:rPr>
                        <m:t>,</m:t>
                      </m:r>
                      <m:r>
                        <a:rPr lang="it-IT" sz="2100" b="0" i="1" smtClean="0">
                          <a:latin typeface="Cambria Math" panose="02040503050406030204" pitchFamily="18" charset="0"/>
                        </a:rPr>
                        <m:t>𝐴</m:t>
                      </m:r>
                      <m:r>
                        <a:rPr lang="it-IT" sz="2100" b="0" i="1" smtClean="0">
                          <a:latin typeface="Cambria Math" panose="02040503050406030204" pitchFamily="18" charset="0"/>
                        </a:rPr>
                        <m:t>,</m:t>
                      </m:r>
                      <m:r>
                        <a:rPr lang="it-IT" sz="2100" b="0" i="1" smtClean="0">
                          <a:latin typeface="Cambria Math" panose="02040503050406030204" pitchFamily="18" charset="0"/>
                        </a:rPr>
                        <m:t>𝐵</m:t>
                      </m:r>
                      <m:r>
                        <a:rPr lang="it-IT" sz="2100" b="0" i="1" smtClean="0">
                          <a:latin typeface="Cambria Math" panose="02040503050406030204" pitchFamily="18" charset="0"/>
                        </a:rPr>
                        <m:t>,</m:t>
                      </m:r>
                      <m:r>
                        <m:rPr>
                          <m:sty m:val="p"/>
                        </m:rPr>
                        <a:rPr lang="it-IT" sz="2100" b="0" i="0" smtClean="0">
                          <a:latin typeface="Cambria Math" panose="02040503050406030204" pitchFamily="18" charset="0"/>
                        </a:rPr>
                        <m:t>Π</m:t>
                      </m:r>
                      <m:r>
                        <a:rPr lang="it-IT" sz="2100" b="0" i="1" smtClean="0">
                          <a:latin typeface="Cambria Math" panose="02040503050406030204" pitchFamily="18" charset="0"/>
                        </a:rPr>
                        <m:t>(0))</m:t>
                      </m:r>
                    </m:oMath>
                  </m:oMathPara>
                </a14:m>
                <a:endParaRPr lang="it-IT" sz="2100" dirty="0"/>
              </a:p>
            </p:txBody>
          </p:sp>
        </mc:Choice>
        <mc:Fallback xmlns="">
          <p:sp>
            <p:nvSpPr>
              <p:cNvPr id="52" name="Rettangolo 51">
                <a:extLst>
                  <a:ext uri="{FF2B5EF4-FFF2-40B4-BE49-F238E27FC236}">
                    <a16:creationId xmlns:a16="http://schemas.microsoft.com/office/drawing/2014/main" id="{5EBB08BF-D6EC-4CAB-8CA6-7A1C7BEC8183}"/>
                  </a:ext>
                </a:extLst>
              </p:cNvPr>
              <p:cNvSpPr>
                <a:spLocks noRot="1" noChangeAspect="1" noMove="1" noResize="1" noEditPoints="1" noAdjustHandles="1" noChangeArrowheads="1" noChangeShapeType="1" noTextEdit="1"/>
              </p:cNvSpPr>
              <p:nvPr/>
            </p:nvSpPr>
            <p:spPr>
              <a:xfrm>
                <a:off x="3510805" y="1076804"/>
                <a:ext cx="3230949" cy="415498"/>
              </a:xfrm>
              <a:prstGeom prst="rect">
                <a:avLst/>
              </a:prstGeom>
              <a:blipFill>
                <a:blip r:embed="rId11"/>
                <a:stretch>
                  <a:fillRect b="-16176"/>
                </a:stretch>
              </a:blipFill>
            </p:spPr>
            <p:txBody>
              <a:bodyPr/>
              <a:lstStyle/>
              <a:p>
                <a:r>
                  <a:rPr lang="it-IT">
                    <a:noFill/>
                  </a:rPr>
                  <a:t> </a:t>
                </a:r>
              </a:p>
            </p:txBody>
          </p:sp>
        </mc:Fallback>
      </mc:AlternateContent>
    </p:spTree>
    <p:extLst>
      <p:ext uri="{BB962C8B-B14F-4D97-AF65-F5344CB8AC3E}">
        <p14:creationId xmlns:p14="http://schemas.microsoft.com/office/powerpoint/2010/main" val="3458287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9"/>
                                        </p:tgtEl>
                                        <p:attrNameLst>
                                          <p:attrName>style.visibility</p:attrName>
                                        </p:attrNameLst>
                                      </p:cBhvr>
                                      <p:to>
                                        <p:strVal val="visible"/>
                                      </p:to>
                                    </p:set>
                                    <p:animEffect transition="in" filter="fade">
                                      <p:cBhvr>
                                        <p:cTn id="10" dur="500"/>
                                        <p:tgtEl>
                                          <p:spTgt spid="4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500"/>
                                        <p:tgtEl>
                                          <p:spTgt spid="4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0"/>
                                        </p:tgtEl>
                                        <p:attrNameLst>
                                          <p:attrName>style.visibility</p:attrName>
                                        </p:attrNameLst>
                                      </p:cBhvr>
                                      <p:to>
                                        <p:strVal val="visible"/>
                                      </p:to>
                                    </p:set>
                                    <p:animEffect transition="in" filter="fade">
                                      <p:cBhvr>
                                        <p:cTn id="18" dur="500"/>
                                        <p:tgtEl>
                                          <p:spTgt spid="50"/>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P spid="49" grpId="0"/>
      <p:bldP spid="50"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p:txBody>
              <a:bodyPr>
                <a:normAutofit/>
              </a:bodyPr>
              <a:lstStyle/>
              <a:p>
                <a:r>
                  <a:rPr lang="en-GB" dirty="0"/>
                  <a:t>Problem 1: Determine </a:t>
                </a:r>
                <a14:m>
                  <m:oMath xmlns:m="http://schemas.openxmlformats.org/officeDocument/2006/math">
                    <m:func>
                      <m:funcPr>
                        <m:ctrlPr>
                          <a:rPr lang="it-IT" i="1">
                            <a:latin typeface="Cambria Math" panose="02040503050406030204" pitchFamily="18" charset="0"/>
                          </a:rPr>
                        </m:ctrlPr>
                      </m:funcPr>
                      <m:fName>
                        <m:r>
                          <m:rPr>
                            <m:sty m:val="p"/>
                          </m:rPr>
                          <a:rPr lang="it-IT" b="0" i="0">
                            <a:latin typeface="Cambria Math" panose="02040503050406030204" pitchFamily="18" charset="0"/>
                          </a:rPr>
                          <m:t>Pr</m:t>
                        </m:r>
                      </m:fName>
                      <m:e>
                        <m:r>
                          <a:rPr lang="it-IT" b="0" i="1">
                            <a:latin typeface="Cambria Math" panose="02040503050406030204" pitchFamily="18" charset="0"/>
                          </a:rPr>
                          <m:t>(</m:t>
                        </m:r>
                        <m:r>
                          <a:rPr lang="it-IT" b="0" i="1">
                            <a:latin typeface="Cambria Math" panose="02040503050406030204" pitchFamily="18" charset="0"/>
                          </a:rPr>
                          <m:t>𝑂</m:t>
                        </m:r>
                        <m:r>
                          <a:rPr lang="it-IT" b="0" i="1">
                            <a:latin typeface="Cambria Math" panose="02040503050406030204" pitchFamily="18" charset="0"/>
                          </a:rPr>
                          <m:t>|</m:t>
                        </m:r>
                        <m:r>
                          <a:rPr lang="it-IT" b="0" i="1">
                            <a:latin typeface="Cambria Math" panose="02040503050406030204" pitchFamily="18" charset="0"/>
                          </a:rPr>
                          <m:t>𝜆</m:t>
                        </m:r>
                        <m:r>
                          <a:rPr lang="it-IT" b="0" i="1">
                            <a:latin typeface="Cambria Math" panose="02040503050406030204" pitchFamily="18" charset="0"/>
                          </a:rPr>
                          <m:t>)</m:t>
                        </m:r>
                      </m:e>
                    </m:func>
                  </m:oMath>
                </a14:m>
                <a:r>
                  <a:rPr lang="it-IT" dirty="0"/>
                  <a:t> </a:t>
                </a:r>
                <a:endParaRPr lang="en-GB" dirty="0"/>
              </a:p>
            </p:txBody>
          </p:sp>
        </mc:Choice>
        <mc:Fallback xmlns="">
          <p:sp>
            <p:nvSpPr>
              <p:cNvPr id="2" name="Titolo 1">
                <a:extLst>
                  <a:ext uri="{FF2B5EF4-FFF2-40B4-BE49-F238E27FC236}">
                    <a16:creationId xmlns:a16="http://schemas.microsoft.com/office/drawing/2014/main" id="{83FF2275-D953-47A5-A53B-5493839F26B8}"/>
                  </a:ext>
                </a:extLst>
              </p:cNvPr>
              <p:cNvSpPr>
                <a:spLocks noGrp="1" noRot="1" noChangeAspect="1" noMove="1" noResize="1" noEditPoints="1" noAdjustHandles="1" noChangeArrowheads="1" noChangeShapeType="1" noTextEdit="1"/>
              </p:cNvSpPr>
              <p:nvPr>
                <p:ph type="title"/>
              </p:nvPr>
            </p:nvSpPr>
            <p:spPr>
              <a:blipFill>
                <a:blip r:embed="rId3"/>
                <a:stretch>
                  <a:fillRect l="-1212" t="-14815" b="-27160"/>
                </a:stretch>
              </a:blipFill>
            </p:spPr>
            <p:txBody>
              <a:bodyPr/>
              <a:lstStyle/>
              <a:p>
                <a:r>
                  <a:rPr lang="it-IT">
                    <a:noFill/>
                  </a:rPr>
                  <a:t> </a:t>
                </a:r>
              </a:p>
            </p:txBody>
          </p:sp>
        </mc:Fallback>
      </mc:AlternateContent>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11</a:t>
            </a:fld>
            <a:endParaRPr lang="it-IT"/>
          </a:p>
        </p:txBody>
      </p:sp>
      <mc:AlternateContent xmlns:mc="http://schemas.openxmlformats.org/markup-compatibility/2006" xmlns:a14="http://schemas.microsoft.com/office/drawing/2010/main">
        <mc:Choice Requires="a14">
          <p:sp>
            <p:nvSpPr>
              <p:cNvPr id="19" name="Rettangolo 18">
                <a:extLst>
                  <a:ext uri="{FF2B5EF4-FFF2-40B4-BE49-F238E27FC236}">
                    <a16:creationId xmlns:a16="http://schemas.microsoft.com/office/drawing/2014/main" id="{D41C9B9B-9180-40D9-A4F5-0BD6BE44D728}"/>
                  </a:ext>
                </a:extLst>
              </p:cNvPr>
              <p:cNvSpPr/>
              <p:nvPr/>
            </p:nvSpPr>
            <p:spPr>
              <a:xfrm>
                <a:off x="4830598" y="1921662"/>
                <a:ext cx="1820819" cy="415498"/>
              </a:xfrm>
              <a:prstGeom prst="rect">
                <a:avLst/>
              </a:prstGeom>
            </p:spPr>
            <p:txBody>
              <a:bodyPr wrap="none">
                <a:spAutoFit/>
              </a:bodyPr>
              <a:lstStyle/>
              <a:p>
                <a14:m>
                  <m:oMath xmlns:m="http://schemas.openxmlformats.org/officeDocument/2006/math">
                    <m:func>
                      <m:funcPr>
                        <m:ctrlPr>
                          <a:rPr lang="it-IT" sz="2100" b="0" i="1" smtClean="0">
                            <a:latin typeface="Cambria Math" panose="02040503050406030204" pitchFamily="18" charset="0"/>
                          </a:rPr>
                        </m:ctrlPr>
                      </m:funcPr>
                      <m:fName>
                        <m:r>
                          <a:rPr lang="it-IT" sz="2100" i="1">
                            <a:latin typeface="Cambria Math" panose="02040503050406030204" pitchFamily="18" charset="0"/>
                          </a:rPr>
                          <m:t>⇒</m:t>
                        </m:r>
                        <m:r>
                          <a:rPr lang="it-IT" sz="2100" b="0" i="0" smtClean="0">
                            <a:latin typeface="Cambria Math" panose="02040503050406030204" pitchFamily="18" charset="0"/>
                          </a:rPr>
                          <m:t>    </m:t>
                        </m:r>
                        <m:r>
                          <m:rPr>
                            <m:sty m:val="p"/>
                          </m:rPr>
                          <a:rPr lang="it-IT" sz="2100" b="0" i="0" smtClean="0">
                            <a:latin typeface="Cambria Math" panose="02040503050406030204" pitchFamily="18" charset="0"/>
                          </a:rPr>
                          <m:t>Pr</m:t>
                        </m:r>
                      </m:fName>
                      <m:e>
                        <m:r>
                          <a:rPr lang="it-IT" sz="2100" b="0" i="1" smtClean="0">
                            <a:latin typeface="Cambria Math" panose="02040503050406030204" pitchFamily="18" charset="0"/>
                          </a:rPr>
                          <m:t>(</m:t>
                        </m:r>
                        <m:r>
                          <a:rPr lang="it-IT" sz="2100" b="0" i="1" smtClean="0">
                            <a:latin typeface="Cambria Math" panose="02040503050406030204" pitchFamily="18" charset="0"/>
                          </a:rPr>
                          <m:t>𝑂</m:t>
                        </m:r>
                        <m:r>
                          <a:rPr lang="it-IT" sz="2100" b="0" i="1" smtClean="0">
                            <a:latin typeface="Cambria Math" panose="02040503050406030204" pitchFamily="18" charset="0"/>
                          </a:rPr>
                          <m:t>|</m:t>
                        </m:r>
                        <m:r>
                          <a:rPr lang="it-IT" sz="2100" b="0" i="1" smtClean="0">
                            <a:latin typeface="Cambria Math" panose="02040503050406030204" pitchFamily="18" charset="0"/>
                          </a:rPr>
                          <m:t>𝜆</m:t>
                        </m:r>
                        <m:r>
                          <a:rPr lang="it-IT" sz="2100" b="0" i="1" smtClean="0">
                            <a:latin typeface="Cambria Math" panose="02040503050406030204" pitchFamily="18" charset="0"/>
                          </a:rPr>
                          <m:t>)</m:t>
                        </m:r>
                      </m:e>
                    </m:func>
                  </m:oMath>
                </a14:m>
                <a:r>
                  <a:rPr lang="it-IT" sz="2100" dirty="0"/>
                  <a:t> ?</a:t>
                </a:r>
              </a:p>
            </p:txBody>
          </p:sp>
        </mc:Choice>
        <mc:Fallback xmlns="">
          <p:sp>
            <p:nvSpPr>
              <p:cNvPr id="19" name="Rettangolo 18">
                <a:extLst>
                  <a:ext uri="{FF2B5EF4-FFF2-40B4-BE49-F238E27FC236}">
                    <a16:creationId xmlns:a16="http://schemas.microsoft.com/office/drawing/2014/main" id="{D41C9B9B-9180-40D9-A4F5-0BD6BE44D728}"/>
                  </a:ext>
                </a:extLst>
              </p:cNvPr>
              <p:cNvSpPr>
                <a:spLocks noRot="1" noChangeAspect="1" noMove="1" noResize="1" noEditPoints="1" noAdjustHandles="1" noChangeArrowheads="1" noChangeShapeType="1" noTextEdit="1"/>
              </p:cNvSpPr>
              <p:nvPr/>
            </p:nvSpPr>
            <p:spPr>
              <a:xfrm>
                <a:off x="4830598" y="1921662"/>
                <a:ext cx="1820819" cy="415498"/>
              </a:xfrm>
              <a:prstGeom prst="rect">
                <a:avLst/>
              </a:prstGeom>
              <a:blipFill>
                <a:blip r:embed="rId4"/>
                <a:stretch>
                  <a:fillRect t="-8824" r="-3010" b="-29412"/>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0" name="Rettangolo 19">
                <a:extLst>
                  <a:ext uri="{FF2B5EF4-FFF2-40B4-BE49-F238E27FC236}">
                    <a16:creationId xmlns:a16="http://schemas.microsoft.com/office/drawing/2014/main" id="{618F9E52-66B1-44FB-BF2B-060198AEB53E}"/>
                  </a:ext>
                </a:extLst>
              </p:cNvPr>
              <p:cNvSpPr/>
              <p:nvPr/>
            </p:nvSpPr>
            <p:spPr>
              <a:xfrm>
                <a:off x="1274458" y="1640600"/>
                <a:ext cx="2691634" cy="41549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2100" i="1" smtClean="0">
                          <a:latin typeface="Cambria Math" panose="02040503050406030204" pitchFamily="18" charset="0"/>
                        </a:rPr>
                        <m:t>𝑂</m:t>
                      </m:r>
                      <m:r>
                        <a:rPr lang="it-IT" sz="2100" i="1" smtClean="0">
                          <a:latin typeface="Cambria Math" panose="02040503050406030204" pitchFamily="18" charset="0"/>
                        </a:rPr>
                        <m:t>=</m:t>
                      </m:r>
                      <m:d>
                        <m:dPr>
                          <m:begChr m:val="{"/>
                          <m:endChr m:val="}"/>
                          <m:ctrlPr>
                            <a:rPr lang="it-IT" sz="2100" i="1">
                              <a:latin typeface="Cambria Math" panose="02040503050406030204" pitchFamily="18" charset="0"/>
                            </a:rPr>
                          </m:ctrlPr>
                        </m:dPr>
                        <m:e>
                          <m:sSub>
                            <m:sSubPr>
                              <m:ctrlPr>
                                <a:rPr lang="it-IT" sz="2100" i="1">
                                  <a:latin typeface="Cambria Math" panose="02040503050406030204" pitchFamily="18" charset="0"/>
                                </a:rPr>
                              </m:ctrlPr>
                            </m:sSubPr>
                            <m:e>
                              <m:r>
                                <a:rPr lang="it-IT" sz="2100" i="1">
                                  <a:latin typeface="Cambria Math" panose="02040503050406030204" pitchFamily="18" charset="0"/>
                                </a:rPr>
                                <m:t>𝑜</m:t>
                              </m:r>
                            </m:e>
                            <m:sub>
                              <m:r>
                                <a:rPr lang="it-IT" sz="2100" i="1">
                                  <a:latin typeface="Cambria Math" panose="02040503050406030204" pitchFamily="18" charset="0"/>
                                </a:rPr>
                                <m:t>1</m:t>
                              </m:r>
                            </m:sub>
                          </m:sSub>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𝑜</m:t>
                              </m:r>
                            </m:e>
                            <m:sub>
                              <m:r>
                                <a:rPr lang="it-IT" sz="2100" i="1">
                                  <a:latin typeface="Cambria Math" panose="02040503050406030204" pitchFamily="18" charset="0"/>
                                </a:rPr>
                                <m:t>2</m:t>
                              </m:r>
                            </m:sub>
                          </m:sSub>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𝑜</m:t>
                              </m:r>
                            </m:e>
                            <m:sub>
                              <m:r>
                                <a:rPr lang="it-IT" sz="2100" b="0" i="1" smtClean="0">
                                  <a:latin typeface="Cambria Math" panose="02040503050406030204" pitchFamily="18" charset="0"/>
                                </a:rPr>
                                <m:t>3</m:t>
                              </m:r>
                            </m:sub>
                          </m:sSub>
                          <m:r>
                            <a:rPr lang="it-IT" sz="2100" b="0" i="1" smtClean="0">
                              <a:latin typeface="Cambria Math" panose="02040503050406030204" pitchFamily="18" charset="0"/>
                            </a:rPr>
                            <m:t>,</m:t>
                          </m:r>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𝑜</m:t>
                              </m:r>
                            </m:e>
                            <m:sub>
                              <m:r>
                                <a:rPr lang="it-IT" sz="2100" i="1">
                                  <a:latin typeface="Cambria Math" panose="02040503050406030204" pitchFamily="18" charset="0"/>
                                </a:rPr>
                                <m:t>𝑇</m:t>
                              </m:r>
                            </m:sub>
                          </m:sSub>
                        </m:e>
                      </m:d>
                    </m:oMath>
                  </m:oMathPara>
                </a14:m>
                <a:endParaRPr lang="it-IT" sz="2100" dirty="0"/>
              </a:p>
            </p:txBody>
          </p:sp>
        </mc:Choice>
        <mc:Fallback xmlns="">
          <p:sp>
            <p:nvSpPr>
              <p:cNvPr id="20" name="Rettangolo 19">
                <a:extLst>
                  <a:ext uri="{FF2B5EF4-FFF2-40B4-BE49-F238E27FC236}">
                    <a16:creationId xmlns:a16="http://schemas.microsoft.com/office/drawing/2014/main" id="{618F9E52-66B1-44FB-BF2B-060198AEB53E}"/>
                  </a:ext>
                </a:extLst>
              </p:cNvPr>
              <p:cNvSpPr>
                <a:spLocks noRot="1" noChangeAspect="1" noMove="1" noResize="1" noEditPoints="1" noAdjustHandles="1" noChangeArrowheads="1" noChangeShapeType="1" noTextEdit="1"/>
              </p:cNvSpPr>
              <p:nvPr/>
            </p:nvSpPr>
            <p:spPr>
              <a:xfrm>
                <a:off x="1274458" y="1640600"/>
                <a:ext cx="2691634" cy="415498"/>
              </a:xfrm>
              <a:prstGeom prst="rect">
                <a:avLst/>
              </a:prstGeom>
              <a:blipFill>
                <a:blip r:embed="rId5"/>
                <a:stretch>
                  <a:fillRect/>
                </a:stretch>
              </a:blipFill>
            </p:spPr>
            <p:txBody>
              <a:bodyPr/>
              <a:lstStyle/>
              <a:p>
                <a:r>
                  <a:rPr lang="it-IT">
                    <a:noFill/>
                  </a:rPr>
                  <a:t> </a:t>
                </a:r>
              </a:p>
            </p:txBody>
          </p:sp>
        </mc:Fallback>
      </mc:AlternateContent>
      <p:sp>
        <p:nvSpPr>
          <p:cNvPr id="21" name="CasellaDiTesto 20">
            <a:extLst>
              <a:ext uri="{FF2B5EF4-FFF2-40B4-BE49-F238E27FC236}">
                <a16:creationId xmlns:a16="http://schemas.microsoft.com/office/drawing/2014/main" id="{B3ECE626-E774-47D7-94F9-1019FFFE3306}"/>
              </a:ext>
            </a:extLst>
          </p:cNvPr>
          <p:cNvSpPr txBox="1"/>
          <p:nvPr/>
        </p:nvSpPr>
        <p:spPr>
          <a:xfrm>
            <a:off x="211144" y="1055253"/>
            <a:ext cx="7509895" cy="415498"/>
          </a:xfrm>
          <a:prstGeom prst="rect">
            <a:avLst/>
          </a:prstGeom>
          <a:noFill/>
        </p:spPr>
        <p:txBody>
          <a:bodyPr wrap="square">
            <a:spAutoFit/>
          </a:bodyPr>
          <a:lstStyle/>
          <a:p>
            <a:r>
              <a:rPr lang="en-GB" sz="2100" dirty="0"/>
              <a:t>1.  What is the probability that a model generates a sequence?</a:t>
            </a:r>
          </a:p>
        </p:txBody>
      </p:sp>
      <mc:AlternateContent xmlns:mc="http://schemas.openxmlformats.org/markup-compatibility/2006" xmlns:a14="http://schemas.microsoft.com/office/drawing/2010/main">
        <mc:Choice Requires="a14">
          <p:sp>
            <p:nvSpPr>
              <p:cNvPr id="22" name="Rettangolo 21">
                <a:extLst>
                  <a:ext uri="{FF2B5EF4-FFF2-40B4-BE49-F238E27FC236}">
                    <a16:creationId xmlns:a16="http://schemas.microsoft.com/office/drawing/2014/main" id="{D4C5F223-34AF-45D2-9DCD-07A19BF2DD86}"/>
                  </a:ext>
                </a:extLst>
              </p:cNvPr>
              <p:cNvSpPr/>
              <p:nvPr/>
            </p:nvSpPr>
            <p:spPr>
              <a:xfrm>
                <a:off x="1141150" y="2170439"/>
                <a:ext cx="2904000" cy="415498"/>
              </a:xfrm>
              <a:prstGeom prst="rect">
                <a:avLst/>
              </a:prstGeom>
            </p:spPr>
            <p:txBody>
              <a:bodyPr wrap="none">
                <a:spAutoFit/>
              </a:bodyPr>
              <a:lstStyle/>
              <a:p>
                <a:r>
                  <a:rPr lang="it-IT" sz="2100" dirty="0"/>
                  <a:t>Model : </a:t>
                </a:r>
                <a14:m>
                  <m:oMath xmlns:m="http://schemas.openxmlformats.org/officeDocument/2006/math">
                    <m:r>
                      <a:rPr lang="it-IT" sz="2100" i="1" smtClean="0">
                        <a:latin typeface="Cambria Math" panose="02040503050406030204" pitchFamily="18" charset="0"/>
                      </a:rPr>
                      <m:t>𝜆</m:t>
                    </m:r>
                    <m:r>
                      <a:rPr lang="it-IT" sz="2100" b="0" i="1" smtClean="0">
                        <a:latin typeface="Cambria Math" panose="02040503050406030204" pitchFamily="18" charset="0"/>
                      </a:rPr>
                      <m:t>={</m:t>
                    </m:r>
                    <m:r>
                      <a:rPr lang="it-IT" sz="2100" b="0" i="1" smtClean="0">
                        <a:latin typeface="Cambria Math" panose="02040503050406030204" pitchFamily="18" charset="0"/>
                      </a:rPr>
                      <m:t>𝐴</m:t>
                    </m:r>
                    <m:r>
                      <a:rPr lang="it-IT" sz="2100" b="0" i="1" smtClean="0">
                        <a:latin typeface="Cambria Math" panose="02040503050406030204" pitchFamily="18" charset="0"/>
                      </a:rPr>
                      <m:t>,</m:t>
                    </m:r>
                    <m:r>
                      <a:rPr lang="it-IT" sz="2100" b="0" i="1" smtClean="0">
                        <a:latin typeface="Cambria Math" panose="02040503050406030204" pitchFamily="18" charset="0"/>
                      </a:rPr>
                      <m:t>𝐵</m:t>
                    </m:r>
                    <m:r>
                      <a:rPr lang="it-IT" sz="2100" b="0" i="1" smtClean="0">
                        <a:latin typeface="Cambria Math" panose="02040503050406030204" pitchFamily="18" charset="0"/>
                      </a:rPr>
                      <m:t>,</m:t>
                    </m:r>
                    <m:r>
                      <m:rPr>
                        <m:sty m:val="p"/>
                      </m:rPr>
                      <a:rPr lang="it-IT" sz="2100" b="0" i="0" smtClean="0">
                        <a:latin typeface="Cambria Math" panose="02040503050406030204" pitchFamily="18" charset="0"/>
                      </a:rPr>
                      <m:t>Π</m:t>
                    </m:r>
                    <m:r>
                      <a:rPr lang="it-IT" sz="2100" b="0" i="1" smtClean="0">
                        <a:latin typeface="Cambria Math" panose="02040503050406030204" pitchFamily="18" charset="0"/>
                      </a:rPr>
                      <m:t>(0)}</m:t>
                    </m:r>
                  </m:oMath>
                </a14:m>
                <a:endParaRPr lang="it-IT" sz="2100" dirty="0"/>
              </a:p>
            </p:txBody>
          </p:sp>
        </mc:Choice>
        <mc:Fallback xmlns="">
          <p:sp>
            <p:nvSpPr>
              <p:cNvPr id="22" name="Rettangolo 21">
                <a:extLst>
                  <a:ext uri="{FF2B5EF4-FFF2-40B4-BE49-F238E27FC236}">
                    <a16:creationId xmlns:a16="http://schemas.microsoft.com/office/drawing/2014/main" id="{D4C5F223-34AF-45D2-9DCD-07A19BF2DD86}"/>
                  </a:ext>
                </a:extLst>
              </p:cNvPr>
              <p:cNvSpPr>
                <a:spLocks noRot="1" noChangeAspect="1" noMove="1" noResize="1" noEditPoints="1" noAdjustHandles="1" noChangeArrowheads="1" noChangeShapeType="1" noTextEdit="1"/>
              </p:cNvSpPr>
              <p:nvPr/>
            </p:nvSpPr>
            <p:spPr>
              <a:xfrm>
                <a:off x="1141150" y="2170439"/>
                <a:ext cx="2904000" cy="415498"/>
              </a:xfrm>
              <a:prstGeom prst="rect">
                <a:avLst/>
              </a:prstGeom>
              <a:blipFill>
                <a:blip r:embed="rId6"/>
                <a:stretch>
                  <a:fillRect l="-2516" t="-8824" r="-210" b="-29412"/>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3" name="CasellaDiTesto 22">
                <a:extLst>
                  <a:ext uri="{FF2B5EF4-FFF2-40B4-BE49-F238E27FC236}">
                    <a16:creationId xmlns:a16="http://schemas.microsoft.com/office/drawing/2014/main" id="{88B51770-A749-4C7D-AC61-1F76BB9779B0}"/>
                  </a:ext>
                </a:extLst>
              </p:cNvPr>
              <p:cNvSpPr txBox="1"/>
              <p:nvPr/>
            </p:nvSpPr>
            <p:spPr>
              <a:xfrm>
                <a:off x="1417864" y="4111660"/>
                <a:ext cx="8684487" cy="415498"/>
              </a:xfrm>
              <a:prstGeom prst="rect">
                <a:avLst/>
              </a:prstGeom>
              <a:noFill/>
            </p:spPr>
            <p:txBody>
              <a:bodyPr wrap="square">
                <a:spAutoFit/>
              </a:bodyPr>
              <a:lstStyle/>
              <a:p>
                <a:r>
                  <a:rPr lang="it-IT" sz="2100" dirty="0"/>
                  <a:t>Looking for </a:t>
                </a:r>
                <a14:m>
                  <m:oMath xmlns:m="http://schemas.openxmlformats.org/officeDocument/2006/math">
                    <m:func>
                      <m:funcPr>
                        <m:ctrlPr>
                          <a:rPr lang="it-IT" sz="2100" i="1" smtClean="0">
                            <a:latin typeface="Cambria Math" panose="02040503050406030204" pitchFamily="18" charset="0"/>
                          </a:rPr>
                        </m:ctrlPr>
                      </m:funcPr>
                      <m:fName>
                        <m:r>
                          <m:rPr>
                            <m:sty m:val="p"/>
                          </m:rPr>
                          <a:rPr lang="it-IT" sz="2100">
                            <a:latin typeface="Cambria Math" panose="02040503050406030204" pitchFamily="18" charset="0"/>
                          </a:rPr>
                          <m:t>Pr</m:t>
                        </m:r>
                      </m:fName>
                      <m:e>
                        <m:r>
                          <a:rPr lang="it-IT" sz="2100" i="1">
                            <a:latin typeface="Cambria Math" panose="02040503050406030204" pitchFamily="18" charset="0"/>
                          </a:rPr>
                          <m:t>(</m:t>
                        </m:r>
                        <m:r>
                          <a:rPr lang="it-IT" sz="2100" i="1">
                            <a:latin typeface="Cambria Math" panose="02040503050406030204" pitchFamily="18" charset="0"/>
                          </a:rPr>
                          <m:t>𝑂</m:t>
                        </m:r>
                        <m:r>
                          <a:rPr lang="it-IT" sz="2100" i="1">
                            <a:latin typeface="Cambria Math" panose="02040503050406030204" pitchFamily="18" charset="0"/>
                          </a:rPr>
                          <m:t>|</m:t>
                        </m:r>
                        <m:r>
                          <a:rPr lang="it-IT" sz="2100" i="1">
                            <a:latin typeface="Cambria Math" panose="02040503050406030204" pitchFamily="18" charset="0"/>
                          </a:rPr>
                          <m:t>𝜆</m:t>
                        </m:r>
                        <m:r>
                          <a:rPr lang="it-IT" sz="2100" i="1">
                            <a:latin typeface="Cambria Math" panose="02040503050406030204" pitchFamily="18" charset="0"/>
                          </a:rPr>
                          <m:t>)</m:t>
                        </m:r>
                      </m:e>
                    </m:func>
                    <m:r>
                      <a:rPr lang="it-IT" sz="2100" b="0" i="1" smtClean="0">
                        <a:latin typeface="Cambria Math" panose="02040503050406030204" pitchFamily="18" charset="0"/>
                      </a:rPr>
                      <m:t> ≡</m:t>
                    </m:r>
                  </m:oMath>
                </a14:m>
                <a:endParaRPr lang="en-GB" sz="2100" dirty="0"/>
              </a:p>
            </p:txBody>
          </p:sp>
        </mc:Choice>
        <mc:Fallback xmlns="">
          <p:sp>
            <p:nvSpPr>
              <p:cNvPr id="23" name="CasellaDiTesto 22">
                <a:extLst>
                  <a:ext uri="{FF2B5EF4-FFF2-40B4-BE49-F238E27FC236}">
                    <a16:creationId xmlns:a16="http://schemas.microsoft.com/office/drawing/2014/main" id="{88B51770-A749-4C7D-AC61-1F76BB9779B0}"/>
                  </a:ext>
                </a:extLst>
              </p:cNvPr>
              <p:cNvSpPr txBox="1">
                <a:spLocks noRot="1" noChangeAspect="1" noMove="1" noResize="1" noEditPoints="1" noAdjustHandles="1" noChangeArrowheads="1" noChangeShapeType="1" noTextEdit="1"/>
              </p:cNvSpPr>
              <p:nvPr/>
            </p:nvSpPr>
            <p:spPr>
              <a:xfrm>
                <a:off x="1417864" y="4111660"/>
                <a:ext cx="8684487" cy="415498"/>
              </a:xfrm>
              <a:prstGeom prst="rect">
                <a:avLst/>
              </a:prstGeom>
              <a:blipFill>
                <a:blip r:embed="rId7"/>
                <a:stretch>
                  <a:fillRect l="-843" t="-8696" b="-2753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Rettangolo 24">
                <a:extLst>
                  <a:ext uri="{FF2B5EF4-FFF2-40B4-BE49-F238E27FC236}">
                    <a16:creationId xmlns:a16="http://schemas.microsoft.com/office/drawing/2014/main" id="{D6887605-F788-4233-A13D-33252427F558}"/>
                  </a:ext>
                </a:extLst>
              </p:cNvPr>
              <p:cNvSpPr/>
              <p:nvPr/>
            </p:nvSpPr>
            <p:spPr>
              <a:xfrm>
                <a:off x="199425" y="2963535"/>
                <a:ext cx="9711511" cy="738664"/>
              </a:xfrm>
              <a:prstGeom prst="rect">
                <a:avLst/>
              </a:prstGeom>
            </p:spPr>
            <p:txBody>
              <a:bodyPr wrap="square">
                <a:spAutoFit/>
              </a:bodyPr>
              <a:lstStyle/>
              <a:p>
                <a:pPr marL="342900" indent="-342900">
                  <a:buFont typeface="Arial" panose="020B0604020202020204" pitchFamily="34" charset="0"/>
                  <a:buChar char="•"/>
                </a:pPr>
                <a:r>
                  <a:rPr lang="en-GB" sz="2100" dirty="0"/>
                  <a:t>Notice that </a:t>
                </a:r>
                <a:r>
                  <a:rPr lang="en-GB" sz="2100" b="1" dirty="0"/>
                  <a:t>Problem 1</a:t>
                </a:r>
                <a:r>
                  <a:rPr lang="en-GB" sz="2100" dirty="0"/>
                  <a:t> is related also to </a:t>
                </a:r>
                <a:r>
                  <a:rPr lang="en-GB" sz="2100" b="1" dirty="0"/>
                  <a:t>Problem 3 </a:t>
                </a:r>
                <a:r>
                  <a:rPr lang="en-GB" sz="2100" dirty="0"/>
                  <a:t>in the sense that it is equivalent to find the </a:t>
                </a:r>
                <a:r>
                  <a:rPr lang="en-GB" sz="2100" b="1" dirty="0"/>
                  <a:t>best apartment model among</a:t>
                </a:r>
                <a:r>
                  <a:rPr lang="en-GB" sz="2100" dirty="0"/>
                  <a:t> </a:t>
                </a:r>
                <a:r>
                  <a:rPr lang="en-GB" sz="2100" b="1" dirty="0"/>
                  <a:t>many</a:t>
                </a:r>
                <a:r>
                  <a:rPr lang="en-GB" sz="2100" dirty="0"/>
                  <a:t> </a:t>
                </a:r>
                <a:r>
                  <a:rPr lang="en-GB" sz="2100" b="1" dirty="0"/>
                  <a:t>apartment</a:t>
                </a:r>
                <a:r>
                  <a:rPr lang="en-GB" sz="2100" dirty="0"/>
                  <a:t> </a:t>
                </a:r>
                <a:r>
                  <a:rPr lang="en-GB" sz="2100" b="1" dirty="0"/>
                  <a:t>models</a:t>
                </a:r>
                <a:r>
                  <a:rPr lang="en-GB" sz="2100" dirty="0"/>
                  <a:t> </a:t>
                </a:r>
                <a14:m>
                  <m:oMath xmlns:m="http://schemas.openxmlformats.org/officeDocument/2006/math">
                    <m:sSub>
                      <m:sSubPr>
                        <m:ctrlPr>
                          <a:rPr lang="it-IT" sz="2100" i="1">
                            <a:latin typeface="Cambria Math" panose="02040503050406030204" pitchFamily="18" charset="0"/>
                          </a:rPr>
                        </m:ctrlPr>
                      </m:sSubPr>
                      <m:e>
                        <m:r>
                          <a:rPr lang="it-IT" sz="2100" i="1">
                            <a:latin typeface="Cambria Math" panose="02040503050406030204" pitchFamily="18" charset="0"/>
                          </a:rPr>
                          <m:t>𝜆</m:t>
                        </m:r>
                      </m:e>
                      <m:sub>
                        <m:r>
                          <a:rPr lang="it-IT" sz="2100" i="1">
                            <a:latin typeface="Cambria Math" panose="02040503050406030204" pitchFamily="18" charset="0"/>
                          </a:rPr>
                          <m:t>𝑖</m:t>
                        </m:r>
                      </m:sub>
                    </m:sSub>
                  </m:oMath>
                </a14:m>
                <a:r>
                  <a:rPr lang="en-GB" sz="2100" dirty="0"/>
                  <a:t>, </a:t>
                </a:r>
                <a:r>
                  <a:rPr lang="en-GB" sz="2100" dirty="0" err="1"/>
                  <a:t>i.e</a:t>
                </a:r>
                <a:r>
                  <a:rPr lang="en-GB" sz="2100" dirty="0"/>
                  <a:t>, </a:t>
                </a:r>
              </a:p>
            </p:txBody>
          </p:sp>
        </mc:Choice>
        <mc:Fallback xmlns="">
          <p:sp>
            <p:nvSpPr>
              <p:cNvPr id="25" name="Rettangolo 24">
                <a:extLst>
                  <a:ext uri="{FF2B5EF4-FFF2-40B4-BE49-F238E27FC236}">
                    <a16:creationId xmlns:a16="http://schemas.microsoft.com/office/drawing/2014/main" id="{D6887605-F788-4233-A13D-33252427F558}"/>
                  </a:ext>
                </a:extLst>
              </p:cNvPr>
              <p:cNvSpPr>
                <a:spLocks noRot="1" noChangeAspect="1" noMove="1" noResize="1" noEditPoints="1" noAdjustHandles="1" noChangeArrowheads="1" noChangeShapeType="1" noTextEdit="1"/>
              </p:cNvSpPr>
              <p:nvPr/>
            </p:nvSpPr>
            <p:spPr>
              <a:xfrm>
                <a:off x="199425" y="2963535"/>
                <a:ext cx="9711511" cy="738664"/>
              </a:xfrm>
              <a:prstGeom prst="rect">
                <a:avLst/>
              </a:prstGeom>
              <a:blipFill>
                <a:blip r:embed="rId8"/>
                <a:stretch>
                  <a:fillRect l="-628" t="-4959" b="-16529"/>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8" name="Rettangolo 27">
                <a:extLst>
                  <a:ext uri="{FF2B5EF4-FFF2-40B4-BE49-F238E27FC236}">
                    <a16:creationId xmlns:a16="http://schemas.microsoft.com/office/drawing/2014/main" id="{22213FE9-BB7B-44B7-80EE-647CCA4D7ED5}"/>
                  </a:ext>
                </a:extLst>
              </p:cNvPr>
              <p:cNvSpPr/>
              <p:nvPr/>
            </p:nvSpPr>
            <p:spPr>
              <a:xfrm>
                <a:off x="4188022" y="3874820"/>
                <a:ext cx="4432506" cy="415498"/>
              </a:xfrm>
              <a:prstGeom prst="rect">
                <a:avLst/>
              </a:prstGeom>
            </p:spPr>
            <p:txBody>
              <a:bodyPr wrap="square">
                <a:spAutoFit/>
              </a:bodyPr>
              <a:lstStyle/>
              <a:p>
                <a:r>
                  <a:rPr lang="it-IT" sz="2100" dirty="0" err="1"/>
                  <a:t>Which</a:t>
                </a:r>
                <a:r>
                  <a:rPr lang="it-IT" sz="2100" dirty="0"/>
                  <a:t> </a:t>
                </a:r>
                <a14:m>
                  <m:oMath xmlns:m="http://schemas.openxmlformats.org/officeDocument/2006/math">
                    <m:sSub>
                      <m:sSubPr>
                        <m:ctrlPr>
                          <a:rPr lang="it-IT" sz="2100" i="1">
                            <a:latin typeface="Cambria Math" panose="02040503050406030204" pitchFamily="18" charset="0"/>
                          </a:rPr>
                        </m:ctrlPr>
                      </m:sSubPr>
                      <m:e>
                        <m:r>
                          <a:rPr lang="it-IT" sz="2100" i="1">
                            <a:latin typeface="Cambria Math" panose="02040503050406030204" pitchFamily="18" charset="0"/>
                          </a:rPr>
                          <m:t>𝜆</m:t>
                        </m:r>
                      </m:e>
                      <m:sub>
                        <m:r>
                          <a:rPr lang="it-IT" sz="2100" i="1">
                            <a:latin typeface="Cambria Math" panose="02040503050406030204" pitchFamily="18" charset="0"/>
                          </a:rPr>
                          <m:t>𝑖</m:t>
                        </m:r>
                      </m:sub>
                    </m:sSub>
                  </m:oMath>
                </a14:m>
                <a:r>
                  <a:rPr lang="it-IT" sz="2100" dirty="0"/>
                  <a:t> best </a:t>
                </a:r>
                <a:r>
                  <a:rPr lang="it-IT" sz="2100" dirty="0" err="1"/>
                  <a:t>explain</a:t>
                </a:r>
                <a:r>
                  <a:rPr lang="it-IT" sz="2100" dirty="0"/>
                  <a:t> </a:t>
                </a:r>
                <a14:m>
                  <m:oMath xmlns:m="http://schemas.openxmlformats.org/officeDocument/2006/math">
                    <m:r>
                      <a:rPr lang="it-IT" sz="2100" i="1">
                        <a:latin typeface="Cambria Math" panose="02040503050406030204" pitchFamily="18" charset="0"/>
                      </a:rPr>
                      <m:t>𝑂</m:t>
                    </m:r>
                  </m:oMath>
                </a14:m>
                <a:r>
                  <a:rPr lang="en-GB" sz="2100" dirty="0"/>
                  <a:t>?</a:t>
                </a:r>
              </a:p>
            </p:txBody>
          </p:sp>
        </mc:Choice>
        <mc:Fallback xmlns="">
          <p:sp>
            <p:nvSpPr>
              <p:cNvPr id="28" name="Rettangolo 27">
                <a:extLst>
                  <a:ext uri="{FF2B5EF4-FFF2-40B4-BE49-F238E27FC236}">
                    <a16:creationId xmlns:a16="http://schemas.microsoft.com/office/drawing/2014/main" id="{22213FE9-BB7B-44B7-80EE-647CCA4D7ED5}"/>
                  </a:ext>
                </a:extLst>
              </p:cNvPr>
              <p:cNvSpPr>
                <a:spLocks noRot="1" noChangeAspect="1" noMove="1" noResize="1" noEditPoints="1" noAdjustHandles="1" noChangeArrowheads="1" noChangeShapeType="1" noTextEdit="1"/>
              </p:cNvSpPr>
              <p:nvPr/>
            </p:nvSpPr>
            <p:spPr>
              <a:xfrm>
                <a:off x="4188022" y="3874820"/>
                <a:ext cx="4432506" cy="415498"/>
              </a:xfrm>
              <a:prstGeom prst="rect">
                <a:avLst/>
              </a:prstGeom>
              <a:blipFill>
                <a:blip r:embed="rId9"/>
                <a:stretch>
                  <a:fillRect l="-1651" t="-10294" b="-2794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Rettangolo 30">
                <a:extLst>
                  <a:ext uri="{FF2B5EF4-FFF2-40B4-BE49-F238E27FC236}">
                    <a16:creationId xmlns:a16="http://schemas.microsoft.com/office/drawing/2014/main" id="{BF920B99-4503-49EA-B4D5-9814322B9BE9}"/>
                  </a:ext>
                </a:extLst>
              </p:cNvPr>
              <p:cNvSpPr/>
              <p:nvPr/>
            </p:nvSpPr>
            <p:spPr>
              <a:xfrm>
                <a:off x="5723185" y="4322339"/>
                <a:ext cx="2702663" cy="515141"/>
              </a:xfrm>
              <a:prstGeom prst="rect">
                <a:avLst/>
              </a:prstGeom>
            </p:spPr>
            <p:txBody>
              <a:bodyPr wrap="none">
                <a:spAutoFit/>
              </a:bodyPr>
              <a:lstStyle/>
              <a:p>
                <a14:m>
                  <m:oMath xmlns:m="http://schemas.openxmlformats.org/officeDocument/2006/math">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𝜆</m:t>
                        </m:r>
                      </m:e>
                      <m:sub>
                        <m:r>
                          <a:rPr lang="it-IT" sz="2100" b="0" i="1" smtClean="0">
                            <a:latin typeface="Cambria Math" panose="02040503050406030204" pitchFamily="18" charset="0"/>
                          </a:rPr>
                          <m:t>𝑖</m:t>
                        </m:r>
                      </m:sub>
                    </m:sSub>
                    <m:r>
                      <a:rPr lang="it-IT" sz="2100" b="0" i="1" smtClean="0">
                        <a:latin typeface="Cambria Math" panose="02040503050406030204" pitchFamily="18" charset="0"/>
                      </a:rPr>
                      <m:t>   :   </m:t>
                    </m:r>
                    <m:func>
                      <m:funcPr>
                        <m:ctrlPr>
                          <a:rPr lang="it-IT" sz="2100" b="0" i="1" smtClean="0">
                            <a:latin typeface="Cambria Math" panose="02040503050406030204" pitchFamily="18" charset="0"/>
                          </a:rPr>
                        </m:ctrlPr>
                      </m:funcPr>
                      <m:fName>
                        <m:limLow>
                          <m:limLowPr>
                            <m:ctrlPr>
                              <a:rPr lang="it-IT" sz="2100" b="0" i="1" smtClean="0">
                                <a:latin typeface="Cambria Math" panose="02040503050406030204" pitchFamily="18" charset="0"/>
                              </a:rPr>
                            </m:ctrlPr>
                          </m:limLowPr>
                          <m:e>
                            <m:r>
                              <m:rPr>
                                <m:sty m:val="p"/>
                              </m:rPr>
                              <a:rPr lang="it-IT" sz="2100" b="0" i="0" smtClean="0">
                                <a:latin typeface="Cambria Math" panose="02040503050406030204" pitchFamily="18" charset="0"/>
                              </a:rPr>
                              <m:t>max</m:t>
                            </m:r>
                          </m:e>
                          <m:lim>
                            <m:r>
                              <a:rPr lang="it-IT" sz="2100" b="0" i="1" smtClean="0">
                                <a:latin typeface="Cambria Math" panose="02040503050406030204" pitchFamily="18" charset="0"/>
                              </a:rPr>
                              <m:t>𝑖</m:t>
                            </m:r>
                          </m:lim>
                        </m:limLow>
                      </m:fName>
                      <m:e>
                        <m:func>
                          <m:funcPr>
                            <m:ctrlPr>
                              <a:rPr lang="it-IT" sz="2100" i="1">
                                <a:latin typeface="Cambria Math" panose="02040503050406030204" pitchFamily="18" charset="0"/>
                              </a:rPr>
                            </m:ctrlPr>
                          </m:funcPr>
                          <m:fName>
                            <m:r>
                              <a:rPr lang="it-IT" sz="2100" b="0" i="0" smtClean="0">
                                <a:latin typeface="Cambria Math" panose="02040503050406030204" pitchFamily="18" charset="0"/>
                              </a:rPr>
                              <m:t> </m:t>
                            </m:r>
                            <m:r>
                              <m:rPr>
                                <m:sty m:val="p"/>
                              </m:rPr>
                              <a:rPr lang="it-IT" sz="2100" smtClean="0">
                                <a:latin typeface="Cambria Math" panose="02040503050406030204" pitchFamily="18" charset="0"/>
                              </a:rPr>
                              <m:t>P</m:t>
                            </m:r>
                            <m:r>
                              <m:rPr>
                                <m:sty m:val="p"/>
                              </m:rPr>
                              <a:rPr lang="it-IT" sz="2100">
                                <a:latin typeface="Cambria Math" panose="02040503050406030204" pitchFamily="18" charset="0"/>
                              </a:rPr>
                              <m:t>r</m:t>
                            </m:r>
                          </m:fName>
                          <m:e>
                            <m:r>
                              <a:rPr lang="it-IT" sz="2100" i="1">
                                <a:latin typeface="Cambria Math" panose="02040503050406030204" pitchFamily="18" charset="0"/>
                              </a:rPr>
                              <m:t>(</m:t>
                            </m:r>
                            <m:r>
                              <a:rPr lang="it-IT" sz="2100" i="1">
                                <a:latin typeface="Cambria Math" panose="02040503050406030204" pitchFamily="18" charset="0"/>
                              </a:rPr>
                              <m:t>𝑂</m:t>
                            </m:r>
                            <m:r>
                              <a:rPr lang="it-IT" sz="2100" i="1">
                                <a:latin typeface="Cambria Math" panose="02040503050406030204" pitchFamily="18" charset="0"/>
                              </a:rPr>
                              <m:t>|</m:t>
                            </m:r>
                            <m:sSub>
                              <m:sSubPr>
                                <m:ctrlPr>
                                  <a:rPr lang="it-IT" sz="2100" b="0" i="1" smtClean="0">
                                    <a:latin typeface="Cambria Math" panose="02040503050406030204" pitchFamily="18" charset="0"/>
                                  </a:rPr>
                                </m:ctrlPr>
                              </m:sSubPr>
                              <m:e>
                                <m:r>
                                  <a:rPr lang="it-IT" sz="2100" i="1">
                                    <a:latin typeface="Cambria Math" panose="02040503050406030204" pitchFamily="18" charset="0"/>
                                  </a:rPr>
                                  <m:t>𝜆</m:t>
                                </m:r>
                              </m:e>
                              <m:sub>
                                <m:r>
                                  <a:rPr lang="it-IT" sz="2100" b="0" i="1" smtClean="0">
                                    <a:latin typeface="Cambria Math" panose="02040503050406030204" pitchFamily="18" charset="0"/>
                                  </a:rPr>
                                  <m:t>𝑖</m:t>
                                </m:r>
                              </m:sub>
                            </m:sSub>
                            <m:r>
                              <a:rPr lang="it-IT" sz="2100" i="1">
                                <a:latin typeface="Cambria Math" panose="02040503050406030204" pitchFamily="18" charset="0"/>
                              </a:rPr>
                              <m:t>)</m:t>
                            </m:r>
                          </m:e>
                        </m:func>
                      </m:e>
                    </m:func>
                  </m:oMath>
                </a14:m>
                <a:r>
                  <a:rPr lang="it-IT" sz="2100" dirty="0"/>
                  <a:t> ?</a:t>
                </a:r>
              </a:p>
            </p:txBody>
          </p:sp>
        </mc:Choice>
        <mc:Fallback xmlns="">
          <p:sp>
            <p:nvSpPr>
              <p:cNvPr id="31" name="Rettangolo 30">
                <a:extLst>
                  <a:ext uri="{FF2B5EF4-FFF2-40B4-BE49-F238E27FC236}">
                    <a16:creationId xmlns:a16="http://schemas.microsoft.com/office/drawing/2014/main" id="{BF920B99-4503-49EA-B4D5-9814322B9BE9}"/>
                  </a:ext>
                </a:extLst>
              </p:cNvPr>
              <p:cNvSpPr>
                <a:spLocks noRot="1" noChangeAspect="1" noMove="1" noResize="1" noEditPoints="1" noAdjustHandles="1" noChangeArrowheads="1" noChangeShapeType="1" noTextEdit="1"/>
              </p:cNvSpPr>
              <p:nvPr/>
            </p:nvSpPr>
            <p:spPr>
              <a:xfrm>
                <a:off x="5723185" y="4322339"/>
                <a:ext cx="2702663" cy="515141"/>
              </a:xfrm>
              <a:prstGeom prst="rect">
                <a:avLst/>
              </a:prstGeom>
              <a:blipFill>
                <a:blip r:embed="rId10"/>
                <a:stretch>
                  <a:fillRect l="-226" t="-5882" r="-1806" b="-4706"/>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34" name="Rettangolo 33">
                <a:extLst>
                  <a:ext uri="{FF2B5EF4-FFF2-40B4-BE49-F238E27FC236}">
                    <a16:creationId xmlns:a16="http://schemas.microsoft.com/office/drawing/2014/main" id="{9C3DEDD2-9957-4E08-9915-07C184655B9C}"/>
                  </a:ext>
                </a:extLst>
              </p:cNvPr>
              <p:cNvSpPr/>
              <p:nvPr/>
            </p:nvSpPr>
            <p:spPr>
              <a:xfrm>
                <a:off x="2759120" y="6157946"/>
                <a:ext cx="4261167" cy="106285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unc>
                        <m:funcPr>
                          <m:ctrlPr>
                            <a:rPr lang="it-IT" sz="2100" b="0" i="1" smtClean="0">
                              <a:latin typeface="Cambria Math" panose="02040503050406030204" pitchFamily="18" charset="0"/>
                            </a:rPr>
                          </m:ctrlPr>
                        </m:funcPr>
                        <m:fName>
                          <m:r>
                            <m:rPr>
                              <m:sty m:val="p"/>
                            </m:rPr>
                            <a:rPr lang="it-IT" sz="2100" b="0" i="0" smtClean="0">
                              <a:latin typeface="Cambria Math" panose="02040503050406030204" pitchFamily="18" charset="0"/>
                            </a:rPr>
                            <m:t>Pr</m:t>
                          </m:r>
                        </m:fName>
                        <m:e>
                          <m:r>
                            <a:rPr lang="it-IT" sz="2100" b="0" i="1" smtClean="0">
                              <a:latin typeface="Cambria Math" panose="02040503050406030204" pitchFamily="18" charset="0"/>
                            </a:rPr>
                            <m:t>(</m:t>
                          </m:r>
                          <m:r>
                            <a:rPr lang="it-IT" sz="2100" b="0" i="1" smtClean="0">
                              <a:latin typeface="Cambria Math" panose="02040503050406030204" pitchFamily="18" charset="0"/>
                            </a:rPr>
                            <m:t>𝑂</m:t>
                          </m:r>
                          <m:r>
                            <a:rPr lang="it-IT" sz="2100" b="0" i="1" smtClean="0">
                              <a:latin typeface="Cambria Math" panose="02040503050406030204" pitchFamily="18" charset="0"/>
                            </a:rPr>
                            <m:t>|</m:t>
                          </m:r>
                          <m:r>
                            <a:rPr lang="it-IT" sz="2100" b="0" i="1" smtClean="0">
                              <a:latin typeface="Cambria Math" panose="02040503050406030204" pitchFamily="18" charset="0"/>
                            </a:rPr>
                            <m:t>𝜆</m:t>
                          </m:r>
                          <m:r>
                            <a:rPr lang="it-IT" sz="2100" b="0" i="1" smtClean="0">
                              <a:latin typeface="Cambria Math" panose="02040503050406030204" pitchFamily="18" charset="0"/>
                            </a:rPr>
                            <m:t>)</m:t>
                          </m:r>
                        </m:e>
                      </m:func>
                      <m:r>
                        <a:rPr lang="it-IT" sz="2100" b="0" i="1" smtClean="0">
                          <a:latin typeface="Cambria Math" panose="02040503050406030204" pitchFamily="18" charset="0"/>
                        </a:rPr>
                        <m:t>=</m:t>
                      </m:r>
                      <m:nary>
                        <m:naryPr>
                          <m:chr m:val="∑"/>
                          <m:ctrlPr>
                            <a:rPr lang="it-IT" sz="2100" b="0" i="1" smtClean="0">
                              <a:latin typeface="Cambria Math" panose="02040503050406030204" pitchFamily="18" charset="0"/>
                            </a:rPr>
                          </m:ctrlPr>
                        </m:naryPr>
                        <m:sub>
                          <m:r>
                            <a:rPr lang="it-IT" sz="2100" b="0" i="1" smtClean="0">
                              <a:latin typeface="Cambria Math" panose="02040503050406030204" pitchFamily="18" charset="0"/>
                            </a:rPr>
                            <m:t>∀ </m:t>
                          </m:r>
                          <m:r>
                            <a:rPr lang="it-IT" sz="2100" b="0" i="1" smtClean="0">
                              <a:latin typeface="Cambria Math" panose="02040503050406030204" pitchFamily="18" charset="0"/>
                            </a:rPr>
                            <m:t>𝑄</m:t>
                          </m:r>
                        </m:sub>
                        <m:sup/>
                        <m:e>
                          <m:func>
                            <m:funcPr>
                              <m:ctrlPr>
                                <a:rPr lang="it-IT" sz="2100" b="0" i="1" smtClean="0">
                                  <a:latin typeface="Cambria Math" panose="02040503050406030204" pitchFamily="18" charset="0"/>
                                </a:rPr>
                              </m:ctrlPr>
                            </m:funcPr>
                            <m:fName>
                              <m:r>
                                <m:rPr>
                                  <m:sty m:val="p"/>
                                </m:rPr>
                                <a:rPr lang="it-IT" sz="2100" b="0" i="0" smtClean="0">
                                  <a:latin typeface="Cambria Math" panose="02040503050406030204" pitchFamily="18" charset="0"/>
                                </a:rPr>
                                <m:t>Pr</m:t>
                              </m:r>
                            </m:fName>
                            <m:e>
                              <m:d>
                                <m:dPr>
                                  <m:ctrlPr>
                                    <a:rPr lang="it-IT" sz="2100" b="0" i="1" smtClean="0">
                                      <a:latin typeface="Cambria Math" panose="02040503050406030204" pitchFamily="18" charset="0"/>
                                    </a:rPr>
                                  </m:ctrlPr>
                                </m:dPr>
                                <m:e>
                                  <m:r>
                                    <a:rPr lang="it-IT" sz="2100" b="0" i="1" smtClean="0">
                                      <a:latin typeface="Cambria Math" panose="02040503050406030204" pitchFamily="18" charset="0"/>
                                    </a:rPr>
                                    <m:t>𝑂</m:t>
                                  </m:r>
                                </m:e>
                                <m:e>
                                  <m:r>
                                    <a:rPr lang="it-IT" sz="2100" b="0" i="1" smtClean="0">
                                      <a:latin typeface="Cambria Math" panose="02040503050406030204" pitchFamily="18" charset="0"/>
                                    </a:rPr>
                                    <m:t>𝑄</m:t>
                                  </m:r>
                                  <m:r>
                                    <a:rPr lang="it-IT" sz="2100" b="0" i="1" smtClean="0">
                                      <a:latin typeface="Cambria Math" panose="02040503050406030204" pitchFamily="18" charset="0"/>
                                    </a:rPr>
                                    <m:t>,</m:t>
                                  </m:r>
                                  <m:r>
                                    <a:rPr lang="it-IT" sz="2100" b="0" i="1" smtClean="0">
                                      <a:latin typeface="Cambria Math" panose="02040503050406030204" pitchFamily="18" charset="0"/>
                                    </a:rPr>
                                    <m:t>𝜆</m:t>
                                  </m:r>
                                </m:e>
                              </m:d>
                              <m:r>
                                <a:rPr lang="it-IT" sz="2100" b="0" i="1" smtClean="0">
                                  <a:latin typeface="Cambria Math" panose="02040503050406030204" pitchFamily="18" charset="0"/>
                                </a:rPr>
                                <m:t>⋅ </m:t>
                              </m:r>
                              <m:func>
                                <m:funcPr>
                                  <m:ctrlPr>
                                    <a:rPr lang="it-IT" sz="2100" b="0" i="1" smtClean="0">
                                      <a:latin typeface="Cambria Math" panose="02040503050406030204" pitchFamily="18" charset="0"/>
                                    </a:rPr>
                                  </m:ctrlPr>
                                </m:funcPr>
                                <m:fName>
                                  <m:r>
                                    <m:rPr>
                                      <m:sty m:val="p"/>
                                    </m:rPr>
                                    <a:rPr lang="it-IT" sz="2100" b="0" i="0" smtClean="0">
                                      <a:latin typeface="Cambria Math" panose="02040503050406030204" pitchFamily="18" charset="0"/>
                                    </a:rPr>
                                    <m:t>Pr</m:t>
                                  </m:r>
                                </m:fName>
                                <m:e>
                                  <m:r>
                                    <a:rPr lang="it-IT" sz="2100" b="0" i="1" smtClean="0">
                                      <a:latin typeface="Cambria Math" panose="02040503050406030204" pitchFamily="18" charset="0"/>
                                    </a:rPr>
                                    <m:t>(</m:t>
                                  </m:r>
                                  <m:r>
                                    <a:rPr lang="it-IT" sz="2100" b="0" i="1" smtClean="0">
                                      <a:latin typeface="Cambria Math" panose="02040503050406030204" pitchFamily="18" charset="0"/>
                                    </a:rPr>
                                    <m:t>𝑄</m:t>
                                  </m:r>
                                  <m:r>
                                    <a:rPr lang="it-IT" sz="2100" b="0" i="1" smtClean="0">
                                      <a:latin typeface="Cambria Math" panose="02040503050406030204" pitchFamily="18" charset="0"/>
                                    </a:rPr>
                                    <m:t>|</m:t>
                                  </m:r>
                                  <m:r>
                                    <a:rPr lang="it-IT" sz="2100" b="0" i="1" smtClean="0">
                                      <a:latin typeface="Cambria Math" panose="02040503050406030204" pitchFamily="18" charset="0"/>
                                    </a:rPr>
                                    <m:t>𝜆</m:t>
                                  </m:r>
                                  <m:r>
                                    <a:rPr lang="it-IT" sz="2100" b="0" i="1" smtClean="0">
                                      <a:latin typeface="Cambria Math" panose="02040503050406030204" pitchFamily="18" charset="0"/>
                                    </a:rPr>
                                    <m:t>)</m:t>
                                  </m:r>
                                </m:e>
                              </m:func>
                            </m:e>
                          </m:func>
                        </m:e>
                      </m:nary>
                    </m:oMath>
                  </m:oMathPara>
                </a14:m>
                <a:endParaRPr lang="it-IT" sz="2100" dirty="0"/>
              </a:p>
            </p:txBody>
          </p:sp>
        </mc:Choice>
        <mc:Fallback xmlns="">
          <p:sp>
            <p:nvSpPr>
              <p:cNvPr id="34" name="Rettangolo 33">
                <a:extLst>
                  <a:ext uri="{FF2B5EF4-FFF2-40B4-BE49-F238E27FC236}">
                    <a16:creationId xmlns:a16="http://schemas.microsoft.com/office/drawing/2014/main" id="{9C3DEDD2-9957-4E08-9915-07C184655B9C}"/>
                  </a:ext>
                </a:extLst>
              </p:cNvPr>
              <p:cNvSpPr>
                <a:spLocks noRot="1" noChangeAspect="1" noMove="1" noResize="1" noEditPoints="1" noAdjustHandles="1" noChangeArrowheads="1" noChangeShapeType="1" noTextEdit="1"/>
              </p:cNvSpPr>
              <p:nvPr/>
            </p:nvSpPr>
            <p:spPr>
              <a:xfrm>
                <a:off x="2759120" y="6157946"/>
                <a:ext cx="4261167" cy="1062855"/>
              </a:xfrm>
              <a:prstGeom prst="rect">
                <a:avLst/>
              </a:prstGeom>
              <a:blipFill>
                <a:blip r:embed="rId11"/>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35" name="CasellaDiTesto 34">
                <a:extLst>
                  <a:ext uri="{FF2B5EF4-FFF2-40B4-BE49-F238E27FC236}">
                    <a16:creationId xmlns:a16="http://schemas.microsoft.com/office/drawing/2014/main" id="{A1627F58-51C1-4078-BE54-078E49716BD7}"/>
                  </a:ext>
                </a:extLst>
              </p:cNvPr>
              <p:cNvSpPr txBox="1"/>
              <p:nvPr/>
            </p:nvSpPr>
            <p:spPr>
              <a:xfrm>
                <a:off x="199425" y="4964481"/>
                <a:ext cx="9188161" cy="415498"/>
              </a:xfrm>
              <a:prstGeom prst="rect">
                <a:avLst/>
              </a:prstGeom>
              <a:noFill/>
            </p:spPr>
            <p:txBody>
              <a:bodyPr wrap="square">
                <a:spAutoFit/>
              </a:bodyPr>
              <a:lstStyle/>
              <a:p>
                <a:pPr marL="342900" indent="-342900">
                  <a:buFont typeface="Arial" panose="020B0604020202020204" pitchFamily="34" charset="0"/>
                  <a:buChar char="•"/>
                </a:pPr>
                <a:r>
                  <a:rPr lang="en-US" sz="2100" dirty="0"/>
                  <a:t>To find </a:t>
                </a:r>
                <a14:m>
                  <m:oMath xmlns:m="http://schemas.openxmlformats.org/officeDocument/2006/math">
                    <m:func>
                      <m:funcPr>
                        <m:ctrlPr>
                          <a:rPr lang="it-IT" sz="2100" i="1" smtClean="0">
                            <a:latin typeface="Cambria Math" panose="02040503050406030204" pitchFamily="18" charset="0"/>
                          </a:rPr>
                        </m:ctrlPr>
                      </m:funcPr>
                      <m:fName>
                        <m:r>
                          <m:rPr>
                            <m:sty m:val="p"/>
                          </m:rPr>
                          <a:rPr lang="it-IT" sz="2100">
                            <a:latin typeface="Cambria Math" panose="02040503050406030204" pitchFamily="18" charset="0"/>
                          </a:rPr>
                          <m:t>Pr</m:t>
                        </m:r>
                      </m:fName>
                      <m:e>
                        <m:r>
                          <a:rPr lang="it-IT" sz="2100" i="1">
                            <a:latin typeface="Cambria Math" panose="02040503050406030204" pitchFamily="18" charset="0"/>
                          </a:rPr>
                          <m:t>(</m:t>
                        </m:r>
                        <m:r>
                          <a:rPr lang="it-IT" sz="2100" i="1">
                            <a:latin typeface="Cambria Math" panose="02040503050406030204" pitchFamily="18" charset="0"/>
                          </a:rPr>
                          <m:t>𝑂</m:t>
                        </m:r>
                        <m:r>
                          <a:rPr lang="it-IT" sz="2100" i="1">
                            <a:latin typeface="Cambria Math" panose="02040503050406030204" pitchFamily="18" charset="0"/>
                          </a:rPr>
                          <m:t>|</m:t>
                        </m:r>
                        <m:r>
                          <a:rPr lang="it-IT" sz="2100" i="1">
                            <a:latin typeface="Cambria Math" panose="02040503050406030204" pitchFamily="18" charset="0"/>
                          </a:rPr>
                          <m:t>𝜆</m:t>
                        </m:r>
                        <m:r>
                          <a:rPr lang="it-IT" sz="2100" i="1">
                            <a:latin typeface="Cambria Math" panose="02040503050406030204" pitchFamily="18" charset="0"/>
                          </a:rPr>
                          <m:t>)</m:t>
                        </m:r>
                      </m:e>
                    </m:func>
                  </m:oMath>
                </a14:m>
                <a:r>
                  <a:rPr lang="en-US" sz="2100" dirty="0"/>
                  <a:t>, we can consider all possible states sequences</a:t>
                </a:r>
                <a:endParaRPr lang="it-IT" sz="2100" dirty="0"/>
              </a:p>
            </p:txBody>
          </p:sp>
        </mc:Choice>
        <mc:Fallback xmlns="">
          <p:sp>
            <p:nvSpPr>
              <p:cNvPr id="35" name="CasellaDiTesto 34">
                <a:extLst>
                  <a:ext uri="{FF2B5EF4-FFF2-40B4-BE49-F238E27FC236}">
                    <a16:creationId xmlns:a16="http://schemas.microsoft.com/office/drawing/2014/main" id="{A1627F58-51C1-4078-BE54-078E49716BD7}"/>
                  </a:ext>
                </a:extLst>
              </p:cNvPr>
              <p:cNvSpPr txBox="1">
                <a:spLocks noRot="1" noChangeAspect="1" noMove="1" noResize="1" noEditPoints="1" noAdjustHandles="1" noChangeArrowheads="1" noChangeShapeType="1" noTextEdit="1"/>
              </p:cNvSpPr>
              <p:nvPr/>
            </p:nvSpPr>
            <p:spPr>
              <a:xfrm>
                <a:off x="199425" y="4964481"/>
                <a:ext cx="9188161" cy="415498"/>
              </a:xfrm>
              <a:prstGeom prst="rect">
                <a:avLst/>
              </a:prstGeom>
              <a:blipFill>
                <a:blip r:embed="rId12"/>
                <a:stretch>
                  <a:fillRect l="-664" t="-8696" b="-2753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6" name="Rettangolo 35">
                <a:extLst>
                  <a:ext uri="{FF2B5EF4-FFF2-40B4-BE49-F238E27FC236}">
                    <a16:creationId xmlns:a16="http://schemas.microsoft.com/office/drawing/2014/main" id="{43B9AD6E-E5A0-47DA-813A-210A4119C31F}"/>
                  </a:ext>
                </a:extLst>
              </p:cNvPr>
              <p:cNvSpPr/>
              <p:nvPr/>
            </p:nvSpPr>
            <p:spPr>
              <a:xfrm>
                <a:off x="2383286" y="5522612"/>
                <a:ext cx="2712409" cy="41549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2100" i="1">
                          <a:latin typeface="Cambria Math" panose="02040503050406030204" pitchFamily="18" charset="0"/>
                        </a:rPr>
                        <m:t>𝑄</m:t>
                      </m:r>
                      <m:r>
                        <a:rPr lang="it-IT" sz="2100" i="1">
                          <a:latin typeface="Cambria Math" panose="02040503050406030204" pitchFamily="18" charset="0"/>
                        </a:rPr>
                        <m:t>=</m:t>
                      </m:r>
                      <m:d>
                        <m:dPr>
                          <m:begChr m:val="{"/>
                          <m:endChr m:val="}"/>
                          <m:ctrlPr>
                            <a:rPr lang="it-IT" sz="2100" i="1">
                              <a:latin typeface="Cambria Math" panose="02040503050406030204" pitchFamily="18" charset="0"/>
                            </a:rPr>
                          </m:ctrlPr>
                        </m:dPr>
                        <m:e>
                          <m:sSub>
                            <m:sSubPr>
                              <m:ctrlPr>
                                <a:rPr lang="it-IT" sz="2100" i="1">
                                  <a:latin typeface="Cambria Math" panose="02040503050406030204" pitchFamily="18" charset="0"/>
                                </a:rPr>
                              </m:ctrlPr>
                            </m:sSubPr>
                            <m:e>
                              <m:r>
                                <a:rPr lang="it-IT" sz="2100" i="1">
                                  <a:latin typeface="Cambria Math" panose="02040503050406030204" pitchFamily="18" charset="0"/>
                                </a:rPr>
                                <m:t>𝑞</m:t>
                              </m:r>
                            </m:e>
                            <m:sub>
                              <m:r>
                                <a:rPr lang="it-IT" sz="2100" i="1">
                                  <a:latin typeface="Cambria Math" panose="02040503050406030204" pitchFamily="18" charset="0"/>
                                </a:rPr>
                                <m:t>1</m:t>
                              </m:r>
                            </m:sub>
                          </m:sSub>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𝑞</m:t>
                              </m:r>
                            </m:e>
                            <m:sub>
                              <m:r>
                                <a:rPr lang="it-IT" sz="2100" i="1">
                                  <a:latin typeface="Cambria Math" panose="02040503050406030204" pitchFamily="18" charset="0"/>
                                </a:rPr>
                                <m:t>2</m:t>
                              </m:r>
                            </m:sub>
                          </m:sSub>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𝑞</m:t>
                              </m:r>
                            </m:e>
                            <m:sub>
                              <m:r>
                                <a:rPr lang="it-IT" sz="2100" i="1">
                                  <a:latin typeface="Cambria Math" panose="02040503050406030204" pitchFamily="18" charset="0"/>
                                </a:rPr>
                                <m:t>3</m:t>
                              </m:r>
                            </m:sub>
                          </m:sSub>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𝑞</m:t>
                              </m:r>
                            </m:e>
                            <m:sub>
                              <m:r>
                                <a:rPr lang="it-IT" sz="2100" i="1">
                                  <a:latin typeface="Cambria Math" panose="02040503050406030204" pitchFamily="18" charset="0"/>
                                </a:rPr>
                                <m:t>𝑇</m:t>
                              </m:r>
                            </m:sub>
                          </m:sSub>
                        </m:e>
                      </m:d>
                    </m:oMath>
                  </m:oMathPara>
                </a14:m>
                <a:endParaRPr lang="en-US" sz="2100" dirty="0"/>
              </a:p>
            </p:txBody>
          </p:sp>
        </mc:Choice>
        <mc:Fallback xmlns="">
          <p:sp>
            <p:nvSpPr>
              <p:cNvPr id="36" name="Rettangolo 35">
                <a:extLst>
                  <a:ext uri="{FF2B5EF4-FFF2-40B4-BE49-F238E27FC236}">
                    <a16:creationId xmlns:a16="http://schemas.microsoft.com/office/drawing/2014/main" id="{43B9AD6E-E5A0-47DA-813A-210A4119C31F}"/>
                  </a:ext>
                </a:extLst>
              </p:cNvPr>
              <p:cNvSpPr>
                <a:spLocks noRot="1" noChangeAspect="1" noMove="1" noResize="1" noEditPoints="1" noAdjustHandles="1" noChangeArrowheads="1" noChangeShapeType="1" noTextEdit="1"/>
              </p:cNvSpPr>
              <p:nvPr/>
            </p:nvSpPr>
            <p:spPr>
              <a:xfrm>
                <a:off x="2383286" y="5522612"/>
                <a:ext cx="2712409" cy="415498"/>
              </a:xfrm>
              <a:prstGeom prst="rect">
                <a:avLst/>
              </a:prstGeom>
              <a:blipFill>
                <a:blip r:embed="rId13"/>
                <a:stretch>
                  <a:fillRect b="-13235"/>
                </a:stretch>
              </a:blipFill>
            </p:spPr>
            <p:txBody>
              <a:bodyPr/>
              <a:lstStyle/>
              <a:p>
                <a:r>
                  <a:rPr lang="en-US">
                    <a:noFill/>
                  </a:rPr>
                  <a:t> </a:t>
                </a:r>
              </a:p>
            </p:txBody>
          </p:sp>
        </mc:Fallback>
      </mc:AlternateContent>
      <p:sp>
        <p:nvSpPr>
          <p:cNvPr id="37" name="CasellaDiTesto 36">
            <a:extLst>
              <a:ext uri="{FF2B5EF4-FFF2-40B4-BE49-F238E27FC236}">
                <a16:creationId xmlns:a16="http://schemas.microsoft.com/office/drawing/2014/main" id="{C5A0F9EA-109B-4C34-A6A1-0C507CC145D1}"/>
              </a:ext>
            </a:extLst>
          </p:cNvPr>
          <p:cNvSpPr txBox="1"/>
          <p:nvPr/>
        </p:nvSpPr>
        <p:spPr>
          <a:xfrm>
            <a:off x="265968" y="6210476"/>
            <a:ext cx="9188161" cy="415498"/>
          </a:xfrm>
          <a:prstGeom prst="rect">
            <a:avLst/>
          </a:prstGeom>
          <a:noFill/>
        </p:spPr>
        <p:txBody>
          <a:bodyPr wrap="square">
            <a:spAutoFit/>
          </a:bodyPr>
          <a:lstStyle/>
          <a:p>
            <a:pPr marL="342900" indent="-342900">
              <a:buFont typeface="Arial" panose="020B0604020202020204" pitchFamily="34" charset="0"/>
              <a:buChar char="•"/>
            </a:pPr>
            <a:r>
              <a:rPr lang="en-US" sz="2100" dirty="0"/>
              <a:t>Now, </a:t>
            </a:r>
            <a:r>
              <a:rPr lang="it-IT" sz="2100" dirty="0"/>
              <a:t>note </a:t>
            </a:r>
            <a:r>
              <a:rPr lang="it-IT" sz="2100" dirty="0" err="1"/>
              <a:t>that</a:t>
            </a:r>
            <a:endParaRPr lang="it-IT" sz="2100" dirty="0"/>
          </a:p>
        </p:txBody>
      </p:sp>
      <mc:AlternateContent xmlns:mc="http://schemas.openxmlformats.org/markup-compatibility/2006" xmlns:a14="http://schemas.microsoft.com/office/drawing/2010/main">
        <mc:Choice Requires="a14">
          <p:sp>
            <p:nvSpPr>
              <p:cNvPr id="17" name="Rettangolo 16">
                <a:extLst>
                  <a:ext uri="{FF2B5EF4-FFF2-40B4-BE49-F238E27FC236}">
                    <a16:creationId xmlns:a16="http://schemas.microsoft.com/office/drawing/2014/main" id="{171CF22F-F1F0-1102-0D39-67FCD58FEE5C}"/>
                  </a:ext>
                </a:extLst>
              </p:cNvPr>
              <p:cNvSpPr/>
              <p:nvPr/>
            </p:nvSpPr>
            <p:spPr>
              <a:xfrm>
                <a:off x="6035641" y="5548346"/>
                <a:ext cx="1441292" cy="41549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unc>
                        <m:funcPr>
                          <m:ctrlPr>
                            <a:rPr lang="it-IT" sz="2100" i="1" smtClean="0">
                              <a:latin typeface="Cambria Math" panose="02040503050406030204" pitchFamily="18" charset="0"/>
                            </a:rPr>
                          </m:ctrlPr>
                        </m:funcPr>
                        <m:fName>
                          <m:r>
                            <m:rPr>
                              <m:sty m:val="p"/>
                            </m:rPr>
                            <a:rPr lang="it-IT" sz="2100">
                              <a:latin typeface="Cambria Math" panose="02040503050406030204" pitchFamily="18" charset="0"/>
                            </a:rPr>
                            <m:t>Pr</m:t>
                          </m:r>
                        </m:fName>
                        <m:e>
                          <m:r>
                            <a:rPr lang="it-IT" sz="2100" i="1">
                              <a:latin typeface="Cambria Math" panose="02040503050406030204" pitchFamily="18" charset="0"/>
                            </a:rPr>
                            <m:t>(</m:t>
                          </m:r>
                          <m:r>
                            <a:rPr lang="it-IT" sz="2100" i="1">
                              <a:latin typeface="Cambria Math" panose="02040503050406030204" pitchFamily="18" charset="0"/>
                            </a:rPr>
                            <m:t>𝑂</m:t>
                          </m:r>
                          <m:r>
                            <a:rPr lang="it-IT" sz="2100" i="1">
                              <a:latin typeface="Cambria Math" panose="02040503050406030204" pitchFamily="18" charset="0"/>
                            </a:rPr>
                            <m:t>|</m:t>
                          </m:r>
                          <m:r>
                            <a:rPr lang="it-IT" sz="2100" b="0" i="1" smtClean="0">
                              <a:latin typeface="Cambria Math" panose="02040503050406030204" pitchFamily="18" charset="0"/>
                            </a:rPr>
                            <m:t>𝑄</m:t>
                          </m:r>
                          <m:r>
                            <a:rPr lang="it-IT" sz="2100" b="0" i="1" smtClean="0">
                              <a:latin typeface="Cambria Math" panose="02040503050406030204" pitchFamily="18" charset="0"/>
                            </a:rPr>
                            <m:t>,</m:t>
                          </m:r>
                          <m:r>
                            <a:rPr lang="it-IT" sz="2100" b="0" i="1" smtClean="0">
                              <a:latin typeface="Cambria Math" panose="02040503050406030204" pitchFamily="18" charset="0"/>
                            </a:rPr>
                            <m:t>𝜆</m:t>
                          </m:r>
                          <m:r>
                            <a:rPr lang="it-IT" sz="2100" i="1">
                              <a:latin typeface="Cambria Math" panose="02040503050406030204" pitchFamily="18" charset="0"/>
                            </a:rPr>
                            <m:t>)</m:t>
                          </m:r>
                        </m:e>
                      </m:func>
                    </m:oMath>
                  </m:oMathPara>
                </a14:m>
                <a:endParaRPr lang="en-US" sz="2100" dirty="0"/>
              </a:p>
            </p:txBody>
          </p:sp>
        </mc:Choice>
        <mc:Fallback xmlns="">
          <p:sp>
            <p:nvSpPr>
              <p:cNvPr id="17" name="Rettangolo 16">
                <a:extLst>
                  <a:ext uri="{FF2B5EF4-FFF2-40B4-BE49-F238E27FC236}">
                    <a16:creationId xmlns:a16="http://schemas.microsoft.com/office/drawing/2014/main" id="{171CF22F-F1F0-1102-0D39-67FCD58FEE5C}"/>
                  </a:ext>
                </a:extLst>
              </p:cNvPr>
              <p:cNvSpPr>
                <a:spLocks noRot="1" noChangeAspect="1" noMove="1" noResize="1" noEditPoints="1" noAdjustHandles="1" noChangeArrowheads="1" noChangeShapeType="1" noTextEdit="1"/>
              </p:cNvSpPr>
              <p:nvPr/>
            </p:nvSpPr>
            <p:spPr>
              <a:xfrm>
                <a:off x="6035641" y="5548346"/>
                <a:ext cx="1441292" cy="415498"/>
              </a:xfrm>
              <a:prstGeom prst="rect">
                <a:avLst/>
              </a:prstGeom>
              <a:blipFill>
                <a:blip r:embed="rId14"/>
                <a:stretch>
                  <a:fillRect b="-17647"/>
                </a:stretch>
              </a:blipFill>
            </p:spPr>
            <p:txBody>
              <a:bodyPr/>
              <a:lstStyle/>
              <a:p>
                <a:r>
                  <a:rPr lang="en-US">
                    <a:noFill/>
                  </a:rPr>
                  <a:t> </a:t>
                </a:r>
              </a:p>
            </p:txBody>
          </p:sp>
        </mc:Fallback>
      </mc:AlternateContent>
      <p:sp>
        <p:nvSpPr>
          <p:cNvPr id="24" name="CasellaDiTesto 23">
            <a:extLst>
              <a:ext uri="{FF2B5EF4-FFF2-40B4-BE49-F238E27FC236}">
                <a16:creationId xmlns:a16="http://schemas.microsoft.com/office/drawing/2014/main" id="{1339B2D3-B3EE-79F7-735B-2CD78DC770C4}"/>
              </a:ext>
            </a:extLst>
          </p:cNvPr>
          <p:cNvSpPr txBox="1"/>
          <p:nvPr/>
        </p:nvSpPr>
        <p:spPr>
          <a:xfrm>
            <a:off x="5184241" y="5524389"/>
            <a:ext cx="1267204" cy="415498"/>
          </a:xfrm>
          <a:prstGeom prst="rect">
            <a:avLst/>
          </a:prstGeom>
          <a:noFill/>
        </p:spPr>
        <p:txBody>
          <a:bodyPr wrap="square">
            <a:spAutoFit/>
          </a:bodyPr>
          <a:lstStyle/>
          <a:p>
            <a:r>
              <a:rPr lang="en-US" sz="2100" dirty="0"/>
              <a:t>and</a:t>
            </a:r>
          </a:p>
        </p:txBody>
      </p:sp>
    </p:spTree>
    <p:extLst>
      <p:ext uri="{BB962C8B-B14F-4D97-AF65-F5344CB8AC3E}">
        <p14:creationId xmlns:p14="http://schemas.microsoft.com/office/powerpoint/2010/main" val="3476792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fade">
                                      <p:cBhvr>
                                        <p:cTn id="16" dur="500"/>
                                        <p:tgtEl>
                                          <p:spTgt spid="31"/>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500"/>
                                        <p:tgtEl>
                                          <p:spTgt spid="35"/>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fade">
                                      <p:cBhvr>
                                        <p:cTn id="24" dur="500"/>
                                        <p:tgtEl>
                                          <p:spTgt spid="3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fade">
                                      <p:cBhvr>
                                        <p:cTn id="30" dur="500"/>
                                        <p:tgtEl>
                                          <p:spTgt spid="24"/>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500"/>
                                        <p:tgtEl>
                                          <p:spTgt spid="3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fade">
                                      <p:cBhvr>
                                        <p:cTn id="38"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5" grpId="0"/>
      <p:bldP spid="28" grpId="0"/>
      <p:bldP spid="31" grpId="0"/>
      <p:bldP spid="34" grpId="0"/>
      <p:bldP spid="35" grpId="0"/>
      <p:bldP spid="36" grpId="0"/>
      <p:bldP spid="37" grpId="0"/>
      <p:bldP spid="17" grpId="0"/>
      <p:bldP spid="2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p:txBody>
              <a:bodyPr>
                <a:normAutofit/>
              </a:bodyPr>
              <a:lstStyle/>
              <a:p>
                <a:r>
                  <a:rPr lang="en-GB" dirty="0"/>
                  <a:t>Problem 1: Determine </a:t>
                </a:r>
                <a14:m>
                  <m:oMath xmlns:m="http://schemas.openxmlformats.org/officeDocument/2006/math">
                    <m:func>
                      <m:funcPr>
                        <m:ctrlPr>
                          <a:rPr lang="it-IT" i="1">
                            <a:latin typeface="Cambria Math" panose="02040503050406030204" pitchFamily="18" charset="0"/>
                          </a:rPr>
                        </m:ctrlPr>
                      </m:funcPr>
                      <m:fName>
                        <m:r>
                          <m:rPr>
                            <m:sty m:val="p"/>
                          </m:rPr>
                          <a:rPr lang="it-IT">
                            <a:latin typeface="Cambria Math" panose="02040503050406030204" pitchFamily="18" charset="0"/>
                          </a:rPr>
                          <m:t>Pr</m:t>
                        </m:r>
                      </m:fName>
                      <m:e>
                        <m:r>
                          <a:rPr lang="it-IT" i="1">
                            <a:latin typeface="Cambria Math" panose="02040503050406030204" pitchFamily="18" charset="0"/>
                          </a:rPr>
                          <m:t>(</m:t>
                        </m:r>
                        <m:r>
                          <a:rPr lang="it-IT" i="1">
                            <a:latin typeface="Cambria Math" panose="02040503050406030204" pitchFamily="18" charset="0"/>
                          </a:rPr>
                          <m:t>𝑂</m:t>
                        </m:r>
                        <m:r>
                          <a:rPr lang="it-IT" i="1">
                            <a:latin typeface="Cambria Math" panose="02040503050406030204" pitchFamily="18" charset="0"/>
                          </a:rPr>
                          <m:t>|</m:t>
                        </m:r>
                        <m:r>
                          <a:rPr lang="it-IT" i="1">
                            <a:latin typeface="Cambria Math" panose="02040503050406030204" pitchFamily="18" charset="0"/>
                          </a:rPr>
                          <m:t>𝜆</m:t>
                        </m:r>
                        <m:r>
                          <a:rPr lang="it-IT" i="1">
                            <a:latin typeface="Cambria Math" panose="02040503050406030204" pitchFamily="18" charset="0"/>
                          </a:rPr>
                          <m:t>)</m:t>
                        </m:r>
                      </m:e>
                    </m:func>
                  </m:oMath>
                </a14:m>
                <a:r>
                  <a:rPr lang="it-IT" dirty="0"/>
                  <a:t> </a:t>
                </a:r>
                <a:endParaRPr lang="en-GB" dirty="0"/>
              </a:p>
            </p:txBody>
          </p:sp>
        </mc:Choice>
        <mc:Fallback xmlns="">
          <p:sp>
            <p:nvSpPr>
              <p:cNvPr id="2" name="Titolo 1">
                <a:extLst>
                  <a:ext uri="{FF2B5EF4-FFF2-40B4-BE49-F238E27FC236}">
                    <a16:creationId xmlns:a16="http://schemas.microsoft.com/office/drawing/2014/main" id="{83FF2275-D953-47A5-A53B-5493839F26B8}"/>
                  </a:ext>
                </a:extLst>
              </p:cNvPr>
              <p:cNvSpPr>
                <a:spLocks noGrp="1" noRot="1" noChangeAspect="1" noMove="1" noResize="1" noEditPoints="1" noAdjustHandles="1" noChangeArrowheads="1" noChangeShapeType="1" noTextEdit="1"/>
              </p:cNvSpPr>
              <p:nvPr>
                <p:ph type="title"/>
              </p:nvPr>
            </p:nvSpPr>
            <p:spPr>
              <a:blipFill>
                <a:blip r:embed="rId3"/>
                <a:stretch>
                  <a:fillRect l="-1212" t="-14815" b="-27160"/>
                </a:stretch>
              </a:blipFill>
            </p:spPr>
            <p:txBody>
              <a:bodyPr/>
              <a:lstStyle/>
              <a:p>
                <a:r>
                  <a:rPr lang="it-IT">
                    <a:noFill/>
                  </a:rPr>
                  <a:t> </a:t>
                </a:r>
              </a:p>
            </p:txBody>
          </p:sp>
        </mc:Fallback>
      </mc:AlternateContent>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12</a:t>
            </a:fld>
            <a:endParaRPr lang="it-IT"/>
          </a:p>
        </p:txBody>
      </p:sp>
      <mc:AlternateContent xmlns:mc="http://schemas.openxmlformats.org/markup-compatibility/2006" xmlns:a14="http://schemas.microsoft.com/office/drawing/2010/main">
        <mc:Choice Requires="a14">
          <p:sp>
            <p:nvSpPr>
              <p:cNvPr id="8" name="Rettangolo 7">
                <a:extLst>
                  <a:ext uri="{FF2B5EF4-FFF2-40B4-BE49-F238E27FC236}">
                    <a16:creationId xmlns:a16="http://schemas.microsoft.com/office/drawing/2014/main" id="{D85A5757-FBBF-494E-94BE-01532641D6ED}"/>
                  </a:ext>
                </a:extLst>
              </p:cNvPr>
              <p:cNvSpPr/>
              <p:nvPr/>
            </p:nvSpPr>
            <p:spPr>
              <a:xfrm>
                <a:off x="759735" y="1610429"/>
                <a:ext cx="3538982" cy="100104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unc>
                        <m:funcPr>
                          <m:ctrlPr>
                            <a:rPr lang="it-IT" sz="2100" b="0" i="1" smtClean="0">
                              <a:latin typeface="Cambria Math" panose="02040503050406030204" pitchFamily="18" charset="0"/>
                            </a:rPr>
                          </m:ctrlPr>
                        </m:funcPr>
                        <m:fName>
                          <m:r>
                            <m:rPr>
                              <m:sty m:val="p"/>
                            </m:rPr>
                            <a:rPr lang="it-IT" sz="2100" b="0" i="0" smtClean="0">
                              <a:latin typeface="Cambria Math" panose="02040503050406030204" pitchFamily="18" charset="0"/>
                            </a:rPr>
                            <m:t>Pr</m:t>
                          </m:r>
                        </m:fName>
                        <m:e>
                          <m:r>
                            <a:rPr lang="it-IT" sz="2100" b="0" i="1" smtClean="0">
                              <a:latin typeface="Cambria Math" panose="02040503050406030204" pitchFamily="18" charset="0"/>
                            </a:rPr>
                            <m:t>(</m:t>
                          </m:r>
                          <m:r>
                            <a:rPr lang="it-IT" sz="2100" b="0" i="1" smtClean="0">
                              <a:latin typeface="Cambria Math" panose="02040503050406030204" pitchFamily="18" charset="0"/>
                            </a:rPr>
                            <m:t>𝑂</m:t>
                          </m:r>
                          <m:r>
                            <a:rPr lang="it-IT" sz="2100" b="0" i="1" smtClean="0">
                              <a:latin typeface="Cambria Math" panose="02040503050406030204" pitchFamily="18" charset="0"/>
                            </a:rPr>
                            <m:t>|</m:t>
                          </m:r>
                          <m:r>
                            <a:rPr lang="it-IT" sz="2100" b="0" i="1" smtClean="0">
                              <a:latin typeface="Cambria Math" panose="02040503050406030204" pitchFamily="18" charset="0"/>
                            </a:rPr>
                            <m:t>𝑄</m:t>
                          </m:r>
                          <m:r>
                            <a:rPr lang="it-IT" sz="2100" b="0" i="1" smtClean="0">
                              <a:latin typeface="Cambria Math" panose="02040503050406030204" pitchFamily="18" charset="0"/>
                            </a:rPr>
                            <m:t>,</m:t>
                          </m:r>
                          <m:r>
                            <a:rPr lang="it-IT" sz="2100" b="0" i="1" smtClean="0">
                              <a:latin typeface="Cambria Math" panose="02040503050406030204" pitchFamily="18" charset="0"/>
                            </a:rPr>
                            <m:t>𝜆</m:t>
                          </m:r>
                          <m:r>
                            <a:rPr lang="it-IT" sz="2100" b="0" i="1" smtClean="0">
                              <a:latin typeface="Cambria Math" panose="02040503050406030204" pitchFamily="18" charset="0"/>
                            </a:rPr>
                            <m:t>)</m:t>
                          </m:r>
                        </m:e>
                      </m:func>
                      <m:r>
                        <a:rPr lang="it-IT" sz="2100" b="0" i="1" smtClean="0">
                          <a:latin typeface="Cambria Math" panose="02040503050406030204" pitchFamily="18" charset="0"/>
                        </a:rPr>
                        <m:t>=</m:t>
                      </m:r>
                      <m:nary>
                        <m:naryPr>
                          <m:chr m:val="∏"/>
                          <m:ctrlPr>
                            <a:rPr lang="it-IT" sz="2100" b="0" i="1" smtClean="0">
                              <a:latin typeface="Cambria Math" panose="02040503050406030204" pitchFamily="18" charset="0"/>
                            </a:rPr>
                          </m:ctrlPr>
                        </m:naryPr>
                        <m:sub>
                          <m:r>
                            <m:rPr>
                              <m:brk m:alnAt="23"/>
                            </m:rPr>
                            <a:rPr lang="it-IT" sz="2100" b="0" i="1" smtClean="0">
                              <a:latin typeface="Cambria Math" panose="02040503050406030204" pitchFamily="18" charset="0"/>
                            </a:rPr>
                            <m:t>𝑡</m:t>
                          </m:r>
                          <m:r>
                            <a:rPr lang="it-IT" sz="2100" b="0" i="1" smtClean="0">
                              <a:latin typeface="Cambria Math" panose="02040503050406030204" pitchFamily="18" charset="0"/>
                            </a:rPr>
                            <m:t>=1</m:t>
                          </m:r>
                        </m:sub>
                        <m:sup>
                          <m:r>
                            <a:rPr lang="it-IT" sz="2100" b="0" i="1" smtClean="0">
                              <a:latin typeface="Cambria Math" panose="02040503050406030204" pitchFamily="18" charset="0"/>
                            </a:rPr>
                            <m:t>𝑇</m:t>
                          </m:r>
                        </m:sup>
                        <m:e>
                          <m:func>
                            <m:funcPr>
                              <m:ctrlPr>
                                <a:rPr lang="it-IT" sz="2100" b="0" i="1" smtClean="0">
                                  <a:latin typeface="Cambria Math" panose="02040503050406030204" pitchFamily="18" charset="0"/>
                                </a:rPr>
                              </m:ctrlPr>
                            </m:funcPr>
                            <m:fName>
                              <m:r>
                                <m:rPr>
                                  <m:sty m:val="p"/>
                                </m:rPr>
                                <a:rPr lang="it-IT" sz="2100" b="0" i="0" smtClean="0">
                                  <a:latin typeface="Cambria Math" panose="02040503050406030204" pitchFamily="18" charset="0"/>
                                </a:rPr>
                                <m:t>Pr</m:t>
                              </m:r>
                            </m:fName>
                            <m:e>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𝑜</m:t>
                                  </m:r>
                                </m:e>
                                <m:sub>
                                  <m:r>
                                    <a:rPr lang="it-IT" sz="2100" b="0" i="1" smtClean="0">
                                      <a:latin typeface="Cambria Math" panose="02040503050406030204" pitchFamily="18" charset="0"/>
                                    </a:rPr>
                                    <m:t>𝑡</m:t>
                                  </m:r>
                                </m:sub>
                              </m:sSub>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𝑞</m:t>
                                  </m:r>
                                </m:e>
                                <m:sub>
                                  <m:r>
                                    <a:rPr lang="it-IT" sz="2100" b="0" i="1" smtClean="0">
                                      <a:latin typeface="Cambria Math" panose="02040503050406030204" pitchFamily="18" charset="0"/>
                                    </a:rPr>
                                    <m:t>𝑡</m:t>
                                  </m:r>
                                </m:sub>
                              </m:sSub>
                              <m:r>
                                <a:rPr lang="it-IT" sz="2100" b="0" i="1" smtClean="0">
                                  <a:latin typeface="Cambria Math" panose="02040503050406030204" pitchFamily="18" charset="0"/>
                                </a:rPr>
                                <m:t>,</m:t>
                              </m:r>
                              <m:r>
                                <a:rPr lang="it-IT" sz="2100" b="0" i="1" smtClean="0">
                                  <a:latin typeface="Cambria Math" panose="02040503050406030204" pitchFamily="18" charset="0"/>
                                </a:rPr>
                                <m:t>𝜆</m:t>
                              </m:r>
                              <m:r>
                                <a:rPr lang="it-IT" sz="2100" b="0" i="1" smtClean="0">
                                  <a:latin typeface="Cambria Math" panose="02040503050406030204" pitchFamily="18" charset="0"/>
                                </a:rPr>
                                <m:t>)</m:t>
                              </m:r>
                            </m:e>
                          </m:func>
                        </m:e>
                      </m:nary>
                    </m:oMath>
                  </m:oMathPara>
                </a14:m>
                <a:endParaRPr lang="it-IT" sz="2100" dirty="0"/>
              </a:p>
            </p:txBody>
          </p:sp>
        </mc:Choice>
        <mc:Fallback xmlns="">
          <p:sp>
            <p:nvSpPr>
              <p:cNvPr id="8" name="Rettangolo 7">
                <a:extLst>
                  <a:ext uri="{FF2B5EF4-FFF2-40B4-BE49-F238E27FC236}">
                    <a16:creationId xmlns:a16="http://schemas.microsoft.com/office/drawing/2014/main" id="{D85A5757-FBBF-494E-94BE-01532641D6ED}"/>
                  </a:ext>
                </a:extLst>
              </p:cNvPr>
              <p:cNvSpPr>
                <a:spLocks noRot="1" noChangeAspect="1" noMove="1" noResize="1" noEditPoints="1" noAdjustHandles="1" noChangeArrowheads="1" noChangeShapeType="1" noTextEdit="1"/>
              </p:cNvSpPr>
              <p:nvPr/>
            </p:nvSpPr>
            <p:spPr>
              <a:xfrm>
                <a:off x="759735" y="1610429"/>
                <a:ext cx="3538982" cy="1001043"/>
              </a:xfrm>
              <a:prstGeom prst="rect">
                <a:avLst/>
              </a:prstGeom>
              <a:blipFill>
                <a:blip r:embed="rId4"/>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1" name="CasellaDiTesto 10">
                <a:extLst>
                  <a:ext uri="{FF2B5EF4-FFF2-40B4-BE49-F238E27FC236}">
                    <a16:creationId xmlns:a16="http://schemas.microsoft.com/office/drawing/2014/main" id="{4B94377E-CC48-4CE4-BBFA-792F400339D8}"/>
                  </a:ext>
                </a:extLst>
              </p:cNvPr>
              <p:cNvSpPr txBox="1"/>
              <p:nvPr/>
            </p:nvSpPr>
            <p:spPr>
              <a:xfrm>
                <a:off x="332510" y="1007995"/>
                <a:ext cx="9301879" cy="415498"/>
              </a:xfrm>
              <a:prstGeom prst="rect">
                <a:avLst/>
              </a:prstGeom>
              <a:noFill/>
            </p:spPr>
            <p:txBody>
              <a:bodyPr wrap="square">
                <a:spAutoFit/>
              </a:bodyPr>
              <a:lstStyle/>
              <a:p>
                <a:pPr marL="342900" indent="-342900">
                  <a:buFont typeface="Arial" panose="020B0604020202020204" pitchFamily="34" charset="0"/>
                  <a:buChar char="•"/>
                </a:pPr>
                <a:r>
                  <a:rPr lang="en-US" sz="2100" dirty="0"/>
                  <a:t>The probability of seeing observation given the state sequence </a:t>
                </a:r>
                <a14:m>
                  <m:oMath xmlns:m="http://schemas.openxmlformats.org/officeDocument/2006/math">
                    <m:r>
                      <a:rPr lang="it-IT" sz="2100" i="1">
                        <a:latin typeface="Cambria Math" panose="02040503050406030204" pitchFamily="18" charset="0"/>
                      </a:rPr>
                      <m:t>𝑄</m:t>
                    </m:r>
                  </m:oMath>
                </a14:m>
                <a:r>
                  <a:rPr lang="en-US" sz="2100" dirty="0"/>
                  <a:t> and </a:t>
                </a:r>
                <a14:m>
                  <m:oMath xmlns:m="http://schemas.openxmlformats.org/officeDocument/2006/math">
                    <m:r>
                      <a:rPr lang="it-IT" sz="2100" b="0" i="1" smtClean="0">
                        <a:latin typeface="Cambria Math" panose="02040503050406030204" pitchFamily="18" charset="0"/>
                      </a:rPr>
                      <m:t>𝜆</m:t>
                    </m:r>
                  </m:oMath>
                </a14:m>
                <a:r>
                  <a:rPr lang="en-US" sz="2100" dirty="0"/>
                  <a:t> is</a:t>
                </a:r>
              </a:p>
            </p:txBody>
          </p:sp>
        </mc:Choice>
        <mc:Fallback xmlns="">
          <p:sp>
            <p:nvSpPr>
              <p:cNvPr id="11" name="CasellaDiTesto 10">
                <a:extLst>
                  <a:ext uri="{FF2B5EF4-FFF2-40B4-BE49-F238E27FC236}">
                    <a16:creationId xmlns:a16="http://schemas.microsoft.com/office/drawing/2014/main" id="{4B94377E-CC48-4CE4-BBFA-792F400339D8}"/>
                  </a:ext>
                </a:extLst>
              </p:cNvPr>
              <p:cNvSpPr txBox="1">
                <a:spLocks noRot="1" noChangeAspect="1" noMove="1" noResize="1" noEditPoints="1" noAdjustHandles="1" noChangeArrowheads="1" noChangeShapeType="1" noTextEdit="1"/>
              </p:cNvSpPr>
              <p:nvPr/>
            </p:nvSpPr>
            <p:spPr>
              <a:xfrm>
                <a:off x="332510" y="1007995"/>
                <a:ext cx="9301879" cy="415498"/>
              </a:xfrm>
              <a:prstGeom prst="rect">
                <a:avLst/>
              </a:prstGeom>
              <a:blipFill>
                <a:blip r:embed="rId5"/>
                <a:stretch>
                  <a:fillRect l="-656" t="-8696" b="-27536"/>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3" name="Rettangolo 12">
                <a:extLst>
                  <a:ext uri="{FF2B5EF4-FFF2-40B4-BE49-F238E27FC236}">
                    <a16:creationId xmlns:a16="http://schemas.microsoft.com/office/drawing/2014/main" id="{CA57FE37-ADF0-4B4B-8C13-1AA3C979BB2C}"/>
                  </a:ext>
                </a:extLst>
              </p:cNvPr>
              <p:cNvSpPr/>
              <p:nvPr/>
            </p:nvSpPr>
            <p:spPr>
              <a:xfrm>
                <a:off x="5679808" y="3632046"/>
                <a:ext cx="3626249" cy="61728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unc>
                        <m:funcPr>
                          <m:ctrlPr>
                            <a:rPr lang="it-IT" sz="2100" b="0" i="1" smtClean="0">
                              <a:latin typeface="Cambria Math" panose="02040503050406030204" pitchFamily="18" charset="0"/>
                            </a:rPr>
                          </m:ctrlPr>
                        </m:funcPr>
                        <m:fName>
                          <m:r>
                            <m:rPr>
                              <m:sty m:val="p"/>
                            </m:rPr>
                            <a:rPr lang="it-IT" sz="2100" b="0" i="0" smtClean="0">
                              <a:latin typeface="Cambria Math" panose="02040503050406030204" pitchFamily="18" charset="0"/>
                            </a:rPr>
                            <m:t>Pr</m:t>
                          </m:r>
                        </m:fName>
                        <m:e>
                          <m:r>
                            <a:rPr lang="it-IT" sz="2100" b="0" i="1" smtClean="0">
                              <a:latin typeface="Cambria Math" panose="02040503050406030204" pitchFamily="18" charset="0"/>
                            </a:rPr>
                            <m:t>(</m:t>
                          </m:r>
                          <m:r>
                            <a:rPr lang="it-IT" sz="2100" b="0" i="1" smtClean="0">
                              <a:latin typeface="Cambria Math" panose="02040503050406030204" pitchFamily="18" charset="0"/>
                            </a:rPr>
                            <m:t>𝑄</m:t>
                          </m:r>
                          <m:r>
                            <a:rPr lang="it-IT" sz="2100" b="0" i="1" smtClean="0">
                              <a:latin typeface="Cambria Math" panose="02040503050406030204" pitchFamily="18" charset="0"/>
                            </a:rPr>
                            <m:t>|</m:t>
                          </m:r>
                          <m:r>
                            <a:rPr lang="it-IT" sz="2100" b="0" i="1" smtClean="0">
                              <a:latin typeface="Cambria Math" panose="02040503050406030204" pitchFamily="18" charset="0"/>
                            </a:rPr>
                            <m:t>𝜆</m:t>
                          </m:r>
                          <m:r>
                            <a:rPr lang="it-IT" sz="2100" b="0" i="1" smtClean="0">
                              <a:latin typeface="Cambria Math" panose="02040503050406030204" pitchFamily="18" charset="0"/>
                            </a:rPr>
                            <m:t>)</m:t>
                          </m:r>
                        </m:e>
                      </m:func>
                      <m:sSub>
                        <m:sSubPr>
                          <m:ctrlPr>
                            <a:rPr lang="it-IT" sz="2100" b="0" i="1" smtClean="0">
                              <a:latin typeface="Cambria Math" panose="02040503050406030204" pitchFamily="18" charset="0"/>
                            </a:rPr>
                          </m:ctrlPr>
                        </m:sSubPr>
                        <m:e>
                          <m:d>
                            <m:dPr>
                              <m:begChr m:val=""/>
                              <m:endChr m:val="|"/>
                              <m:ctrlPr>
                                <a:rPr lang="it-IT" sz="2100" b="0" i="1" smtClean="0">
                                  <a:latin typeface="Cambria Math" panose="02040503050406030204" pitchFamily="18" charset="0"/>
                                </a:rPr>
                              </m:ctrlPr>
                            </m:dPr>
                            <m:e>
                              <m:r>
                                <a:rPr lang="en-US" sz="2100">
                                  <a:latin typeface="Cambria Math" panose="02040503050406030204" pitchFamily="18" charset="0"/>
                                </a:rPr>
                                <m:t>​</m:t>
                              </m:r>
                            </m:e>
                          </m:d>
                        </m:e>
                        <m:sub>
                          <m:r>
                            <a:rPr lang="it-IT" sz="2100" b="0" i="1" smtClean="0">
                              <a:latin typeface="Cambria Math" panose="02040503050406030204" pitchFamily="18" charset="0"/>
                            </a:rPr>
                            <m:t>𝑇</m:t>
                          </m:r>
                          <m:r>
                            <a:rPr lang="it-IT" sz="2100" b="0" i="1" smtClean="0">
                              <a:latin typeface="Cambria Math" panose="02040503050406030204" pitchFamily="18" charset="0"/>
                            </a:rPr>
                            <m:t>=3</m:t>
                          </m:r>
                        </m:sub>
                      </m:sSub>
                      <m:r>
                        <a:rPr lang="it-IT" sz="2100" i="1" smtClean="0">
                          <a:latin typeface="Cambria Math" panose="02040503050406030204" pitchFamily="18" charset="0"/>
                        </a:rPr>
                        <m:t>=</m:t>
                      </m:r>
                      <m:sSub>
                        <m:sSubPr>
                          <m:ctrlPr>
                            <a:rPr lang="it-IT" sz="2100" i="1" smtClean="0">
                              <a:latin typeface="Cambria Math" panose="02040503050406030204" pitchFamily="18" charset="0"/>
                            </a:rPr>
                          </m:ctrlPr>
                        </m:sSubPr>
                        <m:e>
                          <m:r>
                            <a:rPr lang="it-IT" sz="2100" i="1">
                              <a:latin typeface="Cambria Math" panose="02040503050406030204" pitchFamily="18" charset="0"/>
                            </a:rPr>
                            <m:t>𝜋</m:t>
                          </m:r>
                        </m:e>
                        <m:sub>
                          <m:sSub>
                            <m:sSubPr>
                              <m:ctrlPr>
                                <a:rPr lang="it-IT" sz="2100" i="1">
                                  <a:latin typeface="Cambria Math" panose="02040503050406030204" pitchFamily="18" charset="0"/>
                                </a:rPr>
                              </m:ctrlPr>
                            </m:sSubPr>
                            <m:e>
                              <m:r>
                                <a:rPr lang="it-IT" sz="2100" i="1">
                                  <a:latin typeface="Cambria Math" panose="02040503050406030204" pitchFamily="18" charset="0"/>
                                </a:rPr>
                                <m:t>𝑞</m:t>
                              </m:r>
                            </m:e>
                            <m:sub>
                              <m:r>
                                <a:rPr lang="it-IT" sz="2100" b="0" i="1" smtClean="0">
                                  <a:latin typeface="Cambria Math" panose="02040503050406030204" pitchFamily="18" charset="0"/>
                                </a:rPr>
                                <m:t>1</m:t>
                              </m:r>
                            </m:sub>
                          </m:sSub>
                        </m:sub>
                      </m:sSub>
                      <m:sSub>
                        <m:sSubPr>
                          <m:ctrlPr>
                            <a:rPr lang="it-IT" sz="2100" i="1">
                              <a:latin typeface="Cambria Math" panose="02040503050406030204" pitchFamily="18" charset="0"/>
                            </a:rPr>
                          </m:ctrlPr>
                        </m:sSubPr>
                        <m:e>
                          <m:r>
                            <a:rPr lang="it-IT" sz="2100" i="1">
                              <a:latin typeface="Cambria Math" panose="02040503050406030204" pitchFamily="18" charset="0"/>
                            </a:rPr>
                            <m:t>𝑎</m:t>
                          </m:r>
                        </m:e>
                        <m:sub>
                          <m:sSub>
                            <m:sSubPr>
                              <m:ctrlPr>
                                <a:rPr lang="it-IT" sz="2100" i="1">
                                  <a:latin typeface="Cambria Math" panose="02040503050406030204" pitchFamily="18" charset="0"/>
                                </a:rPr>
                              </m:ctrlPr>
                            </m:sSubPr>
                            <m:e>
                              <m:r>
                                <a:rPr lang="it-IT" sz="2100" i="1">
                                  <a:latin typeface="Cambria Math" panose="02040503050406030204" pitchFamily="18" charset="0"/>
                                </a:rPr>
                                <m:t>𝑞</m:t>
                              </m:r>
                            </m:e>
                            <m:sub>
                              <m:r>
                                <a:rPr lang="it-IT" sz="2100" i="1">
                                  <a:latin typeface="Cambria Math" panose="02040503050406030204" pitchFamily="18" charset="0"/>
                                </a:rPr>
                                <m:t>1</m:t>
                              </m:r>
                            </m:sub>
                          </m:sSub>
                          <m:sSub>
                            <m:sSubPr>
                              <m:ctrlPr>
                                <a:rPr lang="it-IT" sz="2100" i="1">
                                  <a:latin typeface="Cambria Math" panose="02040503050406030204" pitchFamily="18" charset="0"/>
                                </a:rPr>
                              </m:ctrlPr>
                            </m:sSubPr>
                            <m:e>
                              <m:r>
                                <a:rPr lang="it-IT" sz="2100" i="1">
                                  <a:latin typeface="Cambria Math" panose="02040503050406030204" pitchFamily="18" charset="0"/>
                                </a:rPr>
                                <m:t>𝑞</m:t>
                              </m:r>
                            </m:e>
                            <m:sub>
                              <m:r>
                                <a:rPr lang="it-IT" sz="2100" i="1">
                                  <a:latin typeface="Cambria Math" panose="02040503050406030204" pitchFamily="18" charset="0"/>
                                </a:rPr>
                                <m:t>2</m:t>
                              </m:r>
                            </m:sub>
                          </m:sSub>
                        </m:sub>
                      </m:sSub>
                      <m:sSub>
                        <m:sSubPr>
                          <m:ctrlPr>
                            <a:rPr lang="it-IT" sz="2100" i="1">
                              <a:latin typeface="Cambria Math" panose="02040503050406030204" pitchFamily="18" charset="0"/>
                            </a:rPr>
                          </m:ctrlPr>
                        </m:sSubPr>
                        <m:e>
                          <m:r>
                            <a:rPr lang="it-IT" sz="2100" i="1">
                              <a:latin typeface="Cambria Math" panose="02040503050406030204" pitchFamily="18" charset="0"/>
                            </a:rPr>
                            <m:t>𝑎</m:t>
                          </m:r>
                        </m:e>
                        <m:sub>
                          <m:sSub>
                            <m:sSubPr>
                              <m:ctrlPr>
                                <a:rPr lang="it-IT" sz="2100" i="1">
                                  <a:latin typeface="Cambria Math" panose="02040503050406030204" pitchFamily="18" charset="0"/>
                                </a:rPr>
                              </m:ctrlPr>
                            </m:sSubPr>
                            <m:e>
                              <m:r>
                                <a:rPr lang="it-IT" sz="2100" i="1">
                                  <a:latin typeface="Cambria Math" panose="02040503050406030204" pitchFamily="18" charset="0"/>
                                </a:rPr>
                                <m:t>𝑞</m:t>
                              </m:r>
                            </m:e>
                            <m:sub>
                              <m:r>
                                <a:rPr lang="it-IT" sz="2100" i="1">
                                  <a:latin typeface="Cambria Math" panose="02040503050406030204" pitchFamily="18" charset="0"/>
                                </a:rPr>
                                <m:t>2</m:t>
                              </m:r>
                            </m:sub>
                          </m:sSub>
                          <m:sSub>
                            <m:sSubPr>
                              <m:ctrlPr>
                                <a:rPr lang="it-IT" sz="2100" i="1">
                                  <a:latin typeface="Cambria Math" panose="02040503050406030204" pitchFamily="18" charset="0"/>
                                </a:rPr>
                              </m:ctrlPr>
                            </m:sSubPr>
                            <m:e>
                              <m:r>
                                <a:rPr lang="it-IT" sz="2100" i="1">
                                  <a:latin typeface="Cambria Math" panose="02040503050406030204" pitchFamily="18" charset="0"/>
                                </a:rPr>
                                <m:t>𝑞</m:t>
                              </m:r>
                            </m:e>
                            <m:sub>
                              <m:r>
                                <a:rPr lang="it-IT" sz="2100" i="1">
                                  <a:latin typeface="Cambria Math" panose="02040503050406030204" pitchFamily="18" charset="0"/>
                                </a:rPr>
                                <m:t>3</m:t>
                              </m:r>
                            </m:sub>
                          </m:sSub>
                        </m:sub>
                      </m:sSub>
                    </m:oMath>
                  </m:oMathPara>
                </a14:m>
                <a:endParaRPr lang="en-US" sz="2100" dirty="0"/>
              </a:p>
            </p:txBody>
          </p:sp>
        </mc:Choice>
        <mc:Fallback xmlns="">
          <p:sp>
            <p:nvSpPr>
              <p:cNvPr id="13" name="Rettangolo 12">
                <a:extLst>
                  <a:ext uri="{FF2B5EF4-FFF2-40B4-BE49-F238E27FC236}">
                    <a16:creationId xmlns:a16="http://schemas.microsoft.com/office/drawing/2014/main" id="{CA57FE37-ADF0-4B4B-8C13-1AA3C979BB2C}"/>
                  </a:ext>
                </a:extLst>
              </p:cNvPr>
              <p:cNvSpPr>
                <a:spLocks noRot="1" noChangeAspect="1" noMove="1" noResize="1" noEditPoints="1" noAdjustHandles="1" noChangeArrowheads="1" noChangeShapeType="1" noTextEdit="1"/>
              </p:cNvSpPr>
              <p:nvPr/>
            </p:nvSpPr>
            <p:spPr>
              <a:xfrm>
                <a:off x="5679808" y="3632046"/>
                <a:ext cx="3626249" cy="617285"/>
              </a:xfrm>
              <a:prstGeom prst="rect">
                <a:avLst/>
              </a:prstGeom>
              <a:blipFill>
                <a:blip r:embed="rId6"/>
                <a:stretch>
                  <a:fillRect/>
                </a:stretch>
              </a:blipFill>
            </p:spPr>
            <p:txBody>
              <a:bodyPr/>
              <a:lstStyle/>
              <a:p>
                <a:r>
                  <a:rPr lang="it-IT">
                    <a:noFill/>
                  </a:rPr>
                  <a:t> </a:t>
                </a:r>
              </a:p>
            </p:txBody>
          </p:sp>
        </mc:Fallback>
      </mc:AlternateContent>
      <p:sp>
        <p:nvSpPr>
          <p:cNvPr id="16" name="CasellaDiTesto 15">
            <a:extLst>
              <a:ext uri="{FF2B5EF4-FFF2-40B4-BE49-F238E27FC236}">
                <a16:creationId xmlns:a16="http://schemas.microsoft.com/office/drawing/2014/main" id="{A8083F53-13B6-46E7-9B46-2E25930444F1}"/>
              </a:ext>
            </a:extLst>
          </p:cNvPr>
          <p:cNvSpPr txBox="1"/>
          <p:nvPr/>
        </p:nvSpPr>
        <p:spPr>
          <a:xfrm>
            <a:off x="332509" y="3049225"/>
            <a:ext cx="9301879" cy="415498"/>
          </a:xfrm>
          <a:prstGeom prst="rect">
            <a:avLst/>
          </a:prstGeom>
          <a:noFill/>
        </p:spPr>
        <p:txBody>
          <a:bodyPr wrap="square">
            <a:spAutoFit/>
          </a:bodyPr>
          <a:lstStyle/>
          <a:p>
            <a:pPr marL="342900" indent="-342900">
              <a:buFont typeface="Arial" panose="020B0604020202020204" pitchFamily="34" charset="0"/>
              <a:buChar char="•"/>
            </a:pPr>
            <a:r>
              <a:rPr lang="en-US" sz="2100" dirty="0"/>
              <a:t>The probability of seeing that state sequence is</a:t>
            </a:r>
          </a:p>
        </p:txBody>
      </p:sp>
      <mc:AlternateContent xmlns:mc="http://schemas.openxmlformats.org/markup-compatibility/2006" xmlns:a14="http://schemas.microsoft.com/office/drawing/2010/main">
        <mc:Choice Requires="a14">
          <p:sp>
            <p:nvSpPr>
              <p:cNvPr id="18" name="Rettangolo 17">
                <a:extLst>
                  <a:ext uri="{FF2B5EF4-FFF2-40B4-BE49-F238E27FC236}">
                    <a16:creationId xmlns:a16="http://schemas.microsoft.com/office/drawing/2014/main" id="{44E34EBD-BCA5-4598-897A-2F6FC99F5F33}"/>
                  </a:ext>
                </a:extLst>
              </p:cNvPr>
              <p:cNvSpPr/>
              <p:nvPr/>
            </p:nvSpPr>
            <p:spPr>
              <a:xfrm>
                <a:off x="957136" y="3454534"/>
                <a:ext cx="4098045" cy="100104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unc>
                        <m:funcPr>
                          <m:ctrlPr>
                            <a:rPr lang="it-IT" sz="2100" b="0" i="1" smtClean="0">
                              <a:latin typeface="Cambria Math" panose="02040503050406030204" pitchFamily="18" charset="0"/>
                            </a:rPr>
                          </m:ctrlPr>
                        </m:funcPr>
                        <m:fName>
                          <m:r>
                            <m:rPr>
                              <m:sty m:val="p"/>
                            </m:rPr>
                            <a:rPr lang="it-IT" sz="2100" b="0" i="0" smtClean="0">
                              <a:latin typeface="Cambria Math" panose="02040503050406030204" pitchFamily="18" charset="0"/>
                            </a:rPr>
                            <m:t>Pr</m:t>
                          </m:r>
                        </m:fName>
                        <m:e>
                          <m:r>
                            <a:rPr lang="it-IT" sz="2100" b="0" i="1" smtClean="0">
                              <a:latin typeface="Cambria Math" panose="02040503050406030204" pitchFamily="18" charset="0"/>
                            </a:rPr>
                            <m:t>(</m:t>
                          </m:r>
                          <m:r>
                            <a:rPr lang="it-IT" sz="2100" b="0" i="1" smtClean="0">
                              <a:latin typeface="Cambria Math" panose="02040503050406030204" pitchFamily="18" charset="0"/>
                            </a:rPr>
                            <m:t>𝑄</m:t>
                          </m:r>
                          <m:r>
                            <a:rPr lang="it-IT" sz="2100" b="0" i="1" smtClean="0">
                              <a:latin typeface="Cambria Math" panose="02040503050406030204" pitchFamily="18" charset="0"/>
                            </a:rPr>
                            <m:t>|</m:t>
                          </m:r>
                          <m:r>
                            <a:rPr lang="it-IT" sz="2100" b="0" i="1" smtClean="0">
                              <a:latin typeface="Cambria Math" panose="02040503050406030204" pitchFamily="18" charset="0"/>
                            </a:rPr>
                            <m:t>𝜆</m:t>
                          </m:r>
                          <m:r>
                            <a:rPr lang="it-IT" sz="2100" b="0" i="1" smtClean="0">
                              <a:latin typeface="Cambria Math" panose="02040503050406030204" pitchFamily="18" charset="0"/>
                            </a:rPr>
                            <m:t>)</m:t>
                          </m:r>
                        </m:e>
                      </m:func>
                      <m:r>
                        <a:rPr lang="it-IT" sz="2100" b="0" i="1" smtClean="0">
                          <a:latin typeface="Cambria Math" panose="02040503050406030204" pitchFamily="18" charset="0"/>
                        </a:rPr>
                        <m:t>=</m:t>
                      </m:r>
                      <m:nary>
                        <m:naryPr>
                          <m:chr m:val="∏"/>
                          <m:ctrlPr>
                            <a:rPr lang="it-IT" sz="2100" b="0" i="1" smtClean="0">
                              <a:latin typeface="Cambria Math" panose="02040503050406030204" pitchFamily="18" charset="0"/>
                            </a:rPr>
                          </m:ctrlPr>
                        </m:naryPr>
                        <m:sub>
                          <m:r>
                            <m:rPr>
                              <m:brk m:alnAt="23"/>
                            </m:rPr>
                            <a:rPr lang="it-IT" sz="2100" b="0" i="1" smtClean="0">
                              <a:latin typeface="Cambria Math" panose="02040503050406030204" pitchFamily="18" charset="0"/>
                            </a:rPr>
                            <m:t>𝑡</m:t>
                          </m:r>
                          <m:r>
                            <a:rPr lang="it-IT" sz="2100" b="0" i="1" smtClean="0">
                              <a:latin typeface="Cambria Math" panose="02040503050406030204" pitchFamily="18" charset="0"/>
                            </a:rPr>
                            <m:t>=1</m:t>
                          </m:r>
                        </m:sub>
                        <m:sup>
                          <m:r>
                            <a:rPr lang="it-IT" sz="2100" b="0" i="1" smtClean="0">
                              <a:latin typeface="Cambria Math" panose="02040503050406030204" pitchFamily="18" charset="0"/>
                            </a:rPr>
                            <m:t>𝑇</m:t>
                          </m:r>
                        </m:sup>
                        <m:e>
                          <m:func>
                            <m:funcPr>
                              <m:ctrlPr>
                                <a:rPr lang="it-IT" sz="2100" b="0" i="1" smtClean="0">
                                  <a:latin typeface="Cambria Math" panose="02040503050406030204" pitchFamily="18" charset="0"/>
                                </a:rPr>
                              </m:ctrlPr>
                            </m:funcPr>
                            <m:fName>
                              <m:r>
                                <m:rPr>
                                  <m:sty m:val="p"/>
                                </m:rPr>
                                <a:rPr lang="it-IT" sz="2100" b="0" i="0" smtClean="0">
                                  <a:latin typeface="Cambria Math" panose="02040503050406030204" pitchFamily="18" charset="0"/>
                                </a:rPr>
                                <m:t>Pr</m:t>
                              </m:r>
                            </m:fName>
                            <m:e>
                              <m:d>
                                <m:dPr>
                                  <m:ctrlPr>
                                    <a:rPr lang="it-IT" sz="2100" b="0" i="1" smtClean="0">
                                      <a:latin typeface="Cambria Math" panose="02040503050406030204" pitchFamily="18" charset="0"/>
                                    </a:rPr>
                                  </m:ctrlPr>
                                </m:dPr>
                                <m:e>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𝑞</m:t>
                                      </m:r>
                                    </m:e>
                                    <m:sub>
                                      <m:r>
                                        <a:rPr lang="it-IT" sz="2100" b="0" i="1" smtClean="0">
                                          <a:latin typeface="Cambria Math" panose="02040503050406030204" pitchFamily="18" charset="0"/>
                                        </a:rPr>
                                        <m:t>𝑡</m:t>
                                      </m:r>
                                    </m:sub>
                                  </m:sSub>
                                </m:e>
                                <m:e>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𝑞</m:t>
                                      </m:r>
                                    </m:e>
                                    <m:sub>
                                      <m:r>
                                        <a:rPr lang="it-IT" sz="2100" b="0" i="1" smtClean="0">
                                          <a:latin typeface="Cambria Math" panose="02040503050406030204" pitchFamily="18" charset="0"/>
                                        </a:rPr>
                                        <m:t>𝑡</m:t>
                                      </m:r>
                                      <m:r>
                                        <a:rPr lang="it-IT" sz="2100" b="0" i="1" smtClean="0">
                                          <a:latin typeface="Cambria Math" panose="02040503050406030204" pitchFamily="18" charset="0"/>
                                        </a:rPr>
                                        <m:t>−1</m:t>
                                      </m:r>
                                    </m:sub>
                                  </m:sSub>
                                  <m:r>
                                    <a:rPr lang="it-IT" sz="2100" b="0" i="1" smtClean="0">
                                      <a:latin typeface="Cambria Math" panose="02040503050406030204" pitchFamily="18" charset="0"/>
                                    </a:rPr>
                                    <m:t>,</m:t>
                                  </m:r>
                                  <m:r>
                                    <a:rPr lang="it-IT" sz="2100" b="0" i="1" smtClean="0">
                                      <a:latin typeface="Cambria Math" panose="02040503050406030204" pitchFamily="18" charset="0"/>
                                    </a:rPr>
                                    <m:t>𝜆</m:t>
                                  </m:r>
                                </m:e>
                              </m:d>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𝜋</m:t>
                                  </m:r>
                                </m:e>
                                <m:sub>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𝑞</m:t>
                                      </m:r>
                                    </m:e>
                                    <m:sub>
                                      <m:r>
                                        <a:rPr lang="it-IT" sz="2100" b="0" i="1" smtClean="0">
                                          <a:latin typeface="Cambria Math" panose="02040503050406030204" pitchFamily="18" charset="0"/>
                                        </a:rPr>
                                        <m:t>𝑡</m:t>
                                      </m:r>
                                      <m:r>
                                        <a:rPr lang="it-IT" sz="2100" b="0" i="1" smtClean="0">
                                          <a:latin typeface="Cambria Math" panose="02040503050406030204" pitchFamily="18" charset="0"/>
                                        </a:rPr>
                                        <m:t>−1</m:t>
                                      </m:r>
                                    </m:sub>
                                  </m:sSub>
                                </m:sub>
                              </m:sSub>
                            </m:e>
                          </m:func>
                        </m:e>
                      </m:nary>
                    </m:oMath>
                  </m:oMathPara>
                </a14:m>
                <a:endParaRPr lang="it-IT" sz="2100" dirty="0"/>
              </a:p>
            </p:txBody>
          </p:sp>
        </mc:Choice>
        <mc:Fallback xmlns="">
          <p:sp>
            <p:nvSpPr>
              <p:cNvPr id="18" name="Rettangolo 17">
                <a:extLst>
                  <a:ext uri="{FF2B5EF4-FFF2-40B4-BE49-F238E27FC236}">
                    <a16:creationId xmlns:a16="http://schemas.microsoft.com/office/drawing/2014/main" id="{44E34EBD-BCA5-4598-897A-2F6FC99F5F33}"/>
                  </a:ext>
                </a:extLst>
              </p:cNvPr>
              <p:cNvSpPr>
                <a:spLocks noRot="1" noChangeAspect="1" noMove="1" noResize="1" noEditPoints="1" noAdjustHandles="1" noChangeArrowheads="1" noChangeShapeType="1" noTextEdit="1"/>
              </p:cNvSpPr>
              <p:nvPr/>
            </p:nvSpPr>
            <p:spPr>
              <a:xfrm>
                <a:off x="957136" y="3454534"/>
                <a:ext cx="4098045" cy="1001043"/>
              </a:xfrm>
              <a:prstGeom prst="rect">
                <a:avLst/>
              </a:prstGeom>
              <a:blipFill>
                <a:blip r:embed="rId7"/>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9" name="Rettangolo 18">
                <a:extLst>
                  <a:ext uri="{FF2B5EF4-FFF2-40B4-BE49-F238E27FC236}">
                    <a16:creationId xmlns:a16="http://schemas.microsoft.com/office/drawing/2014/main" id="{3CDA061A-16C4-4B33-8492-9E152C1DA6F1}"/>
                  </a:ext>
                </a:extLst>
              </p:cNvPr>
              <p:cNvSpPr/>
              <p:nvPr/>
            </p:nvSpPr>
            <p:spPr>
              <a:xfrm>
                <a:off x="4860049" y="1793756"/>
                <a:ext cx="4872809" cy="61728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unc>
                        <m:funcPr>
                          <m:ctrlPr>
                            <a:rPr lang="it-IT" sz="2100" b="0" i="1" smtClean="0">
                              <a:latin typeface="Cambria Math" panose="02040503050406030204" pitchFamily="18" charset="0"/>
                            </a:rPr>
                          </m:ctrlPr>
                        </m:funcPr>
                        <m:fName>
                          <m:r>
                            <m:rPr>
                              <m:sty m:val="p"/>
                            </m:rPr>
                            <a:rPr lang="it-IT" sz="2100" b="0" i="0" smtClean="0">
                              <a:latin typeface="Cambria Math" panose="02040503050406030204" pitchFamily="18" charset="0"/>
                            </a:rPr>
                            <m:t>Pr</m:t>
                          </m:r>
                        </m:fName>
                        <m:e>
                          <m:r>
                            <a:rPr lang="it-IT" sz="2100" b="0" i="1" smtClean="0">
                              <a:latin typeface="Cambria Math" panose="02040503050406030204" pitchFamily="18" charset="0"/>
                            </a:rPr>
                            <m:t>(</m:t>
                          </m:r>
                          <m:r>
                            <a:rPr lang="it-IT" sz="2100" b="0" i="1" smtClean="0">
                              <a:latin typeface="Cambria Math" panose="02040503050406030204" pitchFamily="18" charset="0"/>
                            </a:rPr>
                            <m:t>𝑂</m:t>
                          </m:r>
                          <m:r>
                            <a:rPr lang="it-IT" sz="2100" b="0" i="1" smtClean="0">
                              <a:latin typeface="Cambria Math" panose="02040503050406030204" pitchFamily="18" charset="0"/>
                            </a:rPr>
                            <m:t>|</m:t>
                          </m:r>
                          <m:r>
                            <a:rPr lang="it-IT" sz="2100" b="0" i="1" smtClean="0">
                              <a:latin typeface="Cambria Math" panose="02040503050406030204" pitchFamily="18" charset="0"/>
                            </a:rPr>
                            <m:t>𝑄</m:t>
                          </m:r>
                          <m:r>
                            <a:rPr lang="it-IT" sz="2100" b="0" i="1" smtClean="0">
                              <a:latin typeface="Cambria Math" panose="02040503050406030204" pitchFamily="18" charset="0"/>
                            </a:rPr>
                            <m:t>,</m:t>
                          </m:r>
                          <m:r>
                            <a:rPr lang="it-IT" sz="2100" b="0" i="1" smtClean="0">
                              <a:latin typeface="Cambria Math" panose="02040503050406030204" pitchFamily="18" charset="0"/>
                            </a:rPr>
                            <m:t>𝜆</m:t>
                          </m:r>
                          <m:r>
                            <a:rPr lang="it-IT" sz="2100" b="0" i="1" smtClean="0">
                              <a:latin typeface="Cambria Math" panose="02040503050406030204" pitchFamily="18" charset="0"/>
                            </a:rPr>
                            <m:t>)</m:t>
                          </m:r>
                        </m:e>
                      </m:func>
                      <m:sSub>
                        <m:sSubPr>
                          <m:ctrlPr>
                            <a:rPr lang="it-IT" sz="2100" b="0" i="1" smtClean="0">
                              <a:latin typeface="Cambria Math" panose="02040503050406030204" pitchFamily="18" charset="0"/>
                            </a:rPr>
                          </m:ctrlPr>
                        </m:sSubPr>
                        <m:e>
                          <m:d>
                            <m:dPr>
                              <m:begChr m:val=""/>
                              <m:endChr m:val="|"/>
                              <m:ctrlPr>
                                <a:rPr lang="it-IT" sz="2100" b="0" i="1" smtClean="0">
                                  <a:latin typeface="Cambria Math" panose="02040503050406030204" pitchFamily="18" charset="0"/>
                                </a:rPr>
                              </m:ctrlPr>
                            </m:dPr>
                            <m:e>
                              <m:r>
                                <a:rPr lang="en-US" sz="2100">
                                  <a:latin typeface="Cambria Math" panose="02040503050406030204" pitchFamily="18" charset="0"/>
                                </a:rPr>
                                <m:t>​</m:t>
                              </m:r>
                            </m:e>
                          </m:d>
                        </m:e>
                        <m:sub>
                          <m:r>
                            <a:rPr lang="it-IT" sz="2100" b="0" i="1" smtClean="0">
                              <a:latin typeface="Cambria Math" panose="02040503050406030204" pitchFamily="18" charset="0"/>
                            </a:rPr>
                            <m:t>𝑇</m:t>
                          </m:r>
                          <m:r>
                            <a:rPr lang="it-IT" sz="2100" b="0" i="1" smtClean="0">
                              <a:latin typeface="Cambria Math" panose="02040503050406030204" pitchFamily="18" charset="0"/>
                            </a:rPr>
                            <m:t>=3</m:t>
                          </m:r>
                        </m:sub>
                      </m:sSub>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𝑏</m:t>
                          </m:r>
                        </m:e>
                        <m:sub>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𝑞</m:t>
                              </m:r>
                            </m:e>
                            <m:sub>
                              <m:r>
                                <a:rPr lang="it-IT" sz="2100" b="0" i="1" smtClean="0">
                                  <a:latin typeface="Cambria Math" panose="02040503050406030204" pitchFamily="18" charset="0"/>
                                </a:rPr>
                                <m:t>3</m:t>
                              </m:r>
                            </m:sub>
                          </m:sSub>
                        </m:sub>
                      </m:sSub>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𝑜</m:t>
                          </m:r>
                        </m:e>
                        <m:sub>
                          <m:r>
                            <a:rPr lang="it-IT" sz="2100" b="0" i="1" smtClean="0">
                              <a:latin typeface="Cambria Math" panose="02040503050406030204" pitchFamily="18" charset="0"/>
                            </a:rPr>
                            <m:t>3</m:t>
                          </m:r>
                        </m:sub>
                      </m:sSub>
                      <m:r>
                        <a:rPr lang="it-IT" sz="2100" b="0" i="1" smtClean="0">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𝑏</m:t>
                          </m:r>
                        </m:e>
                        <m:sub>
                          <m:sSub>
                            <m:sSubPr>
                              <m:ctrlPr>
                                <a:rPr lang="it-IT" sz="2100" i="1">
                                  <a:latin typeface="Cambria Math" panose="02040503050406030204" pitchFamily="18" charset="0"/>
                                </a:rPr>
                              </m:ctrlPr>
                            </m:sSubPr>
                            <m:e>
                              <m:r>
                                <a:rPr lang="it-IT" sz="2100" i="1">
                                  <a:latin typeface="Cambria Math" panose="02040503050406030204" pitchFamily="18" charset="0"/>
                                </a:rPr>
                                <m:t>𝑞</m:t>
                              </m:r>
                            </m:e>
                            <m:sub>
                              <m:r>
                                <a:rPr lang="it-IT" sz="2100" b="0" i="1" smtClean="0">
                                  <a:latin typeface="Cambria Math" panose="02040503050406030204" pitchFamily="18" charset="0"/>
                                </a:rPr>
                                <m:t>2</m:t>
                              </m:r>
                            </m:sub>
                          </m:sSub>
                        </m:sub>
                      </m:sSub>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𝑜</m:t>
                          </m:r>
                        </m:e>
                        <m:sub>
                          <m:r>
                            <a:rPr lang="it-IT" sz="2100" b="0" i="1" smtClean="0">
                              <a:latin typeface="Cambria Math" panose="02040503050406030204" pitchFamily="18" charset="0"/>
                            </a:rPr>
                            <m:t>2</m:t>
                          </m:r>
                        </m:sub>
                      </m:sSub>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𝑏</m:t>
                          </m:r>
                        </m:e>
                        <m:sub>
                          <m:sSub>
                            <m:sSubPr>
                              <m:ctrlPr>
                                <a:rPr lang="it-IT" sz="2100" i="1">
                                  <a:latin typeface="Cambria Math" panose="02040503050406030204" pitchFamily="18" charset="0"/>
                                </a:rPr>
                              </m:ctrlPr>
                            </m:sSubPr>
                            <m:e>
                              <m:r>
                                <a:rPr lang="it-IT" sz="2100" i="1">
                                  <a:latin typeface="Cambria Math" panose="02040503050406030204" pitchFamily="18" charset="0"/>
                                </a:rPr>
                                <m:t>𝑞</m:t>
                              </m:r>
                            </m:e>
                            <m:sub>
                              <m:r>
                                <a:rPr lang="it-IT" sz="2100" b="0" i="1" smtClean="0">
                                  <a:latin typeface="Cambria Math" panose="02040503050406030204" pitchFamily="18" charset="0"/>
                                </a:rPr>
                                <m:t>1</m:t>
                              </m:r>
                            </m:sub>
                          </m:sSub>
                        </m:sub>
                      </m:sSub>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𝑜</m:t>
                          </m:r>
                        </m:e>
                        <m:sub>
                          <m:r>
                            <a:rPr lang="it-IT" sz="2100" b="0" i="1" smtClean="0">
                              <a:latin typeface="Cambria Math" panose="02040503050406030204" pitchFamily="18" charset="0"/>
                            </a:rPr>
                            <m:t>1</m:t>
                          </m:r>
                        </m:sub>
                      </m:sSub>
                      <m:r>
                        <a:rPr lang="it-IT" sz="2100" i="1">
                          <a:latin typeface="Cambria Math" panose="02040503050406030204" pitchFamily="18" charset="0"/>
                        </a:rPr>
                        <m:t>)</m:t>
                      </m:r>
                    </m:oMath>
                  </m:oMathPara>
                </a14:m>
                <a:endParaRPr lang="it-IT" sz="2100" dirty="0"/>
              </a:p>
            </p:txBody>
          </p:sp>
        </mc:Choice>
        <mc:Fallback xmlns="">
          <p:sp>
            <p:nvSpPr>
              <p:cNvPr id="19" name="Rettangolo 18">
                <a:extLst>
                  <a:ext uri="{FF2B5EF4-FFF2-40B4-BE49-F238E27FC236}">
                    <a16:creationId xmlns:a16="http://schemas.microsoft.com/office/drawing/2014/main" id="{3CDA061A-16C4-4B33-8492-9E152C1DA6F1}"/>
                  </a:ext>
                </a:extLst>
              </p:cNvPr>
              <p:cNvSpPr>
                <a:spLocks noRot="1" noChangeAspect="1" noMove="1" noResize="1" noEditPoints="1" noAdjustHandles="1" noChangeArrowheads="1" noChangeShapeType="1" noTextEdit="1"/>
              </p:cNvSpPr>
              <p:nvPr/>
            </p:nvSpPr>
            <p:spPr>
              <a:xfrm>
                <a:off x="4860049" y="1793756"/>
                <a:ext cx="4872809" cy="617285"/>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Rettangolo 23">
                <a:extLst>
                  <a:ext uri="{FF2B5EF4-FFF2-40B4-BE49-F238E27FC236}">
                    <a16:creationId xmlns:a16="http://schemas.microsoft.com/office/drawing/2014/main" id="{EA444B8B-7C92-4D46-A8E9-36C18FBDCE49}"/>
                  </a:ext>
                </a:extLst>
              </p:cNvPr>
              <p:cNvSpPr/>
              <p:nvPr/>
            </p:nvSpPr>
            <p:spPr>
              <a:xfrm>
                <a:off x="3114808" y="4727255"/>
                <a:ext cx="4201214" cy="106285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unc>
                        <m:funcPr>
                          <m:ctrlPr>
                            <a:rPr lang="it-IT" sz="2100" b="0" i="1" smtClean="0">
                              <a:latin typeface="Cambria Math" panose="02040503050406030204" pitchFamily="18" charset="0"/>
                            </a:rPr>
                          </m:ctrlPr>
                        </m:funcPr>
                        <m:fName>
                          <m:r>
                            <m:rPr>
                              <m:sty m:val="p"/>
                            </m:rPr>
                            <a:rPr lang="it-IT" sz="2100" b="0" i="0" smtClean="0">
                              <a:latin typeface="Cambria Math" panose="02040503050406030204" pitchFamily="18" charset="0"/>
                            </a:rPr>
                            <m:t>Pr</m:t>
                          </m:r>
                        </m:fName>
                        <m:e>
                          <m:r>
                            <a:rPr lang="it-IT" sz="2100" b="0" i="1" smtClean="0">
                              <a:latin typeface="Cambria Math" panose="02040503050406030204" pitchFamily="18" charset="0"/>
                            </a:rPr>
                            <m:t>(</m:t>
                          </m:r>
                          <m:r>
                            <a:rPr lang="it-IT" sz="2100" b="0" i="1" smtClean="0">
                              <a:latin typeface="Cambria Math" panose="02040503050406030204" pitchFamily="18" charset="0"/>
                            </a:rPr>
                            <m:t>𝑂</m:t>
                          </m:r>
                          <m:r>
                            <a:rPr lang="it-IT" sz="2100" b="0" i="1" smtClean="0">
                              <a:latin typeface="Cambria Math" panose="02040503050406030204" pitchFamily="18" charset="0"/>
                            </a:rPr>
                            <m:t>|</m:t>
                          </m:r>
                          <m:r>
                            <a:rPr lang="it-IT" sz="2100" b="0" i="1" smtClean="0">
                              <a:latin typeface="Cambria Math" panose="02040503050406030204" pitchFamily="18" charset="0"/>
                            </a:rPr>
                            <m:t>𝜆</m:t>
                          </m:r>
                          <m:r>
                            <a:rPr lang="it-IT" sz="2100" b="0" i="1" smtClean="0">
                              <a:latin typeface="Cambria Math" panose="02040503050406030204" pitchFamily="18" charset="0"/>
                            </a:rPr>
                            <m:t>)</m:t>
                          </m:r>
                        </m:e>
                      </m:func>
                      <m:r>
                        <a:rPr lang="it-IT" sz="2100" b="0" i="1" smtClean="0">
                          <a:latin typeface="Cambria Math" panose="02040503050406030204" pitchFamily="18" charset="0"/>
                        </a:rPr>
                        <m:t>=</m:t>
                      </m:r>
                      <m:nary>
                        <m:naryPr>
                          <m:chr m:val="∑"/>
                          <m:ctrlPr>
                            <a:rPr lang="it-IT" sz="2100" b="0" i="1" smtClean="0">
                              <a:latin typeface="Cambria Math" panose="02040503050406030204" pitchFamily="18" charset="0"/>
                            </a:rPr>
                          </m:ctrlPr>
                        </m:naryPr>
                        <m:sub>
                          <m:r>
                            <a:rPr lang="it-IT" sz="2100" b="0" i="1" smtClean="0">
                              <a:latin typeface="Cambria Math" panose="02040503050406030204" pitchFamily="18" charset="0"/>
                            </a:rPr>
                            <m:t>∀ </m:t>
                          </m:r>
                          <m:r>
                            <a:rPr lang="it-IT" sz="2100" b="0" i="1" smtClean="0">
                              <a:latin typeface="Cambria Math" panose="02040503050406030204" pitchFamily="18" charset="0"/>
                            </a:rPr>
                            <m:t>𝑄</m:t>
                          </m:r>
                        </m:sub>
                        <m:sup/>
                        <m:e>
                          <m:func>
                            <m:funcPr>
                              <m:ctrlPr>
                                <a:rPr lang="it-IT" sz="2100" b="0" i="1" smtClean="0">
                                  <a:latin typeface="Cambria Math" panose="02040503050406030204" pitchFamily="18" charset="0"/>
                                </a:rPr>
                              </m:ctrlPr>
                            </m:funcPr>
                            <m:fName>
                              <m:r>
                                <m:rPr>
                                  <m:sty m:val="p"/>
                                </m:rPr>
                                <a:rPr lang="it-IT" sz="2100" b="0" i="0" smtClean="0">
                                  <a:latin typeface="Cambria Math" panose="02040503050406030204" pitchFamily="18" charset="0"/>
                                </a:rPr>
                                <m:t>Pr</m:t>
                              </m:r>
                            </m:fName>
                            <m:e>
                              <m:d>
                                <m:dPr>
                                  <m:ctrlPr>
                                    <a:rPr lang="it-IT" sz="2100" b="0" i="1" smtClean="0">
                                      <a:latin typeface="Cambria Math" panose="02040503050406030204" pitchFamily="18" charset="0"/>
                                    </a:rPr>
                                  </m:ctrlPr>
                                </m:dPr>
                                <m:e>
                                  <m:r>
                                    <a:rPr lang="it-IT" sz="2100" b="0" i="1" smtClean="0">
                                      <a:latin typeface="Cambria Math" panose="02040503050406030204" pitchFamily="18" charset="0"/>
                                    </a:rPr>
                                    <m:t>𝑂</m:t>
                                  </m:r>
                                </m:e>
                                <m:e>
                                  <m:r>
                                    <a:rPr lang="it-IT" sz="2100" b="0" i="1" smtClean="0">
                                      <a:latin typeface="Cambria Math" panose="02040503050406030204" pitchFamily="18" charset="0"/>
                                    </a:rPr>
                                    <m:t>𝑄</m:t>
                                  </m:r>
                                  <m:r>
                                    <a:rPr lang="it-IT" sz="2100" b="0" i="1" smtClean="0">
                                      <a:latin typeface="Cambria Math" panose="02040503050406030204" pitchFamily="18" charset="0"/>
                                    </a:rPr>
                                    <m:t>,</m:t>
                                  </m:r>
                                  <m:r>
                                    <a:rPr lang="it-IT" sz="2100" b="0" i="1" smtClean="0">
                                      <a:latin typeface="Cambria Math" panose="02040503050406030204" pitchFamily="18" charset="0"/>
                                    </a:rPr>
                                    <m:t>𝜆</m:t>
                                  </m:r>
                                </m:e>
                              </m:d>
                              <m:r>
                                <a:rPr lang="it-IT" sz="2100" b="0" i="1" smtClean="0">
                                  <a:latin typeface="Cambria Math" panose="02040503050406030204" pitchFamily="18" charset="0"/>
                                </a:rPr>
                                <m:t>⋅</m:t>
                              </m:r>
                              <m:func>
                                <m:funcPr>
                                  <m:ctrlPr>
                                    <a:rPr lang="it-IT" sz="2100" b="0" i="1" smtClean="0">
                                      <a:latin typeface="Cambria Math" panose="02040503050406030204" pitchFamily="18" charset="0"/>
                                    </a:rPr>
                                  </m:ctrlPr>
                                </m:funcPr>
                                <m:fName>
                                  <m:r>
                                    <m:rPr>
                                      <m:sty m:val="p"/>
                                    </m:rPr>
                                    <a:rPr lang="it-IT" sz="2100" b="0" i="0" smtClean="0">
                                      <a:latin typeface="Cambria Math" panose="02040503050406030204" pitchFamily="18" charset="0"/>
                                    </a:rPr>
                                    <m:t>Pr</m:t>
                                  </m:r>
                                </m:fName>
                                <m:e>
                                  <m:d>
                                    <m:dPr>
                                      <m:ctrlPr>
                                        <a:rPr lang="it-IT" sz="2100" b="0" i="1" smtClean="0">
                                          <a:latin typeface="Cambria Math" panose="02040503050406030204" pitchFamily="18" charset="0"/>
                                        </a:rPr>
                                      </m:ctrlPr>
                                    </m:dPr>
                                    <m:e>
                                      <m:r>
                                        <a:rPr lang="it-IT" sz="2100" b="0" i="1" smtClean="0">
                                          <a:latin typeface="Cambria Math" panose="02040503050406030204" pitchFamily="18" charset="0"/>
                                        </a:rPr>
                                        <m:t>𝑄</m:t>
                                      </m:r>
                                    </m:e>
                                    <m:e>
                                      <m:r>
                                        <a:rPr lang="it-IT" sz="2100" b="0" i="1" smtClean="0">
                                          <a:latin typeface="Cambria Math" panose="02040503050406030204" pitchFamily="18" charset="0"/>
                                        </a:rPr>
                                        <m:t>𝜆</m:t>
                                      </m:r>
                                    </m:e>
                                  </m:d>
                                </m:e>
                              </m:func>
                            </m:e>
                          </m:func>
                        </m:e>
                      </m:nary>
                    </m:oMath>
                  </m:oMathPara>
                </a14:m>
                <a:endParaRPr lang="it-IT" sz="2100" dirty="0"/>
              </a:p>
            </p:txBody>
          </p:sp>
        </mc:Choice>
        <mc:Fallback xmlns="">
          <p:sp>
            <p:nvSpPr>
              <p:cNvPr id="24" name="Rettangolo 23">
                <a:extLst>
                  <a:ext uri="{FF2B5EF4-FFF2-40B4-BE49-F238E27FC236}">
                    <a16:creationId xmlns:a16="http://schemas.microsoft.com/office/drawing/2014/main" id="{EA444B8B-7C92-4D46-A8E9-36C18FBDCE49}"/>
                  </a:ext>
                </a:extLst>
              </p:cNvPr>
              <p:cNvSpPr>
                <a:spLocks noRot="1" noChangeAspect="1" noMove="1" noResize="1" noEditPoints="1" noAdjustHandles="1" noChangeArrowheads="1" noChangeShapeType="1" noTextEdit="1"/>
              </p:cNvSpPr>
              <p:nvPr/>
            </p:nvSpPr>
            <p:spPr>
              <a:xfrm>
                <a:off x="3114808" y="4727255"/>
                <a:ext cx="4201214" cy="1062855"/>
              </a:xfrm>
              <a:prstGeom prst="rect">
                <a:avLst/>
              </a:prstGeom>
              <a:blipFill>
                <a:blip r:embed="rId9"/>
                <a:stretch>
                  <a:fillRect/>
                </a:stretch>
              </a:blipFill>
            </p:spPr>
            <p:txBody>
              <a:bodyPr/>
              <a:lstStyle/>
              <a:p>
                <a:r>
                  <a:rPr lang="it-IT">
                    <a:noFill/>
                  </a:rPr>
                  <a:t> </a:t>
                </a:r>
              </a:p>
            </p:txBody>
          </p:sp>
        </mc:Fallback>
      </mc:AlternateContent>
      <p:sp>
        <p:nvSpPr>
          <p:cNvPr id="25" name="CasellaDiTesto 24">
            <a:extLst>
              <a:ext uri="{FF2B5EF4-FFF2-40B4-BE49-F238E27FC236}">
                <a16:creationId xmlns:a16="http://schemas.microsoft.com/office/drawing/2014/main" id="{41E60C98-193B-4E0E-9184-0FB1E6CFA135}"/>
              </a:ext>
            </a:extLst>
          </p:cNvPr>
          <p:cNvSpPr txBox="1"/>
          <p:nvPr/>
        </p:nvSpPr>
        <p:spPr>
          <a:xfrm>
            <a:off x="332508" y="4625370"/>
            <a:ext cx="9301879" cy="415498"/>
          </a:xfrm>
          <a:prstGeom prst="rect">
            <a:avLst/>
          </a:prstGeom>
          <a:noFill/>
        </p:spPr>
        <p:txBody>
          <a:bodyPr wrap="square">
            <a:spAutoFit/>
          </a:bodyPr>
          <a:lstStyle/>
          <a:p>
            <a:pPr marL="342900" indent="-342900">
              <a:buFont typeface="Arial" panose="020B0604020202020204" pitchFamily="34" charset="0"/>
              <a:buChar char="•"/>
            </a:pPr>
            <a:r>
              <a:rPr lang="en-US" sz="2100" dirty="0"/>
              <a:t>Thus, one derives</a:t>
            </a:r>
          </a:p>
        </p:txBody>
      </p:sp>
      <mc:AlternateContent xmlns:mc="http://schemas.openxmlformats.org/markup-compatibility/2006" xmlns:a14="http://schemas.microsoft.com/office/drawing/2010/main">
        <mc:Choice Requires="a14">
          <p:sp>
            <p:nvSpPr>
              <p:cNvPr id="26" name="Rettangolo 25">
                <a:extLst>
                  <a:ext uri="{FF2B5EF4-FFF2-40B4-BE49-F238E27FC236}">
                    <a16:creationId xmlns:a16="http://schemas.microsoft.com/office/drawing/2014/main" id="{04AE5F17-7B29-47A8-A19C-2CC9EB5F741B}"/>
                  </a:ext>
                </a:extLst>
              </p:cNvPr>
              <p:cNvSpPr/>
              <p:nvPr/>
            </p:nvSpPr>
            <p:spPr>
              <a:xfrm>
                <a:off x="1408686" y="6007462"/>
                <a:ext cx="6973768" cy="92967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unc>
                        <m:funcPr>
                          <m:ctrlPr>
                            <a:rPr lang="it-IT" b="0" i="1" smtClean="0">
                              <a:latin typeface="Cambria Math" panose="02040503050406030204" pitchFamily="18" charset="0"/>
                            </a:rPr>
                          </m:ctrlPr>
                        </m:funcPr>
                        <m:fName>
                          <m:r>
                            <m:rPr>
                              <m:sty m:val="p"/>
                            </m:rPr>
                            <a:rPr lang="it-IT" b="0" i="0" smtClean="0">
                              <a:latin typeface="Cambria Math" panose="02040503050406030204" pitchFamily="18" charset="0"/>
                            </a:rPr>
                            <m:t>Pr</m:t>
                          </m:r>
                        </m:fName>
                        <m:e>
                          <m:d>
                            <m:dPr>
                              <m:ctrlPr>
                                <a:rPr lang="it-IT" b="0" i="1" smtClean="0">
                                  <a:latin typeface="Cambria Math" panose="02040503050406030204" pitchFamily="18" charset="0"/>
                                </a:rPr>
                              </m:ctrlPr>
                            </m:dPr>
                            <m:e>
                              <m:r>
                                <a:rPr lang="it-IT" b="0" i="1" smtClean="0">
                                  <a:latin typeface="Cambria Math" panose="02040503050406030204" pitchFamily="18" charset="0"/>
                                </a:rPr>
                                <m:t>𝑂</m:t>
                              </m:r>
                            </m:e>
                            <m:e>
                              <m:r>
                                <a:rPr lang="it-IT" b="0" i="1" smtClean="0">
                                  <a:latin typeface="Cambria Math" panose="02040503050406030204" pitchFamily="18" charset="0"/>
                                </a:rPr>
                                <m:t>𝜆</m:t>
                              </m:r>
                            </m:e>
                          </m:d>
                        </m:e>
                      </m:func>
                      <m:sSub>
                        <m:sSubPr>
                          <m:ctrlPr>
                            <a:rPr lang="it-IT" b="0" i="1" smtClean="0">
                              <a:latin typeface="Cambria Math" panose="02040503050406030204" pitchFamily="18" charset="0"/>
                            </a:rPr>
                          </m:ctrlPr>
                        </m:sSubPr>
                        <m:e>
                          <m:d>
                            <m:dPr>
                              <m:begChr m:val=""/>
                              <m:endChr m:val="|"/>
                              <m:ctrlPr>
                                <a:rPr lang="it-IT" b="0" i="1" smtClean="0">
                                  <a:latin typeface="Cambria Math" panose="02040503050406030204" pitchFamily="18" charset="0"/>
                                </a:rPr>
                              </m:ctrlPr>
                            </m:dPr>
                            <m:e>
                              <m:r>
                                <a:rPr lang="en-US">
                                  <a:latin typeface="Cambria Math" panose="02040503050406030204" pitchFamily="18" charset="0"/>
                                </a:rPr>
                                <m:t>​</m:t>
                              </m:r>
                            </m:e>
                          </m:d>
                        </m:e>
                        <m:sub>
                          <m:r>
                            <a:rPr lang="it-IT" b="0" i="1" smtClean="0">
                              <a:latin typeface="Cambria Math" panose="02040503050406030204" pitchFamily="18" charset="0"/>
                            </a:rPr>
                            <m:t>𝑇</m:t>
                          </m:r>
                          <m:r>
                            <a:rPr lang="it-IT" b="0" i="1" smtClean="0">
                              <a:latin typeface="Cambria Math" panose="02040503050406030204" pitchFamily="18" charset="0"/>
                            </a:rPr>
                            <m:t>=3</m:t>
                          </m:r>
                        </m:sub>
                      </m:sSub>
                      <m:r>
                        <a:rPr lang="it-IT" b="0" i="1" smtClean="0">
                          <a:latin typeface="Cambria Math" panose="02040503050406030204" pitchFamily="18" charset="0"/>
                        </a:rPr>
                        <m:t>=</m:t>
                      </m:r>
                      <m:nary>
                        <m:naryPr>
                          <m:chr m:val="∑"/>
                          <m:ctrlPr>
                            <a:rPr lang="it-IT" b="0" i="1" smtClean="0">
                              <a:latin typeface="Cambria Math" panose="02040503050406030204" pitchFamily="18" charset="0"/>
                            </a:rPr>
                          </m:ctrlPr>
                        </m:naryPr>
                        <m:sub>
                          <m:r>
                            <a:rPr lang="it-IT" b="0" i="1" smtClean="0">
                              <a:latin typeface="Cambria Math" panose="02040503050406030204" pitchFamily="18" charset="0"/>
                            </a:rPr>
                            <m:t>∀ </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𝑞</m:t>
                              </m:r>
                            </m:e>
                            <m:sub>
                              <m:r>
                                <a:rPr lang="it-IT" b="0" i="1" smtClean="0">
                                  <a:latin typeface="Cambria Math" panose="02040503050406030204" pitchFamily="18" charset="0"/>
                                </a:rPr>
                                <m:t>1</m:t>
                              </m:r>
                            </m:sub>
                          </m:sSub>
                          <m:r>
                            <a:rPr lang="it-IT" b="0" i="1" smtClean="0">
                              <a:latin typeface="Cambria Math" panose="02040503050406030204" pitchFamily="18" charset="0"/>
                            </a:rPr>
                            <m:t>,</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𝑞</m:t>
                              </m:r>
                            </m:e>
                            <m:sub>
                              <m:r>
                                <a:rPr lang="it-IT" b="0" i="1" smtClean="0">
                                  <a:latin typeface="Cambria Math" panose="02040503050406030204" pitchFamily="18" charset="0"/>
                                </a:rPr>
                                <m:t>2</m:t>
                              </m:r>
                            </m:sub>
                          </m:sSub>
                          <m:r>
                            <a:rPr lang="it-IT" b="0" i="1" smtClean="0">
                              <a:latin typeface="Cambria Math" panose="02040503050406030204" pitchFamily="18" charset="0"/>
                            </a:rPr>
                            <m:t>,</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𝑞</m:t>
                              </m:r>
                            </m:e>
                            <m:sub>
                              <m:r>
                                <a:rPr lang="it-IT" b="0" i="1" smtClean="0">
                                  <a:latin typeface="Cambria Math" panose="02040503050406030204" pitchFamily="18" charset="0"/>
                                </a:rPr>
                                <m:t>3</m:t>
                              </m:r>
                            </m:sub>
                          </m:sSub>
                        </m:sub>
                        <m:sup/>
                        <m:e>
                          <m:sSub>
                            <m:sSubPr>
                              <m:ctrlPr>
                                <a:rPr lang="it-IT" i="1" smtClean="0">
                                  <a:latin typeface="Cambria Math" panose="02040503050406030204" pitchFamily="18" charset="0"/>
                                </a:rPr>
                              </m:ctrlPr>
                            </m:sSubPr>
                            <m:e>
                              <m:r>
                                <a:rPr lang="it-IT" i="1">
                                  <a:latin typeface="Cambria Math" panose="02040503050406030204" pitchFamily="18" charset="0"/>
                                </a:rPr>
                                <m:t>𝜋</m:t>
                              </m:r>
                            </m:e>
                            <m:sub>
                              <m:sSub>
                                <m:sSubPr>
                                  <m:ctrlPr>
                                    <a:rPr lang="it-IT" i="1">
                                      <a:latin typeface="Cambria Math" panose="02040503050406030204" pitchFamily="18" charset="0"/>
                                    </a:rPr>
                                  </m:ctrlPr>
                                </m:sSubPr>
                                <m:e>
                                  <m:r>
                                    <a:rPr lang="it-IT" i="1">
                                      <a:latin typeface="Cambria Math" panose="02040503050406030204" pitchFamily="18" charset="0"/>
                                    </a:rPr>
                                    <m:t>𝑞</m:t>
                                  </m:r>
                                </m:e>
                                <m:sub>
                                  <m:r>
                                    <a:rPr lang="it-IT" b="0" i="1" smtClean="0">
                                      <a:latin typeface="Cambria Math" panose="02040503050406030204" pitchFamily="18" charset="0"/>
                                    </a:rPr>
                                    <m:t>1</m:t>
                                  </m:r>
                                </m:sub>
                              </m:sSub>
                            </m:sub>
                          </m:sSub>
                          <m:r>
                            <a:rPr lang="it-IT" b="0" i="1" smtClean="0">
                              <a:latin typeface="Cambria Math" panose="02040503050406030204" pitchFamily="18" charset="0"/>
                            </a:rPr>
                            <m:t>⋅</m:t>
                          </m:r>
                          <m:sSub>
                            <m:sSubPr>
                              <m:ctrlPr>
                                <a:rPr lang="it-IT" i="1">
                                  <a:latin typeface="Cambria Math" panose="02040503050406030204" pitchFamily="18" charset="0"/>
                                </a:rPr>
                              </m:ctrlPr>
                            </m:sSubPr>
                            <m:e>
                              <m:r>
                                <a:rPr lang="it-IT" i="1">
                                  <a:latin typeface="Cambria Math" panose="02040503050406030204" pitchFamily="18" charset="0"/>
                                </a:rPr>
                                <m:t>𝑏</m:t>
                              </m:r>
                            </m:e>
                            <m:sub>
                              <m:sSub>
                                <m:sSubPr>
                                  <m:ctrlPr>
                                    <a:rPr lang="it-IT" i="1">
                                      <a:latin typeface="Cambria Math" panose="02040503050406030204" pitchFamily="18" charset="0"/>
                                    </a:rPr>
                                  </m:ctrlPr>
                                </m:sSubPr>
                                <m:e>
                                  <m:r>
                                    <a:rPr lang="it-IT" i="1">
                                      <a:latin typeface="Cambria Math" panose="02040503050406030204" pitchFamily="18" charset="0"/>
                                    </a:rPr>
                                    <m:t>𝑞</m:t>
                                  </m:r>
                                </m:e>
                                <m:sub>
                                  <m:r>
                                    <a:rPr lang="it-IT" i="1">
                                      <a:latin typeface="Cambria Math" panose="02040503050406030204" pitchFamily="18" charset="0"/>
                                    </a:rPr>
                                    <m:t>1</m:t>
                                  </m:r>
                                </m:sub>
                              </m:sSub>
                            </m:sub>
                          </m:sSub>
                          <m:d>
                            <m:dPr>
                              <m:ctrlPr>
                                <a:rPr lang="it-IT" i="1">
                                  <a:latin typeface="Cambria Math" panose="02040503050406030204" pitchFamily="18" charset="0"/>
                                </a:rPr>
                              </m:ctrlPr>
                            </m:dPr>
                            <m:e>
                              <m:sSub>
                                <m:sSubPr>
                                  <m:ctrlPr>
                                    <a:rPr lang="it-IT" i="1">
                                      <a:latin typeface="Cambria Math" panose="02040503050406030204" pitchFamily="18" charset="0"/>
                                    </a:rPr>
                                  </m:ctrlPr>
                                </m:sSubPr>
                                <m:e>
                                  <m:r>
                                    <a:rPr lang="it-IT" i="1">
                                      <a:latin typeface="Cambria Math" panose="02040503050406030204" pitchFamily="18" charset="0"/>
                                    </a:rPr>
                                    <m:t>𝑜</m:t>
                                  </m:r>
                                </m:e>
                                <m:sub>
                                  <m:r>
                                    <a:rPr lang="it-IT" i="1">
                                      <a:latin typeface="Cambria Math" panose="02040503050406030204" pitchFamily="18" charset="0"/>
                                    </a:rPr>
                                    <m:t>1</m:t>
                                  </m:r>
                                </m:sub>
                              </m:sSub>
                            </m:e>
                          </m:d>
                          <m:r>
                            <a:rPr lang="it-IT" b="0" i="1" smtClean="0">
                              <a:latin typeface="Cambria Math" panose="02040503050406030204" pitchFamily="18" charset="0"/>
                            </a:rPr>
                            <m:t>⋅</m:t>
                          </m:r>
                          <m:sSub>
                            <m:sSubPr>
                              <m:ctrlPr>
                                <a:rPr lang="it-IT" i="1">
                                  <a:latin typeface="Cambria Math" panose="02040503050406030204" pitchFamily="18" charset="0"/>
                                </a:rPr>
                              </m:ctrlPr>
                            </m:sSubPr>
                            <m:e>
                              <m:r>
                                <a:rPr lang="it-IT" i="1">
                                  <a:latin typeface="Cambria Math" panose="02040503050406030204" pitchFamily="18" charset="0"/>
                                </a:rPr>
                                <m:t>𝑎</m:t>
                              </m:r>
                            </m:e>
                            <m:sub>
                              <m:sSub>
                                <m:sSubPr>
                                  <m:ctrlPr>
                                    <a:rPr lang="it-IT" i="1">
                                      <a:latin typeface="Cambria Math" panose="02040503050406030204" pitchFamily="18" charset="0"/>
                                    </a:rPr>
                                  </m:ctrlPr>
                                </m:sSubPr>
                                <m:e>
                                  <m:r>
                                    <a:rPr lang="it-IT" i="1">
                                      <a:latin typeface="Cambria Math" panose="02040503050406030204" pitchFamily="18" charset="0"/>
                                    </a:rPr>
                                    <m:t>𝑞</m:t>
                                  </m:r>
                                </m:e>
                                <m:sub>
                                  <m:r>
                                    <a:rPr lang="it-IT" i="1">
                                      <a:latin typeface="Cambria Math" panose="02040503050406030204" pitchFamily="18" charset="0"/>
                                    </a:rPr>
                                    <m:t>1</m:t>
                                  </m:r>
                                </m:sub>
                              </m:sSub>
                              <m:sSub>
                                <m:sSubPr>
                                  <m:ctrlPr>
                                    <a:rPr lang="it-IT" i="1">
                                      <a:latin typeface="Cambria Math" panose="02040503050406030204" pitchFamily="18" charset="0"/>
                                    </a:rPr>
                                  </m:ctrlPr>
                                </m:sSubPr>
                                <m:e>
                                  <m:r>
                                    <a:rPr lang="it-IT" i="1">
                                      <a:latin typeface="Cambria Math" panose="02040503050406030204" pitchFamily="18" charset="0"/>
                                    </a:rPr>
                                    <m:t>𝑞</m:t>
                                  </m:r>
                                </m:e>
                                <m:sub>
                                  <m:r>
                                    <a:rPr lang="it-IT" i="1">
                                      <a:latin typeface="Cambria Math" panose="02040503050406030204" pitchFamily="18" charset="0"/>
                                    </a:rPr>
                                    <m:t>2</m:t>
                                  </m:r>
                                </m:sub>
                              </m:sSub>
                            </m:sub>
                          </m:sSub>
                          <m:r>
                            <a:rPr lang="it-IT" i="1">
                              <a:latin typeface="Cambria Math" panose="02040503050406030204" pitchFamily="18" charset="0"/>
                            </a:rPr>
                            <m:t>⋅</m:t>
                          </m:r>
                          <m:sSub>
                            <m:sSubPr>
                              <m:ctrlPr>
                                <a:rPr lang="it-IT" i="1">
                                  <a:latin typeface="Cambria Math" panose="02040503050406030204" pitchFamily="18" charset="0"/>
                                </a:rPr>
                              </m:ctrlPr>
                            </m:sSubPr>
                            <m:e>
                              <m:r>
                                <a:rPr lang="it-IT" i="1">
                                  <a:latin typeface="Cambria Math" panose="02040503050406030204" pitchFamily="18" charset="0"/>
                                </a:rPr>
                                <m:t>𝑏</m:t>
                              </m:r>
                            </m:e>
                            <m:sub>
                              <m:sSub>
                                <m:sSubPr>
                                  <m:ctrlPr>
                                    <a:rPr lang="it-IT" i="1">
                                      <a:latin typeface="Cambria Math" panose="02040503050406030204" pitchFamily="18" charset="0"/>
                                    </a:rPr>
                                  </m:ctrlPr>
                                </m:sSubPr>
                                <m:e>
                                  <m:r>
                                    <a:rPr lang="it-IT" i="1">
                                      <a:latin typeface="Cambria Math" panose="02040503050406030204" pitchFamily="18" charset="0"/>
                                    </a:rPr>
                                    <m:t>𝑞</m:t>
                                  </m:r>
                                </m:e>
                                <m:sub>
                                  <m:r>
                                    <a:rPr lang="it-IT" i="1">
                                      <a:latin typeface="Cambria Math" panose="02040503050406030204" pitchFamily="18" charset="0"/>
                                    </a:rPr>
                                    <m:t>2</m:t>
                                  </m:r>
                                </m:sub>
                              </m:sSub>
                            </m:sub>
                          </m:sSub>
                          <m:r>
                            <a:rPr lang="it-IT" i="1">
                              <a:latin typeface="Cambria Math" panose="02040503050406030204" pitchFamily="18" charset="0"/>
                            </a:rPr>
                            <m:t>(</m:t>
                          </m:r>
                          <m:sSub>
                            <m:sSubPr>
                              <m:ctrlPr>
                                <a:rPr lang="it-IT" i="1">
                                  <a:latin typeface="Cambria Math" panose="02040503050406030204" pitchFamily="18" charset="0"/>
                                </a:rPr>
                              </m:ctrlPr>
                            </m:sSubPr>
                            <m:e>
                              <m:r>
                                <a:rPr lang="it-IT" i="1">
                                  <a:latin typeface="Cambria Math" panose="02040503050406030204" pitchFamily="18" charset="0"/>
                                </a:rPr>
                                <m:t>𝑜</m:t>
                              </m:r>
                            </m:e>
                            <m:sub>
                              <m:r>
                                <a:rPr lang="it-IT" i="1">
                                  <a:latin typeface="Cambria Math" panose="02040503050406030204" pitchFamily="18" charset="0"/>
                                </a:rPr>
                                <m:t>2</m:t>
                              </m:r>
                            </m:sub>
                          </m:sSub>
                          <m:r>
                            <a:rPr lang="it-IT" i="1">
                              <a:latin typeface="Cambria Math" panose="02040503050406030204" pitchFamily="18" charset="0"/>
                            </a:rPr>
                            <m:t>)⋅</m:t>
                          </m:r>
                          <m:sSub>
                            <m:sSubPr>
                              <m:ctrlPr>
                                <a:rPr lang="it-IT" i="1">
                                  <a:latin typeface="Cambria Math" panose="02040503050406030204" pitchFamily="18" charset="0"/>
                                </a:rPr>
                              </m:ctrlPr>
                            </m:sSubPr>
                            <m:e>
                              <m:sSub>
                                <m:sSubPr>
                                  <m:ctrlPr>
                                    <a:rPr lang="it-IT" i="1">
                                      <a:latin typeface="Cambria Math" panose="02040503050406030204" pitchFamily="18" charset="0"/>
                                    </a:rPr>
                                  </m:ctrlPr>
                                </m:sSubPr>
                                <m:e>
                                  <m:r>
                                    <a:rPr lang="it-IT" i="1">
                                      <a:latin typeface="Cambria Math" panose="02040503050406030204" pitchFamily="18" charset="0"/>
                                    </a:rPr>
                                    <m:t>𝑎</m:t>
                                  </m:r>
                                </m:e>
                                <m:sub>
                                  <m:sSub>
                                    <m:sSubPr>
                                      <m:ctrlPr>
                                        <a:rPr lang="it-IT" i="1">
                                          <a:latin typeface="Cambria Math" panose="02040503050406030204" pitchFamily="18" charset="0"/>
                                        </a:rPr>
                                      </m:ctrlPr>
                                    </m:sSubPr>
                                    <m:e>
                                      <m:r>
                                        <a:rPr lang="it-IT" i="1">
                                          <a:latin typeface="Cambria Math" panose="02040503050406030204" pitchFamily="18" charset="0"/>
                                        </a:rPr>
                                        <m:t>𝑞</m:t>
                                      </m:r>
                                    </m:e>
                                    <m:sub>
                                      <m:r>
                                        <a:rPr lang="it-IT" i="1">
                                          <a:latin typeface="Cambria Math" panose="02040503050406030204" pitchFamily="18" charset="0"/>
                                        </a:rPr>
                                        <m:t>2</m:t>
                                      </m:r>
                                    </m:sub>
                                  </m:sSub>
                                  <m:sSub>
                                    <m:sSubPr>
                                      <m:ctrlPr>
                                        <a:rPr lang="it-IT" i="1">
                                          <a:latin typeface="Cambria Math" panose="02040503050406030204" pitchFamily="18" charset="0"/>
                                        </a:rPr>
                                      </m:ctrlPr>
                                    </m:sSubPr>
                                    <m:e>
                                      <m:r>
                                        <a:rPr lang="it-IT" i="1">
                                          <a:latin typeface="Cambria Math" panose="02040503050406030204" pitchFamily="18" charset="0"/>
                                        </a:rPr>
                                        <m:t>𝑞</m:t>
                                      </m:r>
                                    </m:e>
                                    <m:sub>
                                      <m:r>
                                        <a:rPr lang="it-IT" i="1">
                                          <a:latin typeface="Cambria Math" panose="02040503050406030204" pitchFamily="18" charset="0"/>
                                        </a:rPr>
                                        <m:t>3</m:t>
                                      </m:r>
                                    </m:sub>
                                  </m:sSub>
                                </m:sub>
                              </m:sSub>
                              <m:r>
                                <a:rPr lang="it-IT" i="1">
                                  <a:latin typeface="Cambria Math" panose="02040503050406030204" pitchFamily="18" charset="0"/>
                                </a:rPr>
                                <m:t>⋅</m:t>
                              </m:r>
                              <m:r>
                                <a:rPr lang="it-IT" i="1">
                                  <a:latin typeface="Cambria Math" panose="02040503050406030204" pitchFamily="18" charset="0"/>
                                </a:rPr>
                                <m:t>𝑏</m:t>
                              </m:r>
                            </m:e>
                            <m:sub>
                              <m:sSub>
                                <m:sSubPr>
                                  <m:ctrlPr>
                                    <a:rPr lang="it-IT" i="1">
                                      <a:latin typeface="Cambria Math" panose="02040503050406030204" pitchFamily="18" charset="0"/>
                                    </a:rPr>
                                  </m:ctrlPr>
                                </m:sSubPr>
                                <m:e>
                                  <m:r>
                                    <a:rPr lang="it-IT" i="1">
                                      <a:latin typeface="Cambria Math" panose="02040503050406030204" pitchFamily="18" charset="0"/>
                                    </a:rPr>
                                    <m:t>𝑞</m:t>
                                  </m:r>
                                </m:e>
                                <m:sub>
                                  <m:r>
                                    <a:rPr lang="it-IT" i="1">
                                      <a:latin typeface="Cambria Math" panose="02040503050406030204" pitchFamily="18" charset="0"/>
                                    </a:rPr>
                                    <m:t>3</m:t>
                                  </m:r>
                                </m:sub>
                              </m:sSub>
                            </m:sub>
                          </m:sSub>
                          <m:r>
                            <a:rPr lang="it-IT" i="1">
                              <a:latin typeface="Cambria Math" panose="02040503050406030204" pitchFamily="18" charset="0"/>
                            </a:rPr>
                            <m:t>(</m:t>
                          </m:r>
                          <m:sSub>
                            <m:sSubPr>
                              <m:ctrlPr>
                                <a:rPr lang="it-IT" i="1">
                                  <a:latin typeface="Cambria Math" panose="02040503050406030204" pitchFamily="18" charset="0"/>
                                </a:rPr>
                              </m:ctrlPr>
                            </m:sSubPr>
                            <m:e>
                              <m:r>
                                <a:rPr lang="it-IT" i="1">
                                  <a:latin typeface="Cambria Math" panose="02040503050406030204" pitchFamily="18" charset="0"/>
                                </a:rPr>
                                <m:t>𝑜</m:t>
                              </m:r>
                            </m:e>
                            <m:sub>
                              <m:r>
                                <a:rPr lang="it-IT" i="1">
                                  <a:latin typeface="Cambria Math" panose="02040503050406030204" pitchFamily="18" charset="0"/>
                                </a:rPr>
                                <m:t>3</m:t>
                              </m:r>
                            </m:sub>
                          </m:sSub>
                          <m:r>
                            <a:rPr lang="it-IT" i="1">
                              <a:latin typeface="Cambria Math" panose="02040503050406030204" pitchFamily="18" charset="0"/>
                            </a:rPr>
                            <m:t>)</m:t>
                          </m:r>
                        </m:e>
                      </m:nary>
                    </m:oMath>
                  </m:oMathPara>
                </a14:m>
                <a:endParaRPr lang="it-IT" dirty="0"/>
              </a:p>
            </p:txBody>
          </p:sp>
        </mc:Choice>
        <mc:Fallback xmlns="">
          <p:sp>
            <p:nvSpPr>
              <p:cNvPr id="26" name="Rettangolo 25">
                <a:extLst>
                  <a:ext uri="{FF2B5EF4-FFF2-40B4-BE49-F238E27FC236}">
                    <a16:creationId xmlns:a16="http://schemas.microsoft.com/office/drawing/2014/main" id="{04AE5F17-7B29-47A8-A19C-2CC9EB5F741B}"/>
                  </a:ext>
                </a:extLst>
              </p:cNvPr>
              <p:cNvSpPr>
                <a:spLocks noRot="1" noChangeAspect="1" noMove="1" noResize="1" noEditPoints="1" noAdjustHandles="1" noChangeArrowheads="1" noChangeShapeType="1" noTextEdit="1"/>
              </p:cNvSpPr>
              <p:nvPr/>
            </p:nvSpPr>
            <p:spPr>
              <a:xfrm>
                <a:off x="1408686" y="6007462"/>
                <a:ext cx="6973768" cy="929678"/>
              </a:xfrm>
              <a:prstGeom prst="rect">
                <a:avLst/>
              </a:prstGeom>
              <a:blipFill>
                <a:blip r:embed="rId10"/>
                <a:stretch>
                  <a:fillRect/>
                </a:stretch>
              </a:blipFill>
            </p:spPr>
            <p:txBody>
              <a:bodyPr/>
              <a:lstStyle/>
              <a:p>
                <a:r>
                  <a:rPr lang="it-IT">
                    <a:noFill/>
                  </a:rPr>
                  <a:t> </a:t>
                </a:r>
              </a:p>
            </p:txBody>
          </p:sp>
        </mc:Fallback>
      </mc:AlternateContent>
      <p:sp>
        <p:nvSpPr>
          <p:cNvPr id="3" name="Segnaposto numero diapositiva 4">
            <a:extLst>
              <a:ext uri="{FF2B5EF4-FFF2-40B4-BE49-F238E27FC236}">
                <a16:creationId xmlns:a16="http://schemas.microsoft.com/office/drawing/2014/main" id="{0AF63CC3-A3BD-4308-A0B8-B74E7702A25C}"/>
              </a:ext>
            </a:extLst>
          </p:cNvPr>
          <p:cNvSpPr txBox="1">
            <a:spLocks/>
          </p:cNvSpPr>
          <p:nvPr/>
        </p:nvSpPr>
        <p:spPr>
          <a:xfrm>
            <a:off x="7474392" y="7123377"/>
            <a:ext cx="2658404" cy="402483"/>
          </a:xfrm>
          <a:prstGeom prst="rect">
            <a:avLst/>
          </a:prstGeom>
        </p:spPr>
        <p:txBody>
          <a:bodyPr vert="horz" lIns="91440" tIns="45720" rIns="91440" bIns="45720" rtlCol="0" anchor="ctr"/>
          <a:lstStyle>
            <a:defPPr>
              <a:defRPr lang="en-US"/>
            </a:defPPr>
            <a:lvl1pPr marL="0" algn="r" defTabSz="457129" rtl="0" eaLnBrk="1" latinLnBrk="0" hangingPunct="1">
              <a:defRPr sz="1323" kern="1200">
                <a:solidFill>
                  <a:schemeClr val="tx1">
                    <a:tint val="75000"/>
                  </a:schemeClr>
                </a:solidFill>
                <a:latin typeface="+mn-lt"/>
                <a:ea typeface="+mn-ea"/>
                <a:cs typeface="+mn-cs"/>
              </a:defRPr>
            </a:lvl1pPr>
            <a:lvl2pPr marL="457129" algn="l" defTabSz="457129" rtl="0" eaLnBrk="1" latinLnBrk="0" hangingPunct="1">
              <a:defRPr sz="1800" kern="1200">
                <a:solidFill>
                  <a:schemeClr val="tx1"/>
                </a:solidFill>
                <a:latin typeface="+mn-lt"/>
                <a:ea typeface="+mn-ea"/>
                <a:cs typeface="+mn-cs"/>
              </a:defRPr>
            </a:lvl2pPr>
            <a:lvl3pPr marL="914258" algn="l" defTabSz="457129" rtl="0" eaLnBrk="1" latinLnBrk="0" hangingPunct="1">
              <a:defRPr sz="1800" kern="1200">
                <a:solidFill>
                  <a:schemeClr val="tx1"/>
                </a:solidFill>
                <a:latin typeface="+mn-lt"/>
                <a:ea typeface="+mn-ea"/>
                <a:cs typeface="+mn-cs"/>
              </a:defRPr>
            </a:lvl3pPr>
            <a:lvl4pPr marL="1371387" algn="l" defTabSz="457129" rtl="0" eaLnBrk="1" latinLnBrk="0" hangingPunct="1">
              <a:defRPr sz="1800" kern="1200">
                <a:solidFill>
                  <a:schemeClr val="tx1"/>
                </a:solidFill>
                <a:latin typeface="+mn-lt"/>
                <a:ea typeface="+mn-ea"/>
                <a:cs typeface="+mn-cs"/>
              </a:defRPr>
            </a:lvl4pPr>
            <a:lvl5pPr marL="1828517" algn="l" defTabSz="457129" rtl="0" eaLnBrk="1" latinLnBrk="0" hangingPunct="1">
              <a:defRPr sz="1800" kern="1200">
                <a:solidFill>
                  <a:schemeClr val="tx1"/>
                </a:solidFill>
                <a:latin typeface="+mn-lt"/>
                <a:ea typeface="+mn-ea"/>
                <a:cs typeface="+mn-cs"/>
              </a:defRPr>
            </a:lvl5pPr>
            <a:lvl6pPr marL="2285645" algn="l" defTabSz="457129" rtl="0" eaLnBrk="1" latinLnBrk="0" hangingPunct="1">
              <a:defRPr sz="1800" kern="1200">
                <a:solidFill>
                  <a:schemeClr val="tx1"/>
                </a:solidFill>
                <a:latin typeface="+mn-lt"/>
                <a:ea typeface="+mn-ea"/>
                <a:cs typeface="+mn-cs"/>
              </a:defRPr>
            </a:lvl6pPr>
            <a:lvl7pPr marL="2742775" algn="l" defTabSz="457129" rtl="0" eaLnBrk="1" latinLnBrk="0" hangingPunct="1">
              <a:defRPr sz="1800" kern="1200">
                <a:solidFill>
                  <a:schemeClr val="tx1"/>
                </a:solidFill>
                <a:latin typeface="+mn-lt"/>
                <a:ea typeface="+mn-ea"/>
                <a:cs typeface="+mn-cs"/>
              </a:defRPr>
            </a:lvl7pPr>
            <a:lvl8pPr marL="3199904" algn="l" defTabSz="457129" rtl="0" eaLnBrk="1" latinLnBrk="0" hangingPunct="1">
              <a:defRPr sz="1800" kern="1200">
                <a:solidFill>
                  <a:schemeClr val="tx1"/>
                </a:solidFill>
                <a:latin typeface="+mn-lt"/>
                <a:ea typeface="+mn-ea"/>
                <a:cs typeface="+mn-cs"/>
              </a:defRPr>
            </a:lvl8pPr>
            <a:lvl9pPr marL="3657033" algn="l" defTabSz="457129" rtl="0" eaLnBrk="1" latinLnBrk="0" hangingPunct="1">
              <a:defRPr sz="1800" kern="1200">
                <a:solidFill>
                  <a:schemeClr val="tx1"/>
                </a:solidFill>
                <a:latin typeface="+mn-lt"/>
                <a:ea typeface="+mn-ea"/>
                <a:cs typeface="+mn-cs"/>
              </a:defRPr>
            </a:lvl9pPr>
          </a:lstStyle>
          <a:p>
            <a:fld id="{77D38DAF-82E5-4F16-9708-7032B2640FE9}" type="slidenum">
              <a:rPr lang="it-IT" smtClean="0"/>
              <a:pPr/>
              <a:t>12</a:t>
            </a:fld>
            <a:endParaRPr lang="it-IT"/>
          </a:p>
        </p:txBody>
      </p:sp>
    </p:spTree>
    <p:extLst>
      <p:ext uri="{BB962C8B-B14F-4D97-AF65-F5344CB8AC3E}">
        <p14:creationId xmlns:p14="http://schemas.microsoft.com/office/powerpoint/2010/main" val="549336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fade">
                                      <p:cBhvr>
                                        <p:cTn id="21" dur="500"/>
                                        <p:tgtEl>
                                          <p:spTgt spid="25"/>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fade">
                                      <p:cBhvr>
                                        <p:cTn id="24"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 grpId="0"/>
      <p:bldP spid="18" grpId="0"/>
      <p:bldP spid="24" grpId="0"/>
      <p:bldP spid="25" grpId="0"/>
      <p:bldP spid="2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con angoli arrotondati 2">
            <a:extLst>
              <a:ext uri="{FF2B5EF4-FFF2-40B4-BE49-F238E27FC236}">
                <a16:creationId xmlns:a16="http://schemas.microsoft.com/office/drawing/2014/main" id="{9BB77002-FED9-4156-BD44-78813F475C95}"/>
              </a:ext>
            </a:extLst>
          </p:cNvPr>
          <p:cNvSpPr/>
          <p:nvPr/>
        </p:nvSpPr>
        <p:spPr>
          <a:xfrm>
            <a:off x="219128" y="4631937"/>
            <a:ext cx="9686419" cy="1768376"/>
          </a:xfrm>
          <a:prstGeom prst="roundRect">
            <a:avLst/>
          </a:prstGeom>
          <a:solidFill>
            <a:schemeClr val="bg1">
              <a:alpha val="0"/>
            </a:schemeClr>
          </a:solidFill>
          <a:ln w="41275">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noFill/>
            </a:endParaRPr>
          </a:p>
        </p:txBody>
      </p:sp>
      <mc:AlternateContent xmlns:mc="http://schemas.openxmlformats.org/markup-compatibility/2006" xmlns:a14="http://schemas.microsoft.com/office/drawing/2010/main">
        <mc:Choice Requires="a14">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p:txBody>
              <a:bodyPr>
                <a:normAutofit/>
              </a:bodyPr>
              <a:lstStyle/>
              <a:p>
                <a:r>
                  <a:rPr lang="en-GB" dirty="0"/>
                  <a:t>Problem 1: Determine </a:t>
                </a:r>
                <a14:m>
                  <m:oMath xmlns:m="http://schemas.openxmlformats.org/officeDocument/2006/math">
                    <m:func>
                      <m:funcPr>
                        <m:ctrlPr>
                          <a:rPr lang="it-IT" i="1">
                            <a:latin typeface="Cambria Math" panose="02040503050406030204" pitchFamily="18" charset="0"/>
                          </a:rPr>
                        </m:ctrlPr>
                      </m:funcPr>
                      <m:fName>
                        <m:r>
                          <m:rPr>
                            <m:sty m:val="p"/>
                          </m:rPr>
                          <a:rPr lang="it-IT">
                            <a:latin typeface="Cambria Math" panose="02040503050406030204" pitchFamily="18" charset="0"/>
                          </a:rPr>
                          <m:t>Pr</m:t>
                        </m:r>
                      </m:fName>
                      <m:e>
                        <m:r>
                          <a:rPr lang="it-IT" i="1">
                            <a:latin typeface="Cambria Math" panose="02040503050406030204" pitchFamily="18" charset="0"/>
                          </a:rPr>
                          <m:t>(</m:t>
                        </m:r>
                        <m:r>
                          <a:rPr lang="it-IT" i="1">
                            <a:latin typeface="Cambria Math" panose="02040503050406030204" pitchFamily="18" charset="0"/>
                          </a:rPr>
                          <m:t>𝑂</m:t>
                        </m:r>
                        <m:r>
                          <a:rPr lang="it-IT" i="1">
                            <a:latin typeface="Cambria Math" panose="02040503050406030204" pitchFamily="18" charset="0"/>
                          </a:rPr>
                          <m:t>|</m:t>
                        </m:r>
                        <m:r>
                          <a:rPr lang="it-IT" i="1">
                            <a:latin typeface="Cambria Math" panose="02040503050406030204" pitchFamily="18" charset="0"/>
                          </a:rPr>
                          <m:t>𝜆</m:t>
                        </m:r>
                        <m:r>
                          <a:rPr lang="it-IT" i="1">
                            <a:latin typeface="Cambria Math" panose="02040503050406030204" pitchFamily="18" charset="0"/>
                          </a:rPr>
                          <m:t>)</m:t>
                        </m:r>
                      </m:e>
                    </m:func>
                  </m:oMath>
                </a14:m>
                <a:r>
                  <a:rPr lang="it-IT" dirty="0"/>
                  <a:t> </a:t>
                </a:r>
                <a:endParaRPr lang="en-GB" dirty="0"/>
              </a:p>
            </p:txBody>
          </p:sp>
        </mc:Choice>
        <mc:Fallback xmlns="">
          <p:sp>
            <p:nvSpPr>
              <p:cNvPr id="2" name="Titolo 1">
                <a:extLst>
                  <a:ext uri="{FF2B5EF4-FFF2-40B4-BE49-F238E27FC236}">
                    <a16:creationId xmlns:a16="http://schemas.microsoft.com/office/drawing/2014/main" id="{83FF2275-D953-47A5-A53B-5493839F26B8}"/>
                  </a:ext>
                </a:extLst>
              </p:cNvPr>
              <p:cNvSpPr>
                <a:spLocks noGrp="1" noRot="1" noChangeAspect="1" noMove="1" noResize="1" noEditPoints="1" noAdjustHandles="1" noChangeArrowheads="1" noChangeShapeType="1" noTextEdit="1"/>
              </p:cNvSpPr>
              <p:nvPr>
                <p:ph type="title"/>
              </p:nvPr>
            </p:nvSpPr>
            <p:spPr>
              <a:blipFill>
                <a:blip r:embed="rId3"/>
                <a:stretch>
                  <a:fillRect l="-1212" t="-14815" b="-27160"/>
                </a:stretch>
              </a:blipFill>
            </p:spPr>
            <p:txBody>
              <a:bodyPr/>
              <a:lstStyle/>
              <a:p>
                <a:r>
                  <a:rPr lang="it-IT">
                    <a:noFill/>
                  </a:rPr>
                  <a:t> </a:t>
                </a:r>
              </a:p>
            </p:txBody>
          </p:sp>
        </mc:Fallback>
      </mc:AlternateContent>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13</a:t>
            </a:fld>
            <a:endParaRPr lang="it-IT"/>
          </a:p>
        </p:txBody>
      </p:sp>
      <p:sp>
        <p:nvSpPr>
          <p:cNvPr id="11" name="CasellaDiTesto 10">
            <a:extLst>
              <a:ext uri="{FF2B5EF4-FFF2-40B4-BE49-F238E27FC236}">
                <a16:creationId xmlns:a16="http://schemas.microsoft.com/office/drawing/2014/main" id="{3B1EFDFB-6C63-44D5-8720-1912C0EC66F4}"/>
              </a:ext>
            </a:extLst>
          </p:cNvPr>
          <p:cNvSpPr txBox="1"/>
          <p:nvPr/>
        </p:nvSpPr>
        <p:spPr>
          <a:xfrm>
            <a:off x="332509" y="1058051"/>
            <a:ext cx="9301879" cy="415498"/>
          </a:xfrm>
          <a:prstGeom prst="rect">
            <a:avLst/>
          </a:prstGeom>
          <a:noFill/>
        </p:spPr>
        <p:txBody>
          <a:bodyPr wrap="square">
            <a:spAutoFit/>
          </a:bodyPr>
          <a:lstStyle/>
          <a:p>
            <a:pPr marL="342900" indent="-342900">
              <a:buFont typeface="Arial" panose="020B0604020202020204" pitchFamily="34" charset="0"/>
              <a:buChar char="•"/>
            </a:pPr>
            <a:r>
              <a:rPr lang="en-US" sz="2100" dirty="0"/>
              <a:t>Unfortunately, calculating this directly is infeasible in practice</a:t>
            </a:r>
          </a:p>
        </p:txBody>
      </p:sp>
      <mc:AlternateContent xmlns:mc="http://schemas.openxmlformats.org/markup-compatibility/2006" xmlns:a14="http://schemas.microsoft.com/office/drawing/2010/main">
        <mc:Choice Requires="a14">
          <p:sp>
            <p:nvSpPr>
              <p:cNvPr id="12" name="CasellaDiTesto 11">
                <a:extLst>
                  <a:ext uri="{FF2B5EF4-FFF2-40B4-BE49-F238E27FC236}">
                    <a16:creationId xmlns:a16="http://schemas.microsoft.com/office/drawing/2014/main" id="{45E4D138-B6B9-40B1-9564-30AAE73D5BEE}"/>
                  </a:ext>
                </a:extLst>
              </p:cNvPr>
              <p:cNvSpPr txBox="1"/>
              <p:nvPr/>
            </p:nvSpPr>
            <p:spPr>
              <a:xfrm>
                <a:off x="332509" y="2800907"/>
                <a:ext cx="9301879" cy="415498"/>
              </a:xfrm>
              <a:prstGeom prst="rect">
                <a:avLst/>
              </a:prstGeom>
              <a:noFill/>
            </p:spPr>
            <p:txBody>
              <a:bodyPr wrap="square">
                <a:spAutoFit/>
              </a:bodyPr>
              <a:lstStyle/>
              <a:p>
                <a:pPr marL="342900" indent="-342900">
                  <a:buFont typeface="Arial" panose="020B0604020202020204" pitchFamily="34" charset="0"/>
                  <a:buChar char="•"/>
                </a:pPr>
                <a:r>
                  <a:rPr lang="en-US" sz="2100" dirty="0"/>
                  <a:t>How many possible state sequences </a:t>
                </a:r>
                <a14:m>
                  <m:oMath xmlns:m="http://schemas.openxmlformats.org/officeDocument/2006/math">
                    <m:r>
                      <a:rPr lang="it-IT" sz="2100" i="1">
                        <a:latin typeface="Cambria Math" panose="02040503050406030204" pitchFamily="18" charset="0"/>
                      </a:rPr>
                      <m:t>𝑄</m:t>
                    </m:r>
                    <m:r>
                      <a:rPr lang="it-IT" sz="2100" i="1">
                        <a:latin typeface="Cambria Math" panose="02040503050406030204" pitchFamily="18" charset="0"/>
                      </a:rPr>
                      <m:t> </m:t>
                    </m:r>
                  </m:oMath>
                </a14:m>
                <a:r>
                  <a:rPr lang="en-US" sz="2100" dirty="0"/>
                  <a:t>are there?</a:t>
                </a:r>
              </a:p>
            </p:txBody>
          </p:sp>
        </mc:Choice>
        <mc:Fallback xmlns="">
          <p:sp>
            <p:nvSpPr>
              <p:cNvPr id="12" name="CasellaDiTesto 11">
                <a:extLst>
                  <a:ext uri="{FF2B5EF4-FFF2-40B4-BE49-F238E27FC236}">
                    <a16:creationId xmlns:a16="http://schemas.microsoft.com/office/drawing/2014/main" id="{45E4D138-B6B9-40B1-9564-30AAE73D5BEE}"/>
                  </a:ext>
                </a:extLst>
              </p:cNvPr>
              <p:cNvSpPr txBox="1">
                <a:spLocks noRot="1" noChangeAspect="1" noMove="1" noResize="1" noEditPoints="1" noAdjustHandles="1" noChangeArrowheads="1" noChangeShapeType="1" noTextEdit="1"/>
              </p:cNvSpPr>
              <p:nvPr/>
            </p:nvSpPr>
            <p:spPr>
              <a:xfrm>
                <a:off x="332509" y="2800907"/>
                <a:ext cx="9301879" cy="415498"/>
              </a:xfrm>
              <a:prstGeom prst="rect">
                <a:avLst/>
              </a:prstGeom>
              <a:blipFill>
                <a:blip r:embed="rId4"/>
                <a:stretch>
                  <a:fillRect l="-656" t="-8696" b="-27536"/>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3" name="Rettangolo 12">
                <a:extLst>
                  <a:ext uri="{FF2B5EF4-FFF2-40B4-BE49-F238E27FC236}">
                    <a16:creationId xmlns:a16="http://schemas.microsoft.com/office/drawing/2014/main" id="{A3D5A9A9-0D19-4AA6-93D6-74F63AB20324}"/>
                  </a:ext>
                </a:extLst>
              </p:cNvPr>
              <p:cNvSpPr/>
              <p:nvPr/>
            </p:nvSpPr>
            <p:spPr>
              <a:xfrm>
                <a:off x="6654111" y="2800907"/>
                <a:ext cx="2076081" cy="415498"/>
              </a:xfrm>
              <a:prstGeom prst="rect">
                <a:avLst/>
              </a:prstGeom>
            </p:spPr>
            <p:txBody>
              <a:bodyPr wrap="none">
                <a:spAutoFit/>
              </a:bodyPr>
              <a:lstStyle/>
              <a:p>
                <a14:m>
                  <m:oMath xmlns:m="http://schemas.openxmlformats.org/officeDocument/2006/math">
                    <m:sSup>
                      <m:sSupPr>
                        <m:ctrlPr>
                          <a:rPr lang="it-IT" sz="2100" b="0" i="1" smtClean="0">
                            <a:latin typeface="Cambria Math" panose="02040503050406030204" pitchFamily="18" charset="0"/>
                          </a:rPr>
                        </m:ctrlPr>
                      </m:sSupPr>
                      <m:e>
                        <m:r>
                          <a:rPr lang="it-IT" sz="2100" b="0" i="1" smtClean="0">
                            <a:latin typeface="Cambria Math" panose="02040503050406030204" pitchFamily="18" charset="0"/>
                          </a:rPr>
                          <m:t>𝑁</m:t>
                        </m:r>
                      </m:e>
                      <m:sup>
                        <m:r>
                          <a:rPr lang="it-IT" sz="2100" b="0" i="1" smtClean="0">
                            <a:latin typeface="Cambria Math" panose="02040503050406030204" pitchFamily="18" charset="0"/>
                          </a:rPr>
                          <m:t>𝑇</m:t>
                        </m:r>
                      </m:sup>
                    </m:sSup>
                  </m:oMath>
                </a14:m>
                <a:r>
                  <a:rPr lang="it-IT" sz="2100" dirty="0"/>
                  <a:t> combinations</a:t>
                </a:r>
              </a:p>
            </p:txBody>
          </p:sp>
        </mc:Choice>
        <mc:Fallback xmlns="">
          <p:sp>
            <p:nvSpPr>
              <p:cNvPr id="13" name="Rettangolo 12">
                <a:extLst>
                  <a:ext uri="{FF2B5EF4-FFF2-40B4-BE49-F238E27FC236}">
                    <a16:creationId xmlns:a16="http://schemas.microsoft.com/office/drawing/2014/main" id="{A3D5A9A9-0D19-4AA6-93D6-74F63AB20324}"/>
                  </a:ext>
                </a:extLst>
              </p:cNvPr>
              <p:cNvSpPr>
                <a:spLocks noRot="1" noChangeAspect="1" noMove="1" noResize="1" noEditPoints="1" noAdjustHandles="1" noChangeArrowheads="1" noChangeShapeType="1" noTextEdit="1"/>
              </p:cNvSpPr>
              <p:nvPr/>
            </p:nvSpPr>
            <p:spPr>
              <a:xfrm>
                <a:off x="6654111" y="2800907"/>
                <a:ext cx="2076081" cy="415498"/>
              </a:xfrm>
              <a:prstGeom prst="rect">
                <a:avLst/>
              </a:prstGeom>
              <a:blipFill>
                <a:blip r:embed="rId5"/>
                <a:stretch>
                  <a:fillRect l="-294" t="-8696" r="-3235" b="-27536"/>
                </a:stretch>
              </a:blipFill>
            </p:spPr>
            <p:txBody>
              <a:bodyPr/>
              <a:lstStyle/>
              <a:p>
                <a:r>
                  <a:rPr lang="it-IT">
                    <a:noFill/>
                  </a:rPr>
                  <a:t> </a:t>
                </a:r>
              </a:p>
            </p:txBody>
          </p:sp>
        </mc:Fallback>
      </mc:AlternateContent>
      <p:sp>
        <p:nvSpPr>
          <p:cNvPr id="14" name="CasellaDiTesto 13">
            <a:extLst>
              <a:ext uri="{FF2B5EF4-FFF2-40B4-BE49-F238E27FC236}">
                <a16:creationId xmlns:a16="http://schemas.microsoft.com/office/drawing/2014/main" id="{7CFBEFB6-C60E-434E-A9F3-EB870D763A81}"/>
              </a:ext>
            </a:extLst>
          </p:cNvPr>
          <p:cNvSpPr txBox="1"/>
          <p:nvPr/>
        </p:nvSpPr>
        <p:spPr>
          <a:xfrm>
            <a:off x="332508" y="3274001"/>
            <a:ext cx="9301879" cy="415498"/>
          </a:xfrm>
          <a:prstGeom prst="rect">
            <a:avLst/>
          </a:prstGeom>
          <a:noFill/>
        </p:spPr>
        <p:txBody>
          <a:bodyPr wrap="square">
            <a:spAutoFit/>
          </a:bodyPr>
          <a:lstStyle/>
          <a:p>
            <a:pPr marL="342900" indent="-342900">
              <a:buFont typeface="Arial" panose="020B0604020202020204" pitchFamily="34" charset="0"/>
              <a:buChar char="•"/>
            </a:pPr>
            <a:r>
              <a:rPr lang="en-US" sz="2100" dirty="0"/>
              <a:t>How many </a:t>
            </a:r>
            <a:r>
              <a:rPr lang="it-IT" sz="2100" dirty="0" err="1"/>
              <a:t>multiplications</a:t>
            </a:r>
            <a:r>
              <a:rPr lang="it-IT" sz="2100" dirty="0"/>
              <a:t> per state </a:t>
            </a:r>
            <a:r>
              <a:rPr lang="it-IT" sz="2100" dirty="0" err="1"/>
              <a:t>sequences</a:t>
            </a:r>
            <a:endParaRPr lang="en-US" sz="2100" dirty="0"/>
          </a:p>
        </p:txBody>
      </p:sp>
      <mc:AlternateContent xmlns:mc="http://schemas.openxmlformats.org/markup-compatibility/2006" xmlns:a14="http://schemas.microsoft.com/office/drawing/2010/main">
        <mc:Choice Requires="a14">
          <p:sp>
            <p:nvSpPr>
              <p:cNvPr id="15" name="Rettangolo 14">
                <a:extLst>
                  <a:ext uri="{FF2B5EF4-FFF2-40B4-BE49-F238E27FC236}">
                    <a16:creationId xmlns:a16="http://schemas.microsoft.com/office/drawing/2014/main" id="{AA52615B-4976-436F-AC8E-BB74D9043D9C}"/>
                  </a:ext>
                </a:extLst>
              </p:cNvPr>
              <p:cNvSpPr/>
              <p:nvPr/>
            </p:nvSpPr>
            <p:spPr>
              <a:xfrm>
                <a:off x="204814" y="1618278"/>
                <a:ext cx="8491876" cy="91640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unc>
                        <m:funcPr>
                          <m:ctrlPr>
                            <a:rPr lang="it-IT" sz="2100" b="0" i="1" smtClean="0">
                              <a:latin typeface="Cambria Math" panose="02040503050406030204" pitchFamily="18" charset="0"/>
                            </a:rPr>
                          </m:ctrlPr>
                        </m:funcPr>
                        <m:fName>
                          <m:r>
                            <m:rPr>
                              <m:sty m:val="p"/>
                            </m:rPr>
                            <a:rPr lang="it-IT" sz="2100" b="0" i="0" smtClean="0">
                              <a:latin typeface="Cambria Math" panose="02040503050406030204" pitchFamily="18" charset="0"/>
                            </a:rPr>
                            <m:t>Pr</m:t>
                          </m:r>
                        </m:fName>
                        <m:e>
                          <m:d>
                            <m:dPr>
                              <m:ctrlPr>
                                <a:rPr lang="it-IT" sz="2100" b="0" i="1" smtClean="0">
                                  <a:latin typeface="Cambria Math" panose="02040503050406030204" pitchFamily="18" charset="0"/>
                                </a:rPr>
                              </m:ctrlPr>
                            </m:dPr>
                            <m:e>
                              <m:r>
                                <a:rPr lang="it-IT" sz="2100" b="0" i="1" smtClean="0">
                                  <a:latin typeface="Cambria Math" panose="02040503050406030204" pitchFamily="18" charset="0"/>
                                </a:rPr>
                                <m:t>𝑂</m:t>
                              </m:r>
                            </m:e>
                            <m:e>
                              <m:r>
                                <a:rPr lang="it-IT" sz="2100" b="0" i="1" smtClean="0">
                                  <a:latin typeface="Cambria Math" panose="02040503050406030204" pitchFamily="18" charset="0"/>
                                </a:rPr>
                                <m:t>𝜆</m:t>
                              </m:r>
                            </m:e>
                          </m:d>
                        </m:e>
                      </m:func>
                      <m:r>
                        <a:rPr lang="it-IT" sz="2100" b="0" i="1" smtClean="0">
                          <a:latin typeface="Cambria Math" panose="02040503050406030204" pitchFamily="18" charset="0"/>
                        </a:rPr>
                        <m:t>=</m:t>
                      </m:r>
                      <m:nary>
                        <m:naryPr>
                          <m:chr m:val="∑"/>
                          <m:supHide m:val="on"/>
                          <m:ctrlPr>
                            <a:rPr lang="it-IT" sz="2100" b="0" i="1" smtClean="0">
                              <a:latin typeface="Cambria Math" panose="02040503050406030204" pitchFamily="18" charset="0"/>
                            </a:rPr>
                          </m:ctrlPr>
                        </m:naryPr>
                        <m:sub>
                          <m:r>
                            <a:rPr lang="it-IT" sz="2100" i="1">
                              <a:latin typeface="Cambria Math" panose="02040503050406030204" pitchFamily="18" charset="0"/>
                            </a:rPr>
                            <m:t>∀ </m:t>
                          </m:r>
                          <m:sSub>
                            <m:sSubPr>
                              <m:ctrlPr>
                                <a:rPr lang="it-IT" sz="2100" i="1">
                                  <a:latin typeface="Cambria Math" panose="02040503050406030204" pitchFamily="18" charset="0"/>
                                </a:rPr>
                              </m:ctrlPr>
                            </m:sSubPr>
                            <m:e>
                              <m:r>
                                <a:rPr lang="it-IT" sz="2100" i="1">
                                  <a:latin typeface="Cambria Math" panose="02040503050406030204" pitchFamily="18" charset="0"/>
                                </a:rPr>
                                <m:t>𝑞</m:t>
                              </m:r>
                            </m:e>
                            <m:sub>
                              <m:r>
                                <a:rPr lang="it-IT" sz="2100" i="1">
                                  <a:latin typeface="Cambria Math" panose="02040503050406030204" pitchFamily="18" charset="0"/>
                                </a:rPr>
                                <m:t>1</m:t>
                              </m:r>
                            </m:sub>
                          </m:sSub>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𝑞</m:t>
                              </m:r>
                            </m:e>
                            <m:sub>
                              <m:r>
                                <a:rPr lang="it-IT" sz="2100" i="1">
                                  <a:latin typeface="Cambria Math" panose="02040503050406030204" pitchFamily="18" charset="0"/>
                                </a:rPr>
                                <m:t>2</m:t>
                              </m:r>
                            </m:sub>
                          </m:sSub>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𝑞</m:t>
                              </m:r>
                            </m:e>
                            <m:sub>
                              <m:r>
                                <a:rPr lang="it-IT" sz="2100" i="1">
                                  <a:latin typeface="Cambria Math" panose="02040503050406030204" pitchFamily="18" charset="0"/>
                                </a:rPr>
                                <m:t>3</m:t>
                              </m:r>
                            </m:sub>
                          </m:sSub>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𝑞</m:t>
                              </m:r>
                            </m:e>
                            <m:sub>
                              <m:r>
                                <a:rPr lang="it-IT" sz="2100" i="1">
                                  <a:latin typeface="Cambria Math" panose="02040503050406030204" pitchFamily="18" charset="0"/>
                                </a:rPr>
                                <m:t>𝑇</m:t>
                              </m:r>
                            </m:sub>
                          </m:sSub>
                        </m:sub>
                        <m:sup/>
                        <m:e>
                          <m:sSub>
                            <m:sSubPr>
                              <m:ctrlPr>
                                <a:rPr lang="it-IT" sz="2100" i="1">
                                  <a:latin typeface="Cambria Math" panose="02040503050406030204" pitchFamily="18" charset="0"/>
                                </a:rPr>
                              </m:ctrlPr>
                            </m:sSubPr>
                            <m:e>
                              <m:r>
                                <a:rPr lang="it-IT" sz="2100" i="1">
                                  <a:latin typeface="Cambria Math" panose="02040503050406030204" pitchFamily="18" charset="0"/>
                                </a:rPr>
                                <m:t>𝜋</m:t>
                              </m:r>
                            </m:e>
                            <m:sub>
                              <m:sSub>
                                <m:sSubPr>
                                  <m:ctrlPr>
                                    <a:rPr lang="it-IT" sz="2100" i="1">
                                      <a:latin typeface="Cambria Math" panose="02040503050406030204" pitchFamily="18" charset="0"/>
                                    </a:rPr>
                                  </m:ctrlPr>
                                </m:sSubPr>
                                <m:e>
                                  <m:r>
                                    <a:rPr lang="it-IT" sz="2100" i="1">
                                      <a:latin typeface="Cambria Math" panose="02040503050406030204" pitchFamily="18" charset="0"/>
                                    </a:rPr>
                                    <m:t>𝑞</m:t>
                                  </m:r>
                                </m:e>
                                <m:sub>
                                  <m:r>
                                    <a:rPr lang="it-IT" sz="2100" b="0" i="1" smtClean="0">
                                      <a:latin typeface="Cambria Math" panose="02040503050406030204" pitchFamily="18" charset="0"/>
                                    </a:rPr>
                                    <m:t>1</m:t>
                                  </m:r>
                                </m:sub>
                              </m:sSub>
                            </m:sub>
                          </m:sSub>
                          <m:r>
                            <a:rPr lang="it-IT" sz="2100" b="0" i="1" smtClean="0">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𝑏</m:t>
                              </m:r>
                            </m:e>
                            <m:sub>
                              <m:sSub>
                                <m:sSubPr>
                                  <m:ctrlPr>
                                    <a:rPr lang="it-IT" sz="2100" i="1">
                                      <a:latin typeface="Cambria Math" panose="02040503050406030204" pitchFamily="18" charset="0"/>
                                    </a:rPr>
                                  </m:ctrlPr>
                                </m:sSubPr>
                                <m:e>
                                  <m:r>
                                    <a:rPr lang="it-IT" sz="2100" i="1">
                                      <a:latin typeface="Cambria Math" panose="02040503050406030204" pitchFamily="18" charset="0"/>
                                    </a:rPr>
                                    <m:t>𝑞</m:t>
                                  </m:r>
                                </m:e>
                                <m:sub>
                                  <m:r>
                                    <a:rPr lang="it-IT" sz="2100" i="1">
                                      <a:latin typeface="Cambria Math" panose="02040503050406030204" pitchFamily="18" charset="0"/>
                                    </a:rPr>
                                    <m:t>1</m:t>
                                  </m:r>
                                </m:sub>
                              </m:sSub>
                            </m:sub>
                          </m:sSub>
                          <m:d>
                            <m:dPr>
                              <m:ctrlPr>
                                <a:rPr lang="it-IT" sz="2100" i="1">
                                  <a:latin typeface="Cambria Math" panose="02040503050406030204" pitchFamily="18" charset="0"/>
                                </a:rPr>
                              </m:ctrlPr>
                            </m:dPr>
                            <m:e>
                              <m:sSub>
                                <m:sSubPr>
                                  <m:ctrlPr>
                                    <a:rPr lang="it-IT" sz="2100" i="1">
                                      <a:latin typeface="Cambria Math" panose="02040503050406030204" pitchFamily="18" charset="0"/>
                                    </a:rPr>
                                  </m:ctrlPr>
                                </m:sSubPr>
                                <m:e>
                                  <m:r>
                                    <a:rPr lang="it-IT" sz="2100" i="1">
                                      <a:latin typeface="Cambria Math" panose="02040503050406030204" pitchFamily="18" charset="0"/>
                                    </a:rPr>
                                    <m:t>𝑜</m:t>
                                  </m:r>
                                </m:e>
                                <m:sub>
                                  <m:r>
                                    <a:rPr lang="it-IT" sz="2100" i="1">
                                      <a:latin typeface="Cambria Math" panose="02040503050406030204" pitchFamily="18" charset="0"/>
                                    </a:rPr>
                                    <m:t>1</m:t>
                                  </m:r>
                                </m:sub>
                              </m:sSub>
                            </m:e>
                          </m:d>
                          <m:r>
                            <a:rPr lang="it-IT" sz="24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𝑎</m:t>
                              </m:r>
                            </m:e>
                            <m:sub>
                              <m:sSub>
                                <m:sSubPr>
                                  <m:ctrlPr>
                                    <a:rPr lang="it-IT" sz="2100" i="1">
                                      <a:latin typeface="Cambria Math" panose="02040503050406030204" pitchFamily="18" charset="0"/>
                                    </a:rPr>
                                  </m:ctrlPr>
                                </m:sSubPr>
                                <m:e>
                                  <m:r>
                                    <a:rPr lang="it-IT" sz="2100" i="1">
                                      <a:latin typeface="Cambria Math" panose="02040503050406030204" pitchFamily="18" charset="0"/>
                                    </a:rPr>
                                    <m:t>𝑞</m:t>
                                  </m:r>
                                </m:e>
                                <m:sub>
                                  <m:r>
                                    <a:rPr lang="it-IT" sz="2100" i="1">
                                      <a:latin typeface="Cambria Math" panose="02040503050406030204" pitchFamily="18" charset="0"/>
                                    </a:rPr>
                                    <m:t>1</m:t>
                                  </m:r>
                                </m:sub>
                              </m:sSub>
                              <m:sSub>
                                <m:sSubPr>
                                  <m:ctrlPr>
                                    <a:rPr lang="it-IT" sz="2100" i="1">
                                      <a:latin typeface="Cambria Math" panose="02040503050406030204" pitchFamily="18" charset="0"/>
                                    </a:rPr>
                                  </m:ctrlPr>
                                </m:sSubPr>
                                <m:e>
                                  <m:r>
                                    <a:rPr lang="it-IT" sz="2100" i="1">
                                      <a:latin typeface="Cambria Math" panose="02040503050406030204" pitchFamily="18" charset="0"/>
                                    </a:rPr>
                                    <m:t>𝑞</m:t>
                                  </m:r>
                                </m:e>
                                <m:sub>
                                  <m:r>
                                    <a:rPr lang="it-IT" sz="2100" i="1">
                                      <a:latin typeface="Cambria Math" panose="02040503050406030204" pitchFamily="18" charset="0"/>
                                    </a:rPr>
                                    <m:t>2</m:t>
                                  </m:r>
                                </m:sub>
                              </m:sSub>
                            </m:sub>
                          </m:sSub>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𝑏</m:t>
                              </m:r>
                            </m:e>
                            <m:sub>
                              <m:sSub>
                                <m:sSubPr>
                                  <m:ctrlPr>
                                    <a:rPr lang="it-IT" sz="2100" i="1">
                                      <a:latin typeface="Cambria Math" panose="02040503050406030204" pitchFamily="18" charset="0"/>
                                    </a:rPr>
                                  </m:ctrlPr>
                                </m:sSubPr>
                                <m:e>
                                  <m:r>
                                    <a:rPr lang="it-IT" sz="2100" i="1">
                                      <a:latin typeface="Cambria Math" panose="02040503050406030204" pitchFamily="18" charset="0"/>
                                    </a:rPr>
                                    <m:t>𝑞</m:t>
                                  </m:r>
                                </m:e>
                                <m:sub>
                                  <m:r>
                                    <a:rPr lang="it-IT" sz="2100" i="1">
                                      <a:latin typeface="Cambria Math" panose="02040503050406030204" pitchFamily="18" charset="0"/>
                                    </a:rPr>
                                    <m:t>2</m:t>
                                  </m:r>
                                </m:sub>
                              </m:sSub>
                            </m:sub>
                          </m:sSub>
                          <m:d>
                            <m:dPr>
                              <m:ctrlPr>
                                <a:rPr lang="it-IT" sz="2100" i="1">
                                  <a:latin typeface="Cambria Math" panose="02040503050406030204" pitchFamily="18" charset="0"/>
                                </a:rPr>
                              </m:ctrlPr>
                            </m:dPr>
                            <m:e>
                              <m:sSub>
                                <m:sSubPr>
                                  <m:ctrlPr>
                                    <a:rPr lang="it-IT" sz="2100" i="1">
                                      <a:latin typeface="Cambria Math" panose="02040503050406030204" pitchFamily="18" charset="0"/>
                                    </a:rPr>
                                  </m:ctrlPr>
                                </m:sSubPr>
                                <m:e>
                                  <m:r>
                                    <a:rPr lang="it-IT" sz="2100" i="1">
                                      <a:latin typeface="Cambria Math" panose="02040503050406030204" pitchFamily="18" charset="0"/>
                                    </a:rPr>
                                    <m:t>𝑜</m:t>
                                  </m:r>
                                </m:e>
                                <m:sub>
                                  <m:r>
                                    <a:rPr lang="it-IT" sz="2100" i="1">
                                      <a:latin typeface="Cambria Math" panose="02040503050406030204" pitchFamily="18" charset="0"/>
                                    </a:rPr>
                                    <m:t>2</m:t>
                                  </m:r>
                                </m:sub>
                              </m:sSub>
                            </m:e>
                          </m:d>
                          <m:r>
                            <a:rPr lang="it-IT" sz="2400" b="0" i="1" smtClean="0">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𝑎</m:t>
                              </m:r>
                            </m:e>
                            <m:sub>
                              <m:sSub>
                                <m:sSubPr>
                                  <m:ctrlPr>
                                    <a:rPr lang="it-IT" sz="2100" i="1">
                                      <a:latin typeface="Cambria Math" panose="02040503050406030204" pitchFamily="18" charset="0"/>
                                    </a:rPr>
                                  </m:ctrlPr>
                                </m:sSubPr>
                                <m:e>
                                  <m:r>
                                    <a:rPr lang="it-IT" sz="2100" i="1">
                                      <a:latin typeface="Cambria Math" panose="02040503050406030204" pitchFamily="18" charset="0"/>
                                    </a:rPr>
                                    <m:t>𝑞</m:t>
                                  </m:r>
                                </m:e>
                                <m:sub>
                                  <m:r>
                                    <a:rPr lang="it-IT" sz="2100" i="1">
                                      <a:latin typeface="Cambria Math" panose="02040503050406030204" pitchFamily="18" charset="0"/>
                                    </a:rPr>
                                    <m:t>𝑇</m:t>
                                  </m:r>
                                  <m:r>
                                    <a:rPr lang="it-IT" sz="2100" i="1">
                                      <a:latin typeface="Cambria Math" panose="02040503050406030204" pitchFamily="18" charset="0"/>
                                    </a:rPr>
                                    <m:t>−1</m:t>
                                  </m:r>
                                </m:sub>
                              </m:sSub>
                              <m:sSub>
                                <m:sSubPr>
                                  <m:ctrlPr>
                                    <a:rPr lang="it-IT" sz="2100" i="1">
                                      <a:latin typeface="Cambria Math" panose="02040503050406030204" pitchFamily="18" charset="0"/>
                                    </a:rPr>
                                  </m:ctrlPr>
                                </m:sSubPr>
                                <m:e>
                                  <m:r>
                                    <a:rPr lang="it-IT" sz="2100" i="1">
                                      <a:latin typeface="Cambria Math" panose="02040503050406030204" pitchFamily="18" charset="0"/>
                                    </a:rPr>
                                    <m:t>𝑞</m:t>
                                  </m:r>
                                </m:e>
                                <m:sub>
                                  <m:r>
                                    <a:rPr lang="it-IT" sz="2100" i="1">
                                      <a:latin typeface="Cambria Math" panose="02040503050406030204" pitchFamily="18" charset="0"/>
                                    </a:rPr>
                                    <m:t>𝑇</m:t>
                                  </m:r>
                                </m:sub>
                              </m:sSub>
                            </m:sub>
                          </m:sSub>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𝑏</m:t>
                              </m:r>
                            </m:e>
                            <m:sub>
                              <m:sSub>
                                <m:sSubPr>
                                  <m:ctrlPr>
                                    <a:rPr lang="it-IT" sz="2100" i="1">
                                      <a:latin typeface="Cambria Math" panose="02040503050406030204" pitchFamily="18" charset="0"/>
                                    </a:rPr>
                                  </m:ctrlPr>
                                </m:sSubPr>
                                <m:e>
                                  <m:r>
                                    <a:rPr lang="it-IT" sz="2100" i="1">
                                      <a:latin typeface="Cambria Math" panose="02040503050406030204" pitchFamily="18" charset="0"/>
                                    </a:rPr>
                                    <m:t>𝑞</m:t>
                                  </m:r>
                                </m:e>
                                <m:sub>
                                  <m:r>
                                    <a:rPr lang="it-IT" sz="2100" i="1">
                                      <a:latin typeface="Cambria Math" panose="02040503050406030204" pitchFamily="18" charset="0"/>
                                    </a:rPr>
                                    <m:t>𝑇</m:t>
                                  </m:r>
                                </m:sub>
                              </m:sSub>
                            </m:sub>
                          </m:sSub>
                          <m:d>
                            <m:dPr>
                              <m:ctrlPr>
                                <a:rPr lang="it-IT" sz="2100" i="1">
                                  <a:latin typeface="Cambria Math" panose="02040503050406030204" pitchFamily="18" charset="0"/>
                                </a:rPr>
                              </m:ctrlPr>
                            </m:dPr>
                            <m:e>
                              <m:sSub>
                                <m:sSubPr>
                                  <m:ctrlPr>
                                    <a:rPr lang="it-IT" sz="2100" i="1">
                                      <a:latin typeface="Cambria Math" panose="02040503050406030204" pitchFamily="18" charset="0"/>
                                    </a:rPr>
                                  </m:ctrlPr>
                                </m:sSubPr>
                                <m:e>
                                  <m:r>
                                    <a:rPr lang="it-IT" sz="2100" i="1">
                                      <a:latin typeface="Cambria Math" panose="02040503050406030204" pitchFamily="18" charset="0"/>
                                    </a:rPr>
                                    <m:t>𝑜</m:t>
                                  </m:r>
                                </m:e>
                                <m:sub>
                                  <m:r>
                                    <a:rPr lang="it-IT" sz="2100" i="1">
                                      <a:latin typeface="Cambria Math" panose="02040503050406030204" pitchFamily="18" charset="0"/>
                                    </a:rPr>
                                    <m:t>𝑇</m:t>
                                  </m:r>
                                </m:sub>
                              </m:sSub>
                            </m:e>
                          </m:d>
                        </m:e>
                      </m:nary>
                    </m:oMath>
                  </m:oMathPara>
                </a14:m>
                <a:endParaRPr lang="it-IT" sz="2100" dirty="0"/>
              </a:p>
            </p:txBody>
          </p:sp>
        </mc:Choice>
        <mc:Fallback xmlns="">
          <p:sp>
            <p:nvSpPr>
              <p:cNvPr id="15" name="Rettangolo 14">
                <a:extLst>
                  <a:ext uri="{FF2B5EF4-FFF2-40B4-BE49-F238E27FC236}">
                    <a16:creationId xmlns:a16="http://schemas.microsoft.com/office/drawing/2014/main" id="{AA52615B-4976-436F-AC8E-BB74D9043D9C}"/>
                  </a:ext>
                </a:extLst>
              </p:cNvPr>
              <p:cNvSpPr>
                <a:spLocks noRot="1" noChangeAspect="1" noMove="1" noResize="1" noEditPoints="1" noAdjustHandles="1" noChangeArrowheads="1" noChangeShapeType="1" noTextEdit="1"/>
              </p:cNvSpPr>
              <p:nvPr/>
            </p:nvSpPr>
            <p:spPr>
              <a:xfrm>
                <a:off x="204814" y="1618278"/>
                <a:ext cx="8491876" cy="916405"/>
              </a:xfrm>
              <a:prstGeom prst="rect">
                <a:avLst/>
              </a:prstGeom>
              <a:blipFill>
                <a:blip r:embed="rId6"/>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6" name="Rettangolo 15">
                <a:extLst>
                  <a:ext uri="{FF2B5EF4-FFF2-40B4-BE49-F238E27FC236}">
                    <a16:creationId xmlns:a16="http://schemas.microsoft.com/office/drawing/2014/main" id="{948DFF12-2598-49A4-9D5B-E401984D476B}"/>
                  </a:ext>
                </a:extLst>
              </p:cNvPr>
              <p:cNvSpPr/>
              <p:nvPr/>
            </p:nvSpPr>
            <p:spPr>
              <a:xfrm>
                <a:off x="6603658" y="3296788"/>
                <a:ext cx="1031564" cy="41549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2100" b="0" i="1" smtClean="0">
                          <a:latin typeface="Cambria Math" panose="02040503050406030204" pitchFamily="18" charset="0"/>
                        </a:rPr>
                        <m:t>2</m:t>
                      </m:r>
                      <m:r>
                        <a:rPr lang="it-IT" sz="2100" b="0" i="1" smtClean="0">
                          <a:latin typeface="Cambria Math" panose="02040503050406030204" pitchFamily="18" charset="0"/>
                        </a:rPr>
                        <m:t>𝑇</m:t>
                      </m:r>
                      <m:r>
                        <a:rPr lang="it-IT" sz="2100" b="0" i="1" smtClean="0">
                          <a:latin typeface="Cambria Math" panose="02040503050406030204" pitchFamily="18" charset="0"/>
                        </a:rPr>
                        <m:t>−1</m:t>
                      </m:r>
                    </m:oMath>
                  </m:oMathPara>
                </a14:m>
                <a:endParaRPr lang="it-IT" sz="2100" dirty="0"/>
              </a:p>
            </p:txBody>
          </p:sp>
        </mc:Choice>
        <mc:Fallback xmlns="">
          <p:sp>
            <p:nvSpPr>
              <p:cNvPr id="16" name="Rettangolo 15">
                <a:extLst>
                  <a:ext uri="{FF2B5EF4-FFF2-40B4-BE49-F238E27FC236}">
                    <a16:creationId xmlns:a16="http://schemas.microsoft.com/office/drawing/2014/main" id="{948DFF12-2598-49A4-9D5B-E401984D476B}"/>
                  </a:ext>
                </a:extLst>
              </p:cNvPr>
              <p:cNvSpPr>
                <a:spLocks noRot="1" noChangeAspect="1" noMove="1" noResize="1" noEditPoints="1" noAdjustHandles="1" noChangeArrowheads="1" noChangeShapeType="1" noTextEdit="1"/>
              </p:cNvSpPr>
              <p:nvPr/>
            </p:nvSpPr>
            <p:spPr>
              <a:xfrm>
                <a:off x="6603658" y="3296788"/>
                <a:ext cx="1031564" cy="415498"/>
              </a:xfrm>
              <a:prstGeom prst="rect">
                <a:avLst/>
              </a:prstGeom>
              <a:blipFill>
                <a:blip r:embed="rId7"/>
                <a:stretch>
                  <a:fillRect/>
                </a:stretch>
              </a:blipFill>
            </p:spPr>
            <p:txBody>
              <a:bodyPr/>
              <a:lstStyle/>
              <a:p>
                <a:r>
                  <a:rPr lang="it-IT">
                    <a:noFill/>
                  </a:rPr>
                  <a:t> </a:t>
                </a:r>
              </a:p>
            </p:txBody>
          </p:sp>
        </mc:Fallback>
      </mc:AlternateContent>
      <p:sp>
        <p:nvSpPr>
          <p:cNvPr id="17" name="CasellaDiTesto 16">
            <a:extLst>
              <a:ext uri="{FF2B5EF4-FFF2-40B4-BE49-F238E27FC236}">
                <a16:creationId xmlns:a16="http://schemas.microsoft.com/office/drawing/2014/main" id="{CD5B26E1-7F5A-4A56-8D82-F0C5F20B3A78}"/>
              </a:ext>
            </a:extLst>
          </p:cNvPr>
          <p:cNvSpPr txBox="1"/>
          <p:nvPr/>
        </p:nvSpPr>
        <p:spPr>
          <a:xfrm>
            <a:off x="332506" y="3792255"/>
            <a:ext cx="9301879" cy="415498"/>
          </a:xfrm>
          <a:prstGeom prst="rect">
            <a:avLst/>
          </a:prstGeom>
          <a:noFill/>
        </p:spPr>
        <p:txBody>
          <a:bodyPr wrap="square">
            <a:spAutoFit/>
          </a:bodyPr>
          <a:lstStyle/>
          <a:p>
            <a:pPr marL="342900" indent="-342900">
              <a:buFont typeface="Arial" panose="020B0604020202020204" pitchFamily="34" charset="0"/>
              <a:buChar char="•"/>
            </a:pPr>
            <a:r>
              <a:rPr lang="it-IT" sz="2100" dirty="0"/>
              <a:t>Total </a:t>
            </a:r>
            <a:r>
              <a:rPr lang="it-IT" sz="2100" dirty="0" err="1"/>
              <a:t>number</a:t>
            </a:r>
            <a:r>
              <a:rPr lang="it-IT" sz="2100" dirty="0"/>
              <a:t> of </a:t>
            </a:r>
            <a:r>
              <a:rPr lang="it-IT" sz="2100" dirty="0" err="1"/>
              <a:t>operations</a:t>
            </a:r>
            <a:r>
              <a:rPr lang="it-IT" sz="2100" dirty="0"/>
              <a:t>?</a:t>
            </a:r>
            <a:endParaRPr lang="en-US" sz="2100" dirty="0"/>
          </a:p>
        </p:txBody>
      </p:sp>
      <mc:AlternateContent xmlns:mc="http://schemas.openxmlformats.org/markup-compatibility/2006" xmlns:a14="http://schemas.microsoft.com/office/drawing/2010/main">
        <mc:Choice Requires="a14">
          <p:sp>
            <p:nvSpPr>
              <p:cNvPr id="18" name="Rettangolo 17">
                <a:extLst>
                  <a:ext uri="{FF2B5EF4-FFF2-40B4-BE49-F238E27FC236}">
                    <a16:creationId xmlns:a16="http://schemas.microsoft.com/office/drawing/2014/main" id="{CDAC6771-5A95-42B2-A81B-874B85F8D451}"/>
                  </a:ext>
                </a:extLst>
              </p:cNvPr>
              <p:cNvSpPr/>
              <p:nvPr/>
            </p:nvSpPr>
            <p:spPr>
              <a:xfrm>
                <a:off x="6446075" y="3770688"/>
                <a:ext cx="2969467" cy="41549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ctrlPr>
                            <a:rPr lang="it-IT" sz="2100" b="0" i="1" smtClean="0">
                              <a:latin typeface="Cambria Math" panose="02040503050406030204" pitchFamily="18" charset="0"/>
                            </a:rPr>
                          </m:ctrlPr>
                        </m:dPr>
                        <m:e>
                          <m:r>
                            <a:rPr lang="it-IT" sz="2100" b="0" i="1" smtClean="0">
                              <a:latin typeface="Cambria Math" panose="02040503050406030204" pitchFamily="18" charset="0"/>
                            </a:rPr>
                            <m:t>2</m:t>
                          </m:r>
                          <m:r>
                            <a:rPr lang="it-IT" sz="2100" b="0" i="1" smtClean="0">
                              <a:latin typeface="Cambria Math" panose="02040503050406030204" pitchFamily="18" charset="0"/>
                            </a:rPr>
                            <m:t>𝑇</m:t>
                          </m:r>
                          <m:r>
                            <a:rPr lang="it-IT" sz="2100" b="0" i="1" smtClean="0">
                              <a:latin typeface="Cambria Math" panose="02040503050406030204" pitchFamily="18" charset="0"/>
                            </a:rPr>
                            <m:t>−1</m:t>
                          </m:r>
                        </m:e>
                      </m:d>
                      <m:sSup>
                        <m:sSupPr>
                          <m:ctrlPr>
                            <a:rPr lang="it-IT" sz="2100" b="0" i="1" smtClean="0">
                              <a:latin typeface="Cambria Math" panose="02040503050406030204" pitchFamily="18" charset="0"/>
                            </a:rPr>
                          </m:ctrlPr>
                        </m:sSupPr>
                        <m:e>
                          <m:r>
                            <a:rPr lang="it-IT" sz="2100" b="0" i="1" smtClean="0">
                              <a:latin typeface="Cambria Math" panose="02040503050406030204" pitchFamily="18" charset="0"/>
                            </a:rPr>
                            <m:t>𝑁</m:t>
                          </m:r>
                        </m:e>
                        <m:sup>
                          <m:r>
                            <a:rPr lang="it-IT" sz="2100" b="0" i="1" smtClean="0">
                              <a:latin typeface="Cambria Math" panose="02040503050406030204" pitchFamily="18" charset="0"/>
                            </a:rPr>
                            <m:t>𝑇</m:t>
                          </m:r>
                        </m:sup>
                      </m:sSup>
                      <m:r>
                        <a:rPr lang="it-IT" sz="2100" b="0" i="1" smtClean="0">
                          <a:latin typeface="Cambria Math" panose="02040503050406030204" pitchFamily="18" charset="0"/>
                        </a:rPr>
                        <m:t>+</m:t>
                      </m:r>
                      <m:d>
                        <m:dPr>
                          <m:ctrlPr>
                            <a:rPr lang="it-IT" sz="2100" b="0" i="1" smtClean="0">
                              <a:latin typeface="Cambria Math" panose="02040503050406030204" pitchFamily="18" charset="0"/>
                            </a:rPr>
                          </m:ctrlPr>
                        </m:dPr>
                        <m:e>
                          <m:sSup>
                            <m:sSupPr>
                              <m:ctrlPr>
                                <a:rPr lang="it-IT" sz="2100" b="0" i="1" smtClean="0">
                                  <a:latin typeface="Cambria Math" panose="02040503050406030204" pitchFamily="18" charset="0"/>
                                </a:rPr>
                              </m:ctrlPr>
                            </m:sSupPr>
                            <m:e>
                              <m:r>
                                <a:rPr lang="it-IT" sz="2100" b="0" i="1" smtClean="0">
                                  <a:latin typeface="Cambria Math" panose="02040503050406030204" pitchFamily="18" charset="0"/>
                                </a:rPr>
                                <m:t>𝑁</m:t>
                              </m:r>
                            </m:e>
                            <m:sup>
                              <m:r>
                                <a:rPr lang="it-IT" sz="2100" b="0" i="1" smtClean="0">
                                  <a:latin typeface="Cambria Math" panose="02040503050406030204" pitchFamily="18" charset="0"/>
                                </a:rPr>
                                <m:t>𝑇</m:t>
                              </m:r>
                            </m:sup>
                          </m:sSup>
                          <m:r>
                            <a:rPr lang="it-IT" sz="2100" b="0" i="1" smtClean="0">
                              <a:latin typeface="Cambria Math" panose="02040503050406030204" pitchFamily="18" charset="0"/>
                            </a:rPr>
                            <m:t>−1</m:t>
                          </m:r>
                        </m:e>
                      </m:d>
                    </m:oMath>
                  </m:oMathPara>
                </a14:m>
                <a:endParaRPr lang="it-IT" sz="2100" dirty="0"/>
              </a:p>
            </p:txBody>
          </p:sp>
        </mc:Choice>
        <mc:Fallback xmlns="">
          <p:sp>
            <p:nvSpPr>
              <p:cNvPr id="18" name="Rettangolo 17">
                <a:extLst>
                  <a:ext uri="{FF2B5EF4-FFF2-40B4-BE49-F238E27FC236}">
                    <a16:creationId xmlns:a16="http://schemas.microsoft.com/office/drawing/2014/main" id="{CDAC6771-5A95-42B2-A81B-874B85F8D451}"/>
                  </a:ext>
                </a:extLst>
              </p:cNvPr>
              <p:cNvSpPr>
                <a:spLocks noRot="1" noChangeAspect="1" noMove="1" noResize="1" noEditPoints="1" noAdjustHandles="1" noChangeArrowheads="1" noChangeShapeType="1" noTextEdit="1"/>
              </p:cNvSpPr>
              <p:nvPr/>
            </p:nvSpPr>
            <p:spPr>
              <a:xfrm>
                <a:off x="6446075" y="3770688"/>
                <a:ext cx="2969467" cy="415498"/>
              </a:xfrm>
              <a:prstGeom prst="rect">
                <a:avLst/>
              </a:prstGeom>
              <a:blipFill>
                <a:blip r:embed="rId8"/>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9" name="CasellaDiTesto 18">
                <a:extLst>
                  <a:ext uri="{FF2B5EF4-FFF2-40B4-BE49-F238E27FC236}">
                    <a16:creationId xmlns:a16="http://schemas.microsoft.com/office/drawing/2014/main" id="{E80799B0-F1CA-4681-A83A-36F28DE5E6F2}"/>
                  </a:ext>
                </a:extLst>
              </p:cNvPr>
              <p:cNvSpPr txBox="1"/>
              <p:nvPr/>
            </p:nvSpPr>
            <p:spPr>
              <a:xfrm>
                <a:off x="332507" y="4713425"/>
                <a:ext cx="9301879" cy="415498"/>
              </a:xfrm>
              <a:prstGeom prst="rect">
                <a:avLst/>
              </a:prstGeom>
              <a:noFill/>
            </p:spPr>
            <p:txBody>
              <a:bodyPr wrap="square">
                <a:spAutoFit/>
              </a:bodyPr>
              <a:lstStyle/>
              <a:p>
                <a:pPr marL="342900" indent="-342900">
                  <a:buFont typeface="Arial" panose="020B0604020202020204" pitchFamily="34" charset="0"/>
                  <a:buChar char="•"/>
                </a:pPr>
                <a:r>
                  <a:rPr lang="it-IT" sz="2100" dirty="0" err="1"/>
                  <a:t>Let</a:t>
                </a:r>
                <a:r>
                  <a:rPr lang="it-IT" sz="2100" dirty="0"/>
                  <a:t> </a:t>
                </a:r>
                <a14:m>
                  <m:oMath xmlns:m="http://schemas.openxmlformats.org/officeDocument/2006/math">
                    <m:r>
                      <a:rPr lang="it-IT" sz="2100" b="0" i="1" smtClean="0">
                        <a:latin typeface="Cambria Math" panose="02040503050406030204" pitchFamily="18" charset="0"/>
                      </a:rPr>
                      <m:t>𝑁</m:t>
                    </m:r>
                    <m:r>
                      <a:rPr lang="it-IT" sz="2100" b="0" i="1" smtClean="0">
                        <a:latin typeface="Cambria Math" panose="02040503050406030204" pitchFamily="18" charset="0"/>
                      </a:rPr>
                      <m:t>=5</m:t>
                    </m:r>
                  </m:oMath>
                </a14:m>
                <a:r>
                  <a:rPr lang="it-IT" sz="2100" dirty="0"/>
                  <a:t> and </a:t>
                </a:r>
                <a14:m>
                  <m:oMath xmlns:m="http://schemas.openxmlformats.org/officeDocument/2006/math">
                    <m:r>
                      <a:rPr lang="it-IT" sz="2100" b="0" i="1" smtClean="0">
                        <a:latin typeface="Cambria Math" panose="02040503050406030204" pitchFamily="18" charset="0"/>
                      </a:rPr>
                      <m:t>𝑇</m:t>
                    </m:r>
                    <m:r>
                      <a:rPr lang="it-IT" sz="2100" b="0" i="1" smtClean="0">
                        <a:latin typeface="Cambria Math" panose="02040503050406030204" pitchFamily="18" charset="0"/>
                      </a:rPr>
                      <m:t>=100</m:t>
                    </m:r>
                  </m:oMath>
                </a14:m>
                <a:r>
                  <a:rPr lang="it-IT" sz="2100" dirty="0"/>
                  <a:t> one </a:t>
                </a:r>
                <a:r>
                  <a:rPr lang="it-IT" sz="2100" dirty="0" err="1"/>
                  <a:t>obtains</a:t>
                </a:r>
                <a:r>
                  <a:rPr lang="it-IT" sz="2100" dirty="0"/>
                  <a:t> </a:t>
                </a:r>
                <a:endParaRPr lang="en-US" sz="2100" dirty="0"/>
              </a:p>
            </p:txBody>
          </p:sp>
        </mc:Choice>
        <mc:Fallback xmlns="">
          <p:sp>
            <p:nvSpPr>
              <p:cNvPr id="19" name="CasellaDiTesto 18">
                <a:extLst>
                  <a:ext uri="{FF2B5EF4-FFF2-40B4-BE49-F238E27FC236}">
                    <a16:creationId xmlns:a16="http://schemas.microsoft.com/office/drawing/2014/main" id="{E80799B0-F1CA-4681-A83A-36F28DE5E6F2}"/>
                  </a:ext>
                </a:extLst>
              </p:cNvPr>
              <p:cNvSpPr txBox="1">
                <a:spLocks noRot="1" noChangeAspect="1" noMove="1" noResize="1" noEditPoints="1" noAdjustHandles="1" noChangeArrowheads="1" noChangeShapeType="1" noTextEdit="1"/>
              </p:cNvSpPr>
              <p:nvPr/>
            </p:nvSpPr>
            <p:spPr>
              <a:xfrm>
                <a:off x="332507" y="4713425"/>
                <a:ext cx="9301879" cy="415498"/>
              </a:xfrm>
              <a:prstGeom prst="rect">
                <a:avLst/>
              </a:prstGeom>
              <a:blipFill>
                <a:blip r:embed="rId9"/>
                <a:stretch>
                  <a:fillRect l="-656" t="-8824" b="-29412"/>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0" name="Rettangolo 19">
                <a:extLst>
                  <a:ext uri="{FF2B5EF4-FFF2-40B4-BE49-F238E27FC236}">
                    <a16:creationId xmlns:a16="http://schemas.microsoft.com/office/drawing/2014/main" id="{5AD8BA5B-FDCC-4C5B-B6E5-C1CD757AB765}"/>
                  </a:ext>
                </a:extLst>
              </p:cNvPr>
              <p:cNvSpPr/>
              <p:nvPr/>
            </p:nvSpPr>
            <p:spPr>
              <a:xfrm>
                <a:off x="625912" y="5274148"/>
                <a:ext cx="6815199" cy="41549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ctrlPr>
                            <a:rPr lang="it-IT" sz="2100" b="0" i="1" smtClean="0">
                              <a:latin typeface="Cambria Math" panose="02040503050406030204" pitchFamily="18" charset="0"/>
                            </a:rPr>
                          </m:ctrlPr>
                        </m:dPr>
                        <m:e>
                          <m:r>
                            <a:rPr lang="it-IT" sz="2100" b="0" i="1" smtClean="0">
                              <a:latin typeface="Cambria Math" panose="02040503050406030204" pitchFamily="18" charset="0"/>
                            </a:rPr>
                            <m:t>2</m:t>
                          </m:r>
                          <m:r>
                            <a:rPr lang="it-IT" sz="2100" b="0" i="1" smtClean="0">
                              <a:latin typeface="Cambria Math" panose="02040503050406030204" pitchFamily="18" charset="0"/>
                            </a:rPr>
                            <m:t>𝑇</m:t>
                          </m:r>
                          <m:r>
                            <a:rPr lang="it-IT" sz="2100" b="0" i="1" smtClean="0">
                              <a:latin typeface="Cambria Math" panose="02040503050406030204" pitchFamily="18" charset="0"/>
                            </a:rPr>
                            <m:t>−1</m:t>
                          </m:r>
                        </m:e>
                      </m:d>
                      <m:sSup>
                        <m:sSupPr>
                          <m:ctrlPr>
                            <a:rPr lang="it-IT" sz="2100" b="0" i="1" smtClean="0">
                              <a:latin typeface="Cambria Math" panose="02040503050406030204" pitchFamily="18" charset="0"/>
                            </a:rPr>
                          </m:ctrlPr>
                        </m:sSupPr>
                        <m:e>
                          <m:r>
                            <a:rPr lang="it-IT" sz="2100" b="0" i="1" smtClean="0">
                              <a:latin typeface="Cambria Math" panose="02040503050406030204" pitchFamily="18" charset="0"/>
                            </a:rPr>
                            <m:t>𝑁</m:t>
                          </m:r>
                        </m:e>
                        <m:sup>
                          <m:r>
                            <a:rPr lang="it-IT" sz="2100" b="0" i="1" smtClean="0">
                              <a:latin typeface="Cambria Math" panose="02040503050406030204" pitchFamily="18" charset="0"/>
                            </a:rPr>
                            <m:t>𝑇</m:t>
                          </m:r>
                        </m:sup>
                      </m:sSup>
                      <m:r>
                        <a:rPr lang="it-IT" sz="2100" b="0" i="1" smtClean="0">
                          <a:latin typeface="Cambria Math" panose="02040503050406030204" pitchFamily="18" charset="0"/>
                        </a:rPr>
                        <m:t>+</m:t>
                      </m:r>
                      <m:d>
                        <m:dPr>
                          <m:ctrlPr>
                            <a:rPr lang="it-IT" sz="2100" b="0" i="1" smtClean="0">
                              <a:latin typeface="Cambria Math" panose="02040503050406030204" pitchFamily="18" charset="0"/>
                            </a:rPr>
                          </m:ctrlPr>
                        </m:dPr>
                        <m:e>
                          <m:sSup>
                            <m:sSupPr>
                              <m:ctrlPr>
                                <a:rPr lang="it-IT" sz="2100" b="0" i="1" smtClean="0">
                                  <a:latin typeface="Cambria Math" panose="02040503050406030204" pitchFamily="18" charset="0"/>
                                </a:rPr>
                              </m:ctrlPr>
                            </m:sSupPr>
                            <m:e>
                              <m:r>
                                <a:rPr lang="it-IT" sz="2100" b="0" i="1" smtClean="0">
                                  <a:latin typeface="Cambria Math" panose="02040503050406030204" pitchFamily="18" charset="0"/>
                                </a:rPr>
                                <m:t>𝑁</m:t>
                              </m:r>
                            </m:e>
                            <m:sup>
                              <m:r>
                                <a:rPr lang="it-IT" sz="2100" b="0" i="1" smtClean="0">
                                  <a:latin typeface="Cambria Math" panose="02040503050406030204" pitchFamily="18" charset="0"/>
                                </a:rPr>
                                <m:t>𝑇</m:t>
                              </m:r>
                            </m:sup>
                          </m:sSup>
                          <m:r>
                            <a:rPr lang="it-IT" sz="2100" b="0" i="1" smtClean="0">
                              <a:latin typeface="Cambria Math" panose="02040503050406030204" pitchFamily="18" charset="0"/>
                            </a:rPr>
                            <m:t>−1</m:t>
                          </m:r>
                        </m:e>
                      </m:d>
                      <m:r>
                        <a:rPr lang="it-IT" sz="2100" b="0" i="1" smtClean="0">
                          <a:latin typeface="Cambria Math" panose="02040503050406030204" pitchFamily="18" charset="0"/>
                        </a:rPr>
                        <m:t>=</m:t>
                      </m:r>
                      <m:d>
                        <m:dPr>
                          <m:ctrlPr>
                            <a:rPr lang="it-IT" sz="2100" b="0" i="1" smtClean="0">
                              <a:latin typeface="Cambria Math" panose="02040503050406030204" pitchFamily="18" charset="0"/>
                            </a:rPr>
                          </m:ctrlPr>
                        </m:dPr>
                        <m:e>
                          <m:r>
                            <a:rPr lang="it-IT" sz="2100" b="0" i="1" smtClean="0">
                              <a:latin typeface="Cambria Math" panose="02040503050406030204" pitchFamily="18" charset="0"/>
                            </a:rPr>
                            <m:t>2⋅100−1</m:t>
                          </m:r>
                        </m:e>
                      </m:d>
                      <m:sSup>
                        <m:sSupPr>
                          <m:ctrlPr>
                            <a:rPr lang="it-IT" sz="2100" b="0" i="1" smtClean="0">
                              <a:latin typeface="Cambria Math" panose="02040503050406030204" pitchFamily="18" charset="0"/>
                            </a:rPr>
                          </m:ctrlPr>
                        </m:sSupPr>
                        <m:e>
                          <m:r>
                            <a:rPr lang="it-IT" sz="2100" b="0" i="1" smtClean="0">
                              <a:latin typeface="Cambria Math" panose="02040503050406030204" pitchFamily="18" charset="0"/>
                            </a:rPr>
                            <m:t>5</m:t>
                          </m:r>
                        </m:e>
                        <m:sup>
                          <m:r>
                            <a:rPr lang="it-IT" sz="2100" b="0" i="1" smtClean="0">
                              <a:latin typeface="Cambria Math" panose="02040503050406030204" pitchFamily="18" charset="0"/>
                            </a:rPr>
                            <m:t>100</m:t>
                          </m:r>
                        </m:sup>
                      </m:sSup>
                      <m:r>
                        <a:rPr lang="it-IT" sz="2100" b="0" i="1" smtClean="0">
                          <a:latin typeface="Cambria Math" panose="02040503050406030204" pitchFamily="18" charset="0"/>
                        </a:rPr>
                        <m:t>+</m:t>
                      </m:r>
                      <m:d>
                        <m:dPr>
                          <m:ctrlPr>
                            <a:rPr lang="it-IT" sz="2100" b="0" i="1" smtClean="0">
                              <a:latin typeface="Cambria Math" panose="02040503050406030204" pitchFamily="18" charset="0"/>
                            </a:rPr>
                          </m:ctrlPr>
                        </m:dPr>
                        <m:e>
                          <m:sSup>
                            <m:sSupPr>
                              <m:ctrlPr>
                                <a:rPr lang="it-IT" sz="2100" b="0" i="1" smtClean="0">
                                  <a:latin typeface="Cambria Math" panose="02040503050406030204" pitchFamily="18" charset="0"/>
                                </a:rPr>
                              </m:ctrlPr>
                            </m:sSupPr>
                            <m:e>
                              <m:r>
                                <a:rPr lang="it-IT" sz="2100" b="0" i="1" smtClean="0">
                                  <a:latin typeface="Cambria Math" panose="02040503050406030204" pitchFamily="18" charset="0"/>
                                </a:rPr>
                                <m:t>5</m:t>
                              </m:r>
                            </m:e>
                            <m:sup>
                              <m:r>
                                <a:rPr lang="it-IT" sz="2100" b="0" i="1" smtClean="0">
                                  <a:latin typeface="Cambria Math" panose="02040503050406030204" pitchFamily="18" charset="0"/>
                                </a:rPr>
                                <m:t>100</m:t>
                              </m:r>
                            </m:sup>
                          </m:sSup>
                          <m:r>
                            <a:rPr lang="it-IT" sz="2100" b="0" i="1" smtClean="0">
                              <a:latin typeface="Cambria Math" panose="02040503050406030204" pitchFamily="18" charset="0"/>
                            </a:rPr>
                            <m:t>−1</m:t>
                          </m:r>
                        </m:e>
                      </m:d>
                    </m:oMath>
                  </m:oMathPara>
                </a14:m>
                <a:endParaRPr lang="it-IT" sz="2100" dirty="0"/>
              </a:p>
            </p:txBody>
          </p:sp>
        </mc:Choice>
        <mc:Fallback xmlns="">
          <p:sp>
            <p:nvSpPr>
              <p:cNvPr id="20" name="Rettangolo 19">
                <a:extLst>
                  <a:ext uri="{FF2B5EF4-FFF2-40B4-BE49-F238E27FC236}">
                    <a16:creationId xmlns:a16="http://schemas.microsoft.com/office/drawing/2014/main" id="{5AD8BA5B-FDCC-4C5B-B6E5-C1CD757AB765}"/>
                  </a:ext>
                </a:extLst>
              </p:cNvPr>
              <p:cNvSpPr>
                <a:spLocks noRot="1" noChangeAspect="1" noMove="1" noResize="1" noEditPoints="1" noAdjustHandles="1" noChangeArrowheads="1" noChangeShapeType="1" noTextEdit="1"/>
              </p:cNvSpPr>
              <p:nvPr/>
            </p:nvSpPr>
            <p:spPr>
              <a:xfrm>
                <a:off x="625912" y="5274148"/>
                <a:ext cx="6815199" cy="415498"/>
              </a:xfrm>
              <a:prstGeom prst="rect">
                <a:avLst/>
              </a:prstGeom>
              <a:blipFill>
                <a:blip r:embed="rId10"/>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1" name="Rettangolo 20">
                <a:extLst>
                  <a:ext uri="{FF2B5EF4-FFF2-40B4-BE49-F238E27FC236}">
                    <a16:creationId xmlns:a16="http://schemas.microsoft.com/office/drawing/2014/main" id="{4FEA5015-5DC6-455B-8484-FE360236F06B}"/>
                  </a:ext>
                </a:extLst>
              </p:cNvPr>
              <p:cNvSpPr/>
              <p:nvPr/>
            </p:nvSpPr>
            <p:spPr>
              <a:xfrm>
                <a:off x="4179686" y="5825463"/>
                <a:ext cx="3598485" cy="41549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2100" b="0" i="1" smtClean="0">
                          <a:latin typeface="Cambria Math" panose="02040503050406030204" pitchFamily="18" charset="0"/>
                        </a:rPr>
                        <m:t>=200⋅</m:t>
                      </m:r>
                      <m:sSup>
                        <m:sSupPr>
                          <m:ctrlPr>
                            <a:rPr lang="it-IT" sz="2100" b="0" i="1" smtClean="0">
                              <a:latin typeface="Cambria Math" panose="02040503050406030204" pitchFamily="18" charset="0"/>
                            </a:rPr>
                          </m:ctrlPr>
                        </m:sSupPr>
                        <m:e>
                          <m:r>
                            <a:rPr lang="it-IT" sz="2100" b="0" i="1" smtClean="0">
                              <a:latin typeface="Cambria Math" panose="02040503050406030204" pitchFamily="18" charset="0"/>
                            </a:rPr>
                            <m:t>5</m:t>
                          </m:r>
                        </m:e>
                        <m:sup>
                          <m:r>
                            <a:rPr lang="it-IT" sz="2100" b="0" i="1" smtClean="0">
                              <a:latin typeface="Cambria Math" panose="02040503050406030204" pitchFamily="18" charset="0"/>
                            </a:rPr>
                            <m:t>100</m:t>
                          </m:r>
                        </m:sup>
                      </m:sSup>
                      <m:r>
                        <a:rPr lang="it-IT" sz="2100" b="0" i="1" smtClean="0">
                          <a:latin typeface="Cambria Math" panose="02040503050406030204" pitchFamily="18" charset="0"/>
                        </a:rPr>
                        <m:t>−1≈</m:t>
                      </m:r>
                      <m:sSup>
                        <m:sSupPr>
                          <m:ctrlPr>
                            <a:rPr lang="it-IT" sz="2100" b="0" i="1" smtClean="0">
                              <a:latin typeface="Cambria Math" panose="02040503050406030204" pitchFamily="18" charset="0"/>
                            </a:rPr>
                          </m:ctrlPr>
                        </m:sSupPr>
                        <m:e>
                          <m:r>
                            <a:rPr lang="it-IT" sz="2100" b="0" i="1" smtClean="0">
                              <a:latin typeface="Cambria Math" panose="02040503050406030204" pitchFamily="18" charset="0"/>
                            </a:rPr>
                            <m:t>5</m:t>
                          </m:r>
                        </m:e>
                        <m:sup>
                          <m:r>
                            <a:rPr lang="it-IT" sz="2100" b="0" i="1" smtClean="0">
                              <a:latin typeface="Cambria Math" panose="02040503050406030204" pitchFamily="18" charset="0"/>
                            </a:rPr>
                            <m:t>3.3</m:t>
                          </m:r>
                        </m:sup>
                      </m:sSup>
                      <m:r>
                        <a:rPr lang="it-IT" sz="2100" b="0" i="1" smtClean="0">
                          <a:latin typeface="Cambria Math" panose="02040503050406030204" pitchFamily="18" charset="0"/>
                        </a:rPr>
                        <m:t>⋅</m:t>
                      </m:r>
                      <m:sSup>
                        <m:sSupPr>
                          <m:ctrlPr>
                            <a:rPr lang="it-IT" sz="2100" b="0" i="1" smtClean="0">
                              <a:latin typeface="Cambria Math" panose="02040503050406030204" pitchFamily="18" charset="0"/>
                            </a:rPr>
                          </m:ctrlPr>
                        </m:sSupPr>
                        <m:e>
                          <m:r>
                            <a:rPr lang="it-IT" sz="2100" b="0" i="1" smtClean="0">
                              <a:latin typeface="Cambria Math" panose="02040503050406030204" pitchFamily="18" charset="0"/>
                            </a:rPr>
                            <m:t>5</m:t>
                          </m:r>
                        </m:e>
                        <m:sup>
                          <m:r>
                            <a:rPr lang="it-IT" sz="2100" b="0" i="1" smtClean="0">
                              <a:latin typeface="Cambria Math" panose="02040503050406030204" pitchFamily="18" charset="0"/>
                            </a:rPr>
                            <m:t>100</m:t>
                          </m:r>
                        </m:sup>
                      </m:sSup>
                    </m:oMath>
                  </m:oMathPara>
                </a14:m>
                <a:endParaRPr lang="it-IT" sz="2100" dirty="0"/>
              </a:p>
            </p:txBody>
          </p:sp>
        </mc:Choice>
        <mc:Fallback xmlns="">
          <p:sp>
            <p:nvSpPr>
              <p:cNvPr id="21" name="Rettangolo 20">
                <a:extLst>
                  <a:ext uri="{FF2B5EF4-FFF2-40B4-BE49-F238E27FC236}">
                    <a16:creationId xmlns:a16="http://schemas.microsoft.com/office/drawing/2014/main" id="{4FEA5015-5DC6-455B-8484-FE360236F06B}"/>
                  </a:ext>
                </a:extLst>
              </p:cNvPr>
              <p:cNvSpPr>
                <a:spLocks noRot="1" noChangeAspect="1" noMove="1" noResize="1" noEditPoints="1" noAdjustHandles="1" noChangeArrowheads="1" noChangeShapeType="1" noTextEdit="1"/>
              </p:cNvSpPr>
              <p:nvPr/>
            </p:nvSpPr>
            <p:spPr>
              <a:xfrm>
                <a:off x="4179686" y="5825463"/>
                <a:ext cx="3598485" cy="415498"/>
              </a:xfrm>
              <a:prstGeom prst="rect">
                <a:avLst/>
              </a:prstGeom>
              <a:blipFill>
                <a:blip r:embed="rId11"/>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2" name="Rettangolo 21">
                <a:extLst>
                  <a:ext uri="{FF2B5EF4-FFF2-40B4-BE49-F238E27FC236}">
                    <a16:creationId xmlns:a16="http://schemas.microsoft.com/office/drawing/2014/main" id="{7F47DBB4-795D-4246-8B09-01B4DC1DA6B8}"/>
                  </a:ext>
                </a:extLst>
              </p:cNvPr>
              <p:cNvSpPr/>
              <p:nvPr/>
            </p:nvSpPr>
            <p:spPr>
              <a:xfrm>
                <a:off x="7779964" y="5820015"/>
                <a:ext cx="1900457" cy="41549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2100" b="0" i="1" smtClean="0">
                          <a:latin typeface="Cambria Math" panose="02040503050406030204" pitchFamily="18" charset="0"/>
                        </a:rPr>
                        <m:t>≈</m:t>
                      </m:r>
                      <m:sSup>
                        <m:sSupPr>
                          <m:ctrlPr>
                            <a:rPr lang="it-IT" sz="2100" b="0" i="1" smtClean="0">
                              <a:latin typeface="Cambria Math" panose="02040503050406030204" pitchFamily="18" charset="0"/>
                            </a:rPr>
                          </m:ctrlPr>
                        </m:sSupPr>
                        <m:e>
                          <m:r>
                            <a:rPr lang="it-IT" sz="2100" b="0" i="0" smtClean="0">
                              <a:latin typeface="Cambria Math" panose="02040503050406030204" pitchFamily="18" charset="0"/>
                            </a:rPr>
                            <m:t>5</m:t>
                          </m:r>
                        </m:e>
                        <m:sup>
                          <m:r>
                            <a:rPr lang="it-IT" sz="2100" b="0" i="0" smtClean="0">
                              <a:latin typeface="Cambria Math" panose="02040503050406030204" pitchFamily="18" charset="0"/>
                            </a:rPr>
                            <m:t>103</m:t>
                          </m:r>
                        </m:sup>
                      </m:sSup>
                      <m:r>
                        <a:rPr lang="it-IT" sz="2100" b="0" i="1" smtClean="0">
                          <a:latin typeface="Cambria Math" panose="02040503050406030204" pitchFamily="18" charset="0"/>
                        </a:rPr>
                        <m:t>≈</m:t>
                      </m:r>
                      <m:sSup>
                        <m:sSupPr>
                          <m:ctrlPr>
                            <a:rPr lang="it-IT" sz="2100" b="0" i="1" smtClean="0">
                              <a:latin typeface="Cambria Math" panose="02040503050406030204" pitchFamily="18" charset="0"/>
                            </a:rPr>
                          </m:ctrlPr>
                        </m:sSupPr>
                        <m:e>
                          <m:r>
                            <a:rPr lang="it-IT" sz="2100" b="0" i="0" smtClean="0">
                              <a:latin typeface="Cambria Math" panose="02040503050406030204" pitchFamily="18" charset="0"/>
                            </a:rPr>
                            <m:t>10</m:t>
                          </m:r>
                        </m:e>
                        <m:sup>
                          <m:r>
                            <a:rPr lang="it-IT" sz="2100" b="0" i="0" smtClean="0">
                              <a:latin typeface="Cambria Math" panose="02040503050406030204" pitchFamily="18" charset="0"/>
                            </a:rPr>
                            <m:t>72</m:t>
                          </m:r>
                        </m:sup>
                      </m:sSup>
                    </m:oMath>
                  </m:oMathPara>
                </a14:m>
                <a:endParaRPr lang="it-IT" sz="2100" dirty="0"/>
              </a:p>
            </p:txBody>
          </p:sp>
        </mc:Choice>
        <mc:Fallback xmlns="">
          <p:sp>
            <p:nvSpPr>
              <p:cNvPr id="22" name="Rettangolo 21">
                <a:extLst>
                  <a:ext uri="{FF2B5EF4-FFF2-40B4-BE49-F238E27FC236}">
                    <a16:creationId xmlns:a16="http://schemas.microsoft.com/office/drawing/2014/main" id="{7F47DBB4-795D-4246-8B09-01B4DC1DA6B8}"/>
                  </a:ext>
                </a:extLst>
              </p:cNvPr>
              <p:cNvSpPr>
                <a:spLocks noRot="1" noChangeAspect="1" noMove="1" noResize="1" noEditPoints="1" noAdjustHandles="1" noChangeArrowheads="1" noChangeShapeType="1" noTextEdit="1"/>
              </p:cNvSpPr>
              <p:nvPr/>
            </p:nvSpPr>
            <p:spPr>
              <a:xfrm>
                <a:off x="7779964" y="5820015"/>
                <a:ext cx="1900457" cy="415498"/>
              </a:xfrm>
              <a:prstGeom prst="rect">
                <a:avLst/>
              </a:prstGeom>
              <a:blipFill>
                <a:blip r:embed="rId12"/>
                <a:stretch>
                  <a:fillRect/>
                </a:stretch>
              </a:blipFill>
            </p:spPr>
            <p:txBody>
              <a:bodyPr/>
              <a:lstStyle/>
              <a:p>
                <a:r>
                  <a:rPr lang="it-IT">
                    <a:noFill/>
                  </a:rPr>
                  <a:t> </a:t>
                </a:r>
              </a:p>
            </p:txBody>
          </p:sp>
        </mc:Fallback>
      </mc:AlternateContent>
      <p:sp>
        <p:nvSpPr>
          <p:cNvPr id="23" name="CasellaDiTesto 22">
            <a:extLst>
              <a:ext uri="{FF2B5EF4-FFF2-40B4-BE49-F238E27FC236}">
                <a16:creationId xmlns:a16="http://schemas.microsoft.com/office/drawing/2014/main" id="{31B1A753-4C20-43A5-853F-1ADFD70DE60C}"/>
              </a:ext>
            </a:extLst>
          </p:cNvPr>
          <p:cNvSpPr txBox="1"/>
          <p:nvPr/>
        </p:nvSpPr>
        <p:spPr>
          <a:xfrm>
            <a:off x="378542" y="6625107"/>
            <a:ext cx="9301879" cy="415498"/>
          </a:xfrm>
          <a:prstGeom prst="rect">
            <a:avLst/>
          </a:prstGeom>
          <a:noFill/>
        </p:spPr>
        <p:txBody>
          <a:bodyPr wrap="square">
            <a:spAutoFit/>
          </a:bodyPr>
          <a:lstStyle/>
          <a:p>
            <a:pPr algn="ctr"/>
            <a:r>
              <a:rPr lang="it-IT" sz="2100" b="1" dirty="0" err="1"/>
              <a:t>We</a:t>
            </a:r>
            <a:r>
              <a:rPr lang="it-IT" sz="2100" b="1" dirty="0"/>
              <a:t> </a:t>
            </a:r>
            <a:r>
              <a:rPr lang="it-IT" sz="2100" b="1" dirty="0" err="1"/>
              <a:t>need</a:t>
            </a:r>
            <a:r>
              <a:rPr lang="it-IT" sz="2100" b="1" dirty="0"/>
              <a:t> a </a:t>
            </a:r>
            <a:r>
              <a:rPr lang="it-IT" sz="2100" b="1" dirty="0" err="1"/>
              <a:t>better</a:t>
            </a:r>
            <a:r>
              <a:rPr lang="it-IT" sz="2100" b="1" dirty="0"/>
              <a:t> way to compute </a:t>
            </a:r>
            <a:r>
              <a:rPr lang="it-IT" sz="2100" b="1" dirty="0" err="1"/>
              <a:t>it!</a:t>
            </a:r>
            <a:endParaRPr lang="en-US" sz="2100" b="1" dirty="0"/>
          </a:p>
        </p:txBody>
      </p:sp>
    </p:spTree>
    <p:extLst>
      <p:ext uri="{BB962C8B-B14F-4D97-AF65-F5344CB8AC3E}">
        <p14:creationId xmlns:p14="http://schemas.microsoft.com/office/powerpoint/2010/main" val="1525251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p:txBody>
          <a:bodyPr>
            <a:normAutofit/>
          </a:bodyPr>
          <a:lstStyle/>
          <a:p>
            <a:r>
              <a:rPr lang="en-GB" dirty="0"/>
              <a:t>The forward algorithm</a:t>
            </a:r>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14</a:t>
            </a:fld>
            <a:endParaRPr lang="it-IT"/>
          </a:p>
        </p:txBody>
      </p:sp>
      <p:sp>
        <p:nvSpPr>
          <p:cNvPr id="51" name="CasellaDiTesto 50">
            <a:extLst>
              <a:ext uri="{FF2B5EF4-FFF2-40B4-BE49-F238E27FC236}">
                <a16:creationId xmlns:a16="http://schemas.microsoft.com/office/drawing/2014/main" id="{80280B80-B504-4BFC-AA79-69B50ED28FC3}"/>
              </a:ext>
            </a:extLst>
          </p:cNvPr>
          <p:cNvSpPr txBox="1"/>
          <p:nvPr/>
        </p:nvSpPr>
        <p:spPr>
          <a:xfrm>
            <a:off x="332513" y="974460"/>
            <a:ext cx="7509895" cy="415498"/>
          </a:xfrm>
          <a:prstGeom prst="rect">
            <a:avLst/>
          </a:prstGeom>
          <a:noFill/>
        </p:spPr>
        <p:txBody>
          <a:bodyPr wrap="square">
            <a:spAutoFit/>
          </a:bodyPr>
          <a:lstStyle/>
          <a:p>
            <a:pPr marL="342900" indent="-342900">
              <a:buFont typeface="Arial" panose="020B0604020202020204" pitchFamily="34" charset="0"/>
              <a:buChar char="•"/>
            </a:pPr>
            <a:r>
              <a:rPr lang="en-GB" sz="2100" dirty="0"/>
              <a:t>Let us introduce the </a:t>
            </a:r>
            <a:r>
              <a:rPr lang="en-GB" sz="2100" b="1" dirty="0"/>
              <a:t>forward helper function</a:t>
            </a:r>
          </a:p>
        </p:txBody>
      </p:sp>
      <mc:AlternateContent xmlns:mc="http://schemas.openxmlformats.org/markup-compatibility/2006" xmlns:a14="http://schemas.microsoft.com/office/drawing/2010/main">
        <mc:Choice Requires="a14">
          <p:sp>
            <p:nvSpPr>
              <p:cNvPr id="52" name="Rettangolo 51">
                <a:extLst>
                  <a:ext uri="{FF2B5EF4-FFF2-40B4-BE49-F238E27FC236}">
                    <a16:creationId xmlns:a16="http://schemas.microsoft.com/office/drawing/2014/main" id="{5EBB08BF-D6EC-4CAB-8CA6-7A1C7BEC8183}"/>
                  </a:ext>
                </a:extLst>
              </p:cNvPr>
              <p:cNvSpPr/>
              <p:nvPr/>
            </p:nvSpPr>
            <p:spPr>
              <a:xfrm>
                <a:off x="5732535" y="964855"/>
                <a:ext cx="4219745" cy="41549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𝛼</m:t>
                          </m:r>
                        </m:e>
                        <m:sub>
                          <m:r>
                            <a:rPr lang="it-IT" sz="2100" b="0" i="1" smtClean="0">
                              <a:latin typeface="Cambria Math" panose="02040503050406030204" pitchFamily="18" charset="0"/>
                            </a:rPr>
                            <m:t>𝑡</m:t>
                          </m:r>
                        </m:sub>
                      </m:sSub>
                      <m:r>
                        <a:rPr lang="it-IT" sz="2100" b="0" i="1" smtClean="0">
                          <a:latin typeface="Cambria Math" panose="02040503050406030204" pitchFamily="18" charset="0"/>
                        </a:rPr>
                        <m:t>(</m:t>
                      </m:r>
                      <m:r>
                        <a:rPr lang="it-IT" sz="2100" b="0" i="1" smtClean="0">
                          <a:latin typeface="Cambria Math" panose="02040503050406030204" pitchFamily="18" charset="0"/>
                        </a:rPr>
                        <m:t>𝑖</m:t>
                      </m:r>
                      <m:r>
                        <a:rPr lang="it-IT" sz="2100" b="0" i="1" smtClean="0">
                          <a:latin typeface="Cambria Math" panose="02040503050406030204" pitchFamily="18" charset="0"/>
                        </a:rPr>
                        <m:t>)=</m:t>
                      </m:r>
                      <m:func>
                        <m:funcPr>
                          <m:ctrlPr>
                            <a:rPr lang="it-IT" sz="2100" b="0" i="1" smtClean="0">
                              <a:latin typeface="Cambria Math" panose="02040503050406030204" pitchFamily="18" charset="0"/>
                            </a:rPr>
                          </m:ctrlPr>
                        </m:funcPr>
                        <m:fName>
                          <m:r>
                            <m:rPr>
                              <m:sty m:val="p"/>
                            </m:rPr>
                            <a:rPr lang="it-IT" sz="2100" b="0" i="0" smtClean="0">
                              <a:latin typeface="Cambria Math" panose="02040503050406030204" pitchFamily="18" charset="0"/>
                            </a:rPr>
                            <m:t>Pr</m:t>
                          </m:r>
                        </m:fName>
                        <m:e>
                          <m:d>
                            <m:dPr>
                              <m:endChr m:val="|"/>
                              <m:ctrlPr>
                                <a:rPr lang="it-IT" sz="2100" b="0" i="1" smtClean="0">
                                  <a:latin typeface="Cambria Math" panose="02040503050406030204" pitchFamily="18" charset="0"/>
                                </a:rPr>
                              </m:ctrlPr>
                            </m:dPr>
                            <m:e>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𝑜</m:t>
                                  </m:r>
                                </m:e>
                                <m:sub>
                                  <m:r>
                                    <a:rPr lang="it-IT" sz="2100" b="0" i="1" smtClean="0">
                                      <a:latin typeface="Cambria Math" panose="02040503050406030204" pitchFamily="18" charset="0"/>
                                    </a:rPr>
                                    <m:t>1</m:t>
                                  </m:r>
                                </m:sub>
                              </m:sSub>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𝑜</m:t>
                                  </m:r>
                                </m:e>
                                <m:sub>
                                  <m:r>
                                    <a:rPr lang="it-IT" sz="2100" b="0" i="1" smtClean="0">
                                      <a:latin typeface="Cambria Math" panose="02040503050406030204" pitchFamily="18" charset="0"/>
                                    </a:rPr>
                                    <m:t>2</m:t>
                                  </m:r>
                                </m:sub>
                              </m:sSub>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𝑜</m:t>
                                  </m:r>
                                </m:e>
                                <m:sub>
                                  <m:r>
                                    <a:rPr lang="it-IT" sz="2100" b="0" i="1" smtClean="0">
                                      <a:latin typeface="Cambria Math" panose="02040503050406030204" pitchFamily="18" charset="0"/>
                                    </a:rPr>
                                    <m:t>𝑡</m:t>
                                  </m:r>
                                </m:sub>
                              </m:sSub>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𝑞</m:t>
                                  </m:r>
                                </m:e>
                                <m:sub>
                                  <m:r>
                                    <a:rPr lang="it-IT" sz="2100" b="0" i="1" smtClean="0">
                                      <a:latin typeface="Cambria Math" panose="02040503050406030204" pitchFamily="18" charset="0"/>
                                    </a:rPr>
                                    <m:t>𝑡</m:t>
                                  </m:r>
                                </m:sub>
                              </m:sSub>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𝑆</m:t>
                                  </m:r>
                                </m:e>
                                <m:sub>
                                  <m:r>
                                    <a:rPr lang="it-IT" sz="2100" b="0" i="1" smtClean="0">
                                      <a:latin typeface="Cambria Math" panose="02040503050406030204" pitchFamily="18" charset="0"/>
                                    </a:rPr>
                                    <m:t>𝑖</m:t>
                                  </m:r>
                                </m:sub>
                              </m:sSub>
                              <m:r>
                                <a:rPr lang="it-IT" sz="2100" b="0" i="1" smtClean="0">
                                  <a:latin typeface="Cambria Math" panose="02040503050406030204" pitchFamily="18" charset="0"/>
                                </a:rPr>
                                <m:t> </m:t>
                              </m:r>
                            </m:e>
                          </m:d>
                          <m:r>
                            <a:rPr lang="it-IT" sz="2100" b="0" i="1" smtClean="0">
                              <a:latin typeface="Cambria Math" panose="02040503050406030204" pitchFamily="18" charset="0"/>
                            </a:rPr>
                            <m:t> </m:t>
                          </m:r>
                          <m:r>
                            <a:rPr lang="it-IT" sz="2100" b="0" i="1" smtClean="0">
                              <a:latin typeface="Cambria Math" panose="02040503050406030204" pitchFamily="18" charset="0"/>
                            </a:rPr>
                            <m:t>𝜆</m:t>
                          </m:r>
                          <m:r>
                            <a:rPr lang="it-IT" sz="2100" b="0" i="1" smtClean="0">
                              <a:latin typeface="Cambria Math" panose="02040503050406030204" pitchFamily="18" charset="0"/>
                            </a:rPr>
                            <m:t>)</m:t>
                          </m:r>
                        </m:e>
                      </m:func>
                    </m:oMath>
                  </m:oMathPara>
                </a14:m>
                <a:endParaRPr lang="it-IT" sz="2100" dirty="0"/>
              </a:p>
            </p:txBody>
          </p:sp>
        </mc:Choice>
        <mc:Fallback xmlns="">
          <p:sp>
            <p:nvSpPr>
              <p:cNvPr id="52" name="Rettangolo 51">
                <a:extLst>
                  <a:ext uri="{FF2B5EF4-FFF2-40B4-BE49-F238E27FC236}">
                    <a16:creationId xmlns:a16="http://schemas.microsoft.com/office/drawing/2014/main" id="{5EBB08BF-D6EC-4CAB-8CA6-7A1C7BEC8183}"/>
                  </a:ext>
                </a:extLst>
              </p:cNvPr>
              <p:cNvSpPr>
                <a:spLocks noRot="1" noChangeAspect="1" noMove="1" noResize="1" noEditPoints="1" noAdjustHandles="1" noChangeArrowheads="1" noChangeShapeType="1" noTextEdit="1"/>
              </p:cNvSpPr>
              <p:nvPr/>
            </p:nvSpPr>
            <p:spPr>
              <a:xfrm>
                <a:off x="5732535" y="964855"/>
                <a:ext cx="4219745" cy="415498"/>
              </a:xfrm>
              <a:prstGeom prst="rect">
                <a:avLst/>
              </a:prstGeom>
              <a:blipFill>
                <a:blip r:embed="rId3"/>
                <a:stretch>
                  <a:fillRect b="-17647"/>
                </a:stretch>
              </a:blipFill>
            </p:spPr>
            <p:txBody>
              <a:bodyPr/>
              <a:lstStyle/>
              <a:p>
                <a:r>
                  <a:rPr lang="it-IT">
                    <a:noFill/>
                  </a:rPr>
                  <a:t> </a:t>
                </a:r>
              </a:p>
            </p:txBody>
          </p:sp>
        </mc:Fallback>
      </mc:AlternateContent>
      <p:sp>
        <p:nvSpPr>
          <p:cNvPr id="7" name="CasellaDiTesto 6">
            <a:extLst>
              <a:ext uri="{FF2B5EF4-FFF2-40B4-BE49-F238E27FC236}">
                <a16:creationId xmlns:a16="http://schemas.microsoft.com/office/drawing/2014/main" id="{1ADD4236-E847-4DC1-A8AB-8B39F33326C2}"/>
              </a:ext>
            </a:extLst>
          </p:cNvPr>
          <p:cNvSpPr txBox="1"/>
          <p:nvPr/>
        </p:nvSpPr>
        <p:spPr>
          <a:xfrm>
            <a:off x="333721" y="1557290"/>
            <a:ext cx="7509895" cy="415498"/>
          </a:xfrm>
          <a:prstGeom prst="rect">
            <a:avLst/>
          </a:prstGeom>
          <a:noFill/>
        </p:spPr>
        <p:txBody>
          <a:bodyPr wrap="square">
            <a:spAutoFit/>
          </a:bodyPr>
          <a:lstStyle/>
          <a:p>
            <a:pPr marL="342900" indent="-342900">
              <a:buFont typeface="Arial" panose="020B0604020202020204" pitchFamily="34" charset="0"/>
              <a:buChar char="•"/>
            </a:pPr>
            <a:r>
              <a:rPr lang="en-GB" sz="2100" dirty="0"/>
              <a:t>By solving it inductively</a:t>
            </a:r>
          </a:p>
        </p:txBody>
      </p:sp>
      <mc:AlternateContent xmlns:mc="http://schemas.openxmlformats.org/markup-compatibility/2006" xmlns:a14="http://schemas.microsoft.com/office/drawing/2010/main">
        <mc:Choice Requires="a14">
          <p:sp>
            <p:nvSpPr>
              <p:cNvPr id="8" name="Rettangolo 7">
                <a:extLst>
                  <a:ext uri="{FF2B5EF4-FFF2-40B4-BE49-F238E27FC236}">
                    <a16:creationId xmlns:a16="http://schemas.microsoft.com/office/drawing/2014/main" id="{74C384F0-0FB6-4CEB-812B-42AE6DFE56DE}"/>
                  </a:ext>
                </a:extLst>
              </p:cNvPr>
              <p:cNvSpPr/>
              <p:nvPr/>
            </p:nvSpPr>
            <p:spPr>
              <a:xfrm>
                <a:off x="3355284" y="2124730"/>
                <a:ext cx="6462923" cy="415498"/>
              </a:xfrm>
              <a:prstGeom prst="rect">
                <a:avLst/>
              </a:prstGeom>
            </p:spPr>
            <p:txBody>
              <a:bodyPr wrap="none">
                <a:spAutoFit/>
              </a:bodyPr>
              <a:lstStyle/>
              <a:p>
                <a14:m>
                  <m:oMath xmlns:m="http://schemas.openxmlformats.org/officeDocument/2006/math">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𝛼</m:t>
                        </m:r>
                      </m:e>
                      <m:sub>
                        <m:r>
                          <a:rPr lang="it-IT" sz="2100" b="0" i="1" smtClean="0">
                            <a:latin typeface="Cambria Math" panose="02040503050406030204" pitchFamily="18" charset="0"/>
                          </a:rPr>
                          <m:t>1</m:t>
                        </m:r>
                      </m:sub>
                    </m:sSub>
                    <m:d>
                      <m:dPr>
                        <m:ctrlPr>
                          <a:rPr lang="it-IT" sz="2100" b="0" i="1" smtClean="0">
                            <a:latin typeface="Cambria Math" panose="02040503050406030204" pitchFamily="18" charset="0"/>
                          </a:rPr>
                        </m:ctrlPr>
                      </m:dPr>
                      <m:e>
                        <m:r>
                          <a:rPr lang="it-IT" sz="2100" b="0" i="1" smtClean="0">
                            <a:latin typeface="Cambria Math" panose="02040503050406030204" pitchFamily="18" charset="0"/>
                          </a:rPr>
                          <m:t>𝑖</m:t>
                        </m:r>
                      </m:e>
                    </m:d>
                    <m:r>
                      <a:rPr lang="it-IT" sz="2100" b="0" i="1" smtClean="0">
                        <a:latin typeface="Cambria Math" panose="02040503050406030204" pitchFamily="18" charset="0"/>
                      </a:rPr>
                      <m:t>=</m:t>
                    </m:r>
                    <m:func>
                      <m:funcPr>
                        <m:ctrlPr>
                          <a:rPr lang="it-IT" sz="2100" b="0" i="1" smtClean="0">
                            <a:latin typeface="Cambria Math" panose="02040503050406030204" pitchFamily="18" charset="0"/>
                          </a:rPr>
                        </m:ctrlPr>
                      </m:funcPr>
                      <m:fName>
                        <m:r>
                          <m:rPr>
                            <m:sty m:val="p"/>
                          </m:rPr>
                          <a:rPr lang="it-IT" sz="2100" b="0" i="0" smtClean="0">
                            <a:latin typeface="Cambria Math" panose="02040503050406030204" pitchFamily="18" charset="0"/>
                          </a:rPr>
                          <m:t>Pr</m:t>
                        </m:r>
                      </m:fName>
                      <m:e>
                        <m:d>
                          <m:dPr>
                            <m:endChr m:val="|"/>
                            <m:ctrlPr>
                              <a:rPr lang="it-IT" sz="2100" b="0" i="1" smtClean="0">
                                <a:latin typeface="Cambria Math" panose="02040503050406030204" pitchFamily="18" charset="0"/>
                              </a:rPr>
                            </m:ctrlPr>
                          </m:dPr>
                          <m:e>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𝑜</m:t>
                                </m:r>
                              </m:e>
                              <m:sub>
                                <m:r>
                                  <a:rPr lang="it-IT" sz="2100" b="0" i="1" smtClean="0">
                                    <a:latin typeface="Cambria Math" panose="02040503050406030204" pitchFamily="18" charset="0"/>
                                  </a:rPr>
                                  <m:t>1</m:t>
                                </m:r>
                              </m:sub>
                            </m:sSub>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𝑞</m:t>
                                </m:r>
                              </m:e>
                              <m:sub>
                                <m:r>
                                  <a:rPr lang="it-IT" sz="2100" b="0" i="1" smtClean="0">
                                    <a:latin typeface="Cambria Math" panose="02040503050406030204" pitchFamily="18" charset="0"/>
                                  </a:rPr>
                                  <m:t>1</m:t>
                                </m:r>
                              </m:sub>
                            </m:sSub>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𝑆</m:t>
                                </m:r>
                              </m:e>
                              <m:sub>
                                <m:r>
                                  <a:rPr lang="it-IT" sz="2100" b="0" i="1" smtClean="0">
                                    <a:latin typeface="Cambria Math" panose="02040503050406030204" pitchFamily="18" charset="0"/>
                                  </a:rPr>
                                  <m:t>𝑖</m:t>
                                </m:r>
                              </m:sub>
                            </m:sSub>
                            <m:r>
                              <a:rPr lang="it-IT" sz="2100" b="0" i="1" smtClean="0">
                                <a:latin typeface="Cambria Math" panose="02040503050406030204" pitchFamily="18" charset="0"/>
                              </a:rPr>
                              <m:t> </m:t>
                            </m:r>
                          </m:e>
                        </m:d>
                        <m:r>
                          <a:rPr lang="it-IT" sz="2100" b="0" i="1" smtClean="0">
                            <a:latin typeface="Cambria Math" panose="02040503050406030204" pitchFamily="18" charset="0"/>
                          </a:rPr>
                          <m:t> </m:t>
                        </m:r>
                        <m:r>
                          <a:rPr lang="it-IT" sz="2100" b="0" i="1" smtClean="0">
                            <a:latin typeface="Cambria Math" panose="02040503050406030204" pitchFamily="18" charset="0"/>
                          </a:rPr>
                          <m:t>𝜆</m:t>
                        </m:r>
                        <m:r>
                          <a:rPr lang="it-IT" sz="2100" b="0" i="1" smtClean="0">
                            <a:latin typeface="Cambria Math" panose="02040503050406030204" pitchFamily="18" charset="0"/>
                          </a:rPr>
                          <m:t>)</m:t>
                        </m:r>
                      </m:e>
                    </m:func>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𝜋</m:t>
                        </m:r>
                      </m:e>
                      <m:sub>
                        <m:r>
                          <a:rPr lang="it-IT" sz="2100" b="0" i="1" smtClean="0">
                            <a:latin typeface="Cambria Math" panose="02040503050406030204" pitchFamily="18" charset="0"/>
                          </a:rPr>
                          <m:t>𝑖</m:t>
                        </m:r>
                      </m:sub>
                    </m:sSub>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𝑏</m:t>
                        </m:r>
                      </m:e>
                      <m:sub>
                        <m:r>
                          <a:rPr lang="it-IT" sz="2100" b="0" i="1" smtClean="0">
                            <a:latin typeface="Cambria Math" panose="02040503050406030204" pitchFamily="18" charset="0"/>
                          </a:rPr>
                          <m:t>𝑖</m:t>
                        </m:r>
                      </m:sub>
                    </m:sSub>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𝑜</m:t>
                        </m:r>
                      </m:e>
                      <m:sub>
                        <m:r>
                          <a:rPr lang="it-IT" sz="2100" b="0" i="1" smtClean="0">
                            <a:latin typeface="Cambria Math" panose="02040503050406030204" pitchFamily="18" charset="0"/>
                          </a:rPr>
                          <m:t>1</m:t>
                        </m:r>
                      </m:sub>
                    </m:sSub>
                    <m:r>
                      <a:rPr lang="it-IT" sz="2100" b="0" i="1" smtClean="0">
                        <a:latin typeface="Cambria Math" panose="02040503050406030204" pitchFamily="18" charset="0"/>
                      </a:rPr>
                      <m:t>)</m:t>
                    </m:r>
                  </m:oMath>
                </a14:m>
                <a:r>
                  <a:rPr lang="it-IT" sz="2100" dirty="0"/>
                  <a:t>           </a:t>
                </a:r>
                <a14:m>
                  <m:oMath xmlns:m="http://schemas.openxmlformats.org/officeDocument/2006/math">
                    <m:r>
                      <a:rPr lang="it-IT" sz="2100" b="0" i="0" smtClean="0">
                        <a:latin typeface="Cambria Math" panose="02040503050406030204" pitchFamily="18" charset="0"/>
                      </a:rPr>
                      <m:t>1</m:t>
                    </m:r>
                    <m:r>
                      <a:rPr lang="it-IT" sz="2100" b="0" i="1" smtClean="0">
                        <a:latin typeface="Cambria Math" panose="02040503050406030204" pitchFamily="18" charset="0"/>
                      </a:rPr>
                      <m:t>≤</m:t>
                    </m:r>
                    <m:r>
                      <a:rPr lang="it-IT" sz="2100" i="1">
                        <a:latin typeface="Cambria Math" panose="02040503050406030204" pitchFamily="18" charset="0"/>
                      </a:rPr>
                      <m:t>𝑖</m:t>
                    </m:r>
                    <m:r>
                      <a:rPr lang="it-IT" sz="2100" b="0" i="1" smtClean="0">
                        <a:latin typeface="Cambria Math" panose="02040503050406030204" pitchFamily="18" charset="0"/>
                      </a:rPr>
                      <m:t>≤</m:t>
                    </m:r>
                    <m:r>
                      <a:rPr lang="it-IT" sz="2100" b="0" i="1" smtClean="0">
                        <a:latin typeface="Cambria Math" panose="02040503050406030204" pitchFamily="18" charset="0"/>
                      </a:rPr>
                      <m:t>𝑁</m:t>
                    </m:r>
                  </m:oMath>
                </a14:m>
                <a:endParaRPr lang="it-IT" sz="2100" dirty="0"/>
              </a:p>
            </p:txBody>
          </p:sp>
        </mc:Choice>
        <mc:Fallback xmlns="">
          <p:sp>
            <p:nvSpPr>
              <p:cNvPr id="8" name="Rettangolo 7">
                <a:extLst>
                  <a:ext uri="{FF2B5EF4-FFF2-40B4-BE49-F238E27FC236}">
                    <a16:creationId xmlns:a16="http://schemas.microsoft.com/office/drawing/2014/main" id="{74C384F0-0FB6-4CEB-812B-42AE6DFE56DE}"/>
                  </a:ext>
                </a:extLst>
              </p:cNvPr>
              <p:cNvSpPr>
                <a:spLocks noRot="1" noChangeAspect="1" noMove="1" noResize="1" noEditPoints="1" noAdjustHandles="1" noChangeArrowheads="1" noChangeShapeType="1" noTextEdit="1"/>
              </p:cNvSpPr>
              <p:nvPr/>
            </p:nvSpPr>
            <p:spPr>
              <a:xfrm>
                <a:off x="3355284" y="2124730"/>
                <a:ext cx="6462923" cy="415498"/>
              </a:xfrm>
              <a:prstGeom prst="rect">
                <a:avLst/>
              </a:prstGeom>
              <a:blipFill>
                <a:blip r:embed="rId4"/>
                <a:stretch>
                  <a:fillRect b="-16176"/>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9" name="Rettangolo 8">
                <a:extLst>
                  <a:ext uri="{FF2B5EF4-FFF2-40B4-BE49-F238E27FC236}">
                    <a16:creationId xmlns:a16="http://schemas.microsoft.com/office/drawing/2014/main" id="{27CCFB75-9345-4FFC-8400-FFCAE7869B5D}"/>
                  </a:ext>
                </a:extLst>
              </p:cNvPr>
              <p:cNvSpPr/>
              <p:nvPr/>
            </p:nvSpPr>
            <p:spPr>
              <a:xfrm>
                <a:off x="543962" y="4008652"/>
                <a:ext cx="4106894" cy="111940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𝛼</m:t>
                          </m:r>
                        </m:e>
                        <m:sub>
                          <m:r>
                            <a:rPr lang="it-IT" sz="2100" b="0" i="1" smtClean="0">
                              <a:latin typeface="Cambria Math" panose="02040503050406030204" pitchFamily="18" charset="0"/>
                            </a:rPr>
                            <m:t>𝑡</m:t>
                          </m:r>
                          <m:r>
                            <a:rPr lang="it-IT" sz="2100" b="0" i="1" smtClean="0">
                              <a:latin typeface="Cambria Math" panose="02040503050406030204" pitchFamily="18" charset="0"/>
                            </a:rPr>
                            <m:t>+1</m:t>
                          </m:r>
                        </m:sub>
                      </m:sSub>
                      <m:d>
                        <m:dPr>
                          <m:ctrlPr>
                            <a:rPr lang="it-IT" sz="2100" b="0" i="1" smtClean="0">
                              <a:latin typeface="Cambria Math" panose="02040503050406030204" pitchFamily="18" charset="0"/>
                            </a:rPr>
                          </m:ctrlPr>
                        </m:dPr>
                        <m:e>
                          <m:r>
                            <a:rPr lang="it-IT" sz="2100" b="0" i="1" smtClean="0">
                              <a:latin typeface="Cambria Math" panose="02040503050406030204" pitchFamily="18" charset="0"/>
                            </a:rPr>
                            <m:t>𝑖</m:t>
                          </m:r>
                        </m:e>
                      </m:d>
                      <m:r>
                        <a:rPr lang="it-IT" sz="2100" b="0" i="1" smtClean="0">
                          <a:latin typeface="Cambria Math" panose="02040503050406030204" pitchFamily="18" charset="0"/>
                        </a:rPr>
                        <m:t>=</m:t>
                      </m:r>
                      <m:d>
                        <m:dPr>
                          <m:begChr m:val="["/>
                          <m:endChr m:val="]"/>
                          <m:ctrlPr>
                            <a:rPr lang="it-IT" sz="2100" b="0" i="1" smtClean="0">
                              <a:latin typeface="Cambria Math" panose="02040503050406030204" pitchFamily="18" charset="0"/>
                            </a:rPr>
                          </m:ctrlPr>
                        </m:dPr>
                        <m:e>
                          <m:nary>
                            <m:naryPr>
                              <m:chr m:val="∑"/>
                              <m:ctrlPr>
                                <a:rPr lang="it-IT" sz="2100" i="1">
                                  <a:latin typeface="Cambria Math" panose="02040503050406030204" pitchFamily="18" charset="0"/>
                                </a:rPr>
                              </m:ctrlPr>
                            </m:naryPr>
                            <m:sub>
                              <m:r>
                                <m:rPr>
                                  <m:brk m:alnAt="23"/>
                                </m:rPr>
                                <a:rPr lang="it-IT" sz="2100" b="0" i="1" smtClean="0">
                                  <a:latin typeface="Cambria Math" panose="02040503050406030204" pitchFamily="18" charset="0"/>
                                </a:rPr>
                                <m:t>𝑖</m:t>
                              </m:r>
                              <m:r>
                                <a:rPr lang="it-IT" sz="2100" b="0" i="1" smtClean="0">
                                  <a:latin typeface="Cambria Math" panose="02040503050406030204" pitchFamily="18" charset="0"/>
                                </a:rPr>
                                <m:t>=1</m:t>
                              </m:r>
                            </m:sub>
                            <m:sup>
                              <m:r>
                                <a:rPr lang="it-IT" sz="2100" b="0" i="1" smtClean="0">
                                  <a:latin typeface="Cambria Math" panose="02040503050406030204" pitchFamily="18" charset="0"/>
                                </a:rPr>
                                <m:t>𝑁</m:t>
                              </m:r>
                            </m:sup>
                            <m:e>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𝛼</m:t>
                                  </m:r>
                                </m:e>
                                <m:sub>
                                  <m:r>
                                    <a:rPr lang="it-IT" sz="2100" b="0" i="1" smtClean="0">
                                      <a:latin typeface="Cambria Math" panose="02040503050406030204" pitchFamily="18" charset="0"/>
                                    </a:rPr>
                                    <m:t>𝑡</m:t>
                                  </m:r>
                                </m:sub>
                              </m:sSub>
                              <m:d>
                                <m:dPr>
                                  <m:ctrlPr>
                                    <a:rPr lang="it-IT" sz="2100" b="0" i="1" smtClean="0">
                                      <a:latin typeface="Cambria Math" panose="02040503050406030204" pitchFamily="18" charset="0"/>
                                    </a:rPr>
                                  </m:ctrlPr>
                                </m:dPr>
                                <m:e>
                                  <m:r>
                                    <a:rPr lang="it-IT" sz="2100" b="0" i="1" smtClean="0">
                                      <a:latin typeface="Cambria Math" panose="02040503050406030204" pitchFamily="18" charset="0"/>
                                    </a:rPr>
                                    <m:t>𝑖</m:t>
                                  </m:r>
                                </m:e>
                              </m:d>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𝑎</m:t>
                                  </m:r>
                                </m:e>
                                <m:sub>
                                  <m:r>
                                    <a:rPr lang="it-IT" sz="2100" b="0" i="1" smtClean="0">
                                      <a:latin typeface="Cambria Math" panose="02040503050406030204" pitchFamily="18" charset="0"/>
                                    </a:rPr>
                                    <m:t>𝑖𝑗</m:t>
                                  </m:r>
                                </m:sub>
                              </m:sSub>
                            </m:e>
                          </m:nary>
                        </m:e>
                      </m:d>
                      <m:r>
                        <a:rPr lang="it-IT" sz="2100" i="1">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𝑏</m:t>
                          </m:r>
                        </m:e>
                        <m:sub>
                          <m:r>
                            <a:rPr lang="it-IT" sz="2100" b="0" i="1" smtClean="0">
                              <a:latin typeface="Cambria Math" panose="02040503050406030204" pitchFamily="18" charset="0"/>
                            </a:rPr>
                            <m:t>𝑗</m:t>
                          </m:r>
                        </m:sub>
                      </m:sSub>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𝑜</m:t>
                          </m:r>
                        </m:e>
                        <m:sub>
                          <m:r>
                            <a:rPr lang="it-IT" sz="2100" b="0" i="1" smtClean="0">
                              <a:latin typeface="Cambria Math" panose="02040503050406030204" pitchFamily="18" charset="0"/>
                            </a:rPr>
                            <m:t>𝑡</m:t>
                          </m:r>
                          <m:r>
                            <a:rPr lang="it-IT" sz="2100" b="0" i="1" smtClean="0">
                              <a:latin typeface="Cambria Math" panose="02040503050406030204" pitchFamily="18" charset="0"/>
                            </a:rPr>
                            <m:t>+1</m:t>
                          </m:r>
                        </m:sub>
                      </m:sSub>
                      <m:r>
                        <a:rPr lang="it-IT" sz="2100" b="0" i="1" smtClean="0">
                          <a:latin typeface="Cambria Math" panose="02040503050406030204" pitchFamily="18" charset="0"/>
                        </a:rPr>
                        <m:t>)</m:t>
                      </m:r>
                    </m:oMath>
                  </m:oMathPara>
                </a14:m>
                <a:endParaRPr lang="it-IT" sz="2100" dirty="0"/>
              </a:p>
            </p:txBody>
          </p:sp>
        </mc:Choice>
        <mc:Fallback xmlns="">
          <p:sp>
            <p:nvSpPr>
              <p:cNvPr id="9" name="Rettangolo 8">
                <a:extLst>
                  <a:ext uri="{FF2B5EF4-FFF2-40B4-BE49-F238E27FC236}">
                    <a16:creationId xmlns:a16="http://schemas.microsoft.com/office/drawing/2014/main" id="{27CCFB75-9345-4FFC-8400-FFCAE7869B5D}"/>
                  </a:ext>
                </a:extLst>
              </p:cNvPr>
              <p:cNvSpPr>
                <a:spLocks noRot="1" noChangeAspect="1" noMove="1" noResize="1" noEditPoints="1" noAdjustHandles="1" noChangeArrowheads="1" noChangeShapeType="1" noTextEdit="1"/>
              </p:cNvSpPr>
              <p:nvPr/>
            </p:nvSpPr>
            <p:spPr>
              <a:xfrm>
                <a:off x="543962" y="4008652"/>
                <a:ext cx="4106894" cy="1119409"/>
              </a:xfrm>
              <a:prstGeom prst="rect">
                <a:avLst/>
              </a:prstGeom>
              <a:blipFill>
                <a:blip r:embed="rId5"/>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0" name="CasellaDiTesto 9">
                <a:extLst>
                  <a:ext uri="{FF2B5EF4-FFF2-40B4-BE49-F238E27FC236}">
                    <a16:creationId xmlns:a16="http://schemas.microsoft.com/office/drawing/2014/main" id="{219D00F6-C7BD-430A-A550-F70B4268A111}"/>
                  </a:ext>
                </a:extLst>
              </p:cNvPr>
              <p:cNvSpPr txBox="1"/>
              <p:nvPr/>
            </p:nvSpPr>
            <p:spPr>
              <a:xfrm>
                <a:off x="841721" y="2169408"/>
                <a:ext cx="2394185" cy="415498"/>
              </a:xfrm>
              <a:prstGeom prst="rect">
                <a:avLst/>
              </a:prstGeom>
              <a:noFill/>
            </p:spPr>
            <p:txBody>
              <a:bodyPr wrap="square">
                <a:spAutoFit/>
              </a:bodyPr>
              <a:lstStyle/>
              <a:p>
                <a:pPr marL="342900" indent="-342900">
                  <a:buFont typeface="Arial" panose="020B0604020202020204" pitchFamily="34" charset="0"/>
                  <a:buChar char="•"/>
                </a:pPr>
                <a:r>
                  <a:rPr lang="en-GB" sz="2100" dirty="0"/>
                  <a:t>Base case </a:t>
                </a:r>
                <a14:m>
                  <m:oMath xmlns:m="http://schemas.openxmlformats.org/officeDocument/2006/math">
                    <m:r>
                      <a:rPr lang="it-IT" sz="2100" b="0" i="1" smtClean="0">
                        <a:latin typeface="Cambria Math" panose="02040503050406030204" pitchFamily="18" charset="0"/>
                      </a:rPr>
                      <m:t>𝑡</m:t>
                    </m:r>
                    <m:r>
                      <a:rPr lang="it-IT" sz="2100" b="0" i="1" smtClean="0">
                        <a:latin typeface="Cambria Math" panose="02040503050406030204" pitchFamily="18" charset="0"/>
                      </a:rPr>
                      <m:t>=1 </m:t>
                    </m:r>
                  </m:oMath>
                </a14:m>
                <a:r>
                  <a:rPr lang="en-GB" sz="2100" dirty="0"/>
                  <a:t>:</a:t>
                </a:r>
              </a:p>
            </p:txBody>
          </p:sp>
        </mc:Choice>
        <mc:Fallback xmlns="">
          <p:sp>
            <p:nvSpPr>
              <p:cNvPr id="10" name="CasellaDiTesto 9">
                <a:extLst>
                  <a:ext uri="{FF2B5EF4-FFF2-40B4-BE49-F238E27FC236}">
                    <a16:creationId xmlns:a16="http://schemas.microsoft.com/office/drawing/2014/main" id="{219D00F6-C7BD-430A-A550-F70B4268A111}"/>
                  </a:ext>
                </a:extLst>
              </p:cNvPr>
              <p:cNvSpPr txBox="1">
                <a:spLocks noRot="1" noChangeAspect="1" noMove="1" noResize="1" noEditPoints="1" noAdjustHandles="1" noChangeArrowheads="1" noChangeShapeType="1" noTextEdit="1"/>
              </p:cNvSpPr>
              <p:nvPr/>
            </p:nvSpPr>
            <p:spPr>
              <a:xfrm>
                <a:off x="841721" y="2169408"/>
                <a:ext cx="2394185" cy="415498"/>
              </a:xfrm>
              <a:prstGeom prst="rect">
                <a:avLst/>
              </a:prstGeom>
              <a:blipFill>
                <a:blip r:embed="rId6"/>
                <a:stretch>
                  <a:fillRect l="-2545" t="-8824" r="-1781" b="-27941"/>
                </a:stretch>
              </a:blipFill>
            </p:spPr>
            <p:txBody>
              <a:bodyPr/>
              <a:lstStyle/>
              <a:p>
                <a:r>
                  <a:rPr lang="it-IT">
                    <a:noFill/>
                  </a:rPr>
                  <a:t> </a:t>
                </a:r>
              </a:p>
            </p:txBody>
          </p:sp>
        </mc:Fallback>
      </mc:AlternateContent>
      <p:sp>
        <p:nvSpPr>
          <p:cNvPr id="11" name="CasellaDiTesto 10">
            <a:extLst>
              <a:ext uri="{FF2B5EF4-FFF2-40B4-BE49-F238E27FC236}">
                <a16:creationId xmlns:a16="http://schemas.microsoft.com/office/drawing/2014/main" id="{C2EB8396-2575-4172-96B9-707637272832}"/>
              </a:ext>
            </a:extLst>
          </p:cNvPr>
          <p:cNvSpPr txBox="1"/>
          <p:nvPr/>
        </p:nvSpPr>
        <p:spPr>
          <a:xfrm>
            <a:off x="802033" y="3519153"/>
            <a:ext cx="2169388" cy="415498"/>
          </a:xfrm>
          <a:prstGeom prst="rect">
            <a:avLst/>
          </a:prstGeom>
          <a:noFill/>
        </p:spPr>
        <p:txBody>
          <a:bodyPr wrap="square">
            <a:spAutoFit/>
          </a:bodyPr>
          <a:lstStyle/>
          <a:p>
            <a:pPr marL="342900" indent="-342900">
              <a:buFont typeface="Arial" panose="020B0604020202020204" pitchFamily="34" charset="0"/>
              <a:buChar char="•"/>
            </a:pPr>
            <a:r>
              <a:rPr lang="en-GB" sz="2100" dirty="0"/>
              <a:t>Inductive step:</a:t>
            </a:r>
          </a:p>
        </p:txBody>
      </p:sp>
      <mc:AlternateContent xmlns:mc="http://schemas.openxmlformats.org/markup-compatibility/2006" xmlns:a14="http://schemas.microsoft.com/office/drawing/2010/main">
        <mc:Choice Requires="a14">
          <p:sp>
            <p:nvSpPr>
              <p:cNvPr id="13" name="Rettangolo 12">
                <a:extLst>
                  <a:ext uri="{FF2B5EF4-FFF2-40B4-BE49-F238E27FC236}">
                    <a16:creationId xmlns:a16="http://schemas.microsoft.com/office/drawing/2014/main" id="{F39AA165-3113-48E5-A8B5-D3AF4036F86A}"/>
                  </a:ext>
                </a:extLst>
              </p:cNvPr>
              <p:cNvSpPr/>
              <p:nvPr/>
            </p:nvSpPr>
            <p:spPr>
              <a:xfrm>
                <a:off x="2317119" y="2808262"/>
                <a:ext cx="6516207" cy="464614"/>
              </a:xfrm>
              <a:prstGeom prst="rect">
                <a:avLst/>
              </a:prstGeom>
            </p:spPr>
            <p:txBody>
              <a:bodyPr wrap="none">
                <a:spAutoFit/>
              </a:bodyPr>
              <a:lstStyle/>
              <a:p>
                <a14:m>
                  <m:oMath xmlns:m="http://schemas.openxmlformats.org/officeDocument/2006/math">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𝛼</m:t>
                        </m:r>
                      </m:e>
                      <m:sub>
                        <m:r>
                          <a:rPr lang="it-IT" sz="2100" b="0" i="1" smtClean="0">
                            <a:latin typeface="Cambria Math" panose="02040503050406030204" pitchFamily="18" charset="0"/>
                          </a:rPr>
                          <m:t>2</m:t>
                        </m:r>
                      </m:sub>
                    </m:sSub>
                    <m:d>
                      <m:dPr>
                        <m:ctrlPr>
                          <a:rPr lang="it-IT" sz="2100" b="0" i="1" smtClean="0">
                            <a:latin typeface="Cambria Math" panose="02040503050406030204" pitchFamily="18" charset="0"/>
                          </a:rPr>
                        </m:ctrlPr>
                      </m:dPr>
                      <m:e>
                        <m:r>
                          <a:rPr lang="it-IT" sz="2100" b="0" i="1" smtClean="0">
                            <a:latin typeface="Cambria Math" panose="02040503050406030204" pitchFamily="18" charset="0"/>
                          </a:rPr>
                          <m:t>𝑗</m:t>
                        </m:r>
                      </m:e>
                    </m:d>
                    <m:r>
                      <a:rPr lang="it-IT" sz="2100" b="0" i="1" smtClean="0">
                        <a:latin typeface="Cambria Math" panose="02040503050406030204" pitchFamily="18" charset="0"/>
                      </a:rPr>
                      <m:t>=</m:t>
                    </m:r>
                    <m:func>
                      <m:funcPr>
                        <m:ctrlPr>
                          <a:rPr lang="it-IT" sz="2100" i="1">
                            <a:latin typeface="Cambria Math" panose="02040503050406030204" pitchFamily="18" charset="0"/>
                          </a:rPr>
                        </m:ctrlPr>
                      </m:funcPr>
                      <m:fName>
                        <m:r>
                          <m:rPr>
                            <m:sty m:val="p"/>
                          </m:rPr>
                          <a:rPr lang="it-IT" sz="2100">
                            <a:latin typeface="Cambria Math" panose="02040503050406030204" pitchFamily="18" charset="0"/>
                          </a:rPr>
                          <m:t>Pr</m:t>
                        </m:r>
                      </m:fName>
                      <m:e>
                        <m:d>
                          <m:dPr>
                            <m:endChr m:val="|"/>
                            <m:ctrlPr>
                              <a:rPr lang="it-IT" sz="2100" i="1">
                                <a:latin typeface="Cambria Math" panose="02040503050406030204" pitchFamily="18" charset="0"/>
                              </a:rPr>
                            </m:ctrlPr>
                          </m:dPr>
                          <m:e>
                            <m:sSub>
                              <m:sSubPr>
                                <m:ctrlPr>
                                  <a:rPr lang="it-IT" sz="2100" i="1" smtClean="0">
                                    <a:latin typeface="Cambria Math" panose="02040503050406030204" pitchFamily="18" charset="0"/>
                                  </a:rPr>
                                </m:ctrlPr>
                              </m:sSubPr>
                              <m:e>
                                <m:r>
                                  <a:rPr lang="it-IT" sz="2100" i="1">
                                    <a:latin typeface="Cambria Math" panose="02040503050406030204" pitchFamily="18" charset="0"/>
                                  </a:rPr>
                                  <m:t>𝑜</m:t>
                                </m:r>
                              </m:e>
                              <m:sub>
                                <m:r>
                                  <a:rPr lang="it-IT" sz="2100" i="1">
                                    <a:latin typeface="Cambria Math" panose="02040503050406030204" pitchFamily="18" charset="0"/>
                                  </a:rPr>
                                  <m:t>1</m:t>
                                </m:r>
                              </m:sub>
                            </m:sSub>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𝑜</m:t>
                                </m:r>
                              </m:e>
                              <m:sub>
                                <m:r>
                                  <a:rPr lang="it-IT" sz="2100" b="0" i="1" smtClean="0">
                                    <a:latin typeface="Cambria Math" panose="02040503050406030204" pitchFamily="18" charset="0"/>
                                  </a:rPr>
                                  <m:t>2</m:t>
                                </m:r>
                              </m:sub>
                            </m:sSub>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𝑞</m:t>
                                </m:r>
                              </m:e>
                              <m:sub>
                                <m:r>
                                  <a:rPr lang="it-IT" sz="2100" b="0" i="1" smtClean="0">
                                    <a:latin typeface="Cambria Math" panose="02040503050406030204" pitchFamily="18" charset="0"/>
                                  </a:rPr>
                                  <m:t>2</m:t>
                                </m:r>
                              </m:sub>
                            </m:sSub>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𝑆</m:t>
                                </m:r>
                              </m:e>
                              <m:sub>
                                <m:r>
                                  <a:rPr lang="it-IT" sz="2100" b="0" i="1" smtClean="0">
                                    <a:latin typeface="Cambria Math" panose="02040503050406030204" pitchFamily="18" charset="0"/>
                                  </a:rPr>
                                  <m:t>𝑗</m:t>
                                </m:r>
                              </m:sub>
                            </m:sSub>
                            <m:r>
                              <a:rPr lang="it-IT" sz="2100" i="1">
                                <a:latin typeface="Cambria Math" panose="02040503050406030204" pitchFamily="18" charset="0"/>
                              </a:rPr>
                              <m:t> </m:t>
                            </m:r>
                          </m:e>
                        </m:d>
                        <m:r>
                          <a:rPr lang="it-IT" sz="2100" i="1">
                            <a:latin typeface="Cambria Math" panose="02040503050406030204" pitchFamily="18" charset="0"/>
                          </a:rPr>
                          <m:t> </m:t>
                        </m:r>
                        <m:r>
                          <a:rPr lang="it-IT" sz="2100" i="1">
                            <a:latin typeface="Cambria Math" panose="02040503050406030204" pitchFamily="18" charset="0"/>
                          </a:rPr>
                          <m:t>𝜆</m:t>
                        </m:r>
                        <m:r>
                          <a:rPr lang="it-IT" sz="2100" i="1">
                            <a:latin typeface="Cambria Math" panose="02040503050406030204" pitchFamily="18" charset="0"/>
                          </a:rPr>
                          <m:t>)</m:t>
                        </m:r>
                      </m:e>
                    </m:func>
                    <m:r>
                      <a:rPr lang="it-IT" sz="2100" b="0" i="1" smtClean="0">
                        <a:latin typeface="Cambria Math" panose="02040503050406030204" pitchFamily="18" charset="0"/>
                      </a:rPr>
                      <m:t>=</m:t>
                    </m:r>
                    <m:d>
                      <m:dPr>
                        <m:ctrlPr>
                          <a:rPr lang="it-IT" sz="2100" b="0" i="1" smtClean="0">
                            <a:latin typeface="Cambria Math" panose="02040503050406030204" pitchFamily="18" charset="0"/>
                          </a:rPr>
                        </m:ctrlPr>
                      </m:dPr>
                      <m:e>
                        <m:nary>
                          <m:naryPr>
                            <m:chr m:val="∑"/>
                            <m:ctrlPr>
                              <a:rPr lang="it-IT" sz="2100" i="1">
                                <a:latin typeface="Cambria Math" panose="02040503050406030204" pitchFamily="18" charset="0"/>
                              </a:rPr>
                            </m:ctrlPr>
                          </m:naryPr>
                          <m:sub>
                            <m:r>
                              <a:rPr lang="it-IT" sz="2100" b="0" i="1" smtClean="0">
                                <a:latin typeface="Cambria Math" panose="02040503050406030204" pitchFamily="18" charset="0"/>
                              </a:rPr>
                              <m:t>𝑖</m:t>
                            </m:r>
                            <m:r>
                              <a:rPr lang="it-IT" sz="2100" i="1">
                                <a:latin typeface="Cambria Math" panose="02040503050406030204" pitchFamily="18" charset="0"/>
                              </a:rPr>
                              <m:t>=1</m:t>
                            </m:r>
                          </m:sub>
                          <m:sup>
                            <m:r>
                              <a:rPr lang="it-IT" sz="2100" i="1">
                                <a:latin typeface="Cambria Math" panose="02040503050406030204" pitchFamily="18" charset="0"/>
                              </a:rPr>
                              <m:t>𝑁</m:t>
                            </m:r>
                          </m:sup>
                          <m:e>
                            <m:sSub>
                              <m:sSubPr>
                                <m:ctrlPr>
                                  <a:rPr lang="it-IT" sz="2100" i="1">
                                    <a:latin typeface="Cambria Math" panose="02040503050406030204" pitchFamily="18" charset="0"/>
                                  </a:rPr>
                                </m:ctrlPr>
                              </m:sSubPr>
                              <m:e>
                                <m:r>
                                  <a:rPr lang="it-IT" sz="2100" i="1">
                                    <a:latin typeface="Cambria Math" panose="02040503050406030204" pitchFamily="18" charset="0"/>
                                  </a:rPr>
                                  <m:t>𝛼</m:t>
                                </m:r>
                              </m:e>
                              <m:sub>
                                <m:r>
                                  <a:rPr lang="it-IT" sz="2100" b="0" i="1" smtClean="0">
                                    <a:latin typeface="Cambria Math" panose="02040503050406030204" pitchFamily="18" charset="0"/>
                                  </a:rPr>
                                  <m:t>1</m:t>
                                </m:r>
                              </m:sub>
                            </m:sSub>
                            <m:d>
                              <m:dPr>
                                <m:ctrlPr>
                                  <a:rPr lang="it-IT" sz="2100" i="1">
                                    <a:latin typeface="Cambria Math" panose="02040503050406030204" pitchFamily="18" charset="0"/>
                                  </a:rPr>
                                </m:ctrlPr>
                              </m:dPr>
                              <m:e>
                                <m:r>
                                  <a:rPr lang="it-IT" sz="2100" b="0" i="1" smtClean="0">
                                    <a:latin typeface="Cambria Math" panose="02040503050406030204" pitchFamily="18" charset="0"/>
                                  </a:rPr>
                                  <m:t>𝑖</m:t>
                                </m:r>
                              </m:e>
                            </m:d>
                            <m:sSub>
                              <m:sSubPr>
                                <m:ctrlPr>
                                  <a:rPr lang="it-IT" sz="2100" i="1">
                                    <a:latin typeface="Cambria Math" panose="02040503050406030204" pitchFamily="18" charset="0"/>
                                  </a:rPr>
                                </m:ctrlPr>
                              </m:sSubPr>
                              <m:e>
                                <m:r>
                                  <a:rPr lang="it-IT" sz="2100" i="1">
                                    <a:latin typeface="Cambria Math" panose="02040503050406030204" pitchFamily="18" charset="0"/>
                                  </a:rPr>
                                  <m:t>𝑎</m:t>
                                </m:r>
                              </m:e>
                              <m:sub>
                                <m:r>
                                  <a:rPr lang="it-IT" sz="2100" i="1">
                                    <a:latin typeface="Cambria Math" panose="02040503050406030204" pitchFamily="18" charset="0"/>
                                  </a:rPr>
                                  <m:t>𝑖𝑗</m:t>
                                </m:r>
                              </m:sub>
                            </m:sSub>
                          </m:e>
                        </m:nary>
                      </m:e>
                    </m:d>
                  </m:oMath>
                </a14:m>
                <a:r>
                  <a:rPr lang="it-IT" sz="2100" dirty="0"/>
                  <a:t> </a:t>
                </a:r>
                <a14:m>
                  <m:oMath xmlns:m="http://schemas.openxmlformats.org/officeDocument/2006/math">
                    <m:r>
                      <a:rPr lang="it-IT" sz="2100" i="1">
                        <a:latin typeface="Cambria Math" panose="02040503050406030204" pitchFamily="18" charset="0"/>
                      </a:rPr>
                      <m:t>⋅</m:t>
                    </m:r>
                  </m:oMath>
                </a14:m>
                <a:r>
                  <a:rPr lang="it-IT" sz="2100" dirty="0"/>
                  <a:t> </a:t>
                </a:r>
                <a14:m>
                  <m:oMath xmlns:m="http://schemas.openxmlformats.org/officeDocument/2006/math">
                    <m:sSub>
                      <m:sSubPr>
                        <m:ctrlPr>
                          <a:rPr lang="it-IT" sz="2100" i="1">
                            <a:latin typeface="Cambria Math" panose="02040503050406030204" pitchFamily="18" charset="0"/>
                          </a:rPr>
                        </m:ctrlPr>
                      </m:sSubPr>
                      <m:e>
                        <m:r>
                          <a:rPr lang="it-IT" sz="2100" i="1">
                            <a:latin typeface="Cambria Math" panose="02040503050406030204" pitchFamily="18" charset="0"/>
                          </a:rPr>
                          <m:t>𝑏</m:t>
                        </m:r>
                      </m:e>
                      <m:sub>
                        <m:r>
                          <a:rPr lang="it-IT" sz="2100" b="0" i="1" smtClean="0">
                            <a:latin typeface="Cambria Math" panose="02040503050406030204" pitchFamily="18" charset="0"/>
                          </a:rPr>
                          <m:t>𝑗</m:t>
                        </m:r>
                      </m:sub>
                    </m:sSub>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𝑜</m:t>
                        </m:r>
                      </m:e>
                      <m:sub>
                        <m:r>
                          <a:rPr lang="it-IT" sz="2100" b="0" i="1" smtClean="0">
                            <a:latin typeface="Cambria Math" panose="02040503050406030204" pitchFamily="18" charset="0"/>
                          </a:rPr>
                          <m:t>2</m:t>
                        </m:r>
                      </m:sub>
                    </m:sSub>
                    <m:r>
                      <a:rPr lang="it-IT" sz="2100" b="0" i="1" smtClean="0">
                        <a:latin typeface="Cambria Math" panose="02040503050406030204" pitchFamily="18" charset="0"/>
                      </a:rPr>
                      <m:t>)</m:t>
                    </m:r>
                  </m:oMath>
                </a14:m>
                <a:endParaRPr lang="it-IT" sz="2100" dirty="0"/>
              </a:p>
            </p:txBody>
          </p:sp>
        </mc:Choice>
        <mc:Fallback xmlns="">
          <p:sp>
            <p:nvSpPr>
              <p:cNvPr id="13" name="Rettangolo 12">
                <a:extLst>
                  <a:ext uri="{FF2B5EF4-FFF2-40B4-BE49-F238E27FC236}">
                    <a16:creationId xmlns:a16="http://schemas.microsoft.com/office/drawing/2014/main" id="{F39AA165-3113-48E5-A8B5-D3AF4036F86A}"/>
                  </a:ext>
                </a:extLst>
              </p:cNvPr>
              <p:cNvSpPr>
                <a:spLocks noRot="1" noChangeAspect="1" noMove="1" noResize="1" noEditPoints="1" noAdjustHandles="1" noChangeArrowheads="1" noChangeShapeType="1" noTextEdit="1"/>
              </p:cNvSpPr>
              <p:nvPr/>
            </p:nvSpPr>
            <p:spPr>
              <a:xfrm>
                <a:off x="2317119" y="2808262"/>
                <a:ext cx="6516207" cy="464614"/>
              </a:xfrm>
              <a:prstGeom prst="rect">
                <a:avLst/>
              </a:prstGeom>
              <a:blipFill>
                <a:blip r:embed="rId7"/>
                <a:stretch>
                  <a:fillRect t="-106579" b="-163158"/>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4" name="CasellaDiTesto 13">
                <a:extLst>
                  <a:ext uri="{FF2B5EF4-FFF2-40B4-BE49-F238E27FC236}">
                    <a16:creationId xmlns:a16="http://schemas.microsoft.com/office/drawing/2014/main" id="{540B1A1B-BE5D-4B7B-8459-3B6E9C216399}"/>
                  </a:ext>
                </a:extLst>
              </p:cNvPr>
              <p:cNvSpPr txBox="1"/>
              <p:nvPr/>
            </p:nvSpPr>
            <p:spPr>
              <a:xfrm>
                <a:off x="802033" y="2838209"/>
                <a:ext cx="1305788" cy="415498"/>
              </a:xfrm>
              <a:prstGeom prst="rect">
                <a:avLst/>
              </a:prstGeom>
              <a:noFill/>
            </p:spPr>
            <p:txBody>
              <a:bodyPr wrap="square">
                <a:spAutoFit/>
              </a:bodyPr>
              <a:lstStyle/>
              <a:p>
                <a:pPr marL="342900" indent="-342900">
                  <a:buFont typeface="Arial" panose="020B0604020202020204" pitchFamily="34" charset="0"/>
                  <a:buChar char="•"/>
                </a:pPr>
                <a14:m>
                  <m:oMath xmlns:m="http://schemas.openxmlformats.org/officeDocument/2006/math">
                    <m:r>
                      <a:rPr lang="it-IT" sz="2100" b="0" i="1" smtClean="0">
                        <a:latin typeface="Cambria Math" panose="02040503050406030204" pitchFamily="18" charset="0"/>
                      </a:rPr>
                      <m:t>𝑡</m:t>
                    </m:r>
                    <m:r>
                      <a:rPr lang="it-IT" sz="2100" b="0" i="1" smtClean="0">
                        <a:latin typeface="Cambria Math" panose="02040503050406030204" pitchFamily="18" charset="0"/>
                      </a:rPr>
                      <m:t>=2</m:t>
                    </m:r>
                  </m:oMath>
                </a14:m>
                <a:r>
                  <a:rPr lang="en-GB" sz="2100" dirty="0"/>
                  <a:t>:</a:t>
                </a:r>
              </a:p>
            </p:txBody>
          </p:sp>
        </mc:Choice>
        <mc:Fallback xmlns="">
          <p:sp>
            <p:nvSpPr>
              <p:cNvPr id="14" name="CasellaDiTesto 13">
                <a:extLst>
                  <a:ext uri="{FF2B5EF4-FFF2-40B4-BE49-F238E27FC236}">
                    <a16:creationId xmlns:a16="http://schemas.microsoft.com/office/drawing/2014/main" id="{540B1A1B-BE5D-4B7B-8459-3B6E9C216399}"/>
                  </a:ext>
                </a:extLst>
              </p:cNvPr>
              <p:cNvSpPr txBox="1">
                <a:spLocks noRot="1" noChangeAspect="1" noMove="1" noResize="1" noEditPoints="1" noAdjustHandles="1" noChangeArrowheads="1" noChangeShapeType="1" noTextEdit="1"/>
              </p:cNvSpPr>
              <p:nvPr/>
            </p:nvSpPr>
            <p:spPr>
              <a:xfrm>
                <a:off x="802033" y="2838209"/>
                <a:ext cx="1305788" cy="415498"/>
              </a:xfrm>
              <a:prstGeom prst="rect">
                <a:avLst/>
              </a:prstGeom>
              <a:blipFill>
                <a:blip r:embed="rId8"/>
                <a:stretch>
                  <a:fillRect l="-4673" t="-10294" b="-27941"/>
                </a:stretch>
              </a:blipFill>
            </p:spPr>
            <p:txBody>
              <a:bodyPr/>
              <a:lstStyle/>
              <a:p>
                <a:r>
                  <a:rPr lang="it-IT">
                    <a:noFill/>
                  </a:rPr>
                  <a:t> </a:t>
                </a:r>
              </a:p>
            </p:txBody>
          </p:sp>
        </mc:Fallback>
      </mc:AlternateContent>
      <p:grpSp>
        <p:nvGrpSpPr>
          <p:cNvPr id="16" name="Gruppo 15">
            <a:extLst>
              <a:ext uri="{FF2B5EF4-FFF2-40B4-BE49-F238E27FC236}">
                <a16:creationId xmlns:a16="http://schemas.microsoft.com/office/drawing/2014/main" id="{873CB6C3-7179-4FEC-82A1-1D1FEFC96199}"/>
              </a:ext>
            </a:extLst>
          </p:cNvPr>
          <p:cNvGrpSpPr/>
          <p:nvPr/>
        </p:nvGrpSpPr>
        <p:grpSpPr>
          <a:xfrm>
            <a:off x="6756287" y="3309490"/>
            <a:ext cx="3195993" cy="2253551"/>
            <a:chOff x="312087" y="3164593"/>
            <a:chExt cx="2697025" cy="1992811"/>
          </a:xfrm>
        </p:grpSpPr>
        <p:pic>
          <p:nvPicPr>
            <p:cNvPr id="3" name="Immagine 2">
              <a:extLst>
                <a:ext uri="{FF2B5EF4-FFF2-40B4-BE49-F238E27FC236}">
                  <a16:creationId xmlns:a16="http://schemas.microsoft.com/office/drawing/2014/main" id="{D932E974-18FB-4EC9-A3FC-C01EB11D1E2A}"/>
                </a:ext>
              </a:extLst>
            </p:cNvPr>
            <p:cNvPicPr>
              <a:picLocks noChangeAspect="1"/>
            </p:cNvPicPr>
            <p:nvPr/>
          </p:nvPicPr>
          <p:blipFill>
            <a:blip r:embed="rId9"/>
            <a:stretch>
              <a:fillRect/>
            </a:stretch>
          </p:blipFill>
          <p:spPr>
            <a:xfrm>
              <a:off x="1106352" y="3190376"/>
              <a:ext cx="1792053" cy="1931512"/>
            </a:xfrm>
            <a:prstGeom prst="rect">
              <a:avLst/>
            </a:prstGeom>
          </p:spPr>
        </p:pic>
        <mc:AlternateContent xmlns:mc="http://schemas.openxmlformats.org/markup-compatibility/2006" xmlns:a14="http://schemas.microsoft.com/office/drawing/2010/main">
          <mc:Choice Requires="a14">
            <p:sp>
              <p:nvSpPr>
                <p:cNvPr id="6" name="Rettangolo 5">
                  <a:extLst>
                    <a:ext uri="{FF2B5EF4-FFF2-40B4-BE49-F238E27FC236}">
                      <a16:creationId xmlns:a16="http://schemas.microsoft.com/office/drawing/2014/main" id="{2003B024-D11B-4CE9-9CF8-AE69FE3C1C4F}"/>
                    </a:ext>
                  </a:extLst>
                </p:cNvPr>
                <p:cNvSpPr/>
                <p:nvPr/>
              </p:nvSpPr>
              <p:spPr>
                <a:xfrm>
                  <a:off x="2053658" y="4418740"/>
                  <a:ext cx="955454"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i="1" smtClean="0">
                                <a:latin typeface="Cambria Math" panose="02040503050406030204" pitchFamily="18" charset="0"/>
                              </a:rPr>
                            </m:ctrlPr>
                          </m:sSubPr>
                          <m:e>
                            <m:r>
                              <a:rPr lang="it-IT" i="1">
                                <a:latin typeface="Cambria Math" panose="02040503050406030204" pitchFamily="18" charset="0"/>
                              </a:rPr>
                              <m:t>𝛼</m:t>
                            </m:r>
                          </m:e>
                          <m:sub>
                            <m:r>
                              <a:rPr lang="it-IT" i="1">
                                <a:latin typeface="Cambria Math" panose="02040503050406030204" pitchFamily="18" charset="0"/>
                              </a:rPr>
                              <m:t>𝑡</m:t>
                            </m:r>
                            <m:r>
                              <a:rPr lang="it-IT" b="0" i="1" smtClean="0">
                                <a:latin typeface="Cambria Math" panose="02040503050406030204" pitchFamily="18" charset="0"/>
                              </a:rPr>
                              <m:t>+1</m:t>
                            </m:r>
                          </m:sub>
                        </m:sSub>
                        <m:d>
                          <m:dPr>
                            <m:ctrlPr>
                              <a:rPr lang="it-IT" i="1">
                                <a:latin typeface="Cambria Math" panose="02040503050406030204" pitchFamily="18" charset="0"/>
                              </a:rPr>
                            </m:ctrlPr>
                          </m:dPr>
                          <m:e>
                            <m:r>
                              <a:rPr lang="it-IT" b="0" i="1" smtClean="0">
                                <a:latin typeface="Cambria Math" panose="02040503050406030204" pitchFamily="18" charset="0"/>
                              </a:rPr>
                              <m:t>𝑗</m:t>
                            </m:r>
                          </m:e>
                        </m:d>
                      </m:oMath>
                    </m:oMathPara>
                  </a14:m>
                  <a:endParaRPr lang="en-US" dirty="0"/>
                </a:p>
              </p:txBody>
            </p:sp>
          </mc:Choice>
          <mc:Fallback xmlns="">
            <p:sp>
              <p:nvSpPr>
                <p:cNvPr id="6" name="Rettangolo 5">
                  <a:extLst>
                    <a:ext uri="{FF2B5EF4-FFF2-40B4-BE49-F238E27FC236}">
                      <a16:creationId xmlns:a16="http://schemas.microsoft.com/office/drawing/2014/main" id="{2003B024-D11B-4CE9-9CF8-AE69FE3C1C4F}"/>
                    </a:ext>
                  </a:extLst>
                </p:cNvPr>
                <p:cNvSpPr>
                  <a:spLocks noRot="1" noChangeAspect="1" noMove="1" noResize="1" noEditPoints="1" noAdjustHandles="1" noChangeArrowheads="1" noChangeShapeType="1" noTextEdit="1"/>
                </p:cNvSpPr>
                <p:nvPr/>
              </p:nvSpPr>
              <p:spPr>
                <a:xfrm>
                  <a:off x="2053658" y="4418740"/>
                  <a:ext cx="955454" cy="369332"/>
                </a:xfrm>
                <a:prstGeom prst="rect">
                  <a:avLst/>
                </a:prstGeom>
                <a:blipFill>
                  <a:blip r:embed="rId10"/>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7" name="Rettangolo 16">
                  <a:extLst>
                    <a:ext uri="{FF2B5EF4-FFF2-40B4-BE49-F238E27FC236}">
                      <a16:creationId xmlns:a16="http://schemas.microsoft.com/office/drawing/2014/main" id="{E081788C-9579-458B-B5E0-513F2B0D5801}"/>
                    </a:ext>
                  </a:extLst>
                </p:cNvPr>
                <p:cNvSpPr/>
                <p:nvPr/>
              </p:nvSpPr>
              <p:spPr>
                <a:xfrm>
                  <a:off x="312087" y="3164593"/>
                  <a:ext cx="783804"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b="0" i="1" smtClean="0">
                                <a:latin typeface="Cambria Math" panose="02040503050406030204" pitchFamily="18" charset="0"/>
                              </a:rPr>
                            </m:ctrlPr>
                          </m:sSubPr>
                          <m:e>
                            <m:r>
                              <a:rPr lang="it-IT" i="1" smtClean="0">
                                <a:latin typeface="Cambria Math" panose="02040503050406030204" pitchFamily="18" charset="0"/>
                              </a:rPr>
                              <m:t>𝛼</m:t>
                            </m:r>
                          </m:e>
                          <m:sub>
                            <m:r>
                              <a:rPr lang="it-IT" b="0" i="1" smtClean="0">
                                <a:latin typeface="Cambria Math" panose="02040503050406030204" pitchFamily="18" charset="0"/>
                              </a:rPr>
                              <m:t>𝑡</m:t>
                            </m:r>
                          </m:sub>
                        </m:sSub>
                        <m:r>
                          <a:rPr lang="it-IT" b="0" i="1" smtClean="0">
                            <a:latin typeface="Cambria Math" panose="02040503050406030204" pitchFamily="18" charset="0"/>
                          </a:rPr>
                          <m:t>(1)</m:t>
                        </m:r>
                      </m:oMath>
                    </m:oMathPara>
                  </a14:m>
                  <a:endParaRPr lang="en-US" dirty="0"/>
                </a:p>
              </p:txBody>
            </p:sp>
          </mc:Choice>
          <mc:Fallback xmlns="">
            <p:sp>
              <p:nvSpPr>
                <p:cNvPr id="17" name="Rettangolo 16">
                  <a:extLst>
                    <a:ext uri="{FF2B5EF4-FFF2-40B4-BE49-F238E27FC236}">
                      <a16:creationId xmlns:a16="http://schemas.microsoft.com/office/drawing/2014/main" id="{E081788C-9579-458B-B5E0-513F2B0D5801}"/>
                    </a:ext>
                  </a:extLst>
                </p:cNvPr>
                <p:cNvSpPr>
                  <a:spLocks noRot="1" noChangeAspect="1" noMove="1" noResize="1" noEditPoints="1" noAdjustHandles="1" noChangeArrowheads="1" noChangeShapeType="1" noTextEdit="1"/>
                </p:cNvSpPr>
                <p:nvPr/>
              </p:nvSpPr>
              <p:spPr>
                <a:xfrm>
                  <a:off x="312087" y="3164593"/>
                  <a:ext cx="783804" cy="369332"/>
                </a:xfrm>
                <a:prstGeom prst="rect">
                  <a:avLst/>
                </a:prstGeom>
                <a:blipFill>
                  <a:blip r:embed="rId11"/>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8" name="Rettangolo 17">
                  <a:extLst>
                    <a:ext uri="{FF2B5EF4-FFF2-40B4-BE49-F238E27FC236}">
                      <a16:creationId xmlns:a16="http://schemas.microsoft.com/office/drawing/2014/main" id="{36B8D377-12CE-442A-991D-B8438C5ED985}"/>
                    </a:ext>
                  </a:extLst>
                </p:cNvPr>
                <p:cNvSpPr/>
                <p:nvPr/>
              </p:nvSpPr>
              <p:spPr>
                <a:xfrm>
                  <a:off x="312087" y="3549044"/>
                  <a:ext cx="783804"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b="0" i="1" smtClean="0">
                                <a:latin typeface="Cambria Math" panose="02040503050406030204" pitchFamily="18" charset="0"/>
                              </a:rPr>
                            </m:ctrlPr>
                          </m:sSubPr>
                          <m:e>
                            <m:r>
                              <a:rPr lang="it-IT" i="1" smtClean="0">
                                <a:latin typeface="Cambria Math" panose="02040503050406030204" pitchFamily="18" charset="0"/>
                              </a:rPr>
                              <m:t>𝛼</m:t>
                            </m:r>
                          </m:e>
                          <m:sub>
                            <m:r>
                              <a:rPr lang="it-IT" b="0" i="1" smtClean="0">
                                <a:latin typeface="Cambria Math" panose="02040503050406030204" pitchFamily="18" charset="0"/>
                              </a:rPr>
                              <m:t>𝑡</m:t>
                            </m:r>
                          </m:sub>
                        </m:sSub>
                        <m:r>
                          <a:rPr lang="it-IT" b="0" i="1" smtClean="0">
                            <a:latin typeface="Cambria Math" panose="02040503050406030204" pitchFamily="18" charset="0"/>
                          </a:rPr>
                          <m:t>(2)</m:t>
                        </m:r>
                      </m:oMath>
                    </m:oMathPara>
                  </a14:m>
                  <a:endParaRPr lang="en-US" dirty="0"/>
                </a:p>
              </p:txBody>
            </p:sp>
          </mc:Choice>
          <mc:Fallback xmlns="">
            <p:sp>
              <p:nvSpPr>
                <p:cNvPr id="18" name="Rettangolo 17">
                  <a:extLst>
                    <a:ext uri="{FF2B5EF4-FFF2-40B4-BE49-F238E27FC236}">
                      <a16:creationId xmlns:a16="http://schemas.microsoft.com/office/drawing/2014/main" id="{36B8D377-12CE-442A-991D-B8438C5ED985}"/>
                    </a:ext>
                  </a:extLst>
                </p:cNvPr>
                <p:cNvSpPr>
                  <a:spLocks noRot="1" noChangeAspect="1" noMove="1" noResize="1" noEditPoints="1" noAdjustHandles="1" noChangeArrowheads="1" noChangeShapeType="1" noTextEdit="1"/>
                </p:cNvSpPr>
                <p:nvPr/>
              </p:nvSpPr>
              <p:spPr>
                <a:xfrm>
                  <a:off x="312087" y="3549044"/>
                  <a:ext cx="783804" cy="369332"/>
                </a:xfrm>
                <a:prstGeom prst="rect">
                  <a:avLst/>
                </a:prstGeom>
                <a:blipFill>
                  <a:blip r:embed="rId12"/>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9" name="Rettangolo 18">
                  <a:extLst>
                    <a:ext uri="{FF2B5EF4-FFF2-40B4-BE49-F238E27FC236}">
                      <a16:creationId xmlns:a16="http://schemas.microsoft.com/office/drawing/2014/main" id="{F196C79B-0C79-4335-A612-E728E18F132E}"/>
                    </a:ext>
                  </a:extLst>
                </p:cNvPr>
                <p:cNvSpPr/>
                <p:nvPr/>
              </p:nvSpPr>
              <p:spPr>
                <a:xfrm>
                  <a:off x="312087" y="3899480"/>
                  <a:ext cx="783804"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b="0" i="1" smtClean="0">
                                <a:latin typeface="Cambria Math" panose="02040503050406030204" pitchFamily="18" charset="0"/>
                              </a:rPr>
                            </m:ctrlPr>
                          </m:sSubPr>
                          <m:e>
                            <m:r>
                              <a:rPr lang="it-IT" i="1" smtClean="0">
                                <a:latin typeface="Cambria Math" panose="02040503050406030204" pitchFamily="18" charset="0"/>
                              </a:rPr>
                              <m:t>𝛼</m:t>
                            </m:r>
                          </m:e>
                          <m:sub>
                            <m:r>
                              <a:rPr lang="it-IT" b="0" i="1" smtClean="0">
                                <a:latin typeface="Cambria Math" panose="02040503050406030204" pitchFamily="18" charset="0"/>
                              </a:rPr>
                              <m:t>𝑡</m:t>
                            </m:r>
                          </m:sub>
                        </m:sSub>
                        <m:r>
                          <a:rPr lang="it-IT" b="0" i="1" smtClean="0">
                            <a:latin typeface="Cambria Math" panose="02040503050406030204" pitchFamily="18" charset="0"/>
                          </a:rPr>
                          <m:t>(3)</m:t>
                        </m:r>
                      </m:oMath>
                    </m:oMathPara>
                  </a14:m>
                  <a:endParaRPr lang="en-US" dirty="0"/>
                </a:p>
              </p:txBody>
            </p:sp>
          </mc:Choice>
          <mc:Fallback xmlns="">
            <p:sp>
              <p:nvSpPr>
                <p:cNvPr id="19" name="Rettangolo 18">
                  <a:extLst>
                    <a:ext uri="{FF2B5EF4-FFF2-40B4-BE49-F238E27FC236}">
                      <a16:creationId xmlns:a16="http://schemas.microsoft.com/office/drawing/2014/main" id="{F196C79B-0C79-4335-A612-E728E18F132E}"/>
                    </a:ext>
                  </a:extLst>
                </p:cNvPr>
                <p:cNvSpPr>
                  <a:spLocks noRot="1" noChangeAspect="1" noMove="1" noResize="1" noEditPoints="1" noAdjustHandles="1" noChangeArrowheads="1" noChangeShapeType="1" noTextEdit="1"/>
                </p:cNvSpPr>
                <p:nvPr/>
              </p:nvSpPr>
              <p:spPr>
                <a:xfrm>
                  <a:off x="312087" y="3899480"/>
                  <a:ext cx="783804" cy="369332"/>
                </a:xfrm>
                <a:prstGeom prst="rect">
                  <a:avLst/>
                </a:prstGeom>
                <a:blipFill>
                  <a:blip r:embed="rId13"/>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0" name="Rettangolo 19">
                  <a:extLst>
                    <a:ext uri="{FF2B5EF4-FFF2-40B4-BE49-F238E27FC236}">
                      <a16:creationId xmlns:a16="http://schemas.microsoft.com/office/drawing/2014/main" id="{762B3752-902E-435C-A3BB-1844A3231B85}"/>
                    </a:ext>
                  </a:extLst>
                </p:cNvPr>
                <p:cNvSpPr/>
                <p:nvPr/>
              </p:nvSpPr>
              <p:spPr>
                <a:xfrm>
                  <a:off x="549139" y="4333658"/>
                  <a:ext cx="309700"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b="0" i="1" smtClean="0">
                            <a:latin typeface="Cambria Math" panose="02040503050406030204" pitchFamily="18" charset="0"/>
                          </a:rPr>
                          <m:t>⋮</m:t>
                        </m:r>
                      </m:oMath>
                    </m:oMathPara>
                  </a14:m>
                  <a:endParaRPr lang="en-US" dirty="0"/>
                </a:p>
              </p:txBody>
            </p:sp>
          </mc:Choice>
          <mc:Fallback xmlns="">
            <p:sp>
              <p:nvSpPr>
                <p:cNvPr id="20" name="Rettangolo 19">
                  <a:extLst>
                    <a:ext uri="{FF2B5EF4-FFF2-40B4-BE49-F238E27FC236}">
                      <a16:creationId xmlns:a16="http://schemas.microsoft.com/office/drawing/2014/main" id="{762B3752-902E-435C-A3BB-1844A3231B85}"/>
                    </a:ext>
                  </a:extLst>
                </p:cNvPr>
                <p:cNvSpPr>
                  <a:spLocks noRot="1" noChangeAspect="1" noMove="1" noResize="1" noEditPoints="1" noAdjustHandles="1" noChangeArrowheads="1" noChangeShapeType="1" noTextEdit="1"/>
                </p:cNvSpPr>
                <p:nvPr/>
              </p:nvSpPr>
              <p:spPr>
                <a:xfrm>
                  <a:off x="549139" y="4333658"/>
                  <a:ext cx="309700" cy="369332"/>
                </a:xfrm>
                <a:prstGeom prst="rect">
                  <a:avLst/>
                </a:prstGeom>
                <a:blipFill>
                  <a:blip r:embed="rId14"/>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1" name="Rettangolo 20">
                  <a:extLst>
                    <a:ext uri="{FF2B5EF4-FFF2-40B4-BE49-F238E27FC236}">
                      <a16:creationId xmlns:a16="http://schemas.microsoft.com/office/drawing/2014/main" id="{2BAD1611-6C33-4AAE-A059-0E60E55D7019}"/>
                    </a:ext>
                  </a:extLst>
                </p:cNvPr>
                <p:cNvSpPr/>
                <p:nvPr/>
              </p:nvSpPr>
              <p:spPr>
                <a:xfrm>
                  <a:off x="312087" y="4788072"/>
                  <a:ext cx="829521"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b="0" i="1" smtClean="0">
                                <a:latin typeface="Cambria Math" panose="02040503050406030204" pitchFamily="18" charset="0"/>
                              </a:rPr>
                            </m:ctrlPr>
                          </m:sSubPr>
                          <m:e>
                            <m:r>
                              <a:rPr lang="it-IT" i="1" smtClean="0">
                                <a:latin typeface="Cambria Math" panose="02040503050406030204" pitchFamily="18" charset="0"/>
                              </a:rPr>
                              <m:t>𝛼</m:t>
                            </m:r>
                          </m:e>
                          <m:sub>
                            <m:r>
                              <a:rPr lang="it-IT" b="0" i="1" smtClean="0">
                                <a:latin typeface="Cambria Math" panose="02040503050406030204" pitchFamily="18" charset="0"/>
                              </a:rPr>
                              <m:t>𝑡</m:t>
                            </m:r>
                          </m:sub>
                        </m:sSub>
                        <m:r>
                          <a:rPr lang="it-IT" b="0" i="1" smtClean="0">
                            <a:latin typeface="Cambria Math" panose="02040503050406030204" pitchFamily="18" charset="0"/>
                          </a:rPr>
                          <m:t>(</m:t>
                        </m:r>
                        <m:r>
                          <a:rPr lang="it-IT" b="0" i="1" smtClean="0">
                            <a:latin typeface="Cambria Math" panose="02040503050406030204" pitchFamily="18" charset="0"/>
                          </a:rPr>
                          <m:t>𝑁</m:t>
                        </m:r>
                        <m:r>
                          <a:rPr lang="it-IT" b="0" i="1" smtClean="0">
                            <a:latin typeface="Cambria Math" panose="02040503050406030204" pitchFamily="18" charset="0"/>
                          </a:rPr>
                          <m:t>)</m:t>
                        </m:r>
                      </m:oMath>
                    </m:oMathPara>
                  </a14:m>
                  <a:endParaRPr lang="en-US" dirty="0"/>
                </a:p>
              </p:txBody>
            </p:sp>
          </mc:Choice>
          <mc:Fallback xmlns="">
            <p:sp>
              <p:nvSpPr>
                <p:cNvPr id="21" name="Rettangolo 20">
                  <a:extLst>
                    <a:ext uri="{FF2B5EF4-FFF2-40B4-BE49-F238E27FC236}">
                      <a16:creationId xmlns:a16="http://schemas.microsoft.com/office/drawing/2014/main" id="{2BAD1611-6C33-4AAE-A059-0E60E55D7019}"/>
                    </a:ext>
                  </a:extLst>
                </p:cNvPr>
                <p:cNvSpPr>
                  <a:spLocks noRot="1" noChangeAspect="1" noMove="1" noResize="1" noEditPoints="1" noAdjustHandles="1" noChangeArrowheads="1" noChangeShapeType="1" noTextEdit="1"/>
                </p:cNvSpPr>
                <p:nvPr/>
              </p:nvSpPr>
              <p:spPr>
                <a:xfrm>
                  <a:off x="312087" y="4788072"/>
                  <a:ext cx="829521" cy="369332"/>
                </a:xfrm>
                <a:prstGeom prst="rect">
                  <a:avLst/>
                </a:prstGeom>
                <a:blipFill>
                  <a:blip r:embed="rId15"/>
                  <a:stretch>
                    <a:fillRect/>
                  </a:stretch>
                </a:blipFill>
              </p:spPr>
              <p:txBody>
                <a:bodyPr/>
                <a:lstStyle/>
                <a:p>
                  <a:r>
                    <a:rPr lang="it-IT">
                      <a:noFill/>
                    </a:rPr>
                    <a:t> </a:t>
                  </a:r>
                </a:p>
              </p:txBody>
            </p:sp>
          </mc:Fallback>
        </mc:AlternateContent>
      </p:grpSp>
      <mc:AlternateContent xmlns:mc="http://schemas.openxmlformats.org/markup-compatibility/2006" xmlns:a14="http://schemas.microsoft.com/office/drawing/2010/main">
        <mc:Choice Requires="a14">
          <p:sp>
            <p:nvSpPr>
              <p:cNvPr id="15" name="Rettangolo 14">
                <a:extLst>
                  <a:ext uri="{FF2B5EF4-FFF2-40B4-BE49-F238E27FC236}">
                    <a16:creationId xmlns:a16="http://schemas.microsoft.com/office/drawing/2014/main" id="{D6151E68-8E0D-4A99-B9F8-EC121767AF21}"/>
                  </a:ext>
                </a:extLst>
              </p:cNvPr>
              <p:cNvSpPr/>
              <p:nvPr/>
            </p:nvSpPr>
            <p:spPr>
              <a:xfrm>
                <a:off x="4707742" y="4272338"/>
                <a:ext cx="1845633" cy="73866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2100" smtClean="0">
                          <a:latin typeface="Cambria Math" panose="02040503050406030204" pitchFamily="18" charset="0"/>
                        </a:rPr>
                        <m:t>1</m:t>
                      </m:r>
                      <m:r>
                        <a:rPr lang="it-IT" sz="2100" i="1">
                          <a:latin typeface="Cambria Math" panose="02040503050406030204" pitchFamily="18" charset="0"/>
                        </a:rPr>
                        <m:t>≤</m:t>
                      </m:r>
                      <m:r>
                        <a:rPr lang="it-IT" sz="2100" b="0" i="1" smtClean="0">
                          <a:latin typeface="Cambria Math" panose="02040503050406030204" pitchFamily="18" charset="0"/>
                        </a:rPr>
                        <m:t>𝑡</m:t>
                      </m:r>
                      <m:r>
                        <a:rPr lang="it-IT" sz="2100" i="1">
                          <a:latin typeface="Cambria Math" panose="02040503050406030204" pitchFamily="18" charset="0"/>
                        </a:rPr>
                        <m:t>≤</m:t>
                      </m:r>
                      <m:r>
                        <a:rPr lang="it-IT" sz="2100" b="0" i="1" smtClean="0">
                          <a:latin typeface="Cambria Math" panose="02040503050406030204" pitchFamily="18" charset="0"/>
                        </a:rPr>
                        <m:t>𝑇</m:t>
                      </m:r>
                      <m:r>
                        <a:rPr lang="it-IT" sz="2100" b="0" i="1" smtClean="0">
                          <a:latin typeface="Cambria Math" panose="02040503050406030204" pitchFamily="18" charset="0"/>
                        </a:rPr>
                        <m:t>−1</m:t>
                      </m:r>
                    </m:oMath>
                  </m:oMathPara>
                </a14:m>
                <a:endParaRPr lang="it-IT" sz="2100"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it-IT" sz="2100" b="0" i="1" smtClean="0">
                          <a:latin typeface="Cambria Math" panose="02040503050406030204" pitchFamily="18" charset="0"/>
                        </a:rPr>
                        <m:t>1≤</m:t>
                      </m:r>
                      <m:r>
                        <a:rPr lang="it-IT" sz="2100" b="0" i="1" smtClean="0">
                          <a:latin typeface="Cambria Math" panose="02040503050406030204" pitchFamily="18" charset="0"/>
                        </a:rPr>
                        <m:t>𝑗</m:t>
                      </m:r>
                      <m:r>
                        <a:rPr lang="it-IT" sz="2100" b="0" i="1" smtClean="0">
                          <a:latin typeface="Cambria Math" panose="02040503050406030204" pitchFamily="18" charset="0"/>
                        </a:rPr>
                        <m:t>≤</m:t>
                      </m:r>
                      <m:r>
                        <a:rPr lang="it-IT" sz="2100" b="0" i="1" smtClean="0">
                          <a:latin typeface="Cambria Math" panose="02040503050406030204" pitchFamily="18" charset="0"/>
                        </a:rPr>
                        <m:t>𝑁</m:t>
                      </m:r>
                    </m:oMath>
                  </m:oMathPara>
                </a14:m>
                <a:endParaRPr lang="en-US" sz="2100" dirty="0"/>
              </a:p>
            </p:txBody>
          </p:sp>
        </mc:Choice>
        <mc:Fallback xmlns="">
          <p:sp>
            <p:nvSpPr>
              <p:cNvPr id="15" name="Rettangolo 14">
                <a:extLst>
                  <a:ext uri="{FF2B5EF4-FFF2-40B4-BE49-F238E27FC236}">
                    <a16:creationId xmlns:a16="http://schemas.microsoft.com/office/drawing/2014/main" id="{D6151E68-8E0D-4A99-B9F8-EC121767AF21}"/>
                  </a:ext>
                </a:extLst>
              </p:cNvPr>
              <p:cNvSpPr>
                <a:spLocks noRot="1" noChangeAspect="1" noMove="1" noResize="1" noEditPoints="1" noAdjustHandles="1" noChangeArrowheads="1" noChangeShapeType="1" noTextEdit="1"/>
              </p:cNvSpPr>
              <p:nvPr/>
            </p:nvSpPr>
            <p:spPr>
              <a:xfrm>
                <a:off x="4707742" y="4272338"/>
                <a:ext cx="1845633" cy="738664"/>
              </a:xfrm>
              <a:prstGeom prst="rect">
                <a:avLst/>
              </a:prstGeom>
              <a:blipFill>
                <a:blip r:embed="rId16"/>
                <a:stretch>
                  <a:fillRect b="-7438"/>
                </a:stretch>
              </a:blipFill>
            </p:spPr>
            <p:txBody>
              <a:bodyPr/>
              <a:lstStyle/>
              <a:p>
                <a:r>
                  <a:rPr lang="it-IT">
                    <a:noFill/>
                  </a:rPr>
                  <a:t> </a:t>
                </a:r>
              </a:p>
            </p:txBody>
          </p:sp>
        </mc:Fallback>
      </mc:AlternateContent>
      <mc:AlternateContent xmlns:mc="http://schemas.openxmlformats.org/markup-compatibility/2006">
        <mc:Choice xmlns:a14="http://schemas.microsoft.com/office/drawing/2010/main" Requires="a14">
          <p:sp>
            <p:nvSpPr>
              <p:cNvPr id="26" name="CasellaDiTesto 25">
                <a:extLst>
                  <a:ext uri="{FF2B5EF4-FFF2-40B4-BE49-F238E27FC236}">
                    <a16:creationId xmlns:a16="http://schemas.microsoft.com/office/drawing/2014/main" id="{CF71832A-55F7-4F44-8D65-8D58BB60AA54}"/>
                  </a:ext>
                </a:extLst>
              </p:cNvPr>
              <p:cNvSpPr txBox="1"/>
              <p:nvPr/>
            </p:nvSpPr>
            <p:spPr>
              <a:xfrm>
                <a:off x="332513" y="5482928"/>
                <a:ext cx="7509895" cy="415498"/>
              </a:xfrm>
              <a:prstGeom prst="rect">
                <a:avLst/>
              </a:prstGeom>
              <a:noFill/>
            </p:spPr>
            <p:txBody>
              <a:bodyPr wrap="square">
                <a:spAutoFit/>
              </a:bodyPr>
              <a:lstStyle/>
              <a:p>
                <a:pPr marL="342900" indent="-342900">
                  <a:buFont typeface="Arial" panose="020B0604020202020204" pitchFamily="34" charset="0"/>
                  <a:buChar char="•"/>
                </a:pPr>
                <a:r>
                  <a:rPr lang="en-GB" sz="2100" dirty="0"/>
                  <a:t>By means of that, and </a:t>
                </a:r>
                <a:r>
                  <a:rPr lang="en-GB" sz="2100" dirty="0">
                    <a:solidFill>
                      <a:srgbClr val="FF0000"/>
                    </a:solidFill>
                  </a:rPr>
                  <a:t>by marginalizing </a:t>
                </a:r>
                <a:r>
                  <a:rPr lang="en-GB" sz="2100" dirty="0" err="1">
                    <a:solidFill>
                      <a:srgbClr val="FF0000"/>
                    </a:solidFill>
                  </a:rPr>
                  <a:t>w.r.t.</a:t>
                </a:r>
                <a:r>
                  <a:rPr lang="en-GB" sz="2100" dirty="0">
                    <a:solidFill>
                      <a:srgbClr val="FF0000"/>
                    </a:solidFill>
                  </a:rPr>
                  <a:t> the final state </a:t>
                </a:r>
                <a14:m>
                  <m:oMath xmlns:m="http://schemas.openxmlformats.org/officeDocument/2006/math">
                    <m:sSub>
                      <m:sSubPr>
                        <m:ctrlPr>
                          <a:rPr lang="it-IT" sz="2100" i="1">
                            <a:solidFill>
                              <a:srgbClr val="FF0000"/>
                            </a:solidFill>
                            <a:latin typeface="Cambria Math" panose="02040503050406030204" pitchFamily="18" charset="0"/>
                          </a:rPr>
                        </m:ctrlPr>
                      </m:sSubPr>
                      <m:e>
                        <m:r>
                          <a:rPr lang="it-IT" sz="2100" i="1">
                            <a:solidFill>
                              <a:srgbClr val="FF0000"/>
                            </a:solidFill>
                            <a:latin typeface="Cambria Math" panose="02040503050406030204" pitchFamily="18" charset="0"/>
                          </a:rPr>
                          <m:t>𝑞</m:t>
                        </m:r>
                      </m:e>
                      <m:sub>
                        <m:r>
                          <a:rPr lang="it-IT" sz="2100" i="1">
                            <a:solidFill>
                              <a:srgbClr val="FF0000"/>
                            </a:solidFill>
                            <a:latin typeface="Cambria Math" panose="02040503050406030204" pitchFamily="18" charset="0"/>
                          </a:rPr>
                          <m:t>𝑇</m:t>
                        </m:r>
                      </m:sub>
                    </m:sSub>
                  </m:oMath>
                </a14:m>
                <a:r>
                  <a:rPr lang="en-GB" sz="2100" dirty="0"/>
                  <a:t>: </a:t>
                </a:r>
              </a:p>
            </p:txBody>
          </p:sp>
        </mc:Choice>
        <mc:Fallback>
          <p:sp>
            <p:nvSpPr>
              <p:cNvPr id="26" name="CasellaDiTesto 25">
                <a:extLst>
                  <a:ext uri="{FF2B5EF4-FFF2-40B4-BE49-F238E27FC236}">
                    <a16:creationId xmlns:a16="http://schemas.microsoft.com/office/drawing/2014/main" id="{CF71832A-55F7-4F44-8D65-8D58BB60AA54}"/>
                  </a:ext>
                </a:extLst>
              </p:cNvPr>
              <p:cNvSpPr txBox="1">
                <a:spLocks noRot="1" noChangeAspect="1" noMove="1" noResize="1" noEditPoints="1" noAdjustHandles="1" noChangeArrowheads="1" noChangeShapeType="1" noTextEdit="1"/>
              </p:cNvSpPr>
              <p:nvPr/>
            </p:nvSpPr>
            <p:spPr>
              <a:xfrm>
                <a:off x="332513" y="5482928"/>
                <a:ext cx="7509895" cy="415498"/>
              </a:xfrm>
              <a:prstGeom prst="rect">
                <a:avLst/>
              </a:prstGeom>
              <a:blipFill>
                <a:blip r:embed="rId17"/>
                <a:stretch>
                  <a:fillRect l="-812" t="-8696" b="-27536"/>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7" name="Rettangolo 26">
                <a:extLst>
                  <a:ext uri="{FF2B5EF4-FFF2-40B4-BE49-F238E27FC236}">
                    <a16:creationId xmlns:a16="http://schemas.microsoft.com/office/drawing/2014/main" id="{9F1A46C5-0AD0-46CB-93F6-E13DCE290B72}"/>
                  </a:ext>
                </a:extLst>
              </p:cNvPr>
              <p:cNvSpPr/>
              <p:nvPr/>
            </p:nvSpPr>
            <p:spPr>
              <a:xfrm>
                <a:off x="745237" y="6080560"/>
                <a:ext cx="8229624" cy="106285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unc>
                        <m:funcPr>
                          <m:ctrlPr>
                            <a:rPr lang="it-IT" sz="2100" i="1" smtClean="0">
                              <a:latin typeface="Cambria Math" panose="02040503050406030204" pitchFamily="18" charset="0"/>
                            </a:rPr>
                          </m:ctrlPr>
                        </m:funcPr>
                        <m:fName>
                          <m:r>
                            <m:rPr>
                              <m:sty m:val="p"/>
                            </m:rPr>
                            <a:rPr lang="it-IT" sz="2100">
                              <a:latin typeface="Cambria Math" panose="02040503050406030204" pitchFamily="18" charset="0"/>
                            </a:rPr>
                            <m:t>Pr</m:t>
                          </m:r>
                        </m:fName>
                        <m:e>
                          <m:d>
                            <m:dPr>
                              <m:ctrlPr>
                                <a:rPr lang="it-IT" sz="2100" i="1">
                                  <a:latin typeface="Cambria Math" panose="02040503050406030204" pitchFamily="18" charset="0"/>
                                </a:rPr>
                              </m:ctrlPr>
                            </m:dPr>
                            <m:e>
                              <m:r>
                                <a:rPr lang="it-IT" sz="2100" i="1">
                                  <a:latin typeface="Cambria Math" panose="02040503050406030204" pitchFamily="18" charset="0"/>
                                </a:rPr>
                                <m:t>𝑂</m:t>
                              </m:r>
                            </m:e>
                            <m:e>
                              <m:r>
                                <a:rPr lang="it-IT" sz="2100" i="1">
                                  <a:latin typeface="Cambria Math" panose="02040503050406030204" pitchFamily="18" charset="0"/>
                                </a:rPr>
                                <m:t>𝜆</m:t>
                              </m:r>
                            </m:e>
                          </m:d>
                        </m:e>
                      </m:func>
                      <m:r>
                        <a:rPr lang="it-IT" sz="2100" i="1">
                          <a:latin typeface="Cambria Math" panose="02040503050406030204" pitchFamily="18" charset="0"/>
                        </a:rPr>
                        <m:t>=</m:t>
                      </m:r>
                      <m:nary>
                        <m:naryPr>
                          <m:chr m:val="∑"/>
                          <m:ctrlPr>
                            <a:rPr lang="it-IT" sz="2100" i="1">
                              <a:latin typeface="Cambria Math" panose="02040503050406030204" pitchFamily="18" charset="0"/>
                            </a:rPr>
                          </m:ctrlPr>
                        </m:naryPr>
                        <m:sub>
                          <m:r>
                            <a:rPr lang="it-IT" sz="2100" i="1">
                              <a:latin typeface="Cambria Math" panose="02040503050406030204" pitchFamily="18" charset="0"/>
                            </a:rPr>
                            <m:t>∀ </m:t>
                          </m:r>
                          <m:r>
                            <a:rPr lang="it-IT" sz="2100" i="1">
                              <a:latin typeface="Cambria Math" panose="02040503050406030204" pitchFamily="18" charset="0"/>
                            </a:rPr>
                            <m:t>𝑄</m:t>
                          </m:r>
                        </m:sub>
                        <m:sup/>
                        <m:e>
                          <m:func>
                            <m:funcPr>
                              <m:ctrlPr>
                                <a:rPr lang="it-IT" sz="2100" i="1" smtClean="0">
                                  <a:latin typeface="Cambria Math" panose="02040503050406030204" pitchFamily="18" charset="0"/>
                                </a:rPr>
                              </m:ctrlPr>
                            </m:funcPr>
                            <m:fName>
                              <m:r>
                                <m:rPr>
                                  <m:sty m:val="p"/>
                                </m:rPr>
                                <a:rPr lang="it-IT" sz="2100">
                                  <a:latin typeface="Cambria Math" panose="02040503050406030204" pitchFamily="18" charset="0"/>
                                </a:rPr>
                                <m:t>Pr</m:t>
                              </m:r>
                            </m:fName>
                            <m:e>
                              <m:d>
                                <m:dPr>
                                  <m:ctrlPr>
                                    <a:rPr lang="it-IT" sz="2100" i="1" smtClean="0">
                                      <a:latin typeface="Cambria Math" panose="02040503050406030204" pitchFamily="18" charset="0"/>
                                    </a:rPr>
                                  </m:ctrlPr>
                                </m:dPr>
                                <m:e>
                                  <m:r>
                                    <a:rPr lang="it-IT" sz="2100" i="1">
                                      <a:latin typeface="Cambria Math" panose="02040503050406030204" pitchFamily="18" charset="0"/>
                                    </a:rPr>
                                    <m:t>𝑂</m:t>
                                  </m:r>
                                </m:e>
                                <m:e>
                                  <m:r>
                                    <a:rPr lang="it-IT" sz="2100" i="1">
                                      <a:latin typeface="Cambria Math" panose="02040503050406030204" pitchFamily="18" charset="0"/>
                                    </a:rPr>
                                    <m:t>𝑄</m:t>
                                  </m:r>
                                  <m:r>
                                    <a:rPr lang="it-IT" sz="2100" i="1">
                                      <a:latin typeface="Cambria Math" panose="02040503050406030204" pitchFamily="18" charset="0"/>
                                    </a:rPr>
                                    <m:t>,</m:t>
                                  </m:r>
                                  <m:r>
                                    <a:rPr lang="it-IT" sz="2100" i="1">
                                      <a:latin typeface="Cambria Math" panose="02040503050406030204" pitchFamily="18" charset="0"/>
                                    </a:rPr>
                                    <m:t>𝜆</m:t>
                                  </m:r>
                                </m:e>
                              </m:d>
                              <m:r>
                                <a:rPr lang="it-IT" sz="2100" i="1">
                                  <a:latin typeface="Cambria Math" panose="02040503050406030204" pitchFamily="18" charset="0"/>
                                </a:rPr>
                                <m:t>⋅</m:t>
                              </m:r>
                              <m:func>
                                <m:funcPr>
                                  <m:ctrlPr>
                                    <a:rPr lang="it-IT" sz="2100" i="1">
                                      <a:latin typeface="Cambria Math" panose="02040503050406030204" pitchFamily="18" charset="0"/>
                                    </a:rPr>
                                  </m:ctrlPr>
                                </m:funcPr>
                                <m:fName>
                                  <m:r>
                                    <m:rPr>
                                      <m:sty m:val="p"/>
                                    </m:rPr>
                                    <a:rPr lang="it-IT" sz="2100">
                                      <a:latin typeface="Cambria Math" panose="02040503050406030204" pitchFamily="18" charset="0"/>
                                    </a:rPr>
                                    <m:t>Pr</m:t>
                                  </m:r>
                                </m:fName>
                                <m:e>
                                  <m:d>
                                    <m:dPr>
                                      <m:ctrlPr>
                                        <a:rPr lang="it-IT" sz="2100" i="1">
                                          <a:latin typeface="Cambria Math" panose="02040503050406030204" pitchFamily="18" charset="0"/>
                                        </a:rPr>
                                      </m:ctrlPr>
                                    </m:dPr>
                                    <m:e>
                                      <m:r>
                                        <a:rPr lang="it-IT" sz="2100" i="1">
                                          <a:latin typeface="Cambria Math" panose="02040503050406030204" pitchFamily="18" charset="0"/>
                                        </a:rPr>
                                        <m:t>𝑄</m:t>
                                      </m:r>
                                    </m:e>
                                    <m:e>
                                      <m:r>
                                        <a:rPr lang="it-IT" sz="2100" i="1">
                                          <a:latin typeface="Cambria Math" panose="02040503050406030204" pitchFamily="18" charset="0"/>
                                        </a:rPr>
                                        <m:t>𝜆</m:t>
                                      </m:r>
                                    </m:e>
                                  </m:d>
                                </m:e>
                              </m:func>
                            </m:e>
                          </m:func>
                        </m:e>
                      </m:nary>
                      <m:r>
                        <a:rPr lang="it-IT" sz="2100" b="0" i="1" smtClean="0">
                          <a:solidFill>
                            <a:srgbClr val="FF0000"/>
                          </a:solidFill>
                          <a:latin typeface="Cambria Math" panose="02040503050406030204" pitchFamily="18" charset="0"/>
                        </a:rPr>
                        <m:t>≡</m:t>
                      </m:r>
                      <m:nary>
                        <m:naryPr>
                          <m:chr m:val="∑"/>
                          <m:ctrlPr>
                            <a:rPr lang="it-IT" sz="2100" i="1">
                              <a:latin typeface="Cambria Math" panose="02040503050406030204" pitchFamily="18" charset="0"/>
                            </a:rPr>
                          </m:ctrlPr>
                        </m:naryPr>
                        <m:sub>
                          <m:r>
                            <a:rPr lang="it-IT" sz="2100" b="0" i="1" smtClean="0">
                              <a:solidFill>
                                <a:srgbClr val="FF0000"/>
                              </a:solidFill>
                              <a:latin typeface="Cambria Math" panose="02040503050406030204" pitchFamily="18" charset="0"/>
                            </a:rPr>
                            <m:t>𝑖</m:t>
                          </m:r>
                          <m:r>
                            <a:rPr lang="it-IT" sz="2100" b="0" i="1" smtClean="0">
                              <a:solidFill>
                                <a:srgbClr val="FF0000"/>
                              </a:solidFill>
                              <a:latin typeface="Cambria Math" panose="02040503050406030204" pitchFamily="18" charset="0"/>
                            </a:rPr>
                            <m:t>=1 </m:t>
                          </m:r>
                        </m:sub>
                        <m:sup>
                          <m:r>
                            <a:rPr lang="it-IT" sz="2100" b="0" i="1" smtClean="0">
                              <a:solidFill>
                                <a:srgbClr val="FF0000"/>
                              </a:solidFill>
                              <a:latin typeface="Cambria Math" panose="02040503050406030204" pitchFamily="18" charset="0"/>
                            </a:rPr>
                            <m:t>𝑁</m:t>
                          </m:r>
                        </m:sup>
                        <m:e>
                          <m:func>
                            <m:funcPr>
                              <m:ctrlPr>
                                <a:rPr lang="it-IT" sz="2100" b="0" i="1" smtClean="0">
                                  <a:latin typeface="Cambria Math" panose="02040503050406030204" pitchFamily="18" charset="0"/>
                                </a:rPr>
                              </m:ctrlPr>
                            </m:funcPr>
                            <m:fName>
                              <m:r>
                                <m:rPr>
                                  <m:sty m:val="p"/>
                                </m:rPr>
                                <a:rPr lang="it-IT" sz="2100" b="0" i="0" smtClean="0">
                                  <a:latin typeface="Cambria Math" panose="02040503050406030204" pitchFamily="18" charset="0"/>
                                </a:rPr>
                                <m:t>Pr</m:t>
                              </m:r>
                            </m:fName>
                            <m:e>
                              <m:d>
                                <m:dPr>
                                  <m:ctrlPr>
                                    <a:rPr lang="it-IT" sz="2100" b="0" i="1" smtClean="0">
                                      <a:latin typeface="Cambria Math" panose="02040503050406030204" pitchFamily="18" charset="0"/>
                                    </a:rPr>
                                  </m:ctrlPr>
                                </m:dPr>
                                <m:e>
                                  <m:r>
                                    <a:rPr lang="it-IT" sz="2100" b="0" i="1" smtClean="0">
                                      <a:latin typeface="Cambria Math" panose="02040503050406030204" pitchFamily="18" charset="0"/>
                                    </a:rPr>
                                    <m:t>𝑂</m:t>
                                  </m:r>
                                  <m:r>
                                    <a:rPr lang="it-IT" sz="2100" b="0" i="1" smtClean="0">
                                      <a:latin typeface="Cambria Math" panose="02040503050406030204" pitchFamily="18" charset="0"/>
                                    </a:rPr>
                                    <m:t>,</m:t>
                                  </m:r>
                                  <m:sSub>
                                    <m:sSubPr>
                                      <m:ctrlPr>
                                        <a:rPr lang="it-IT" sz="2100" b="0" i="1" smtClean="0">
                                          <a:solidFill>
                                            <a:srgbClr val="FF0000"/>
                                          </a:solidFill>
                                          <a:latin typeface="Cambria Math" panose="02040503050406030204" pitchFamily="18" charset="0"/>
                                        </a:rPr>
                                      </m:ctrlPr>
                                    </m:sSubPr>
                                    <m:e>
                                      <m:r>
                                        <a:rPr lang="it-IT" sz="2100" b="0" i="1" smtClean="0">
                                          <a:solidFill>
                                            <a:srgbClr val="FF0000"/>
                                          </a:solidFill>
                                          <a:latin typeface="Cambria Math" panose="02040503050406030204" pitchFamily="18" charset="0"/>
                                        </a:rPr>
                                        <m:t>𝑞</m:t>
                                      </m:r>
                                    </m:e>
                                    <m:sub>
                                      <m:r>
                                        <a:rPr lang="it-IT" sz="2100" b="0" i="1" smtClean="0">
                                          <a:solidFill>
                                            <a:srgbClr val="FF0000"/>
                                          </a:solidFill>
                                          <a:latin typeface="Cambria Math" panose="02040503050406030204" pitchFamily="18" charset="0"/>
                                        </a:rPr>
                                        <m:t>𝑇</m:t>
                                      </m:r>
                                    </m:sub>
                                  </m:sSub>
                                  <m:r>
                                    <a:rPr lang="it-IT" sz="2100" b="0" i="1" smtClean="0">
                                      <a:solidFill>
                                        <a:srgbClr val="FF0000"/>
                                      </a:solidFill>
                                      <a:latin typeface="Cambria Math" panose="02040503050406030204" pitchFamily="18" charset="0"/>
                                    </a:rPr>
                                    <m:t>=</m:t>
                                  </m:r>
                                  <m:sSub>
                                    <m:sSubPr>
                                      <m:ctrlPr>
                                        <a:rPr lang="it-IT" sz="2100" b="0" i="1" smtClean="0">
                                          <a:solidFill>
                                            <a:srgbClr val="FF0000"/>
                                          </a:solidFill>
                                          <a:latin typeface="Cambria Math" panose="02040503050406030204" pitchFamily="18" charset="0"/>
                                        </a:rPr>
                                      </m:ctrlPr>
                                    </m:sSubPr>
                                    <m:e>
                                      <m:r>
                                        <a:rPr lang="it-IT" sz="2100" b="0" i="1" smtClean="0">
                                          <a:solidFill>
                                            <a:srgbClr val="FF0000"/>
                                          </a:solidFill>
                                          <a:latin typeface="Cambria Math" panose="02040503050406030204" pitchFamily="18" charset="0"/>
                                        </a:rPr>
                                        <m:t>𝑆</m:t>
                                      </m:r>
                                    </m:e>
                                    <m:sub>
                                      <m:r>
                                        <a:rPr lang="it-IT" sz="2100" b="0" i="1" smtClean="0">
                                          <a:solidFill>
                                            <a:srgbClr val="FF0000"/>
                                          </a:solidFill>
                                          <a:latin typeface="Cambria Math" panose="02040503050406030204" pitchFamily="18" charset="0"/>
                                        </a:rPr>
                                        <m:t>𝑖</m:t>
                                      </m:r>
                                    </m:sub>
                                  </m:sSub>
                                  <m:r>
                                    <a:rPr lang="it-IT" sz="2100" b="0" i="1" smtClean="0">
                                      <a:latin typeface="Cambria Math" panose="02040503050406030204" pitchFamily="18" charset="0"/>
                                    </a:rPr>
                                    <m:t>|</m:t>
                                  </m:r>
                                  <m:r>
                                    <a:rPr lang="it-IT" sz="2100" b="0" i="1" smtClean="0">
                                      <a:latin typeface="Cambria Math" panose="02040503050406030204" pitchFamily="18" charset="0"/>
                                    </a:rPr>
                                    <m:t>𝜆</m:t>
                                  </m:r>
                                </m:e>
                              </m:d>
                            </m:e>
                          </m:func>
                        </m:e>
                      </m:nary>
                      <m:r>
                        <a:rPr lang="it-IT" sz="2100" b="0" i="1" smtClean="0">
                          <a:latin typeface="Cambria Math" panose="02040503050406030204" pitchFamily="18" charset="0"/>
                        </a:rPr>
                        <m:t>=</m:t>
                      </m:r>
                      <m:nary>
                        <m:naryPr>
                          <m:chr m:val="∑"/>
                          <m:ctrlPr>
                            <a:rPr lang="it-IT" sz="2100" i="1">
                              <a:latin typeface="Cambria Math" panose="02040503050406030204" pitchFamily="18" charset="0"/>
                            </a:rPr>
                          </m:ctrlPr>
                        </m:naryPr>
                        <m:sub>
                          <m:r>
                            <a:rPr lang="it-IT" sz="2100" i="1" smtClean="0">
                              <a:solidFill>
                                <a:srgbClr val="FF0000"/>
                              </a:solidFill>
                              <a:latin typeface="Cambria Math" panose="02040503050406030204" pitchFamily="18" charset="0"/>
                            </a:rPr>
                            <m:t>𝑖</m:t>
                          </m:r>
                          <m:r>
                            <a:rPr lang="it-IT" sz="2100" i="1" smtClean="0">
                              <a:solidFill>
                                <a:srgbClr val="FF0000"/>
                              </a:solidFill>
                              <a:latin typeface="Cambria Math" panose="02040503050406030204" pitchFamily="18" charset="0"/>
                            </a:rPr>
                            <m:t>=1 </m:t>
                          </m:r>
                        </m:sub>
                        <m:sup>
                          <m:r>
                            <a:rPr lang="it-IT" sz="2100" i="1" smtClean="0">
                              <a:solidFill>
                                <a:srgbClr val="FF0000"/>
                              </a:solidFill>
                              <a:latin typeface="Cambria Math" panose="02040503050406030204" pitchFamily="18" charset="0"/>
                            </a:rPr>
                            <m:t>𝑁</m:t>
                          </m:r>
                        </m:sup>
                        <m:e>
                          <m:sSub>
                            <m:sSubPr>
                              <m:ctrlPr>
                                <a:rPr lang="it-IT" sz="2100" i="1">
                                  <a:latin typeface="Cambria Math" panose="02040503050406030204" pitchFamily="18" charset="0"/>
                                </a:rPr>
                              </m:ctrlPr>
                            </m:sSubPr>
                            <m:e>
                              <m:r>
                                <a:rPr lang="it-IT" sz="2100" i="1">
                                  <a:latin typeface="Cambria Math" panose="02040503050406030204" pitchFamily="18" charset="0"/>
                                </a:rPr>
                                <m:t>𝛼</m:t>
                              </m:r>
                            </m:e>
                            <m:sub>
                              <m:r>
                                <a:rPr lang="it-IT" sz="2100" b="0" i="1" smtClean="0">
                                  <a:latin typeface="Cambria Math" panose="02040503050406030204" pitchFamily="18" charset="0"/>
                                </a:rPr>
                                <m:t>𝑇</m:t>
                              </m:r>
                            </m:sub>
                          </m:sSub>
                          <m:d>
                            <m:dPr>
                              <m:ctrlPr>
                                <a:rPr lang="it-IT" sz="2100" b="0" i="1">
                                  <a:latin typeface="Cambria Math" panose="02040503050406030204" pitchFamily="18" charset="0"/>
                                </a:rPr>
                              </m:ctrlPr>
                            </m:dPr>
                            <m:e>
                              <m:r>
                                <a:rPr lang="it-IT" sz="2100" i="1" smtClean="0">
                                  <a:solidFill>
                                    <a:srgbClr val="FF0000"/>
                                  </a:solidFill>
                                  <a:latin typeface="Cambria Math" panose="02040503050406030204" pitchFamily="18" charset="0"/>
                                </a:rPr>
                                <m:t>𝑖</m:t>
                              </m:r>
                            </m:e>
                          </m:d>
                        </m:e>
                      </m:nary>
                    </m:oMath>
                  </m:oMathPara>
                </a14:m>
                <a:endParaRPr lang="it-IT" sz="2100" dirty="0"/>
              </a:p>
            </p:txBody>
          </p:sp>
        </mc:Choice>
        <mc:Fallback xmlns="">
          <p:sp>
            <p:nvSpPr>
              <p:cNvPr id="27" name="Rettangolo 26">
                <a:extLst>
                  <a:ext uri="{FF2B5EF4-FFF2-40B4-BE49-F238E27FC236}">
                    <a16:creationId xmlns:a16="http://schemas.microsoft.com/office/drawing/2014/main" id="{9F1A46C5-0AD0-46CB-93F6-E13DCE290B72}"/>
                  </a:ext>
                </a:extLst>
              </p:cNvPr>
              <p:cNvSpPr>
                <a:spLocks noRot="1" noChangeAspect="1" noMove="1" noResize="1" noEditPoints="1" noAdjustHandles="1" noChangeArrowheads="1" noChangeShapeType="1" noTextEdit="1"/>
              </p:cNvSpPr>
              <p:nvPr/>
            </p:nvSpPr>
            <p:spPr>
              <a:xfrm>
                <a:off x="745237" y="6080560"/>
                <a:ext cx="8229624" cy="1062855"/>
              </a:xfrm>
              <a:prstGeom prst="rect">
                <a:avLst/>
              </a:prstGeom>
              <a:blipFill>
                <a:blip r:embed="rId18"/>
                <a:stretch>
                  <a:fillRect/>
                </a:stretch>
              </a:blipFill>
            </p:spPr>
            <p:txBody>
              <a:bodyPr/>
              <a:lstStyle/>
              <a:p>
                <a:r>
                  <a:rPr lang="it-IT">
                    <a:noFill/>
                  </a:rPr>
                  <a:t> </a:t>
                </a:r>
              </a:p>
            </p:txBody>
          </p:sp>
        </mc:Fallback>
      </mc:AlternateContent>
    </p:spTree>
    <p:extLst>
      <p:ext uri="{BB962C8B-B14F-4D97-AF65-F5344CB8AC3E}">
        <p14:creationId xmlns:p14="http://schemas.microsoft.com/office/powerpoint/2010/main" val="3902972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500"/>
                                        <p:tgtEl>
                                          <p:spTgt spid="16"/>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500"/>
                                        <p:tgtEl>
                                          <p:spTgt spid="2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3" grpId="0"/>
      <p:bldP spid="14" grpId="0"/>
      <p:bldP spid="15" grpId="0"/>
      <p:bldP spid="26" grpId="0"/>
      <p:bldP spid="2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ttangolo con angoli arrotondati 14">
            <a:extLst>
              <a:ext uri="{FF2B5EF4-FFF2-40B4-BE49-F238E27FC236}">
                <a16:creationId xmlns:a16="http://schemas.microsoft.com/office/drawing/2014/main" id="{AD597AE7-2C4D-438B-A3F1-64150C4FCCE0}"/>
              </a:ext>
            </a:extLst>
          </p:cNvPr>
          <p:cNvSpPr/>
          <p:nvPr/>
        </p:nvSpPr>
        <p:spPr>
          <a:xfrm>
            <a:off x="569051" y="5148968"/>
            <a:ext cx="3882973" cy="830332"/>
          </a:xfrm>
          <a:prstGeom prst="roundRect">
            <a:avLst/>
          </a:prstGeom>
          <a:solidFill>
            <a:schemeClr val="bg1">
              <a:alpha val="0"/>
            </a:schemeClr>
          </a:solidFill>
          <a:ln w="41275">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noFill/>
            </a:endParaRPr>
          </a:p>
        </p:txBody>
      </p:sp>
      <p:sp>
        <p:nvSpPr>
          <p:cNvPr id="18" name="Rettangolo con angoli arrotondati 17">
            <a:extLst>
              <a:ext uri="{FF2B5EF4-FFF2-40B4-BE49-F238E27FC236}">
                <a16:creationId xmlns:a16="http://schemas.microsoft.com/office/drawing/2014/main" id="{6E5825C8-FC8F-4FA9-88AE-D67EF04B558F}"/>
              </a:ext>
            </a:extLst>
          </p:cNvPr>
          <p:cNvSpPr/>
          <p:nvPr/>
        </p:nvSpPr>
        <p:spPr>
          <a:xfrm>
            <a:off x="391509" y="960233"/>
            <a:ext cx="9247791" cy="1939267"/>
          </a:xfrm>
          <a:prstGeom prst="roundRect">
            <a:avLst/>
          </a:prstGeom>
          <a:solidFill>
            <a:schemeClr val="bg1">
              <a:alpha val="0"/>
            </a:schemeClr>
          </a:solidFill>
          <a:ln w="41275">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noFill/>
            </a:endParaRPr>
          </a:p>
        </p:txBody>
      </p:sp>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p:txBody>
          <a:bodyPr>
            <a:normAutofit/>
          </a:bodyPr>
          <a:lstStyle/>
          <a:p>
            <a:r>
              <a:rPr lang="en-GB" dirty="0"/>
              <a:t>The forward algorithm</a:t>
            </a:r>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15</a:t>
            </a:fld>
            <a:endParaRPr lang="it-IT"/>
          </a:p>
        </p:txBody>
      </p:sp>
      <p:pic>
        <p:nvPicPr>
          <p:cNvPr id="7" name="Immagine 6">
            <a:extLst>
              <a:ext uri="{FF2B5EF4-FFF2-40B4-BE49-F238E27FC236}">
                <a16:creationId xmlns:a16="http://schemas.microsoft.com/office/drawing/2014/main" id="{4C07C285-C948-4AD7-9D51-24A09D33C35D}"/>
              </a:ext>
            </a:extLst>
          </p:cNvPr>
          <p:cNvPicPr>
            <a:picLocks noChangeAspect="1"/>
          </p:cNvPicPr>
          <p:nvPr/>
        </p:nvPicPr>
        <p:blipFill>
          <a:blip r:embed="rId3"/>
          <a:stretch>
            <a:fillRect/>
          </a:stretch>
        </p:blipFill>
        <p:spPr>
          <a:xfrm>
            <a:off x="5055181" y="3660959"/>
            <a:ext cx="4173570" cy="3279233"/>
          </a:xfrm>
          <a:prstGeom prst="rect">
            <a:avLst/>
          </a:prstGeom>
        </p:spPr>
      </p:pic>
      <mc:AlternateContent xmlns:mc="http://schemas.openxmlformats.org/markup-compatibility/2006">
        <mc:Choice xmlns:a14="http://schemas.microsoft.com/office/drawing/2010/main" Requires="a14">
          <p:sp>
            <p:nvSpPr>
              <p:cNvPr id="9" name="Rettangolo 8">
                <a:extLst>
                  <a:ext uri="{FF2B5EF4-FFF2-40B4-BE49-F238E27FC236}">
                    <a16:creationId xmlns:a16="http://schemas.microsoft.com/office/drawing/2014/main" id="{9527E690-2080-48F9-B336-4FE3F3A92F60}"/>
                  </a:ext>
                </a:extLst>
              </p:cNvPr>
              <p:cNvSpPr/>
              <p:nvPr/>
            </p:nvSpPr>
            <p:spPr>
              <a:xfrm>
                <a:off x="0" y="3079270"/>
                <a:ext cx="3481540" cy="1001043"/>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func>
                        <m:funcPr>
                          <m:ctrlPr>
                            <a:rPr lang="it-IT" sz="2100" i="1" smtClean="0">
                              <a:latin typeface="Cambria Math" panose="02040503050406030204" pitchFamily="18" charset="0"/>
                            </a:rPr>
                          </m:ctrlPr>
                        </m:funcPr>
                        <m:fName>
                          <m:r>
                            <m:rPr>
                              <m:sty m:val="p"/>
                            </m:rPr>
                            <a:rPr lang="it-IT" sz="2100">
                              <a:latin typeface="Cambria Math" panose="02040503050406030204" pitchFamily="18" charset="0"/>
                            </a:rPr>
                            <m:t>Pr</m:t>
                          </m:r>
                        </m:fName>
                        <m:e>
                          <m:d>
                            <m:dPr>
                              <m:ctrlPr>
                                <a:rPr lang="it-IT" sz="2100" i="1">
                                  <a:latin typeface="Cambria Math" panose="02040503050406030204" pitchFamily="18" charset="0"/>
                                </a:rPr>
                              </m:ctrlPr>
                            </m:dPr>
                            <m:e>
                              <m:r>
                                <a:rPr lang="it-IT" sz="2100" i="1">
                                  <a:latin typeface="Cambria Math" panose="02040503050406030204" pitchFamily="18" charset="0"/>
                                </a:rPr>
                                <m:t>𝑂</m:t>
                              </m:r>
                            </m:e>
                            <m:e>
                              <m:r>
                                <a:rPr lang="it-IT" sz="2100" i="1">
                                  <a:latin typeface="Cambria Math" panose="02040503050406030204" pitchFamily="18" charset="0"/>
                                </a:rPr>
                                <m:t>𝜆</m:t>
                              </m:r>
                            </m:e>
                          </m:d>
                        </m:e>
                      </m:func>
                      <m:r>
                        <a:rPr lang="it-IT" sz="2100" i="1">
                          <a:latin typeface="Cambria Math" panose="02040503050406030204" pitchFamily="18" charset="0"/>
                        </a:rPr>
                        <m:t> =</m:t>
                      </m:r>
                      <m:nary>
                        <m:naryPr>
                          <m:chr m:val="∑"/>
                          <m:ctrlPr>
                            <a:rPr lang="it-IT" sz="2100" i="1">
                              <a:latin typeface="Cambria Math" panose="02040503050406030204" pitchFamily="18" charset="0"/>
                            </a:rPr>
                          </m:ctrlPr>
                        </m:naryPr>
                        <m:sub>
                          <m:r>
                            <a:rPr lang="it-IT" sz="2100" i="1">
                              <a:latin typeface="Cambria Math" panose="02040503050406030204" pitchFamily="18" charset="0"/>
                            </a:rPr>
                            <m:t>𝑖</m:t>
                          </m:r>
                          <m:r>
                            <a:rPr lang="it-IT" sz="2100" i="1">
                              <a:latin typeface="Cambria Math" panose="02040503050406030204" pitchFamily="18" charset="0"/>
                            </a:rPr>
                            <m:t>=1 </m:t>
                          </m:r>
                        </m:sub>
                        <m:sup>
                          <m:r>
                            <a:rPr lang="it-IT" sz="2100" i="1">
                              <a:latin typeface="Cambria Math" panose="02040503050406030204" pitchFamily="18" charset="0"/>
                            </a:rPr>
                            <m:t>𝑁</m:t>
                          </m:r>
                        </m:sup>
                        <m:e>
                          <m:sSub>
                            <m:sSubPr>
                              <m:ctrlPr>
                                <a:rPr lang="it-IT" sz="2100" i="1">
                                  <a:latin typeface="Cambria Math" panose="02040503050406030204" pitchFamily="18" charset="0"/>
                                </a:rPr>
                              </m:ctrlPr>
                            </m:sSubPr>
                            <m:e>
                              <m:r>
                                <a:rPr lang="it-IT" sz="2100" i="1">
                                  <a:latin typeface="Cambria Math" panose="02040503050406030204" pitchFamily="18" charset="0"/>
                                </a:rPr>
                                <m:t>𝛼</m:t>
                              </m:r>
                            </m:e>
                            <m:sub>
                              <m:r>
                                <a:rPr lang="it-IT" sz="2100" b="0" i="1" smtClean="0">
                                  <a:latin typeface="Cambria Math" panose="02040503050406030204" pitchFamily="18" charset="0"/>
                                </a:rPr>
                                <m:t>𝑇</m:t>
                              </m:r>
                            </m:sub>
                          </m:sSub>
                          <m:r>
                            <a:rPr lang="it-IT" sz="2100" i="1">
                              <a:latin typeface="Cambria Math" panose="02040503050406030204" pitchFamily="18" charset="0"/>
                            </a:rPr>
                            <m:t>(</m:t>
                          </m:r>
                          <m:r>
                            <a:rPr lang="it-IT" sz="2100" i="1">
                              <a:latin typeface="Cambria Math" panose="02040503050406030204" pitchFamily="18" charset="0"/>
                            </a:rPr>
                            <m:t>𝑖</m:t>
                          </m:r>
                          <m:r>
                            <a:rPr lang="it-IT" sz="2100" i="1">
                              <a:latin typeface="Cambria Math" panose="02040503050406030204" pitchFamily="18" charset="0"/>
                            </a:rPr>
                            <m:t>)</m:t>
                          </m:r>
                        </m:e>
                      </m:nary>
                    </m:oMath>
                  </m:oMathPara>
                </a14:m>
                <a:endParaRPr lang="it-IT" sz="2100" dirty="0"/>
              </a:p>
            </p:txBody>
          </p:sp>
        </mc:Choice>
        <mc:Fallback>
          <p:sp>
            <p:nvSpPr>
              <p:cNvPr id="9" name="Rettangolo 8">
                <a:extLst>
                  <a:ext uri="{FF2B5EF4-FFF2-40B4-BE49-F238E27FC236}">
                    <a16:creationId xmlns:a16="http://schemas.microsoft.com/office/drawing/2014/main" id="{9527E690-2080-48F9-B336-4FE3F3A92F60}"/>
                  </a:ext>
                </a:extLst>
              </p:cNvPr>
              <p:cNvSpPr>
                <a:spLocks noRot="1" noChangeAspect="1" noMove="1" noResize="1" noEditPoints="1" noAdjustHandles="1" noChangeArrowheads="1" noChangeShapeType="1" noTextEdit="1"/>
              </p:cNvSpPr>
              <p:nvPr/>
            </p:nvSpPr>
            <p:spPr>
              <a:xfrm>
                <a:off x="0" y="3079270"/>
                <a:ext cx="3481540" cy="1001043"/>
              </a:xfrm>
              <a:prstGeom prst="rect">
                <a:avLst/>
              </a:prstGeom>
              <a:blipFill>
                <a:blip r:embed="rId4"/>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6" name="Rettangolo 5">
                <a:extLst>
                  <a:ext uri="{FF2B5EF4-FFF2-40B4-BE49-F238E27FC236}">
                    <a16:creationId xmlns:a16="http://schemas.microsoft.com/office/drawing/2014/main" id="{9B73396C-7BD2-4941-AEF6-A1F04CDBDC4F}"/>
                  </a:ext>
                </a:extLst>
              </p:cNvPr>
              <p:cNvSpPr/>
              <p:nvPr/>
            </p:nvSpPr>
            <p:spPr>
              <a:xfrm>
                <a:off x="1365308" y="2169216"/>
                <a:ext cx="7129067" cy="574901"/>
              </a:xfrm>
              <a:prstGeom prst="rect">
                <a:avLst/>
              </a:prstGeom>
            </p:spPr>
            <p:txBody>
              <a:bodyPr wrap="none">
                <a:spAutoFit/>
              </a:bodyPr>
              <a:lstStyle/>
              <a:p>
                <a14:m>
                  <m:oMath xmlns:m="http://schemas.openxmlformats.org/officeDocument/2006/math">
                    <m:r>
                      <a:rPr lang="it-IT" sz="2100" i="1" smtClean="0">
                        <a:latin typeface="Cambria Math" panose="02040503050406030204" pitchFamily="18" charset="0"/>
                      </a:rPr>
                      <m:t>𝒪</m:t>
                    </m:r>
                    <m:d>
                      <m:dPr>
                        <m:ctrlPr>
                          <a:rPr lang="it-IT" sz="2100" i="1">
                            <a:latin typeface="Cambria Math" panose="02040503050406030204" pitchFamily="18" charset="0"/>
                          </a:rPr>
                        </m:ctrlPr>
                      </m:dPr>
                      <m:e>
                        <m:r>
                          <a:rPr lang="it-IT" sz="2100" b="0" i="1" smtClean="0">
                            <a:latin typeface="Cambria Math" panose="02040503050406030204" pitchFamily="18" charset="0"/>
                          </a:rPr>
                          <m:t>𝑇</m:t>
                        </m:r>
                        <m:sSup>
                          <m:sSupPr>
                            <m:ctrlPr>
                              <a:rPr lang="it-IT" sz="2100" b="0" i="1" smtClean="0">
                                <a:latin typeface="Cambria Math" panose="02040503050406030204" pitchFamily="18" charset="0"/>
                              </a:rPr>
                            </m:ctrlPr>
                          </m:sSupPr>
                          <m:e>
                            <m:r>
                              <a:rPr lang="it-IT" sz="2100" b="0" i="1" smtClean="0">
                                <a:latin typeface="Cambria Math" panose="02040503050406030204" pitchFamily="18" charset="0"/>
                              </a:rPr>
                              <m:t>𝑁</m:t>
                            </m:r>
                          </m:e>
                          <m:sup>
                            <m:r>
                              <a:rPr lang="it-IT" sz="2100" b="0" i="1" smtClean="0">
                                <a:latin typeface="Cambria Math" panose="02040503050406030204" pitchFamily="18" charset="0"/>
                              </a:rPr>
                              <m:t>𝑇</m:t>
                            </m:r>
                          </m:sup>
                        </m:sSup>
                      </m:e>
                    </m:d>
                    <m:r>
                      <a:rPr lang="it-IT" sz="2100" b="0" i="1" smtClean="0">
                        <a:latin typeface="Cambria Math" panose="02040503050406030204" pitchFamily="18" charset="0"/>
                      </a:rPr>
                      <m:t>=</m:t>
                    </m:r>
                    <m:d>
                      <m:dPr>
                        <m:ctrlPr>
                          <a:rPr lang="it-IT" sz="2100" b="0" i="1" smtClean="0">
                            <a:latin typeface="Cambria Math" panose="02040503050406030204" pitchFamily="18" charset="0"/>
                          </a:rPr>
                        </m:ctrlPr>
                      </m:dPr>
                      <m:e>
                        <m:r>
                          <a:rPr lang="it-IT" sz="2100" b="0" i="1" smtClean="0">
                            <a:latin typeface="Cambria Math" panose="02040503050406030204" pitchFamily="18" charset="0"/>
                          </a:rPr>
                          <m:t>2</m:t>
                        </m:r>
                        <m:r>
                          <a:rPr lang="it-IT" sz="2100" b="0" i="1" smtClean="0">
                            <a:latin typeface="Cambria Math" panose="02040503050406030204" pitchFamily="18" charset="0"/>
                          </a:rPr>
                          <m:t>𝑇</m:t>
                        </m:r>
                        <m:r>
                          <a:rPr lang="it-IT" sz="2100" b="0" i="1" smtClean="0">
                            <a:latin typeface="Cambria Math" panose="02040503050406030204" pitchFamily="18" charset="0"/>
                          </a:rPr>
                          <m:t>−1</m:t>
                        </m:r>
                      </m:e>
                    </m:d>
                    <m:sSup>
                      <m:sSupPr>
                        <m:ctrlPr>
                          <a:rPr lang="it-IT" sz="2100" b="0" i="1" smtClean="0">
                            <a:latin typeface="Cambria Math" panose="02040503050406030204" pitchFamily="18" charset="0"/>
                          </a:rPr>
                        </m:ctrlPr>
                      </m:sSupPr>
                      <m:e>
                        <m:r>
                          <a:rPr lang="it-IT" sz="2100" b="0" i="1" smtClean="0">
                            <a:latin typeface="Cambria Math" panose="02040503050406030204" pitchFamily="18" charset="0"/>
                          </a:rPr>
                          <m:t>𝑁</m:t>
                        </m:r>
                      </m:e>
                      <m:sup>
                        <m:r>
                          <a:rPr lang="it-IT" sz="2100" b="0" i="1" smtClean="0">
                            <a:latin typeface="Cambria Math" panose="02040503050406030204" pitchFamily="18" charset="0"/>
                          </a:rPr>
                          <m:t>𝑇</m:t>
                        </m:r>
                      </m:sup>
                    </m:sSup>
                    <m:r>
                      <a:rPr lang="it-IT" sz="2100" b="0" i="1" smtClean="0">
                        <a:latin typeface="Cambria Math" panose="02040503050406030204" pitchFamily="18" charset="0"/>
                      </a:rPr>
                      <m:t>+</m:t>
                    </m:r>
                    <m:d>
                      <m:dPr>
                        <m:ctrlPr>
                          <a:rPr lang="it-IT" sz="2100" b="0" i="1" smtClean="0">
                            <a:latin typeface="Cambria Math" panose="02040503050406030204" pitchFamily="18" charset="0"/>
                          </a:rPr>
                        </m:ctrlPr>
                      </m:dPr>
                      <m:e>
                        <m:sSup>
                          <m:sSupPr>
                            <m:ctrlPr>
                              <a:rPr lang="it-IT" sz="2100" b="0" i="1" smtClean="0">
                                <a:latin typeface="Cambria Math" panose="02040503050406030204" pitchFamily="18" charset="0"/>
                              </a:rPr>
                            </m:ctrlPr>
                          </m:sSupPr>
                          <m:e>
                            <m:r>
                              <a:rPr lang="it-IT" sz="2100" b="0" i="1" smtClean="0">
                                <a:latin typeface="Cambria Math" panose="02040503050406030204" pitchFamily="18" charset="0"/>
                              </a:rPr>
                              <m:t>𝑁</m:t>
                            </m:r>
                          </m:e>
                          <m:sup>
                            <m:r>
                              <a:rPr lang="it-IT" sz="2100" b="0" i="1" smtClean="0">
                                <a:latin typeface="Cambria Math" panose="02040503050406030204" pitchFamily="18" charset="0"/>
                              </a:rPr>
                              <m:t>𝑇</m:t>
                            </m:r>
                          </m:sup>
                        </m:sSup>
                        <m:r>
                          <a:rPr lang="it-IT" sz="2100" b="0" i="1" smtClean="0">
                            <a:latin typeface="Cambria Math" panose="02040503050406030204" pitchFamily="18" charset="0"/>
                          </a:rPr>
                          <m:t>−1</m:t>
                        </m:r>
                      </m:e>
                    </m:d>
                    <m:sSub>
                      <m:sSubPr>
                        <m:ctrlPr>
                          <a:rPr lang="it-IT" sz="2100" i="1">
                            <a:latin typeface="Cambria Math" panose="02040503050406030204" pitchFamily="18" charset="0"/>
                          </a:rPr>
                        </m:ctrlPr>
                      </m:sSubPr>
                      <m:e>
                        <m:d>
                          <m:dPr>
                            <m:begChr m:val=""/>
                            <m:endChr m:val="|"/>
                            <m:ctrlPr>
                              <a:rPr lang="it-IT" sz="2100" i="1">
                                <a:latin typeface="Cambria Math" panose="02040503050406030204" pitchFamily="18" charset="0"/>
                              </a:rPr>
                            </m:ctrlPr>
                          </m:dPr>
                          <m:e>
                            <m:r>
                              <a:rPr lang="en-US" sz="2100">
                                <a:latin typeface="Cambria Math" panose="02040503050406030204" pitchFamily="18" charset="0"/>
                              </a:rPr>
                              <m:t>​</m:t>
                            </m:r>
                          </m:e>
                        </m:d>
                      </m:e>
                      <m:sub>
                        <m:eqArr>
                          <m:eqArrPr>
                            <m:ctrlPr>
                              <a:rPr lang="it-IT" sz="2100" i="1">
                                <a:latin typeface="Cambria Math" panose="02040503050406030204" pitchFamily="18" charset="0"/>
                              </a:rPr>
                            </m:ctrlPr>
                          </m:eqArrPr>
                          <m:e>
                            <m:r>
                              <a:rPr lang="it-IT" sz="2100" i="1">
                                <a:latin typeface="Cambria Math" panose="02040503050406030204" pitchFamily="18" charset="0"/>
                              </a:rPr>
                              <m:t>𝑁</m:t>
                            </m:r>
                            <m:r>
                              <a:rPr lang="it-IT" sz="2100" i="1">
                                <a:latin typeface="Cambria Math" panose="02040503050406030204" pitchFamily="18" charset="0"/>
                              </a:rPr>
                              <m:t>=5</m:t>
                            </m:r>
                          </m:e>
                          <m:e>
                            <m:r>
                              <a:rPr lang="it-IT" sz="2100" b="0" i="1" smtClean="0">
                                <a:latin typeface="Cambria Math" panose="02040503050406030204" pitchFamily="18" charset="0"/>
                              </a:rPr>
                              <m:t>𝑇</m:t>
                            </m:r>
                            <m:r>
                              <a:rPr lang="it-IT" sz="2100" b="0" i="1" smtClean="0">
                                <a:latin typeface="Cambria Math" panose="02040503050406030204" pitchFamily="18" charset="0"/>
                              </a:rPr>
                              <m:t>=100</m:t>
                            </m:r>
                          </m:e>
                        </m:eqArr>
                      </m:sub>
                    </m:sSub>
                    <m:r>
                      <a:rPr lang="it-IT" sz="2100" b="0" i="1" smtClean="0">
                        <a:latin typeface="Cambria Math" panose="02040503050406030204" pitchFamily="18" charset="0"/>
                      </a:rPr>
                      <m:t>=</m:t>
                    </m:r>
                    <m:sSup>
                      <m:sSupPr>
                        <m:ctrlPr>
                          <a:rPr lang="it-IT" sz="2100" i="1">
                            <a:latin typeface="Cambria Math" panose="02040503050406030204" pitchFamily="18" charset="0"/>
                          </a:rPr>
                        </m:ctrlPr>
                      </m:sSupPr>
                      <m:e>
                        <m:r>
                          <a:rPr lang="it-IT" sz="2100" i="1">
                            <a:latin typeface="Cambria Math" panose="02040503050406030204" pitchFamily="18" charset="0"/>
                          </a:rPr>
                          <m:t>10</m:t>
                        </m:r>
                      </m:e>
                      <m:sup>
                        <m:r>
                          <a:rPr lang="it-IT" sz="2100" i="1">
                            <a:latin typeface="Cambria Math" panose="02040503050406030204" pitchFamily="18" charset="0"/>
                          </a:rPr>
                          <m:t>72</m:t>
                        </m:r>
                      </m:sup>
                    </m:sSup>
                  </m:oMath>
                </a14:m>
                <a:r>
                  <a:rPr lang="en-US" sz="2100" dirty="0"/>
                  <a:t> calculations</a:t>
                </a:r>
              </a:p>
            </p:txBody>
          </p:sp>
        </mc:Choice>
        <mc:Fallback xmlns="">
          <p:sp>
            <p:nvSpPr>
              <p:cNvPr id="6" name="Rettangolo 5">
                <a:extLst>
                  <a:ext uri="{FF2B5EF4-FFF2-40B4-BE49-F238E27FC236}">
                    <a16:creationId xmlns:a16="http://schemas.microsoft.com/office/drawing/2014/main" id="{9B73396C-7BD2-4941-AEF6-A1F04CDBDC4F}"/>
                  </a:ext>
                </a:extLst>
              </p:cNvPr>
              <p:cNvSpPr>
                <a:spLocks noRot="1" noChangeAspect="1" noMove="1" noResize="1" noEditPoints="1" noAdjustHandles="1" noChangeArrowheads="1" noChangeShapeType="1" noTextEdit="1"/>
              </p:cNvSpPr>
              <p:nvPr/>
            </p:nvSpPr>
            <p:spPr>
              <a:xfrm>
                <a:off x="1365308" y="2169216"/>
                <a:ext cx="7129067" cy="574901"/>
              </a:xfrm>
              <a:prstGeom prst="rect">
                <a:avLst/>
              </a:prstGeom>
              <a:blipFill>
                <a:blip r:embed="rId5"/>
                <a:stretch>
                  <a:fillRect l="-86" t="-88298" r="-257" b="-11063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Rettangolo 7">
                <a:extLst>
                  <a:ext uri="{FF2B5EF4-FFF2-40B4-BE49-F238E27FC236}">
                    <a16:creationId xmlns:a16="http://schemas.microsoft.com/office/drawing/2014/main" id="{6D0568C9-A3D3-479D-8143-837846FD6493}"/>
                  </a:ext>
                </a:extLst>
              </p:cNvPr>
              <p:cNvSpPr/>
              <p:nvPr/>
            </p:nvSpPr>
            <p:spPr>
              <a:xfrm>
                <a:off x="2759761" y="846281"/>
                <a:ext cx="4200574" cy="106285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unc>
                        <m:funcPr>
                          <m:ctrlPr>
                            <a:rPr lang="it-IT" sz="2100" i="1" smtClean="0">
                              <a:latin typeface="Cambria Math" panose="02040503050406030204" pitchFamily="18" charset="0"/>
                            </a:rPr>
                          </m:ctrlPr>
                        </m:funcPr>
                        <m:fName>
                          <m:r>
                            <m:rPr>
                              <m:sty m:val="p"/>
                            </m:rPr>
                            <a:rPr lang="it-IT" sz="2100">
                              <a:latin typeface="Cambria Math" panose="02040503050406030204" pitchFamily="18" charset="0"/>
                            </a:rPr>
                            <m:t>Pr</m:t>
                          </m:r>
                        </m:fName>
                        <m:e>
                          <m:d>
                            <m:dPr>
                              <m:ctrlPr>
                                <a:rPr lang="it-IT" sz="2100" i="1">
                                  <a:latin typeface="Cambria Math" panose="02040503050406030204" pitchFamily="18" charset="0"/>
                                </a:rPr>
                              </m:ctrlPr>
                            </m:dPr>
                            <m:e>
                              <m:r>
                                <a:rPr lang="it-IT" sz="2100" i="1">
                                  <a:latin typeface="Cambria Math" panose="02040503050406030204" pitchFamily="18" charset="0"/>
                                </a:rPr>
                                <m:t>𝑂</m:t>
                              </m:r>
                            </m:e>
                            <m:e>
                              <m:r>
                                <a:rPr lang="it-IT" sz="2100" i="1">
                                  <a:latin typeface="Cambria Math" panose="02040503050406030204" pitchFamily="18" charset="0"/>
                                </a:rPr>
                                <m:t>𝜆</m:t>
                              </m:r>
                            </m:e>
                          </m:d>
                        </m:e>
                      </m:func>
                      <m:r>
                        <a:rPr lang="it-IT" sz="2100" b="0" i="1" smtClean="0">
                          <a:latin typeface="Cambria Math" panose="02040503050406030204" pitchFamily="18" charset="0"/>
                        </a:rPr>
                        <m:t>=</m:t>
                      </m:r>
                      <m:nary>
                        <m:naryPr>
                          <m:chr m:val="∑"/>
                          <m:ctrlPr>
                            <a:rPr lang="it-IT" sz="2100" i="1">
                              <a:latin typeface="Cambria Math" panose="02040503050406030204" pitchFamily="18" charset="0"/>
                            </a:rPr>
                          </m:ctrlPr>
                        </m:naryPr>
                        <m:sub>
                          <m:r>
                            <a:rPr lang="it-IT" sz="2100" i="1">
                              <a:latin typeface="Cambria Math" panose="02040503050406030204" pitchFamily="18" charset="0"/>
                            </a:rPr>
                            <m:t>∀ </m:t>
                          </m:r>
                          <m:r>
                            <a:rPr lang="it-IT" sz="2100" i="1">
                              <a:latin typeface="Cambria Math" panose="02040503050406030204" pitchFamily="18" charset="0"/>
                            </a:rPr>
                            <m:t>𝑄</m:t>
                          </m:r>
                        </m:sub>
                        <m:sup/>
                        <m:e>
                          <m:func>
                            <m:funcPr>
                              <m:ctrlPr>
                                <a:rPr lang="it-IT" sz="2100" i="1">
                                  <a:latin typeface="Cambria Math" panose="02040503050406030204" pitchFamily="18" charset="0"/>
                                </a:rPr>
                              </m:ctrlPr>
                            </m:funcPr>
                            <m:fName>
                              <m:r>
                                <m:rPr>
                                  <m:sty m:val="p"/>
                                </m:rPr>
                                <a:rPr lang="it-IT" sz="2100">
                                  <a:latin typeface="Cambria Math" panose="02040503050406030204" pitchFamily="18" charset="0"/>
                                </a:rPr>
                                <m:t>Pr</m:t>
                              </m:r>
                            </m:fName>
                            <m:e>
                              <m:d>
                                <m:dPr>
                                  <m:ctrlPr>
                                    <a:rPr lang="it-IT" sz="2100" i="1">
                                      <a:latin typeface="Cambria Math" panose="02040503050406030204" pitchFamily="18" charset="0"/>
                                    </a:rPr>
                                  </m:ctrlPr>
                                </m:dPr>
                                <m:e>
                                  <m:r>
                                    <a:rPr lang="it-IT" sz="2100" i="1">
                                      <a:latin typeface="Cambria Math" panose="02040503050406030204" pitchFamily="18" charset="0"/>
                                    </a:rPr>
                                    <m:t>𝑂</m:t>
                                  </m:r>
                                </m:e>
                                <m:e>
                                  <m:r>
                                    <a:rPr lang="it-IT" sz="2100" i="1">
                                      <a:latin typeface="Cambria Math" panose="02040503050406030204" pitchFamily="18" charset="0"/>
                                    </a:rPr>
                                    <m:t>𝑄</m:t>
                                  </m:r>
                                  <m:r>
                                    <a:rPr lang="it-IT" sz="2100" i="1">
                                      <a:latin typeface="Cambria Math" panose="02040503050406030204" pitchFamily="18" charset="0"/>
                                    </a:rPr>
                                    <m:t>,</m:t>
                                  </m:r>
                                  <m:r>
                                    <a:rPr lang="it-IT" sz="2100" i="1">
                                      <a:latin typeface="Cambria Math" panose="02040503050406030204" pitchFamily="18" charset="0"/>
                                    </a:rPr>
                                    <m:t>𝜆</m:t>
                                  </m:r>
                                </m:e>
                              </m:d>
                              <m:r>
                                <a:rPr lang="it-IT" sz="2100" i="1">
                                  <a:latin typeface="Cambria Math" panose="02040503050406030204" pitchFamily="18" charset="0"/>
                                </a:rPr>
                                <m:t>⋅</m:t>
                              </m:r>
                              <m:func>
                                <m:funcPr>
                                  <m:ctrlPr>
                                    <a:rPr lang="it-IT" sz="2100" i="1">
                                      <a:latin typeface="Cambria Math" panose="02040503050406030204" pitchFamily="18" charset="0"/>
                                    </a:rPr>
                                  </m:ctrlPr>
                                </m:funcPr>
                                <m:fName>
                                  <m:r>
                                    <m:rPr>
                                      <m:sty m:val="p"/>
                                    </m:rPr>
                                    <a:rPr lang="it-IT" sz="2100">
                                      <a:latin typeface="Cambria Math" panose="02040503050406030204" pitchFamily="18" charset="0"/>
                                    </a:rPr>
                                    <m:t>Pr</m:t>
                                  </m:r>
                                </m:fName>
                                <m:e>
                                  <m:d>
                                    <m:dPr>
                                      <m:ctrlPr>
                                        <a:rPr lang="it-IT" sz="2100" i="1">
                                          <a:latin typeface="Cambria Math" panose="02040503050406030204" pitchFamily="18" charset="0"/>
                                        </a:rPr>
                                      </m:ctrlPr>
                                    </m:dPr>
                                    <m:e>
                                      <m:r>
                                        <a:rPr lang="it-IT" sz="2100" i="1">
                                          <a:latin typeface="Cambria Math" panose="02040503050406030204" pitchFamily="18" charset="0"/>
                                        </a:rPr>
                                        <m:t>𝑄</m:t>
                                      </m:r>
                                    </m:e>
                                    <m:e>
                                      <m:r>
                                        <a:rPr lang="it-IT" sz="2100" i="1">
                                          <a:latin typeface="Cambria Math" panose="02040503050406030204" pitchFamily="18" charset="0"/>
                                        </a:rPr>
                                        <m:t>𝜆</m:t>
                                      </m:r>
                                    </m:e>
                                  </m:d>
                                </m:e>
                              </m:func>
                            </m:e>
                          </m:func>
                        </m:e>
                      </m:nary>
                    </m:oMath>
                  </m:oMathPara>
                </a14:m>
                <a:endParaRPr lang="en-US" sz="2100" dirty="0"/>
              </a:p>
            </p:txBody>
          </p:sp>
        </mc:Choice>
        <mc:Fallback xmlns="">
          <p:sp>
            <p:nvSpPr>
              <p:cNvPr id="8" name="Rettangolo 7">
                <a:extLst>
                  <a:ext uri="{FF2B5EF4-FFF2-40B4-BE49-F238E27FC236}">
                    <a16:creationId xmlns:a16="http://schemas.microsoft.com/office/drawing/2014/main" id="{6D0568C9-A3D3-479D-8143-837846FD6493}"/>
                  </a:ext>
                </a:extLst>
              </p:cNvPr>
              <p:cNvSpPr>
                <a:spLocks noRot="1" noChangeAspect="1" noMove="1" noResize="1" noEditPoints="1" noAdjustHandles="1" noChangeArrowheads="1" noChangeShapeType="1" noTextEdit="1"/>
              </p:cNvSpPr>
              <p:nvPr/>
            </p:nvSpPr>
            <p:spPr>
              <a:xfrm>
                <a:off x="2759761" y="846281"/>
                <a:ext cx="4200574" cy="1062855"/>
              </a:xfrm>
              <a:prstGeom prst="rect">
                <a:avLst/>
              </a:prstGeom>
              <a:blipFill>
                <a:blip r:embed="rId6"/>
                <a:stretch>
                  <a:fillRect/>
                </a:stretch>
              </a:blipFill>
            </p:spPr>
            <p:txBody>
              <a:bodyPr/>
              <a:lstStyle/>
              <a:p>
                <a:r>
                  <a:rPr lang="it-IT">
                    <a:noFill/>
                  </a:rPr>
                  <a:t> </a:t>
                </a:r>
              </a:p>
            </p:txBody>
          </p:sp>
        </mc:Fallback>
      </mc:AlternateContent>
      <mc:AlternateContent xmlns:mc="http://schemas.openxmlformats.org/markup-compatibility/2006">
        <mc:Choice xmlns:a14="http://schemas.microsoft.com/office/drawing/2010/main" Requires="a14">
          <p:sp>
            <p:nvSpPr>
              <p:cNvPr id="12" name="Rettangolo 11">
                <a:extLst>
                  <a:ext uri="{FF2B5EF4-FFF2-40B4-BE49-F238E27FC236}">
                    <a16:creationId xmlns:a16="http://schemas.microsoft.com/office/drawing/2014/main" id="{0A917823-6AA6-41F1-A053-C749ABFE2B47}"/>
                  </a:ext>
                </a:extLst>
              </p:cNvPr>
              <p:cNvSpPr/>
              <p:nvPr/>
            </p:nvSpPr>
            <p:spPr>
              <a:xfrm>
                <a:off x="1047476" y="6390860"/>
                <a:ext cx="2859309" cy="71962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2100" i="1" smtClean="0">
                          <a:latin typeface="Cambria Math" panose="02040503050406030204" pitchFamily="18" charset="0"/>
                        </a:rPr>
                        <m:t>𝒪</m:t>
                      </m:r>
                      <m:d>
                        <m:dPr>
                          <m:ctrlPr>
                            <a:rPr lang="it-IT" sz="2100" i="1">
                              <a:latin typeface="Cambria Math" panose="02040503050406030204" pitchFamily="18" charset="0"/>
                            </a:rPr>
                          </m:ctrlPr>
                        </m:dPr>
                        <m:e>
                          <m:sSup>
                            <m:sSupPr>
                              <m:ctrlPr>
                                <a:rPr lang="it-IT" sz="2100" b="0" i="1" smtClean="0">
                                  <a:latin typeface="Cambria Math" panose="02040503050406030204" pitchFamily="18" charset="0"/>
                                </a:rPr>
                              </m:ctrlPr>
                            </m:sSupPr>
                            <m:e>
                              <m:r>
                                <a:rPr lang="it-IT" sz="2100" b="0" i="1" smtClean="0">
                                  <a:latin typeface="Cambria Math" panose="02040503050406030204" pitchFamily="18" charset="0"/>
                                </a:rPr>
                                <m:t>𝑁</m:t>
                              </m:r>
                            </m:e>
                            <m:sup>
                              <m:r>
                                <a:rPr lang="it-IT" sz="2100" b="0" i="1" smtClean="0">
                                  <a:latin typeface="Cambria Math" panose="02040503050406030204" pitchFamily="18" charset="0"/>
                                </a:rPr>
                                <m:t>2</m:t>
                              </m:r>
                            </m:sup>
                          </m:sSup>
                          <m:r>
                            <a:rPr lang="it-IT" sz="2100" b="0" i="1" smtClean="0">
                              <a:latin typeface="Cambria Math" panose="02040503050406030204" pitchFamily="18" charset="0"/>
                            </a:rPr>
                            <m:t>𝑇</m:t>
                          </m:r>
                        </m:e>
                      </m:d>
                      <m:sSub>
                        <m:sSubPr>
                          <m:ctrlPr>
                            <a:rPr lang="it-IT" sz="2100" i="1">
                              <a:latin typeface="Cambria Math" panose="02040503050406030204" pitchFamily="18" charset="0"/>
                            </a:rPr>
                          </m:ctrlPr>
                        </m:sSubPr>
                        <m:e>
                          <m:d>
                            <m:dPr>
                              <m:begChr m:val=""/>
                              <m:endChr m:val="|"/>
                              <m:ctrlPr>
                                <a:rPr lang="it-IT" sz="2100" i="1">
                                  <a:latin typeface="Cambria Math" panose="02040503050406030204" pitchFamily="18" charset="0"/>
                                </a:rPr>
                              </m:ctrlPr>
                            </m:dPr>
                            <m:e>
                              <m:r>
                                <a:rPr lang="en-US" sz="2100">
                                  <a:latin typeface="Cambria Math" panose="02040503050406030204" pitchFamily="18" charset="0"/>
                                </a:rPr>
                                <m:t>​</m:t>
                              </m:r>
                            </m:e>
                          </m:d>
                        </m:e>
                        <m:sub>
                          <m:eqArr>
                            <m:eqArrPr>
                              <m:ctrlPr>
                                <a:rPr lang="it-IT" sz="2100" i="1">
                                  <a:latin typeface="Cambria Math" panose="02040503050406030204" pitchFamily="18" charset="0"/>
                                </a:rPr>
                              </m:ctrlPr>
                            </m:eqArrPr>
                            <m:e>
                              <m:r>
                                <a:rPr lang="it-IT" sz="2100" i="1">
                                  <a:latin typeface="Cambria Math" panose="02040503050406030204" pitchFamily="18" charset="0"/>
                                </a:rPr>
                                <m:t>𝑁</m:t>
                              </m:r>
                              <m:r>
                                <a:rPr lang="it-IT" sz="2100" i="1">
                                  <a:latin typeface="Cambria Math" panose="02040503050406030204" pitchFamily="18" charset="0"/>
                                </a:rPr>
                                <m:t>=5</m:t>
                              </m:r>
                            </m:e>
                            <m:e>
                              <m:r>
                                <a:rPr lang="it-IT" sz="2100" b="0" i="1" smtClean="0">
                                  <a:latin typeface="Cambria Math" panose="02040503050406030204" pitchFamily="18" charset="0"/>
                                </a:rPr>
                                <m:t>𝑇</m:t>
                              </m:r>
                              <m:r>
                                <a:rPr lang="it-IT" sz="2100" b="0" i="1" smtClean="0">
                                  <a:latin typeface="Cambria Math" panose="02040503050406030204" pitchFamily="18" charset="0"/>
                                </a:rPr>
                                <m:t>=100</m:t>
                              </m:r>
                            </m:e>
                          </m:eqArr>
                        </m:sub>
                      </m:sSub>
                      <m:r>
                        <a:rPr lang="it-IT" sz="2100" b="0" i="1" smtClean="0">
                          <a:latin typeface="Cambria Math" panose="02040503050406030204" pitchFamily="18" charset="0"/>
                        </a:rPr>
                        <m:t>=2500</m:t>
                      </m:r>
                    </m:oMath>
                  </m:oMathPara>
                </a14:m>
                <a:endParaRPr lang="en-US" sz="2100" dirty="0"/>
              </a:p>
            </p:txBody>
          </p:sp>
        </mc:Choice>
        <mc:Fallback>
          <p:sp>
            <p:nvSpPr>
              <p:cNvPr id="12" name="Rettangolo 11">
                <a:extLst>
                  <a:ext uri="{FF2B5EF4-FFF2-40B4-BE49-F238E27FC236}">
                    <a16:creationId xmlns:a16="http://schemas.microsoft.com/office/drawing/2014/main" id="{0A917823-6AA6-41F1-A053-C749ABFE2B47}"/>
                  </a:ext>
                </a:extLst>
              </p:cNvPr>
              <p:cNvSpPr>
                <a:spLocks noRot="1" noChangeAspect="1" noMove="1" noResize="1" noEditPoints="1" noAdjustHandles="1" noChangeArrowheads="1" noChangeShapeType="1" noTextEdit="1"/>
              </p:cNvSpPr>
              <p:nvPr/>
            </p:nvSpPr>
            <p:spPr>
              <a:xfrm>
                <a:off x="1047476" y="6390860"/>
                <a:ext cx="2859309" cy="719621"/>
              </a:xfrm>
              <a:prstGeom prst="rect">
                <a:avLst/>
              </a:prstGeom>
              <a:blipFill>
                <a:blip r:embed="rId7"/>
                <a:stretch>
                  <a:fillRect/>
                </a:stretch>
              </a:blipFill>
            </p:spPr>
            <p:txBody>
              <a:bodyPr/>
              <a:lstStyle/>
              <a:p>
                <a:r>
                  <a:rPr lang="it-IT">
                    <a:noFill/>
                  </a:rPr>
                  <a:t> </a:t>
                </a:r>
              </a:p>
            </p:txBody>
          </p:sp>
        </mc:Fallback>
      </mc:AlternateContent>
      <mc:AlternateContent xmlns:mc="http://schemas.openxmlformats.org/markup-compatibility/2006">
        <mc:Choice xmlns:a14="http://schemas.microsoft.com/office/drawing/2010/main" Requires="a14">
          <p:sp>
            <p:nvSpPr>
              <p:cNvPr id="13" name="CasellaDiTesto 12">
                <a:extLst>
                  <a:ext uri="{FF2B5EF4-FFF2-40B4-BE49-F238E27FC236}">
                    <a16:creationId xmlns:a16="http://schemas.microsoft.com/office/drawing/2014/main" id="{ADA6FC38-C874-48BF-80EB-186D713F9D54}"/>
                  </a:ext>
                </a:extLst>
              </p:cNvPr>
              <p:cNvSpPr txBox="1"/>
              <p:nvPr/>
            </p:nvSpPr>
            <p:spPr>
              <a:xfrm>
                <a:off x="736362" y="5148968"/>
                <a:ext cx="3456882" cy="783741"/>
              </a:xfrm>
              <a:prstGeom prst="rect">
                <a:avLst/>
              </a:prstGeom>
              <a:noFill/>
            </p:spPr>
            <p:txBody>
              <a:bodyPr wrap="square">
                <a:spAutoFit/>
              </a:bodyPr>
              <a:lstStyle/>
              <a:p>
                <a:pPr algn="ctr"/>
                <a:r>
                  <a:rPr lang="en-GB" sz="2100" dirty="0"/>
                  <a:t>For each emission </a:t>
                </a:r>
                <a14:m>
                  <m:oMath xmlns:m="http://schemas.openxmlformats.org/officeDocument/2006/math">
                    <m:sSub>
                      <m:sSubPr>
                        <m:ctrlPr>
                          <a:rPr lang="it-IT" sz="2100" i="1">
                            <a:latin typeface="Cambria Math" panose="02040503050406030204" pitchFamily="18" charset="0"/>
                          </a:rPr>
                        </m:ctrlPr>
                      </m:sSubPr>
                      <m:e>
                        <m:r>
                          <a:rPr lang="it-IT" sz="2100" i="1">
                            <a:latin typeface="Cambria Math" panose="02040503050406030204" pitchFamily="18" charset="0"/>
                          </a:rPr>
                          <m:t>𝑜</m:t>
                        </m:r>
                      </m:e>
                      <m:sub>
                        <m:r>
                          <a:rPr lang="it-IT" sz="2100" i="1">
                            <a:latin typeface="Cambria Math" panose="02040503050406030204" pitchFamily="18" charset="0"/>
                          </a:rPr>
                          <m:t>𝑡</m:t>
                        </m:r>
                      </m:sub>
                    </m:sSub>
                  </m:oMath>
                </a14:m>
                <a:r>
                  <a:rPr lang="en-GB" sz="2100" dirty="0"/>
                  <a:t> </a:t>
                </a:r>
              </a:p>
              <a:p>
                <a:pPr algn="ctr"/>
                <a:r>
                  <a:rPr lang="en-GB" sz="2100" dirty="0"/>
                  <a:t>we have </a:t>
                </a:r>
                <a14:m>
                  <m:oMath xmlns:m="http://schemas.openxmlformats.org/officeDocument/2006/math">
                    <m:sSup>
                      <m:sSupPr>
                        <m:ctrlPr>
                          <a:rPr lang="it-IT" sz="2400" i="1">
                            <a:latin typeface="Cambria Math" panose="02040503050406030204" pitchFamily="18" charset="0"/>
                          </a:rPr>
                        </m:ctrlPr>
                      </m:sSupPr>
                      <m:e>
                        <m:r>
                          <a:rPr lang="it-IT" sz="2400" i="1">
                            <a:latin typeface="Cambria Math" panose="02040503050406030204" pitchFamily="18" charset="0"/>
                          </a:rPr>
                          <m:t>𝑁</m:t>
                        </m:r>
                      </m:e>
                      <m:sup>
                        <m:r>
                          <a:rPr lang="it-IT" sz="2400" i="1">
                            <a:latin typeface="Cambria Math" panose="02040503050406030204" pitchFamily="18" charset="0"/>
                          </a:rPr>
                          <m:t>2</m:t>
                        </m:r>
                      </m:sup>
                    </m:sSup>
                  </m:oMath>
                </a14:m>
                <a:r>
                  <a:rPr lang="en-GB" sz="2100" dirty="0"/>
                  <a:t> calculations</a:t>
                </a:r>
              </a:p>
            </p:txBody>
          </p:sp>
        </mc:Choice>
        <mc:Fallback>
          <p:sp>
            <p:nvSpPr>
              <p:cNvPr id="13" name="CasellaDiTesto 12">
                <a:extLst>
                  <a:ext uri="{FF2B5EF4-FFF2-40B4-BE49-F238E27FC236}">
                    <a16:creationId xmlns:a16="http://schemas.microsoft.com/office/drawing/2014/main" id="{ADA6FC38-C874-48BF-80EB-186D713F9D54}"/>
                  </a:ext>
                </a:extLst>
              </p:cNvPr>
              <p:cNvSpPr txBox="1">
                <a:spLocks noRot="1" noChangeAspect="1" noMove="1" noResize="1" noEditPoints="1" noAdjustHandles="1" noChangeArrowheads="1" noChangeShapeType="1" noTextEdit="1"/>
              </p:cNvSpPr>
              <p:nvPr/>
            </p:nvSpPr>
            <p:spPr>
              <a:xfrm>
                <a:off x="736362" y="5148968"/>
                <a:ext cx="3456882" cy="783741"/>
              </a:xfrm>
              <a:prstGeom prst="rect">
                <a:avLst/>
              </a:prstGeom>
              <a:blipFill>
                <a:blip r:embed="rId8"/>
                <a:stretch>
                  <a:fillRect t="-5469" b="-14844"/>
                </a:stretch>
              </a:blipFill>
            </p:spPr>
            <p:txBody>
              <a:bodyPr/>
              <a:lstStyle/>
              <a:p>
                <a:r>
                  <a:rPr lang="it-IT">
                    <a:noFill/>
                  </a:rPr>
                  <a:t> </a:t>
                </a:r>
              </a:p>
            </p:txBody>
          </p:sp>
        </mc:Fallback>
      </mc:AlternateContent>
      <p:sp>
        <p:nvSpPr>
          <p:cNvPr id="16" name="Rettangolo con angoli arrotondati 15">
            <a:extLst>
              <a:ext uri="{FF2B5EF4-FFF2-40B4-BE49-F238E27FC236}">
                <a16:creationId xmlns:a16="http://schemas.microsoft.com/office/drawing/2014/main" id="{5E60EDF3-3776-458F-9B41-1E1E7673592B}"/>
              </a:ext>
            </a:extLst>
          </p:cNvPr>
          <p:cNvSpPr/>
          <p:nvPr/>
        </p:nvSpPr>
        <p:spPr>
          <a:xfrm>
            <a:off x="5602685" y="3642899"/>
            <a:ext cx="3827279" cy="2686794"/>
          </a:xfrm>
          <a:prstGeom prst="roundRect">
            <a:avLst/>
          </a:prstGeom>
          <a:solidFill>
            <a:schemeClr val="bg1">
              <a:alpha val="0"/>
            </a:schemeClr>
          </a:solidFill>
          <a:ln w="41275">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noFill/>
            </a:endParaRPr>
          </a:p>
        </p:txBody>
      </p:sp>
      <mc:AlternateContent xmlns:mc="http://schemas.openxmlformats.org/markup-compatibility/2006" xmlns:a14="http://schemas.microsoft.com/office/drawing/2010/main">
        <mc:Choice Requires="a14">
          <p:sp>
            <p:nvSpPr>
              <p:cNvPr id="10" name="Rettangolo 9">
                <a:extLst>
                  <a:ext uri="{FF2B5EF4-FFF2-40B4-BE49-F238E27FC236}">
                    <a16:creationId xmlns:a16="http://schemas.microsoft.com/office/drawing/2014/main" id="{045A4646-8C1B-47E1-8EF9-DB29E4E019E8}"/>
                  </a:ext>
                </a:extLst>
              </p:cNvPr>
              <p:cNvSpPr/>
              <p:nvPr/>
            </p:nvSpPr>
            <p:spPr>
              <a:xfrm>
                <a:off x="6175320" y="3153419"/>
                <a:ext cx="2349041" cy="415498"/>
              </a:xfrm>
              <a:prstGeom prst="rect">
                <a:avLst/>
              </a:prstGeom>
            </p:spPr>
            <p:txBody>
              <a:bodyPr wrap="none">
                <a:spAutoFit/>
              </a:bodyPr>
              <a:lstStyle/>
              <a:p>
                <a14:m>
                  <m:oMath xmlns:m="http://schemas.openxmlformats.org/officeDocument/2006/math">
                    <m:sSup>
                      <m:sSupPr>
                        <m:ctrlPr>
                          <a:rPr lang="it-IT" sz="2100" i="1" smtClean="0">
                            <a:latin typeface="Cambria Math" panose="02040503050406030204" pitchFamily="18" charset="0"/>
                          </a:rPr>
                        </m:ctrlPr>
                      </m:sSupPr>
                      <m:e>
                        <m:r>
                          <a:rPr lang="it-IT" sz="2100" i="1">
                            <a:latin typeface="Cambria Math" panose="02040503050406030204" pitchFamily="18" charset="0"/>
                          </a:rPr>
                          <m:t>𝑁</m:t>
                        </m:r>
                      </m:e>
                      <m:sup>
                        <m:r>
                          <a:rPr lang="it-IT" sz="2100" i="1">
                            <a:latin typeface="Cambria Math" panose="02040503050406030204" pitchFamily="18" charset="0"/>
                          </a:rPr>
                          <m:t>2</m:t>
                        </m:r>
                      </m:sup>
                    </m:sSup>
                  </m:oMath>
                </a14:m>
                <a:r>
                  <a:rPr lang="en-US" sz="2100" dirty="0"/>
                  <a:t> calculations </a:t>
                </a:r>
                <a14:m>
                  <m:oMath xmlns:m="http://schemas.openxmlformats.org/officeDocument/2006/math">
                    <m:r>
                      <a:rPr lang="it-IT" sz="2100" b="0" i="1" smtClean="0">
                        <a:latin typeface="Cambria Math" panose="02040503050406030204" pitchFamily="18" charset="0"/>
                      </a:rPr>
                      <m:t>×</m:t>
                    </m:r>
                    <m:r>
                      <a:rPr lang="it-IT" sz="2100" b="0" i="1" smtClean="0">
                        <a:latin typeface="Cambria Math" panose="02040503050406030204" pitchFamily="18" charset="0"/>
                      </a:rPr>
                      <m:t>𝑇</m:t>
                    </m:r>
                  </m:oMath>
                </a14:m>
                <a:endParaRPr lang="en-US" sz="2100" dirty="0"/>
              </a:p>
            </p:txBody>
          </p:sp>
        </mc:Choice>
        <mc:Fallback xmlns="">
          <p:sp>
            <p:nvSpPr>
              <p:cNvPr id="10" name="Rettangolo 9">
                <a:extLst>
                  <a:ext uri="{FF2B5EF4-FFF2-40B4-BE49-F238E27FC236}">
                    <a16:creationId xmlns:a16="http://schemas.microsoft.com/office/drawing/2014/main" id="{045A4646-8C1B-47E1-8EF9-DB29E4E019E8}"/>
                  </a:ext>
                </a:extLst>
              </p:cNvPr>
              <p:cNvSpPr>
                <a:spLocks noRot="1" noChangeAspect="1" noMove="1" noResize="1" noEditPoints="1" noAdjustHandles="1" noChangeArrowheads="1" noChangeShapeType="1" noTextEdit="1"/>
              </p:cNvSpPr>
              <p:nvPr/>
            </p:nvSpPr>
            <p:spPr>
              <a:xfrm>
                <a:off x="6175320" y="3153419"/>
                <a:ext cx="2349041" cy="415498"/>
              </a:xfrm>
              <a:prstGeom prst="rect">
                <a:avLst/>
              </a:prstGeom>
              <a:blipFill>
                <a:blip r:embed="rId9"/>
                <a:stretch>
                  <a:fillRect t="-8824" b="-29412"/>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 name="Rettangolo 2">
                <a:extLst>
                  <a:ext uri="{FF2B5EF4-FFF2-40B4-BE49-F238E27FC236}">
                    <a16:creationId xmlns:a16="http://schemas.microsoft.com/office/drawing/2014/main" id="{52D07AAB-103C-7D9E-E6FA-5B2DFDB598CC}"/>
                  </a:ext>
                </a:extLst>
              </p:cNvPr>
              <p:cNvSpPr/>
              <p:nvPr/>
            </p:nvSpPr>
            <p:spPr>
              <a:xfrm>
                <a:off x="569051" y="4503715"/>
                <a:ext cx="3970959" cy="41549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𝛼</m:t>
                          </m:r>
                        </m:e>
                        <m:sub>
                          <m:r>
                            <a:rPr lang="it-IT" sz="2100" b="0" i="1" smtClean="0">
                              <a:latin typeface="Cambria Math" panose="02040503050406030204" pitchFamily="18" charset="0"/>
                            </a:rPr>
                            <m:t>𝑇</m:t>
                          </m:r>
                        </m:sub>
                      </m:sSub>
                      <m:r>
                        <a:rPr lang="it-IT" sz="2100" b="0" i="1" smtClean="0">
                          <a:latin typeface="Cambria Math" panose="02040503050406030204" pitchFamily="18" charset="0"/>
                        </a:rPr>
                        <m:t>(</m:t>
                      </m:r>
                      <m:r>
                        <a:rPr lang="it-IT" sz="2100" b="0" i="1" smtClean="0">
                          <a:latin typeface="Cambria Math" panose="02040503050406030204" pitchFamily="18" charset="0"/>
                        </a:rPr>
                        <m:t>𝑖</m:t>
                      </m:r>
                      <m:r>
                        <a:rPr lang="it-IT" sz="2100" b="0" i="1" smtClean="0">
                          <a:latin typeface="Cambria Math" panose="02040503050406030204" pitchFamily="18" charset="0"/>
                        </a:rPr>
                        <m:t>)=</m:t>
                      </m:r>
                      <m:func>
                        <m:funcPr>
                          <m:ctrlPr>
                            <a:rPr lang="it-IT" sz="2100" b="0" i="1" smtClean="0">
                              <a:latin typeface="Cambria Math" panose="02040503050406030204" pitchFamily="18" charset="0"/>
                            </a:rPr>
                          </m:ctrlPr>
                        </m:funcPr>
                        <m:fName>
                          <m:r>
                            <m:rPr>
                              <m:sty m:val="p"/>
                            </m:rPr>
                            <a:rPr lang="it-IT" sz="2100" b="0" i="0" smtClean="0">
                              <a:latin typeface="Cambria Math" panose="02040503050406030204" pitchFamily="18" charset="0"/>
                            </a:rPr>
                            <m:t>Pr</m:t>
                          </m:r>
                        </m:fName>
                        <m:e>
                          <m:d>
                            <m:dPr>
                              <m:endChr m:val="|"/>
                              <m:ctrlPr>
                                <a:rPr lang="it-IT" sz="2100" b="0" i="1" smtClean="0">
                                  <a:latin typeface="Cambria Math" panose="02040503050406030204" pitchFamily="18" charset="0"/>
                                </a:rPr>
                              </m:ctrlPr>
                            </m:dPr>
                            <m:e>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𝑜</m:t>
                                  </m:r>
                                </m:e>
                                <m:sub>
                                  <m:r>
                                    <a:rPr lang="it-IT" sz="2100" b="0" i="1" smtClean="0">
                                      <a:latin typeface="Cambria Math" panose="02040503050406030204" pitchFamily="18" charset="0"/>
                                    </a:rPr>
                                    <m:t>1</m:t>
                                  </m:r>
                                </m:sub>
                              </m:sSub>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𝑜</m:t>
                                  </m:r>
                                </m:e>
                                <m:sub>
                                  <m:r>
                                    <a:rPr lang="it-IT" sz="2100" b="0" i="1" smtClean="0">
                                      <a:latin typeface="Cambria Math" panose="02040503050406030204" pitchFamily="18" charset="0"/>
                                    </a:rPr>
                                    <m:t>2</m:t>
                                  </m:r>
                                </m:sub>
                              </m:sSub>
                              <m:r>
                                <a:rPr lang="it-IT" sz="2100" b="0" i="1" smtClean="0">
                                  <a:latin typeface="Cambria Math" panose="02040503050406030204" pitchFamily="18" charset="0"/>
                                </a:rPr>
                                <m:t>,…,</m:t>
                              </m:r>
                              <m:r>
                                <a:rPr lang="it-IT" sz="2100" b="0" i="1" smtClean="0">
                                  <a:latin typeface="Cambria Math" panose="02040503050406030204" pitchFamily="18" charset="0"/>
                                </a:rPr>
                                <m:t> </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𝑞</m:t>
                                  </m:r>
                                </m:e>
                                <m:sub>
                                  <m:r>
                                    <a:rPr lang="it-IT" sz="2100" b="0" i="1" smtClean="0">
                                      <a:latin typeface="Cambria Math" panose="02040503050406030204" pitchFamily="18" charset="0"/>
                                    </a:rPr>
                                    <m:t>𝑇</m:t>
                                  </m:r>
                                </m:sub>
                              </m:sSub>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𝑆</m:t>
                                  </m:r>
                                </m:e>
                                <m:sub>
                                  <m:r>
                                    <a:rPr lang="it-IT" sz="2100" b="0" i="1" smtClean="0">
                                      <a:latin typeface="Cambria Math" panose="02040503050406030204" pitchFamily="18" charset="0"/>
                                    </a:rPr>
                                    <m:t>𝑖</m:t>
                                  </m:r>
                                </m:sub>
                              </m:sSub>
                              <m:r>
                                <a:rPr lang="it-IT" sz="2100" b="0" i="1" smtClean="0">
                                  <a:latin typeface="Cambria Math" panose="02040503050406030204" pitchFamily="18" charset="0"/>
                                </a:rPr>
                                <m:t> </m:t>
                              </m:r>
                            </m:e>
                          </m:d>
                          <m:r>
                            <a:rPr lang="it-IT" sz="2100" b="0" i="1" smtClean="0">
                              <a:latin typeface="Cambria Math" panose="02040503050406030204" pitchFamily="18" charset="0"/>
                            </a:rPr>
                            <m:t> </m:t>
                          </m:r>
                          <m:r>
                            <a:rPr lang="it-IT" sz="2100" b="0" i="1" smtClean="0">
                              <a:latin typeface="Cambria Math" panose="02040503050406030204" pitchFamily="18" charset="0"/>
                            </a:rPr>
                            <m:t>𝜆</m:t>
                          </m:r>
                          <m:r>
                            <a:rPr lang="it-IT" sz="2100" b="0" i="1" smtClean="0">
                              <a:latin typeface="Cambria Math" panose="02040503050406030204" pitchFamily="18" charset="0"/>
                            </a:rPr>
                            <m:t>)</m:t>
                          </m:r>
                        </m:e>
                      </m:func>
                    </m:oMath>
                  </m:oMathPara>
                </a14:m>
                <a:endParaRPr lang="it-IT" sz="2100" dirty="0"/>
              </a:p>
            </p:txBody>
          </p:sp>
        </mc:Choice>
        <mc:Fallback>
          <p:sp>
            <p:nvSpPr>
              <p:cNvPr id="3" name="Rettangolo 2">
                <a:extLst>
                  <a:ext uri="{FF2B5EF4-FFF2-40B4-BE49-F238E27FC236}">
                    <a16:creationId xmlns:a16="http://schemas.microsoft.com/office/drawing/2014/main" id="{52D07AAB-103C-7D9E-E6FA-5B2DFDB598CC}"/>
                  </a:ext>
                </a:extLst>
              </p:cNvPr>
              <p:cNvSpPr>
                <a:spLocks noRot="1" noChangeAspect="1" noMove="1" noResize="1" noEditPoints="1" noAdjustHandles="1" noChangeArrowheads="1" noChangeShapeType="1" noTextEdit="1"/>
              </p:cNvSpPr>
              <p:nvPr/>
            </p:nvSpPr>
            <p:spPr>
              <a:xfrm>
                <a:off x="569051" y="4503715"/>
                <a:ext cx="3970959" cy="415498"/>
              </a:xfrm>
              <a:prstGeom prst="rect">
                <a:avLst/>
              </a:prstGeom>
              <a:blipFill>
                <a:blip r:embed="rId10"/>
                <a:stretch>
                  <a:fillRect b="-16176"/>
                </a:stretch>
              </a:blipFill>
            </p:spPr>
            <p:txBody>
              <a:bodyPr/>
              <a:lstStyle/>
              <a:p>
                <a:r>
                  <a:rPr lang="it-IT">
                    <a:noFill/>
                  </a:rPr>
                  <a:t> </a:t>
                </a:r>
              </a:p>
            </p:txBody>
          </p:sp>
        </mc:Fallback>
      </mc:AlternateContent>
    </p:spTree>
    <p:extLst>
      <p:ext uri="{BB962C8B-B14F-4D97-AF65-F5344CB8AC3E}">
        <p14:creationId xmlns:p14="http://schemas.microsoft.com/office/powerpoint/2010/main" val="9350443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ttangolo con angoli arrotondati 25">
            <a:extLst>
              <a:ext uri="{FF2B5EF4-FFF2-40B4-BE49-F238E27FC236}">
                <a16:creationId xmlns:a16="http://schemas.microsoft.com/office/drawing/2014/main" id="{AD3D1C67-F238-40BB-B8E9-87CA1CABA009}"/>
              </a:ext>
            </a:extLst>
          </p:cNvPr>
          <p:cNvSpPr/>
          <p:nvPr/>
        </p:nvSpPr>
        <p:spPr>
          <a:xfrm>
            <a:off x="197102" y="2704632"/>
            <a:ext cx="9686419" cy="913987"/>
          </a:xfrm>
          <a:prstGeom prst="roundRect">
            <a:avLst/>
          </a:prstGeom>
          <a:solidFill>
            <a:schemeClr val="bg1">
              <a:alpha val="0"/>
            </a:schemeClr>
          </a:solidFill>
          <a:ln w="41275">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noFill/>
            </a:endParaRPr>
          </a:p>
        </p:txBody>
      </p:sp>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p:txBody>
          <a:bodyPr>
            <a:normAutofit/>
          </a:bodyPr>
          <a:lstStyle/>
          <a:p>
            <a:r>
              <a:rPr lang="en-GB" dirty="0"/>
              <a:t>The backward algorithm</a:t>
            </a:r>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16</a:t>
            </a:fld>
            <a:endParaRPr lang="it-IT"/>
          </a:p>
        </p:txBody>
      </p:sp>
      <p:sp>
        <p:nvSpPr>
          <p:cNvPr id="19" name="CasellaDiTesto 18">
            <a:extLst>
              <a:ext uri="{FF2B5EF4-FFF2-40B4-BE49-F238E27FC236}">
                <a16:creationId xmlns:a16="http://schemas.microsoft.com/office/drawing/2014/main" id="{12256035-1CA4-4E70-81E5-0C748FA63EC3}"/>
              </a:ext>
            </a:extLst>
          </p:cNvPr>
          <p:cNvSpPr txBox="1"/>
          <p:nvPr/>
        </p:nvSpPr>
        <p:spPr>
          <a:xfrm>
            <a:off x="332513" y="1118743"/>
            <a:ext cx="9445332" cy="738664"/>
          </a:xfrm>
          <a:prstGeom prst="rect">
            <a:avLst/>
          </a:prstGeom>
          <a:noFill/>
        </p:spPr>
        <p:txBody>
          <a:bodyPr wrap="square">
            <a:spAutoFit/>
          </a:bodyPr>
          <a:lstStyle/>
          <a:p>
            <a:pPr marL="342900" indent="-342900">
              <a:buFont typeface="Arial" panose="020B0604020202020204" pitchFamily="34" charset="0"/>
              <a:buChar char="•"/>
            </a:pPr>
            <a:r>
              <a:rPr lang="en-GB" sz="2100" dirty="0"/>
              <a:t>The </a:t>
            </a:r>
            <a:r>
              <a:rPr lang="en-GB" sz="2100" b="1" dirty="0">
                <a:solidFill>
                  <a:srgbClr val="FF0000"/>
                </a:solidFill>
              </a:rPr>
              <a:t>forward function </a:t>
            </a:r>
            <a:r>
              <a:rPr lang="en-GB" sz="2100" b="1" dirty="0"/>
              <a:t>is</a:t>
            </a:r>
            <a:r>
              <a:rPr lang="en-GB" sz="2100" dirty="0"/>
              <a:t> </a:t>
            </a:r>
            <a:r>
              <a:rPr lang="en-GB" sz="2100" b="1" dirty="0">
                <a:solidFill>
                  <a:srgbClr val="FF0000"/>
                </a:solidFill>
              </a:rPr>
              <a:t>all</a:t>
            </a:r>
            <a:r>
              <a:rPr lang="en-GB" sz="2100" b="1" dirty="0"/>
              <a:t> I need </a:t>
            </a:r>
            <a:r>
              <a:rPr lang="en-GB" sz="2100" b="1" dirty="0">
                <a:solidFill>
                  <a:srgbClr val="FF0000"/>
                </a:solidFill>
              </a:rPr>
              <a:t>to solve Problem 1</a:t>
            </a:r>
            <a:r>
              <a:rPr lang="en-GB" sz="2100" dirty="0"/>
              <a:t>, but let us make the same analysis also “</a:t>
            </a:r>
            <a:r>
              <a:rPr lang="en-GB" sz="2100" b="1" u="sng" dirty="0">
                <a:solidFill>
                  <a:srgbClr val="0000FF"/>
                </a:solidFill>
              </a:rPr>
              <a:t>backward</a:t>
            </a:r>
            <a:r>
              <a:rPr lang="en-GB" sz="2100" dirty="0"/>
              <a:t>” because it will help us to solve the </a:t>
            </a:r>
            <a:r>
              <a:rPr lang="en-GB" sz="2100" b="1" dirty="0"/>
              <a:t>Problem 2</a:t>
            </a:r>
            <a:r>
              <a:rPr lang="en-GB" sz="2100" dirty="0"/>
              <a:t> </a:t>
            </a:r>
            <a:r>
              <a:rPr lang="en-GB" sz="2100" b="1" dirty="0"/>
              <a:t>and 3</a:t>
            </a:r>
          </a:p>
        </p:txBody>
      </p:sp>
      <p:sp>
        <p:nvSpPr>
          <p:cNvPr id="21" name="CasellaDiTesto 20">
            <a:extLst>
              <a:ext uri="{FF2B5EF4-FFF2-40B4-BE49-F238E27FC236}">
                <a16:creationId xmlns:a16="http://schemas.microsoft.com/office/drawing/2014/main" id="{0D175132-E9D0-4285-B293-E4470AD991EC}"/>
              </a:ext>
            </a:extLst>
          </p:cNvPr>
          <p:cNvSpPr txBox="1"/>
          <p:nvPr/>
        </p:nvSpPr>
        <p:spPr>
          <a:xfrm>
            <a:off x="317643" y="2047009"/>
            <a:ext cx="7509895" cy="415498"/>
          </a:xfrm>
          <a:prstGeom prst="rect">
            <a:avLst/>
          </a:prstGeom>
          <a:noFill/>
        </p:spPr>
        <p:txBody>
          <a:bodyPr wrap="square">
            <a:spAutoFit/>
          </a:bodyPr>
          <a:lstStyle/>
          <a:p>
            <a:pPr marL="342900" indent="-342900">
              <a:buFont typeface="Arial" panose="020B0604020202020204" pitchFamily="34" charset="0"/>
              <a:buChar char="•"/>
            </a:pPr>
            <a:r>
              <a:rPr lang="en-GB" sz="2100" b="1" dirty="0"/>
              <a:t>Backward helper function:</a:t>
            </a:r>
            <a:endParaRPr lang="en-GB" sz="2100" dirty="0"/>
          </a:p>
        </p:txBody>
      </p:sp>
      <mc:AlternateContent xmlns:mc="http://schemas.openxmlformats.org/markup-compatibility/2006" xmlns:a14="http://schemas.microsoft.com/office/drawing/2010/main">
        <mc:Choice Requires="a14">
          <p:sp>
            <p:nvSpPr>
              <p:cNvPr id="22" name="Rettangolo 21">
                <a:extLst>
                  <a:ext uri="{FF2B5EF4-FFF2-40B4-BE49-F238E27FC236}">
                    <a16:creationId xmlns:a16="http://schemas.microsoft.com/office/drawing/2014/main" id="{DF4D8C9A-7C37-4DB1-B128-62A9D712586C}"/>
                  </a:ext>
                </a:extLst>
              </p:cNvPr>
              <p:cNvSpPr/>
              <p:nvPr/>
            </p:nvSpPr>
            <p:spPr>
              <a:xfrm>
                <a:off x="3946416" y="2020544"/>
                <a:ext cx="6115649" cy="41549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𝛽</m:t>
                          </m:r>
                        </m:e>
                        <m:sub>
                          <m:r>
                            <a:rPr lang="it-IT" sz="2100" b="0" i="1" smtClean="0">
                              <a:latin typeface="Cambria Math" panose="02040503050406030204" pitchFamily="18" charset="0"/>
                            </a:rPr>
                            <m:t>𝑡</m:t>
                          </m:r>
                        </m:sub>
                      </m:sSub>
                      <m:d>
                        <m:dPr>
                          <m:ctrlPr>
                            <a:rPr lang="it-IT" sz="2100" b="0" i="1" smtClean="0">
                              <a:latin typeface="Cambria Math" panose="02040503050406030204" pitchFamily="18" charset="0"/>
                            </a:rPr>
                          </m:ctrlPr>
                        </m:dPr>
                        <m:e>
                          <m:r>
                            <a:rPr lang="it-IT" sz="2100" b="0" i="1" smtClean="0">
                              <a:latin typeface="Cambria Math" panose="02040503050406030204" pitchFamily="18" charset="0"/>
                            </a:rPr>
                            <m:t>𝑖</m:t>
                          </m:r>
                        </m:e>
                      </m:d>
                      <m:r>
                        <a:rPr lang="it-IT" sz="2100" b="0" i="1" smtClean="0">
                          <a:latin typeface="Cambria Math" panose="02040503050406030204" pitchFamily="18" charset="0"/>
                        </a:rPr>
                        <m:t>=</m:t>
                      </m:r>
                      <m:func>
                        <m:funcPr>
                          <m:ctrlPr>
                            <a:rPr lang="it-IT" sz="2100" b="0" i="1" smtClean="0">
                              <a:latin typeface="Cambria Math" panose="02040503050406030204" pitchFamily="18" charset="0"/>
                            </a:rPr>
                          </m:ctrlPr>
                        </m:funcPr>
                        <m:fName>
                          <m:r>
                            <m:rPr>
                              <m:sty m:val="p"/>
                            </m:rPr>
                            <a:rPr lang="it-IT" sz="2100" b="0" i="0" smtClean="0">
                              <a:latin typeface="Cambria Math" panose="02040503050406030204" pitchFamily="18" charset="0"/>
                            </a:rPr>
                            <m:t>Pr</m:t>
                          </m:r>
                        </m:fName>
                        <m:e>
                          <m:d>
                            <m:dPr>
                              <m:ctrlPr>
                                <a:rPr lang="it-IT" sz="2100" b="0" i="1" smtClean="0">
                                  <a:latin typeface="Cambria Math" panose="02040503050406030204" pitchFamily="18" charset="0"/>
                                </a:rPr>
                              </m:ctrlPr>
                            </m:dPr>
                            <m:e>
                              <m:sSub>
                                <m:sSubPr>
                                  <m:ctrlPr>
                                    <a:rPr lang="it-IT" sz="2100" i="1">
                                      <a:latin typeface="Cambria Math" panose="02040503050406030204" pitchFamily="18" charset="0"/>
                                    </a:rPr>
                                  </m:ctrlPr>
                                </m:sSubPr>
                                <m:e>
                                  <m:r>
                                    <a:rPr lang="it-IT" sz="2100" i="1">
                                      <a:latin typeface="Cambria Math" panose="02040503050406030204" pitchFamily="18" charset="0"/>
                                    </a:rPr>
                                    <m:t>𝑜</m:t>
                                  </m:r>
                                </m:e>
                                <m:sub>
                                  <m:r>
                                    <a:rPr lang="it-IT" sz="2100" i="1">
                                      <a:latin typeface="Cambria Math" panose="02040503050406030204" pitchFamily="18" charset="0"/>
                                    </a:rPr>
                                    <m:t>𝑡</m:t>
                                  </m:r>
                                  <m:r>
                                    <a:rPr lang="it-IT" sz="2100" i="1">
                                      <a:latin typeface="Cambria Math" panose="02040503050406030204" pitchFamily="18" charset="0"/>
                                    </a:rPr>
                                    <m:t>+1</m:t>
                                  </m:r>
                                </m:sub>
                              </m:sSub>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𝑜</m:t>
                                  </m:r>
                                </m:e>
                                <m:sub>
                                  <m:r>
                                    <a:rPr lang="it-IT" sz="2100" i="1">
                                      <a:latin typeface="Cambria Math" panose="02040503050406030204" pitchFamily="18" charset="0"/>
                                    </a:rPr>
                                    <m:t>𝑡</m:t>
                                  </m:r>
                                  <m:r>
                                    <a:rPr lang="it-IT" sz="2100" i="1">
                                      <a:latin typeface="Cambria Math" panose="02040503050406030204" pitchFamily="18" charset="0"/>
                                    </a:rPr>
                                    <m:t>+2</m:t>
                                  </m:r>
                                </m:sub>
                              </m:sSub>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𝑜</m:t>
                                  </m:r>
                                </m:e>
                                <m:sub>
                                  <m:r>
                                    <a:rPr lang="it-IT" sz="2100" i="1">
                                      <a:latin typeface="Cambria Math" panose="02040503050406030204" pitchFamily="18" charset="0"/>
                                    </a:rPr>
                                    <m:t>𝑇</m:t>
                                  </m:r>
                                </m:sub>
                              </m:sSub>
                              <m:r>
                                <a:rPr lang="it-IT" sz="2100" i="1">
                                  <a:latin typeface="Cambria Math" panose="02040503050406030204" pitchFamily="18" charset="0"/>
                                </a:rPr>
                                <m:t>| </m:t>
                              </m:r>
                              <m:sSub>
                                <m:sSubPr>
                                  <m:ctrlPr>
                                    <a:rPr lang="it-IT" sz="2100" i="1">
                                      <a:latin typeface="Cambria Math" panose="02040503050406030204" pitchFamily="18" charset="0"/>
                                    </a:rPr>
                                  </m:ctrlPr>
                                </m:sSubPr>
                                <m:e>
                                  <m:r>
                                    <a:rPr lang="it-IT" sz="2100" i="1">
                                      <a:latin typeface="Cambria Math" panose="02040503050406030204" pitchFamily="18" charset="0"/>
                                    </a:rPr>
                                    <m:t>𝑞</m:t>
                                  </m:r>
                                </m:e>
                                <m:sub>
                                  <m:r>
                                    <a:rPr lang="it-IT" sz="2100" i="1">
                                      <a:latin typeface="Cambria Math" panose="02040503050406030204" pitchFamily="18" charset="0"/>
                                    </a:rPr>
                                    <m:t>𝑡</m:t>
                                  </m:r>
                                </m:sub>
                              </m:sSub>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𝑆</m:t>
                                  </m:r>
                                </m:e>
                                <m:sub>
                                  <m:r>
                                    <a:rPr lang="it-IT" sz="2100" i="1">
                                      <a:latin typeface="Cambria Math" panose="02040503050406030204" pitchFamily="18" charset="0"/>
                                    </a:rPr>
                                    <m:t>𝑖</m:t>
                                  </m:r>
                                </m:sub>
                              </m:sSub>
                              <m:r>
                                <a:rPr lang="it-IT" sz="2100" b="0" i="1" smtClean="0">
                                  <a:latin typeface="Cambria Math" panose="02040503050406030204" pitchFamily="18" charset="0"/>
                                </a:rPr>
                                <m:t>,</m:t>
                              </m:r>
                              <m:r>
                                <a:rPr lang="it-IT" sz="2100" b="0" i="1" smtClean="0">
                                  <a:latin typeface="Cambria Math" panose="02040503050406030204" pitchFamily="18" charset="0"/>
                                </a:rPr>
                                <m:t>𝜆</m:t>
                              </m:r>
                              <m:r>
                                <a:rPr lang="it-IT" sz="2100" b="0" i="1" smtClean="0">
                                  <a:latin typeface="Cambria Math" panose="02040503050406030204" pitchFamily="18" charset="0"/>
                                </a:rPr>
                                <m:t> </m:t>
                              </m:r>
                            </m:e>
                          </m:d>
                        </m:e>
                      </m:func>
                      <m:r>
                        <a:rPr lang="it-IT" sz="2100" b="0" i="1" smtClean="0">
                          <a:solidFill>
                            <a:schemeClr val="tx1"/>
                          </a:solidFill>
                          <a:latin typeface="Cambria Math" panose="02040503050406030204" pitchFamily="18" charset="0"/>
                        </a:rPr>
                        <m:t>,</m:t>
                      </m:r>
                      <m:r>
                        <a:rPr lang="it-IT" sz="2100" b="0" i="1" smtClean="0">
                          <a:solidFill>
                            <a:srgbClr val="0000FF"/>
                          </a:solidFill>
                          <a:latin typeface="Cambria Math" panose="02040503050406030204" pitchFamily="18" charset="0"/>
                        </a:rPr>
                        <m:t>  </m:t>
                      </m:r>
                      <m:r>
                        <a:rPr lang="it-IT" sz="2100" b="0" i="1" smtClean="0">
                          <a:solidFill>
                            <a:srgbClr val="0000FF"/>
                          </a:solidFill>
                          <a:latin typeface="Cambria Math" panose="02040503050406030204" pitchFamily="18" charset="0"/>
                        </a:rPr>
                        <m:t>𝑡</m:t>
                      </m:r>
                      <m:r>
                        <a:rPr lang="it-IT" sz="2100" b="0" i="1" smtClean="0">
                          <a:solidFill>
                            <a:srgbClr val="0000FF"/>
                          </a:solidFill>
                          <a:latin typeface="Cambria Math" panose="02040503050406030204" pitchFamily="18" charset="0"/>
                        </a:rPr>
                        <m:t>&lt;</m:t>
                      </m:r>
                      <m:r>
                        <a:rPr lang="it-IT" sz="2100" b="0" i="1" smtClean="0">
                          <a:solidFill>
                            <a:srgbClr val="0000FF"/>
                          </a:solidFill>
                          <a:latin typeface="Cambria Math" panose="02040503050406030204" pitchFamily="18" charset="0"/>
                        </a:rPr>
                        <m:t>𝑇</m:t>
                      </m:r>
                    </m:oMath>
                  </m:oMathPara>
                </a14:m>
                <a:endParaRPr lang="it-IT" sz="2100" i="1" dirty="0"/>
              </a:p>
            </p:txBody>
          </p:sp>
        </mc:Choice>
        <mc:Fallback xmlns="">
          <p:sp>
            <p:nvSpPr>
              <p:cNvPr id="22" name="Rettangolo 21">
                <a:extLst>
                  <a:ext uri="{FF2B5EF4-FFF2-40B4-BE49-F238E27FC236}">
                    <a16:creationId xmlns:a16="http://schemas.microsoft.com/office/drawing/2014/main" id="{DF4D8C9A-7C37-4DB1-B128-62A9D712586C}"/>
                  </a:ext>
                </a:extLst>
              </p:cNvPr>
              <p:cNvSpPr>
                <a:spLocks noRot="1" noChangeAspect="1" noMove="1" noResize="1" noEditPoints="1" noAdjustHandles="1" noChangeArrowheads="1" noChangeShapeType="1" noTextEdit="1"/>
              </p:cNvSpPr>
              <p:nvPr/>
            </p:nvSpPr>
            <p:spPr>
              <a:xfrm>
                <a:off x="3946416" y="2020544"/>
                <a:ext cx="6115649" cy="415498"/>
              </a:xfrm>
              <a:prstGeom prst="rect">
                <a:avLst/>
              </a:prstGeom>
              <a:blipFill>
                <a:blip r:embed="rId3"/>
                <a:stretch>
                  <a:fillRect b="-13043"/>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4" name="CasellaDiTesto 23">
                <a:extLst>
                  <a:ext uri="{FF2B5EF4-FFF2-40B4-BE49-F238E27FC236}">
                    <a16:creationId xmlns:a16="http://schemas.microsoft.com/office/drawing/2014/main" id="{6D00FB59-43A3-42B5-BDFF-BF10CAE774C7}"/>
                  </a:ext>
                </a:extLst>
              </p:cNvPr>
              <p:cNvSpPr txBox="1"/>
              <p:nvPr/>
            </p:nvSpPr>
            <p:spPr>
              <a:xfrm>
                <a:off x="317643" y="2791408"/>
                <a:ext cx="9535388" cy="738664"/>
              </a:xfrm>
              <a:prstGeom prst="rect">
                <a:avLst/>
              </a:prstGeom>
              <a:noFill/>
            </p:spPr>
            <p:txBody>
              <a:bodyPr wrap="square">
                <a:spAutoFit/>
              </a:bodyPr>
              <a:lstStyle/>
              <a:p>
                <a:r>
                  <a:rPr lang="en-GB" sz="2100" b="1" dirty="0"/>
                  <a:t>Interpretation: </a:t>
                </a:r>
                <a:r>
                  <a:rPr lang="en-GB" sz="2100" dirty="0"/>
                  <a:t>Given that the robot crossed the door right now </a:t>
                </a:r>
                <a14:m>
                  <m:oMath xmlns:m="http://schemas.openxmlformats.org/officeDocument/2006/math">
                    <m:d>
                      <m:dPr>
                        <m:ctrlPr>
                          <a:rPr lang="it-IT" sz="2100" b="0" i="1" smtClean="0">
                            <a:latin typeface="Cambria Math" panose="02040503050406030204" pitchFamily="18" charset="0"/>
                          </a:rPr>
                        </m:ctrlPr>
                      </m:dPr>
                      <m:e>
                        <m:sSub>
                          <m:sSubPr>
                            <m:ctrlPr>
                              <a:rPr lang="it-IT" sz="2100" i="1">
                                <a:latin typeface="Cambria Math" panose="02040503050406030204" pitchFamily="18" charset="0"/>
                              </a:rPr>
                            </m:ctrlPr>
                          </m:sSubPr>
                          <m:e>
                            <m:r>
                              <a:rPr lang="it-IT" sz="2100" i="1">
                                <a:latin typeface="Cambria Math" panose="02040503050406030204" pitchFamily="18" charset="0"/>
                              </a:rPr>
                              <m:t>𝑞</m:t>
                            </m:r>
                          </m:e>
                          <m:sub>
                            <m:r>
                              <a:rPr lang="it-IT" sz="2100" i="1">
                                <a:latin typeface="Cambria Math" panose="02040503050406030204" pitchFamily="18" charset="0"/>
                              </a:rPr>
                              <m:t>𝑡</m:t>
                            </m:r>
                          </m:sub>
                        </m:sSub>
                        <m:r>
                          <a:rPr lang="it-IT" sz="2100" b="0" i="1" smtClean="0">
                            <a:latin typeface="Cambria Math" panose="02040503050406030204" pitchFamily="18" charset="0"/>
                          </a:rPr>
                          <m:t>=5</m:t>
                        </m:r>
                      </m:e>
                    </m:d>
                  </m:oMath>
                </a14:m>
                <a:r>
                  <a:rPr lang="en-GB" sz="2100" dirty="0"/>
                  <a:t>. </a:t>
                </a:r>
              </a:p>
              <a:p>
                <a:r>
                  <a:rPr lang="en-GB" sz="2100" dirty="0"/>
                  <a:t>What is the probability I will see the sequence of camera shots I know where coming?</a:t>
                </a:r>
              </a:p>
            </p:txBody>
          </p:sp>
        </mc:Choice>
        <mc:Fallback xmlns="">
          <p:sp>
            <p:nvSpPr>
              <p:cNvPr id="24" name="CasellaDiTesto 23">
                <a:extLst>
                  <a:ext uri="{FF2B5EF4-FFF2-40B4-BE49-F238E27FC236}">
                    <a16:creationId xmlns:a16="http://schemas.microsoft.com/office/drawing/2014/main" id="{6D00FB59-43A3-42B5-BDFF-BF10CAE774C7}"/>
                  </a:ext>
                </a:extLst>
              </p:cNvPr>
              <p:cNvSpPr txBox="1">
                <a:spLocks noRot="1" noChangeAspect="1" noMove="1" noResize="1" noEditPoints="1" noAdjustHandles="1" noChangeArrowheads="1" noChangeShapeType="1" noTextEdit="1"/>
              </p:cNvSpPr>
              <p:nvPr/>
            </p:nvSpPr>
            <p:spPr>
              <a:xfrm>
                <a:off x="317643" y="2791408"/>
                <a:ext cx="9535388" cy="738664"/>
              </a:xfrm>
              <a:prstGeom prst="rect">
                <a:avLst/>
              </a:prstGeom>
              <a:blipFill>
                <a:blip r:embed="rId4"/>
                <a:stretch>
                  <a:fillRect l="-767" t="-4959" b="-14876"/>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9" name="Rettangolo 28">
                <a:extLst>
                  <a:ext uri="{FF2B5EF4-FFF2-40B4-BE49-F238E27FC236}">
                    <a16:creationId xmlns:a16="http://schemas.microsoft.com/office/drawing/2014/main" id="{0594785B-72AC-4FF6-BB8F-F76CA24DD6EE}"/>
                  </a:ext>
                </a:extLst>
              </p:cNvPr>
              <p:cNvSpPr/>
              <p:nvPr/>
            </p:nvSpPr>
            <p:spPr>
              <a:xfrm>
                <a:off x="1455539" y="6088008"/>
                <a:ext cx="4065152" cy="103759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𝛽</m:t>
                          </m:r>
                        </m:e>
                        <m:sub>
                          <m:r>
                            <a:rPr lang="it-IT" sz="2100" b="0" i="1" smtClean="0">
                              <a:latin typeface="Cambria Math" panose="02040503050406030204" pitchFamily="18" charset="0"/>
                            </a:rPr>
                            <m:t>𝑡</m:t>
                          </m:r>
                        </m:sub>
                      </m:sSub>
                      <m:d>
                        <m:dPr>
                          <m:ctrlPr>
                            <a:rPr lang="it-IT" sz="2100" b="0" i="1" smtClean="0">
                              <a:latin typeface="Cambria Math" panose="02040503050406030204" pitchFamily="18" charset="0"/>
                            </a:rPr>
                          </m:ctrlPr>
                        </m:dPr>
                        <m:e>
                          <m:r>
                            <a:rPr lang="it-IT" sz="2100" b="0" i="1" smtClean="0">
                              <a:latin typeface="Cambria Math" panose="02040503050406030204" pitchFamily="18" charset="0"/>
                            </a:rPr>
                            <m:t>𝑖</m:t>
                          </m:r>
                        </m:e>
                      </m:d>
                      <m:r>
                        <a:rPr lang="it-IT" sz="2100" b="0" i="1" smtClean="0">
                          <a:latin typeface="Cambria Math" panose="02040503050406030204" pitchFamily="18" charset="0"/>
                        </a:rPr>
                        <m:t>=</m:t>
                      </m:r>
                      <m:nary>
                        <m:naryPr>
                          <m:chr m:val="∑"/>
                          <m:ctrlPr>
                            <a:rPr lang="it-IT" sz="2100" i="1">
                              <a:latin typeface="Cambria Math" panose="02040503050406030204" pitchFamily="18" charset="0"/>
                            </a:rPr>
                          </m:ctrlPr>
                        </m:naryPr>
                        <m:sub>
                          <m:r>
                            <a:rPr lang="it-IT" sz="2100" b="0" i="1" smtClean="0">
                              <a:latin typeface="Cambria Math" panose="02040503050406030204" pitchFamily="18" charset="0"/>
                            </a:rPr>
                            <m:t>𝑗</m:t>
                          </m:r>
                          <m:r>
                            <a:rPr lang="it-IT" sz="2100" i="1">
                              <a:latin typeface="Cambria Math" panose="02040503050406030204" pitchFamily="18" charset="0"/>
                            </a:rPr>
                            <m:t>=1</m:t>
                          </m:r>
                        </m:sub>
                        <m:sup>
                          <m:r>
                            <a:rPr lang="it-IT" sz="2100" i="1">
                              <a:latin typeface="Cambria Math" panose="02040503050406030204" pitchFamily="18" charset="0"/>
                            </a:rPr>
                            <m:t>𝑁</m:t>
                          </m:r>
                        </m:sup>
                        <m:e>
                          <m:sSub>
                            <m:sSubPr>
                              <m:ctrlPr>
                                <a:rPr lang="it-IT" sz="2100" i="1">
                                  <a:latin typeface="Cambria Math" panose="02040503050406030204" pitchFamily="18" charset="0"/>
                                </a:rPr>
                              </m:ctrlPr>
                            </m:sSubPr>
                            <m:e>
                              <m:r>
                                <a:rPr lang="it-IT" sz="2100" i="1">
                                  <a:latin typeface="Cambria Math" panose="02040503050406030204" pitchFamily="18" charset="0"/>
                                </a:rPr>
                                <m:t>𝑎</m:t>
                              </m:r>
                            </m:e>
                            <m:sub>
                              <m:r>
                                <a:rPr lang="it-IT" sz="2100" i="1">
                                  <a:latin typeface="Cambria Math" panose="02040503050406030204" pitchFamily="18" charset="0"/>
                                </a:rPr>
                                <m:t>𝑖𝑗</m:t>
                              </m:r>
                            </m:sub>
                          </m:sSub>
                          <m:r>
                            <a:rPr lang="it-IT" sz="2400" i="1" smtClean="0">
                              <a:solidFill>
                                <a:schemeClr val="tx1"/>
                              </a:solidFill>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𝑏</m:t>
                              </m:r>
                            </m:e>
                            <m:sub>
                              <m:r>
                                <a:rPr lang="it-IT" sz="2100" b="0" i="1" smtClean="0">
                                  <a:latin typeface="Cambria Math" panose="02040503050406030204" pitchFamily="18" charset="0"/>
                                </a:rPr>
                                <m:t>𝑗</m:t>
                              </m:r>
                            </m:sub>
                          </m:sSub>
                          <m:d>
                            <m:dPr>
                              <m:ctrlPr>
                                <a:rPr lang="it-IT" sz="2100" b="0" i="1" smtClean="0">
                                  <a:latin typeface="Cambria Math" panose="02040503050406030204" pitchFamily="18" charset="0"/>
                                </a:rPr>
                              </m:ctrlPr>
                            </m:dPr>
                            <m:e>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𝑜</m:t>
                                  </m:r>
                                </m:e>
                                <m:sub>
                                  <m:r>
                                    <a:rPr lang="it-IT" sz="2100" b="0" i="1" smtClean="0">
                                      <a:latin typeface="Cambria Math" panose="02040503050406030204" pitchFamily="18" charset="0"/>
                                    </a:rPr>
                                    <m:t>𝑡</m:t>
                                  </m:r>
                                  <m:r>
                                    <a:rPr lang="it-IT" sz="2100" b="0" i="1" smtClean="0">
                                      <a:latin typeface="Cambria Math" panose="02040503050406030204" pitchFamily="18" charset="0"/>
                                    </a:rPr>
                                    <m:t>+1</m:t>
                                  </m:r>
                                </m:sub>
                              </m:sSub>
                            </m:e>
                          </m:d>
                          <m:r>
                            <a:rPr lang="it-IT" sz="2400" i="1" smtClean="0">
                              <a:solidFill>
                                <a:schemeClr val="tx1"/>
                              </a:solidFill>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𝛽</m:t>
                              </m:r>
                            </m:e>
                            <m:sub>
                              <m:r>
                                <a:rPr lang="it-IT" sz="2100" b="0" i="1" smtClean="0">
                                  <a:latin typeface="Cambria Math" panose="02040503050406030204" pitchFamily="18" charset="0"/>
                                </a:rPr>
                                <m:t>𝑡</m:t>
                              </m:r>
                              <m:r>
                                <a:rPr lang="it-IT" sz="2100" b="0" i="1" smtClean="0">
                                  <a:latin typeface="Cambria Math" panose="02040503050406030204" pitchFamily="18" charset="0"/>
                                </a:rPr>
                                <m:t>+1</m:t>
                              </m:r>
                            </m:sub>
                          </m:sSub>
                          <m:d>
                            <m:dPr>
                              <m:ctrlPr>
                                <a:rPr lang="it-IT" sz="2100" b="0" i="1" smtClean="0">
                                  <a:latin typeface="Cambria Math" panose="02040503050406030204" pitchFamily="18" charset="0"/>
                                </a:rPr>
                              </m:ctrlPr>
                            </m:dPr>
                            <m:e>
                              <m:r>
                                <a:rPr lang="it-IT" sz="2100" b="0" i="1" smtClean="0">
                                  <a:latin typeface="Cambria Math" panose="02040503050406030204" pitchFamily="18" charset="0"/>
                                </a:rPr>
                                <m:t>𝑗</m:t>
                              </m:r>
                            </m:e>
                          </m:d>
                        </m:e>
                      </m:nary>
                    </m:oMath>
                  </m:oMathPara>
                </a14:m>
                <a:endParaRPr lang="it-IT" sz="2100" dirty="0"/>
              </a:p>
            </p:txBody>
          </p:sp>
        </mc:Choice>
        <mc:Fallback xmlns="">
          <p:sp>
            <p:nvSpPr>
              <p:cNvPr id="29" name="Rettangolo 28">
                <a:extLst>
                  <a:ext uri="{FF2B5EF4-FFF2-40B4-BE49-F238E27FC236}">
                    <a16:creationId xmlns:a16="http://schemas.microsoft.com/office/drawing/2014/main" id="{0594785B-72AC-4FF6-BB8F-F76CA24DD6EE}"/>
                  </a:ext>
                </a:extLst>
              </p:cNvPr>
              <p:cNvSpPr>
                <a:spLocks noRot="1" noChangeAspect="1" noMove="1" noResize="1" noEditPoints="1" noAdjustHandles="1" noChangeArrowheads="1" noChangeShapeType="1" noTextEdit="1"/>
              </p:cNvSpPr>
              <p:nvPr/>
            </p:nvSpPr>
            <p:spPr>
              <a:xfrm>
                <a:off x="1455539" y="6088008"/>
                <a:ext cx="4065152" cy="1037592"/>
              </a:xfrm>
              <a:prstGeom prst="rect">
                <a:avLst/>
              </a:prstGeom>
              <a:blipFill>
                <a:blip r:embed="rId5"/>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30" name="CasellaDiTesto 29">
                <a:extLst>
                  <a:ext uri="{FF2B5EF4-FFF2-40B4-BE49-F238E27FC236}">
                    <a16:creationId xmlns:a16="http://schemas.microsoft.com/office/drawing/2014/main" id="{020F85C0-39A0-46AF-8726-6C7630BA909E}"/>
                  </a:ext>
                </a:extLst>
              </p:cNvPr>
              <p:cNvSpPr txBox="1"/>
              <p:nvPr/>
            </p:nvSpPr>
            <p:spPr>
              <a:xfrm>
                <a:off x="404770" y="3917760"/>
                <a:ext cx="2394185" cy="415498"/>
              </a:xfrm>
              <a:prstGeom prst="rect">
                <a:avLst/>
              </a:prstGeom>
              <a:noFill/>
            </p:spPr>
            <p:txBody>
              <a:bodyPr wrap="square">
                <a:spAutoFit/>
              </a:bodyPr>
              <a:lstStyle/>
              <a:p>
                <a:pPr marL="342900" indent="-342900">
                  <a:buFont typeface="Arial" panose="020B0604020202020204" pitchFamily="34" charset="0"/>
                  <a:buChar char="•"/>
                </a:pPr>
                <a:r>
                  <a:rPr lang="en-GB" sz="2100" dirty="0"/>
                  <a:t>Base case </a:t>
                </a:r>
                <a14:m>
                  <m:oMath xmlns:m="http://schemas.openxmlformats.org/officeDocument/2006/math">
                    <m:r>
                      <a:rPr lang="it-IT" sz="2100" b="0" i="1" smtClean="0">
                        <a:latin typeface="Cambria Math" panose="02040503050406030204" pitchFamily="18" charset="0"/>
                      </a:rPr>
                      <m:t>𝑡</m:t>
                    </m:r>
                    <m:r>
                      <a:rPr lang="it-IT" sz="2100" b="0" i="1" smtClean="0">
                        <a:latin typeface="Cambria Math" panose="02040503050406030204" pitchFamily="18" charset="0"/>
                      </a:rPr>
                      <m:t>=</m:t>
                    </m:r>
                    <m:r>
                      <a:rPr lang="it-IT" sz="2100" b="0" i="1" smtClean="0">
                        <a:latin typeface="Cambria Math" panose="02040503050406030204" pitchFamily="18" charset="0"/>
                      </a:rPr>
                      <m:t>𝑇</m:t>
                    </m:r>
                    <m:r>
                      <a:rPr lang="it-IT" sz="2100" b="0" i="1" smtClean="0">
                        <a:latin typeface="Cambria Math" panose="02040503050406030204" pitchFamily="18" charset="0"/>
                      </a:rPr>
                      <m:t> </m:t>
                    </m:r>
                  </m:oMath>
                </a14:m>
                <a:r>
                  <a:rPr lang="en-GB" sz="2100" dirty="0"/>
                  <a:t>:</a:t>
                </a:r>
              </a:p>
            </p:txBody>
          </p:sp>
        </mc:Choice>
        <mc:Fallback xmlns="">
          <p:sp>
            <p:nvSpPr>
              <p:cNvPr id="30" name="CasellaDiTesto 29">
                <a:extLst>
                  <a:ext uri="{FF2B5EF4-FFF2-40B4-BE49-F238E27FC236}">
                    <a16:creationId xmlns:a16="http://schemas.microsoft.com/office/drawing/2014/main" id="{020F85C0-39A0-46AF-8726-6C7630BA909E}"/>
                  </a:ext>
                </a:extLst>
              </p:cNvPr>
              <p:cNvSpPr txBox="1">
                <a:spLocks noRot="1" noChangeAspect="1" noMove="1" noResize="1" noEditPoints="1" noAdjustHandles="1" noChangeArrowheads="1" noChangeShapeType="1" noTextEdit="1"/>
              </p:cNvSpPr>
              <p:nvPr/>
            </p:nvSpPr>
            <p:spPr>
              <a:xfrm>
                <a:off x="404770" y="3917760"/>
                <a:ext cx="2394185" cy="415498"/>
              </a:xfrm>
              <a:prstGeom prst="rect">
                <a:avLst/>
              </a:prstGeom>
              <a:blipFill>
                <a:blip r:embed="rId6"/>
                <a:stretch>
                  <a:fillRect l="-2545" t="-10294" r="-2545" b="-27941"/>
                </a:stretch>
              </a:blipFill>
            </p:spPr>
            <p:txBody>
              <a:bodyPr/>
              <a:lstStyle/>
              <a:p>
                <a:r>
                  <a:rPr lang="en-US">
                    <a:noFill/>
                  </a:rPr>
                  <a:t> </a:t>
                </a:r>
              </a:p>
            </p:txBody>
          </p:sp>
        </mc:Fallback>
      </mc:AlternateContent>
      <p:sp>
        <p:nvSpPr>
          <p:cNvPr id="31" name="CasellaDiTesto 30">
            <a:extLst>
              <a:ext uri="{FF2B5EF4-FFF2-40B4-BE49-F238E27FC236}">
                <a16:creationId xmlns:a16="http://schemas.microsoft.com/office/drawing/2014/main" id="{847E0907-2730-4C1B-9661-4743B3D33087}"/>
              </a:ext>
            </a:extLst>
          </p:cNvPr>
          <p:cNvSpPr txBox="1"/>
          <p:nvPr/>
        </p:nvSpPr>
        <p:spPr>
          <a:xfrm>
            <a:off x="388690" y="5423276"/>
            <a:ext cx="2169388" cy="415498"/>
          </a:xfrm>
          <a:prstGeom prst="rect">
            <a:avLst/>
          </a:prstGeom>
          <a:noFill/>
        </p:spPr>
        <p:txBody>
          <a:bodyPr wrap="square">
            <a:spAutoFit/>
          </a:bodyPr>
          <a:lstStyle/>
          <a:p>
            <a:pPr marL="342900" indent="-342900">
              <a:buFont typeface="Arial" panose="020B0604020202020204" pitchFamily="34" charset="0"/>
              <a:buChar char="•"/>
            </a:pPr>
            <a:r>
              <a:rPr lang="en-GB" sz="2100" dirty="0"/>
              <a:t>Inductive step:</a:t>
            </a:r>
          </a:p>
        </p:txBody>
      </p:sp>
      <mc:AlternateContent xmlns:mc="http://schemas.openxmlformats.org/markup-compatibility/2006" xmlns:a14="http://schemas.microsoft.com/office/drawing/2010/main">
        <mc:Choice Requires="a14">
          <p:sp>
            <p:nvSpPr>
              <p:cNvPr id="48" name="Rettangolo 47">
                <a:extLst>
                  <a:ext uri="{FF2B5EF4-FFF2-40B4-BE49-F238E27FC236}">
                    <a16:creationId xmlns:a16="http://schemas.microsoft.com/office/drawing/2014/main" id="{351CA54B-F8B8-4E73-BBA1-F1FE30E50874}"/>
                  </a:ext>
                </a:extLst>
              </p:cNvPr>
              <p:cNvSpPr/>
              <p:nvPr/>
            </p:nvSpPr>
            <p:spPr>
              <a:xfrm>
                <a:off x="2665617" y="5435668"/>
                <a:ext cx="2561599"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2000" i="1">
                          <a:latin typeface="Cambria Math" panose="02040503050406030204" pitchFamily="18" charset="0"/>
                        </a:rPr>
                        <m:t>𝑡</m:t>
                      </m:r>
                      <m:r>
                        <a:rPr lang="it-IT" sz="2000" b="0" i="1" smtClean="0">
                          <a:latin typeface="Cambria Math" panose="02040503050406030204" pitchFamily="18" charset="0"/>
                        </a:rPr>
                        <m:t>=</m:t>
                      </m:r>
                      <m:r>
                        <a:rPr lang="it-IT" sz="2000" b="0" i="1" smtClean="0">
                          <a:latin typeface="Cambria Math" panose="02040503050406030204" pitchFamily="18" charset="0"/>
                        </a:rPr>
                        <m:t>𝑇</m:t>
                      </m:r>
                      <m:r>
                        <a:rPr lang="it-IT" sz="2000" b="0" i="1" smtClean="0">
                          <a:latin typeface="Cambria Math" panose="02040503050406030204" pitchFamily="18" charset="0"/>
                        </a:rPr>
                        <m:t>−1,</m:t>
                      </m:r>
                      <m:r>
                        <a:rPr lang="it-IT" sz="2000" b="0" i="1" smtClean="0">
                          <a:latin typeface="Cambria Math" panose="02040503050406030204" pitchFamily="18" charset="0"/>
                        </a:rPr>
                        <m:t>𝑇</m:t>
                      </m:r>
                      <m:r>
                        <a:rPr lang="it-IT" sz="2000" b="0" i="1" smtClean="0">
                          <a:latin typeface="Cambria Math" panose="02040503050406030204" pitchFamily="18" charset="0"/>
                        </a:rPr>
                        <m:t>−2,…,1</m:t>
                      </m:r>
                    </m:oMath>
                  </m:oMathPara>
                </a14:m>
                <a:endParaRPr lang="it-IT" sz="2000" b="0" i="1" dirty="0">
                  <a:latin typeface="Cambria Math" panose="02040503050406030204" pitchFamily="18" charset="0"/>
                </a:endParaRPr>
              </a:p>
            </p:txBody>
          </p:sp>
        </mc:Choice>
        <mc:Fallback xmlns="">
          <p:sp>
            <p:nvSpPr>
              <p:cNvPr id="48" name="Rettangolo 47">
                <a:extLst>
                  <a:ext uri="{FF2B5EF4-FFF2-40B4-BE49-F238E27FC236}">
                    <a16:creationId xmlns:a16="http://schemas.microsoft.com/office/drawing/2014/main" id="{351CA54B-F8B8-4E73-BBA1-F1FE30E50874}"/>
                  </a:ext>
                </a:extLst>
              </p:cNvPr>
              <p:cNvSpPr>
                <a:spLocks noRot="1" noChangeAspect="1" noMove="1" noResize="1" noEditPoints="1" noAdjustHandles="1" noChangeArrowheads="1" noChangeShapeType="1" noTextEdit="1"/>
              </p:cNvSpPr>
              <p:nvPr/>
            </p:nvSpPr>
            <p:spPr>
              <a:xfrm>
                <a:off x="2665617" y="5435668"/>
                <a:ext cx="2561599" cy="400110"/>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6" name="Rettangolo 55">
                <a:extLst>
                  <a:ext uri="{FF2B5EF4-FFF2-40B4-BE49-F238E27FC236}">
                    <a16:creationId xmlns:a16="http://schemas.microsoft.com/office/drawing/2014/main" id="{968DFD09-BE70-40A9-98E1-EB1061F88A1A}"/>
                  </a:ext>
                </a:extLst>
              </p:cNvPr>
              <p:cNvSpPr/>
              <p:nvPr/>
            </p:nvSpPr>
            <p:spPr>
              <a:xfrm>
                <a:off x="2418480" y="4418321"/>
                <a:ext cx="6002156" cy="94769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sz="1900" b="0" i="1" smtClean="0">
                              <a:latin typeface="Cambria Math" panose="02040503050406030204" pitchFamily="18" charset="0"/>
                            </a:rPr>
                          </m:ctrlPr>
                        </m:sSubPr>
                        <m:e>
                          <m:r>
                            <a:rPr lang="it-IT" sz="1900" b="0" i="1" smtClean="0">
                              <a:latin typeface="Cambria Math" panose="02040503050406030204" pitchFamily="18" charset="0"/>
                            </a:rPr>
                            <m:t>𝛽</m:t>
                          </m:r>
                        </m:e>
                        <m:sub>
                          <m:r>
                            <a:rPr lang="it-IT" sz="1900" b="0" i="1" smtClean="0">
                              <a:latin typeface="Cambria Math" panose="02040503050406030204" pitchFamily="18" charset="0"/>
                            </a:rPr>
                            <m:t>𝑇</m:t>
                          </m:r>
                          <m:r>
                            <a:rPr lang="it-IT" sz="1900" b="0" i="1" smtClean="0">
                              <a:latin typeface="Cambria Math" panose="02040503050406030204" pitchFamily="18" charset="0"/>
                            </a:rPr>
                            <m:t>−1</m:t>
                          </m:r>
                        </m:sub>
                      </m:sSub>
                      <m:d>
                        <m:dPr>
                          <m:ctrlPr>
                            <a:rPr lang="it-IT" sz="1900" b="0" i="1" smtClean="0">
                              <a:latin typeface="Cambria Math" panose="02040503050406030204" pitchFamily="18" charset="0"/>
                            </a:rPr>
                          </m:ctrlPr>
                        </m:dPr>
                        <m:e>
                          <m:r>
                            <a:rPr lang="it-IT" sz="1900" b="0" i="1" smtClean="0">
                              <a:solidFill>
                                <a:srgbClr val="FF0000"/>
                              </a:solidFill>
                              <a:latin typeface="Cambria Math" panose="02040503050406030204" pitchFamily="18" charset="0"/>
                            </a:rPr>
                            <m:t>𝑖</m:t>
                          </m:r>
                        </m:e>
                      </m:d>
                      <m:r>
                        <a:rPr lang="it-IT" sz="1900" b="0" i="1" smtClean="0">
                          <a:latin typeface="Cambria Math" panose="02040503050406030204" pitchFamily="18" charset="0"/>
                        </a:rPr>
                        <m:t>=</m:t>
                      </m:r>
                      <m:func>
                        <m:funcPr>
                          <m:ctrlPr>
                            <a:rPr lang="it-IT" sz="1900" i="1">
                              <a:latin typeface="Cambria Math" panose="02040503050406030204" pitchFamily="18" charset="0"/>
                            </a:rPr>
                          </m:ctrlPr>
                        </m:funcPr>
                        <m:fName>
                          <m:r>
                            <m:rPr>
                              <m:sty m:val="p"/>
                            </m:rPr>
                            <a:rPr lang="it-IT" sz="1900">
                              <a:latin typeface="Cambria Math" panose="02040503050406030204" pitchFamily="18" charset="0"/>
                            </a:rPr>
                            <m:t>Pr</m:t>
                          </m:r>
                        </m:fName>
                        <m:e>
                          <m:d>
                            <m:dPr>
                              <m:ctrlPr>
                                <a:rPr lang="it-IT" sz="1900" i="1">
                                  <a:latin typeface="Cambria Math" panose="02040503050406030204" pitchFamily="18" charset="0"/>
                                </a:rPr>
                              </m:ctrlPr>
                            </m:dPr>
                            <m:e>
                              <m:sSub>
                                <m:sSubPr>
                                  <m:ctrlPr>
                                    <a:rPr lang="it-IT" sz="1900" i="1">
                                      <a:latin typeface="Cambria Math" panose="02040503050406030204" pitchFamily="18" charset="0"/>
                                    </a:rPr>
                                  </m:ctrlPr>
                                </m:sSubPr>
                                <m:e>
                                  <m:r>
                                    <a:rPr lang="it-IT" sz="1900" i="1">
                                      <a:latin typeface="Cambria Math" panose="02040503050406030204" pitchFamily="18" charset="0"/>
                                    </a:rPr>
                                    <m:t>𝑜</m:t>
                                  </m:r>
                                </m:e>
                                <m:sub>
                                  <m:r>
                                    <a:rPr lang="it-IT" sz="1900" i="1">
                                      <a:latin typeface="Cambria Math" panose="02040503050406030204" pitchFamily="18" charset="0"/>
                                    </a:rPr>
                                    <m:t>𝑇</m:t>
                                  </m:r>
                                </m:sub>
                              </m:sSub>
                              <m:r>
                                <a:rPr lang="it-IT" sz="1900" i="1">
                                  <a:latin typeface="Cambria Math" panose="02040503050406030204" pitchFamily="18" charset="0"/>
                                </a:rPr>
                                <m:t>| </m:t>
                              </m:r>
                              <m:sSub>
                                <m:sSubPr>
                                  <m:ctrlPr>
                                    <a:rPr lang="it-IT" sz="1900" i="1">
                                      <a:latin typeface="Cambria Math" panose="02040503050406030204" pitchFamily="18" charset="0"/>
                                    </a:rPr>
                                  </m:ctrlPr>
                                </m:sSubPr>
                                <m:e>
                                  <m:r>
                                    <a:rPr lang="it-IT" sz="1900" i="1">
                                      <a:latin typeface="Cambria Math" panose="02040503050406030204" pitchFamily="18" charset="0"/>
                                    </a:rPr>
                                    <m:t>𝑞</m:t>
                                  </m:r>
                                </m:e>
                                <m:sub>
                                  <m:r>
                                    <a:rPr lang="it-IT" sz="1900" b="0" i="1" smtClean="0">
                                      <a:latin typeface="Cambria Math" panose="02040503050406030204" pitchFamily="18" charset="0"/>
                                    </a:rPr>
                                    <m:t>𝑇</m:t>
                                  </m:r>
                                  <m:r>
                                    <a:rPr lang="it-IT" sz="1900" b="0" i="1" smtClean="0">
                                      <a:latin typeface="Cambria Math" panose="02040503050406030204" pitchFamily="18" charset="0"/>
                                    </a:rPr>
                                    <m:t>−1</m:t>
                                  </m:r>
                                </m:sub>
                              </m:sSub>
                              <m:r>
                                <a:rPr lang="it-IT" sz="1900" i="1">
                                  <a:latin typeface="Cambria Math" panose="02040503050406030204" pitchFamily="18" charset="0"/>
                                </a:rPr>
                                <m:t>=</m:t>
                              </m:r>
                              <m:sSub>
                                <m:sSubPr>
                                  <m:ctrlPr>
                                    <a:rPr lang="it-IT" sz="1900" i="1">
                                      <a:latin typeface="Cambria Math" panose="02040503050406030204" pitchFamily="18" charset="0"/>
                                    </a:rPr>
                                  </m:ctrlPr>
                                </m:sSubPr>
                                <m:e>
                                  <m:r>
                                    <a:rPr lang="it-IT" sz="1900" i="1">
                                      <a:latin typeface="Cambria Math" panose="02040503050406030204" pitchFamily="18" charset="0"/>
                                    </a:rPr>
                                    <m:t>𝑆</m:t>
                                  </m:r>
                                </m:e>
                                <m:sub>
                                  <m:r>
                                    <a:rPr lang="it-IT" sz="1900" i="1" smtClean="0">
                                      <a:solidFill>
                                        <a:srgbClr val="E71224"/>
                                      </a:solidFill>
                                      <a:latin typeface="Cambria Math" panose="02040503050406030204" pitchFamily="18" charset="0"/>
                                    </a:rPr>
                                    <m:t>𝑖</m:t>
                                  </m:r>
                                </m:sub>
                              </m:sSub>
                              <m:r>
                                <a:rPr lang="it-IT" sz="1900" i="1">
                                  <a:latin typeface="Cambria Math" panose="02040503050406030204" pitchFamily="18" charset="0"/>
                                </a:rPr>
                                <m:t>,</m:t>
                              </m:r>
                              <m:r>
                                <a:rPr lang="it-IT" sz="1900" i="1">
                                  <a:latin typeface="Cambria Math" panose="02040503050406030204" pitchFamily="18" charset="0"/>
                                </a:rPr>
                                <m:t>𝜆</m:t>
                              </m:r>
                              <m:r>
                                <a:rPr lang="it-IT" sz="1900" i="1">
                                  <a:latin typeface="Cambria Math" panose="02040503050406030204" pitchFamily="18" charset="0"/>
                                </a:rPr>
                                <m:t> </m:t>
                              </m:r>
                            </m:e>
                          </m:d>
                        </m:e>
                      </m:func>
                      <m:r>
                        <a:rPr lang="it-IT" sz="1900" b="0" i="1" smtClean="0">
                          <a:latin typeface="Cambria Math" panose="02040503050406030204" pitchFamily="18" charset="0"/>
                        </a:rPr>
                        <m:t>=</m:t>
                      </m:r>
                      <m:nary>
                        <m:naryPr>
                          <m:chr m:val="∑"/>
                          <m:ctrlPr>
                            <a:rPr lang="it-IT" sz="1900" i="1">
                              <a:latin typeface="Cambria Math" panose="02040503050406030204" pitchFamily="18" charset="0"/>
                            </a:rPr>
                          </m:ctrlPr>
                        </m:naryPr>
                        <m:sub>
                          <m:r>
                            <a:rPr lang="it-IT" sz="1900" i="1" smtClean="0">
                              <a:solidFill>
                                <a:srgbClr val="0000FF"/>
                              </a:solidFill>
                              <a:latin typeface="Cambria Math" panose="02040503050406030204" pitchFamily="18" charset="0"/>
                            </a:rPr>
                            <m:t>𝑗</m:t>
                          </m:r>
                          <m:r>
                            <a:rPr lang="it-IT" sz="1900" i="1">
                              <a:latin typeface="Cambria Math" panose="02040503050406030204" pitchFamily="18" charset="0"/>
                            </a:rPr>
                            <m:t>=1</m:t>
                          </m:r>
                        </m:sub>
                        <m:sup>
                          <m:r>
                            <a:rPr lang="it-IT" sz="1900" i="1">
                              <a:latin typeface="Cambria Math" panose="02040503050406030204" pitchFamily="18" charset="0"/>
                            </a:rPr>
                            <m:t>𝑁</m:t>
                          </m:r>
                        </m:sup>
                        <m:e>
                          <m:sSub>
                            <m:sSubPr>
                              <m:ctrlPr>
                                <a:rPr lang="it-IT" sz="1900" i="1" smtClean="0">
                                  <a:latin typeface="Cambria Math" panose="02040503050406030204" pitchFamily="18" charset="0"/>
                                </a:rPr>
                              </m:ctrlPr>
                            </m:sSubPr>
                            <m:e>
                              <m:r>
                                <a:rPr lang="it-IT" sz="1900" i="1">
                                  <a:latin typeface="Cambria Math" panose="02040503050406030204" pitchFamily="18" charset="0"/>
                                </a:rPr>
                                <m:t>𝑎</m:t>
                              </m:r>
                            </m:e>
                            <m:sub>
                              <m:r>
                                <a:rPr lang="it-IT" sz="1900" i="1" smtClean="0">
                                  <a:solidFill>
                                    <a:srgbClr val="FF0000"/>
                                  </a:solidFill>
                                  <a:latin typeface="Cambria Math" panose="02040503050406030204" pitchFamily="18" charset="0"/>
                                </a:rPr>
                                <m:t>𝑖</m:t>
                              </m:r>
                              <m:r>
                                <a:rPr lang="it-IT" sz="1900" i="1" smtClean="0">
                                  <a:solidFill>
                                    <a:srgbClr val="0000FF"/>
                                  </a:solidFill>
                                  <a:latin typeface="Cambria Math" panose="02040503050406030204" pitchFamily="18" charset="0"/>
                                </a:rPr>
                                <m:t>𝑗</m:t>
                              </m:r>
                            </m:sub>
                          </m:sSub>
                          <m:r>
                            <a:rPr lang="it-IT" sz="1900" b="0" i="1" smtClean="0">
                              <a:solidFill>
                                <a:srgbClr val="0000FF"/>
                              </a:solidFill>
                              <a:latin typeface="Cambria Math" panose="02040503050406030204" pitchFamily="18" charset="0"/>
                            </a:rPr>
                            <m:t>⋅</m:t>
                          </m:r>
                          <m:sSub>
                            <m:sSubPr>
                              <m:ctrlPr>
                                <a:rPr lang="it-IT" sz="1900" i="1">
                                  <a:latin typeface="Cambria Math" panose="02040503050406030204" pitchFamily="18" charset="0"/>
                                </a:rPr>
                              </m:ctrlPr>
                            </m:sSubPr>
                            <m:e>
                              <m:r>
                                <a:rPr lang="it-IT" sz="1900" i="1">
                                  <a:latin typeface="Cambria Math" panose="02040503050406030204" pitchFamily="18" charset="0"/>
                                </a:rPr>
                                <m:t>𝑏</m:t>
                              </m:r>
                            </m:e>
                            <m:sub>
                              <m:r>
                                <a:rPr lang="it-IT" sz="1900" b="0" i="1" smtClean="0">
                                  <a:solidFill>
                                    <a:srgbClr val="0000FF"/>
                                  </a:solidFill>
                                  <a:latin typeface="Cambria Math" panose="02040503050406030204" pitchFamily="18" charset="0"/>
                                </a:rPr>
                                <m:t>𝑗</m:t>
                              </m:r>
                            </m:sub>
                          </m:sSub>
                          <m:d>
                            <m:dPr>
                              <m:ctrlPr>
                                <a:rPr lang="it-IT" sz="1900" i="1">
                                  <a:latin typeface="Cambria Math" panose="02040503050406030204" pitchFamily="18" charset="0"/>
                                </a:rPr>
                              </m:ctrlPr>
                            </m:dPr>
                            <m:e>
                              <m:sSub>
                                <m:sSubPr>
                                  <m:ctrlPr>
                                    <a:rPr lang="it-IT" sz="1900" i="1">
                                      <a:latin typeface="Cambria Math" panose="02040503050406030204" pitchFamily="18" charset="0"/>
                                    </a:rPr>
                                  </m:ctrlPr>
                                </m:sSubPr>
                                <m:e>
                                  <m:r>
                                    <a:rPr lang="it-IT" sz="1900" i="1">
                                      <a:latin typeface="Cambria Math" panose="02040503050406030204" pitchFamily="18" charset="0"/>
                                    </a:rPr>
                                    <m:t>𝑜</m:t>
                                  </m:r>
                                </m:e>
                                <m:sub>
                                  <m:r>
                                    <a:rPr lang="it-IT" sz="1900" i="1">
                                      <a:latin typeface="Cambria Math" panose="02040503050406030204" pitchFamily="18" charset="0"/>
                                    </a:rPr>
                                    <m:t>𝑇</m:t>
                                  </m:r>
                                </m:sub>
                              </m:sSub>
                            </m:e>
                          </m:d>
                          <m:r>
                            <a:rPr lang="it-IT" sz="1900" b="0" i="1" smtClean="0">
                              <a:latin typeface="Cambria Math" panose="02040503050406030204" pitchFamily="18" charset="0"/>
                            </a:rPr>
                            <m:t>⋅</m:t>
                          </m:r>
                          <m:sSub>
                            <m:sSubPr>
                              <m:ctrlPr>
                                <a:rPr lang="it-IT" sz="1900" i="1">
                                  <a:latin typeface="Cambria Math" panose="02040503050406030204" pitchFamily="18" charset="0"/>
                                </a:rPr>
                              </m:ctrlPr>
                            </m:sSubPr>
                            <m:e>
                              <m:r>
                                <a:rPr lang="it-IT" sz="1900" i="1">
                                  <a:latin typeface="Cambria Math" panose="02040503050406030204" pitchFamily="18" charset="0"/>
                                </a:rPr>
                                <m:t>𝛽</m:t>
                              </m:r>
                            </m:e>
                            <m:sub>
                              <m:r>
                                <a:rPr lang="it-IT" sz="1900" i="1">
                                  <a:latin typeface="Cambria Math" panose="02040503050406030204" pitchFamily="18" charset="0"/>
                                </a:rPr>
                                <m:t>𝑇</m:t>
                              </m:r>
                            </m:sub>
                          </m:sSub>
                          <m:d>
                            <m:dPr>
                              <m:ctrlPr>
                                <a:rPr lang="it-IT" sz="1900" i="1">
                                  <a:latin typeface="Cambria Math" panose="02040503050406030204" pitchFamily="18" charset="0"/>
                                </a:rPr>
                              </m:ctrlPr>
                            </m:dPr>
                            <m:e>
                              <m:r>
                                <a:rPr lang="it-IT" sz="1900" i="1" smtClean="0">
                                  <a:solidFill>
                                    <a:srgbClr val="0000FF"/>
                                  </a:solidFill>
                                  <a:latin typeface="Cambria Math" panose="02040503050406030204" pitchFamily="18" charset="0"/>
                                </a:rPr>
                                <m:t>𝑗</m:t>
                              </m:r>
                            </m:e>
                          </m:d>
                        </m:e>
                      </m:nary>
                    </m:oMath>
                  </m:oMathPara>
                </a14:m>
                <a:endParaRPr lang="it-IT" sz="1900" dirty="0"/>
              </a:p>
            </p:txBody>
          </p:sp>
        </mc:Choice>
        <mc:Fallback xmlns="">
          <p:sp>
            <p:nvSpPr>
              <p:cNvPr id="56" name="Rettangolo 55">
                <a:extLst>
                  <a:ext uri="{FF2B5EF4-FFF2-40B4-BE49-F238E27FC236}">
                    <a16:creationId xmlns:a16="http://schemas.microsoft.com/office/drawing/2014/main" id="{968DFD09-BE70-40A9-98E1-EB1061F88A1A}"/>
                  </a:ext>
                </a:extLst>
              </p:cNvPr>
              <p:cNvSpPr>
                <a:spLocks noRot="1" noChangeAspect="1" noMove="1" noResize="1" noEditPoints="1" noAdjustHandles="1" noChangeArrowheads="1" noChangeShapeType="1" noTextEdit="1"/>
              </p:cNvSpPr>
              <p:nvPr/>
            </p:nvSpPr>
            <p:spPr>
              <a:xfrm>
                <a:off x="2418480" y="4418321"/>
                <a:ext cx="6002156" cy="947695"/>
              </a:xfrm>
              <a:prstGeom prst="rect">
                <a:avLst/>
              </a:prstGeom>
              <a:blipFill>
                <a:blip r:embed="rId8"/>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57" name="CasellaDiTesto 56">
                <a:extLst>
                  <a:ext uri="{FF2B5EF4-FFF2-40B4-BE49-F238E27FC236}">
                    <a16:creationId xmlns:a16="http://schemas.microsoft.com/office/drawing/2014/main" id="{B921C877-5F9C-4988-A8E7-F75C157CA884}"/>
                  </a:ext>
                </a:extLst>
              </p:cNvPr>
              <p:cNvSpPr txBox="1"/>
              <p:nvPr/>
            </p:nvSpPr>
            <p:spPr>
              <a:xfrm>
                <a:off x="388690" y="4710402"/>
                <a:ext cx="1942287" cy="415498"/>
              </a:xfrm>
              <a:prstGeom prst="rect">
                <a:avLst/>
              </a:prstGeom>
              <a:noFill/>
            </p:spPr>
            <p:txBody>
              <a:bodyPr wrap="square">
                <a:spAutoFit/>
              </a:bodyPr>
              <a:lstStyle/>
              <a:p>
                <a:pPr marL="342900" indent="-342900">
                  <a:buFont typeface="Arial" panose="020B0604020202020204" pitchFamily="34" charset="0"/>
                  <a:buChar char="•"/>
                </a:pPr>
                <a14:m>
                  <m:oMath xmlns:m="http://schemas.openxmlformats.org/officeDocument/2006/math">
                    <m:r>
                      <a:rPr lang="it-IT" sz="2100" b="0" i="1" smtClean="0">
                        <a:latin typeface="Cambria Math" panose="02040503050406030204" pitchFamily="18" charset="0"/>
                      </a:rPr>
                      <m:t>𝑡</m:t>
                    </m:r>
                    <m:r>
                      <a:rPr lang="it-IT" sz="2100" b="0" i="1" smtClean="0">
                        <a:latin typeface="Cambria Math" panose="02040503050406030204" pitchFamily="18" charset="0"/>
                      </a:rPr>
                      <m:t>=</m:t>
                    </m:r>
                    <m:r>
                      <a:rPr lang="it-IT" sz="2100" b="0" i="1" smtClean="0">
                        <a:latin typeface="Cambria Math" panose="02040503050406030204" pitchFamily="18" charset="0"/>
                      </a:rPr>
                      <m:t>𝑇</m:t>
                    </m:r>
                    <m:r>
                      <a:rPr lang="it-IT" sz="2100" b="0" i="1" smtClean="0">
                        <a:latin typeface="Cambria Math" panose="02040503050406030204" pitchFamily="18" charset="0"/>
                      </a:rPr>
                      <m:t>−1</m:t>
                    </m:r>
                  </m:oMath>
                </a14:m>
                <a:r>
                  <a:rPr lang="en-GB" sz="2100" dirty="0"/>
                  <a:t>:</a:t>
                </a:r>
              </a:p>
            </p:txBody>
          </p:sp>
        </mc:Choice>
        <mc:Fallback xmlns="">
          <p:sp>
            <p:nvSpPr>
              <p:cNvPr id="57" name="CasellaDiTesto 56">
                <a:extLst>
                  <a:ext uri="{FF2B5EF4-FFF2-40B4-BE49-F238E27FC236}">
                    <a16:creationId xmlns:a16="http://schemas.microsoft.com/office/drawing/2014/main" id="{B921C877-5F9C-4988-A8E7-F75C157CA884}"/>
                  </a:ext>
                </a:extLst>
              </p:cNvPr>
              <p:cNvSpPr txBox="1">
                <a:spLocks noRot="1" noChangeAspect="1" noMove="1" noResize="1" noEditPoints="1" noAdjustHandles="1" noChangeArrowheads="1" noChangeShapeType="1" noTextEdit="1"/>
              </p:cNvSpPr>
              <p:nvPr/>
            </p:nvSpPr>
            <p:spPr>
              <a:xfrm>
                <a:off x="388690" y="4710402"/>
                <a:ext cx="1942287" cy="415498"/>
              </a:xfrm>
              <a:prstGeom prst="rect">
                <a:avLst/>
              </a:prstGeom>
              <a:blipFill>
                <a:blip r:embed="rId16"/>
                <a:stretch>
                  <a:fillRect l="-3145" t="-10294" b="-27941"/>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59" name="Rettangolo 58">
                <a:extLst>
                  <a:ext uri="{FF2B5EF4-FFF2-40B4-BE49-F238E27FC236}">
                    <a16:creationId xmlns:a16="http://schemas.microsoft.com/office/drawing/2014/main" id="{3149825E-6FB2-443A-BD62-D45BAC90C1F6}"/>
                  </a:ext>
                </a:extLst>
              </p:cNvPr>
              <p:cNvSpPr/>
              <p:nvPr/>
            </p:nvSpPr>
            <p:spPr>
              <a:xfrm>
                <a:off x="3421867" y="3932920"/>
                <a:ext cx="1301446"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sz="2000" b="0" i="1" smtClean="0">
                              <a:latin typeface="Cambria Math" panose="02040503050406030204" pitchFamily="18" charset="0"/>
                            </a:rPr>
                          </m:ctrlPr>
                        </m:sSubPr>
                        <m:e>
                          <m:r>
                            <a:rPr lang="it-IT" sz="2000" b="0" i="1" smtClean="0">
                              <a:latin typeface="Cambria Math" panose="02040503050406030204" pitchFamily="18" charset="0"/>
                            </a:rPr>
                            <m:t>𝛽</m:t>
                          </m:r>
                        </m:e>
                        <m:sub>
                          <m:r>
                            <a:rPr lang="it-IT" sz="2000" b="0" i="1" smtClean="0">
                              <a:latin typeface="Cambria Math" panose="02040503050406030204" pitchFamily="18" charset="0"/>
                            </a:rPr>
                            <m:t>𝑇</m:t>
                          </m:r>
                        </m:sub>
                      </m:sSub>
                      <m:r>
                        <a:rPr lang="it-IT" sz="2000" b="0" i="1" smtClean="0">
                          <a:latin typeface="Cambria Math" panose="02040503050406030204" pitchFamily="18" charset="0"/>
                        </a:rPr>
                        <m:t>(</m:t>
                      </m:r>
                      <m:r>
                        <a:rPr lang="it-IT" sz="2000" b="0" i="1" smtClean="0">
                          <a:latin typeface="Cambria Math" panose="02040503050406030204" pitchFamily="18" charset="0"/>
                        </a:rPr>
                        <m:t>𝑖</m:t>
                      </m:r>
                      <m:r>
                        <a:rPr lang="it-IT" sz="2000" b="0" i="1" smtClean="0">
                          <a:latin typeface="Cambria Math" panose="02040503050406030204" pitchFamily="18" charset="0"/>
                        </a:rPr>
                        <m:t>)=1</m:t>
                      </m:r>
                    </m:oMath>
                  </m:oMathPara>
                </a14:m>
                <a:endParaRPr lang="it-IT" sz="2000" dirty="0"/>
              </a:p>
            </p:txBody>
          </p:sp>
        </mc:Choice>
        <mc:Fallback xmlns="">
          <p:sp>
            <p:nvSpPr>
              <p:cNvPr id="59" name="Rettangolo 58">
                <a:extLst>
                  <a:ext uri="{FF2B5EF4-FFF2-40B4-BE49-F238E27FC236}">
                    <a16:creationId xmlns:a16="http://schemas.microsoft.com/office/drawing/2014/main" id="{3149825E-6FB2-443A-BD62-D45BAC90C1F6}"/>
                  </a:ext>
                </a:extLst>
              </p:cNvPr>
              <p:cNvSpPr>
                <a:spLocks noRot="1" noChangeAspect="1" noMove="1" noResize="1" noEditPoints="1" noAdjustHandles="1" noChangeArrowheads="1" noChangeShapeType="1" noTextEdit="1"/>
              </p:cNvSpPr>
              <p:nvPr/>
            </p:nvSpPr>
            <p:spPr>
              <a:xfrm>
                <a:off x="3421867" y="3932920"/>
                <a:ext cx="1301446" cy="400110"/>
              </a:xfrm>
              <a:prstGeom prst="rect">
                <a:avLst/>
              </a:prstGeom>
              <a:blipFill>
                <a:blip r:embed="rId17"/>
                <a:stretch>
                  <a:fillRect b="-15152"/>
                </a:stretch>
              </a:blipFill>
            </p:spPr>
            <p:txBody>
              <a:bodyPr/>
              <a:lstStyle/>
              <a:p>
                <a:r>
                  <a:rPr lang="en-US">
                    <a:noFill/>
                  </a:rPr>
                  <a:t> </a:t>
                </a:r>
              </a:p>
            </p:txBody>
          </p:sp>
        </mc:Fallback>
      </mc:AlternateContent>
      <p:sp>
        <p:nvSpPr>
          <p:cNvPr id="60" name="CasellaDiTesto 59">
            <a:extLst>
              <a:ext uri="{FF2B5EF4-FFF2-40B4-BE49-F238E27FC236}">
                <a16:creationId xmlns:a16="http://schemas.microsoft.com/office/drawing/2014/main" id="{2B62887A-15AC-4CD1-B743-D11B4041663E}"/>
              </a:ext>
            </a:extLst>
          </p:cNvPr>
          <p:cNvSpPr txBox="1"/>
          <p:nvPr/>
        </p:nvSpPr>
        <p:spPr>
          <a:xfrm>
            <a:off x="5892149" y="3887688"/>
            <a:ext cx="1942287" cy="415498"/>
          </a:xfrm>
          <a:prstGeom prst="rect">
            <a:avLst/>
          </a:prstGeom>
          <a:noFill/>
        </p:spPr>
        <p:txBody>
          <a:bodyPr wrap="square">
            <a:spAutoFit/>
          </a:bodyPr>
          <a:lstStyle/>
          <a:p>
            <a:endParaRPr lang="en-GB" sz="2100" dirty="0"/>
          </a:p>
        </p:txBody>
      </p:sp>
      <mc:AlternateContent xmlns:mc="http://schemas.openxmlformats.org/markup-compatibility/2006" xmlns:a14="http://schemas.microsoft.com/office/drawing/2010/main">
        <mc:Choice Requires="a14">
          <p:sp>
            <p:nvSpPr>
              <p:cNvPr id="12" name="Rettangolo 11">
                <a:extLst>
                  <a:ext uri="{FF2B5EF4-FFF2-40B4-BE49-F238E27FC236}">
                    <a16:creationId xmlns:a16="http://schemas.microsoft.com/office/drawing/2014/main" id="{AB9F6E09-D5C4-4268-B926-BBC3C2F073DD}"/>
                  </a:ext>
                </a:extLst>
              </p:cNvPr>
              <p:cNvSpPr/>
              <p:nvPr/>
            </p:nvSpPr>
            <p:spPr>
              <a:xfrm>
                <a:off x="5810765" y="3907815"/>
                <a:ext cx="1345881"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2000" i="1">
                          <a:latin typeface="Cambria Math" panose="02040503050406030204" pitchFamily="18" charset="0"/>
                        </a:rPr>
                        <m:t>1≤</m:t>
                      </m:r>
                      <m:r>
                        <a:rPr lang="it-IT" sz="2000" i="1">
                          <a:latin typeface="Cambria Math" panose="02040503050406030204" pitchFamily="18" charset="0"/>
                        </a:rPr>
                        <m:t>𝑗</m:t>
                      </m:r>
                      <m:r>
                        <a:rPr lang="it-IT" sz="2000" i="1">
                          <a:latin typeface="Cambria Math" panose="02040503050406030204" pitchFamily="18" charset="0"/>
                        </a:rPr>
                        <m:t>≤</m:t>
                      </m:r>
                      <m:r>
                        <a:rPr lang="it-IT" sz="2000" i="1">
                          <a:latin typeface="Cambria Math" panose="02040503050406030204" pitchFamily="18" charset="0"/>
                        </a:rPr>
                        <m:t>𝑁</m:t>
                      </m:r>
                    </m:oMath>
                  </m:oMathPara>
                </a14:m>
                <a:endParaRPr lang="en-US" sz="2000" dirty="0"/>
              </a:p>
            </p:txBody>
          </p:sp>
        </mc:Choice>
        <mc:Fallback xmlns="">
          <p:sp>
            <p:nvSpPr>
              <p:cNvPr id="12" name="Rettangolo 11">
                <a:extLst>
                  <a:ext uri="{FF2B5EF4-FFF2-40B4-BE49-F238E27FC236}">
                    <a16:creationId xmlns:a16="http://schemas.microsoft.com/office/drawing/2014/main" id="{AB9F6E09-D5C4-4268-B926-BBC3C2F073DD}"/>
                  </a:ext>
                </a:extLst>
              </p:cNvPr>
              <p:cNvSpPr>
                <a:spLocks noRot="1" noChangeAspect="1" noMove="1" noResize="1" noEditPoints="1" noAdjustHandles="1" noChangeArrowheads="1" noChangeShapeType="1" noTextEdit="1"/>
              </p:cNvSpPr>
              <p:nvPr/>
            </p:nvSpPr>
            <p:spPr>
              <a:xfrm>
                <a:off x="5810765" y="3907815"/>
                <a:ext cx="1345881" cy="400110"/>
              </a:xfrm>
              <a:prstGeom prst="rect">
                <a:avLst/>
              </a:prstGeom>
              <a:blipFill>
                <a:blip r:embed="rId18"/>
                <a:stretch>
                  <a:fillRect b="-13636"/>
                </a:stretch>
              </a:blipFill>
            </p:spPr>
            <p:txBody>
              <a:bodyPr/>
              <a:lstStyle/>
              <a:p>
                <a:r>
                  <a:rPr lang="en-US">
                    <a:noFill/>
                  </a:rPr>
                  <a:t> </a:t>
                </a:r>
              </a:p>
            </p:txBody>
          </p:sp>
        </mc:Fallback>
      </mc:AlternateContent>
      <p:grpSp>
        <p:nvGrpSpPr>
          <p:cNvPr id="7" name="Gruppo 6">
            <a:extLst>
              <a:ext uri="{FF2B5EF4-FFF2-40B4-BE49-F238E27FC236}">
                <a16:creationId xmlns:a16="http://schemas.microsoft.com/office/drawing/2014/main" id="{30447AD0-6144-C97B-352E-2A72B6917442}"/>
              </a:ext>
            </a:extLst>
          </p:cNvPr>
          <p:cNvGrpSpPr/>
          <p:nvPr/>
        </p:nvGrpSpPr>
        <p:grpSpPr>
          <a:xfrm>
            <a:off x="4118325" y="5418524"/>
            <a:ext cx="5122237" cy="1988404"/>
            <a:chOff x="4118325" y="5418524"/>
            <a:chExt cx="5122237" cy="1988404"/>
          </a:xfrm>
        </p:grpSpPr>
        <p:grpSp>
          <p:nvGrpSpPr>
            <p:cNvPr id="10" name="Gruppo 9">
              <a:extLst>
                <a:ext uri="{FF2B5EF4-FFF2-40B4-BE49-F238E27FC236}">
                  <a16:creationId xmlns:a16="http://schemas.microsoft.com/office/drawing/2014/main" id="{4BCE360A-E467-4760-AE75-37FF5C268652}"/>
                </a:ext>
              </a:extLst>
            </p:cNvPr>
            <p:cNvGrpSpPr/>
            <p:nvPr/>
          </p:nvGrpSpPr>
          <p:grpSpPr>
            <a:xfrm>
              <a:off x="6333753" y="5418524"/>
              <a:ext cx="2667065" cy="1988404"/>
              <a:chOff x="7083629" y="4687972"/>
              <a:chExt cx="2974192" cy="2342539"/>
            </a:xfrm>
          </p:grpSpPr>
          <p:grpSp>
            <p:nvGrpSpPr>
              <p:cNvPr id="34" name="Gruppo 33">
                <a:extLst>
                  <a:ext uri="{FF2B5EF4-FFF2-40B4-BE49-F238E27FC236}">
                    <a16:creationId xmlns:a16="http://schemas.microsoft.com/office/drawing/2014/main" id="{D5DECD0E-9DAB-460E-9F98-AA97A1337368}"/>
                  </a:ext>
                </a:extLst>
              </p:cNvPr>
              <p:cNvGrpSpPr/>
              <p:nvPr/>
            </p:nvGrpSpPr>
            <p:grpSpPr>
              <a:xfrm>
                <a:off x="9021767" y="4715186"/>
                <a:ext cx="1036054" cy="2205228"/>
                <a:chOff x="312087" y="3164593"/>
                <a:chExt cx="874302" cy="1950079"/>
              </a:xfrm>
            </p:grpSpPr>
            <mc:AlternateContent xmlns:mc="http://schemas.openxmlformats.org/markup-compatibility/2006" xmlns:a14="http://schemas.microsoft.com/office/drawing/2010/main">
              <mc:Choice Requires="a14">
                <p:sp>
                  <p:nvSpPr>
                    <p:cNvPr id="37" name="Rettangolo 36">
                      <a:extLst>
                        <a:ext uri="{FF2B5EF4-FFF2-40B4-BE49-F238E27FC236}">
                          <a16:creationId xmlns:a16="http://schemas.microsoft.com/office/drawing/2014/main" id="{9B3404DE-6F63-42D1-B0BD-908479FA47FA}"/>
                        </a:ext>
                      </a:extLst>
                    </p:cNvPr>
                    <p:cNvSpPr/>
                    <p:nvPr/>
                  </p:nvSpPr>
                  <p:spPr>
                    <a:xfrm>
                      <a:off x="312087" y="3164593"/>
                      <a:ext cx="835722" cy="32660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b="0" i="1" smtClean="0">
                                    <a:latin typeface="Cambria Math" panose="02040503050406030204" pitchFamily="18" charset="0"/>
                                  </a:rPr>
                                </m:ctrlPr>
                              </m:sSubPr>
                              <m:e>
                                <m:r>
                                  <a:rPr lang="it-IT" b="0" i="1" smtClean="0">
                                    <a:latin typeface="Cambria Math" panose="02040503050406030204" pitchFamily="18" charset="0"/>
                                  </a:rPr>
                                  <m:t>𝛽</m:t>
                                </m:r>
                              </m:e>
                              <m:sub>
                                <m:r>
                                  <a:rPr lang="it-IT" b="0" i="1" smtClean="0">
                                    <a:latin typeface="Cambria Math" panose="02040503050406030204" pitchFamily="18" charset="0"/>
                                  </a:rPr>
                                  <m:t>𝑡</m:t>
                                </m:r>
                                <m:r>
                                  <a:rPr lang="it-IT" b="0" i="1" smtClean="0">
                                    <a:latin typeface="Cambria Math" panose="02040503050406030204" pitchFamily="18" charset="0"/>
                                  </a:rPr>
                                  <m:t>+1</m:t>
                                </m:r>
                              </m:sub>
                            </m:sSub>
                            <m:r>
                              <a:rPr lang="it-IT" b="0" i="1" smtClean="0">
                                <a:latin typeface="Cambria Math" panose="02040503050406030204" pitchFamily="18" charset="0"/>
                              </a:rPr>
                              <m:t>(1)</m:t>
                            </m:r>
                          </m:oMath>
                        </m:oMathPara>
                      </a14:m>
                      <a:endParaRPr lang="en-US" dirty="0"/>
                    </a:p>
                  </p:txBody>
                </p:sp>
              </mc:Choice>
              <mc:Fallback xmlns="">
                <p:sp>
                  <p:nvSpPr>
                    <p:cNvPr id="37" name="Rettangolo 36">
                      <a:extLst>
                        <a:ext uri="{FF2B5EF4-FFF2-40B4-BE49-F238E27FC236}">
                          <a16:creationId xmlns:a16="http://schemas.microsoft.com/office/drawing/2014/main" id="{9B3404DE-6F63-42D1-B0BD-908479FA47FA}"/>
                        </a:ext>
                      </a:extLst>
                    </p:cNvPr>
                    <p:cNvSpPr>
                      <a:spLocks noRot="1" noChangeAspect="1" noMove="1" noResize="1" noEditPoints="1" noAdjustHandles="1" noChangeArrowheads="1" noChangeShapeType="1" noTextEdit="1"/>
                    </p:cNvSpPr>
                    <p:nvPr/>
                  </p:nvSpPr>
                  <p:spPr>
                    <a:xfrm>
                      <a:off x="312087" y="3164593"/>
                      <a:ext cx="835722" cy="326600"/>
                    </a:xfrm>
                    <a:prstGeom prst="rect">
                      <a:avLst/>
                    </a:prstGeom>
                    <a:blipFill>
                      <a:blip r:embed="rId19"/>
                      <a:stretch>
                        <a:fillRect l="-2055" r="-6849" b="-33333"/>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38" name="Rettangolo 37">
                      <a:extLst>
                        <a:ext uri="{FF2B5EF4-FFF2-40B4-BE49-F238E27FC236}">
                          <a16:creationId xmlns:a16="http://schemas.microsoft.com/office/drawing/2014/main" id="{62CEB6B2-D397-4D04-AFC3-52FF422AA7A2}"/>
                        </a:ext>
                      </a:extLst>
                    </p:cNvPr>
                    <p:cNvSpPr/>
                    <p:nvPr/>
                  </p:nvSpPr>
                  <p:spPr>
                    <a:xfrm>
                      <a:off x="312087" y="3549044"/>
                      <a:ext cx="835722" cy="32660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i="1">
                                    <a:latin typeface="Cambria Math" panose="02040503050406030204" pitchFamily="18" charset="0"/>
                                  </a:rPr>
                                </m:ctrlPr>
                              </m:sSubPr>
                              <m:e>
                                <m:r>
                                  <a:rPr lang="it-IT" i="1">
                                    <a:latin typeface="Cambria Math" panose="02040503050406030204" pitchFamily="18" charset="0"/>
                                  </a:rPr>
                                  <m:t>𝛽</m:t>
                                </m:r>
                              </m:e>
                              <m:sub>
                                <m:r>
                                  <a:rPr lang="it-IT" i="1">
                                    <a:latin typeface="Cambria Math" panose="02040503050406030204" pitchFamily="18" charset="0"/>
                                  </a:rPr>
                                  <m:t>𝑡</m:t>
                                </m:r>
                                <m:r>
                                  <a:rPr lang="it-IT" i="1">
                                    <a:latin typeface="Cambria Math" panose="02040503050406030204" pitchFamily="18" charset="0"/>
                                  </a:rPr>
                                  <m:t>+1</m:t>
                                </m:r>
                              </m:sub>
                            </m:sSub>
                            <m:r>
                              <a:rPr lang="it-IT" b="0" i="1" smtClean="0">
                                <a:latin typeface="Cambria Math" panose="02040503050406030204" pitchFamily="18" charset="0"/>
                              </a:rPr>
                              <m:t>(2)</m:t>
                            </m:r>
                          </m:oMath>
                        </m:oMathPara>
                      </a14:m>
                      <a:endParaRPr lang="en-US" dirty="0"/>
                    </a:p>
                  </p:txBody>
                </p:sp>
              </mc:Choice>
              <mc:Fallback xmlns="">
                <p:sp>
                  <p:nvSpPr>
                    <p:cNvPr id="38" name="Rettangolo 37">
                      <a:extLst>
                        <a:ext uri="{FF2B5EF4-FFF2-40B4-BE49-F238E27FC236}">
                          <a16:creationId xmlns:a16="http://schemas.microsoft.com/office/drawing/2014/main" id="{62CEB6B2-D397-4D04-AFC3-52FF422AA7A2}"/>
                        </a:ext>
                      </a:extLst>
                    </p:cNvPr>
                    <p:cNvSpPr>
                      <a:spLocks noRot="1" noChangeAspect="1" noMove="1" noResize="1" noEditPoints="1" noAdjustHandles="1" noChangeArrowheads="1" noChangeShapeType="1" noTextEdit="1"/>
                    </p:cNvSpPr>
                    <p:nvPr/>
                  </p:nvSpPr>
                  <p:spPr>
                    <a:xfrm>
                      <a:off x="312087" y="3549044"/>
                      <a:ext cx="835722" cy="326600"/>
                    </a:xfrm>
                    <a:prstGeom prst="rect">
                      <a:avLst/>
                    </a:prstGeom>
                    <a:blipFill>
                      <a:blip r:embed="rId9"/>
                      <a:stretch>
                        <a:fillRect l="-2055" r="-6849" b="-32692"/>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40" name="Rettangolo 39">
                      <a:extLst>
                        <a:ext uri="{FF2B5EF4-FFF2-40B4-BE49-F238E27FC236}">
                          <a16:creationId xmlns:a16="http://schemas.microsoft.com/office/drawing/2014/main" id="{A5B409BC-408A-43DC-8C8B-1C2B9CC084AB}"/>
                        </a:ext>
                      </a:extLst>
                    </p:cNvPr>
                    <p:cNvSpPr/>
                    <p:nvPr/>
                  </p:nvSpPr>
                  <p:spPr>
                    <a:xfrm>
                      <a:off x="312087" y="3899480"/>
                      <a:ext cx="835722" cy="32660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i="1">
                                    <a:latin typeface="Cambria Math" panose="02040503050406030204" pitchFamily="18" charset="0"/>
                                  </a:rPr>
                                </m:ctrlPr>
                              </m:sSubPr>
                              <m:e>
                                <m:r>
                                  <a:rPr lang="it-IT" i="1">
                                    <a:latin typeface="Cambria Math" panose="02040503050406030204" pitchFamily="18" charset="0"/>
                                  </a:rPr>
                                  <m:t>𝛽</m:t>
                                </m:r>
                              </m:e>
                              <m:sub>
                                <m:r>
                                  <a:rPr lang="it-IT" i="1">
                                    <a:latin typeface="Cambria Math" panose="02040503050406030204" pitchFamily="18" charset="0"/>
                                  </a:rPr>
                                  <m:t>𝑡</m:t>
                                </m:r>
                                <m:r>
                                  <a:rPr lang="it-IT" i="1">
                                    <a:latin typeface="Cambria Math" panose="02040503050406030204" pitchFamily="18" charset="0"/>
                                  </a:rPr>
                                  <m:t>+1</m:t>
                                </m:r>
                              </m:sub>
                            </m:sSub>
                            <m:r>
                              <a:rPr lang="it-IT" b="0" i="1" smtClean="0">
                                <a:latin typeface="Cambria Math" panose="02040503050406030204" pitchFamily="18" charset="0"/>
                              </a:rPr>
                              <m:t>(3)</m:t>
                            </m:r>
                          </m:oMath>
                        </m:oMathPara>
                      </a14:m>
                      <a:endParaRPr lang="en-US" dirty="0"/>
                    </a:p>
                  </p:txBody>
                </p:sp>
              </mc:Choice>
              <mc:Fallback xmlns="">
                <p:sp>
                  <p:nvSpPr>
                    <p:cNvPr id="40" name="Rettangolo 39">
                      <a:extLst>
                        <a:ext uri="{FF2B5EF4-FFF2-40B4-BE49-F238E27FC236}">
                          <a16:creationId xmlns:a16="http://schemas.microsoft.com/office/drawing/2014/main" id="{A5B409BC-408A-43DC-8C8B-1C2B9CC084AB}"/>
                        </a:ext>
                      </a:extLst>
                    </p:cNvPr>
                    <p:cNvSpPr>
                      <a:spLocks noRot="1" noChangeAspect="1" noMove="1" noResize="1" noEditPoints="1" noAdjustHandles="1" noChangeArrowheads="1" noChangeShapeType="1" noTextEdit="1"/>
                    </p:cNvSpPr>
                    <p:nvPr/>
                  </p:nvSpPr>
                  <p:spPr>
                    <a:xfrm>
                      <a:off x="312087" y="3899480"/>
                      <a:ext cx="835722" cy="326600"/>
                    </a:xfrm>
                    <a:prstGeom prst="rect">
                      <a:avLst/>
                    </a:prstGeom>
                    <a:blipFill>
                      <a:blip r:embed="rId10"/>
                      <a:stretch>
                        <a:fillRect l="-2055" r="-6849" b="-32692"/>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41" name="Rettangolo 40">
                      <a:extLst>
                        <a:ext uri="{FF2B5EF4-FFF2-40B4-BE49-F238E27FC236}">
                          <a16:creationId xmlns:a16="http://schemas.microsoft.com/office/drawing/2014/main" id="{BAE4D13B-B55C-4100-BB32-FB3F7EF7BE13}"/>
                        </a:ext>
                      </a:extLst>
                    </p:cNvPr>
                    <p:cNvSpPr/>
                    <p:nvPr/>
                  </p:nvSpPr>
                  <p:spPr>
                    <a:xfrm>
                      <a:off x="549139" y="4333658"/>
                      <a:ext cx="309700"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b="0" i="1" smtClean="0">
                                <a:latin typeface="Cambria Math" panose="02040503050406030204" pitchFamily="18" charset="0"/>
                              </a:rPr>
                              <m:t>⋮</m:t>
                            </m:r>
                          </m:oMath>
                        </m:oMathPara>
                      </a14:m>
                      <a:endParaRPr lang="en-US" dirty="0"/>
                    </a:p>
                  </p:txBody>
                </p:sp>
              </mc:Choice>
              <mc:Fallback xmlns="">
                <p:sp>
                  <p:nvSpPr>
                    <p:cNvPr id="41" name="Rettangolo 40">
                      <a:extLst>
                        <a:ext uri="{FF2B5EF4-FFF2-40B4-BE49-F238E27FC236}">
                          <a16:creationId xmlns:a16="http://schemas.microsoft.com/office/drawing/2014/main" id="{BAE4D13B-B55C-4100-BB32-FB3F7EF7BE13}"/>
                        </a:ext>
                      </a:extLst>
                    </p:cNvPr>
                    <p:cNvSpPr>
                      <a:spLocks noRot="1" noChangeAspect="1" noMove="1" noResize="1" noEditPoints="1" noAdjustHandles="1" noChangeArrowheads="1" noChangeShapeType="1" noTextEdit="1"/>
                    </p:cNvSpPr>
                    <p:nvPr/>
                  </p:nvSpPr>
                  <p:spPr>
                    <a:xfrm>
                      <a:off x="549139" y="4333658"/>
                      <a:ext cx="309700" cy="369332"/>
                    </a:xfrm>
                    <a:prstGeom prst="rect">
                      <a:avLst/>
                    </a:prstGeom>
                    <a:blipFill>
                      <a:blip r:embed="rId11"/>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47" name="Rettangolo 46">
                      <a:extLst>
                        <a:ext uri="{FF2B5EF4-FFF2-40B4-BE49-F238E27FC236}">
                          <a16:creationId xmlns:a16="http://schemas.microsoft.com/office/drawing/2014/main" id="{EFBFE366-375B-492F-81D5-18E87EF1F851}"/>
                        </a:ext>
                      </a:extLst>
                    </p:cNvPr>
                    <p:cNvSpPr/>
                    <p:nvPr/>
                  </p:nvSpPr>
                  <p:spPr>
                    <a:xfrm>
                      <a:off x="312087" y="4788072"/>
                      <a:ext cx="874302" cy="32660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i="1">
                                    <a:latin typeface="Cambria Math" panose="02040503050406030204" pitchFamily="18" charset="0"/>
                                  </a:rPr>
                                </m:ctrlPr>
                              </m:sSubPr>
                              <m:e>
                                <m:r>
                                  <a:rPr lang="it-IT" i="1">
                                    <a:latin typeface="Cambria Math" panose="02040503050406030204" pitchFamily="18" charset="0"/>
                                  </a:rPr>
                                  <m:t>𝛽</m:t>
                                </m:r>
                              </m:e>
                              <m:sub>
                                <m:r>
                                  <a:rPr lang="it-IT" i="1">
                                    <a:latin typeface="Cambria Math" panose="02040503050406030204" pitchFamily="18" charset="0"/>
                                  </a:rPr>
                                  <m:t>𝑡</m:t>
                                </m:r>
                                <m:r>
                                  <a:rPr lang="it-IT" i="1">
                                    <a:latin typeface="Cambria Math" panose="02040503050406030204" pitchFamily="18" charset="0"/>
                                  </a:rPr>
                                  <m:t>+1</m:t>
                                </m:r>
                              </m:sub>
                            </m:sSub>
                            <m:r>
                              <a:rPr lang="it-IT" b="0" i="1" smtClean="0">
                                <a:latin typeface="Cambria Math" panose="02040503050406030204" pitchFamily="18" charset="0"/>
                              </a:rPr>
                              <m:t>(</m:t>
                            </m:r>
                            <m:r>
                              <a:rPr lang="it-IT" b="0" i="1" smtClean="0">
                                <a:latin typeface="Cambria Math" panose="02040503050406030204" pitchFamily="18" charset="0"/>
                              </a:rPr>
                              <m:t>𝑁</m:t>
                            </m:r>
                            <m:r>
                              <a:rPr lang="it-IT" b="0" i="1" smtClean="0">
                                <a:latin typeface="Cambria Math" panose="02040503050406030204" pitchFamily="18" charset="0"/>
                              </a:rPr>
                              <m:t>)</m:t>
                            </m:r>
                          </m:oMath>
                        </m:oMathPara>
                      </a14:m>
                      <a:endParaRPr lang="en-US" dirty="0"/>
                    </a:p>
                  </p:txBody>
                </p:sp>
              </mc:Choice>
              <mc:Fallback xmlns="">
                <p:sp>
                  <p:nvSpPr>
                    <p:cNvPr id="47" name="Rettangolo 46">
                      <a:extLst>
                        <a:ext uri="{FF2B5EF4-FFF2-40B4-BE49-F238E27FC236}">
                          <a16:creationId xmlns:a16="http://schemas.microsoft.com/office/drawing/2014/main" id="{EFBFE366-375B-492F-81D5-18E87EF1F851}"/>
                        </a:ext>
                      </a:extLst>
                    </p:cNvPr>
                    <p:cNvSpPr>
                      <a:spLocks noRot="1" noChangeAspect="1" noMove="1" noResize="1" noEditPoints="1" noAdjustHandles="1" noChangeArrowheads="1" noChangeShapeType="1" noTextEdit="1"/>
                    </p:cNvSpPr>
                    <p:nvPr/>
                  </p:nvSpPr>
                  <p:spPr>
                    <a:xfrm>
                      <a:off x="312087" y="4788072"/>
                      <a:ext cx="874302" cy="326600"/>
                    </a:xfrm>
                    <a:prstGeom prst="rect">
                      <a:avLst/>
                    </a:prstGeom>
                    <a:blipFill>
                      <a:blip r:embed="rId12"/>
                      <a:stretch>
                        <a:fillRect l="-1961" r="-6536" b="-32692"/>
                      </a:stretch>
                    </a:blipFill>
                  </p:spPr>
                  <p:txBody>
                    <a:bodyPr/>
                    <a:lstStyle/>
                    <a:p>
                      <a:r>
                        <a:rPr lang="it-IT">
                          <a:noFill/>
                        </a:rPr>
                        <a:t> </a:t>
                      </a:r>
                    </a:p>
                  </p:txBody>
                </p:sp>
              </mc:Fallback>
            </mc:AlternateContent>
          </p:grpSp>
          <p:pic>
            <p:nvPicPr>
              <p:cNvPr id="6" name="Immagine 5">
                <a:extLst>
                  <a:ext uri="{FF2B5EF4-FFF2-40B4-BE49-F238E27FC236}">
                    <a16:creationId xmlns:a16="http://schemas.microsoft.com/office/drawing/2014/main" id="{59852C33-C66F-40B8-B298-44797F155073}"/>
                  </a:ext>
                </a:extLst>
              </p:cNvPr>
              <p:cNvPicPr>
                <a:picLocks noChangeAspect="1"/>
              </p:cNvPicPr>
              <p:nvPr/>
            </p:nvPicPr>
            <p:blipFill>
              <a:blip r:embed="rId20"/>
              <a:stretch>
                <a:fillRect/>
              </a:stretch>
            </p:blipFill>
            <p:spPr>
              <a:xfrm>
                <a:off x="7230170" y="4687972"/>
                <a:ext cx="1898981" cy="2342539"/>
              </a:xfrm>
              <a:prstGeom prst="rect">
                <a:avLst/>
              </a:prstGeom>
            </p:spPr>
          </p:pic>
          <mc:AlternateContent xmlns:mc="http://schemas.openxmlformats.org/markup-compatibility/2006" xmlns:a14="http://schemas.microsoft.com/office/drawing/2010/main">
            <mc:Choice Requires="a14">
              <p:sp>
                <p:nvSpPr>
                  <p:cNvPr id="55" name="Rettangolo 54">
                    <a:extLst>
                      <a:ext uri="{FF2B5EF4-FFF2-40B4-BE49-F238E27FC236}">
                        <a16:creationId xmlns:a16="http://schemas.microsoft.com/office/drawing/2014/main" id="{32EE811C-2B5C-4A97-B519-B2D60AE77D2C}"/>
                      </a:ext>
                    </a:extLst>
                  </p:cNvPr>
                  <p:cNvSpPr/>
                  <p:nvPr/>
                </p:nvSpPr>
                <p:spPr>
                  <a:xfrm>
                    <a:off x="7083629" y="5990041"/>
                    <a:ext cx="729046"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i="1" smtClean="0">
                                  <a:latin typeface="Cambria Math" panose="02040503050406030204" pitchFamily="18" charset="0"/>
                                </a:rPr>
                              </m:ctrlPr>
                            </m:sSubPr>
                            <m:e>
                              <m:r>
                                <a:rPr lang="it-IT" b="0" i="1" smtClean="0">
                                  <a:latin typeface="Cambria Math" panose="02040503050406030204" pitchFamily="18" charset="0"/>
                                </a:rPr>
                                <m:t>𝛽</m:t>
                              </m:r>
                            </m:e>
                            <m:sub>
                              <m:r>
                                <a:rPr lang="it-IT" i="1">
                                  <a:latin typeface="Cambria Math" panose="02040503050406030204" pitchFamily="18" charset="0"/>
                                </a:rPr>
                                <m:t>𝑡</m:t>
                              </m:r>
                            </m:sub>
                          </m:sSub>
                          <m:d>
                            <m:dPr>
                              <m:ctrlPr>
                                <a:rPr lang="it-IT" i="1">
                                  <a:latin typeface="Cambria Math" panose="02040503050406030204" pitchFamily="18" charset="0"/>
                                </a:rPr>
                              </m:ctrlPr>
                            </m:dPr>
                            <m:e>
                              <m:r>
                                <a:rPr lang="it-IT" b="0" i="1" smtClean="0">
                                  <a:latin typeface="Cambria Math" panose="02040503050406030204" pitchFamily="18" charset="0"/>
                                </a:rPr>
                                <m:t>𝑗</m:t>
                              </m:r>
                            </m:e>
                          </m:d>
                        </m:oMath>
                      </m:oMathPara>
                    </a14:m>
                    <a:endParaRPr lang="en-US" dirty="0"/>
                  </a:p>
                </p:txBody>
              </p:sp>
            </mc:Choice>
            <mc:Fallback xmlns="">
              <p:sp>
                <p:nvSpPr>
                  <p:cNvPr id="55" name="Rettangolo 54">
                    <a:extLst>
                      <a:ext uri="{FF2B5EF4-FFF2-40B4-BE49-F238E27FC236}">
                        <a16:creationId xmlns:a16="http://schemas.microsoft.com/office/drawing/2014/main" id="{32EE811C-2B5C-4A97-B519-B2D60AE77D2C}"/>
                      </a:ext>
                    </a:extLst>
                  </p:cNvPr>
                  <p:cNvSpPr>
                    <a:spLocks noRot="1" noChangeAspect="1" noMove="1" noResize="1" noEditPoints="1" noAdjustHandles="1" noChangeArrowheads="1" noChangeShapeType="1" noTextEdit="1"/>
                  </p:cNvSpPr>
                  <p:nvPr/>
                </p:nvSpPr>
                <p:spPr>
                  <a:xfrm>
                    <a:off x="7083629" y="5990041"/>
                    <a:ext cx="729046" cy="369332"/>
                  </a:xfrm>
                  <a:prstGeom prst="rect">
                    <a:avLst/>
                  </a:prstGeom>
                  <a:blipFill>
                    <a:blip r:embed="rId21"/>
                    <a:stretch>
                      <a:fillRect l="-2804" b="-32692"/>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32" name="CasellaDiTesto 31">
                  <a:extLst>
                    <a:ext uri="{FF2B5EF4-FFF2-40B4-BE49-F238E27FC236}">
                      <a16:creationId xmlns:a16="http://schemas.microsoft.com/office/drawing/2014/main" id="{E409FA99-1B35-50F3-CE0F-4269F650F531}"/>
                    </a:ext>
                  </a:extLst>
                </p:cNvPr>
                <p:cNvSpPr txBox="1"/>
                <p:nvPr/>
              </p:nvSpPr>
              <p:spPr>
                <a:xfrm>
                  <a:off x="4118325" y="5758222"/>
                  <a:ext cx="5084618"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it-IT" sz="1800" b="0" i="1" smtClean="0">
                            <a:latin typeface="Cambria Math" panose="02040503050406030204" pitchFamily="18" charset="0"/>
                          </a:rPr>
                          <m:t>⋮</m:t>
                        </m:r>
                      </m:oMath>
                    </m:oMathPara>
                  </a14:m>
                  <a:endParaRPr lang="en-US" dirty="0"/>
                </a:p>
              </p:txBody>
            </p:sp>
          </mc:Choice>
          <mc:Fallback xmlns="">
            <p:sp>
              <p:nvSpPr>
                <p:cNvPr id="32" name="CasellaDiTesto 31">
                  <a:extLst>
                    <a:ext uri="{FF2B5EF4-FFF2-40B4-BE49-F238E27FC236}">
                      <a16:creationId xmlns:a16="http://schemas.microsoft.com/office/drawing/2014/main" id="{E409FA99-1B35-50F3-CE0F-4269F650F531}"/>
                    </a:ext>
                  </a:extLst>
                </p:cNvPr>
                <p:cNvSpPr txBox="1">
                  <a:spLocks noRot="1" noChangeAspect="1" noMove="1" noResize="1" noEditPoints="1" noAdjustHandles="1" noChangeArrowheads="1" noChangeShapeType="1" noTextEdit="1"/>
                </p:cNvSpPr>
                <p:nvPr/>
              </p:nvSpPr>
              <p:spPr>
                <a:xfrm>
                  <a:off x="4118325" y="5758222"/>
                  <a:ext cx="5084618" cy="369332"/>
                </a:xfrm>
                <a:prstGeom prst="rect">
                  <a:avLst/>
                </a:prstGeom>
                <a:blipFill>
                  <a:blip r:embed="rId2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3" name="CasellaDiTesto 32">
                  <a:extLst>
                    <a:ext uri="{FF2B5EF4-FFF2-40B4-BE49-F238E27FC236}">
                      <a16:creationId xmlns:a16="http://schemas.microsoft.com/office/drawing/2014/main" id="{95A35600-1C55-0595-EEE2-FAF6AD879B3B}"/>
                    </a:ext>
                  </a:extLst>
                </p:cNvPr>
                <p:cNvSpPr txBox="1"/>
                <p:nvPr/>
              </p:nvSpPr>
              <p:spPr>
                <a:xfrm>
                  <a:off x="4155944" y="6837933"/>
                  <a:ext cx="5084618"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it-IT" sz="1800" b="0" i="1" smtClean="0">
                            <a:latin typeface="Cambria Math" panose="02040503050406030204" pitchFamily="18" charset="0"/>
                          </a:rPr>
                          <m:t>⋮</m:t>
                        </m:r>
                      </m:oMath>
                    </m:oMathPara>
                  </a14:m>
                  <a:endParaRPr lang="en-US" dirty="0"/>
                </a:p>
              </p:txBody>
            </p:sp>
          </mc:Choice>
          <mc:Fallback xmlns="">
            <p:sp>
              <p:nvSpPr>
                <p:cNvPr id="33" name="CasellaDiTesto 32">
                  <a:extLst>
                    <a:ext uri="{FF2B5EF4-FFF2-40B4-BE49-F238E27FC236}">
                      <a16:creationId xmlns:a16="http://schemas.microsoft.com/office/drawing/2014/main" id="{95A35600-1C55-0595-EEE2-FAF6AD879B3B}"/>
                    </a:ext>
                  </a:extLst>
                </p:cNvPr>
                <p:cNvSpPr txBox="1">
                  <a:spLocks noRot="1" noChangeAspect="1" noMove="1" noResize="1" noEditPoints="1" noAdjustHandles="1" noChangeArrowheads="1" noChangeShapeType="1" noTextEdit="1"/>
                </p:cNvSpPr>
                <p:nvPr/>
              </p:nvSpPr>
              <p:spPr>
                <a:xfrm>
                  <a:off x="4155944" y="6837933"/>
                  <a:ext cx="5084618" cy="369332"/>
                </a:xfrm>
                <a:prstGeom prst="rect">
                  <a:avLst/>
                </a:prstGeom>
                <a:blipFill>
                  <a:blip r:embed="rId23"/>
                  <a:stretch>
                    <a:fillRect/>
                  </a:stretch>
                </a:blipFill>
              </p:spPr>
              <p:txBody>
                <a:bodyPr/>
                <a:lstStyle/>
                <a:p>
                  <a:r>
                    <a:rPr lang="en-US">
                      <a:noFill/>
                    </a:rPr>
                    <a:t> </a:t>
                  </a:r>
                </a:p>
              </p:txBody>
            </p:sp>
          </mc:Fallback>
        </mc:AlternateContent>
      </p:grpSp>
    </p:spTree>
    <p:extLst>
      <p:ext uri="{BB962C8B-B14F-4D97-AF65-F5344CB8AC3E}">
        <p14:creationId xmlns:p14="http://schemas.microsoft.com/office/powerpoint/2010/main" val="3634879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fade">
                                      <p:cBhvr>
                                        <p:cTn id="21" dur="500"/>
                                        <p:tgtEl>
                                          <p:spTgt spid="30"/>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9"/>
                                        </p:tgtEl>
                                        <p:attrNameLst>
                                          <p:attrName>style.visibility</p:attrName>
                                        </p:attrNameLst>
                                      </p:cBhvr>
                                      <p:to>
                                        <p:strVal val="visible"/>
                                      </p:to>
                                    </p:set>
                                    <p:animEffect transition="in" filter="fade">
                                      <p:cBhvr>
                                        <p:cTn id="24" dur="500"/>
                                        <p:tgtEl>
                                          <p:spTgt spid="59"/>
                                        </p:tgtEl>
                                      </p:cBhvr>
                                    </p:animEffect>
                                  </p:childTnLst>
                                </p:cTn>
                              </p:par>
                              <p:par>
                                <p:cTn id="25" presetID="10" presetClass="entr" presetSubtype="0" fill="hold" grpId="0" nodeType="withEffect" nodePh="1">
                                  <p:stCondLst>
                                    <p:cond delay="0"/>
                                  </p:stCondLst>
                                  <p:endCondLst>
                                    <p:cond evt="begin" delay="0">
                                      <p:tn val="25"/>
                                    </p:cond>
                                  </p:endCondLst>
                                  <p:childTnLst>
                                    <p:set>
                                      <p:cBhvr>
                                        <p:cTn id="26" dur="1" fill="hold">
                                          <p:stCondLst>
                                            <p:cond delay="0"/>
                                          </p:stCondLst>
                                        </p:cTn>
                                        <p:tgtEl>
                                          <p:spTgt spid="60"/>
                                        </p:tgtEl>
                                        <p:attrNameLst>
                                          <p:attrName>style.visibility</p:attrName>
                                        </p:attrNameLst>
                                      </p:cBhvr>
                                      <p:to>
                                        <p:strVal val="visible"/>
                                      </p:to>
                                    </p:set>
                                    <p:animEffect transition="in" filter="fade">
                                      <p:cBhvr>
                                        <p:cTn id="27" dur="500"/>
                                        <p:tgtEl>
                                          <p:spTgt spid="6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500"/>
                                        <p:tgtEl>
                                          <p:spTgt spid="12"/>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56"/>
                                        </p:tgtEl>
                                        <p:attrNameLst>
                                          <p:attrName>style.visibility</p:attrName>
                                        </p:attrNameLst>
                                      </p:cBhvr>
                                      <p:to>
                                        <p:strVal val="visible"/>
                                      </p:to>
                                    </p:set>
                                    <p:animEffect transition="in" filter="fade">
                                      <p:cBhvr>
                                        <p:cTn id="35" dur="500"/>
                                        <p:tgtEl>
                                          <p:spTgt spid="56"/>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7"/>
                                        </p:tgtEl>
                                        <p:attrNameLst>
                                          <p:attrName>style.visibility</p:attrName>
                                        </p:attrNameLst>
                                      </p:cBhvr>
                                      <p:to>
                                        <p:strVal val="visible"/>
                                      </p:to>
                                    </p:set>
                                    <p:animEffect transition="in" filter="fade">
                                      <p:cBhvr>
                                        <p:cTn id="38" dur="500"/>
                                        <p:tgtEl>
                                          <p:spTgt spid="57"/>
                                        </p:tgtEl>
                                      </p:cBhvr>
                                    </p:animEffect>
                                  </p:childTnLst>
                                </p:cTn>
                              </p:par>
                              <p:par>
                                <p:cTn id="39" presetID="10" presetClass="entr" presetSubtype="0" fill="hold" nodeType="with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fade">
                                      <p:cBhvr>
                                        <p:cTn id="41" dur="500"/>
                                        <p:tgtEl>
                                          <p:spTgt spid="7"/>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500"/>
                                        <p:tgtEl>
                                          <p:spTgt spid="29"/>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fade">
                                      <p:cBhvr>
                                        <p:cTn id="49" dur="500"/>
                                        <p:tgtEl>
                                          <p:spTgt spid="31"/>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48"/>
                                        </p:tgtEl>
                                        <p:attrNameLst>
                                          <p:attrName>style.visibility</p:attrName>
                                        </p:attrNameLst>
                                      </p:cBhvr>
                                      <p:to>
                                        <p:strVal val="visible"/>
                                      </p:to>
                                    </p:set>
                                    <p:animEffect transition="in" filter="fade">
                                      <p:cBhvr>
                                        <p:cTn id="52"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1" grpId="0"/>
      <p:bldP spid="22" grpId="0"/>
      <p:bldP spid="24" grpId="0"/>
      <p:bldP spid="29" grpId="0"/>
      <p:bldP spid="30" grpId="0"/>
      <p:bldP spid="31" grpId="0"/>
      <p:bldP spid="48" grpId="0"/>
      <p:bldP spid="56" grpId="0"/>
      <p:bldP spid="57" grpId="0"/>
      <p:bldP spid="59" grpId="0"/>
      <p:bldP spid="60" grpId="0"/>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p:txBody>
          <a:bodyPr>
            <a:normAutofit/>
          </a:bodyPr>
          <a:lstStyle/>
          <a:p>
            <a:r>
              <a:rPr lang="en-GB" dirty="0"/>
              <a:t>Three key HMM problems </a:t>
            </a:r>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17</a:t>
            </a:fld>
            <a:endParaRPr lang="it-IT"/>
          </a:p>
        </p:txBody>
      </p:sp>
      <mc:AlternateContent xmlns:mc="http://schemas.openxmlformats.org/markup-compatibility/2006" xmlns:a14="http://schemas.microsoft.com/office/drawing/2010/main">
        <mc:Choice Requires="a14">
          <p:sp>
            <p:nvSpPr>
              <p:cNvPr id="58" name="Rettangolo 57">
                <a:extLst>
                  <a:ext uri="{FF2B5EF4-FFF2-40B4-BE49-F238E27FC236}">
                    <a16:creationId xmlns:a16="http://schemas.microsoft.com/office/drawing/2014/main" id="{F3EB3073-C7EA-47A4-A9DF-6CA3ED5C6EB3}"/>
                  </a:ext>
                </a:extLst>
              </p:cNvPr>
              <p:cNvSpPr/>
              <p:nvPr/>
            </p:nvSpPr>
            <p:spPr>
              <a:xfrm>
                <a:off x="5274719" y="2750818"/>
                <a:ext cx="1820819" cy="415498"/>
              </a:xfrm>
              <a:prstGeom prst="rect">
                <a:avLst/>
              </a:prstGeom>
            </p:spPr>
            <p:txBody>
              <a:bodyPr wrap="none">
                <a:spAutoFit/>
              </a:bodyPr>
              <a:lstStyle/>
              <a:p>
                <a14:m>
                  <m:oMath xmlns:m="http://schemas.openxmlformats.org/officeDocument/2006/math">
                    <m:func>
                      <m:funcPr>
                        <m:ctrlPr>
                          <a:rPr lang="it-IT" sz="2100" b="0" i="1" smtClean="0">
                            <a:latin typeface="Cambria Math" panose="02040503050406030204" pitchFamily="18" charset="0"/>
                          </a:rPr>
                        </m:ctrlPr>
                      </m:funcPr>
                      <m:fName>
                        <m:r>
                          <a:rPr lang="it-IT" sz="2100" i="1">
                            <a:latin typeface="Cambria Math" panose="02040503050406030204" pitchFamily="18" charset="0"/>
                          </a:rPr>
                          <m:t>⇒</m:t>
                        </m:r>
                        <m:r>
                          <a:rPr lang="it-IT" sz="2100" b="0" i="0" smtClean="0">
                            <a:latin typeface="Cambria Math" panose="02040503050406030204" pitchFamily="18" charset="0"/>
                          </a:rPr>
                          <m:t>    </m:t>
                        </m:r>
                        <m:r>
                          <m:rPr>
                            <m:sty m:val="p"/>
                          </m:rPr>
                          <a:rPr lang="it-IT" sz="2100" b="0" i="0" smtClean="0">
                            <a:latin typeface="Cambria Math" panose="02040503050406030204" pitchFamily="18" charset="0"/>
                          </a:rPr>
                          <m:t>Pr</m:t>
                        </m:r>
                      </m:fName>
                      <m:e>
                        <m:r>
                          <a:rPr lang="it-IT" sz="2100" b="0" i="1" smtClean="0">
                            <a:latin typeface="Cambria Math" panose="02040503050406030204" pitchFamily="18" charset="0"/>
                          </a:rPr>
                          <m:t>(</m:t>
                        </m:r>
                        <m:r>
                          <a:rPr lang="it-IT" sz="2100" b="0" i="1" smtClean="0">
                            <a:latin typeface="Cambria Math" panose="02040503050406030204" pitchFamily="18" charset="0"/>
                          </a:rPr>
                          <m:t>𝑂</m:t>
                        </m:r>
                        <m:r>
                          <a:rPr lang="it-IT" sz="2100" b="0" i="1" smtClean="0">
                            <a:latin typeface="Cambria Math" panose="02040503050406030204" pitchFamily="18" charset="0"/>
                          </a:rPr>
                          <m:t>|</m:t>
                        </m:r>
                        <m:r>
                          <a:rPr lang="it-IT" sz="2100" b="0" i="1" smtClean="0">
                            <a:latin typeface="Cambria Math" panose="02040503050406030204" pitchFamily="18" charset="0"/>
                          </a:rPr>
                          <m:t>𝜆</m:t>
                        </m:r>
                        <m:r>
                          <a:rPr lang="it-IT" sz="2100" b="0" i="1" smtClean="0">
                            <a:latin typeface="Cambria Math" panose="02040503050406030204" pitchFamily="18" charset="0"/>
                          </a:rPr>
                          <m:t>)</m:t>
                        </m:r>
                      </m:e>
                    </m:func>
                  </m:oMath>
                </a14:m>
                <a:r>
                  <a:rPr lang="it-IT" sz="2100" dirty="0"/>
                  <a:t> ?</a:t>
                </a:r>
              </a:p>
            </p:txBody>
          </p:sp>
        </mc:Choice>
        <mc:Fallback xmlns="">
          <p:sp>
            <p:nvSpPr>
              <p:cNvPr id="58" name="Rettangolo 57">
                <a:extLst>
                  <a:ext uri="{FF2B5EF4-FFF2-40B4-BE49-F238E27FC236}">
                    <a16:creationId xmlns:a16="http://schemas.microsoft.com/office/drawing/2014/main" id="{F3EB3073-C7EA-47A4-A9DF-6CA3ED5C6EB3}"/>
                  </a:ext>
                </a:extLst>
              </p:cNvPr>
              <p:cNvSpPr>
                <a:spLocks noRot="1" noChangeAspect="1" noMove="1" noResize="1" noEditPoints="1" noAdjustHandles="1" noChangeArrowheads="1" noChangeShapeType="1" noTextEdit="1"/>
              </p:cNvSpPr>
              <p:nvPr/>
            </p:nvSpPr>
            <p:spPr>
              <a:xfrm>
                <a:off x="5274719" y="2750818"/>
                <a:ext cx="1820819" cy="415498"/>
              </a:xfrm>
              <a:prstGeom prst="rect">
                <a:avLst/>
              </a:prstGeom>
              <a:blipFill>
                <a:blip r:embed="rId3"/>
                <a:stretch>
                  <a:fillRect t="-8824" r="-3010" b="-29412"/>
                </a:stretch>
              </a:blipFill>
            </p:spPr>
            <p:txBody>
              <a:bodyPr/>
              <a:lstStyle/>
              <a:p>
                <a:r>
                  <a:rPr lang="it-IT">
                    <a:noFill/>
                  </a:rPr>
                  <a:t> </a:t>
                </a:r>
              </a:p>
            </p:txBody>
          </p:sp>
        </mc:Fallback>
      </mc:AlternateContent>
      <p:grpSp>
        <p:nvGrpSpPr>
          <p:cNvPr id="7" name="Gruppo 6">
            <a:extLst>
              <a:ext uri="{FF2B5EF4-FFF2-40B4-BE49-F238E27FC236}">
                <a16:creationId xmlns:a16="http://schemas.microsoft.com/office/drawing/2014/main" id="{1DB1B0C4-B3A8-4004-8CD7-236AEE845171}"/>
              </a:ext>
            </a:extLst>
          </p:cNvPr>
          <p:cNvGrpSpPr/>
          <p:nvPr/>
        </p:nvGrpSpPr>
        <p:grpSpPr>
          <a:xfrm>
            <a:off x="5786623" y="5408081"/>
            <a:ext cx="3684755" cy="1947653"/>
            <a:chOff x="1288620" y="2709000"/>
            <a:chExt cx="4961770" cy="2580990"/>
          </a:xfrm>
        </p:grpSpPr>
        <p:pic>
          <p:nvPicPr>
            <p:cNvPr id="3" name="Immagine 2">
              <a:extLst>
                <a:ext uri="{FF2B5EF4-FFF2-40B4-BE49-F238E27FC236}">
                  <a16:creationId xmlns:a16="http://schemas.microsoft.com/office/drawing/2014/main" id="{C0078AC7-D283-47A1-820E-3141985FFF60}"/>
                </a:ext>
              </a:extLst>
            </p:cNvPr>
            <p:cNvPicPr>
              <a:picLocks noChangeAspect="1"/>
            </p:cNvPicPr>
            <p:nvPr/>
          </p:nvPicPr>
          <p:blipFill>
            <a:blip r:embed="rId4"/>
            <a:stretch>
              <a:fillRect/>
            </a:stretch>
          </p:blipFill>
          <p:spPr>
            <a:xfrm>
              <a:off x="1288620" y="2709000"/>
              <a:ext cx="3571429" cy="2019048"/>
            </a:xfrm>
            <a:prstGeom prst="rect">
              <a:avLst/>
            </a:prstGeom>
          </p:spPr>
        </p:pic>
        <p:pic>
          <p:nvPicPr>
            <p:cNvPr id="39" name="Picture 6" descr="VIOMI V300004: Robot Vacuum Cleaner, Viomi SE, black at reichelt elektronik">
              <a:extLst>
                <a:ext uri="{FF2B5EF4-FFF2-40B4-BE49-F238E27FC236}">
                  <a16:creationId xmlns:a16="http://schemas.microsoft.com/office/drawing/2014/main" id="{BD21C210-B6EB-4C77-9F0D-47608018572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64199" y="3665498"/>
              <a:ext cx="1786191" cy="1624492"/>
            </a:xfrm>
            <a:prstGeom prst="rect">
              <a:avLst/>
            </a:prstGeom>
            <a:noFill/>
            <a:extLst>
              <a:ext uri="{909E8E84-426E-40DD-AFC4-6F175D3DCCD1}">
                <a14:hiddenFill xmlns:a14="http://schemas.microsoft.com/office/drawing/2010/main">
                  <a:solidFill>
                    <a:srgbClr val="FFFFFF"/>
                  </a:solidFill>
                </a14:hiddenFill>
              </a:ext>
            </a:extLst>
          </p:spPr>
        </p:pic>
      </p:grpSp>
      <mc:AlternateContent xmlns:mc="http://schemas.openxmlformats.org/markup-compatibility/2006" xmlns:a14="http://schemas.microsoft.com/office/drawing/2010/main">
        <mc:Choice Requires="a14">
          <p:sp>
            <p:nvSpPr>
              <p:cNvPr id="42" name="Rettangolo 41">
                <a:extLst>
                  <a:ext uri="{FF2B5EF4-FFF2-40B4-BE49-F238E27FC236}">
                    <a16:creationId xmlns:a16="http://schemas.microsoft.com/office/drawing/2014/main" id="{55342732-0168-4227-AEF1-9703F3DA2598}"/>
                  </a:ext>
                </a:extLst>
              </p:cNvPr>
              <p:cNvSpPr/>
              <p:nvPr/>
            </p:nvSpPr>
            <p:spPr>
              <a:xfrm>
                <a:off x="1472890" y="2453400"/>
                <a:ext cx="2691634" cy="41549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2100" i="1" smtClean="0">
                          <a:latin typeface="Cambria Math" panose="02040503050406030204" pitchFamily="18" charset="0"/>
                        </a:rPr>
                        <m:t>𝑂</m:t>
                      </m:r>
                      <m:r>
                        <a:rPr lang="it-IT" sz="2100" i="1" smtClean="0">
                          <a:latin typeface="Cambria Math" panose="02040503050406030204" pitchFamily="18" charset="0"/>
                        </a:rPr>
                        <m:t>=</m:t>
                      </m:r>
                      <m:d>
                        <m:dPr>
                          <m:begChr m:val="{"/>
                          <m:endChr m:val="}"/>
                          <m:ctrlPr>
                            <a:rPr lang="it-IT" sz="2100" i="1">
                              <a:latin typeface="Cambria Math" panose="02040503050406030204" pitchFamily="18" charset="0"/>
                            </a:rPr>
                          </m:ctrlPr>
                        </m:dPr>
                        <m:e>
                          <m:sSub>
                            <m:sSubPr>
                              <m:ctrlPr>
                                <a:rPr lang="it-IT" sz="2100" i="1">
                                  <a:latin typeface="Cambria Math" panose="02040503050406030204" pitchFamily="18" charset="0"/>
                                </a:rPr>
                              </m:ctrlPr>
                            </m:sSubPr>
                            <m:e>
                              <m:r>
                                <a:rPr lang="it-IT" sz="2100" i="1">
                                  <a:latin typeface="Cambria Math" panose="02040503050406030204" pitchFamily="18" charset="0"/>
                                </a:rPr>
                                <m:t>𝑜</m:t>
                              </m:r>
                            </m:e>
                            <m:sub>
                              <m:r>
                                <a:rPr lang="it-IT" sz="2100" i="1">
                                  <a:latin typeface="Cambria Math" panose="02040503050406030204" pitchFamily="18" charset="0"/>
                                </a:rPr>
                                <m:t>1</m:t>
                              </m:r>
                            </m:sub>
                          </m:sSub>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𝑜</m:t>
                              </m:r>
                            </m:e>
                            <m:sub>
                              <m:r>
                                <a:rPr lang="it-IT" sz="2100" i="1">
                                  <a:latin typeface="Cambria Math" panose="02040503050406030204" pitchFamily="18" charset="0"/>
                                </a:rPr>
                                <m:t>2</m:t>
                              </m:r>
                            </m:sub>
                          </m:sSub>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𝑜</m:t>
                              </m:r>
                            </m:e>
                            <m:sub>
                              <m:r>
                                <a:rPr lang="it-IT" sz="2100" b="0" i="1" smtClean="0">
                                  <a:latin typeface="Cambria Math" panose="02040503050406030204" pitchFamily="18" charset="0"/>
                                </a:rPr>
                                <m:t>3</m:t>
                              </m:r>
                            </m:sub>
                          </m:sSub>
                          <m:r>
                            <a:rPr lang="it-IT" sz="2100" b="0" i="1" smtClean="0">
                              <a:latin typeface="Cambria Math" panose="02040503050406030204" pitchFamily="18" charset="0"/>
                            </a:rPr>
                            <m:t>,</m:t>
                          </m:r>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𝑜</m:t>
                              </m:r>
                            </m:e>
                            <m:sub>
                              <m:r>
                                <a:rPr lang="it-IT" sz="2100" i="1">
                                  <a:latin typeface="Cambria Math" panose="02040503050406030204" pitchFamily="18" charset="0"/>
                                </a:rPr>
                                <m:t>𝑇</m:t>
                              </m:r>
                            </m:sub>
                          </m:sSub>
                        </m:e>
                      </m:d>
                    </m:oMath>
                  </m:oMathPara>
                </a14:m>
                <a:endParaRPr lang="it-IT" sz="2100" dirty="0"/>
              </a:p>
            </p:txBody>
          </p:sp>
        </mc:Choice>
        <mc:Fallback xmlns="">
          <p:sp>
            <p:nvSpPr>
              <p:cNvPr id="42" name="Rettangolo 41">
                <a:extLst>
                  <a:ext uri="{FF2B5EF4-FFF2-40B4-BE49-F238E27FC236}">
                    <a16:creationId xmlns:a16="http://schemas.microsoft.com/office/drawing/2014/main" id="{55342732-0168-4227-AEF1-9703F3DA2598}"/>
                  </a:ext>
                </a:extLst>
              </p:cNvPr>
              <p:cNvSpPr>
                <a:spLocks noRot="1" noChangeAspect="1" noMove="1" noResize="1" noEditPoints="1" noAdjustHandles="1" noChangeArrowheads="1" noChangeShapeType="1" noTextEdit="1"/>
              </p:cNvSpPr>
              <p:nvPr/>
            </p:nvSpPr>
            <p:spPr>
              <a:xfrm>
                <a:off x="1472890" y="2453400"/>
                <a:ext cx="2691634" cy="415498"/>
              </a:xfrm>
              <a:prstGeom prst="rect">
                <a:avLst/>
              </a:prstGeom>
              <a:blipFill>
                <a:blip r:embed="rId6"/>
                <a:stretch>
                  <a:fillRect/>
                </a:stretch>
              </a:blipFill>
            </p:spPr>
            <p:txBody>
              <a:bodyPr/>
              <a:lstStyle/>
              <a:p>
                <a:r>
                  <a:rPr lang="it-IT">
                    <a:noFill/>
                  </a:rPr>
                  <a:t> </a:t>
                </a:r>
              </a:p>
            </p:txBody>
          </p:sp>
        </mc:Fallback>
      </mc:AlternateContent>
      <p:sp>
        <p:nvSpPr>
          <p:cNvPr id="43" name="CasellaDiTesto 42">
            <a:extLst>
              <a:ext uri="{FF2B5EF4-FFF2-40B4-BE49-F238E27FC236}">
                <a16:creationId xmlns:a16="http://schemas.microsoft.com/office/drawing/2014/main" id="{E5B6DB4B-36BA-4FFE-8D18-F631E4F885EE}"/>
              </a:ext>
            </a:extLst>
          </p:cNvPr>
          <p:cNvSpPr txBox="1"/>
          <p:nvPr/>
        </p:nvSpPr>
        <p:spPr>
          <a:xfrm>
            <a:off x="530945" y="1865752"/>
            <a:ext cx="7509895" cy="415498"/>
          </a:xfrm>
          <a:prstGeom prst="rect">
            <a:avLst/>
          </a:prstGeom>
          <a:noFill/>
        </p:spPr>
        <p:txBody>
          <a:bodyPr wrap="square">
            <a:spAutoFit/>
          </a:bodyPr>
          <a:lstStyle/>
          <a:p>
            <a:r>
              <a:rPr lang="en-GB" sz="2100" dirty="0"/>
              <a:t>1.  What is the probability that a model generates a sequence?</a:t>
            </a:r>
          </a:p>
        </p:txBody>
      </p:sp>
      <p:sp>
        <p:nvSpPr>
          <p:cNvPr id="44" name="CasellaDiTesto 43">
            <a:extLst>
              <a:ext uri="{FF2B5EF4-FFF2-40B4-BE49-F238E27FC236}">
                <a16:creationId xmlns:a16="http://schemas.microsoft.com/office/drawing/2014/main" id="{AA3FAA28-F7B4-4CD4-AA82-A443D549C439}"/>
              </a:ext>
            </a:extLst>
          </p:cNvPr>
          <p:cNvSpPr txBox="1"/>
          <p:nvPr/>
        </p:nvSpPr>
        <p:spPr>
          <a:xfrm>
            <a:off x="547421" y="3555007"/>
            <a:ext cx="9197843" cy="415498"/>
          </a:xfrm>
          <a:prstGeom prst="rect">
            <a:avLst/>
          </a:prstGeom>
          <a:noFill/>
        </p:spPr>
        <p:txBody>
          <a:bodyPr wrap="square">
            <a:spAutoFit/>
          </a:bodyPr>
          <a:lstStyle/>
          <a:p>
            <a:r>
              <a:rPr lang="en-GB" sz="2100" dirty="0"/>
              <a:t>2.  What sequence of states best explain a sequence of observations?</a:t>
            </a:r>
          </a:p>
        </p:txBody>
      </p:sp>
      <p:sp>
        <p:nvSpPr>
          <p:cNvPr id="45" name="CasellaDiTesto 44">
            <a:extLst>
              <a:ext uri="{FF2B5EF4-FFF2-40B4-BE49-F238E27FC236}">
                <a16:creationId xmlns:a16="http://schemas.microsoft.com/office/drawing/2014/main" id="{8600F32B-E4B0-471B-B521-A6DE5D6FE44D}"/>
              </a:ext>
            </a:extLst>
          </p:cNvPr>
          <p:cNvSpPr txBox="1"/>
          <p:nvPr/>
        </p:nvSpPr>
        <p:spPr>
          <a:xfrm>
            <a:off x="580004" y="4835055"/>
            <a:ext cx="8959183" cy="738664"/>
          </a:xfrm>
          <a:prstGeom prst="rect">
            <a:avLst/>
          </a:prstGeom>
          <a:noFill/>
        </p:spPr>
        <p:txBody>
          <a:bodyPr wrap="square">
            <a:spAutoFit/>
          </a:bodyPr>
          <a:lstStyle/>
          <a:p>
            <a:r>
              <a:rPr lang="en-GB" sz="2100" dirty="0">
                <a:solidFill>
                  <a:schemeClr val="bg2"/>
                </a:solidFill>
              </a:rPr>
              <a:t>3.  Given a sequences of observations how to learn the model probabilities that would generate them?</a:t>
            </a:r>
          </a:p>
        </p:txBody>
      </p:sp>
      <mc:AlternateContent xmlns:mc="http://schemas.openxmlformats.org/markup-compatibility/2006" xmlns:a14="http://schemas.microsoft.com/office/drawing/2010/main">
        <mc:Choice Requires="a14">
          <p:sp>
            <p:nvSpPr>
              <p:cNvPr id="46" name="Rettangolo 45">
                <a:extLst>
                  <a:ext uri="{FF2B5EF4-FFF2-40B4-BE49-F238E27FC236}">
                    <a16:creationId xmlns:a16="http://schemas.microsoft.com/office/drawing/2014/main" id="{8FF2A1F2-3E4A-40DB-B541-76F2126E58C9}"/>
                  </a:ext>
                </a:extLst>
              </p:cNvPr>
              <p:cNvSpPr/>
              <p:nvPr/>
            </p:nvSpPr>
            <p:spPr>
              <a:xfrm>
                <a:off x="1354460" y="3070198"/>
                <a:ext cx="2904000" cy="415498"/>
              </a:xfrm>
              <a:prstGeom prst="rect">
                <a:avLst/>
              </a:prstGeom>
            </p:spPr>
            <p:txBody>
              <a:bodyPr wrap="none">
                <a:spAutoFit/>
              </a:bodyPr>
              <a:lstStyle/>
              <a:p>
                <a:r>
                  <a:rPr lang="it-IT" sz="2100" dirty="0"/>
                  <a:t>Model : </a:t>
                </a:r>
                <a14:m>
                  <m:oMath xmlns:m="http://schemas.openxmlformats.org/officeDocument/2006/math">
                    <m:r>
                      <a:rPr lang="it-IT" sz="2100" i="1" smtClean="0">
                        <a:latin typeface="Cambria Math" panose="02040503050406030204" pitchFamily="18" charset="0"/>
                      </a:rPr>
                      <m:t>𝜆</m:t>
                    </m:r>
                    <m:r>
                      <a:rPr lang="it-IT" sz="2100" b="0" i="1" smtClean="0">
                        <a:latin typeface="Cambria Math" panose="02040503050406030204" pitchFamily="18" charset="0"/>
                      </a:rPr>
                      <m:t>={</m:t>
                    </m:r>
                    <m:r>
                      <a:rPr lang="it-IT" sz="2100" b="0" i="1" smtClean="0">
                        <a:latin typeface="Cambria Math" panose="02040503050406030204" pitchFamily="18" charset="0"/>
                      </a:rPr>
                      <m:t>𝐴</m:t>
                    </m:r>
                    <m:r>
                      <a:rPr lang="it-IT" sz="2100" b="0" i="1" smtClean="0">
                        <a:latin typeface="Cambria Math" panose="02040503050406030204" pitchFamily="18" charset="0"/>
                      </a:rPr>
                      <m:t>,</m:t>
                    </m:r>
                    <m:r>
                      <a:rPr lang="it-IT" sz="2100" b="0" i="1" smtClean="0">
                        <a:latin typeface="Cambria Math" panose="02040503050406030204" pitchFamily="18" charset="0"/>
                      </a:rPr>
                      <m:t>𝐵</m:t>
                    </m:r>
                    <m:r>
                      <a:rPr lang="it-IT" sz="2100" b="0" i="1" smtClean="0">
                        <a:latin typeface="Cambria Math" panose="02040503050406030204" pitchFamily="18" charset="0"/>
                      </a:rPr>
                      <m:t>,</m:t>
                    </m:r>
                    <m:r>
                      <m:rPr>
                        <m:sty m:val="p"/>
                      </m:rPr>
                      <a:rPr lang="it-IT" sz="2100" b="0" i="0" smtClean="0">
                        <a:latin typeface="Cambria Math" panose="02040503050406030204" pitchFamily="18" charset="0"/>
                      </a:rPr>
                      <m:t>Π</m:t>
                    </m:r>
                    <m:r>
                      <a:rPr lang="it-IT" sz="2100" b="0" i="1" smtClean="0">
                        <a:latin typeface="Cambria Math" panose="02040503050406030204" pitchFamily="18" charset="0"/>
                      </a:rPr>
                      <m:t>(0)}</m:t>
                    </m:r>
                  </m:oMath>
                </a14:m>
                <a:endParaRPr lang="it-IT" sz="2100" dirty="0"/>
              </a:p>
            </p:txBody>
          </p:sp>
        </mc:Choice>
        <mc:Fallback xmlns="">
          <p:sp>
            <p:nvSpPr>
              <p:cNvPr id="46" name="Rettangolo 45">
                <a:extLst>
                  <a:ext uri="{FF2B5EF4-FFF2-40B4-BE49-F238E27FC236}">
                    <a16:creationId xmlns:a16="http://schemas.microsoft.com/office/drawing/2014/main" id="{8FF2A1F2-3E4A-40DB-B541-76F2126E58C9}"/>
                  </a:ext>
                </a:extLst>
              </p:cNvPr>
              <p:cNvSpPr>
                <a:spLocks noRot="1" noChangeAspect="1" noMove="1" noResize="1" noEditPoints="1" noAdjustHandles="1" noChangeArrowheads="1" noChangeShapeType="1" noTextEdit="1"/>
              </p:cNvSpPr>
              <p:nvPr/>
            </p:nvSpPr>
            <p:spPr>
              <a:xfrm>
                <a:off x="1354460" y="3070198"/>
                <a:ext cx="2904000" cy="415498"/>
              </a:xfrm>
              <a:prstGeom prst="rect">
                <a:avLst/>
              </a:prstGeom>
              <a:blipFill>
                <a:blip r:embed="rId7"/>
                <a:stretch>
                  <a:fillRect l="-2516" t="-10294" r="-210" b="-27941"/>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49" name="Rettangolo 48">
                <a:extLst>
                  <a:ext uri="{FF2B5EF4-FFF2-40B4-BE49-F238E27FC236}">
                    <a16:creationId xmlns:a16="http://schemas.microsoft.com/office/drawing/2014/main" id="{7CF5552B-A761-49C0-8CAE-13F246B7F118}"/>
                  </a:ext>
                </a:extLst>
              </p:cNvPr>
              <p:cNvSpPr/>
              <p:nvPr/>
            </p:nvSpPr>
            <p:spPr>
              <a:xfrm>
                <a:off x="1588031" y="4170330"/>
                <a:ext cx="6544035" cy="41549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2100" i="1" smtClean="0">
                          <a:latin typeface="Cambria Math" panose="02040503050406030204" pitchFamily="18" charset="0"/>
                        </a:rPr>
                        <m:t>𝑂</m:t>
                      </m:r>
                      <m:r>
                        <a:rPr lang="it-IT" sz="2100" i="1" smtClean="0">
                          <a:latin typeface="Cambria Math" panose="02040503050406030204" pitchFamily="18" charset="0"/>
                        </a:rPr>
                        <m:t>=</m:t>
                      </m:r>
                      <m:d>
                        <m:dPr>
                          <m:begChr m:val="{"/>
                          <m:endChr m:val="}"/>
                          <m:ctrlPr>
                            <a:rPr lang="it-IT" sz="2100" i="1">
                              <a:latin typeface="Cambria Math" panose="02040503050406030204" pitchFamily="18" charset="0"/>
                            </a:rPr>
                          </m:ctrlPr>
                        </m:dPr>
                        <m:e>
                          <m:sSub>
                            <m:sSubPr>
                              <m:ctrlPr>
                                <a:rPr lang="it-IT" sz="2100" i="1">
                                  <a:latin typeface="Cambria Math" panose="02040503050406030204" pitchFamily="18" charset="0"/>
                                </a:rPr>
                              </m:ctrlPr>
                            </m:sSubPr>
                            <m:e>
                              <m:r>
                                <a:rPr lang="it-IT" sz="2100" i="1">
                                  <a:latin typeface="Cambria Math" panose="02040503050406030204" pitchFamily="18" charset="0"/>
                                </a:rPr>
                                <m:t>𝑜</m:t>
                              </m:r>
                            </m:e>
                            <m:sub>
                              <m:r>
                                <a:rPr lang="it-IT" sz="2100" i="1">
                                  <a:latin typeface="Cambria Math" panose="02040503050406030204" pitchFamily="18" charset="0"/>
                                </a:rPr>
                                <m:t>1</m:t>
                              </m:r>
                            </m:sub>
                          </m:sSub>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𝑜</m:t>
                              </m:r>
                            </m:e>
                            <m:sub>
                              <m:r>
                                <a:rPr lang="it-IT" sz="2100" i="1">
                                  <a:latin typeface="Cambria Math" panose="02040503050406030204" pitchFamily="18" charset="0"/>
                                </a:rPr>
                                <m:t>2</m:t>
                              </m:r>
                            </m:sub>
                          </m:sSub>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𝑜</m:t>
                              </m:r>
                            </m:e>
                            <m:sub>
                              <m:r>
                                <a:rPr lang="it-IT" sz="2100" b="0" i="1" smtClean="0">
                                  <a:latin typeface="Cambria Math" panose="02040503050406030204" pitchFamily="18" charset="0"/>
                                </a:rPr>
                                <m:t>3</m:t>
                              </m:r>
                            </m:sub>
                          </m:sSub>
                          <m:r>
                            <a:rPr lang="it-IT" sz="2100" b="0" i="1" smtClean="0">
                              <a:latin typeface="Cambria Math" panose="02040503050406030204" pitchFamily="18" charset="0"/>
                            </a:rPr>
                            <m:t>,</m:t>
                          </m:r>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𝑜</m:t>
                              </m:r>
                            </m:e>
                            <m:sub>
                              <m:r>
                                <a:rPr lang="it-IT" sz="2100" i="1">
                                  <a:latin typeface="Cambria Math" panose="02040503050406030204" pitchFamily="18" charset="0"/>
                                </a:rPr>
                                <m:t>𝑇</m:t>
                              </m:r>
                            </m:sub>
                          </m:sSub>
                        </m:e>
                      </m:d>
                      <m:r>
                        <a:rPr lang="it-IT" sz="2100" b="0" i="1" smtClean="0">
                          <a:latin typeface="Cambria Math" panose="02040503050406030204" pitchFamily="18" charset="0"/>
                        </a:rPr>
                        <m:t>       ⇒      </m:t>
                      </m:r>
                      <m:r>
                        <a:rPr lang="it-IT" sz="2100" b="0" i="1" smtClean="0">
                          <a:latin typeface="Cambria Math" panose="02040503050406030204" pitchFamily="18" charset="0"/>
                        </a:rPr>
                        <m:t>𝑄</m:t>
                      </m:r>
                      <m:r>
                        <a:rPr lang="it-IT" sz="2100" b="0" i="1" smtClean="0">
                          <a:latin typeface="Cambria Math" panose="02040503050406030204" pitchFamily="18" charset="0"/>
                        </a:rPr>
                        <m:t>=</m:t>
                      </m:r>
                      <m:d>
                        <m:dPr>
                          <m:begChr m:val="{"/>
                          <m:endChr m:val="}"/>
                          <m:ctrlPr>
                            <a:rPr lang="it-IT" sz="2100" b="0" i="1" smtClean="0">
                              <a:latin typeface="Cambria Math" panose="02040503050406030204" pitchFamily="18" charset="0"/>
                            </a:rPr>
                          </m:ctrlPr>
                        </m:dPr>
                        <m:e>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𝑞</m:t>
                              </m:r>
                            </m:e>
                            <m:sub>
                              <m:r>
                                <a:rPr lang="it-IT" sz="2100" b="0" i="1" smtClean="0">
                                  <a:latin typeface="Cambria Math" panose="02040503050406030204" pitchFamily="18" charset="0"/>
                                </a:rPr>
                                <m:t>1</m:t>
                              </m:r>
                            </m:sub>
                          </m:sSub>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𝑞</m:t>
                              </m:r>
                            </m:e>
                            <m:sub>
                              <m:r>
                                <a:rPr lang="it-IT" sz="2100" b="0" i="1" smtClean="0">
                                  <a:latin typeface="Cambria Math" panose="02040503050406030204" pitchFamily="18" charset="0"/>
                                </a:rPr>
                                <m:t>2</m:t>
                              </m:r>
                            </m:sub>
                          </m:sSub>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𝑞</m:t>
                              </m:r>
                            </m:e>
                            <m:sub>
                              <m:r>
                                <a:rPr lang="it-IT" sz="2100" b="0" i="1" smtClean="0">
                                  <a:latin typeface="Cambria Math" panose="02040503050406030204" pitchFamily="18" charset="0"/>
                                </a:rPr>
                                <m:t>3</m:t>
                              </m:r>
                            </m:sub>
                          </m:sSub>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𝑞</m:t>
                              </m:r>
                            </m:e>
                            <m:sub>
                              <m:r>
                                <a:rPr lang="it-IT" sz="2100" b="0" i="1" smtClean="0">
                                  <a:latin typeface="Cambria Math" panose="02040503050406030204" pitchFamily="18" charset="0"/>
                                </a:rPr>
                                <m:t>𝑇</m:t>
                              </m:r>
                            </m:sub>
                          </m:sSub>
                        </m:e>
                      </m:d>
                      <m:r>
                        <a:rPr lang="it-IT" sz="2100" b="0" i="1" smtClean="0">
                          <a:latin typeface="Cambria Math" panose="02040503050406030204" pitchFamily="18" charset="0"/>
                        </a:rPr>
                        <m:t>   ?</m:t>
                      </m:r>
                    </m:oMath>
                  </m:oMathPara>
                </a14:m>
                <a:endParaRPr lang="it-IT" sz="2100" dirty="0"/>
              </a:p>
            </p:txBody>
          </p:sp>
        </mc:Choice>
        <mc:Fallback xmlns="">
          <p:sp>
            <p:nvSpPr>
              <p:cNvPr id="49" name="Rettangolo 48">
                <a:extLst>
                  <a:ext uri="{FF2B5EF4-FFF2-40B4-BE49-F238E27FC236}">
                    <a16:creationId xmlns:a16="http://schemas.microsoft.com/office/drawing/2014/main" id="{7CF5552B-A761-49C0-8CAE-13F246B7F118}"/>
                  </a:ext>
                </a:extLst>
              </p:cNvPr>
              <p:cNvSpPr>
                <a:spLocks noRot="1" noChangeAspect="1" noMove="1" noResize="1" noEditPoints="1" noAdjustHandles="1" noChangeArrowheads="1" noChangeShapeType="1" noTextEdit="1"/>
              </p:cNvSpPr>
              <p:nvPr/>
            </p:nvSpPr>
            <p:spPr>
              <a:xfrm>
                <a:off x="1588031" y="4170330"/>
                <a:ext cx="6544035" cy="415498"/>
              </a:xfrm>
              <a:prstGeom prst="rect">
                <a:avLst/>
              </a:prstGeom>
              <a:blipFill>
                <a:blip r:embed="rId8"/>
                <a:stretch>
                  <a:fillRect b="-14706"/>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50" name="Rettangolo 49">
                <a:extLst>
                  <a:ext uri="{FF2B5EF4-FFF2-40B4-BE49-F238E27FC236}">
                    <a16:creationId xmlns:a16="http://schemas.microsoft.com/office/drawing/2014/main" id="{337176D1-A341-477A-A109-7F6F07704CB3}"/>
                  </a:ext>
                </a:extLst>
              </p:cNvPr>
              <p:cNvSpPr/>
              <p:nvPr/>
            </p:nvSpPr>
            <p:spPr>
              <a:xfrm>
                <a:off x="921096" y="5761013"/>
                <a:ext cx="3049553"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2400" i="1" smtClean="0">
                          <a:solidFill>
                            <a:schemeClr val="bg2"/>
                          </a:solidFill>
                          <a:latin typeface="Cambria Math" panose="02040503050406030204" pitchFamily="18" charset="0"/>
                        </a:rPr>
                        <m:t>𝑂</m:t>
                      </m:r>
                      <m:r>
                        <a:rPr lang="it-IT" sz="2400" i="1" smtClean="0">
                          <a:solidFill>
                            <a:schemeClr val="bg2"/>
                          </a:solidFill>
                          <a:latin typeface="Cambria Math" panose="02040503050406030204" pitchFamily="18" charset="0"/>
                        </a:rPr>
                        <m:t>=</m:t>
                      </m:r>
                      <m:d>
                        <m:dPr>
                          <m:begChr m:val="{"/>
                          <m:endChr m:val="}"/>
                          <m:ctrlPr>
                            <a:rPr lang="it-IT" sz="2400" i="1">
                              <a:solidFill>
                                <a:schemeClr val="bg2"/>
                              </a:solidFill>
                              <a:latin typeface="Cambria Math" panose="02040503050406030204" pitchFamily="18" charset="0"/>
                            </a:rPr>
                          </m:ctrlPr>
                        </m:dPr>
                        <m:e>
                          <m:sSub>
                            <m:sSubPr>
                              <m:ctrlPr>
                                <a:rPr lang="it-IT" sz="2400" i="1">
                                  <a:solidFill>
                                    <a:schemeClr val="bg2"/>
                                  </a:solidFill>
                                  <a:latin typeface="Cambria Math" panose="02040503050406030204" pitchFamily="18" charset="0"/>
                                </a:rPr>
                              </m:ctrlPr>
                            </m:sSubPr>
                            <m:e>
                              <m:r>
                                <a:rPr lang="it-IT" sz="2400" i="1">
                                  <a:solidFill>
                                    <a:schemeClr val="bg2"/>
                                  </a:solidFill>
                                  <a:latin typeface="Cambria Math" panose="02040503050406030204" pitchFamily="18" charset="0"/>
                                </a:rPr>
                                <m:t>𝑜</m:t>
                              </m:r>
                            </m:e>
                            <m:sub>
                              <m:r>
                                <a:rPr lang="it-IT" sz="2400" i="1">
                                  <a:solidFill>
                                    <a:schemeClr val="bg2"/>
                                  </a:solidFill>
                                  <a:latin typeface="Cambria Math" panose="02040503050406030204" pitchFamily="18" charset="0"/>
                                </a:rPr>
                                <m:t>1</m:t>
                              </m:r>
                            </m:sub>
                          </m:sSub>
                          <m:r>
                            <a:rPr lang="it-IT" sz="2400" i="1">
                              <a:solidFill>
                                <a:schemeClr val="bg2"/>
                              </a:solidFill>
                              <a:latin typeface="Cambria Math" panose="02040503050406030204" pitchFamily="18" charset="0"/>
                            </a:rPr>
                            <m:t>,</m:t>
                          </m:r>
                          <m:sSub>
                            <m:sSubPr>
                              <m:ctrlPr>
                                <a:rPr lang="it-IT" sz="2400" i="1">
                                  <a:solidFill>
                                    <a:schemeClr val="bg2"/>
                                  </a:solidFill>
                                  <a:latin typeface="Cambria Math" panose="02040503050406030204" pitchFamily="18" charset="0"/>
                                </a:rPr>
                              </m:ctrlPr>
                            </m:sSubPr>
                            <m:e>
                              <m:r>
                                <a:rPr lang="it-IT" sz="2400" i="1">
                                  <a:solidFill>
                                    <a:schemeClr val="bg2"/>
                                  </a:solidFill>
                                  <a:latin typeface="Cambria Math" panose="02040503050406030204" pitchFamily="18" charset="0"/>
                                </a:rPr>
                                <m:t>𝑜</m:t>
                              </m:r>
                            </m:e>
                            <m:sub>
                              <m:r>
                                <a:rPr lang="it-IT" sz="2400" i="1">
                                  <a:solidFill>
                                    <a:schemeClr val="bg2"/>
                                  </a:solidFill>
                                  <a:latin typeface="Cambria Math" panose="02040503050406030204" pitchFamily="18" charset="0"/>
                                </a:rPr>
                                <m:t>2</m:t>
                              </m:r>
                            </m:sub>
                          </m:sSub>
                          <m:r>
                            <a:rPr lang="it-IT" sz="2400" b="0" i="1" smtClean="0">
                              <a:solidFill>
                                <a:schemeClr val="bg2"/>
                              </a:solidFill>
                              <a:latin typeface="Cambria Math" panose="02040503050406030204" pitchFamily="18" charset="0"/>
                            </a:rPr>
                            <m:t>,</m:t>
                          </m:r>
                          <m:sSub>
                            <m:sSubPr>
                              <m:ctrlPr>
                                <a:rPr lang="it-IT" sz="2400" b="0" i="1" smtClean="0">
                                  <a:solidFill>
                                    <a:schemeClr val="bg2"/>
                                  </a:solidFill>
                                  <a:latin typeface="Cambria Math" panose="02040503050406030204" pitchFamily="18" charset="0"/>
                                </a:rPr>
                              </m:ctrlPr>
                            </m:sSubPr>
                            <m:e>
                              <m:r>
                                <a:rPr lang="it-IT" sz="2400" b="0" i="1" smtClean="0">
                                  <a:solidFill>
                                    <a:schemeClr val="bg2"/>
                                  </a:solidFill>
                                  <a:latin typeface="Cambria Math" panose="02040503050406030204" pitchFamily="18" charset="0"/>
                                </a:rPr>
                                <m:t>𝑜</m:t>
                              </m:r>
                            </m:e>
                            <m:sub>
                              <m:r>
                                <a:rPr lang="it-IT" sz="2400" b="0" i="1" smtClean="0">
                                  <a:solidFill>
                                    <a:schemeClr val="bg2"/>
                                  </a:solidFill>
                                  <a:latin typeface="Cambria Math" panose="02040503050406030204" pitchFamily="18" charset="0"/>
                                </a:rPr>
                                <m:t>3</m:t>
                              </m:r>
                            </m:sub>
                          </m:sSub>
                          <m:r>
                            <a:rPr lang="it-IT" sz="2400" b="0" i="1" smtClean="0">
                              <a:solidFill>
                                <a:schemeClr val="bg2"/>
                              </a:solidFill>
                              <a:latin typeface="Cambria Math" panose="02040503050406030204" pitchFamily="18" charset="0"/>
                            </a:rPr>
                            <m:t>,</m:t>
                          </m:r>
                          <m:r>
                            <a:rPr lang="it-IT" sz="2400" i="1">
                              <a:solidFill>
                                <a:schemeClr val="bg2"/>
                              </a:solidFill>
                              <a:latin typeface="Cambria Math" panose="02040503050406030204" pitchFamily="18" charset="0"/>
                            </a:rPr>
                            <m:t>…,</m:t>
                          </m:r>
                          <m:sSub>
                            <m:sSubPr>
                              <m:ctrlPr>
                                <a:rPr lang="it-IT" sz="2400" i="1">
                                  <a:solidFill>
                                    <a:schemeClr val="bg2"/>
                                  </a:solidFill>
                                  <a:latin typeface="Cambria Math" panose="02040503050406030204" pitchFamily="18" charset="0"/>
                                </a:rPr>
                              </m:ctrlPr>
                            </m:sSubPr>
                            <m:e>
                              <m:r>
                                <a:rPr lang="it-IT" sz="2400" i="1">
                                  <a:solidFill>
                                    <a:schemeClr val="bg2"/>
                                  </a:solidFill>
                                  <a:latin typeface="Cambria Math" panose="02040503050406030204" pitchFamily="18" charset="0"/>
                                </a:rPr>
                                <m:t>𝑜</m:t>
                              </m:r>
                            </m:e>
                            <m:sub>
                              <m:r>
                                <a:rPr lang="it-IT" sz="2400" i="1">
                                  <a:solidFill>
                                    <a:schemeClr val="bg2"/>
                                  </a:solidFill>
                                  <a:latin typeface="Cambria Math" panose="02040503050406030204" pitchFamily="18" charset="0"/>
                                </a:rPr>
                                <m:t>𝑇</m:t>
                              </m:r>
                            </m:sub>
                          </m:sSub>
                        </m:e>
                      </m:d>
                    </m:oMath>
                  </m:oMathPara>
                </a14:m>
                <a:endParaRPr lang="it-IT" sz="2400" dirty="0">
                  <a:solidFill>
                    <a:schemeClr val="bg2"/>
                  </a:solidFill>
                </a:endParaRPr>
              </a:p>
            </p:txBody>
          </p:sp>
        </mc:Choice>
        <mc:Fallback xmlns="">
          <p:sp>
            <p:nvSpPr>
              <p:cNvPr id="50" name="Rettangolo 49">
                <a:extLst>
                  <a:ext uri="{FF2B5EF4-FFF2-40B4-BE49-F238E27FC236}">
                    <a16:creationId xmlns:a16="http://schemas.microsoft.com/office/drawing/2014/main" id="{337176D1-A341-477A-A109-7F6F07704CB3}"/>
                  </a:ext>
                </a:extLst>
              </p:cNvPr>
              <p:cNvSpPr>
                <a:spLocks noRot="1" noChangeAspect="1" noMove="1" noResize="1" noEditPoints="1" noAdjustHandles="1" noChangeArrowheads="1" noChangeShapeType="1" noTextEdit="1"/>
              </p:cNvSpPr>
              <p:nvPr/>
            </p:nvSpPr>
            <p:spPr>
              <a:xfrm>
                <a:off x="921096" y="5761013"/>
                <a:ext cx="3049553" cy="461665"/>
              </a:xfrm>
              <a:prstGeom prst="rect">
                <a:avLst/>
              </a:prstGeom>
              <a:blipFill>
                <a:blip r:embed="rId9"/>
                <a:stretch>
                  <a:fillRect b="-131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Rettangolo 8">
                <a:extLst>
                  <a:ext uri="{FF2B5EF4-FFF2-40B4-BE49-F238E27FC236}">
                    <a16:creationId xmlns:a16="http://schemas.microsoft.com/office/drawing/2014/main" id="{81408D22-1937-4ED8-BC4B-6A65A0C3C2BB}"/>
                  </a:ext>
                </a:extLst>
              </p:cNvPr>
              <p:cNvSpPr/>
              <p:nvPr/>
            </p:nvSpPr>
            <p:spPr>
              <a:xfrm>
                <a:off x="1495038" y="6509370"/>
                <a:ext cx="3397212" cy="415498"/>
              </a:xfrm>
              <a:prstGeom prst="rect">
                <a:avLst/>
              </a:prstGeom>
            </p:spPr>
            <p:txBody>
              <a:bodyPr wrap="none">
                <a:spAutoFit/>
              </a:bodyPr>
              <a:lstStyle/>
              <a:p>
                <a14:m>
                  <m:oMath xmlns:m="http://schemas.openxmlformats.org/officeDocument/2006/math">
                    <m:r>
                      <a:rPr lang="it-IT" sz="2100" i="1" smtClean="0">
                        <a:solidFill>
                          <a:schemeClr val="bg2"/>
                        </a:solidFill>
                        <a:latin typeface="Cambria Math" panose="02040503050406030204" pitchFamily="18" charset="0"/>
                      </a:rPr>
                      <m:t>⇒</m:t>
                    </m:r>
                    <m:r>
                      <m:rPr>
                        <m:nor/>
                      </m:rPr>
                      <a:rPr lang="it-IT" sz="2100" dirty="0">
                        <a:solidFill>
                          <a:schemeClr val="bg2"/>
                        </a:solidFill>
                      </a:rPr>
                      <m:t>Model</m:t>
                    </m:r>
                    <m:r>
                      <m:rPr>
                        <m:nor/>
                      </m:rPr>
                      <a:rPr lang="it-IT" sz="2100" dirty="0">
                        <a:solidFill>
                          <a:schemeClr val="bg2"/>
                        </a:solidFill>
                      </a:rPr>
                      <m:t> : </m:t>
                    </m:r>
                    <m:r>
                      <a:rPr lang="it-IT" sz="2100" i="1">
                        <a:solidFill>
                          <a:schemeClr val="bg2"/>
                        </a:solidFill>
                        <a:latin typeface="Cambria Math" panose="02040503050406030204" pitchFamily="18" charset="0"/>
                      </a:rPr>
                      <m:t>𝜆</m:t>
                    </m:r>
                    <m:r>
                      <a:rPr lang="it-IT" sz="2100" i="1">
                        <a:solidFill>
                          <a:schemeClr val="bg2"/>
                        </a:solidFill>
                        <a:latin typeface="Cambria Math" panose="02040503050406030204" pitchFamily="18" charset="0"/>
                      </a:rPr>
                      <m:t>={</m:t>
                    </m:r>
                    <m:r>
                      <a:rPr lang="it-IT" sz="2100" i="1">
                        <a:solidFill>
                          <a:schemeClr val="bg2"/>
                        </a:solidFill>
                        <a:latin typeface="Cambria Math" panose="02040503050406030204" pitchFamily="18" charset="0"/>
                      </a:rPr>
                      <m:t>𝐴</m:t>
                    </m:r>
                    <m:r>
                      <a:rPr lang="it-IT" sz="2100" i="1">
                        <a:solidFill>
                          <a:schemeClr val="bg2"/>
                        </a:solidFill>
                        <a:latin typeface="Cambria Math" panose="02040503050406030204" pitchFamily="18" charset="0"/>
                      </a:rPr>
                      <m:t>,</m:t>
                    </m:r>
                    <m:r>
                      <a:rPr lang="it-IT" sz="2100" i="1">
                        <a:solidFill>
                          <a:schemeClr val="bg2"/>
                        </a:solidFill>
                        <a:latin typeface="Cambria Math" panose="02040503050406030204" pitchFamily="18" charset="0"/>
                      </a:rPr>
                      <m:t>𝐵</m:t>
                    </m:r>
                    <m:r>
                      <a:rPr lang="it-IT" sz="2100" i="1">
                        <a:solidFill>
                          <a:schemeClr val="bg2"/>
                        </a:solidFill>
                        <a:latin typeface="Cambria Math" panose="02040503050406030204" pitchFamily="18" charset="0"/>
                      </a:rPr>
                      <m:t>,</m:t>
                    </m:r>
                    <m:r>
                      <m:rPr>
                        <m:sty m:val="p"/>
                      </m:rPr>
                      <a:rPr lang="it-IT" sz="2100">
                        <a:solidFill>
                          <a:schemeClr val="bg2"/>
                        </a:solidFill>
                        <a:latin typeface="Cambria Math" panose="02040503050406030204" pitchFamily="18" charset="0"/>
                      </a:rPr>
                      <m:t>Π</m:t>
                    </m:r>
                    <m:r>
                      <a:rPr lang="it-IT" sz="2100" i="1">
                        <a:solidFill>
                          <a:schemeClr val="bg2"/>
                        </a:solidFill>
                        <a:latin typeface="Cambria Math" panose="02040503050406030204" pitchFamily="18" charset="0"/>
                      </a:rPr>
                      <m:t>(0)}</m:t>
                    </m:r>
                  </m:oMath>
                </a14:m>
                <a:r>
                  <a:rPr lang="it-IT" sz="2100" dirty="0">
                    <a:solidFill>
                      <a:schemeClr val="bg2"/>
                    </a:solidFill>
                  </a:rPr>
                  <a:t> ?</a:t>
                </a:r>
              </a:p>
            </p:txBody>
          </p:sp>
        </mc:Choice>
        <mc:Fallback xmlns="">
          <p:sp>
            <p:nvSpPr>
              <p:cNvPr id="9" name="Rettangolo 8">
                <a:extLst>
                  <a:ext uri="{FF2B5EF4-FFF2-40B4-BE49-F238E27FC236}">
                    <a16:creationId xmlns:a16="http://schemas.microsoft.com/office/drawing/2014/main" id="{81408D22-1937-4ED8-BC4B-6A65A0C3C2BB}"/>
                  </a:ext>
                </a:extLst>
              </p:cNvPr>
              <p:cNvSpPr>
                <a:spLocks noRot="1" noChangeAspect="1" noMove="1" noResize="1" noEditPoints="1" noAdjustHandles="1" noChangeArrowheads="1" noChangeShapeType="1" noTextEdit="1"/>
              </p:cNvSpPr>
              <p:nvPr/>
            </p:nvSpPr>
            <p:spPr>
              <a:xfrm>
                <a:off x="1495038" y="6509370"/>
                <a:ext cx="3397212" cy="415498"/>
              </a:xfrm>
              <a:prstGeom prst="rect">
                <a:avLst/>
              </a:prstGeom>
              <a:blipFill>
                <a:blip r:embed="rId10"/>
                <a:stretch>
                  <a:fillRect t="-8824" r="-1075" b="-27941"/>
                </a:stretch>
              </a:blipFill>
            </p:spPr>
            <p:txBody>
              <a:bodyPr/>
              <a:lstStyle/>
              <a:p>
                <a:r>
                  <a:rPr lang="en-US">
                    <a:noFill/>
                  </a:rPr>
                  <a:t> </a:t>
                </a:r>
              </a:p>
            </p:txBody>
          </p:sp>
        </mc:Fallback>
      </mc:AlternateContent>
      <p:sp>
        <p:nvSpPr>
          <p:cNvPr id="51" name="CasellaDiTesto 50">
            <a:extLst>
              <a:ext uri="{FF2B5EF4-FFF2-40B4-BE49-F238E27FC236}">
                <a16:creationId xmlns:a16="http://schemas.microsoft.com/office/drawing/2014/main" id="{80280B80-B504-4BFC-AA79-69B50ED28FC3}"/>
              </a:ext>
            </a:extLst>
          </p:cNvPr>
          <p:cNvSpPr txBox="1"/>
          <p:nvPr/>
        </p:nvSpPr>
        <p:spPr>
          <a:xfrm>
            <a:off x="397097" y="1078571"/>
            <a:ext cx="7509895" cy="415498"/>
          </a:xfrm>
          <a:prstGeom prst="rect">
            <a:avLst/>
          </a:prstGeom>
          <a:noFill/>
        </p:spPr>
        <p:txBody>
          <a:bodyPr wrap="square">
            <a:spAutoFit/>
          </a:bodyPr>
          <a:lstStyle/>
          <a:p>
            <a:r>
              <a:rPr lang="en-GB" sz="2100" dirty="0"/>
              <a:t>Consider a HMM:</a:t>
            </a:r>
          </a:p>
        </p:txBody>
      </p:sp>
      <mc:AlternateContent xmlns:mc="http://schemas.openxmlformats.org/markup-compatibility/2006" xmlns:a14="http://schemas.microsoft.com/office/drawing/2010/main">
        <mc:Choice Requires="a14">
          <p:sp>
            <p:nvSpPr>
              <p:cNvPr id="52" name="Rettangolo 51">
                <a:extLst>
                  <a:ext uri="{FF2B5EF4-FFF2-40B4-BE49-F238E27FC236}">
                    <a16:creationId xmlns:a16="http://schemas.microsoft.com/office/drawing/2014/main" id="{5EBB08BF-D6EC-4CAB-8CA6-7A1C7BEC8183}"/>
                  </a:ext>
                </a:extLst>
              </p:cNvPr>
              <p:cNvSpPr/>
              <p:nvPr/>
            </p:nvSpPr>
            <p:spPr>
              <a:xfrm>
                <a:off x="3510805" y="1076804"/>
                <a:ext cx="3230949" cy="41549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2100" b="0" i="1" smtClean="0">
                          <a:latin typeface="Cambria Math" panose="02040503050406030204" pitchFamily="18" charset="0"/>
                        </a:rPr>
                        <m:t>𝐻𝑀𝑀</m:t>
                      </m:r>
                      <m:r>
                        <a:rPr lang="it-IT" sz="2100" b="0" i="1" smtClean="0">
                          <a:latin typeface="Cambria Math" panose="02040503050406030204" pitchFamily="18" charset="0"/>
                        </a:rPr>
                        <m:t>≡(</m:t>
                      </m:r>
                      <m:r>
                        <a:rPr lang="it-IT" sz="2100" b="0" i="1" smtClean="0">
                          <a:latin typeface="Cambria Math" panose="02040503050406030204" pitchFamily="18" charset="0"/>
                        </a:rPr>
                        <m:t>𝑁</m:t>
                      </m:r>
                      <m:r>
                        <a:rPr lang="it-IT" sz="2100" b="0" i="1" smtClean="0">
                          <a:latin typeface="Cambria Math" panose="02040503050406030204" pitchFamily="18" charset="0"/>
                        </a:rPr>
                        <m:t>,</m:t>
                      </m:r>
                      <m:r>
                        <a:rPr lang="it-IT" sz="2100" b="0" i="1" smtClean="0">
                          <a:latin typeface="Cambria Math" panose="02040503050406030204" pitchFamily="18" charset="0"/>
                        </a:rPr>
                        <m:t>𝑀</m:t>
                      </m:r>
                      <m:r>
                        <a:rPr lang="it-IT" sz="2100" b="0" i="1" smtClean="0">
                          <a:latin typeface="Cambria Math" panose="02040503050406030204" pitchFamily="18" charset="0"/>
                        </a:rPr>
                        <m:t>,</m:t>
                      </m:r>
                      <m:r>
                        <a:rPr lang="it-IT" sz="2100" b="0" i="1" smtClean="0">
                          <a:latin typeface="Cambria Math" panose="02040503050406030204" pitchFamily="18" charset="0"/>
                        </a:rPr>
                        <m:t>𝐴</m:t>
                      </m:r>
                      <m:r>
                        <a:rPr lang="it-IT" sz="2100" b="0" i="1" smtClean="0">
                          <a:latin typeface="Cambria Math" panose="02040503050406030204" pitchFamily="18" charset="0"/>
                        </a:rPr>
                        <m:t>,</m:t>
                      </m:r>
                      <m:r>
                        <a:rPr lang="it-IT" sz="2100" b="0" i="1" smtClean="0">
                          <a:latin typeface="Cambria Math" panose="02040503050406030204" pitchFamily="18" charset="0"/>
                        </a:rPr>
                        <m:t>𝐵</m:t>
                      </m:r>
                      <m:r>
                        <a:rPr lang="it-IT" sz="2100" b="0" i="1" smtClean="0">
                          <a:latin typeface="Cambria Math" panose="02040503050406030204" pitchFamily="18" charset="0"/>
                        </a:rPr>
                        <m:t>,</m:t>
                      </m:r>
                      <m:r>
                        <m:rPr>
                          <m:sty m:val="p"/>
                        </m:rPr>
                        <a:rPr lang="it-IT" sz="2100" b="0" i="0" smtClean="0">
                          <a:latin typeface="Cambria Math" panose="02040503050406030204" pitchFamily="18" charset="0"/>
                        </a:rPr>
                        <m:t>Π</m:t>
                      </m:r>
                      <m:r>
                        <a:rPr lang="it-IT" sz="2100" b="0" i="1" smtClean="0">
                          <a:latin typeface="Cambria Math" panose="02040503050406030204" pitchFamily="18" charset="0"/>
                        </a:rPr>
                        <m:t>(0))</m:t>
                      </m:r>
                    </m:oMath>
                  </m:oMathPara>
                </a14:m>
                <a:endParaRPr lang="it-IT" sz="2100" dirty="0"/>
              </a:p>
            </p:txBody>
          </p:sp>
        </mc:Choice>
        <mc:Fallback xmlns="">
          <p:sp>
            <p:nvSpPr>
              <p:cNvPr id="52" name="Rettangolo 51">
                <a:extLst>
                  <a:ext uri="{FF2B5EF4-FFF2-40B4-BE49-F238E27FC236}">
                    <a16:creationId xmlns:a16="http://schemas.microsoft.com/office/drawing/2014/main" id="{5EBB08BF-D6EC-4CAB-8CA6-7A1C7BEC8183}"/>
                  </a:ext>
                </a:extLst>
              </p:cNvPr>
              <p:cNvSpPr>
                <a:spLocks noRot="1" noChangeAspect="1" noMove="1" noResize="1" noEditPoints="1" noAdjustHandles="1" noChangeArrowheads="1" noChangeShapeType="1" noTextEdit="1"/>
              </p:cNvSpPr>
              <p:nvPr/>
            </p:nvSpPr>
            <p:spPr>
              <a:xfrm>
                <a:off x="3510805" y="1076804"/>
                <a:ext cx="3230949" cy="415498"/>
              </a:xfrm>
              <a:prstGeom prst="rect">
                <a:avLst/>
              </a:prstGeom>
              <a:blipFill>
                <a:blip r:embed="rId11"/>
                <a:stretch>
                  <a:fillRect b="-16176"/>
                </a:stretch>
              </a:blipFill>
            </p:spPr>
            <p:txBody>
              <a:bodyPr/>
              <a:lstStyle/>
              <a:p>
                <a:r>
                  <a:rPr lang="it-IT">
                    <a:noFill/>
                  </a:rPr>
                  <a:t> </a:t>
                </a:r>
              </a:p>
            </p:txBody>
          </p:sp>
        </mc:Fallback>
      </mc:AlternateContent>
      <p:sp>
        <p:nvSpPr>
          <p:cNvPr id="6" name="Rettangolo con angoli arrotondati 5">
            <a:extLst>
              <a:ext uri="{FF2B5EF4-FFF2-40B4-BE49-F238E27FC236}">
                <a16:creationId xmlns:a16="http://schemas.microsoft.com/office/drawing/2014/main" id="{57ECDCE2-2A1D-43A7-93DB-8994F93A809F}"/>
              </a:ext>
            </a:extLst>
          </p:cNvPr>
          <p:cNvSpPr/>
          <p:nvPr/>
        </p:nvSpPr>
        <p:spPr>
          <a:xfrm rot="20822064">
            <a:off x="7263462" y="2431861"/>
            <a:ext cx="2370361" cy="560436"/>
          </a:xfrm>
          <a:prstGeom prst="roundRect">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400" dirty="0">
                <a:solidFill>
                  <a:srgbClr val="E71224"/>
                </a:solidFill>
              </a:rPr>
              <a:t>OK</a:t>
            </a:r>
          </a:p>
        </p:txBody>
      </p:sp>
    </p:spTree>
    <p:extLst>
      <p:ext uri="{BB962C8B-B14F-4D97-AF65-F5344CB8AC3E}">
        <p14:creationId xmlns:p14="http://schemas.microsoft.com/office/powerpoint/2010/main" val="35806714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p:txBody>
              <a:bodyPr>
                <a:normAutofit/>
              </a:bodyPr>
              <a:lstStyle/>
              <a:p>
                <a:r>
                  <a:rPr lang="en-GB" dirty="0"/>
                  <a:t>Problem 2: Estimate the best </a:t>
                </a:r>
                <a14:m>
                  <m:oMath xmlns:m="http://schemas.openxmlformats.org/officeDocument/2006/math">
                    <m:r>
                      <a:rPr lang="it-IT" i="1">
                        <a:latin typeface="Cambria Math" panose="02040503050406030204" pitchFamily="18" charset="0"/>
                      </a:rPr>
                      <m:t>𝑄</m:t>
                    </m:r>
                  </m:oMath>
                </a14:m>
                <a:r>
                  <a:rPr lang="en-GB" dirty="0"/>
                  <a:t> explaining </a:t>
                </a:r>
                <a14:m>
                  <m:oMath xmlns:m="http://schemas.openxmlformats.org/officeDocument/2006/math">
                    <m:r>
                      <a:rPr lang="it-IT" b="0" i="1" smtClean="0">
                        <a:latin typeface="Cambria Math" panose="02040503050406030204" pitchFamily="18" charset="0"/>
                      </a:rPr>
                      <m:t>𝑂</m:t>
                    </m:r>
                  </m:oMath>
                </a14:m>
                <a:endParaRPr lang="en-GB" dirty="0"/>
              </a:p>
            </p:txBody>
          </p:sp>
        </mc:Choice>
        <mc:Fallback xmlns="">
          <p:sp>
            <p:nvSpPr>
              <p:cNvPr id="2" name="Titolo 1">
                <a:extLst>
                  <a:ext uri="{FF2B5EF4-FFF2-40B4-BE49-F238E27FC236}">
                    <a16:creationId xmlns:a16="http://schemas.microsoft.com/office/drawing/2014/main" id="{83FF2275-D953-47A5-A53B-5493839F26B8}"/>
                  </a:ext>
                </a:extLst>
              </p:cNvPr>
              <p:cNvSpPr>
                <a:spLocks noGrp="1" noRot="1" noChangeAspect="1" noMove="1" noResize="1" noEditPoints="1" noAdjustHandles="1" noChangeArrowheads="1" noChangeShapeType="1" noTextEdit="1"/>
              </p:cNvSpPr>
              <p:nvPr>
                <p:ph type="title"/>
              </p:nvPr>
            </p:nvSpPr>
            <p:spPr>
              <a:blipFill>
                <a:blip r:embed="rId3"/>
                <a:stretch>
                  <a:fillRect l="-1212" t="-14815" b="-27160"/>
                </a:stretch>
              </a:blipFill>
            </p:spPr>
            <p:txBody>
              <a:bodyPr/>
              <a:lstStyle/>
              <a:p>
                <a:r>
                  <a:rPr lang="en-US">
                    <a:noFill/>
                  </a:rPr>
                  <a:t> </a:t>
                </a:r>
              </a:p>
            </p:txBody>
          </p:sp>
        </mc:Fallback>
      </mc:AlternateContent>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18</a:t>
            </a:fld>
            <a:endParaRPr lang="it-IT"/>
          </a:p>
        </p:txBody>
      </p:sp>
      <p:sp>
        <p:nvSpPr>
          <p:cNvPr id="44" name="CasellaDiTesto 43">
            <a:extLst>
              <a:ext uri="{FF2B5EF4-FFF2-40B4-BE49-F238E27FC236}">
                <a16:creationId xmlns:a16="http://schemas.microsoft.com/office/drawing/2014/main" id="{AA3FAA28-F7B4-4CD4-AA82-A443D549C439}"/>
              </a:ext>
            </a:extLst>
          </p:cNvPr>
          <p:cNvSpPr txBox="1"/>
          <p:nvPr/>
        </p:nvSpPr>
        <p:spPr>
          <a:xfrm>
            <a:off x="469297" y="1116952"/>
            <a:ext cx="9197843" cy="415498"/>
          </a:xfrm>
          <a:prstGeom prst="rect">
            <a:avLst/>
          </a:prstGeom>
          <a:noFill/>
        </p:spPr>
        <p:txBody>
          <a:bodyPr wrap="square">
            <a:spAutoFit/>
          </a:bodyPr>
          <a:lstStyle/>
          <a:p>
            <a:r>
              <a:rPr lang="en-GB" sz="2100" dirty="0"/>
              <a:t>2.  What sequence of states </a:t>
            </a:r>
            <a:r>
              <a:rPr lang="en-GB" sz="2100" b="1" dirty="0"/>
              <a:t>best</a:t>
            </a:r>
            <a:r>
              <a:rPr lang="en-GB" sz="2100" dirty="0"/>
              <a:t> explain observations?</a:t>
            </a:r>
          </a:p>
        </p:txBody>
      </p:sp>
      <mc:AlternateContent xmlns:mc="http://schemas.openxmlformats.org/markup-compatibility/2006" xmlns:a14="http://schemas.microsoft.com/office/drawing/2010/main">
        <mc:Choice Requires="a14">
          <p:sp>
            <p:nvSpPr>
              <p:cNvPr id="49" name="Rettangolo 48">
                <a:extLst>
                  <a:ext uri="{FF2B5EF4-FFF2-40B4-BE49-F238E27FC236}">
                    <a16:creationId xmlns:a16="http://schemas.microsoft.com/office/drawing/2014/main" id="{7CF5552B-A761-49C0-8CAE-13F246B7F118}"/>
                  </a:ext>
                </a:extLst>
              </p:cNvPr>
              <p:cNvSpPr/>
              <p:nvPr/>
            </p:nvSpPr>
            <p:spPr>
              <a:xfrm>
                <a:off x="695506" y="1710129"/>
                <a:ext cx="5861156" cy="41549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2100" i="1" smtClean="0">
                          <a:latin typeface="Cambria Math" panose="02040503050406030204" pitchFamily="18" charset="0"/>
                        </a:rPr>
                        <m:t>𝑂</m:t>
                      </m:r>
                      <m:r>
                        <a:rPr lang="it-IT" sz="2100" i="1" smtClean="0">
                          <a:latin typeface="Cambria Math" panose="02040503050406030204" pitchFamily="18" charset="0"/>
                        </a:rPr>
                        <m:t>=</m:t>
                      </m:r>
                      <m:d>
                        <m:dPr>
                          <m:begChr m:val="{"/>
                          <m:endChr m:val="}"/>
                          <m:ctrlPr>
                            <a:rPr lang="it-IT" sz="2100" i="1">
                              <a:latin typeface="Cambria Math" panose="02040503050406030204" pitchFamily="18" charset="0"/>
                            </a:rPr>
                          </m:ctrlPr>
                        </m:dPr>
                        <m:e>
                          <m:sSub>
                            <m:sSubPr>
                              <m:ctrlPr>
                                <a:rPr lang="it-IT" sz="2100" i="1">
                                  <a:latin typeface="Cambria Math" panose="02040503050406030204" pitchFamily="18" charset="0"/>
                                </a:rPr>
                              </m:ctrlPr>
                            </m:sSubPr>
                            <m:e>
                              <m:r>
                                <a:rPr lang="it-IT" sz="2100" i="1">
                                  <a:latin typeface="Cambria Math" panose="02040503050406030204" pitchFamily="18" charset="0"/>
                                </a:rPr>
                                <m:t>𝑜</m:t>
                              </m:r>
                            </m:e>
                            <m:sub>
                              <m:r>
                                <a:rPr lang="it-IT" sz="2100" i="1">
                                  <a:latin typeface="Cambria Math" panose="02040503050406030204" pitchFamily="18" charset="0"/>
                                </a:rPr>
                                <m:t>1</m:t>
                              </m:r>
                            </m:sub>
                          </m:sSub>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𝑜</m:t>
                              </m:r>
                            </m:e>
                            <m:sub>
                              <m:r>
                                <a:rPr lang="it-IT" sz="2100" i="1">
                                  <a:latin typeface="Cambria Math" panose="02040503050406030204" pitchFamily="18" charset="0"/>
                                </a:rPr>
                                <m:t>2</m:t>
                              </m:r>
                            </m:sub>
                          </m:sSub>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𝑜</m:t>
                              </m:r>
                            </m:e>
                            <m:sub>
                              <m:r>
                                <a:rPr lang="it-IT" sz="2100" b="0" i="1" smtClean="0">
                                  <a:latin typeface="Cambria Math" panose="02040503050406030204" pitchFamily="18" charset="0"/>
                                </a:rPr>
                                <m:t>3</m:t>
                              </m:r>
                            </m:sub>
                          </m:sSub>
                          <m:r>
                            <a:rPr lang="it-IT" sz="2100" b="0" i="1" smtClean="0">
                              <a:latin typeface="Cambria Math" panose="02040503050406030204" pitchFamily="18" charset="0"/>
                            </a:rPr>
                            <m:t>,</m:t>
                          </m:r>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𝑜</m:t>
                              </m:r>
                            </m:e>
                            <m:sub>
                              <m:r>
                                <a:rPr lang="it-IT" sz="2100" i="1">
                                  <a:latin typeface="Cambria Math" panose="02040503050406030204" pitchFamily="18" charset="0"/>
                                </a:rPr>
                                <m:t>𝑇</m:t>
                              </m:r>
                            </m:sub>
                          </m:sSub>
                        </m:e>
                      </m:d>
                      <m:r>
                        <a:rPr lang="it-IT" sz="2100" b="0" i="1" smtClean="0">
                          <a:latin typeface="Cambria Math" panose="02040503050406030204" pitchFamily="18" charset="0"/>
                        </a:rPr>
                        <m:t>⇒ </m:t>
                      </m:r>
                      <m:r>
                        <a:rPr lang="it-IT" sz="2100" b="0" i="1" smtClean="0">
                          <a:latin typeface="Cambria Math" panose="02040503050406030204" pitchFamily="18" charset="0"/>
                        </a:rPr>
                        <m:t>𝑄</m:t>
                      </m:r>
                      <m:r>
                        <a:rPr lang="it-IT" sz="2100" b="0" i="1" smtClean="0">
                          <a:latin typeface="Cambria Math" panose="02040503050406030204" pitchFamily="18" charset="0"/>
                        </a:rPr>
                        <m:t>=</m:t>
                      </m:r>
                      <m:d>
                        <m:dPr>
                          <m:begChr m:val="{"/>
                          <m:endChr m:val="}"/>
                          <m:ctrlPr>
                            <a:rPr lang="it-IT" sz="2100" b="0" i="1" smtClean="0">
                              <a:latin typeface="Cambria Math" panose="02040503050406030204" pitchFamily="18" charset="0"/>
                            </a:rPr>
                          </m:ctrlPr>
                        </m:dPr>
                        <m:e>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𝑞</m:t>
                              </m:r>
                            </m:e>
                            <m:sub>
                              <m:r>
                                <a:rPr lang="it-IT" sz="2100" b="0" i="1" smtClean="0">
                                  <a:latin typeface="Cambria Math" panose="02040503050406030204" pitchFamily="18" charset="0"/>
                                </a:rPr>
                                <m:t>1</m:t>
                              </m:r>
                            </m:sub>
                          </m:sSub>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𝑞</m:t>
                              </m:r>
                            </m:e>
                            <m:sub>
                              <m:r>
                                <a:rPr lang="it-IT" sz="2100" b="0" i="1" smtClean="0">
                                  <a:latin typeface="Cambria Math" panose="02040503050406030204" pitchFamily="18" charset="0"/>
                                </a:rPr>
                                <m:t>2</m:t>
                              </m:r>
                            </m:sub>
                          </m:sSub>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𝑞</m:t>
                              </m:r>
                            </m:e>
                            <m:sub>
                              <m:r>
                                <a:rPr lang="it-IT" sz="2100" b="0" i="1" smtClean="0">
                                  <a:latin typeface="Cambria Math" panose="02040503050406030204" pitchFamily="18" charset="0"/>
                                </a:rPr>
                                <m:t>3</m:t>
                              </m:r>
                            </m:sub>
                          </m:sSub>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𝑞</m:t>
                              </m:r>
                            </m:e>
                            <m:sub>
                              <m:r>
                                <a:rPr lang="it-IT" sz="2100" b="0" i="1" smtClean="0">
                                  <a:latin typeface="Cambria Math" panose="02040503050406030204" pitchFamily="18" charset="0"/>
                                </a:rPr>
                                <m:t>𝑇</m:t>
                              </m:r>
                            </m:sub>
                          </m:sSub>
                        </m:e>
                      </m:d>
                      <m:r>
                        <a:rPr lang="it-IT" sz="2100" b="0" i="1" smtClean="0">
                          <a:latin typeface="Cambria Math" panose="02040503050406030204" pitchFamily="18" charset="0"/>
                        </a:rPr>
                        <m:t> ?</m:t>
                      </m:r>
                    </m:oMath>
                  </m:oMathPara>
                </a14:m>
                <a:endParaRPr lang="it-IT" sz="2100" dirty="0"/>
              </a:p>
            </p:txBody>
          </p:sp>
        </mc:Choice>
        <mc:Fallback xmlns="">
          <p:sp>
            <p:nvSpPr>
              <p:cNvPr id="49" name="Rettangolo 48">
                <a:extLst>
                  <a:ext uri="{FF2B5EF4-FFF2-40B4-BE49-F238E27FC236}">
                    <a16:creationId xmlns:a16="http://schemas.microsoft.com/office/drawing/2014/main" id="{7CF5552B-A761-49C0-8CAE-13F246B7F118}"/>
                  </a:ext>
                </a:extLst>
              </p:cNvPr>
              <p:cNvSpPr>
                <a:spLocks noRot="1" noChangeAspect="1" noMove="1" noResize="1" noEditPoints="1" noAdjustHandles="1" noChangeArrowheads="1" noChangeShapeType="1" noTextEdit="1"/>
              </p:cNvSpPr>
              <p:nvPr/>
            </p:nvSpPr>
            <p:spPr>
              <a:xfrm>
                <a:off x="695506" y="1710129"/>
                <a:ext cx="5861156" cy="415498"/>
              </a:xfrm>
              <a:prstGeom prst="rect">
                <a:avLst/>
              </a:prstGeom>
              <a:blipFill>
                <a:blip r:embed="rId4"/>
                <a:stretch>
                  <a:fillRect b="-13235"/>
                </a:stretch>
              </a:blipFill>
            </p:spPr>
            <p:txBody>
              <a:bodyPr/>
              <a:lstStyle/>
              <a:p>
                <a:r>
                  <a:rPr lang="en-US">
                    <a:noFill/>
                  </a:rPr>
                  <a:t> </a:t>
                </a:r>
              </a:p>
            </p:txBody>
          </p:sp>
        </mc:Fallback>
      </mc:AlternateContent>
      <p:sp>
        <p:nvSpPr>
          <p:cNvPr id="19" name="Rettangolo con angoli arrotondati 18">
            <a:extLst>
              <a:ext uri="{FF2B5EF4-FFF2-40B4-BE49-F238E27FC236}">
                <a16:creationId xmlns:a16="http://schemas.microsoft.com/office/drawing/2014/main" id="{524AF1FF-E8BC-4EE6-93D5-2C1E8D6BB71C}"/>
              </a:ext>
            </a:extLst>
          </p:cNvPr>
          <p:cNvSpPr/>
          <p:nvPr/>
        </p:nvSpPr>
        <p:spPr>
          <a:xfrm>
            <a:off x="211971" y="2455230"/>
            <a:ext cx="9686419" cy="1140242"/>
          </a:xfrm>
          <a:prstGeom prst="roundRect">
            <a:avLst/>
          </a:prstGeom>
          <a:solidFill>
            <a:schemeClr val="bg1">
              <a:alpha val="0"/>
            </a:schemeClr>
          </a:solidFill>
          <a:ln w="41275">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noFill/>
            </a:endParaRPr>
          </a:p>
        </p:txBody>
      </p:sp>
      <p:sp>
        <p:nvSpPr>
          <p:cNvPr id="20" name="CasellaDiTesto 19">
            <a:extLst>
              <a:ext uri="{FF2B5EF4-FFF2-40B4-BE49-F238E27FC236}">
                <a16:creationId xmlns:a16="http://schemas.microsoft.com/office/drawing/2014/main" id="{AD1469A1-6EA7-4351-8C5C-5ECFD2EF5C5A}"/>
              </a:ext>
            </a:extLst>
          </p:cNvPr>
          <p:cNvSpPr txBox="1"/>
          <p:nvPr/>
        </p:nvSpPr>
        <p:spPr>
          <a:xfrm>
            <a:off x="347382" y="2587478"/>
            <a:ext cx="9686419" cy="415498"/>
          </a:xfrm>
          <a:prstGeom prst="rect">
            <a:avLst/>
          </a:prstGeom>
          <a:noFill/>
        </p:spPr>
        <p:txBody>
          <a:bodyPr wrap="square">
            <a:spAutoFit/>
          </a:bodyPr>
          <a:lstStyle/>
          <a:p>
            <a:pPr algn="just"/>
            <a:r>
              <a:rPr lang="en-GB" sz="2100" b="1" dirty="0"/>
              <a:t>Example 1: </a:t>
            </a:r>
            <a:r>
              <a:rPr lang="en-GB" sz="2100" dirty="0"/>
              <a:t>Given a </a:t>
            </a:r>
            <a:r>
              <a:rPr lang="en-US" sz="2100" b="1" dirty="0"/>
              <a:t>floor covering sequence, which path did the robot follow</a:t>
            </a:r>
            <a:r>
              <a:rPr lang="en-GB" sz="2100" dirty="0"/>
              <a:t>?</a:t>
            </a:r>
          </a:p>
        </p:txBody>
      </p:sp>
      <p:sp>
        <p:nvSpPr>
          <p:cNvPr id="23" name="CasellaDiTesto 22">
            <a:extLst>
              <a:ext uri="{FF2B5EF4-FFF2-40B4-BE49-F238E27FC236}">
                <a16:creationId xmlns:a16="http://schemas.microsoft.com/office/drawing/2014/main" id="{6427C85A-D3D6-47FF-87EC-1DED0C63441B}"/>
              </a:ext>
            </a:extLst>
          </p:cNvPr>
          <p:cNvSpPr txBox="1"/>
          <p:nvPr/>
        </p:nvSpPr>
        <p:spPr>
          <a:xfrm>
            <a:off x="332510" y="3054340"/>
            <a:ext cx="9686419" cy="415498"/>
          </a:xfrm>
          <a:prstGeom prst="rect">
            <a:avLst/>
          </a:prstGeom>
          <a:noFill/>
        </p:spPr>
        <p:txBody>
          <a:bodyPr wrap="square">
            <a:spAutoFit/>
          </a:bodyPr>
          <a:lstStyle/>
          <a:p>
            <a:r>
              <a:rPr lang="en-GB" sz="2100" b="1" dirty="0"/>
              <a:t>Example 2: </a:t>
            </a:r>
            <a:r>
              <a:rPr lang="en-GB" sz="2100" dirty="0"/>
              <a:t>Given a </a:t>
            </a:r>
            <a:r>
              <a:rPr lang="en-GB" sz="2100" b="1" dirty="0"/>
              <a:t>sequence of sounds</a:t>
            </a:r>
            <a:r>
              <a:rPr lang="en-GB" sz="2100" dirty="0"/>
              <a:t>, which </a:t>
            </a:r>
            <a:r>
              <a:rPr lang="en-GB" sz="2100" b="1" dirty="0"/>
              <a:t>phonemes</a:t>
            </a:r>
            <a:r>
              <a:rPr lang="en-GB" sz="2100" dirty="0"/>
              <a:t> or </a:t>
            </a:r>
            <a:r>
              <a:rPr lang="en-GB" sz="2100" b="1" dirty="0"/>
              <a:t>words</a:t>
            </a:r>
            <a:r>
              <a:rPr lang="en-GB" sz="2100" dirty="0"/>
              <a:t> </a:t>
            </a:r>
            <a:r>
              <a:rPr lang="en-GB" sz="2100" b="1" dirty="0"/>
              <a:t>correspond</a:t>
            </a:r>
            <a:r>
              <a:rPr lang="en-GB" sz="2100" dirty="0"/>
              <a:t>?</a:t>
            </a:r>
          </a:p>
        </p:txBody>
      </p:sp>
      <p:sp>
        <p:nvSpPr>
          <p:cNvPr id="36" name="CasellaDiTesto 35">
            <a:extLst>
              <a:ext uri="{FF2B5EF4-FFF2-40B4-BE49-F238E27FC236}">
                <a16:creationId xmlns:a16="http://schemas.microsoft.com/office/drawing/2014/main" id="{B25A18EA-719F-426D-B878-24B4D4D7DD86}"/>
              </a:ext>
            </a:extLst>
          </p:cNvPr>
          <p:cNvSpPr txBox="1"/>
          <p:nvPr/>
        </p:nvSpPr>
        <p:spPr>
          <a:xfrm>
            <a:off x="469296" y="3862459"/>
            <a:ext cx="9197843" cy="415498"/>
          </a:xfrm>
          <a:prstGeom prst="rect">
            <a:avLst/>
          </a:prstGeom>
          <a:noFill/>
        </p:spPr>
        <p:txBody>
          <a:bodyPr wrap="square">
            <a:spAutoFit/>
          </a:bodyPr>
          <a:lstStyle/>
          <a:p>
            <a:pPr marL="342900" indent="-342900">
              <a:buFont typeface="Arial" panose="020B0604020202020204" pitchFamily="34" charset="0"/>
              <a:buChar char="•"/>
            </a:pPr>
            <a:r>
              <a:rPr lang="en-GB" sz="2100" dirty="0"/>
              <a:t>What does “</a:t>
            </a:r>
            <a:r>
              <a:rPr lang="en-GB" sz="2100" b="1" dirty="0"/>
              <a:t>best</a:t>
            </a:r>
            <a:r>
              <a:rPr lang="en-GB" sz="2100" dirty="0"/>
              <a:t>” mean?</a:t>
            </a:r>
          </a:p>
        </p:txBody>
      </p:sp>
      <p:pic>
        <p:nvPicPr>
          <p:cNvPr id="25" name="Immagine 24">
            <a:extLst>
              <a:ext uri="{FF2B5EF4-FFF2-40B4-BE49-F238E27FC236}">
                <a16:creationId xmlns:a16="http://schemas.microsoft.com/office/drawing/2014/main" id="{EE8D3822-9B1C-4E5F-A8CE-83771ABEF178}"/>
              </a:ext>
            </a:extLst>
          </p:cNvPr>
          <p:cNvPicPr>
            <a:picLocks noChangeAspect="1"/>
          </p:cNvPicPr>
          <p:nvPr/>
        </p:nvPicPr>
        <p:blipFill>
          <a:blip r:embed="rId5"/>
          <a:stretch>
            <a:fillRect/>
          </a:stretch>
        </p:blipFill>
        <p:spPr>
          <a:xfrm>
            <a:off x="3118056" y="4160589"/>
            <a:ext cx="4380564" cy="2829897"/>
          </a:xfrm>
          <a:prstGeom prst="rect">
            <a:avLst/>
          </a:prstGeom>
        </p:spPr>
      </p:pic>
      <p:pic>
        <p:nvPicPr>
          <p:cNvPr id="26" name="Picture 6" descr="VIOMI V300004: Robot Vacuum Cleaner, Viomi SE, black at reichelt elektronik">
            <a:extLst>
              <a:ext uri="{FF2B5EF4-FFF2-40B4-BE49-F238E27FC236}">
                <a16:creationId xmlns:a16="http://schemas.microsoft.com/office/drawing/2014/main" id="{7D552F5B-0797-4668-B1B2-1C26C358FA1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75372" y="6630691"/>
            <a:ext cx="757407" cy="599821"/>
          </a:xfrm>
          <a:prstGeom prst="rect">
            <a:avLst/>
          </a:prstGeom>
          <a:noFill/>
          <a:extLst>
            <a:ext uri="{909E8E84-426E-40DD-AFC4-6F175D3DCCD1}">
              <a14:hiddenFill xmlns:a14="http://schemas.microsoft.com/office/drawing/2010/main">
                <a:solidFill>
                  <a:srgbClr val="FFFFFF"/>
                </a:solidFill>
              </a14:hiddenFill>
            </a:ext>
          </a:extLst>
        </p:spPr>
      </p:pic>
      <p:sp>
        <p:nvSpPr>
          <p:cNvPr id="13" name="Ovale 12">
            <a:extLst>
              <a:ext uri="{FF2B5EF4-FFF2-40B4-BE49-F238E27FC236}">
                <a16:creationId xmlns:a16="http://schemas.microsoft.com/office/drawing/2014/main" id="{11206364-541F-425D-853A-C58D5A8E2C7D}"/>
              </a:ext>
            </a:extLst>
          </p:cNvPr>
          <p:cNvSpPr/>
          <p:nvPr/>
        </p:nvSpPr>
        <p:spPr>
          <a:xfrm>
            <a:off x="3354076" y="6203033"/>
            <a:ext cx="262885" cy="2756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e 40">
            <a:extLst>
              <a:ext uri="{FF2B5EF4-FFF2-40B4-BE49-F238E27FC236}">
                <a16:creationId xmlns:a16="http://schemas.microsoft.com/office/drawing/2014/main" id="{70E883C3-5F57-4DD6-831B-CDA860B09B74}"/>
              </a:ext>
            </a:extLst>
          </p:cNvPr>
          <p:cNvSpPr/>
          <p:nvPr/>
        </p:nvSpPr>
        <p:spPr>
          <a:xfrm>
            <a:off x="3354075" y="5822572"/>
            <a:ext cx="262885" cy="2756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e 46">
            <a:extLst>
              <a:ext uri="{FF2B5EF4-FFF2-40B4-BE49-F238E27FC236}">
                <a16:creationId xmlns:a16="http://schemas.microsoft.com/office/drawing/2014/main" id="{F7BBCDD6-FAA4-4B0E-A4F5-0C1603662692}"/>
              </a:ext>
            </a:extLst>
          </p:cNvPr>
          <p:cNvSpPr/>
          <p:nvPr/>
        </p:nvSpPr>
        <p:spPr>
          <a:xfrm>
            <a:off x="3363199" y="5418513"/>
            <a:ext cx="262885" cy="2756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e 47">
            <a:extLst>
              <a:ext uri="{FF2B5EF4-FFF2-40B4-BE49-F238E27FC236}">
                <a16:creationId xmlns:a16="http://schemas.microsoft.com/office/drawing/2014/main" id="{0A8735EF-4830-4A28-A0F6-4247EB97B872}"/>
              </a:ext>
            </a:extLst>
          </p:cNvPr>
          <p:cNvSpPr/>
          <p:nvPr/>
        </p:nvSpPr>
        <p:spPr>
          <a:xfrm>
            <a:off x="3871227" y="5412036"/>
            <a:ext cx="262885" cy="2756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e 53">
            <a:extLst>
              <a:ext uri="{FF2B5EF4-FFF2-40B4-BE49-F238E27FC236}">
                <a16:creationId xmlns:a16="http://schemas.microsoft.com/office/drawing/2014/main" id="{F2F37F89-AF1F-4F68-B6F3-E08126786FA8}"/>
              </a:ext>
            </a:extLst>
          </p:cNvPr>
          <p:cNvSpPr/>
          <p:nvPr/>
        </p:nvSpPr>
        <p:spPr>
          <a:xfrm>
            <a:off x="4362630" y="5822572"/>
            <a:ext cx="262885" cy="2756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e 54">
            <a:extLst>
              <a:ext uri="{FF2B5EF4-FFF2-40B4-BE49-F238E27FC236}">
                <a16:creationId xmlns:a16="http://schemas.microsoft.com/office/drawing/2014/main" id="{86EFFF0A-B7CC-44C9-A7F3-B91B29A21147}"/>
              </a:ext>
            </a:extLst>
          </p:cNvPr>
          <p:cNvSpPr/>
          <p:nvPr/>
        </p:nvSpPr>
        <p:spPr>
          <a:xfrm>
            <a:off x="4362631" y="6268697"/>
            <a:ext cx="262885" cy="2756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e 55">
            <a:extLst>
              <a:ext uri="{FF2B5EF4-FFF2-40B4-BE49-F238E27FC236}">
                <a16:creationId xmlns:a16="http://schemas.microsoft.com/office/drawing/2014/main" id="{6C17F49C-72FA-47DC-AEBB-C32D9480709B}"/>
              </a:ext>
            </a:extLst>
          </p:cNvPr>
          <p:cNvSpPr/>
          <p:nvPr/>
        </p:nvSpPr>
        <p:spPr>
          <a:xfrm>
            <a:off x="4931059" y="6235366"/>
            <a:ext cx="262885" cy="2756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e 56">
            <a:extLst>
              <a:ext uri="{FF2B5EF4-FFF2-40B4-BE49-F238E27FC236}">
                <a16:creationId xmlns:a16="http://schemas.microsoft.com/office/drawing/2014/main" id="{502ED84E-AE1B-4B0C-B6D8-F355CE0CB158}"/>
              </a:ext>
            </a:extLst>
          </p:cNvPr>
          <p:cNvSpPr/>
          <p:nvPr/>
        </p:nvSpPr>
        <p:spPr>
          <a:xfrm>
            <a:off x="5499487" y="6235366"/>
            <a:ext cx="262885" cy="2756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e 58">
            <a:extLst>
              <a:ext uri="{FF2B5EF4-FFF2-40B4-BE49-F238E27FC236}">
                <a16:creationId xmlns:a16="http://schemas.microsoft.com/office/drawing/2014/main" id="{8C74F60A-17D7-482E-9DE8-BF1E02ECAF97}"/>
              </a:ext>
            </a:extLst>
          </p:cNvPr>
          <p:cNvSpPr/>
          <p:nvPr/>
        </p:nvSpPr>
        <p:spPr>
          <a:xfrm>
            <a:off x="5489820" y="5833434"/>
            <a:ext cx="262885" cy="2756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e 59">
            <a:extLst>
              <a:ext uri="{FF2B5EF4-FFF2-40B4-BE49-F238E27FC236}">
                <a16:creationId xmlns:a16="http://schemas.microsoft.com/office/drawing/2014/main" id="{3CC65BF0-B924-49EE-9366-039394D3BFC3}"/>
              </a:ext>
            </a:extLst>
          </p:cNvPr>
          <p:cNvSpPr/>
          <p:nvPr/>
        </p:nvSpPr>
        <p:spPr>
          <a:xfrm>
            <a:off x="5489819" y="5455576"/>
            <a:ext cx="262885" cy="2756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e 60">
            <a:extLst>
              <a:ext uri="{FF2B5EF4-FFF2-40B4-BE49-F238E27FC236}">
                <a16:creationId xmlns:a16="http://schemas.microsoft.com/office/drawing/2014/main" id="{7E13B779-DF1A-46A1-A5FF-3ABA455C1CB3}"/>
              </a:ext>
            </a:extLst>
          </p:cNvPr>
          <p:cNvSpPr/>
          <p:nvPr/>
        </p:nvSpPr>
        <p:spPr>
          <a:xfrm>
            <a:off x="5916346" y="5588178"/>
            <a:ext cx="262885" cy="2756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e 61">
            <a:extLst>
              <a:ext uri="{FF2B5EF4-FFF2-40B4-BE49-F238E27FC236}">
                <a16:creationId xmlns:a16="http://schemas.microsoft.com/office/drawing/2014/main" id="{06A6D896-96B8-4BD2-8EDC-061822AEC52C}"/>
              </a:ext>
            </a:extLst>
          </p:cNvPr>
          <p:cNvSpPr/>
          <p:nvPr/>
        </p:nvSpPr>
        <p:spPr>
          <a:xfrm>
            <a:off x="5489818" y="6609410"/>
            <a:ext cx="262885" cy="2756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e 62">
            <a:extLst>
              <a:ext uri="{FF2B5EF4-FFF2-40B4-BE49-F238E27FC236}">
                <a16:creationId xmlns:a16="http://schemas.microsoft.com/office/drawing/2014/main" id="{60C6F84B-117B-4597-B386-DA17E4BEA04E}"/>
              </a:ext>
            </a:extLst>
          </p:cNvPr>
          <p:cNvSpPr/>
          <p:nvPr/>
        </p:nvSpPr>
        <p:spPr>
          <a:xfrm>
            <a:off x="6355813" y="5593408"/>
            <a:ext cx="262885" cy="2756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e 65">
            <a:extLst>
              <a:ext uri="{FF2B5EF4-FFF2-40B4-BE49-F238E27FC236}">
                <a16:creationId xmlns:a16="http://schemas.microsoft.com/office/drawing/2014/main" id="{C2228C7D-7DB2-4693-BB37-0AB816EC6789}"/>
              </a:ext>
            </a:extLst>
          </p:cNvPr>
          <p:cNvSpPr/>
          <p:nvPr/>
        </p:nvSpPr>
        <p:spPr>
          <a:xfrm>
            <a:off x="6782595" y="5586926"/>
            <a:ext cx="262885" cy="2756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e 66">
            <a:extLst>
              <a:ext uri="{FF2B5EF4-FFF2-40B4-BE49-F238E27FC236}">
                <a16:creationId xmlns:a16="http://schemas.microsoft.com/office/drawing/2014/main" id="{3C360509-C6D0-4436-A9B2-3B4578CE75C4}"/>
              </a:ext>
            </a:extLst>
          </p:cNvPr>
          <p:cNvSpPr/>
          <p:nvPr/>
        </p:nvSpPr>
        <p:spPr>
          <a:xfrm>
            <a:off x="7186113" y="5993033"/>
            <a:ext cx="262885" cy="2756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e 67">
            <a:extLst>
              <a:ext uri="{FF2B5EF4-FFF2-40B4-BE49-F238E27FC236}">
                <a16:creationId xmlns:a16="http://schemas.microsoft.com/office/drawing/2014/main" id="{2BE42505-1003-4FC5-AD48-1AEEFC03BD04}"/>
              </a:ext>
            </a:extLst>
          </p:cNvPr>
          <p:cNvSpPr/>
          <p:nvPr/>
        </p:nvSpPr>
        <p:spPr>
          <a:xfrm>
            <a:off x="6764253" y="6013042"/>
            <a:ext cx="262885" cy="2756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e 68">
            <a:extLst>
              <a:ext uri="{FF2B5EF4-FFF2-40B4-BE49-F238E27FC236}">
                <a16:creationId xmlns:a16="http://schemas.microsoft.com/office/drawing/2014/main" id="{7EF0704C-FE75-45D4-971F-A8807C3C6146}"/>
              </a:ext>
            </a:extLst>
          </p:cNvPr>
          <p:cNvSpPr/>
          <p:nvPr/>
        </p:nvSpPr>
        <p:spPr>
          <a:xfrm>
            <a:off x="7216930" y="5593408"/>
            <a:ext cx="262885" cy="2756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Ovale 69">
            <a:extLst>
              <a:ext uri="{FF2B5EF4-FFF2-40B4-BE49-F238E27FC236}">
                <a16:creationId xmlns:a16="http://schemas.microsoft.com/office/drawing/2014/main" id="{4A8F3C48-C7C2-4ACA-A312-C7ED179C2B00}"/>
              </a:ext>
            </a:extLst>
          </p:cNvPr>
          <p:cNvSpPr/>
          <p:nvPr/>
        </p:nvSpPr>
        <p:spPr>
          <a:xfrm>
            <a:off x="5916345" y="5191553"/>
            <a:ext cx="262885" cy="2756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e 36">
            <a:extLst>
              <a:ext uri="{FF2B5EF4-FFF2-40B4-BE49-F238E27FC236}">
                <a16:creationId xmlns:a16="http://schemas.microsoft.com/office/drawing/2014/main" id="{09C2C47F-C7CA-53BD-B2D1-5AB510945A1D}"/>
              </a:ext>
            </a:extLst>
          </p:cNvPr>
          <p:cNvSpPr/>
          <p:nvPr/>
        </p:nvSpPr>
        <p:spPr>
          <a:xfrm>
            <a:off x="3865512" y="5822572"/>
            <a:ext cx="262885" cy="2756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asellaDiTesto 2">
            <a:extLst>
              <a:ext uri="{FF2B5EF4-FFF2-40B4-BE49-F238E27FC236}">
                <a16:creationId xmlns:a16="http://schemas.microsoft.com/office/drawing/2014/main" id="{6B58BFE4-BEAF-BD2F-091D-B690263BC2B1}"/>
              </a:ext>
            </a:extLst>
          </p:cNvPr>
          <p:cNvSpPr txBox="1"/>
          <p:nvPr/>
        </p:nvSpPr>
        <p:spPr>
          <a:xfrm>
            <a:off x="1171115" y="5567321"/>
            <a:ext cx="1353186" cy="1061829"/>
          </a:xfrm>
          <a:prstGeom prst="rect">
            <a:avLst/>
          </a:prstGeom>
          <a:noFill/>
        </p:spPr>
        <p:txBody>
          <a:bodyPr wrap="square">
            <a:spAutoFit/>
          </a:bodyPr>
          <a:lstStyle/>
          <a:p>
            <a:pPr algn="ctr"/>
            <a:r>
              <a:rPr lang="en-GB" sz="2100" i="1" u="sng" dirty="0"/>
              <a:t>Example of the true path</a:t>
            </a:r>
          </a:p>
        </p:txBody>
      </p:sp>
      <p:grpSp>
        <p:nvGrpSpPr>
          <p:cNvPr id="10" name="Gruppo 9">
            <a:extLst>
              <a:ext uri="{FF2B5EF4-FFF2-40B4-BE49-F238E27FC236}">
                <a16:creationId xmlns:a16="http://schemas.microsoft.com/office/drawing/2014/main" id="{0A652B2F-07C0-B996-47E1-A083CAA9D0E5}"/>
              </a:ext>
            </a:extLst>
          </p:cNvPr>
          <p:cNvGrpSpPr/>
          <p:nvPr/>
        </p:nvGrpSpPr>
        <p:grpSpPr>
          <a:xfrm>
            <a:off x="2476470" y="5627205"/>
            <a:ext cx="825480" cy="221760"/>
            <a:chOff x="2476470" y="5627205"/>
            <a:chExt cx="825480" cy="221760"/>
          </a:xfrm>
        </p:grpSpPr>
        <mc:AlternateContent xmlns:mc="http://schemas.openxmlformats.org/markup-compatibility/2006" xmlns:p14="http://schemas.microsoft.com/office/powerpoint/2010/main">
          <mc:Choice Requires="p14">
            <p:contentPart p14:bwMode="auto" r:id="rId7">
              <p14:nvContentPartPr>
                <p14:cNvPr id="6" name="Input penna 5">
                  <a:extLst>
                    <a:ext uri="{FF2B5EF4-FFF2-40B4-BE49-F238E27FC236}">
                      <a16:creationId xmlns:a16="http://schemas.microsoft.com/office/drawing/2014/main" id="{8D6B6279-DF3D-F044-91A8-22A784DD364A}"/>
                    </a:ext>
                  </a:extLst>
                </p14:cNvPr>
                <p14:cNvContentPartPr/>
                <p14:nvPr/>
              </p14:nvContentPartPr>
              <p14:xfrm>
                <a:off x="2476470" y="5627205"/>
                <a:ext cx="763560" cy="221760"/>
              </p14:xfrm>
            </p:contentPart>
          </mc:Choice>
          <mc:Fallback xmlns="">
            <p:pic>
              <p:nvPicPr>
                <p:cNvPr id="6" name="Input penna 5">
                  <a:extLst>
                    <a:ext uri="{FF2B5EF4-FFF2-40B4-BE49-F238E27FC236}">
                      <a16:creationId xmlns:a16="http://schemas.microsoft.com/office/drawing/2014/main" id="{8D6B6279-DF3D-F044-91A8-22A784DD364A}"/>
                    </a:ext>
                  </a:extLst>
                </p:cNvPr>
                <p:cNvPicPr/>
                <p:nvPr/>
              </p:nvPicPr>
              <p:blipFill>
                <a:blip r:embed="rId8"/>
                <a:stretch>
                  <a:fillRect/>
                </a:stretch>
              </p:blipFill>
              <p:spPr>
                <a:xfrm>
                  <a:off x="2458470" y="5609565"/>
                  <a:ext cx="799200" cy="2574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7" name="Input penna 6">
                  <a:extLst>
                    <a:ext uri="{FF2B5EF4-FFF2-40B4-BE49-F238E27FC236}">
                      <a16:creationId xmlns:a16="http://schemas.microsoft.com/office/drawing/2014/main" id="{D3FD506A-D2B1-AF0E-7AA0-5F70689938C8}"/>
                    </a:ext>
                  </a:extLst>
                </p14:cNvPr>
                <p14:cNvContentPartPr/>
                <p14:nvPr/>
              </p14:nvContentPartPr>
              <p14:xfrm>
                <a:off x="3181350" y="5638725"/>
                <a:ext cx="120600" cy="104400"/>
              </p14:xfrm>
            </p:contentPart>
          </mc:Choice>
          <mc:Fallback xmlns="">
            <p:pic>
              <p:nvPicPr>
                <p:cNvPr id="7" name="Input penna 6">
                  <a:extLst>
                    <a:ext uri="{FF2B5EF4-FFF2-40B4-BE49-F238E27FC236}">
                      <a16:creationId xmlns:a16="http://schemas.microsoft.com/office/drawing/2014/main" id="{D3FD506A-D2B1-AF0E-7AA0-5F70689938C8}"/>
                    </a:ext>
                  </a:extLst>
                </p:cNvPr>
                <p:cNvPicPr/>
                <p:nvPr/>
              </p:nvPicPr>
              <p:blipFill>
                <a:blip r:embed="rId10"/>
                <a:stretch>
                  <a:fillRect/>
                </a:stretch>
              </p:blipFill>
              <p:spPr>
                <a:xfrm>
                  <a:off x="3163350" y="5620725"/>
                  <a:ext cx="156240" cy="140040"/>
                </a:xfrm>
                <a:prstGeom prst="rect">
                  <a:avLst/>
                </a:prstGeom>
              </p:spPr>
            </p:pic>
          </mc:Fallback>
        </mc:AlternateContent>
      </p:grpSp>
      <p:grpSp>
        <p:nvGrpSpPr>
          <p:cNvPr id="16" name="Gruppo 15">
            <a:extLst>
              <a:ext uri="{FF2B5EF4-FFF2-40B4-BE49-F238E27FC236}">
                <a16:creationId xmlns:a16="http://schemas.microsoft.com/office/drawing/2014/main" id="{1D3501A8-1893-F936-C331-E68C9F169241}"/>
              </a:ext>
            </a:extLst>
          </p:cNvPr>
          <p:cNvGrpSpPr/>
          <p:nvPr/>
        </p:nvGrpSpPr>
        <p:grpSpPr>
          <a:xfrm>
            <a:off x="990915" y="5360085"/>
            <a:ext cx="1755360" cy="1499400"/>
            <a:chOff x="990915" y="5360085"/>
            <a:chExt cx="1755360" cy="1499400"/>
          </a:xfrm>
        </p:grpSpPr>
        <mc:AlternateContent xmlns:mc="http://schemas.openxmlformats.org/markup-compatibility/2006" xmlns:p14="http://schemas.microsoft.com/office/powerpoint/2010/main">
          <mc:Choice Requires="p14">
            <p:contentPart p14:bwMode="auto" r:id="rId11">
              <p14:nvContentPartPr>
                <p14:cNvPr id="14" name="Input penna 13">
                  <a:extLst>
                    <a:ext uri="{FF2B5EF4-FFF2-40B4-BE49-F238E27FC236}">
                      <a16:creationId xmlns:a16="http://schemas.microsoft.com/office/drawing/2014/main" id="{8D98F702-FC0F-EE4E-9914-705212499218}"/>
                    </a:ext>
                  </a:extLst>
                </p14:cNvPr>
                <p14:cNvContentPartPr/>
                <p14:nvPr/>
              </p14:nvContentPartPr>
              <p14:xfrm>
                <a:off x="990915" y="5428845"/>
                <a:ext cx="1755360" cy="1430640"/>
              </p14:xfrm>
            </p:contentPart>
          </mc:Choice>
          <mc:Fallback xmlns="">
            <p:pic>
              <p:nvPicPr>
                <p:cNvPr id="14" name="Input penna 13">
                  <a:extLst>
                    <a:ext uri="{FF2B5EF4-FFF2-40B4-BE49-F238E27FC236}">
                      <a16:creationId xmlns:a16="http://schemas.microsoft.com/office/drawing/2014/main" id="{8D98F702-FC0F-EE4E-9914-705212499218}"/>
                    </a:ext>
                  </a:extLst>
                </p:cNvPr>
                <p:cNvPicPr/>
                <p:nvPr/>
              </p:nvPicPr>
              <p:blipFill>
                <a:blip r:embed="rId12"/>
                <a:stretch>
                  <a:fillRect/>
                </a:stretch>
              </p:blipFill>
              <p:spPr>
                <a:xfrm>
                  <a:off x="973275" y="5410845"/>
                  <a:ext cx="1791000" cy="146628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5" name="Input penna 14">
                  <a:extLst>
                    <a:ext uri="{FF2B5EF4-FFF2-40B4-BE49-F238E27FC236}">
                      <a16:creationId xmlns:a16="http://schemas.microsoft.com/office/drawing/2014/main" id="{E642065E-3C43-1464-E9F6-8146EA33B6D3}"/>
                    </a:ext>
                  </a:extLst>
                </p14:cNvPr>
                <p14:cNvContentPartPr/>
                <p14:nvPr/>
              </p14:nvContentPartPr>
              <p14:xfrm>
                <a:off x="1723875" y="5360085"/>
                <a:ext cx="642240" cy="188640"/>
              </p14:xfrm>
            </p:contentPart>
          </mc:Choice>
          <mc:Fallback xmlns="">
            <p:pic>
              <p:nvPicPr>
                <p:cNvPr id="15" name="Input penna 14">
                  <a:extLst>
                    <a:ext uri="{FF2B5EF4-FFF2-40B4-BE49-F238E27FC236}">
                      <a16:creationId xmlns:a16="http://schemas.microsoft.com/office/drawing/2014/main" id="{E642065E-3C43-1464-E9F6-8146EA33B6D3}"/>
                    </a:ext>
                  </a:extLst>
                </p:cNvPr>
                <p:cNvPicPr/>
                <p:nvPr/>
              </p:nvPicPr>
              <p:blipFill>
                <a:blip r:embed="rId14"/>
                <a:stretch>
                  <a:fillRect/>
                </a:stretch>
              </p:blipFill>
              <p:spPr>
                <a:xfrm>
                  <a:off x="1705875" y="5342445"/>
                  <a:ext cx="677880" cy="224280"/>
                </a:xfrm>
                <a:prstGeom prst="rect">
                  <a:avLst/>
                </a:prstGeom>
              </p:spPr>
            </p:pic>
          </mc:Fallback>
        </mc:AlternateContent>
      </p:grpSp>
    </p:spTree>
    <p:extLst>
      <p:ext uri="{BB962C8B-B14F-4D97-AF65-F5344CB8AC3E}">
        <p14:creationId xmlns:p14="http://schemas.microsoft.com/office/powerpoint/2010/main" val="1787446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par>
                                <p:cTn id="8" presetID="10" presetClass="entr" presetSubtype="0"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par>
                                <p:cTn id="11" presetID="10" presetClass="entr" presetSubtype="0" fill="hold"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fade">
                                      <p:cBhvr>
                                        <p:cTn id="19" dur="500"/>
                                        <p:tgtEl>
                                          <p:spTgt spid="4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fade">
                                      <p:cBhvr>
                                        <p:cTn id="22" dur="500"/>
                                        <p:tgtEl>
                                          <p:spTgt spid="4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fade">
                                      <p:cBhvr>
                                        <p:cTn id="25" dur="500"/>
                                        <p:tgtEl>
                                          <p:spTgt spid="4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4"/>
                                        </p:tgtEl>
                                        <p:attrNameLst>
                                          <p:attrName>style.visibility</p:attrName>
                                        </p:attrNameLst>
                                      </p:cBhvr>
                                      <p:to>
                                        <p:strVal val="visible"/>
                                      </p:to>
                                    </p:set>
                                    <p:animEffect transition="in" filter="fade">
                                      <p:cBhvr>
                                        <p:cTn id="28" dur="500"/>
                                        <p:tgtEl>
                                          <p:spTgt spid="54"/>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55"/>
                                        </p:tgtEl>
                                        <p:attrNameLst>
                                          <p:attrName>style.visibility</p:attrName>
                                        </p:attrNameLst>
                                      </p:cBhvr>
                                      <p:to>
                                        <p:strVal val="visible"/>
                                      </p:to>
                                    </p:set>
                                    <p:animEffect transition="in" filter="fade">
                                      <p:cBhvr>
                                        <p:cTn id="31" dur="500"/>
                                        <p:tgtEl>
                                          <p:spTgt spid="55"/>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56"/>
                                        </p:tgtEl>
                                        <p:attrNameLst>
                                          <p:attrName>style.visibility</p:attrName>
                                        </p:attrNameLst>
                                      </p:cBhvr>
                                      <p:to>
                                        <p:strVal val="visible"/>
                                      </p:to>
                                    </p:set>
                                    <p:animEffect transition="in" filter="fade">
                                      <p:cBhvr>
                                        <p:cTn id="34" dur="500"/>
                                        <p:tgtEl>
                                          <p:spTgt spid="56"/>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57"/>
                                        </p:tgtEl>
                                        <p:attrNameLst>
                                          <p:attrName>style.visibility</p:attrName>
                                        </p:attrNameLst>
                                      </p:cBhvr>
                                      <p:to>
                                        <p:strVal val="visible"/>
                                      </p:to>
                                    </p:set>
                                    <p:animEffect transition="in" filter="fade">
                                      <p:cBhvr>
                                        <p:cTn id="37" dur="500"/>
                                        <p:tgtEl>
                                          <p:spTgt spid="57"/>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59"/>
                                        </p:tgtEl>
                                        <p:attrNameLst>
                                          <p:attrName>style.visibility</p:attrName>
                                        </p:attrNameLst>
                                      </p:cBhvr>
                                      <p:to>
                                        <p:strVal val="visible"/>
                                      </p:to>
                                    </p:set>
                                    <p:animEffect transition="in" filter="fade">
                                      <p:cBhvr>
                                        <p:cTn id="40" dur="500"/>
                                        <p:tgtEl>
                                          <p:spTgt spid="59"/>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0"/>
                                        </p:tgtEl>
                                        <p:attrNameLst>
                                          <p:attrName>style.visibility</p:attrName>
                                        </p:attrNameLst>
                                      </p:cBhvr>
                                      <p:to>
                                        <p:strVal val="visible"/>
                                      </p:to>
                                    </p:set>
                                    <p:animEffect transition="in" filter="fade">
                                      <p:cBhvr>
                                        <p:cTn id="43" dur="500"/>
                                        <p:tgtEl>
                                          <p:spTgt spid="6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1"/>
                                        </p:tgtEl>
                                        <p:attrNameLst>
                                          <p:attrName>style.visibility</p:attrName>
                                        </p:attrNameLst>
                                      </p:cBhvr>
                                      <p:to>
                                        <p:strVal val="visible"/>
                                      </p:to>
                                    </p:set>
                                    <p:animEffect transition="in" filter="fade">
                                      <p:cBhvr>
                                        <p:cTn id="46" dur="500"/>
                                        <p:tgtEl>
                                          <p:spTgt spid="61"/>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62"/>
                                        </p:tgtEl>
                                        <p:attrNameLst>
                                          <p:attrName>style.visibility</p:attrName>
                                        </p:attrNameLst>
                                      </p:cBhvr>
                                      <p:to>
                                        <p:strVal val="visible"/>
                                      </p:to>
                                    </p:set>
                                    <p:animEffect transition="in" filter="fade">
                                      <p:cBhvr>
                                        <p:cTn id="49" dur="500"/>
                                        <p:tgtEl>
                                          <p:spTgt spid="62"/>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63"/>
                                        </p:tgtEl>
                                        <p:attrNameLst>
                                          <p:attrName>style.visibility</p:attrName>
                                        </p:attrNameLst>
                                      </p:cBhvr>
                                      <p:to>
                                        <p:strVal val="visible"/>
                                      </p:to>
                                    </p:set>
                                    <p:animEffect transition="in" filter="fade">
                                      <p:cBhvr>
                                        <p:cTn id="52" dur="500"/>
                                        <p:tgtEl>
                                          <p:spTgt spid="63"/>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66"/>
                                        </p:tgtEl>
                                        <p:attrNameLst>
                                          <p:attrName>style.visibility</p:attrName>
                                        </p:attrNameLst>
                                      </p:cBhvr>
                                      <p:to>
                                        <p:strVal val="visible"/>
                                      </p:to>
                                    </p:set>
                                    <p:animEffect transition="in" filter="fade">
                                      <p:cBhvr>
                                        <p:cTn id="55" dur="500"/>
                                        <p:tgtEl>
                                          <p:spTgt spid="66"/>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67"/>
                                        </p:tgtEl>
                                        <p:attrNameLst>
                                          <p:attrName>style.visibility</p:attrName>
                                        </p:attrNameLst>
                                      </p:cBhvr>
                                      <p:to>
                                        <p:strVal val="visible"/>
                                      </p:to>
                                    </p:set>
                                    <p:animEffect transition="in" filter="fade">
                                      <p:cBhvr>
                                        <p:cTn id="58" dur="500"/>
                                        <p:tgtEl>
                                          <p:spTgt spid="67"/>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68"/>
                                        </p:tgtEl>
                                        <p:attrNameLst>
                                          <p:attrName>style.visibility</p:attrName>
                                        </p:attrNameLst>
                                      </p:cBhvr>
                                      <p:to>
                                        <p:strVal val="visible"/>
                                      </p:to>
                                    </p:set>
                                    <p:animEffect transition="in" filter="fade">
                                      <p:cBhvr>
                                        <p:cTn id="61" dur="500"/>
                                        <p:tgtEl>
                                          <p:spTgt spid="68"/>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69"/>
                                        </p:tgtEl>
                                        <p:attrNameLst>
                                          <p:attrName>style.visibility</p:attrName>
                                        </p:attrNameLst>
                                      </p:cBhvr>
                                      <p:to>
                                        <p:strVal val="visible"/>
                                      </p:to>
                                    </p:set>
                                    <p:animEffect transition="in" filter="fade">
                                      <p:cBhvr>
                                        <p:cTn id="64" dur="500"/>
                                        <p:tgtEl>
                                          <p:spTgt spid="69"/>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70"/>
                                        </p:tgtEl>
                                        <p:attrNameLst>
                                          <p:attrName>style.visibility</p:attrName>
                                        </p:attrNameLst>
                                      </p:cBhvr>
                                      <p:to>
                                        <p:strVal val="visible"/>
                                      </p:to>
                                    </p:set>
                                    <p:animEffect transition="in" filter="fade">
                                      <p:cBhvr>
                                        <p:cTn id="67" dur="500"/>
                                        <p:tgtEl>
                                          <p:spTgt spid="70"/>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37"/>
                                        </p:tgtEl>
                                        <p:attrNameLst>
                                          <p:attrName>style.visibility</p:attrName>
                                        </p:attrNameLst>
                                      </p:cBhvr>
                                      <p:to>
                                        <p:strVal val="visible"/>
                                      </p:to>
                                    </p:set>
                                    <p:animEffect transition="in" filter="fade">
                                      <p:cBhvr>
                                        <p:cTn id="70" dur="500"/>
                                        <p:tgtEl>
                                          <p:spTgt spid="37"/>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3"/>
                                        </p:tgtEl>
                                        <p:attrNameLst>
                                          <p:attrName>style.visibility</p:attrName>
                                        </p:attrNameLst>
                                      </p:cBhvr>
                                      <p:to>
                                        <p:strVal val="visible"/>
                                      </p:to>
                                    </p:set>
                                    <p:animEffect transition="in" filter="fade">
                                      <p:cBhvr>
                                        <p:cTn id="73" dur="500"/>
                                        <p:tgtEl>
                                          <p:spTgt spid="3"/>
                                        </p:tgtEl>
                                      </p:cBhvr>
                                    </p:animEffect>
                                  </p:childTnLst>
                                </p:cTn>
                              </p:par>
                              <p:par>
                                <p:cTn id="74" presetID="10" presetClass="entr" presetSubtype="0" fill="hold" nodeType="withEffect">
                                  <p:stCondLst>
                                    <p:cond delay="0"/>
                                  </p:stCondLst>
                                  <p:childTnLst>
                                    <p:set>
                                      <p:cBhvr>
                                        <p:cTn id="75" dur="1" fill="hold">
                                          <p:stCondLst>
                                            <p:cond delay="0"/>
                                          </p:stCondLst>
                                        </p:cTn>
                                        <p:tgtEl>
                                          <p:spTgt spid="10"/>
                                        </p:tgtEl>
                                        <p:attrNameLst>
                                          <p:attrName>style.visibility</p:attrName>
                                        </p:attrNameLst>
                                      </p:cBhvr>
                                      <p:to>
                                        <p:strVal val="visible"/>
                                      </p:to>
                                    </p:set>
                                    <p:animEffect transition="in" filter="fade">
                                      <p:cBhvr>
                                        <p:cTn id="76" dur="500"/>
                                        <p:tgtEl>
                                          <p:spTgt spid="10"/>
                                        </p:tgtEl>
                                      </p:cBhvr>
                                    </p:animEffect>
                                  </p:childTnLst>
                                </p:cTn>
                              </p:par>
                              <p:par>
                                <p:cTn id="77" presetID="10" presetClass="entr" presetSubtype="0" fill="hold" nodeType="withEffect">
                                  <p:stCondLst>
                                    <p:cond delay="0"/>
                                  </p:stCondLst>
                                  <p:childTnLst>
                                    <p:set>
                                      <p:cBhvr>
                                        <p:cTn id="78" dur="1" fill="hold">
                                          <p:stCondLst>
                                            <p:cond delay="0"/>
                                          </p:stCondLst>
                                        </p:cTn>
                                        <p:tgtEl>
                                          <p:spTgt spid="16"/>
                                        </p:tgtEl>
                                        <p:attrNameLst>
                                          <p:attrName>style.visibility</p:attrName>
                                        </p:attrNameLst>
                                      </p:cBhvr>
                                      <p:to>
                                        <p:strVal val="visible"/>
                                      </p:to>
                                    </p:set>
                                    <p:animEffect transition="in" filter="fade">
                                      <p:cBhvr>
                                        <p:cTn id="7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13" grpId="0" animBg="1"/>
      <p:bldP spid="41" grpId="0" animBg="1"/>
      <p:bldP spid="47" grpId="0" animBg="1"/>
      <p:bldP spid="48" grpId="0" animBg="1"/>
      <p:bldP spid="54" grpId="0" animBg="1"/>
      <p:bldP spid="55" grpId="0" animBg="1"/>
      <p:bldP spid="56" grpId="0" animBg="1"/>
      <p:bldP spid="57" grpId="0" animBg="1"/>
      <p:bldP spid="59" grpId="0" animBg="1"/>
      <p:bldP spid="60" grpId="0" animBg="1"/>
      <p:bldP spid="61" grpId="0" animBg="1"/>
      <p:bldP spid="62" grpId="0" animBg="1"/>
      <p:bldP spid="63" grpId="0" animBg="1"/>
      <p:bldP spid="66" grpId="0" animBg="1"/>
      <p:bldP spid="67" grpId="0" animBg="1"/>
      <p:bldP spid="68" grpId="0" animBg="1"/>
      <p:bldP spid="69" grpId="0" animBg="1"/>
      <p:bldP spid="70" grpId="0" animBg="1"/>
      <p:bldP spid="37" grpId="0" animBg="1"/>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Immagine 53">
            <a:extLst>
              <a:ext uri="{FF2B5EF4-FFF2-40B4-BE49-F238E27FC236}">
                <a16:creationId xmlns:a16="http://schemas.microsoft.com/office/drawing/2014/main" id="{38F1B15D-E34C-441F-89C3-8D7A190A4E33}"/>
              </a:ext>
            </a:extLst>
          </p:cNvPr>
          <p:cNvPicPr>
            <a:picLocks noChangeAspect="1"/>
          </p:cNvPicPr>
          <p:nvPr/>
        </p:nvPicPr>
        <p:blipFill>
          <a:blip r:embed="rId3"/>
          <a:stretch>
            <a:fillRect/>
          </a:stretch>
        </p:blipFill>
        <p:spPr>
          <a:xfrm>
            <a:off x="84275" y="4212337"/>
            <a:ext cx="3962692" cy="3187350"/>
          </a:xfrm>
          <a:prstGeom prst="rect">
            <a:avLst/>
          </a:prstGeom>
        </p:spPr>
      </p:pic>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p:txBody>
          <a:bodyPr>
            <a:normAutofit/>
          </a:bodyPr>
          <a:lstStyle/>
          <a:p>
            <a:r>
              <a:rPr lang="en-GB" dirty="0"/>
              <a:t>Problem 2</a:t>
            </a:r>
            <a:r>
              <a:rPr lang="it-IT" dirty="0"/>
              <a:t> </a:t>
            </a:r>
            <a:r>
              <a:rPr lang="it-IT" dirty="0" err="1"/>
              <a:t>through</a:t>
            </a:r>
            <a:r>
              <a:rPr lang="it-IT" dirty="0"/>
              <a:t> a Maximum </a:t>
            </a:r>
            <a:r>
              <a:rPr lang="it-IT" dirty="0" err="1"/>
              <a:t>Likelihood</a:t>
            </a:r>
            <a:r>
              <a:rPr lang="it-IT" dirty="0"/>
              <a:t> </a:t>
            </a:r>
            <a:r>
              <a:rPr lang="it-IT" dirty="0" err="1"/>
              <a:t>Criteria</a:t>
            </a:r>
            <a:endParaRPr lang="en-GB" dirty="0"/>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a:xfrm>
            <a:off x="6831167" y="7071335"/>
            <a:ext cx="2658404" cy="402483"/>
          </a:xfrm>
        </p:spPr>
        <p:txBody>
          <a:bodyPr/>
          <a:lstStyle/>
          <a:p>
            <a:fld id="{77D38DAF-82E5-4F16-9708-7032B2640FE9}" type="slidenum">
              <a:rPr lang="it-IT" smtClean="0"/>
              <a:t>19</a:t>
            </a:fld>
            <a:endParaRPr lang="it-IT"/>
          </a:p>
        </p:txBody>
      </p:sp>
      <p:sp>
        <p:nvSpPr>
          <p:cNvPr id="10" name="CasellaDiTesto 9">
            <a:extLst>
              <a:ext uri="{FF2B5EF4-FFF2-40B4-BE49-F238E27FC236}">
                <a16:creationId xmlns:a16="http://schemas.microsoft.com/office/drawing/2014/main" id="{DB6EEE2A-CB20-4C8D-9CF8-F8ADCB3F528D}"/>
              </a:ext>
            </a:extLst>
          </p:cNvPr>
          <p:cNvSpPr txBox="1"/>
          <p:nvPr/>
        </p:nvSpPr>
        <p:spPr>
          <a:xfrm>
            <a:off x="380866" y="1042685"/>
            <a:ext cx="9197843" cy="415498"/>
          </a:xfrm>
          <a:prstGeom prst="rect">
            <a:avLst/>
          </a:prstGeom>
          <a:noFill/>
        </p:spPr>
        <p:txBody>
          <a:bodyPr wrap="square">
            <a:spAutoFit/>
          </a:bodyPr>
          <a:lstStyle/>
          <a:p>
            <a:r>
              <a:rPr lang="en-GB" sz="2100" b="1" dirty="0"/>
              <a:t>Approach 1.</a:t>
            </a:r>
            <a:r>
              <a:rPr lang="en-GB" sz="2100" dirty="0"/>
              <a:t>  Choose states that are individually most likely</a:t>
            </a:r>
          </a:p>
        </p:txBody>
      </p:sp>
      <mc:AlternateContent xmlns:mc="http://schemas.openxmlformats.org/markup-compatibility/2006" xmlns:a14="http://schemas.microsoft.com/office/drawing/2010/main">
        <mc:Choice Requires="a14">
          <p:sp>
            <p:nvSpPr>
              <p:cNvPr id="11" name="Rettangolo 10">
                <a:extLst>
                  <a:ext uri="{FF2B5EF4-FFF2-40B4-BE49-F238E27FC236}">
                    <a16:creationId xmlns:a16="http://schemas.microsoft.com/office/drawing/2014/main" id="{4009FB32-C6C2-4651-9ADE-E8D4FB1153D5}"/>
                  </a:ext>
                </a:extLst>
              </p:cNvPr>
              <p:cNvSpPr/>
              <p:nvPr/>
            </p:nvSpPr>
            <p:spPr>
              <a:xfrm>
                <a:off x="674225" y="1592541"/>
                <a:ext cx="6301084" cy="51514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it-IT" sz="2100" b="0" i="1" smtClean="0">
                              <a:solidFill>
                                <a:srgbClr val="FF0000"/>
                              </a:solidFill>
                              <a:latin typeface="Cambria Math" panose="02040503050406030204" pitchFamily="18" charset="0"/>
                            </a:rPr>
                          </m:ctrlPr>
                        </m:sSubSupPr>
                        <m:e>
                          <m:r>
                            <a:rPr lang="it-IT" sz="2100" b="0" i="1" smtClean="0">
                              <a:solidFill>
                                <a:srgbClr val="FF0000"/>
                              </a:solidFill>
                              <a:latin typeface="Cambria Math" panose="02040503050406030204" pitchFamily="18" charset="0"/>
                            </a:rPr>
                            <m:t>𝑞</m:t>
                          </m:r>
                        </m:e>
                        <m:sub>
                          <m:r>
                            <a:rPr lang="it-IT" sz="2100" b="0" i="1" smtClean="0">
                              <a:solidFill>
                                <a:srgbClr val="FF0000"/>
                              </a:solidFill>
                              <a:latin typeface="Cambria Math" panose="02040503050406030204" pitchFamily="18" charset="0"/>
                            </a:rPr>
                            <m:t>𝑡</m:t>
                          </m:r>
                        </m:sub>
                        <m:sup>
                          <m:r>
                            <a:rPr lang="it-IT" sz="2100" b="0" i="1" smtClean="0">
                              <a:solidFill>
                                <a:srgbClr val="FF0000"/>
                              </a:solidFill>
                              <a:latin typeface="Cambria Math" panose="02040503050406030204" pitchFamily="18" charset="0"/>
                            </a:rPr>
                            <m:t>∗</m:t>
                          </m:r>
                        </m:sup>
                      </m:sSubSup>
                      <m:r>
                        <a:rPr lang="it-IT" sz="2100" b="0" i="1" smtClean="0">
                          <a:latin typeface="Cambria Math" panose="02040503050406030204" pitchFamily="18" charset="0"/>
                        </a:rPr>
                        <m:t>=</m:t>
                      </m:r>
                      <m:func>
                        <m:funcPr>
                          <m:ctrlPr>
                            <a:rPr lang="it-IT" sz="2100" b="0" i="1" smtClean="0">
                              <a:latin typeface="Cambria Math" panose="02040503050406030204" pitchFamily="18" charset="0"/>
                            </a:rPr>
                          </m:ctrlPr>
                        </m:funcPr>
                        <m:fName>
                          <m:r>
                            <m:rPr>
                              <m:sty m:val="p"/>
                            </m:rPr>
                            <a:rPr lang="it-IT" sz="2100" b="0" i="0" smtClean="0">
                              <a:latin typeface="Cambria Math" panose="02040503050406030204" pitchFamily="18" charset="0"/>
                            </a:rPr>
                            <m:t>arg</m:t>
                          </m:r>
                        </m:fName>
                        <m:e>
                          <m:func>
                            <m:funcPr>
                              <m:ctrlPr>
                                <a:rPr lang="it-IT" sz="2100" b="0" i="1" smtClean="0">
                                  <a:latin typeface="Cambria Math" panose="02040503050406030204" pitchFamily="18" charset="0"/>
                                </a:rPr>
                              </m:ctrlPr>
                            </m:funcPr>
                            <m:fName>
                              <m:r>
                                <a:rPr lang="it-IT" sz="2100" b="0" i="1" smtClean="0">
                                  <a:latin typeface="Cambria Math" panose="02040503050406030204" pitchFamily="18" charset="0"/>
                                </a:rPr>
                                <m:t>  </m:t>
                              </m:r>
                              <m:limLow>
                                <m:limLowPr>
                                  <m:ctrlPr>
                                    <a:rPr lang="it-IT" sz="2100" b="0" i="1" smtClean="0">
                                      <a:latin typeface="Cambria Math" panose="02040503050406030204" pitchFamily="18" charset="0"/>
                                    </a:rPr>
                                  </m:ctrlPr>
                                </m:limLowPr>
                                <m:e>
                                  <m:r>
                                    <m:rPr>
                                      <m:sty m:val="p"/>
                                    </m:rPr>
                                    <a:rPr lang="it-IT" sz="2100" b="0" i="0" smtClean="0">
                                      <a:latin typeface="Cambria Math" panose="02040503050406030204" pitchFamily="18" charset="0"/>
                                    </a:rPr>
                                    <m:t>max</m:t>
                                  </m:r>
                                </m:e>
                                <m:lim>
                                  <m:r>
                                    <a:rPr lang="it-IT" sz="2100" i="1">
                                      <a:latin typeface="Cambria Math" panose="02040503050406030204" pitchFamily="18" charset="0"/>
                                    </a:rPr>
                                    <m:t>1≤</m:t>
                                  </m:r>
                                  <m:r>
                                    <a:rPr lang="it-IT" sz="2100" i="1" smtClean="0">
                                      <a:solidFill>
                                        <a:srgbClr val="E71224"/>
                                      </a:solidFill>
                                      <a:latin typeface="Cambria Math" panose="02040503050406030204" pitchFamily="18" charset="0"/>
                                    </a:rPr>
                                    <m:t>𝑖</m:t>
                                  </m:r>
                                  <m:r>
                                    <a:rPr lang="it-IT" sz="2100" i="1">
                                      <a:latin typeface="Cambria Math" panose="02040503050406030204" pitchFamily="18" charset="0"/>
                                    </a:rPr>
                                    <m:t>≤</m:t>
                                  </m:r>
                                  <m:r>
                                    <a:rPr lang="it-IT" sz="2100" i="1">
                                      <a:latin typeface="Cambria Math" panose="02040503050406030204" pitchFamily="18" charset="0"/>
                                    </a:rPr>
                                    <m:t>𝑁</m:t>
                                  </m:r>
                                </m:lim>
                              </m:limLow>
                            </m:fName>
                            <m:e>
                              <m:func>
                                <m:funcPr>
                                  <m:ctrlPr>
                                    <a:rPr lang="it-IT" sz="2100" i="1">
                                      <a:latin typeface="Cambria Math" panose="02040503050406030204" pitchFamily="18" charset="0"/>
                                    </a:rPr>
                                  </m:ctrlPr>
                                </m:funcPr>
                                <m:fName>
                                  <m:r>
                                    <a:rPr lang="it-IT" sz="2100" b="0" i="0" smtClean="0">
                                      <a:latin typeface="Cambria Math" panose="02040503050406030204" pitchFamily="18" charset="0"/>
                                    </a:rPr>
                                    <m:t>  </m:t>
                                  </m:r>
                                  <m:r>
                                    <m:rPr>
                                      <m:sty m:val="p"/>
                                    </m:rPr>
                                    <a:rPr lang="it-IT" sz="2100">
                                      <a:latin typeface="Cambria Math" panose="02040503050406030204" pitchFamily="18" charset="0"/>
                                    </a:rPr>
                                    <m:t>Pr</m:t>
                                  </m:r>
                                </m:fName>
                                <m:e>
                                  <m:d>
                                    <m:dPr>
                                      <m:endChr m:val="|"/>
                                      <m:ctrlPr>
                                        <a:rPr lang="it-IT" sz="2100" b="0" i="1">
                                          <a:latin typeface="Cambria Math" panose="02040503050406030204" pitchFamily="18" charset="0"/>
                                        </a:rPr>
                                      </m:ctrlPr>
                                    </m:dPr>
                                    <m:e>
                                      <m:r>
                                        <a:rPr lang="it-IT" sz="2100" b="0" i="1" smtClean="0">
                                          <a:latin typeface="Cambria Math" panose="02040503050406030204" pitchFamily="18" charset="0"/>
                                        </a:rPr>
                                        <m:t> </m:t>
                                      </m:r>
                                      <m:sSub>
                                        <m:sSubPr>
                                          <m:ctrlPr>
                                            <a:rPr lang="it-IT" sz="2100" i="1" smtClean="0">
                                              <a:solidFill>
                                                <a:srgbClr val="FF0000"/>
                                              </a:solidFill>
                                              <a:latin typeface="Cambria Math" panose="02040503050406030204" pitchFamily="18" charset="0"/>
                                            </a:rPr>
                                          </m:ctrlPr>
                                        </m:sSubPr>
                                        <m:e>
                                          <m:r>
                                            <a:rPr lang="it-IT" sz="2100" i="1">
                                              <a:solidFill>
                                                <a:srgbClr val="FF0000"/>
                                              </a:solidFill>
                                              <a:latin typeface="Cambria Math" panose="02040503050406030204" pitchFamily="18" charset="0"/>
                                            </a:rPr>
                                            <m:t>𝑞</m:t>
                                          </m:r>
                                        </m:e>
                                        <m:sub>
                                          <m:r>
                                            <a:rPr lang="it-IT" sz="2100" i="1">
                                              <a:solidFill>
                                                <a:srgbClr val="FF0000"/>
                                              </a:solidFill>
                                              <a:latin typeface="Cambria Math" panose="02040503050406030204" pitchFamily="18" charset="0"/>
                                            </a:rPr>
                                            <m:t>𝑡</m:t>
                                          </m:r>
                                        </m:sub>
                                      </m:sSub>
                                      <m:r>
                                        <a:rPr lang="it-IT" sz="2100" i="1">
                                          <a:solidFill>
                                            <a:srgbClr val="FF0000"/>
                                          </a:solidFill>
                                          <a:latin typeface="Cambria Math" panose="02040503050406030204" pitchFamily="18" charset="0"/>
                                        </a:rPr>
                                        <m:t>=</m:t>
                                      </m:r>
                                      <m:sSub>
                                        <m:sSubPr>
                                          <m:ctrlPr>
                                            <a:rPr lang="it-IT" sz="2100" i="1">
                                              <a:solidFill>
                                                <a:srgbClr val="FF0000"/>
                                              </a:solidFill>
                                              <a:latin typeface="Cambria Math" panose="02040503050406030204" pitchFamily="18" charset="0"/>
                                            </a:rPr>
                                          </m:ctrlPr>
                                        </m:sSubPr>
                                        <m:e>
                                          <m:r>
                                            <a:rPr lang="it-IT" sz="2100" i="1">
                                              <a:solidFill>
                                                <a:srgbClr val="FF0000"/>
                                              </a:solidFill>
                                              <a:latin typeface="Cambria Math" panose="02040503050406030204" pitchFamily="18" charset="0"/>
                                            </a:rPr>
                                            <m:t>𝑆</m:t>
                                          </m:r>
                                        </m:e>
                                        <m:sub>
                                          <m:r>
                                            <a:rPr lang="it-IT" sz="2100" i="1" smtClean="0">
                                              <a:solidFill>
                                                <a:srgbClr val="FF0000"/>
                                              </a:solidFill>
                                              <a:latin typeface="Cambria Math" panose="02040503050406030204" pitchFamily="18" charset="0"/>
                                            </a:rPr>
                                            <m:t>𝑖</m:t>
                                          </m:r>
                                          <m:r>
                                            <a:rPr lang="it-IT" sz="2100" b="0" i="1" smtClean="0">
                                              <a:solidFill>
                                                <a:srgbClr val="FF0000"/>
                                              </a:solidFill>
                                              <a:latin typeface="Cambria Math" panose="02040503050406030204" pitchFamily="18" charset="0"/>
                                            </a:rPr>
                                            <m:t> </m:t>
                                          </m:r>
                                        </m:sub>
                                      </m:sSub>
                                      <m:r>
                                        <a:rPr lang="it-IT" sz="2100" b="0" i="1" smtClean="0">
                                          <a:latin typeface="Cambria Math" panose="02040503050406030204" pitchFamily="18" charset="0"/>
                                        </a:rPr>
                                        <m:t> </m:t>
                                      </m:r>
                                    </m:e>
                                  </m:d>
                                  <m:r>
                                    <a:rPr lang="it-IT" sz="2100" b="0" i="1" smtClean="0">
                                      <a:latin typeface="Cambria Math" panose="02040503050406030204" pitchFamily="18" charset="0"/>
                                    </a:rPr>
                                    <m:t> </m:t>
                                  </m:r>
                                  <m:r>
                                    <a:rPr lang="it-IT" sz="2100" i="1">
                                      <a:latin typeface="Cambria Math" panose="02040503050406030204" pitchFamily="18" charset="0"/>
                                    </a:rPr>
                                    <m:t>𝑂</m:t>
                                  </m:r>
                                  <m:r>
                                    <a:rPr lang="it-IT" sz="2100" i="1">
                                      <a:latin typeface="Cambria Math" panose="02040503050406030204" pitchFamily="18" charset="0"/>
                                    </a:rPr>
                                    <m:t>,</m:t>
                                  </m:r>
                                  <m:r>
                                    <a:rPr lang="it-IT" sz="2100" i="1">
                                      <a:latin typeface="Cambria Math" panose="02040503050406030204" pitchFamily="18" charset="0"/>
                                    </a:rPr>
                                    <m:t>𝜆</m:t>
                                  </m:r>
                                  <m:r>
                                    <a:rPr lang="it-IT" sz="2100" i="1">
                                      <a:latin typeface="Cambria Math" panose="02040503050406030204" pitchFamily="18" charset="0"/>
                                    </a:rPr>
                                    <m:t>)</m:t>
                                  </m:r>
                                </m:e>
                              </m:func>
                            </m:e>
                          </m:func>
                          <m:r>
                            <a:rPr lang="it-IT" sz="2100" b="0" i="1" smtClean="0">
                              <a:latin typeface="Cambria Math" panose="02040503050406030204" pitchFamily="18" charset="0"/>
                            </a:rPr>
                            <m:t>       ∀ </m:t>
                          </m:r>
                          <m:r>
                            <a:rPr lang="it-IT" sz="2100" b="0" i="1" smtClean="0">
                              <a:latin typeface="Cambria Math" panose="02040503050406030204" pitchFamily="18" charset="0"/>
                            </a:rPr>
                            <m:t>𝑡</m:t>
                          </m:r>
                          <m:r>
                            <a:rPr lang="it-IT" sz="2100" b="0" i="1" smtClean="0">
                              <a:latin typeface="Cambria Math" panose="02040503050406030204" pitchFamily="18" charset="0"/>
                            </a:rPr>
                            <m:t>=1,2,…,</m:t>
                          </m:r>
                          <m:r>
                            <a:rPr lang="it-IT" sz="2100" b="0" i="1" smtClean="0">
                              <a:latin typeface="Cambria Math" panose="02040503050406030204" pitchFamily="18" charset="0"/>
                            </a:rPr>
                            <m:t>𝑇</m:t>
                          </m:r>
                        </m:e>
                      </m:func>
                    </m:oMath>
                  </m:oMathPara>
                </a14:m>
                <a:endParaRPr lang="it-IT" sz="2100" i="1" dirty="0">
                  <a:latin typeface="Cambria Math" panose="02040503050406030204" pitchFamily="18" charset="0"/>
                </a:endParaRPr>
              </a:p>
            </p:txBody>
          </p:sp>
        </mc:Choice>
        <mc:Fallback xmlns="">
          <p:sp>
            <p:nvSpPr>
              <p:cNvPr id="11" name="Rettangolo 10">
                <a:extLst>
                  <a:ext uri="{FF2B5EF4-FFF2-40B4-BE49-F238E27FC236}">
                    <a16:creationId xmlns:a16="http://schemas.microsoft.com/office/drawing/2014/main" id="{4009FB32-C6C2-4651-9ADE-E8D4FB1153D5}"/>
                  </a:ext>
                </a:extLst>
              </p:cNvPr>
              <p:cNvSpPr>
                <a:spLocks noRot="1" noChangeAspect="1" noMove="1" noResize="1" noEditPoints="1" noAdjustHandles="1" noChangeArrowheads="1" noChangeShapeType="1" noTextEdit="1"/>
              </p:cNvSpPr>
              <p:nvPr/>
            </p:nvSpPr>
            <p:spPr>
              <a:xfrm>
                <a:off x="674225" y="1592541"/>
                <a:ext cx="6301084" cy="515141"/>
              </a:xfrm>
              <a:prstGeom prst="rect">
                <a:avLst/>
              </a:prstGeom>
              <a:blipFill>
                <a:blip r:embed="rId4"/>
                <a:stretch>
                  <a:fillRect b="-3529"/>
                </a:stretch>
              </a:blipFill>
            </p:spPr>
            <p:txBody>
              <a:bodyPr/>
              <a:lstStyle/>
              <a:p>
                <a:r>
                  <a:rPr lang="it-IT">
                    <a:noFill/>
                  </a:rPr>
                  <a:t> </a:t>
                </a:r>
              </a:p>
            </p:txBody>
          </p:sp>
        </mc:Fallback>
      </mc:AlternateContent>
      <mc:AlternateContent xmlns:mc="http://schemas.openxmlformats.org/markup-compatibility/2006">
        <mc:Choice xmlns:a14="http://schemas.microsoft.com/office/drawing/2010/main" Requires="a14">
          <p:sp>
            <p:nvSpPr>
              <p:cNvPr id="12" name="Rettangolo 11">
                <a:extLst>
                  <a:ext uri="{FF2B5EF4-FFF2-40B4-BE49-F238E27FC236}">
                    <a16:creationId xmlns:a16="http://schemas.microsoft.com/office/drawing/2014/main" id="{A94EE4F8-CBC8-40BB-AF59-9F40EE3D1912}"/>
                  </a:ext>
                </a:extLst>
              </p:cNvPr>
              <p:cNvSpPr/>
              <p:nvPr/>
            </p:nvSpPr>
            <p:spPr>
              <a:xfrm>
                <a:off x="3622031" y="2153362"/>
                <a:ext cx="6418616" cy="142917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2100" i="1" smtClean="0">
                          <a:latin typeface="Cambria Math" panose="02040503050406030204" pitchFamily="18" charset="0"/>
                        </a:rPr>
                        <m:t>= </m:t>
                      </m:r>
                      <m:f>
                        <m:fPr>
                          <m:ctrlPr>
                            <a:rPr lang="it-IT" sz="2100" i="1" smtClean="0">
                              <a:latin typeface="Cambria Math" panose="02040503050406030204" pitchFamily="18" charset="0"/>
                            </a:rPr>
                          </m:ctrlPr>
                        </m:fPr>
                        <m:num>
                          <m:limUpp>
                            <m:limUppPr>
                              <m:ctrlPr>
                                <a:rPr lang="it-IT" sz="2100" b="0" i="1" smtClean="0">
                                  <a:latin typeface="Cambria Math" panose="02040503050406030204" pitchFamily="18" charset="0"/>
                                </a:rPr>
                              </m:ctrlPr>
                            </m:limUppPr>
                            <m:e>
                              <m:groupChr>
                                <m:groupChrPr>
                                  <m:chr m:val="⏞"/>
                                  <m:pos m:val="top"/>
                                  <m:vertJc m:val="bot"/>
                                  <m:ctrlPr>
                                    <a:rPr lang="it-IT" sz="2100" b="0" i="1" smtClean="0">
                                      <a:latin typeface="Cambria Math" panose="02040503050406030204" pitchFamily="18" charset="0"/>
                                    </a:rPr>
                                  </m:ctrlPr>
                                </m:groupChrPr>
                                <m:e>
                                  <m:func>
                                    <m:funcPr>
                                      <m:ctrlPr>
                                        <a:rPr lang="it-IT" sz="2100" i="1">
                                          <a:latin typeface="Cambria Math" panose="02040503050406030204" pitchFamily="18" charset="0"/>
                                        </a:rPr>
                                      </m:ctrlPr>
                                    </m:funcPr>
                                    <m:fName>
                                      <m:r>
                                        <m:rPr>
                                          <m:sty m:val="p"/>
                                        </m:rPr>
                                        <a:rPr lang="it-IT" sz="2100">
                                          <a:latin typeface="Cambria Math" panose="02040503050406030204" pitchFamily="18" charset="0"/>
                                        </a:rPr>
                                        <m:t>Pr</m:t>
                                      </m:r>
                                    </m:fName>
                                    <m:e>
                                      <m:d>
                                        <m:dPr>
                                          <m:endChr m:val="|"/>
                                          <m:ctrlPr>
                                            <a:rPr lang="it-IT" sz="2100" i="1">
                                              <a:latin typeface="Cambria Math" panose="02040503050406030204" pitchFamily="18" charset="0"/>
                                            </a:rPr>
                                          </m:ctrlPr>
                                        </m:dPr>
                                        <m:e>
                                          <m:sSub>
                                            <m:sSubPr>
                                              <m:ctrlPr>
                                                <a:rPr lang="it-IT" sz="2100" i="1">
                                                  <a:latin typeface="Cambria Math" panose="02040503050406030204" pitchFamily="18" charset="0"/>
                                                </a:rPr>
                                              </m:ctrlPr>
                                            </m:sSubPr>
                                            <m:e>
                                              <m:r>
                                                <a:rPr lang="it-IT" sz="2100" i="1">
                                                  <a:latin typeface="Cambria Math" panose="02040503050406030204" pitchFamily="18" charset="0"/>
                                                </a:rPr>
                                                <m:t>𝑜</m:t>
                                              </m:r>
                                            </m:e>
                                            <m:sub>
                                              <m:r>
                                                <a:rPr lang="it-IT" sz="2100" i="1">
                                                  <a:latin typeface="Cambria Math" panose="02040503050406030204" pitchFamily="18" charset="0"/>
                                                </a:rPr>
                                                <m:t>𝑡</m:t>
                                              </m:r>
                                              <m:r>
                                                <a:rPr lang="it-IT" sz="2100" i="1">
                                                  <a:latin typeface="Cambria Math" panose="02040503050406030204" pitchFamily="18" charset="0"/>
                                                </a:rPr>
                                                <m:t>+1</m:t>
                                              </m:r>
                                            </m:sub>
                                          </m:sSub>
                                          <m:r>
                                            <a:rPr lang="it-IT" sz="2100" i="1">
                                              <a:latin typeface="Cambria Math" panose="02040503050406030204" pitchFamily="18" charset="0"/>
                                            </a:rPr>
                                            <m:t>, …,</m:t>
                                          </m:r>
                                          <m:sSub>
                                            <m:sSubPr>
                                              <m:ctrlPr>
                                                <a:rPr lang="it-IT" sz="2100" i="1">
                                                  <a:latin typeface="Cambria Math" panose="02040503050406030204" pitchFamily="18" charset="0"/>
                                                </a:rPr>
                                              </m:ctrlPr>
                                            </m:sSubPr>
                                            <m:e>
                                              <m:r>
                                                <a:rPr lang="it-IT" sz="2100" i="1">
                                                  <a:latin typeface="Cambria Math" panose="02040503050406030204" pitchFamily="18" charset="0"/>
                                                </a:rPr>
                                                <m:t>𝑜</m:t>
                                              </m:r>
                                            </m:e>
                                            <m:sub>
                                              <m:r>
                                                <a:rPr lang="it-IT" sz="2100" i="1">
                                                  <a:latin typeface="Cambria Math" panose="02040503050406030204" pitchFamily="18" charset="0"/>
                                                </a:rPr>
                                                <m:t>𝑇</m:t>
                                              </m:r>
                                            </m:sub>
                                          </m:sSub>
                                          <m:r>
                                            <a:rPr lang="it-IT" sz="2100" i="1">
                                              <a:latin typeface="Cambria Math" panose="02040503050406030204" pitchFamily="18" charset="0"/>
                                            </a:rPr>
                                            <m:t>, </m:t>
                                          </m:r>
                                        </m:e>
                                      </m:d>
                                      <m:sSub>
                                        <m:sSubPr>
                                          <m:ctrlPr>
                                            <a:rPr lang="it-IT" sz="2100" i="1" smtClean="0">
                                              <a:solidFill>
                                                <a:srgbClr val="FF0000"/>
                                              </a:solidFill>
                                              <a:latin typeface="Cambria Math" panose="02040503050406030204" pitchFamily="18" charset="0"/>
                                            </a:rPr>
                                          </m:ctrlPr>
                                        </m:sSubPr>
                                        <m:e>
                                          <m:r>
                                            <a:rPr lang="it-IT" sz="2100" i="1">
                                              <a:solidFill>
                                                <a:srgbClr val="FF0000"/>
                                              </a:solidFill>
                                              <a:latin typeface="Cambria Math" panose="02040503050406030204" pitchFamily="18" charset="0"/>
                                            </a:rPr>
                                            <m:t>𝑞</m:t>
                                          </m:r>
                                        </m:e>
                                        <m:sub>
                                          <m:r>
                                            <a:rPr lang="it-IT" sz="2100" i="1">
                                              <a:solidFill>
                                                <a:srgbClr val="FF0000"/>
                                              </a:solidFill>
                                              <a:latin typeface="Cambria Math" panose="02040503050406030204" pitchFamily="18" charset="0"/>
                                            </a:rPr>
                                            <m:t>𝑡</m:t>
                                          </m:r>
                                        </m:sub>
                                      </m:sSub>
                                      <m:r>
                                        <a:rPr lang="it-IT" sz="2100" i="1">
                                          <a:solidFill>
                                            <a:srgbClr val="FF0000"/>
                                          </a:solidFill>
                                          <a:latin typeface="Cambria Math" panose="02040503050406030204" pitchFamily="18" charset="0"/>
                                        </a:rPr>
                                        <m:t>=</m:t>
                                      </m:r>
                                      <m:sSub>
                                        <m:sSubPr>
                                          <m:ctrlPr>
                                            <a:rPr lang="it-IT" sz="2100" i="1">
                                              <a:solidFill>
                                                <a:srgbClr val="FF0000"/>
                                              </a:solidFill>
                                              <a:latin typeface="Cambria Math" panose="02040503050406030204" pitchFamily="18" charset="0"/>
                                            </a:rPr>
                                          </m:ctrlPr>
                                        </m:sSubPr>
                                        <m:e>
                                          <m:r>
                                            <a:rPr lang="it-IT" sz="2100" i="1">
                                              <a:solidFill>
                                                <a:srgbClr val="FF0000"/>
                                              </a:solidFill>
                                              <a:latin typeface="Cambria Math" panose="02040503050406030204" pitchFamily="18" charset="0"/>
                                            </a:rPr>
                                            <m:t>𝑆</m:t>
                                          </m:r>
                                        </m:e>
                                        <m:sub>
                                          <m:r>
                                            <a:rPr lang="it-IT" sz="2100" i="1">
                                              <a:solidFill>
                                                <a:srgbClr val="FF0000"/>
                                              </a:solidFill>
                                              <a:latin typeface="Cambria Math" panose="02040503050406030204" pitchFamily="18" charset="0"/>
                                            </a:rPr>
                                            <m:t>𝑖</m:t>
                                          </m:r>
                                        </m:sub>
                                      </m:sSub>
                                      <m:r>
                                        <a:rPr lang="it-IT" sz="2100" i="1">
                                          <a:latin typeface="Cambria Math" panose="02040503050406030204" pitchFamily="18" charset="0"/>
                                        </a:rPr>
                                        <m:t>,</m:t>
                                      </m:r>
                                      <m:r>
                                        <a:rPr lang="it-IT" sz="2100" i="1">
                                          <a:latin typeface="Cambria Math" panose="02040503050406030204" pitchFamily="18" charset="0"/>
                                        </a:rPr>
                                        <m:t>𝜆</m:t>
                                      </m:r>
                                      <m:r>
                                        <a:rPr lang="it-IT" sz="2100" i="1">
                                          <a:latin typeface="Cambria Math" panose="02040503050406030204" pitchFamily="18" charset="0"/>
                                        </a:rPr>
                                        <m:t>)</m:t>
                                      </m:r>
                                    </m:e>
                                  </m:func>
                                </m:e>
                              </m:groupChr>
                            </m:e>
                            <m:lim>
                              <m:sSub>
                                <m:sSubPr>
                                  <m:ctrlPr>
                                    <a:rPr lang="it-IT" sz="2100" i="1">
                                      <a:latin typeface="Cambria Math" panose="02040503050406030204" pitchFamily="18" charset="0"/>
                                    </a:rPr>
                                  </m:ctrlPr>
                                </m:sSubPr>
                                <m:e>
                                  <m:r>
                                    <a:rPr lang="it-IT" sz="2100" i="1">
                                      <a:latin typeface="Cambria Math" panose="02040503050406030204" pitchFamily="18" charset="0"/>
                                    </a:rPr>
                                    <m:t>𝛽</m:t>
                                  </m:r>
                                </m:e>
                                <m:sub>
                                  <m:r>
                                    <a:rPr lang="it-IT" sz="2100" i="1">
                                      <a:latin typeface="Cambria Math" panose="02040503050406030204" pitchFamily="18" charset="0"/>
                                    </a:rPr>
                                    <m:t>𝑡</m:t>
                                  </m:r>
                                </m:sub>
                              </m:sSub>
                              <m:d>
                                <m:dPr>
                                  <m:ctrlPr>
                                    <a:rPr lang="it-IT" sz="2100" i="1">
                                      <a:latin typeface="Cambria Math" panose="02040503050406030204" pitchFamily="18" charset="0"/>
                                    </a:rPr>
                                  </m:ctrlPr>
                                </m:dPr>
                                <m:e>
                                  <m:r>
                                    <a:rPr lang="it-IT" sz="2100" i="1">
                                      <a:latin typeface="Cambria Math" panose="02040503050406030204" pitchFamily="18" charset="0"/>
                                    </a:rPr>
                                    <m:t>𝑖</m:t>
                                  </m:r>
                                </m:e>
                              </m:d>
                              <m:r>
                                <a:rPr lang="it-IT" sz="2100" b="0" i="1" smtClean="0">
                                  <a:latin typeface="Cambria Math" panose="02040503050406030204" pitchFamily="18" charset="0"/>
                                </a:rPr>
                                <m:t>≡</m:t>
                              </m:r>
                              <m:func>
                                <m:funcPr>
                                  <m:ctrlPr>
                                    <a:rPr lang="it-IT" sz="2100" b="0" i="1" smtClean="0">
                                      <a:latin typeface="Cambria Math" panose="02040503050406030204" pitchFamily="18" charset="0"/>
                                    </a:rPr>
                                  </m:ctrlPr>
                                </m:funcPr>
                                <m:fName>
                                  <m:r>
                                    <m:rPr>
                                      <m:sty m:val="p"/>
                                    </m:rPr>
                                    <a:rPr lang="it-IT" sz="2100" b="0" i="0" smtClean="0">
                                      <a:latin typeface="Cambria Math" panose="02040503050406030204" pitchFamily="18" charset="0"/>
                                    </a:rPr>
                                    <m:t>Pr</m:t>
                                  </m:r>
                                </m:fName>
                                <m:e>
                                  <m:r>
                                    <a:rPr lang="it-IT" sz="2100" i="1">
                                      <a:latin typeface="Cambria Math" panose="02040503050406030204" pitchFamily="18" charset="0"/>
                                    </a:rPr>
                                    <m:t>(</m:t>
                                  </m:r>
                                  <m:sSub>
                                    <m:sSubPr>
                                      <m:ctrlPr>
                                        <a:rPr lang="it-IT" sz="2100" b="0" i="1" smtClean="0">
                                          <a:latin typeface="Cambria Math" panose="02040503050406030204" pitchFamily="18" charset="0"/>
                                        </a:rPr>
                                      </m:ctrlPr>
                                    </m:sSubPr>
                                    <m:e>
                                      <m:r>
                                        <a:rPr lang="it-IT" sz="2100" i="1">
                                          <a:latin typeface="Cambria Math" panose="02040503050406030204" pitchFamily="18" charset="0"/>
                                        </a:rPr>
                                        <m:t>𝐵</m:t>
                                      </m:r>
                                    </m:e>
                                    <m:sub>
                                      <m:r>
                                        <a:rPr lang="it-IT" sz="2100" b="0" i="1" smtClean="0">
                                          <a:latin typeface="Cambria Math" panose="02040503050406030204" pitchFamily="18" charset="0"/>
                                        </a:rPr>
                                        <m:t>𝑡</m:t>
                                      </m:r>
                                      <m:r>
                                        <a:rPr lang="it-IT" sz="2100" b="0" i="1" smtClean="0">
                                          <a:latin typeface="Cambria Math" panose="02040503050406030204" pitchFamily="18" charset="0"/>
                                        </a:rPr>
                                        <m:t>+1←</m:t>
                                      </m:r>
                                      <m:r>
                                        <a:rPr lang="it-IT" sz="2100" b="0" i="1" smtClean="0">
                                          <a:latin typeface="Cambria Math" panose="02040503050406030204" pitchFamily="18" charset="0"/>
                                        </a:rPr>
                                        <m:t>𝑇</m:t>
                                      </m:r>
                                    </m:sub>
                                  </m:sSub>
                                  <m:r>
                                    <a:rPr lang="it-IT" sz="2100" i="1">
                                      <a:latin typeface="Cambria Math" panose="02040503050406030204" pitchFamily="18" charset="0"/>
                                    </a:rPr>
                                    <m:t>|</m:t>
                                  </m:r>
                                  <m:r>
                                    <a:rPr lang="it-IT" sz="2100" b="0" i="1" smtClean="0">
                                      <a:latin typeface="Cambria Math" panose="02040503050406030204" pitchFamily="18" charset="0"/>
                                    </a:rPr>
                                    <m:t>𝐴</m:t>
                                  </m:r>
                                  <m:r>
                                    <a:rPr lang="it-IT" sz="2100" i="1">
                                      <a:latin typeface="Cambria Math" panose="02040503050406030204" pitchFamily="18" charset="0"/>
                                    </a:rPr>
                                    <m:t>,</m:t>
                                  </m:r>
                                  <m:r>
                                    <a:rPr lang="it-IT" sz="2100" i="1">
                                      <a:latin typeface="Cambria Math" panose="02040503050406030204" pitchFamily="18" charset="0"/>
                                    </a:rPr>
                                    <m:t>𝜆</m:t>
                                  </m:r>
                                  <m:r>
                                    <a:rPr lang="it-IT" sz="2100" i="1">
                                      <a:latin typeface="Cambria Math" panose="02040503050406030204" pitchFamily="18" charset="0"/>
                                    </a:rPr>
                                    <m:t>)</m:t>
                                  </m:r>
                                </m:e>
                              </m:func>
                            </m:lim>
                          </m:limUpp>
                          <m:r>
                            <a:rPr lang="it-IT" sz="2100" b="0" i="1" smtClean="0">
                              <a:latin typeface="Cambria Math" panose="02040503050406030204" pitchFamily="18" charset="0"/>
                            </a:rPr>
                            <m:t>⋅</m:t>
                          </m:r>
                          <m:limUpp>
                            <m:limUppPr>
                              <m:ctrlPr>
                                <a:rPr lang="it-IT" sz="2100" i="1">
                                  <a:latin typeface="Cambria Math" panose="02040503050406030204" pitchFamily="18" charset="0"/>
                                </a:rPr>
                              </m:ctrlPr>
                            </m:limUppPr>
                            <m:e>
                              <m:groupChr>
                                <m:groupChrPr>
                                  <m:chr m:val="⏞"/>
                                  <m:pos m:val="top"/>
                                  <m:vertJc m:val="bot"/>
                                  <m:ctrlPr>
                                    <a:rPr lang="it-IT" sz="2100" i="1">
                                      <a:latin typeface="Cambria Math" panose="02040503050406030204" pitchFamily="18" charset="0"/>
                                    </a:rPr>
                                  </m:ctrlPr>
                                </m:groupChrPr>
                                <m:e>
                                  <m:func>
                                    <m:funcPr>
                                      <m:ctrlPr>
                                        <a:rPr lang="it-IT" sz="2100" i="1">
                                          <a:latin typeface="Cambria Math" panose="02040503050406030204" pitchFamily="18" charset="0"/>
                                        </a:rPr>
                                      </m:ctrlPr>
                                    </m:funcPr>
                                    <m:fName>
                                      <m:r>
                                        <m:rPr>
                                          <m:sty m:val="p"/>
                                        </m:rPr>
                                        <a:rPr lang="it-IT" sz="2100">
                                          <a:latin typeface="Cambria Math" panose="02040503050406030204" pitchFamily="18" charset="0"/>
                                        </a:rPr>
                                        <m:t>Pr</m:t>
                                      </m:r>
                                    </m:fName>
                                    <m:e>
                                      <m:d>
                                        <m:dPr>
                                          <m:endChr m:val="|"/>
                                          <m:ctrlPr>
                                            <a:rPr lang="it-IT" sz="2100" i="1">
                                              <a:latin typeface="Cambria Math" panose="02040503050406030204" pitchFamily="18" charset="0"/>
                                            </a:rPr>
                                          </m:ctrlPr>
                                        </m:dPr>
                                        <m:e>
                                          <m:sSub>
                                            <m:sSubPr>
                                              <m:ctrlPr>
                                                <a:rPr lang="it-IT" sz="2100" i="1">
                                                  <a:latin typeface="Cambria Math" panose="02040503050406030204" pitchFamily="18" charset="0"/>
                                                </a:rPr>
                                              </m:ctrlPr>
                                            </m:sSubPr>
                                            <m:e>
                                              <m:r>
                                                <a:rPr lang="it-IT" sz="2100" i="1">
                                                  <a:latin typeface="Cambria Math" panose="02040503050406030204" pitchFamily="18" charset="0"/>
                                                </a:rPr>
                                                <m:t>𝑜</m:t>
                                              </m:r>
                                            </m:e>
                                            <m:sub>
                                              <m:r>
                                                <a:rPr lang="it-IT" sz="2100" i="1">
                                                  <a:latin typeface="Cambria Math" panose="02040503050406030204" pitchFamily="18" charset="0"/>
                                                </a:rPr>
                                                <m:t>1</m:t>
                                              </m:r>
                                            </m:sub>
                                          </m:sSub>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𝑜</m:t>
                                              </m:r>
                                            </m:e>
                                            <m:sub>
                                              <m:r>
                                                <a:rPr lang="it-IT" sz="2100" i="1">
                                                  <a:latin typeface="Cambria Math" panose="02040503050406030204" pitchFamily="18" charset="0"/>
                                                </a:rPr>
                                                <m:t>𝑡</m:t>
                                              </m:r>
                                            </m:sub>
                                          </m:sSub>
                                          <m:r>
                                            <a:rPr lang="it-IT" sz="2100" i="1">
                                              <a:latin typeface="Cambria Math" panose="02040503050406030204" pitchFamily="18" charset="0"/>
                                            </a:rPr>
                                            <m:t>,</m:t>
                                          </m:r>
                                          <m:sSub>
                                            <m:sSubPr>
                                              <m:ctrlPr>
                                                <a:rPr lang="it-IT" sz="2100" i="1" smtClean="0">
                                                  <a:solidFill>
                                                    <a:srgbClr val="FF0000"/>
                                                  </a:solidFill>
                                                  <a:latin typeface="Cambria Math" panose="02040503050406030204" pitchFamily="18" charset="0"/>
                                                </a:rPr>
                                              </m:ctrlPr>
                                            </m:sSubPr>
                                            <m:e>
                                              <m:r>
                                                <a:rPr lang="it-IT" sz="2100" i="1">
                                                  <a:solidFill>
                                                    <a:srgbClr val="FF0000"/>
                                                  </a:solidFill>
                                                  <a:latin typeface="Cambria Math" panose="02040503050406030204" pitchFamily="18" charset="0"/>
                                                </a:rPr>
                                                <m:t>𝑞</m:t>
                                              </m:r>
                                            </m:e>
                                            <m:sub>
                                              <m:r>
                                                <a:rPr lang="it-IT" sz="2100" i="1">
                                                  <a:solidFill>
                                                    <a:srgbClr val="FF0000"/>
                                                  </a:solidFill>
                                                  <a:latin typeface="Cambria Math" panose="02040503050406030204" pitchFamily="18" charset="0"/>
                                                </a:rPr>
                                                <m:t>𝑡</m:t>
                                              </m:r>
                                            </m:sub>
                                          </m:sSub>
                                          <m:r>
                                            <a:rPr lang="it-IT" sz="2100" i="1">
                                              <a:solidFill>
                                                <a:srgbClr val="FF0000"/>
                                              </a:solidFill>
                                              <a:latin typeface="Cambria Math" panose="02040503050406030204" pitchFamily="18" charset="0"/>
                                            </a:rPr>
                                            <m:t>=</m:t>
                                          </m:r>
                                          <m:sSub>
                                            <m:sSubPr>
                                              <m:ctrlPr>
                                                <a:rPr lang="it-IT" sz="2100" i="1">
                                                  <a:solidFill>
                                                    <a:srgbClr val="FF0000"/>
                                                  </a:solidFill>
                                                  <a:latin typeface="Cambria Math" panose="02040503050406030204" pitchFamily="18" charset="0"/>
                                                </a:rPr>
                                              </m:ctrlPr>
                                            </m:sSubPr>
                                            <m:e>
                                              <m:r>
                                                <a:rPr lang="it-IT" sz="2100" i="1">
                                                  <a:solidFill>
                                                    <a:srgbClr val="FF0000"/>
                                                  </a:solidFill>
                                                  <a:latin typeface="Cambria Math" panose="02040503050406030204" pitchFamily="18" charset="0"/>
                                                </a:rPr>
                                                <m:t>𝑆</m:t>
                                              </m:r>
                                            </m:e>
                                            <m:sub>
                                              <m:r>
                                                <a:rPr lang="it-IT" sz="2100" i="1">
                                                  <a:solidFill>
                                                    <a:srgbClr val="FF0000"/>
                                                  </a:solidFill>
                                                  <a:latin typeface="Cambria Math" panose="02040503050406030204" pitchFamily="18" charset="0"/>
                                                </a:rPr>
                                                <m:t>𝑖</m:t>
                                              </m:r>
                                            </m:sub>
                                          </m:sSub>
                                          <m:r>
                                            <a:rPr lang="it-IT" sz="2100" i="1">
                                              <a:solidFill>
                                                <a:srgbClr val="FF0000"/>
                                              </a:solidFill>
                                              <a:latin typeface="Cambria Math" panose="02040503050406030204" pitchFamily="18" charset="0"/>
                                            </a:rPr>
                                            <m:t> </m:t>
                                          </m:r>
                                        </m:e>
                                      </m:d>
                                      <m:r>
                                        <a:rPr lang="it-IT" sz="2100" i="1">
                                          <a:latin typeface="Cambria Math" panose="02040503050406030204" pitchFamily="18" charset="0"/>
                                        </a:rPr>
                                        <m:t> </m:t>
                                      </m:r>
                                      <m:r>
                                        <a:rPr lang="it-IT" sz="2100" i="1">
                                          <a:latin typeface="Cambria Math" panose="02040503050406030204" pitchFamily="18" charset="0"/>
                                        </a:rPr>
                                        <m:t>𝜆</m:t>
                                      </m:r>
                                      <m:r>
                                        <a:rPr lang="it-IT" sz="2100" i="1">
                                          <a:latin typeface="Cambria Math" panose="02040503050406030204" pitchFamily="18" charset="0"/>
                                        </a:rPr>
                                        <m:t>)</m:t>
                                      </m:r>
                                    </m:e>
                                  </m:func>
                                </m:e>
                              </m:groupChr>
                            </m:e>
                            <m:lim>
                              <m:sSub>
                                <m:sSubPr>
                                  <m:ctrlPr>
                                    <a:rPr lang="it-IT" sz="2100" i="1">
                                      <a:latin typeface="Cambria Math" panose="02040503050406030204" pitchFamily="18" charset="0"/>
                                    </a:rPr>
                                  </m:ctrlPr>
                                </m:sSubPr>
                                <m:e>
                                  <m:r>
                                    <a:rPr lang="it-IT" sz="2100" i="1">
                                      <a:latin typeface="Cambria Math" panose="02040503050406030204" pitchFamily="18" charset="0"/>
                                    </a:rPr>
                                    <m:t>𝛼</m:t>
                                  </m:r>
                                </m:e>
                                <m:sub>
                                  <m:r>
                                    <a:rPr lang="it-IT" sz="2100" i="1">
                                      <a:latin typeface="Cambria Math" panose="02040503050406030204" pitchFamily="18" charset="0"/>
                                    </a:rPr>
                                    <m:t>𝑡</m:t>
                                  </m:r>
                                </m:sub>
                              </m:sSub>
                              <m:d>
                                <m:dPr>
                                  <m:ctrlPr>
                                    <a:rPr lang="it-IT" sz="2100" i="1">
                                      <a:latin typeface="Cambria Math" panose="02040503050406030204" pitchFamily="18" charset="0"/>
                                    </a:rPr>
                                  </m:ctrlPr>
                                </m:dPr>
                                <m:e>
                                  <m:r>
                                    <a:rPr lang="it-IT" sz="2100" i="1">
                                      <a:latin typeface="Cambria Math" panose="02040503050406030204" pitchFamily="18" charset="0"/>
                                    </a:rPr>
                                    <m:t>𝑖</m:t>
                                  </m:r>
                                </m:e>
                              </m:d>
                              <m:r>
                                <a:rPr lang="it-IT" sz="2100" b="0" i="1" smtClean="0">
                                  <a:latin typeface="Cambria Math" panose="02040503050406030204" pitchFamily="18" charset="0"/>
                                </a:rPr>
                                <m:t>≡</m:t>
                              </m:r>
                              <m:func>
                                <m:funcPr>
                                  <m:ctrlPr>
                                    <a:rPr lang="it-IT" sz="2100" b="0" i="1" smtClean="0">
                                      <a:latin typeface="Cambria Math" panose="02040503050406030204" pitchFamily="18" charset="0"/>
                                    </a:rPr>
                                  </m:ctrlPr>
                                </m:funcPr>
                                <m:fName>
                                  <m:r>
                                    <m:rPr>
                                      <m:sty m:val="p"/>
                                    </m:rPr>
                                    <a:rPr lang="it-IT" sz="2100" b="0" i="0" smtClean="0">
                                      <a:latin typeface="Cambria Math" panose="02040503050406030204" pitchFamily="18" charset="0"/>
                                    </a:rPr>
                                    <m:t>Pr</m:t>
                                  </m:r>
                                </m:fName>
                                <m:e>
                                  <m:r>
                                    <a:rPr lang="it-IT" sz="2100" b="0" i="1" smtClean="0">
                                      <a:latin typeface="Cambria Math" panose="02040503050406030204" pitchFamily="18" charset="0"/>
                                    </a:rPr>
                                    <m:t>(</m:t>
                                  </m:r>
                                  <m:sSub>
                                    <m:sSubPr>
                                      <m:ctrlPr>
                                        <a:rPr lang="it-IT" sz="2100" i="1" smtClean="0">
                                          <a:latin typeface="Cambria Math" panose="02040503050406030204" pitchFamily="18" charset="0"/>
                                        </a:rPr>
                                      </m:ctrlPr>
                                    </m:sSubPr>
                                    <m:e>
                                      <m:r>
                                        <a:rPr lang="it-IT" sz="2100" i="1">
                                          <a:latin typeface="Cambria Math" panose="02040503050406030204" pitchFamily="18" charset="0"/>
                                        </a:rPr>
                                        <m:t>𝐵</m:t>
                                      </m:r>
                                    </m:e>
                                    <m:sub>
                                      <m:r>
                                        <a:rPr lang="it-IT" sz="2100" i="1">
                                          <a:latin typeface="Cambria Math" panose="02040503050406030204" pitchFamily="18" charset="0"/>
                                        </a:rPr>
                                        <m:t>1→</m:t>
                                      </m:r>
                                      <m:r>
                                        <a:rPr lang="it-IT" sz="2100" b="0" i="1" smtClean="0">
                                          <a:latin typeface="Cambria Math" panose="02040503050406030204" pitchFamily="18" charset="0"/>
                                        </a:rPr>
                                        <m:t>𝑡</m:t>
                                      </m:r>
                                    </m:sub>
                                  </m:sSub>
                                  <m:r>
                                    <a:rPr lang="it-IT" sz="2100" b="0" i="1" smtClean="0">
                                      <a:latin typeface="Cambria Math" panose="02040503050406030204" pitchFamily="18" charset="0"/>
                                    </a:rPr>
                                    <m:t>,    </m:t>
                                  </m:r>
                                  <m:r>
                                    <a:rPr lang="it-IT" sz="2100" b="0" i="1" smtClean="0">
                                      <a:latin typeface="Cambria Math" panose="02040503050406030204" pitchFamily="18" charset="0"/>
                                    </a:rPr>
                                    <m:t>𝐴</m:t>
                                  </m:r>
                                  <m:r>
                                    <a:rPr lang="it-IT" sz="2100" b="0" i="1" smtClean="0">
                                      <a:latin typeface="Cambria Math" panose="02040503050406030204" pitchFamily="18" charset="0"/>
                                    </a:rPr>
                                    <m:t>|</m:t>
                                  </m:r>
                                  <m:r>
                                    <a:rPr lang="it-IT" sz="2100" i="1">
                                      <a:latin typeface="Cambria Math" panose="02040503050406030204" pitchFamily="18" charset="0"/>
                                    </a:rPr>
                                    <m:t>𝜆</m:t>
                                  </m:r>
                                  <m:r>
                                    <a:rPr lang="it-IT" sz="2100" b="0" i="1" smtClean="0">
                                      <a:latin typeface="Cambria Math" panose="02040503050406030204" pitchFamily="18" charset="0"/>
                                    </a:rPr>
                                    <m:t>)</m:t>
                                  </m:r>
                                </m:e>
                              </m:func>
                            </m:lim>
                          </m:limUpp>
                        </m:num>
                        <m:den>
                          <m:limLow>
                            <m:limLowPr>
                              <m:ctrlPr>
                                <a:rPr lang="it-IT" sz="2100" b="0" i="1" smtClean="0">
                                  <a:latin typeface="Cambria Math" panose="02040503050406030204" pitchFamily="18" charset="0"/>
                                </a:rPr>
                              </m:ctrlPr>
                            </m:limLowPr>
                            <m:e>
                              <m:groupChr>
                                <m:groupChrPr>
                                  <m:chr m:val="⏟"/>
                                  <m:ctrlPr>
                                    <a:rPr lang="it-IT" sz="2100" b="0" i="1" smtClean="0">
                                      <a:latin typeface="Cambria Math" panose="02040503050406030204" pitchFamily="18" charset="0"/>
                                    </a:rPr>
                                  </m:ctrlPr>
                                </m:groupChrPr>
                                <m:e>
                                  <m:func>
                                    <m:funcPr>
                                      <m:ctrlPr>
                                        <a:rPr lang="it-IT" sz="2100" i="1">
                                          <a:latin typeface="Cambria Math" panose="02040503050406030204" pitchFamily="18" charset="0"/>
                                        </a:rPr>
                                      </m:ctrlPr>
                                    </m:funcPr>
                                    <m:fName>
                                      <m:r>
                                        <m:rPr>
                                          <m:sty m:val="p"/>
                                        </m:rPr>
                                        <a:rPr lang="it-IT" sz="2100">
                                          <a:latin typeface="Cambria Math" panose="02040503050406030204" pitchFamily="18" charset="0"/>
                                        </a:rPr>
                                        <m:t>Pr</m:t>
                                      </m:r>
                                    </m:fName>
                                    <m:e>
                                      <m:r>
                                        <a:rPr lang="it-IT" sz="2100" i="1">
                                          <a:latin typeface="Cambria Math" panose="02040503050406030204" pitchFamily="18" charset="0"/>
                                        </a:rPr>
                                        <m:t>(</m:t>
                                      </m:r>
                                      <m:r>
                                        <a:rPr lang="it-IT" sz="2100" i="1">
                                          <a:latin typeface="Cambria Math" panose="02040503050406030204" pitchFamily="18" charset="0"/>
                                        </a:rPr>
                                        <m:t>𝑂</m:t>
                                      </m:r>
                                      <m:r>
                                        <a:rPr lang="it-IT" sz="2100" i="1">
                                          <a:latin typeface="Cambria Math" panose="02040503050406030204" pitchFamily="18" charset="0"/>
                                        </a:rPr>
                                        <m:t>|</m:t>
                                      </m:r>
                                      <m:r>
                                        <a:rPr lang="it-IT" sz="2100" i="1">
                                          <a:latin typeface="Cambria Math" panose="02040503050406030204" pitchFamily="18" charset="0"/>
                                        </a:rPr>
                                        <m:t>𝜆</m:t>
                                      </m:r>
                                      <m:r>
                                        <a:rPr lang="it-IT" sz="2100" i="1">
                                          <a:latin typeface="Cambria Math" panose="02040503050406030204" pitchFamily="18" charset="0"/>
                                        </a:rPr>
                                        <m:t>)</m:t>
                                      </m:r>
                                    </m:e>
                                  </m:func>
                                </m:e>
                              </m:groupChr>
                            </m:e>
                            <m:lim>
                              <m:r>
                                <a:rPr lang="it-IT" sz="2100" b="0" i="1" smtClean="0">
                                  <a:latin typeface="Cambria Math" panose="02040503050406030204" pitchFamily="18" charset="0"/>
                                </a:rPr>
                                <m:t>  </m:t>
                              </m:r>
                              <m:d>
                                <m:dPr>
                                  <m:ctrlPr>
                                    <a:rPr lang="it-IT" sz="2100" b="0" i="1" smtClean="0">
                                      <a:latin typeface="Cambria Math" panose="02040503050406030204" pitchFamily="18" charset="0"/>
                                    </a:rPr>
                                  </m:ctrlPr>
                                </m:dPr>
                                <m:e>
                                  <m:r>
                                    <m:rPr>
                                      <m:sty m:val="p"/>
                                    </m:rPr>
                                    <a:rPr lang="it-IT" sz="2100" b="0" i="0" smtClean="0">
                                      <a:latin typeface="Cambria Math" panose="02040503050406030204" pitchFamily="18" charset="0"/>
                                    </a:rPr>
                                    <m:t>normalization</m:t>
                                  </m:r>
                                  <m:r>
                                    <a:rPr lang="it-IT" sz="2100" b="0" i="0" smtClean="0">
                                      <a:latin typeface="Cambria Math" panose="02040503050406030204" pitchFamily="18" charset="0"/>
                                    </a:rPr>
                                    <m:t> </m:t>
                                  </m:r>
                                  <m:r>
                                    <m:rPr>
                                      <m:sty m:val="p"/>
                                    </m:rPr>
                                    <a:rPr lang="it-IT" sz="2100" b="0" i="0" smtClean="0">
                                      <a:latin typeface="Cambria Math" panose="02040503050406030204" pitchFamily="18" charset="0"/>
                                    </a:rPr>
                                    <m:t>factor</m:t>
                                  </m:r>
                                </m:e>
                              </m:d>
                              <m:r>
                                <a:rPr lang="it-IT" sz="2100" b="0" i="1" smtClean="0">
                                  <a:latin typeface="Cambria Math" panose="02040503050406030204" pitchFamily="18" charset="0"/>
                                </a:rPr>
                                <m:t> ≡</m:t>
                              </m:r>
                              <m:func>
                                <m:funcPr>
                                  <m:ctrlPr>
                                    <a:rPr lang="it-IT" sz="2100" i="1">
                                      <a:latin typeface="Cambria Math" panose="02040503050406030204" pitchFamily="18" charset="0"/>
                                    </a:rPr>
                                  </m:ctrlPr>
                                </m:funcPr>
                                <m:fName>
                                  <m:r>
                                    <a:rPr lang="it-IT" sz="2100">
                                      <a:latin typeface="Cambria Math" panose="02040503050406030204" pitchFamily="18" charset="0"/>
                                    </a:rPr>
                                    <m:t> </m:t>
                                  </m:r>
                                  <m:r>
                                    <m:rPr>
                                      <m:sty m:val="p"/>
                                    </m:rPr>
                                    <a:rPr lang="it-IT" sz="2100">
                                      <a:latin typeface="Cambria Math" panose="02040503050406030204" pitchFamily="18" charset="0"/>
                                    </a:rPr>
                                    <m:t>Pr</m:t>
                                  </m:r>
                                </m:fName>
                                <m:e>
                                  <m:r>
                                    <a:rPr lang="it-IT" sz="2100" i="1">
                                      <a:latin typeface="Cambria Math" panose="02040503050406030204" pitchFamily="18" charset="0"/>
                                    </a:rPr>
                                    <m:t>(</m:t>
                                  </m:r>
                                  <m:r>
                                    <a:rPr lang="it-IT" sz="2100" i="1">
                                      <a:latin typeface="Cambria Math" panose="02040503050406030204" pitchFamily="18" charset="0"/>
                                    </a:rPr>
                                    <m:t>𝐵</m:t>
                                  </m:r>
                                  <m:r>
                                    <a:rPr lang="it-IT" sz="2100" i="1">
                                      <a:latin typeface="Cambria Math" panose="02040503050406030204" pitchFamily="18" charset="0"/>
                                    </a:rPr>
                                    <m:t>|</m:t>
                                  </m:r>
                                  <m:r>
                                    <a:rPr lang="it-IT" sz="2100" i="1">
                                      <a:latin typeface="Cambria Math" panose="02040503050406030204" pitchFamily="18" charset="0"/>
                                    </a:rPr>
                                    <m:t>𝜆</m:t>
                                  </m:r>
                                  <m:r>
                                    <a:rPr lang="it-IT" sz="2100" i="1">
                                      <a:latin typeface="Cambria Math" panose="02040503050406030204" pitchFamily="18" charset="0"/>
                                    </a:rPr>
                                    <m:t>)</m:t>
                                  </m:r>
                                </m:e>
                              </m:func>
                            </m:lim>
                          </m:limLow>
                        </m:den>
                      </m:f>
                    </m:oMath>
                  </m:oMathPara>
                </a14:m>
                <a:endParaRPr lang="en-US" sz="2100" dirty="0"/>
              </a:p>
            </p:txBody>
          </p:sp>
        </mc:Choice>
        <mc:Fallback>
          <p:sp>
            <p:nvSpPr>
              <p:cNvPr id="12" name="Rettangolo 11">
                <a:extLst>
                  <a:ext uri="{FF2B5EF4-FFF2-40B4-BE49-F238E27FC236}">
                    <a16:creationId xmlns:a16="http://schemas.microsoft.com/office/drawing/2014/main" id="{A94EE4F8-CBC8-40BB-AF59-9F40EE3D1912}"/>
                  </a:ext>
                </a:extLst>
              </p:cNvPr>
              <p:cNvSpPr>
                <a:spLocks noRot="1" noChangeAspect="1" noMove="1" noResize="1" noEditPoints="1" noAdjustHandles="1" noChangeArrowheads="1" noChangeShapeType="1" noTextEdit="1"/>
              </p:cNvSpPr>
              <p:nvPr/>
            </p:nvSpPr>
            <p:spPr>
              <a:xfrm>
                <a:off x="3622031" y="2153362"/>
                <a:ext cx="6418616" cy="1429174"/>
              </a:xfrm>
              <a:prstGeom prst="rect">
                <a:avLst/>
              </a:prstGeom>
              <a:blipFill>
                <a:blip r:embed="rId5"/>
                <a:stretch>
                  <a:fillRect/>
                </a:stretch>
              </a:blipFill>
            </p:spPr>
            <p:txBody>
              <a:bodyPr/>
              <a:lstStyle/>
              <a:p>
                <a:r>
                  <a:rPr lang="it-IT">
                    <a:noFill/>
                  </a:rPr>
                  <a:t> </a:t>
                </a:r>
              </a:p>
            </p:txBody>
          </p:sp>
        </mc:Fallback>
      </mc:AlternateContent>
      <p:grpSp>
        <p:nvGrpSpPr>
          <p:cNvPr id="57" name="Gruppo 56">
            <a:extLst>
              <a:ext uri="{FF2B5EF4-FFF2-40B4-BE49-F238E27FC236}">
                <a16:creationId xmlns:a16="http://schemas.microsoft.com/office/drawing/2014/main" id="{87B6C874-69C8-42EB-AFDE-BE527BAD676B}"/>
              </a:ext>
            </a:extLst>
          </p:cNvPr>
          <p:cNvGrpSpPr/>
          <p:nvPr/>
        </p:nvGrpSpPr>
        <p:grpSpPr>
          <a:xfrm>
            <a:off x="3913212" y="3867442"/>
            <a:ext cx="6034996" cy="3287051"/>
            <a:chOff x="3913212" y="3867442"/>
            <a:chExt cx="6034996" cy="3287051"/>
          </a:xfrm>
        </p:grpSpPr>
        <p:sp>
          <p:nvSpPr>
            <p:cNvPr id="55" name="Rettangolo con angoli arrotondati 54">
              <a:extLst>
                <a:ext uri="{FF2B5EF4-FFF2-40B4-BE49-F238E27FC236}">
                  <a16:creationId xmlns:a16="http://schemas.microsoft.com/office/drawing/2014/main" id="{0440300B-AFAE-4953-9CB9-55EA70510BD8}"/>
                </a:ext>
              </a:extLst>
            </p:cNvPr>
            <p:cNvSpPr/>
            <p:nvPr/>
          </p:nvSpPr>
          <p:spPr>
            <a:xfrm>
              <a:off x="3913212" y="3867442"/>
              <a:ext cx="6034996" cy="3287051"/>
            </a:xfrm>
            <a:prstGeom prst="roundRect">
              <a:avLst>
                <a:gd name="adj" fmla="val 11248"/>
              </a:avLst>
            </a:prstGeom>
            <a:solidFill>
              <a:schemeClr val="bg1">
                <a:alpha val="0"/>
              </a:schemeClr>
            </a:solidFill>
            <a:ln w="41275">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noFill/>
              </a:endParaRPr>
            </a:p>
          </p:txBody>
        </p:sp>
        <p:grpSp>
          <p:nvGrpSpPr>
            <p:cNvPr id="7" name="Gruppo 6">
              <a:extLst>
                <a:ext uri="{FF2B5EF4-FFF2-40B4-BE49-F238E27FC236}">
                  <a16:creationId xmlns:a16="http://schemas.microsoft.com/office/drawing/2014/main" id="{E10CCBF8-6687-483E-BF51-27D34ED623A6}"/>
                </a:ext>
              </a:extLst>
            </p:cNvPr>
            <p:cNvGrpSpPr/>
            <p:nvPr/>
          </p:nvGrpSpPr>
          <p:grpSpPr>
            <a:xfrm>
              <a:off x="5040312" y="4662075"/>
              <a:ext cx="3581710" cy="2492418"/>
              <a:chOff x="380866" y="4611270"/>
              <a:chExt cx="3943588" cy="2668673"/>
            </a:xfrm>
          </p:grpSpPr>
          <p:pic>
            <p:nvPicPr>
              <p:cNvPr id="19" name="Immagine 18">
                <a:extLst>
                  <a:ext uri="{FF2B5EF4-FFF2-40B4-BE49-F238E27FC236}">
                    <a16:creationId xmlns:a16="http://schemas.microsoft.com/office/drawing/2014/main" id="{03002EAB-56DE-4F87-94F9-51ECD9D814ED}"/>
                  </a:ext>
                </a:extLst>
              </p:cNvPr>
              <p:cNvPicPr>
                <a:picLocks noChangeAspect="1"/>
              </p:cNvPicPr>
              <p:nvPr/>
            </p:nvPicPr>
            <p:blipFill>
              <a:blip r:embed="rId6"/>
              <a:stretch>
                <a:fillRect/>
              </a:stretch>
            </p:blipFill>
            <p:spPr>
              <a:xfrm>
                <a:off x="505265" y="4611270"/>
                <a:ext cx="3819189" cy="2460018"/>
              </a:xfrm>
              <a:prstGeom prst="rect">
                <a:avLst/>
              </a:prstGeom>
            </p:spPr>
          </p:pic>
          <p:pic>
            <p:nvPicPr>
              <p:cNvPr id="20" name="Picture 6" descr="VIOMI V300004: Robot Vacuum Cleaner, Viomi SE, black at reichelt elektronik">
                <a:extLst>
                  <a:ext uri="{FF2B5EF4-FFF2-40B4-BE49-F238E27FC236}">
                    <a16:creationId xmlns:a16="http://schemas.microsoft.com/office/drawing/2014/main" id="{4B7F9584-91C7-46F8-8E8B-F16701F94BF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0866" y="6758521"/>
                <a:ext cx="660344" cy="521422"/>
              </a:xfrm>
              <a:prstGeom prst="rect">
                <a:avLst/>
              </a:prstGeom>
              <a:noFill/>
              <a:extLst>
                <a:ext uri="{909E8E84-426E-40DD-AFC4-6F175D3DCCD1}">
                  <a14:hiddenFill xmlns:a14="http://schemas.microsoft.com/office/drawing/2010/main">
                    <a:solidFill>
                      <a:srgbClr val="FFFFFF"/>
                    </a:solidFill>
                  </a14:hiddenFill>
                </a:ext>
              </a:extLst>
            </p:spPr>
          </p:pic>
          <p:sp>
            <p:nvSpPr>
              <p:cNvPr id="39" name="Stella a 5 punte 38">
                <a:extLst>
                  <a:ext uri="{FF2B5EF4-FFF2-40B4-BE49-F238E27FC236}">
                    <a16:creationId xmlns:a16="http://schemas.microsoft.com/office/drawing/2014/main" id="{9B762092-AA18-4485-AC18-C0D6D81746AE}"/>
                  </a:ext>
                </a:extLst>
              </p:cNvPr>
              <p:cNvSpPr/>
              <p:nvPr/>
            </p:nvSpPr>
            <p:spPr>
              <a:xfrm>
                <a:off x="675285" y="6316136"/>
                <a:ext cx="312538" cy="359181"/>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Stella a 5 punte 39">
                <a:extLst>
                  <a:ext uri="{FF2B5EF4-FFF2-40B4-BE49-F238E27FC236}">
                    <a16:creationId xmlns:a16="http://schemas.microsoft.com/office/drawing/2014/main" id="{0F36F558-9A8F-473D-A6DB-0B92BBF117C7}"/>
                  </a:ext>
                </a:extLst>
              </p:cNvPr>
              <p:cNvSpPr/>
              <p:nvPr/>
            </p:nvSpPr>
            <p:spPr>
              <a:xfrm>
                <a:off x="675285" y="5990779"/>
                <a:ext cx="312538" cy="359181"/>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Stella a 5 punte 40">
                <a:extLst>
                  <a:ext uri="{FF2B5EF4-FFF2-40B4-BE49-F238E27FC236}">
                    <a16:creationId xmlns:a16="http://schemas.microsoft.com/office/drawing/2014/main" id="{BBE9C4C0-6AA9-4946-804B-40D01BE29DE9}"/>
                  </a:ext>
                </a:extLst>
              </p:cNvPr>
              <p:cNvSpPr/>
              <p:nvPr/>
            </p:nvSpPr>
            <p:spPr>
              <a:xfrm>
                <a:off x="675285" y="5618867"/>
                <a:ext cx="312538" cy="359181"/>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Stella a 5 punte 42">
                <a:extLst>
                  <a:ext uri="{FF2B5EF4-FFF2-40B4-BE49-F238E27FC236}">
                    <a16:creationId xmlns:a16="http://schemas.microsoft.com/office/drawing/2014/main" id="{256A1E7E-D002-4D45-BB30-8D25E754FA7B}"/>
                  </a:ext>
                </a:extLst>
              </p:cNvPr>
              <p:cNvSpPr/>
              <p:nvPr/>
            </p:nvSpPr>
            <p:spPr>
              <a:xfrm>
                <a:off x="1580341" y="6338425"/>
                <a:ext cx="312538" cy="359181"/>
              </a:xfrm>
              <a:prstGeom prst="star5">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Stella a 5 punte 43">
                <a:extLst>
                  <a:ext uri="{FF2B5EF4-FFF2-40B4-BE49-F238E27FC236}">
                    <a16:creationId xmlns:a16="http://schemas.microsoft.com/office/drawing/2014/main" id="{F3EB443C-0812-4107-951E-35057F08EDF1}"/>
                  </a:ext>
                </a:extLst>
              </p:cNvPr>
              <p:cNvSpPr/>
              <p:nvPr/>
            </p:nvSpPr>
            <p:spPr>
              <a:xfrm>
                <a:off x="2511676" y="5631596"/>
                <a:ext cx="312538" cy="359181"/>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Stella a 5 punte 44">
                <a:extLst>
                  <a:ext uri="{FF2B5EF4-FFF2-40B4-BE49-F238E27FC236}">
                    <a16:creationId xmlns:a16="http://schemas.microsoft.com/office/drawing/2014/main" id="{D443B738-96C8-4173-B4B6-941272255211}"/>
                  </a:ext>
                </a:extLst>
              </p:cNvPr>
              <p:cNvSpPr/>
              <p:nvPr/>
            </p:nvSpPr>
            <p:spPr>
              <a:xfrm>
                <a:off x="2047341" y="6335013"/>
                <a:ext cx="312538" cy="359181"/>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Stella a 5 punte 48">
                <a:extLst>
                  <a:ext uri="{FF2B5EF4-FFF2-40B4-BE49-F238E27FC236}">
                    <a16:creationId xmlns:a16="http://schemas.microsoft.com/office/drawing/2014/main" id="{CF1EEF55-2230-43A8-AABA-90839E844BF3}"/>
                  </a:ext>
                </a:extLst>
              </p:cNvPr>
              <p:cNvSpPr/>
              <p:nvPr/>
            </p:nvSpPr>
            <p:spPr>
              <a:xfrm>
                <a:off x="3266763" y="5790418"/>
                <a:ext cx="312538" cy="359181"/>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Stella a 5 punte 49">
                <a:extLst>
                  <a:ext uri="{FF2B5EF4-FFF2-40B4-BE49-F238E27FC236}">
                    <a16:creationId xmlns:a16="http://schemas.microsoft.com/office/drawing/2014/main" id="{919BB15D-62DD-4ACB-98F3-9822EC37C3FC}"/>
                  </a:ext>
                </a:extLst>
              </p:cNvPr>
              <p:cNvSpPr/>
              <p:nvPr/>
            </p:nvSpPr>
            <p:spPr>
              <a:xfrm>
                <a:off x="3624273" y="5799653"/>
                <a:ext cx="312538" cy="359181"/>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Stella a 5 punte 50">
                <a:extLst>
                  <a:ext uri="{FF2B5EF4-FFF2-40B4-BE49-F238E27FC236}">
                    <a16:creationId xmlns:a16="http://schemas.microsoft.com/office/drawing/2014/main" id="{4445CAC0-B518-463B-B469-3D7E9BE0D2C3}"/>
                  </a:ext>
                </a:extLst>
              </p:cNvPr>
              <p:cNvSpPr/>
              <p:nvPr/>
            </p:nvSpPr>
            <p:spPr>
              <a:xfrm>
                <a:off x="4009450" y="5799653"/>
                <a:ext cx="312538" cy="359181"/>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Stella a 5 punte 51">
                <a:extLst>
                  <a:ext uri="{FF2B5EF4-FFF2-40B4-BE49-F238E27FC236}">
                    <a16:creationId xmlns:a16="http://schemas.microsoft.com/office/drawing/2014/main" id="{B366CED7-9540-4988-B02A-D3B8DF646F73}"/>
                  </a:ext>
                </a:extLst>
              </p:cNvPr>
              <p:cNvSpPr/>
              <p:nvPr/>
            </p:nvSpPr>
            <p:spPr>
              <a:xfrm>
                <a:off x="4007715" y="6111442"/>
                <a:ext cx="312538" cy="359181"/>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Stella a 5 punte 52">
                <a:extLst>
                  <a:ext uri="{FF2B5EF4-FFF2-40B4-BE49-F238E27FC236}">
                    <a16:creationId xmlns:a16="http://schemas.microsoft.com/office/drawing/2014/main" id="{9C5637D8-BF02-4CF6-804F-18F39275E69C}"/>
                  </a:ext>
                </a:extLst>
              </p:cNvPr>
              <p:cNvSpPr/>
              <p:nvPr/>
            </p:nvSpPr>
            <p:spPr>
              <a:xfrm>
                <a:off x="3650205" y="6117892"/>
                <a:ext cx="312538" cy="359181"/>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Stella a 5 punte 31">
                <a:extLst>
                  <a:ext uri="{FF2B5EF4-FFF2-40B4-BE49-F238E27FC236}">
                    <a16:creationId xmlns:a16="http://schemas.microsoft.com/office/drawing/2014/main" id="{32791887-D44B-0C95-7C33-5F7971C8D472}"/>
                  </a:ext>
                </a:extLst>
              </p:cNvPr>
              <p:cNvSpPr/>
              <p:nvPr/>
            </p:nvSpPr>
            <p:spPr>
              <a:xfrm>
                <a:off x="1096325" y="6315111"/>
                <a:ext cx="312538" cy="359181"/>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Stella a 5 punte 32">
                <a:extLst>
                  <a:ext uri="{FF2B5EF4-FFF2-40B4-BE49-F238E27FC236}">
                    <a16:creationId xmlns:a16="http://schemas.microsoft.com/office/drawing/2014/main" id="{16715296-8E3E-A942-CC85-6F2D73812C6B}"/>
                  </a:ext>
                </a:extLst>
              </p:cNvPr>
              <p:cNvSpPr/>
              <p:nvPr/>
            </p:nvSpPr>
            <p:spPr>
              <a:xfrm>
                <a:off x="2508507" y="6353146"/>
                <a:ext cx="312538" cy="359181"/>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Stella a 5 punte 33">
                <a:extLst>
                  <a:ext uri="{FF2B5EF4-FFF2-40B4-BE49-F238E27FC236}">
                    <a16:creationId xmlns:a16="http://schemas.microsoft.com/office/drawing/2014/main" id="{51149EDF-A02C-62ED-1072-80C3C0DBCFB3}"/>
                  </a:ext>
                </a:extLst>
              </p:cNvPr>
              <p:cNvSpPr/>
              <p:nvPr/>
            </p:nvSpPr>
            <p:spPr>
              <a:xfrm>
                <a:off x="2509657" y="5969081"/>
                <a:ext cx="312538" cy="359181"/>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Stella a 5 punte 35">
                <a:extLst>
                  <a:ext uri="{FF2B5EF4-FFF2-40B4-BE49-F238E27FC236}">
                    <a16:creationId xmlns:a16="http://schemas.microsoft.com/office/drawing/2014/main" id="{19675ED9-5442-7A7A-387D-E5FC6FF075A1}"/>
                  </a:ext>
                </a:extLst>
              </p:cNvPr>
              <p:cNvSpPr/>
              <p:nvPr/>
            </p:nvSpPr>
            <p:spPr>
              <a:xfrm>
                <a:off x="1078805" y="5955929"/>
                <a:ext cx="312538" cy="359181"/>
              </a:xfrm>
              <a:prstGeom prst="star5">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Stella a 5 punte 58">
                <a:extLst>
                  <a:ext uri="{FF2B5EF4-FFF2-40B4-BE49-F238E27FC236}">
                    <a16:creationId xmlns:a16="http://schemas.microsoft.com/office/drawing/2014/main" id="{09B3E3C3-A3F0-DF17-3F56-8C788F29668B}"/>
                  </a:ext>
                </a:extLst>
              </p:cNvPr>
              <p:cNvSpPr/>
              <p:nvPr/>
            </p:nvSpPr>
            <p:spPr>
              <a:xfrm>
                <a:off x="2909254" y="5457912"/>
                <a:ext cx="312538" cy="359181"/>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Stella a 5 punte 59">
                <a:extLst>
                  <a:ext uri="{FF2B5EF4-FFF2-40B4-BE49-F238E27FC236}">
                    <a16:creationId xmlns:a16="http://schemas.microsoft.com/office/drawing/2014/main" id="{A39A0E7A-9457-8571-B0B7-6F49FFF0F9F5}"/>
                  </a:ext>
                </a:extLst>
              </p:cNvPr>
              <p:cNvSpPr/>
              <p:nvPr/>
            </p:nvSpPr>
            <p:spPr>
              <a:xfrm>
                <a:off x="2919004" y="5779991"/>
                <a:ext cx="312538" cy="359181"/>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CasellaDiTesto 13">
              <a:extLst>
                <a:ext uri="{FF2B5EF4-FFF2-40B4-BE49-F238E27FC236}">
                  <a16:creationId xmlns:a16="http://schemas.microsoft.com/office/drawing/2014/main" id="{EFC089B3-A0C2-4402-8528-DE8230063C1A}"/>
                </a:ext>
              </a:extLst>
            </p:cNvPr>
            <p:cNvSpPr txBox="1"/>
            <p:nvPr/>
          </p:nvSpPr>
          <p:spPr>
            <a:xfrm>
              <a:off x="4080875" y="3919429"/>
              <a:ext cx="5833424" cy="738664"/>
            </a:xfrm>
            <a:prstGeom prst="rect">
              <a:avLst/>
            </a:prstGeom>
            <a:noFill/>
          </p:spPr>
          <p:txBody>
            <a:bodyPr wrap="square">
              <a:spAutoFit/>
            </a:bodyPr>
            <a:lstStyle/>
            <a:p>
              <a:pPr algn="ctr"/>
              <a:r>
                <a:rPr lang="en-GB" sz="2100" dirty="0"/>
                <a:t>This criteria returns the most expected states, but it may provide not feasible sequences…</a:t>
              </a:r>
            </a:p>
          </p:txBody>
        </p:sp>
      </p:grpSp>
      <mc:AlternateContent xmlns:mc="http://schemas.openxmlformats.org/markup-compatibility/2006" xmlns:a14="http://schemas.microsoft.com/office/drawing/2010/main">
        <mc:Choice Requires="a14">
          <p:sp>
            <p:nvSpPr>
              <p:cNvPr id="3" name="Rettangolo 2">
                <a:extLst>
                  <a:ext uri="{FF2B5EF4-FFF2-40B4-BE49-F238E27FC236}">
                    <a16:creationId xmlns:a16="http://schemas.microsoft.com/office/drawing/2014/main" id="{F8DFD1A3-5000-4FE5-9181-83BBCD1DB4BC}"/>
                  </a:ext>
                </a:extLst>
              </p:cNvPr>
              <p:cNvSpPr/>
              <p:nvPr/>
            </p:nvSpPr>
            <p:spPr>
              <a:xfrm>
                <a:off x="860163" y="2349116"/>
                <a:ext cx="2890215" cy="714811"/>
              </a:xfrm>
              <a:prstGeom prst="rect">
                <a:avLst/>
              </a:prstGeom>
            </p:spPr>
            <p:txBody>
              <a:bodyPr wrap="none">
                <a:spAutoFit/>
              </a:bodyPr>
              <a:lstStyle/>
              <a:p>
                <a14:m>
                  <m:oMath xmlns:m="http://schemas.openxmlformats.org/officeDocument/2006/math">
                    <m:sSub>
                      <m:sSubPr>
                        <m:ctrlPr>
                          <a:rPr lang="it-IT" sz="2100" i="1" smtClean="0">
                            <a:latin typeface="Cambria Math" panose="02040503050406030204" pitchFamily="18" charset="0"/>
                          </a:rPr>
                        </m:ctrlPr>
                      </m:sSubPr>
                      <m:e>
                        <m:r>
                          <a:rPr lang="it-IT" sz="2100" i="1">
                            <a:latin typeface="Cambria Math" panose="02040503050406030204" pitchFamily="18" charset="0"/>
                          </a:rPr>
                          <m:t>𝛾</m:t>
                        </m:r>
                      </m:e>
                      <m:sub>
                        <m:r>
                          <a:rPr lang="it-IT" sz="2100" i="1">
                            <a:latin typeface="Cambria Math" panose="02040503050406030204" pitchFamily="18" charset="0"/>
                          </a:rPr>
                          <m:t>𝑡</m:t>
                        </m:r>
                      </m:sub>
                    </m:sSub>
                    <m:d>
                      <m:dPr>
                        <m:ctrlPr>
                          <a:rPr lang="it-IT" sz="2100" i="1">
                            <a:latin typeface="Cambria Math" panose="02040503050406030204" pitchFamily="18" charset="0"/>
                          </a:rPr>
                        </m:ctrlPr>
                      </m:dPr>
                      <m:e>
                        <m:r>
                          <a:rPr lang="it-IT" sz="2100" i="1">
                            <a:latin typeface="Cambria Math" panose="02040503050406030204" pitchFamily="18" charset="0"/>
                          </a:rPr>
                          <m:t>𝑖</m:t>
                        </m:r>
                      </m:e>
                    </m:d>
                    <m:r>
                      <a:rPr lang="it-IT" sz="2100" i="1">
                        <a:latin typeface="Cambria Math" panose="02040503050406030204" pitchFamily="18" charset="0"/>
                      </a:rPr>
                      <m:t>=</m:t>
                    </m:r>
                  </m:oMath>
                </a14:m>
                <a:r>
                  <a:rPr lang="it-IT" sz="2100" dirty="0"/>
                  <a:t> </a:t>
                </a:r>
                <a14:m>
                  <m:oMath xmlns:m="http://schemas.openxmlformats.org/officeDocument/2006/math">
                    <m:limUpp>
                      <m:limUppPr>
                        <m:ctrlPr>
                          <a:rPr lang="it-IT" sz="2100" b="0" i="1" smtClean="0">
                            <a:latin typeface="Cambria Math" panose="02040503050406030204" pitchFamily="18" charset="0"/>
                          </a:rPr>
                        </m:ctrlPr>
                      </m:limUppPr>
                      <m:e>
                        <m:groupChr>
                          <m:groupChrPr>
                            <m:chr m:val="⏞"/>
                            <m:pos m:val="top"/>
                            <m:vertJc m:val="bot"/>
                            <m:ctrlPr>
                              <a:rPr lang="it-IT" sz="2100" b="0" i="1" smtClean="0">
                                <a:latin typeface="Cambria Math" panose="02040503050406030204" pitchFamily="18" charset="0"/>
                              </a:rPr>
                            </m:ctrlPr>
                          </m:groupChrPr>
                          <m:e>
                            <m:func>
                              <m:funcPr>
                                <m:ctrlPr>
                                  <a:rPr lang="it-IT" sz="2100" i="1">
                                    <a:latin typeface="Cambria Math" panose="02040503050406030204" pitchFamily="18" charset="0"/>
                                  </a:rPr>
                                </m:ctrlPr>
                              </m:funcPr>
                              <m:fName>
                                <m:r>
                                  <m:rPr>
                                    <m:sty m:val="p"/>
                                    <m:brk/>
                                  </m:rPr>
                                  <a:rPr lang="it-IT" sz="2100">
                                    <a:latin typeface="Cambria Math" panose="02040503050406030204" pitchFamily="18" charset="0"/>
                                  </a:rPr>
                                  <m:t>P</m:t>
                                </m:r>
                                <m:r>
                                  <m:rPr>
                                    <m:sty m:val="p"/>
                                  </m:rPr>
                                  <a:rPr lang="it-IT" sz="2100">
                                    <a:latin typeface="Cambria Math" panose="02040503050406030204" pitchFamily="18" charset="0"/>
                                  </a:rPr>
                                  <m:t>r</m:t>
                                </m:r>
                              </m:fName>
                              <m:e>
                                <m:d>
                                  <m:dPr>
                                    <m:ctrlPr>
                                      <a:rPr lang="it-IT" sz="2100" i="1">
                                        <a:latin typeface="Cambria Math" panose="02040503050406030204" pitchFamily="18" charset="0"/>
                                      </a:rPr>
                                    </m:ctrlPr>
                                  </m:dPr>
                                  <m:e>
                                    <m:sSub>
                                      <m:sSubPr>
                                        <m:ctrlPr>
                                          <a:rPr lang="it-IT" sz="2100" i="1" smtClean="0">
                                            <a:solidFill>
                                              <a:srgbClr val="FF0000"/>
                                            </a:solidFill>
                                            <a:latin typeface="Cambria Math" panose="02040503050406030204" pitchFamily="18" charset="0"/>
                                          </a:rPr>
                                        </m:ctrlPr>
                                      </m:sSubPr>
                                      <m:e>
                                        <m:r>
                                          <a:rPr lang="it-IT" sz="2100" i="1">
                                            <a:solidFill>
                                              <a:srgbClr val="FF0000"/>
                                            </a:solidFill>
                                            <a:latin typeface="Cambria Math" panose="02040503050406030204" pitchFamily="18" charset="0"/>
                                          </a:rPr>
                                          <m:t>𝑞</m:t>
                                        </m:r>
                                      </m:e>
                                      <m:sub>
                                        <m:r>
                                          <a:rPr lang="it-IT" sz="2100" i="1">
                                            <a:solidFill>
                                              <a:srgbClr val="FF0000"/>
                                            </a:solidFill>
                                            <a:latin typeface="Cambria Math" panose="02040503050406030204" pitchFamily="18" charset="0"/>
                                          </a:rPr>
                                          <m:t>𝑡</m:t>
                                        </m:r>
                                      </m:sub>
                                    </m:sSub>
                                    <m:r>
                                      <a:rPr lang="it-IT" sz="2100" i="1">
                                        <a:solidFill>
                                          <a:srgbClr val="FF0000"/>
                                        </a:solidFill>
                                        <a:latin typeface="Cambria Math" panose="02040503050406030204" pitchFamily="18" charset="0"/>
                                      </a:rPr>
                                      <m:t>=</m:t>
                                    </m:r>
                                    <m:sSub>
                                      <m:sSubPr>
                                        <m:ctrlPr>
                                          <a:rPr lang="it-IT" sz="2100" i="1">
                                            <a:solidFill>
                                              <a:srgbClr val="FF0000"/>
                                            </a:solidFill>
                                            <a:latin typeface="Cambria Math" panose="02040503050406030204" pitchFamily="18" charset="0"/>
                                          </a:rPr>
                                        </m:ctrlPr>
                                      </m:sSubPr>
                                      <m:e>
                                        <m:r>
                                          <a:rPr lang="it-IT" sz="2100" i="1">
                                            <a:solidFill>
                                              <a:srgbClr val="FF0000"/>
                                            </a:solidFill>
                                            <a:latin typeface="Cambria Math" panose="02040503050406030204" pitchFamily="18" charset="0"/>
                                          </a:rPr>
                                          <m:t>𝑆</m:t>
                                        </m:r>
                                      </m:e>
                                      <m:sub>
                                        <m:r>
                                          <a:rPr lang="it-IT" sz="2100" i="1">
                                            <a:solidFill>
                                              <a:srgbClr val="FF0000"/>
                                            </a:solidFill>
                                            <a:latin typeface="Cambria Math" panose="02040503050406030204" pitchFamily="18" charset="0"/>
                                          </a:rPr>
                                          <m:t>𝑖</m:t>
                                        </m:r>
                                      </m:sub>
                                    </m:sSub>
                                  </m:e>
                                  <m:e>
                                    <m:r>
                                      <a:rPr lang="it-IT" sz="2100" i="1">
                                        <a:latin typeface="Cambria Math" panose="02040503050406030204" pitchFamily="18" charset="0"/>
                                      </a:rPr>
                                      <m:t>𝑂</m:t>
                                    </m:r>
                                    <m:r>
                                      <a:rPr lang="it-IT" sz="2100" i="1">
                                        <a:latin typeface="Cambria Math" panose="02040503050406030204" pitchFamily="18" charset="0"/>
                                      </a:rPr>
                                      <m:t>,</m:t>
                                    </m:r>
                                    <m:r>
                                      <a:rPr lang="it-IT" sz="2100" i="1">
                                        <a:latin typeface="Cambria Math" panose="02040503050406030204" pitchFamily="18" charset="0"/>
                                      </a:rPr>
                                      <m:t>𝜆</m:t>
                                    </m:r>
                                  </m:e>
                                </m:d>
                              </m:e>
                            </m:func>
                          </m:e>
                        </m:groupChr>
                      </m:e>
                      <m:lim>
                        <m:func>
                          <m:funcPr>
                            <m:ctrlPr>
                              <a:rPr lang="it-IT" sz="2100" b="0" i="1" smtClean="0">
                                <a:latin typeface="Cambria Math" panose="02040503050406030204" pitchFamily="18" charset="0"/>
                              </a:rPr>
                            </m:ctrlPr>
                          </m:funcPr>
                          <m:fName>
                            <m:r>
                              <m:rPr>
                                <m:sty m:val="p"/>
                              </m:rPr>
                              <a:rPr lang="it-IT" sz="2100" b="0" i="0" smtClean="0">
                                <a:latin typeface="Cambria Math" panose="02040503050406030204" pitchFamily="18" charset="0"/>
                              </a:rPr>
                              <m:t>Pr</m:t>
                            </m:r>
                          </m:fName>
                          <m:e>
                            <m:r>
                              <a:rPr lang="it-IT" sz="2100" b="0" i="1" smtClean="0">
                                <a:latin typeface="Cambria Math" panose="02040503050406030204" pitchFamily="18" charset="0"/>
                              </a:rPr>
                              <m:t>(</m:t>
                            </m:r>
                            <m:r>
                              <a:rPr lang="it-IT" sz="2100" b="0" i="1" smtClean="0">
                                <a:latin typeface="Cambria Math" panose="02040503050406030204" pitchFamily="18" charset="0"/>
                              </a:rPr>
                              <m:t>𝐴</m:t>
                            </m:r>
                            <m:r>
                              <a:rPr lang="it-IT" sz="2100" b="0" i="1" smtClean="0">
                                <a:latin typeface="Cambria Math" panose="02040503050406030204" pitchFamily="18" charset="0"/>
                              </a:rPr>
                              <m:t>|</m:t>
                            </m:r>
                            <m:r>
                              <a:rPr lang="it-IT" sz="2100" b="0" i="1" smtClean="0">
                                <a:latin typeface="Cambria Math" panose="02040503050406030204" pitchFamily="18" charset="0"/>
                              </a:rPr>
                              <m:t>𝐵</m:t>
                            </m:r>
                            <m:r>
                              <a:rPr lang="it-IT" sz="2100" b="0" i="1" smtClean="0">
                                <a:latin typeface="Cambria Math" panose="02040503050406030204" pitchFamily="18" charset="0"/>
                              </a:rPr>
                              <m:t>,</m:t>
                            </m:r>
                            <m:r>
                              <a:rPr lang="it-IT" sz="2100" b="0" i="1" smtClean="0">
                                <a:latin typeface="Cambria Math" panose="02040503050406030204" pitchFamily="18" charset="0"/>
                              </a:rPr>
                              <m:t>𝜆</m:t>
                            </m:r>
                            <m:r>
                              <a:rPr lang="it-IT" sz="2100" b="0" i="1" smtClean="0">
                                <a:latin typeface="Cambria Math" panose="02040503050406030204" pitchFamily="18" charset="0"/>
                              </a:rPr>
                              <m:t>)</m:t>
                            </m:r>
                          </m:e>
                        </m:func>
                      </m:lim>
                    </m:limUpp>
                  </m:oMath>
                </a14:m>
                <a:endParaRPr lang="en-US" sz="2100" dirty="0"/>
              </a:p>
            </p:txBody>
          </p:sp>
        </mc:Choice>
        <mc:Fallback xmlns="">
          <p:sp>
            <p:nvSpPr>
              <p:cNvPr id="3" name="Rettangolo 2">
                <a:extLst>
                  <a:ext uri="{FF2B5EF4-FFF2-40B4-BE49-F238E27FC236}">
                    <a16:creationId xmlns:a16="http://schemas.microsoft.com/office/drawing/2014/main" id="{F8DFD1A3-5000-4FE5-9181-83BBCD1DB4BC}"/>
                  </a:ext>
                </a:extLst>
              </p:cNvPr>
              <p:cNvSpPr>
                <a:spLocks noRot="1" noChangeAspect="1" noMove="1" noResize="1" noEditPoints="1" noAdjustHandles="1" noChangeArrowheads="1" noChangeShapeType="1" noTextEdit="1"/>
              </p:cNvSpPr>
              <p:nvPr/>
            </p:nvSpPr>
            <p:spPr>
              <a:xfrm>
                <a:off x="860163" y="2349116"/>
                <a:ext cx="2890215" cy="714811"/>
              </a:xfrm>
              <a:prstGeom prst="rect">
                <a:avLst/>
              </a:prstGeom>
              <a:blipFill>
                <a:blip r:embed="rId8"/>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56" name="Rettangolo 55">
                <a:extLst>
                  <a:ext uri="{FF2B5EF4-FFF2-40B4-BE49-F238E27FC236}">
                    <a16:creationId xmlns:a16="http://schemas.microsoft.com/office/drawing/2014/main" id="{979F3DA5-F81A-49F0-9E1C-DD6A3E4DCC11}"/>
                  </a:ext>
                </a:extLst>
              </p:cNvPr>
              <p:cNvSpPr/>
              <p:nvPr/>
            </p:nvSpPr>
            <p:spPr>
              <a:xfrm>
                <a:off x="860163" y="3275301"/>
                <a:ext cx="2277162" cy="84132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2100" i="1" smtClean="0">
                          <a:latin typeface="Cambria Math" panose="02040503050406030204" pitchFamily="18" charset="0"/>
                        </a:rPr>
                        <m:t>=</m:t>
                      </m:r>
                      <m:f>
                        <m:fPr>
                          <m:ctrlPr>
                            <a:rPr lang="it-IT" sz="2100" b="0" i="1" smtClean="0">
                              <a:latin typeface="Cambria Math" panose="02040503050406030204" pitchFamily="18" charset="0"/>
                            </a:rPr>
                          </m:ctrlPr>
                        </m:fPr>
                        <m:num>
                          <m:sSub>
                            <m:sSubPr>
                              <m:ctrlPr>
                                <a:rPr lang="it-IT" sz="2100" b="0" i="1" smtClean="0">
                                  <a:latin typeface="Cambria Math" panose="02040503050406030204" pitchFamily="18" charset="0"/>
                                </a:rPr>
                              </m:ctrlPr>
                            </m:sSubPr>
                            <m:e>
                              <m:r>
                                <a:rPr lang="it-IT" sz="2100" i="1" smtClean="0">
                                  <a:latin typeface="Cambria Math" panose="02040503050406030204" pitchFamily="18" charset="0"/>
                                </a:rPr>
                                <m:t>𝛼</m:t>
                              </m:r>
                            </m:e>
                            <m:sub>
                              <m:r>
                                <a:rPr lang="it-IT" sz="2100" b="0" i="1" smtClean="0">
                                  <a:latin typeface="Cambria Math" panose="02040503050406030204" pitchFamily="18" charset="0"/>
                                </a:rPr>
                                <m:t>𝑡</m:t>
                              </m:r>
                            </m:sub>
                          </m:sSub>
                          <m:d>
                            <m:dPr>
                              <m:ctrlPr>
                                <a:rPr lang="it-IT" sz="2100" b="0" i="1" smtClean="0">
                                  <a:latin typeface="Cambria Math" panose="02040503050406030204" pitchFamily="18" charset="0"/>
                                </a:rPr>
                              </m:ctrlPr>
                            </m:dPr>
                            <m:e>
                              <m:r>
                                <a:rPr lang="it-IT" sz="2100" b="0" i="1" smtClean="0">
                                  <a:latin typeface="Cambria Math" panose="02040503050406030204" pitchFamily="18" charset="0"/>
                                </a:rPr>
                                <m:t>𝑖</m:t>
                              </m:r>
                            </m:e>
                          </m:d>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𝛽</m:t>
                              </m:r>
                            </m:e>
                            <m:sub>
                              <m:r>
                                <a:rPr lang="it-IT" sz="2100" b="0" i="1" smtClean="0">
                                  <a:latin typeface="Cambria Math" panose="02040503050406030204" pitchFamily="18" charset="0"/>
                                </a:rPr>
                                <m:t>𝑡</m:t>
                              </m:r>
                            </m:sub>
                          </m:sSub>
                          <m:r>
                            <a:rPr lang="it-IT" sz="2100" b="0" i="1" smtClean="0">
                              <a:latin typeface="Cambria Math" panose="02040503050406030204" pitchFamily="18" charset="0"/>
                            </a:rPr>
                            <m:t>(</m:t>
                          </m:r>
                          <m:r>
                            <a:rPr lang="it-IT" sz="2100" b="0" i="1" smtClean="0">
                              <a:latin typeface="Cambria Math" panose="02040503050406030204" pitchFamily="18" charset="0"/>
                            </a:rPr>
                            <m:t>𝑖</m:t>
                          </m:r>
                          <m:r>
                            <a:rPr lang="it-IT" sz="2100" b="0" i="1" smtClean="0">
                              <a:latin typeface="Cambria Math" panose="02040503050406030204" pitchFamily="18" charset="0"/>
                            </a:rPr>
                            <m:t>)</m:t>
                          </m:r>
                        </m:num>
                        <m:den>
                          <m:nary>
                            <m:naryPr>
                              <m:chr m:val="∑"/>
                              <m:ctrlPr>
                                <a:rPr lang="it-IT" sz="2100" i="1">
                                  <a:latin typeface="Cambria Math" panose="02040503050406030204" pitchFamily="18" charset="0"/>
                                </a:rPr>
                              </m:ctrlPr>
                            </m:naryPr>
                            <m:sub>
                              <m:r>
                                <m:rPr>
                                  <m:brk m:alnAt="23"/>
                                </m:rPr>
                                <a:rPr lang="it-IT" sz="2100" i="1">
                                  <a:latin typeface="Cambria Math" panose="02040503050406030204" pitchFamily="18" charset="0"/>
                                </a:rPr>
                                <m:t>𝑗</m:t>
                              </m:r>
                              <m:r>
                                <a:rPr lang="it-IT" sz="2100" i="1">
                                  <a:latin typeface="Cambria Math" panose="02040503050406030204" pitchFamily="18" charset="0"/>
                                </a:rPr>
                                <m:t>=1</m:t>
                              </m:r>
                            </m:sub>
                            <m:sup>
                              <m:r>
                                <a:rPr lang="it-IT" sz="2100" i="1">
                                  <a:latin typeface="Cambria Math" panose="02040503050406030204" pitchFamily="18" charset="0"/>
                                </a:rPr>
                                <m:t>𝑁</m:t>
                              </m:r>
                            </m:sup>
                            <m:e>
                              <m:sSub>
                                <m:sSubPr>
                                  <m:ctrlPr>
                                    <a:rPr lang="it-IT" sz="2100" i="1">
                                      <a:latin typeface="Cambria Math" panose="02040503050406030204" pitchFamily="18" charset="0"/>
                                    </a:rPr>
                                  </m:ctrlPr>
                                </m:sSubPr>
                                <m:e>
                                  <m:r>
                                    <a:rPr lang="it-IT" sz="2100" i="1">
                                      <a:latin typeface="Cambria Math" panose="02040503050406030204" pitchFamily="18" charset="0"/>
                                    </a:rPr>
                                    <m:t>𝛼</m:t>
                                  </m:r>
                                </m:e>
                                <m:sub>
                                  <m:r>
                                    <a:rPr lang="it-IT" sz="2100" i="1">
                                      <a:latin typeface="Cambria Math" panose="02040503050406030204" pitchFamily="18" charset="0"/>
                                    </a:rPr>
                                    <m:t>𝑡</m:t>
                                  </m:r>
                                </m:sub>
                              </m:sSub>
                              <m:d>
                                <m:dPr>
                                  <m:ctrlPr>
                                    <a:rPr lang="it-IT" sz="2100" i="1">
                                      <a:latin typeface="Cambria Math" panose="02040503050406030204" pitchFamily="18" charset="0"/>
                                    </a:rPr>
                                  </m:ctrlPr>
                                </m:dPr>
                                <m:e>
                                  <m:r>
                                    <a:rPr lang="it-IT" sz="2100" i="1">
                                      <a:latin typeface="Cambria Math" panose="02040503050406030204" pitchFamily="18" charset="0"/>
                                    </a:rPr>
                                    <m:t>𝑗</m:t>
                                  </m:r>
                                </m:e>
                              </m:d>
                              <m:sSub>
                                <m:sSubPr>
                                  <m:ctrlPr>
                                    <a:rPr lang="it-IT" sz="2100" i="1">
                                      <a:latin typeface="Cambria Math" panose="02040503050406030204" pitchFamily="18" charset="0"/>
                                    </a:rPr>
                                  </m:ctrlPr>
                                </m:sSubPr>
                                <m:e>
                                  <m:r>
                                    <a:rPr lang="it-IT" sz="2100" i="1">
                                      <a:latin typeface="Cambria Math" panose="02040503050406030204" pitchFamily="18" charset="0"/>
                                    </a:rPr>
                                    <m:t>𝛽</m:t>
                                  </m:r>
                                </m:e>
                                <m:sub>
                                  <m:r>
                                    <a:rPr lang="it-IT" sz="2100" i="1">
                                      <a:latin typeface="Cambria Math" panose="02040503050406030204" pitchFamily="18" charset="0"/>
                                    </a:rPr>
                                    <m:t>𝑡</m:t>
                                  </m:r>
                                </m:sub>
                              </m:sSub>
                              <m:d>
                                <m:dPr>
                                  <m:ctrlPr>
                                    <a:rPr lang="it-IT" sz="2100" i="1">
                                      <a:latin typeface="Cambria Math" panose="02040503050406030204" pitchFamily="18" charset="0"/>
                                    </a:rPr>
                                  </m:ctrlPr>
                                </m:dPr>
                                <m:e>
                                  <m:r>
                                    <a:rPr lang="it-IT" sz="2100" i="1">
                                      <a:latin typeface="Cambria Math" panose="02040503050406030204" pitchFamily="18" charset="0"/>
                                    </a:rPr>
                                    <m:t>𝑗</m:t>
                                  </m:r>
                                </m:e>
                              </m:d>
                            </m:e>
                          </m:nary>
                        </m:den>
                      </m:f>
                    </m:oMath>
                  </m:oMathPara>
                </a14:m>
                <a:endParaRPr lang="en-US" sz="2100" dirty="0"/>
              </a:p>
            </p:txBody>
          </p:sp>
        </mc:Choice>
        <mc:Fallback xmlns="">
          <p:sp>
            <p:nvSpPr>
              <p:cNvPr id="56" name="Rettangolo 55">
                <a:extLst>
                  <a:ext uri="{FF2B5EF4-FFF2-40B4-BE49-F238E27FC236}">
                    <a16:creationId xmlns:a16="http://schemas.microsoft.com/office/drawing/2014/main" id="{979F3DA5-F81A-49F0-9E1C-DD6A3E4DCC11}"/>
                  </a:ext>
                </a:extLst>
              </p:cNvPr>
              <p:cNvSpPr>
                <a:spLocks noRot="1" noChangeAspect="1" noMove="1" noResize="1" noEditPoints="1" noAdjustHandles="1" noChangeArrowheads="1" noChangeShapeType="1" noTextEdit="1"/>
              </p:cNvSpPr>
              <p:nvPr/>
            </p:nvSpPr>
            <p:spPr>
              <a:xfrm>
                <a:off x="860163" y="3275301"/>
                <a:ext cx="2277162" cy="841321"/>
              </a:xfrm>
              <a:prstGeom prst="rect">
                <a:avLst/>
              </a:prstGeom>
              <a:blipFill>
                <a:blip r:embed="rId9"/>
                <a:stretch>
                  <a:fillRect/>
                </a:stretch>
              </a:blipFill>
            </p:spPr>
            <p:txBody>
              <a:bodyPr/>
              <a:lstStyle/>
              <a:p>
                <a:r>
                  <a:rPr lang="en-US">
                    <a:noFill/>
                  </a:rPr>
                  <a:t> </a:t>
                </a:r>
              </a:p>
            </p:txBody>
          </p:sp>
        </mc:Fallback>
      </mc:AlternateContent>
      <p:grpSp>
        <p:nvGrpSpPr>
          <p:cNvPr id="16" name="Gruppo 15">
            <a:extLst>
              <a:ext uri="{FF2B5EF4-FFF2-40B4-BE49-F238E27FC236}">
                <a16:creationId xmlns:a16="http://schemas.microsoft.com/office/drawing/2014/main" id="{876EE979-5A5D-0E25-0619-222F7C1DA3C0}"/>
              </a:ext>
            </a:extLst>
          </p:cNvPr>
          <p:cNvGrpSpPr/>
          <p:nvPr/>
        </p:nvGrpSpPr>
        <p:grpSpPr>
          <a:xfrm>
            <a:off x="5608635" y="5857605"/>
            <a:ext cx="489960" cy="714960"/>
            <a:chOff x="5608635" y="5857605"/>
            <a:chExt cx="489960" cy="714960"/>
          </a:xfrm>
        </p:grpSpPr>
        <mc:AlternateContent xmlns:mc="http://schemas.openxmlformats.org/markup-compatibility/2006" xmlns:p14="http://schemas.microsoft.com/office/powerpoint/2010/main">
          <mc:Choice Requires="p14">
            <p:contentPart p14:bwMode="auto" r:id="rId10">
              <p14:nvContentPartPr>
                <p14:cNvPr id="8" name="Input penna 7">
                  <a:extLst>
                    <a:ext uri="{FF2B5EF4-FFF2-40B4-BE49-F238E27FC236}">
                      <a16:creationId xmlns:a16="http://schemas.microsoft.com/office/drawing/2014/main" id="{7CD3BE0D-A79F-6F68-8D41-5D3E682D05DF}"/>
                    </a:ext>
                  </a:extLst>
                </p14:cNvPr>
                <p14:cNvContentPartPr/>
                <p14:nvPr/>
              </p14:nvContentPartPr>
              <p14:xfrm>
                <a:off x="5608635" y="5857605"/>
                <a:ext cx="47520" cy="131400"/>
              </p14:xfrm>
            </p:contentPart>
          </mc:Choice>
          <mc:Fallback xmlns="">
            <p:pic>
              <p:nvPicPr>
                <p:cNvPr id="8" name="Input penna 7">
                  <a:extLst>
                    <a:ext uri="{FF2B5EF4-FFF2-40B4-BE49-F238E27FC236}">
                      <a16:creationId xmlns:a16="http://schemas.microsoft.com/office/drawing/2014/main" id="{7CD3BE0D-A79F-6F68-8D41-5D3E682D05DF}"/>
                    </a:ext>
                  </a:extLst>
                </p:cNvPr>
                <p:cNvPicPr/>
                <p:nvPr/>
              </p:nvPicPr>
              <p:blipFill>
                <a:blip r:embed="rId11"/>
                <a:stretch>
                  <a:fillRect/>
                </a:stretch>
              </p:blipFill>
              <p:spPr>
                <a:xfrm>
                  <a:off x="5590635" y="5839965"/>
                  <a:ext cx="83160" cy="16704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9" name="Input penna 8">
                  <a:extLst>
                    <a:ext uri="{FF2B5EF4-FFF2-40B4-BE49-F238E27FC236}">
                      <a16:creationId xmlns:a16="http://schemas.microsoft.com/office/drawing/2014/main" id="{B5285EA6-31A3-8D0F-79AA-72EE3F9B21E2}"/>
                    </a:ext>
                  </a:extLst>
                </p14:cNvPr>
                <p14:cNvContentPartPr/>
                <p14:nvPr/>
              </p14:nvContentPartPr>
              <p14:xfrm>
                <a:off x="5629155" y="6086565"/>
                <a:ext cx="360" cy="360"/>
              </p14:xfrm>
            </p:contentPart>
          </mc:Choice>
          <mc:Fallback xmlns="">
            <p:pic>
              <p:nvPicPr>
                <p:cNvPr id="9" name="Input penna 8">
                  <a:extLst>
                    <a:ext uri="{FF2B5EF4-FFF2-40B4-BE49-F238E27FC236}">
                      <a16:creationId xmlns:a16="http://schemas.microsoft.com/office/drawing/2014/main" id="{B5285EA6-31A3-8D0F-79AA-72EE3F9B21E2}"/>
                    </a:ext>
                  </a:extLst>
                </p:cNvPr>
                <p:cNvPicPr/>
                <p:nvPr/>
              </p:nvPicPr>
              <p:blipFill>
                <a:blip r:embed="rId13"/>
                <a:stretch>
                  <a:fillRect/>
                </a:stretch>
              </p:blipFill>
              <p:spPr>
                <a:xfrm>
                  <a:off x="5611155" y="6068565"/>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3" name="Input penna 12">
                  <a:extLst>
                    <a:ext uri="{FF2B5EF4-FFF2-40B4-BE49-F238E27FC236}">
                      <a16:creationId xmlns:a16="http://schemas.microsoft.com/office/drawing/2014/main" id="{842B86CC-4DE2-601E-2A57-8E92A6E3D749}"/>
                    </a:ext>
                  </a:extLst>
                </p14:cNvPr>
                <p14:cNvContentPartPr/>
                <p14:nvPr/>
              </p14:nvContentPartPr>
              <p14:xfrm>
                <a:off x="5988795" y="6326325"/>
                <a:ext cx="109800" cy="168120"/>
              </p14:xfrm>
            </p:contentPart>
          </mc:Choice>
          <mc:Fallback xmlns="">
            <p:pic>
              <p:nvPicPr>
                <p:cNvPr id="13" name="Input penna 12">
                  <a:extLst>
                    <a:ext uri="{FF2B5EF4-FFF2-40B4-BE49-F238E27FC236}">
                      <a16:creationId xmlns:a16="http://schemas.microsoft.com/office/drawing/2014/main" id="{842B86CC-4DE2-601E-2A57-8E92A6E3D749}"/>
                    </a:ext>
                  </a:extLst>
                </p:cNvPr>
                <p:cNvPicPr/>
                <p:nvPr/>
              </p:nvPicPr>
              <p:blipFill>
                <a:blip r:embed="rId15"/>
                <a:stretch>
                  <a:fillRect/>
                </a:stretch>
              </p:blipFill>
              <p:spPr>
                <a:xfrm>
                  <a:off x="5971155" y="6308685"/>
                  <a:ext cx="145440" cy="20376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15" name="Input penna 14">
                  <a:extLst>
                    <a:ext uri="{FF2B5EF4-FFF2-40B4-BE49-F238E27FC236}">
                      <a16:creationId xmlns:a16="http://schemas.microsoft.com/office/drawing/2014/main" id="{EB764501-034B-9FCB-3311-F59232C6F3BD}"/>
                    </a:ext>
                  </a:extLst>
                </p14:cNvPr>
                <p14:cNvContentPartPr/>
                <p14:nvPr/>
              </p14:nvContentPartPr>
              <p14:xfrm>
                <a:off x="6057915" y="6572205"/>
                <a:ext cx="360" cy="360"/>
              </p14:xfrm>
            </p:contentPart>
          </mc:Choice>
          <mc:Fallback xmlns="">
            <p:pic>
              <p:nvPicPr>
                <p:cNvPr id="15" name="Input penna 14">
                  <a:extLst>
                    <a:ext uri="{FF2B5EF4-FFF2-40B4-BE49-F238E27FC236}">
                      <a16:creationId xmlns:a16="http://schemas.microsoft.com/office/drawing/2014/main" id="{EB764501-034B-9FCB-3311-F59232C6F3BD}"/>
                    </a:ext>
                  </a:extLst>
                </p:cNvPr>
                <p:cNvPicPr/>
                <p:nvPr/>
              </p:nvPicPr>
              <p:blipFill>
                <a:blip r:embed="rId13"/>
                <a:stretch>
                  <a:fillRect/>
                </a:stretch>
              </p:blipFill>
              <p:spPr>
                <a:xfrm>
                  <a:off x="6039915" y="6554205"/>
                  <a:ext cx="36000" cy="36000"/>
                </a:xfrm>
                <a:prstGeom prst="rect">
                  <a:avLst/>
                </a:prstGeom>
              </p:spPr>
            </p:pic>
          </mc:Fallback>
        </mc:AlternateContent>
      </p:grpSp>
    </p:spTree>
    <p:extLst>
      <p:ext uri="{BB962C8B-B14F-4D97-AF65-F5344CB8AC3E}">
        <p14:creationId xmlns:p14="http://schemas.microsoft.com/office/powerpoint/2010/main" val="702732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par>
                                <p:cTn id="13" presetID="10" presetClass="entr" presetSubtype="0" fill="hold" nodeType="with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fade">
                                      <p:cBhvr>
                                        <p:cTn id="15" dur="500"/>
                                        <p:tgtEl>
                                          <p:spTgt spid="5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6"/>
                                        </p:tgtEl>
                                        <p:attrNameLst>
                                          <p:attrName>style.visibility</p:attrName>
                                        </p:attrNameLst>
                                      </p:cBhvr>
                                      <p:to>
                                        <p:strVal val="visible"/>
                                      </p:to>
                                    </p:set>
                                    <p:animEffect transition="in" filter="fade">
                                      <p:cBhvr>
                                        <p:cTn id="20" dur="500"/>
                                        <p:tgtEl>
                                          <p:spTgt spid="56"/>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57"/>
                                        </p:tgtEl>
                                        <p:attrNameLst>
                                          <p:attrName>style.visibility</p:attrName>
                                        </p:attrNameLst>
                                      </p:cBhvr>
                                      <p:to>
                                        <p:strVal val="visible"/>
                                      </p:to>
                                    </p:set>
                                    <p:animEffect transition="in" filter="fade">
                                      <p:cBhvr>
                                        <p:cTn id="25" dur="500"/>
                                        <p:tgtEl>
                                          <p:spTgt spid="57"/>
                                        </p:tgtEl>
                                      </p:cBhvr>
                                    </p:animEffect>
                                  </p:childTnLst>
                                </p:cTn>
                              </p:par>
                              <p:par>
                                <p:cTn id="26" presetID="10" presetClass="entr" presetSubtype="0" fill="hold"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3" grpId="0"/>
      <p:bldP spid="5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067C0B57-9C4F-070A-A130-AAB1FF5F8DCF}"/>
              </a:ext>
            </a:extLst>
          </p:cNvPr>
          <p:cNvPicPr>
            <a:picLocks noChangeAspect="1"/>
          </p:cNvPicPr>
          <p:nvPr/>
        </p:nvPicPr>
        <p:blipFill>
          <a:blip r:embed="rId3"/>
          <a:stretch>
            <a:fillRect/>
          </a:stretch>
        </p:blipFill>
        <p:spPr>
          <a:xfrm>
            <a:off x="7211560" y="2710162"/>
            <a:ext cx="2801844" cy="2276499"/>
          </a:xfrm>
          <a:prstGeom prst="rect">
            <a:avLst/>
          </a:prstGeom>
        </p:spPr>
      </p:pic>
      <p:sp>
        <p:nvSpPr>
          <p:cNvPr id="17" name="Rettangolo con angoli arrotondati 16">
            <a:extLst>
              <a:ext uri="{FF2B5EF4-FFF2-40B4-BE49-F238E27FC236}">
                <a16:creationId xmlns:a16="http://schemas.microsoft.com/office/drawing/2014/main" id="{6EA4D951-B6DC-4DD0-97FD-DF8EABFFAD35}"/>
              </a:ext>
            </a:extLst>
          </p:cNvPr>
          <p:cNvSpPr/>
          <p:nvPr/>
        </p:nvSpPr>
        <p:spPr>
          <a:xfrm>
            <a:off x="197101" y="5579851"/>
            <a:ext cx="9748121" cy="1473424"/>
          </a:xfrm>
          <a:prstGeom prst="roundRect">
            <a:avLst/>
          </a:prstGeom>
          <a:solidFill>
            <a:schemeClr val="bg1">
              <a:alpha val="0"/>
            </a:schemeClr>
          </a:solidFill>
          <a:ln w="41275">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noFill/>
            </a:endParaRPr>
          </a:p>
        </p:txBody>
      </p:sp>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p:txBody>
          <a:bodyPr>
            <a:normAutofit/>
          </a:bodyPr>
          <a:lstStyle/>
          <a:p>
            <a:r>
              <a:rPr lang="en-GB" dirty="0"/>
              <a:t>Observable discrete-time </a:t>
            </a:r>
            <a:r>
              <a:rPr lang="en-GB" dirty="0" err="1"/>
              <a:t>markov</a:t>
            </a:r>
            <a:r>
              <a:rPr lang="en-GB" dirty="0"/>
              <a:t> models</a:t>
            </a:r>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2</a:t>
            </a:fld>
            <a:endParaRPr lang="it-IT"/>
          </a:p>
        </p:txBody>
      </p:sp>
      <mc:AlternateContent xmlns:mc="http://schemas.openxmlformats.org/markup-compatibility/2006" xmlns:a14="http://schemas.microsoft.com/office/drawing/2010/main">
        <mc:Choice Requires="a14">
          <p:sp>
            <p:nvSpPr>
              <p:cNvPr id="15" name="CasellaDiTesto 14">
                <a:extLst>
                  <a:ext uri="{FF2B5EF4-FFF2-40B4-BE49-F238E27FC236}">
                    <a16:creationId xmlns:a16="http://schemas.microsoft.com/office/drawing/2014/main" id="{1611E226-3F24-4D9C-8CA4-35F4433ED7B4}"/>
                  </a:ext>
                </a:extLst>
              </p:cNvPr>
              <p:cNvSpPr txBox="1"/>
              <p:nvPr/>
            </p:nvSpPr>
            <p:spPr>
              <a:xfrm>
                <a:off x="332514" y="1025887"/>
                <a:ext cx="9566230" cy="415498"/>
              </a:xfrm>
              <a:prstGeom prst="rect">
                <a:avLst/>
              </a:prstGeom>
              <a:noFill/>
            </p:spPr>
            <p:txBody>
              <a:bodyPr wrap="square">
                <a:spAutoFit/>
              </a:bodyPr>
              <a:lstStyle/>
              <a:p>
                <a:pPr marL="285750" indent="-285750">
                  <a:lnSpc>
                    <a:spcPct val="100000"/>
                  </a:lnSpc>
                  <a:buFont typeface="Arial" panose="020B0604020202020204" pitchFamily="34" charset="0"/>
                  <a:buChar char="•"/>
                </a:pPr>
                <a:r>
                  <a:rPr lang="it-IT" sz="2100" dirty="0"/>
                  <a:t>Let </a:t>
                </a:r>
                <a14:m>
                  <m:oMath xmlns:m="http://schemas.openxmlformats.org/officeDocument/2006/math">
                    <m:r>
                      <a:rPr lang="it-IT" sz="2100" b="0" i="1" smtClean="0">
                        <a:latin typeface="Cambria Math" panose="02040503050406030204" pitchFamily="18" charset="0"/>
                      </a:rPr>
                      <m:t>𝑂</m:t>
                    </m:r>
                    <m:r>
                      <a:rPr lang="it-IT" sz="2100" i="1">
                        <a:latin typeface="Cambria Math" panose="02040503050406030204" pitchFamily="18" charset="0"/>
                      </a:rPr>
                      <m:t>=</m:t>
                    </m:r>
                    <m:d>
                      <m:dPr>
                        <m:begChr m:val="{"/>
                        <m:endChr m:val="}"/>
                        <m:ctrlPr>
                          <a:rPr lang="it-IT" sz="2100" i="1">
                            <a:latin typeface="Cambria Math" panose="02040503050406030204" pitchFamily="18" charset="0"/>
                          </a:rPr>
                        </m:ctrlPr>
                      </m:dPr>
                      <m:e>
                        <m:sSub>
                          <m:sSubPr>
                            <m:ctrlPr>
                              <a:rPr lang="it-IT" sz="2100" i="1">
                                <a:latin typeface="Cambria Math" panose="02040503050406030204" pitchFamily="18" charset="0"/>
                              </a:rPr>
                            </m:ctrlPr>
                          </m:sSubPr>
                          <m:e>
                            <m:r>
                              <a:rPr lang="it-IT" sz="2100" b="0" i="1" smtClean="0">
                                <a:latin typeface="Cambria Math" panose="02040503050406030204" pitchFamily="18" charset="0"/>
                              </a:rPr>
                              <m:t>𝑜</m:t>
                            </m:r>
                          </m:e>
                          <m:sub>
                            <m:r>
                              <a:rPr lang="it-IT" sz="2100" i="1">
                                <a:latin typeface="Cambria Math" panose="02040503050406030204" pitchFamily="18" charset="0"/>
                              </a:rPr>
                              <m:t>1</m:t>
                            </m:r>
                          </m:sub>
                        </m:sSub>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b="0" i="1" smtClean="0">
                                <a:latin typeface="Cambria Math" panose="02040503050406030204" pitchFamily="18" charset="0"/>
                              </a:rPr>
                              <m:t>𝑜</m:t>
                            </m:r>
                          </m:e>
                          <m:sub>
                            <m:r>
                              <a:rPr lang="it-IT" sz="2100" i="1">
                                <a:latin typeface="Cambria Math" panose="02040503050406030204" pitchFamily="18" charset="0"/>
                              </a:rPr>
                              <m:t>2</m:t>
                            </m:r>
                          </m:sub>
                        </m:sSub>
                        <m:r>
                          <a:rPr lang="it-IT" sz="2100" i="1">
                            <a:latin typeface="Cambria Math" panose="02040503050406030204" pitchFamily="18" charset="0"/>
                          </a:rPr>
                          <m:t>,</m:t>
                        </m:r>
                        <m:r>
                          <a:rPr lang="it-IT" sz="2100" i="1" smtClean="0">
                            <a:latin typeface="Cambria Math" panose="02040503050406030204" pitchFamily="18" charset="0"/>
                          </a:rPr>
                          <m:t> </m:t>
                        </m:r>
                        <m:r>
                          <a:rPr lang="it-IT" sz="2100" b="0" i="1" smtClean="0">
                            <a:latin typeface="Cambria Math" panose="02040503050406030204" pitchFamily="18" charset="0"/>
                          </a:rPr>
                          <m:t>…</m:t>
                        </m:r>
                        <m:sSub>
                          <m:sSubPr>
                            <m:ctrlPr>
                              <a:rPr lang="it-IT" sz="2100" i="1">
                                <a:latin typeface="Cambria Math" panose="02040503050406030204" pitchFamily="18" charset="0"/>
                              </a:rPr>
                            </m:ctrlPr>
                          </m:sSubPr>
                          <m:e>
                            <m:r>
                              <a:rPr lang="it-IT" sz="2100" b="0" i="1" smtClean="0">
                                <a:latin typeface="Cambria Math" panose="02040503050406030204" pitchFamily="18" charset="0"/>
                              </a:rPr>
                              <m:t>,</m:t>
                            </m:r>
                            <m:r>
                              <a:rPr lang="it-IT" sz="2100" b="0" i="1" smtClean="0">
                                <a:latin typeface="Cambria Math" panose="02040503050406030204" pitchFamily="18" charset="0"/>
                              </a:rPr>
                              <m:t>𝑜</m:t>
                            </m:r>
                          </m:e>
                          <m:sub>
                            <m:r>
                              <a:rPr lang="it-IT" sz="2100" b="0" i="1" smtClean="0">
                                <a:latin typeface="Cambria Math" panose="02040503050406030204" pitchFamily="18" charset="0"/>
                              </a:rPr>
                              <m:t>𝑇</m:t>
                            </m:r>
                          </m:sub>
                        </m:sSub>
                      </m:e>
                    </m:d>
                  </m:oMath>
                </a14:m>
                <a:r>
                  <a:rPr lang="it-IT" sz="2100" dirty="0"/>
                  <a:t> be a </a:t>
                </a:r>
                <a:r>
                  <a:rPr lang="it-IT" sz="2100" b="1" dirty="0" err="1"/>
                  <a:t>vector</a:t>
                </a:r>
                <a:r>
                  <a:rPr lang="it-IT" sz="2100" b="1" dirty="0"/>
                  <a:t> of </a:t>
                </a:r>
                <a:r>
                  <a:rPr lang="it-IT" sz="2100" b="1" dirty="0" err="1"/>
                  <a:t>observation</a:t>
                </a:r>
                <a:r>
                  <a:rPr lang="it-IT" sz="2100" b="1" dirty="0"/>
                  <a:t> </a:t>
                </a:r>
                <a:r>
                  <a:rPr lang="it-IT" sz="2100" dirty="0"/>
                  <a:t>and </a:t>
                </a:r>
                <a:r>
                  <a:rPr lang="it-IT" sz="2100" dirty="0" err="1"/>
                  <a:t>let</a:t>
                </a:r>
                <a:r>
                  <a:rPr lang="it-IT" sz="2100" dirty="0"/>
                  <a:t> </a:t>
                </a:r>
                <a:r>
                  <a:rPr lang="it-IT" sz="2100" dirty="0" err="1"/>
                  <a:t>our</a:t>
                </a:r>
                <a:r>
                  <a:rPr lang="it-IT" sz="2100" dirty="0"/>
                  <a:t> DT-MC be</a:t>
                </a:r>
              </a:p>
            </p:txBody>
          </p:sp>
        </mc:Choice>
        <mc:Fallback xmlns="">
          <p:sp>
            <p:nvSpPr>
              <p:cNvPr id="15" name="CasellaDiTesto 14">
                <a:extLst>
                  <a:ext uri="{FF2B5EF4-FFF2-40B4-BE49-F238E27FC236}">
                    <a16:creationId xmlns:a16="http://schemas.microsoft.com/office/drawing/2014/main" id="{1611E226-3F24-4D9C-8CA4-35F4433ED7B4}"/>
                  </a:ext>
                </a:extLst>
              </p:cNvPr>
              <p:cNvSpPr txBox="1">
                <a:spLocks noRot="1" noChangeAspect="1" noMove="1" noResize="1" noEditPoints="1" noAdjustHandles="1" noChangeArrowheads="1" noChangeShapeType="1" noTextEdit="1"/>
              </p:cNvSpPr>
              <p:nvPr/>
            </p:nvSpPr>
            <p:spPr>
              <a:xfrm>
                <a:off x="332514" y="1025887"/>
                <a:ext cx="9566230" cy="415498"/>
              </a:xfrm>
              <a:prstGeom prst="rect">
                <a:avLst/>
              </a:prstGeom>
              <a:blipFill>
                <a:blip r:embed="rId4"/>
                <a:stretch>
                  <a:fillRect l="-637" t="-8824" b="-29412"/>
                </a:stretch>
              </a:blipFill>
            </p:spPr>
            <p:txBody>
              <a:bodyPr/>
              <a:lstStyle/>
              <a:p>
                <a:r>
                  <a:rPr lang="en-US">
                    <a:noFill/>
                  </a:rPr>
                  <a:t> </a:t>
                </a:r>
              </a:p>
            </p:txBody>
          </p:sp>
        </mc:Fallback>
      </mc:AlternateContent>
      <p:sp>
        <p:nvSpPr>
          <p:cNvPr id="26" name="CasellaDiTesto 25">
            <a:extLst>
              <a:ext uri="{FF2B5EF4-FFF2-40B4-BE49-F238E27FC236}">
                <a16:creationId xmlns:a16="http://schemas.microsoft.com/office/drawing/2014/main" id="{82386D44-D53F-40BE-B342-9B884853FF8B}"/>
              </a:ext>
            </a:extLst>
          </p:cNvPr>
          <p:cNvSpPr txBox="1"/>
          <p:nvPr/>
        </p:nvSpPr>
        <p:spPr>
          <a:xfrm>
            <a:off x="332503" y="2213206"/>
            <a:ext cx="9055073" cy="415498"/>
          </a:xfrm>
          <a:prstGeom prst="rect">
            <a:avLst/>
          </a:prstGeom>
          <a:noFill/>
        </p:spPr>
        <p:txBody>
          <a:bodyPr wrap="square">
            <a:spAutoFit/>
          </a:bodyPr>
          <a:lstStyle/>
          <a:p>
            <a:pPr marL="285750" indent="-285750">
              <a:buFont typeface="Arial" panose="020B0604020202020204" pitchFamily="34" charset="0"/>
              <a:buChar char="•"/>
            </a:pPr>
            <a:r>
              <a:rPr lang="it-IT" sz="2100" dirty="0"/>
              <a:t>In an </a:t>
            </a:r>
            <a:r>
              <a:rPr lang="it-IT" sz="2100" b="1" dirty="0" err="1"/>
              <a:t>observable</a:t>
            </a:r>
            <a:r>
              <a:rPr lang="it-IT" sz="2100" b="1" dirty="0"/>
              <a:t> DT-MC </a:t>
            </a:r>
            <a:r>
              <a:rPr lang="it-IT" sz="2100" dirty="0" err="1"/>
              <a:t>what</a:t>
            </a:r>
            <a:r>
              <a:rPr lang="it-IT" sz="2100" dirty="0"/>
              <a:t> </a:t>
            </a:r>
            <a:r>
              <a:rPr lang="it-IT" sz="2100" dirty="0" err="1"/>
              <a:t>we</a:t>
            </a:r>
            <a:r>
              <a:rPr lang="it-IT" sz="2100" dirty="0"/>
              <a:t> </a:t>
            </a:r>
            <a:r>
              <a:rPr lang="it-IT" sz="2100" dirty="0" err="1"/>
              <a:t>may</a:t>
            </a:r>
            <a:r>
              <a:rPr lang="it-IT" sz="2100" dirty="0"/>
              <a:t> </a:t>
            </a:r>
            <a:r>
              <a:rPr lang="it-IT" sz="2100" dirty="0" err="1"/>
              <a:t>observe</a:t>
            </a:r>
            <a:r>
              <a:rPr lang="it-IT" sz="2100" dirty="0"/>
              <a:t> </a:t>
            </a:r>
            <a:r>
              <a:rPr lang="it-IT" sz="2100" dirty="0" err="1"/>
              <a:t>is</a:t>
            </a:r>
            <a:r>
              <a:rPr lang="it-IT" sz="2100" dirty="0"/>
              <a:t> the state of the </a:t>
            </a:r>
            <a:r>
              <a:rPr lang="it-IT" sz="2100" dirty="0" err="1"/>
              <a:t>process</a:t>
            </a:r>
            <a:r>
              <a:rPr lang="it-IT" sz="2100" dirty="0"/>
              <a:t>, </a:t>
            </a:r>
            <a:r>
              <a:rPr lang="it-IT" sz="2100" dirty="0" err="1"/>
              <a:t>thus</a:t>
            </a:r>
            <a:endParaRPr lang="en-US" sz="2100" dirty="0"/>
          </a:p>
        </p:txBody>
      </p:sp>
      <mc:AlternateContent xmlns:mc="http://schemas.openxmlformats.org/markup-compatibility/2006" xmlns:a14="http://schemas.microsoft.com/office/drawing/2010/main">
        <mc:Choice Requires="a14">
          <p:sp>
            <p:nvSpPr>
              <p:cNvPr id="27" name="CasellaDiTesto 26">
                <a:extLst>
                  <a:ext uri="{FF2B5EF4-FFF2-40B4-BE49-F238E27FC236}">
                    <a16:creationId xmlns:a16="http://schemas.microsoft.com/office/drawing/2014/main" id="{A2EBD0CC-D266-4A08-96AD-3F1003FC0868}"/>
                  </a:ext>
                </a:extLst>
              </p:cNvPr>
              <p:cNvSpPr txBox="1"/>
              <p:nvPr/>
            </p:nvSpPr>
            <p:spPr>
              <a:xfrm>
                <a:off x="332502" y="3540521"/>
                <a:ext cx="9748123" cy="415498"/>
              </a:xfrm>
              <a:prstGeom prst="rect">
                <a:avLst/>
              </a:prstGeom>
              <a:noFill/>
            </p:spPr>
            <p:txBody>
              <a:bodyPr wrap="square">
                <a:spAutoFit/>
              </a:bodyPr>
              <a:lstStyle/>
              <a:p>
                <a:pPr marL="285750" indent="-285750">
                  <a:buFont typeface="Arial" panose="020B0604020202020204" pitchFamily="34" charset="0"/>
                  <a:buChar char="•"/>
                </a:pPr>
                <a:r>
                  <a:rPr lang="it-IT" sz="2100" dirty="0"/>
                  <a:t>Thus, let </a:t>
                </a:r>
                <a14:m>
                  <m:oMath xmlns:m="http://schemas.openxmlformats.org/officeDocument/2006/math">
                    <m:r>
                      <a:rPr lang="it-IT" sz="2100" i="1">
                        <a:latin typeface="Cambria Math" panose="02040503050406030204" pitchFamily="18" charset="0"/>
                      </a:rPr>
                      <m:t>𝑂</m:t>
                    </m:r>
                    <m:r>
                      <a:rPr lang="it-IT" sz="2100" i="1">
                        <a:latin typeface="Cambria Math" panose="02040503050406030204" pitchFamily="18" charset="0"/>
                      </a:rPr>
                      <m:t>=</m:t>
                    </m:r>
                    <m:d>
                      <m:dPr>
                        <m:begChr m:val="{"/>
                        <m:endChr m:val="}"/>
                        <m:ctrlPr>
                          <a:rPr lang="it-IT" sz="2100" i="1">
                            <a:latin typeface="Cambria Math" panose="02040503050406030204" pitchFamily="18" charset="0"/>
                          </a:rPr>
                        </m:ctrlPr>
                      </m:dPr>
                      <m:e>
                        <m:sSub>
                          <m:sSubPr>
                            <m:ctrlPr>
                              <a:rPr lang="it-IT" sz="2100" i="1">
                                <a:latin typeface="Cambria Math" panose="02040503050406030204" pitchFamily="18" charset="0"/>
                              </a:rPr>
                            </m:ctrlPr>
                          </m:sSubPr>
                          <m:e>
                            <m:r>
                              <a:rPr lang="it-IT" sz="2100" i="1">
                                <a:latin typeface="Cambria Math" panose="02040503050406030204" pitchFamily="18" charset="0"/>
                              </a:rPr>
                              <m:t>𝑜</m:t>
                            </m:r>
                          </m:e>
                          <m:sub>
                            <m:r>
                              <a:rPr lang="it-IT" sz="2100" i="1">
                                <a:latin typeface="Cambria Math" panose="02040503050406030204" pitchFamily="18" charset="0"/>
                              </a:rPr>
                              <m:t>1</m:t>
                            </m:r>
                          </m:sub>
                        </m:sSub>
                        <m:r>
                          <a:rPr lang="it-IT" sz="2100" i="1">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𝑜</m:t>
                            </m:r>
                          </m:e>
                          <m:sub>
                            <m:r>
                              <a:rPr lang="it-IT" sz="2100" b="0" i="1" smtClean="0">
                                <a:latin typeface="Cambria Math" panose="02040503050406030204" pitchFamily="18" charset="0"/>
                              </a:rPr>
                              <m:t>2</m:t>
                            </m:r>
                          </m:sub>
                        </m:sSub>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𝑜</m:t>
                            </m:r>
                          </m:e>
                          <m:sub>
                            <m:r>
                              <a:rPr lang="it-IT" sz="2100" b="0" i="1" smtClean="0">
                                <a:latin typeface="Cambria Math" panose="02040503050406030204" pitchFamily="18" charset="0"/>
                              </a:rPr>
                              <m:t>6</m:t>
                            </m:r>
                          </m:sub>
                        </m:sSub>
                      </m:e>
                    </m:d>
                    <m:r>
                      <a:rPr lang="it-IT" sz="2100" i="1">
                        <a:latin typeface="Cambria Math" panose="02040503050406030204" pitchFamily="18" charset="0"/>
                      </a:rPr>
                      <m:t>=</m:t>
                    </m:r>
                    <m:d>
                      <m:dPr>
                        <m:begChr m:val="{"/>
                        <m:endChr m:val="}"/>
                        <m:ctrlPr>
                          <a:rPr lang="it-IT" sz="2100" i="1">
                            <a:latin typeface="Cambria Math" panose="02040503050406030204" pitchFamily="18" charset="0"/>
                          </a:rPr>
                        </m:ctrlPr>
                      </m:dPr>
                      <m:e>
                        <m:sSub>
                          <m:sSubPr>
                            <m:ctrlPr>
                              <a:rPr lang="it-IT" sz="2100" i="1">
                                <a:latin typeface="Cambria Math" panose="02040503050406030204" pitchFamily="18" charset="0"/>
                              </a:rPr>
                            </m:ctrlPr>
                          </m:sSubPr>
                          <m:e>
                            <m:r>
                              <a:rPr lang="it-IT" sz="2100" i="1" smtClean="0">
                                <a:latin typeface="Cambria Math" panose="02040503050406030204" pitchFamily="18" charset="0"/>
                              </a:rPr>
                              <m:t>𝑆</m:t>
                            </m:r>
                          </m:e>
                          <m:sub>
                            <m:r>
                              <a:rPr lang="it-IT" sz="2100" i="1">
                                <a:latin typeface="Cambria Math" panose="02040503050406030204" pitchFamily="18" charset="0"/>
                              </a:rPr>
                              <m:t>3</m:t>
                            </m:r>
                          </m:sub>
                        </m:sSub>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𝑆</m:t>
                            </m:r>
                          </m:e>
                          <m:sub>
                            <m:r>
                              <a:rPr lang="it-IT" sz="2100" i="1">
                                <a:latin typeface="Cambria Math" panose="02040503050406030204" pitchFamily="18" charset="0"/>
                              </a:rPr>
                              <m:t>4</m:t>
                            </m:r>
                          </m:sub>
                        </m:sSub>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𝑆</m:t>
                            </m:r>
                          </m:e>
                          <m:sub>
                            <m:r>
                              <a:rPr lang="it-IT" sz="2100" i="1">
                                <a:latin typeface="Cambria Math" panose="02040503050406030204" pitchFamily="18" charset="0"/>
                              </a:rPr>
                              <m:t>5</m:t>
                            </m:r>
                          </m:sub>
                        </m:sSub>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𝑆</m:t>
                            </m:r>
                          </m:e>
                          <m:sub>
                            <m:r>
                              <a:rPr lang="it-IT" sz="2100" i="1">
                                <a:latin typeface="Cambria Math" panose="02040503050406030204" pitchFamily="18" charset="0"/>
                              </a:rPr>
                              <m:t>4</m:t>
                            </m:r>
                          </m:sub>
                        </m:sSub>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𝑆</m:t>
                            </m:r>
                          </m:e>
                          <m:sub>
                            <m:r>
                              <a:rPr lang="it-IT" sz="2100" i="1">
                                <a:latin typeface="Cambria Math" panose="02040503050406030204" pitchFamily="18" charset="0"/>
                              </a:rPr>
                              <m:t>1</m:t>
                            </m:r>
                          </m:sub>
                        </m:sSub>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𝑆</m:t>
                            </m:r>
                          </m:e>
                          <m:sub>
                            <m:r>
                              <a:rPr lang="it-IT" sz="2100" i="1">
                                <a:latin typeface="Cambria Math" panose="02040503050406030204" pitchFamily="18" charset="0"/>
                              </a:rPr>
                              <m:t>1</m:t>
                            </m:r>
                          </m:sub>
                        </m:sSub>
                      </m:e>
                    </m:d>
                  </m:oMath>
                </a14:m>
                <a:r>
                  <a:rPr lang="en-US" sz="2100" dirty="0"/>
                  <a:t> results</a:t>
                </a:r>
              </a:p>
            </p:txBody>
          </p:sp>
        </mc:Choice>
        <mc:Fallback xmlns="">
          <p:sp>
            <p:nvSpPr>
              <p:cNvPr id="27" name="CasellaDiTesto 26">
                <a:extLst>
                  <a:ext uri="{FF2B5EF4-FFF2-40B4-BE49-F238E27FC236}">
                    <a16:creationId xmlns:a16="http://schemas.microsoft.com/office/drawing/2014/main" id="{A2EBD0CC-D266-4A08-96AD-3F1003FC0868}"/>
                  </a:ext>
                </a:extLst>
              </p:cNvPr>
              <p:cNvSpPr txBox="1">
                <a:spLocks noRot="1" noChangeAspect="1" noMove="1" noResize="1" noEditPoints="1" noAdjustHandles="1" noChangeArrowheads="1" noChangeShapeType="1" noTextEdit="1"/>
              </p:cNvSpPr>
              <p:nvPr/>
            </p:nvSpPr>
            <p:spPr>
              <a:xfrm>
                <a:off x="332502" y="3540521"/>
                <a:ext cx="9748123" cy="415498"/>
              </a:xfrm>
              <a:prstGeom prst="rect">
                <a:avLst/>
              </a:prstGeom>
              <a:blipFill>
                <a:blip r:embed="rId5"/>
                <a:stretch>
                  <a:fillRect l="-625" t="-8824" b="-27941"/>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8" name="CasellaDiTesto 27">
                <a:extLst>
                  <a:ext uri="{FF2B5EF4-FFF2-40B4-BE49-F238E27FC236}">
                    <a16:creationId xmlns:a16="http://schemas.microsoft.com/office/drawing/2014/main" id="{0CDF8E0C-43A9-49F5-9B16-5389AD01409A}"/>
                  </a:ext>
                </a:extLst>
              </p:cNvPr>
              <p:cNvSpPr txBox="1"/>
              <p:nvPr/>
            </p:nvSpPr>
            <p:spPr>
              <a:xfrm>
                <a:off x="314793" y="4097931"/>
                <a:ext cx="7095657" cy="42126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unc>
                        <m:funcPr>
                          <m:ctrlPr>
                            <a:rPr lang="it-IT" sz="2100" b="0" i="1" smtClean="0">
                              <a:latin typeface="Cambria Math" panose="02040503050406030204" pitchFamily="18" charset="0"/>
                            </a:rPr>
                          </m:ctrlPr>
                        </m:funcPr>
                        <m:fName>
                          <m:r>
                            <m:rPr>
                              <m:sty m:val="p"/>
                            </m:rPr>
                            <a:rPr lang="it-IT" sz="2100" b="0" i="0" smtClean="0">
                              <a:latin typeface="Cambria Math" panose="02040503050406030204" pitchFamily="18" charset="0"/>
                            </a:rPr>
                            <m:t>Pr</m:t>
                          </m:r>
                        </m:fName>
                        <m:e>
                          <m:d>
                            <m:dPr>
                              <m:ctrlPr>
                                <a:rPr lang="it-IT" sz="2100" b="0" i="1" smtClean="0">
                                  <a:latin typeface="Cambria Math" panose="02040503050406030204" pitchFamily="18" charset="0"/>
                                </a:rPr>
                              </m:ctrlPr>
                            </m:dPr>
                            <m:e>
                              <m:r>
                                <a:rPr lang="it-IT" sz="2100" b="0" i="1" smtClean="0">
                                  <a:latin typeface="Cambria Math" panose="02040503050406030204" pitchFamily="18" charset="0"/>
                                </a:rPr>
                                <m:t>𝑂</m:t>
                              </m:r>
                              <m:r>
                                <a:rPr lang="it-IT" sz="2100" b="0" i="1" smtClean="0">
                                  <a:latin typeface="Cambria Math" panose="02040503050406030204" pitchFamily="18" charset="0"/>
                                </a:rPr>
                                <m:t>|</m:t>
                              </m:r>
                              <m:r>
                                <a:rPr lang="it-IT" sz="2100" b="0" i="1" smtClean="0">
                                  <a:latin typeface="Cambria Math" panose="02040503050406030204" pitchFamily="18" charset="0"/>
                                </a:rPr>
                                <m:t>𝑀𝑜𝑑𝑒𝑙</m:t>
                              </m:r>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𝑞</m:t>
                                  </m:r>
                                </m:e>
                                <m:sub>
                                  <m:r>
                                    <a:rPr lang="it-IT" sz="2100" b="0" i="1" smtClean="0">
                                      <a:latin typeface="Cambria Math" panose="02040503050406030204" pitchFamily="18" charset="0"/>
                                    </a:rPr>
                                    <m:t>0</m:t>
                                  </m:r>
                                </m:sub>
                              </m:sSub>
                              <m:r>
                                <a:rPr lang="it-IT" sz="2100" b="0" i="1" smtClean="0">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𝑆</m:t>
                                  </m:r>
                                </m:e>
                                <m:sub>
                                  <m:r>
                                    <a:rPr lang="it-IT" sz="2100" b="0" i="1" smtClean="0">
                                      <a:latin typeface="Cambria Math" panose="02040503050406030204" pitchFamily="18" charset="0"/>
                                    </a:rPr>
                                    <m:t>3</m:t>
                                  </m:r>
                                </m:sub>
                              </m:sSub>
                            </m:e>
                          </m:d>
                          <m:r>
                            <a:rPr lang="it-IT" sz="2100" b="0" i="1" smtClean="0">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𝑎</m:t>
                              </m:r>
                            </m:e>
                            <m:sub>
                              <m:r>
                                <a:rPr lang="it-IT" sz="2100" i="1" smtClean="0">
                                  <a:latin typeface="Cambria Math" panose="02040503050406030204" pitchFamily="18" charset="0"/>
                                </a:rPr>
                                <m:t>3</m:t>
                              </m:r>
                              <m:r>
                                <a:rPr lang="it-IT" sz="2100" i="1">
                                  <a:latin typeface="Cambria Math" panose="02040503050406030204" pitchFamily="18" charset="0"/>
                                </a:rPr>
                                <m:t>4</m:t>
                              </m:r>
                            </m:sub>
                          </m:sSub>
                          <m:sSub>
                            <m:sSubPr>
                              <m:ctrlPr>
                                <a:rPr lang="it-IT" sz="2100" i="1">
                                  <a:latin typeface="Cambria Math" panose="02040503050406030204" pitchFamily="18" charset="0"/>
                                </a:rPr>
                              </m:ctrlPr>
                            </m:sSubPr>
                            <m:e>
                              <m:r>
                                <a:rPr lang="it-IT" sz="2100" i="1">
                                  <a:latin typeface="Cambria Math" panose="02040503050406030204" pitchFamily="18" charset="0"/>
                                </a:rPr>
                                <m:t>𝑎</m:t>
                              </m:r>
                            </m:e>
                            <m:sub>
                              <m:r>
                                <a:rPr lang="it-IT" sz="2100" i="1">
                                  <a:latin typeface="Cambria Math" panose="02040503050406030204" pitchFamily="18" charset="0"/>
                                </a:rPr>
                                <m:t>45</m:t>
                              </m:r>
                            </m:sub>
                          </m:sSub>
                          <m:sSub>
                            <m:sSubPr>
                              <m:ctrlPr>
                                <a:rPr lang="it-IT" sz="2100" i="1">
                                  <a:latin typeface="Cambria Math" panose="02040503050406030204" pitchFamily="18" charset="0"/>
                                </a:rPr>
                              </m:ctrlPr>
                            </m:sSubPr>
                            <m:e>
                              <m:r>
                                <a:rPr lang="it-IT" sz="2100" i="1">
                                  <a:latin typeface="Cambria Math" panose="02040503050406030204" pitchFamily="18" charset="0"/>
                                </a:rPr>
                                <m:t>𝑎</m:t>
                              </m:r>
                            </m:e>
                            <m:sub>
                              <m:r>
                                <a:rPr lang="it-IT" sz="2100" i="1">
                                  <a:latin typeface="Cambria Math" panose="02040503050406030204" pitchFamily="18" charset="0"/>
                                </a:rPr>
                                <m:t>54</m:t>
                              </m:r>
                            </m:sub>
                          </m:sSub>
                          <m:sSub>
                            <m:sSubPr>
                              <m:ctrlPr>
                                <a:rPr lang="it-IT" sz="2100" i="1">
                                  <a:latin typeface="Cambria Math" panose="02040503050406030204" pitchFamily="18" charset="0"/>
                                </a:rPr>
                              </m:ctrlPr>
                            </m:sSubPr>
                            <m:e>
                              <m:r>
                                <a:rPr lang="it-IT" sz="2100" i="1">
                                  <a:latin typeface="Cambria Math" panose="02040503050406030204" pitchFamily="18" charset="0"/>
                                </a:rPr>
                                <m:t>𝑎</m:t>
                              </m:r>
                            </m:e>
                            <m:sub>
                              <m:r>
                                <a:rPr lang="it-IT" sz="2100" i="1">
                                  <a:latin typeface="Cambria Math" panose="02040503050406030204" pitchFamily="18" charset="0"/>
                                </a:rPr>
                                <m:t>41</m:t>
                              </m:r>
                            </m:sub>
                          </m:sSub>
                          <m:sSub>
                            <m:sSubPr>
                              <m:ctrlPr>
                                <a:rPr lang="it-IT" sz="2100" i="1">
                                  <a:latin typeface="Cambria Math" panose="02040503050406030204" pitchFamily="18" charset="0"/>
                                </a:rPr>
                              </m:ctrlPr>
                            </m:sSubPr>
                            <m:e>
                              <m:r>
                                <a:rPr lang="it-IT" sz="2100" i="1">
                                  <a:latin typeface="Cambria Math" panose="02040503050406030204" pitchFamily="18" charset="0"/>
                                </a:rPr>
                                <m:t>𝑎</m:t>
                              </m:r>
                            </m:e>
                            <m:sub>
                              <m:r>
                                <a:rPr lang="it-IT" sz="2100" i="1">
                                  <a:latin typeface="Cambria Math" panose="02040503050406030204" pitchFamily="18" charset="0"/>
                                </a:rPr>
                                <m:t>11</m:t>
                              </m:r>
                            </m:sub>
                          </m:sSub>
                        </m:e>
                      </m:func>
                    </m:oMath>
                  </m:oMathPara>
                </a14:m>
                <a:endParaRPr lang="en-US" sz="2100" dirty="0"/>
              </a:p>
            </p:txBody>
          </p:sp>
        </mc:Choice>
        <mc:Fallback xmlns="">
          <p:sp>
            <p:nvSpPr>
              <p:cNvPr id="28" name="CasellaDiTesto 27">
                <a:extLst>
                  <a:ext uri="{FF2B5EF4-FFF2-40B4-BE49-F238E27FC236}">
                    <a16:creationId xmlns:a16="http://schemas.microsoft.com/office/drawing/2014/main" id="{0CDF8E0C-43A9-49F5-9B16-5389AD01409A}"/>
                  </a:ext>
                </a:extLst>
              </p:cNvPr>
              <p:cNvSpPr txBox="1">
                <a:spLocks noRot="1" noChangeAspect="1" noMove="1" noResize="1" noEditPoints="1" noAdjustHandles="1" noChangeArrowheads="1" noChangeShapeType="1" noTextEdit="1"/>
              </p:cNvSpPr>
              <p:nvPr/>
            </p:nvSpPr>
            <p:spPr>
              <a:xfrm>
                <a:off x="314793" y="4097931"/>
                <a:ext cx="7095657" cy="421269"/>
              </a:xfrm>
              <a:prstGeom prst="rect">
                <a:avLst/>
              </a:prstGeom>
              <a:blipFill>
                <a:blip r:embed="rId6"/>
                <a:stretch>
                  <a:fillRect b="-1304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Rettangolo 2">
                <a:extLst>
                  <a:ext uri="{FF2B5EF4-FFF2-40B4-BE49-F238E27FC236}">
                    <a16:creationId xmlns:a16="http://schemas.microsoft.com/office/drawing/2014/main" id="{6C6B835A-79FC-44E4-AC46-B4B4C0590C7E}"/>
                  </a:ext>
                </a:extLst>
              </p:cNvPr>
              <p:cNvSpPr/>
              <p:nvPr/>
            </p:nvSpPr>
            <p:spPr>
              <a:xfrm>
                <a:off x="1061839" y="2614526"/>
                <a:ext cx="5310556" cy="75866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sz="2300" b="0" i="1" smtClean="0">
                              <a:latin typeface="Cambria Math" panose="02040503050406030204" pitchFamily="18" charset="0"/>
                            </a:rPr>
                          </m:ctrlPr>
                        </m:sSubPr>
                        <m:e>
                          <m:r>
                            <a:rPr lang="it-IT" sz="2300" b="0" i="1" smtClean="0">
                              <a:latin typeface="Cambria Math" panose="02040503050406030204" pitchFamily="18" charset="0"/>
                            </a:rPr>
                            <m:t>𝑜</m:t>
                          </m:r>
                        </m:e>
                        <m:sub>
                          <m:r>
                            <a:rPr lang="it-IT" sz="2300" b="0" i="1" smtClean="0">
                              <a:latin typeface="Cambria Math" panose="02040503050406030204" pitchFamily="18" charset="0"/>
                            </a:rPr>
                            <m:t>𝑡</m:t>
                          </m:r>
                        </m:sub>
                      </m:sSub>
                      <m:r>
                        <a:rPr lang="it-IT" sz="2300" b="0" i="1" smtClean="0">
                          <a:latin typeface="Cambria Math" panose="02040503050406030204" pitchFamily="18" charset="0"/>
                        </a:rPr>
                        <m:t>∈</m:t>
                      </m:r>
                      <m:r>
                        <a:rPr lang="it-IT" sz="2300" b="0" i="1" smtClean="0">
                          <a:latin typeface="Cambria Math" panose="02040503050406030204" pitchFamily="18" charset="0"/>
                        </a:rPr>
                        <m:t>𝑁</m:t>
                      </m:r>
                      <m:r>
                        <a:rPr lang="it-IT" sz="2300" b="0" i="1" smtClean="0">
                          <a:latin typeface="Cambria Math" panose="02040503050406030204" pitchFamily="18" charset="0"/>
                        </a:rPr>
                        <m:t>                ≡      </m:t>
                      </m:r>
                      <m:r>
                        <a:rPr lang="it-IT" sz="2300" i="1">
                          <a:latin typeface="Cambria Math" panose="02040503050406030204" pitchFamily="18" charset="0"/>
                        </a:rPr>
                        <m:t>𝑂</m:t>
                      </m:r>
                      <m:r>
                        <a:rPr lang="it-IT" sz="2300" i="1">
                          <a:latin typeface="Cambria Math" panose="02040503050406030204" pitchFamily="18" charset="0"/>
                        </a:rPr>
                        <m:t>∈</m:t>
                      </m:r>
                      <m:limUpp>
                        <m:limUppPr>
                          <m:ctrlPr>
                            <a:rPr lang="it-IT" sz="2300" b="0" i="1" smtClean="0">
                              <a:latin typeface="Cambria Math" panose="02040503050406030204" pitchFamily="18" charset="0"/>
                            </a:rPr>
                          </m:ctrlPr>
                        </m:limUppPr>
                        <m:e>
                          <m:groupChr>
                            <m:groupChrPr>
                              <m:chr m:val="⏞"/>
                              <m:pos m:val="top"/>
                              <m:vertJc m:val="bot"/>
                              <m:ctrlPr>
                                <a:rPr lang="it-IT" sz="2300" b="0" i="1" smtClean="0">
                                  <a:latin typeface="Cambria Math" panose="02040503050406030204" pitchFamily="18" charset="0"/>
                                </a:rPr>
                              </m:ctrlPr>
                            </m:groupChrPr>
                            <m:e>
                              <m:r>
                                <a:rPr lang="it-IT" sz="2300" i="1">
                                  <a:latin typeface="Cambria Math" panose="02040503050406030204" pitchFamily="18" charset="0"/>
                                </a:rPr>
                                <m:t>𝑁</m:t>
                              </m:r>
                              <m:r>
                                <a:rPr lang="it-IT" sz="2300" i="1">
                                  <a:latin typeface="Cambria Math" panose="02040503050406030204" pitchFamily="18" charset="0"/>
                                </a:rPr>
                                <m:t>×</m:t>
                              </m:r>
                              <m:r>
                                <a:rPr lang="it-IT" sz="2300" i="1">
                                  <a:latin typeface="Cambria Math" panose="02040503050406030204" pitchFamily="18" charset="0"/>
                                </a:rPr>
                                <m:t>𝑁</m:t>
                              </m:r>
                              <m:r>
                                <a:rPr lang="it-IT" sz="2300" i="1">
                                  <a:latin typeface="Cambria Math" panose="02040503050406030204" pitchFamily="18" charset="0"/>
                                </a:rPr>
                                <m:t>×⋯</m:t>
                              </m:r>
                              <m:r>
                                <a:rPr lang="it-IT" sz="2300" i="1">
                                  <a:latin typeface="Cambria Math" panose="02040503050406030204" pitchFamily="18" charset="0"/>
                                </a:rPr>
                                <m:t>𝑁</m:t>
                              </m:r>
                            </m:e>
                          </m:groupChr>
                        </m:e>
                        <m:lim>
                          <m:r>
                            <a:rPr lang="it-IT" sz="2300" b="0" i="1" smtClean="0">
                              <a:latin typeface="Cambria Math" panose="02040503050406030204" pitchFamily="18" charset="0"/>
                            </a:rPr>
                            <m:t>𝑇</m:t>
                          </m:r>
                          <m:r>
                            <a:rPr lang="it-IT" sz="2300" b="0" i="1" smtClean="0">
                              <a:latin typeface="Cambria Math" panose="02040503050406030204" pitchFamily="18" charset="0"/>
                            </a:rPr>
                            <m:t> </m:t>
                          </m:r>
                          <m:r>
                            <m:rPr>
                              <m:sty m:val="p"/>
                            </m:rPr>
                            <a:rPr lang="it-IT" sz="2300" b="0" i="0" smtClean="0">
                              <a:latin typeface="Cambria Math" panose="02040503050406030204" pitchFamily="18" charset="0"/>
                            </a:rPr>
                            <m:t>times</m:t>
                          </m:r>
                        </m:lim>
                      </m:limUpp>
                    </m:oMath>
                  </m:oMathPara>
                </a14:m>
                <a:endParaRPr lang="it-IT" sz="2300" dirty="0"/>
              </a:p>
            </p:txBody>
          </p:sp>
        </mc:Choice>
        <mc:Fallback xmlns="">
          <p:sp>
            <p:nvSpPr>
              <p:cNvPr id="3" name="Rettangolo 2">
                <a:extLst>
                  <a:ext uri="{FF2B5EF4-FFF2-40B4-BE49-F238E27FC236}">
                    <a16:creationId xmlns:a16="http://schemas.microsoft.com/office/drawing/2014/main" id="{6C6B835A-79FC-44E4-AC46-B4B4C0590C7E}"/>
                  </a:ext>
                </a:extLst>
              </p:cNvPr>
              <p:cNvSpPr>
                <a:spLocks noRot="1" noChangeAspect="1" noMove="1" noResize="1" noEditPoints="1" noAdjustHandles="1" noChangeArrowheads="1" noChangeShapeType="1" noTextEdit="1"/>
              </p:cNvSpPr>
              <p:nvPr/>
            </p:nvSpPr>
            <p:spPr>
              <a:xfrm>
                <a:off x="1061839" y="2614526"/>
                <a:ext cx="5310556" cy="758669"/>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CasellaDiTesto 11">
                <a:extLst>
                  <a:ext uri="{FF2B5EF4-FFF2-40B4-BE49-F238E27FC236}">
                    <a16:creationId xmlns:a16="http://schemas.microsoft.com/office/drawing/2014/main" id="{41CC4FA9-4AD7-4B43-B6DE-EA844CC89180}"/>
                  </a:ext>
                </a:extLst>
              </p:cNvPr>
              <p:cNvSpPr txBox="1"/>
              <p:nvPr/>
            </p:nvSpPr>
            <p:spPr>
              <a:xfrm>
                <a:off x="332503" y="4674395"/>
                <a:ext cx="7077947" cy="764633"/>
              </a:xfrm>
              <a:prstGeom prst="rect">
                <a:avLst/>
              </a:prstGeom>
              <a:noFill/>
            </p:spPr>
            <p:txBody>
              <a:bodyPr wrap="square">
                <a:spAutoFit/>
              </a:bodyPr>
              <a:lstStyle/>
              <a:p>
                <a:pPr marL="285750" indent="-285750">
                  <a:buFont typeface="Arial" panose="020B0604020202020204" pitchFamily="34" charset="0"/>
                  <a:buChar char="•"/>
                </a:pPr>
                <a:r>
                  <a:rPr lang="it-IT" sz="2100" dirty="0"/>
                  <a:t>In an </a:t>
                </a:r>
                <a:r>
                  <a:rPr lang="it-IT" sz="2100" b="1" dirty="0" err="1"/>
                  <a:t>observable</a:t>
                </a:r>
                <a:r>
                  <a:rPr lang="it-IT" sz="2100" b="1" dirty="0"/>
                  <a:t> DT-MC </a:t>
                </a:r>
                <a:r>
                  <a:rPr lang="it-IT" sz="2100" dirty="0" err="1"/>
                  <a:t>we</a:t>
                </a:r>
                <a:r>
                  <a:rPr lang="it-IT" sz="2100" dirty="0"/>
                  <a:t> can </a:t>
                </a:r>
                <a:r>
                  <a:rPr lang="it-IT" sz="2100" b="1" dirty="0" err="1"/>
                  <a:t>observe</a:t>
                </a:r>
                <a:r>
                  <a:rPr lang="it-IT" sz="2100" b="1" dirty="0"/>
                  <a:t> the </a:t>
                </a:r>
                <a:r>
                  <a:rPr lang="it-IT" sz="2100" b="1" dirty="0" err="1"/>
                  <a:t>process</a:t>
                </a:r>
                <a:r>
                  <a:rPr lang="it-IT" sz="2100" b="1" dirty="0"/>
                  <a:t>’ state</a:t>
                </a:r>
                <a:r>
                  <a:rPr lang="it-IT" sz="2100" dirty="0"/>
                  <a:t>, </a:t>
                </a:r>
                <a:r>
                  <a:rPr lang="it-IT" sz="2100" dirty="0" err="1"/>
                  <a:t>thus</a:t>
                </a:r>
                <a:r>
                  <a:rPr lang="it-IT" sz="2100" dirty="0"/>
                  <a:t> </a:t>
                </a:r>
                <a:r>
                  <a:rPr lang="it-IT" sz="2100" b="1" dirty="0" err="1"/>
                  <a:t>forward</a:t>
                </a:r>
                <a:r>
                  <a:rPr lang="it-IT" sz="2100" b="1" dirty="0"/>
                  <a:t>/backward </a:t>
                </a:r>
                <a:r>
                  <a:rPr lang="it-IT" sz="2100" b="1" dirty="0" err="1"/>
                  <a:t>predictions</a:t>
                </a:r>
                <a:r>
                  <a:rPr lang="it-IT" sz="2100" b="1" dirty="0"/>
                  <a:t> </a:t>
                </a:r>
                <a:r>
                  <a:rPr lang="it-IT" sz="2100" dirty="0" err="1"/>
                  <a:t>only</a:t>
                </a:r>
                <a:r>
                  <a:rPr lang="it-IT" sz="2100" dirty="0"/>
                  <a:t> </a:t>
                </a:r>
                <a:r>
                  <a:rPr lang="it-IT" sz="2100" dirty="0" err="1"/>
                  <a:t>depends</a:t>
                </a:r>
                <a:r>
                  <a:rPr lang="it-IT" sz="2100" dirty="0"/>
                  <a:t> by the </a:t>
                </a:r>
                <a14:m>
                  <m:oMath xmlns:m="http://schemas.openxmlformats.org/officeDocument/2006/math">
                    <m:sSub>
                      <m:sSubPr>
                        <m:ctrlPr>
                          <a:rPr lang="it-IT" sz="2100" i="1">
                            <a:latin typeface="Cambria Math" panose="02040503050406030204" pitchFamily="18" charset="0"/>
                          </a:rPr>
                        </m:ctrlPr>
                      </m:sSubPr>
                      <m:e>
                        <m:r>
                          <a:rPr lang="it-IT" sz="2100" i="1">
                            <a:latin typeface="Cambria Math" panose="02040503050406030204" pitchFamily="18" charset="0"/>
                          </a:rPr>
                          <m:t>𝑎</m:t>
                        </m:r>
                      </m:e>
                      <m:sub>
                        <m:r>
                          <a:rPr lang="it-IT" sz="2100" b="0" i="1" smtClean="0">
                            <a:latin typeface="Cambria Math" panose="02040503050406030204" pitchFamily="18" charset="0"/>
                          </a:rPr>
                          <m:t>𝑖𝑗</m:t>
                        </m:r>
                      </m:sub>
                    </m:sSub>
                  </m:oMath>
                </a14:m>
                <a:endParaRPr lang="en-US" sz="2100" dirty="0"/>
              </a:p>
            </p:txBody>
          </p:sp>
        </mc:Choice>
        <mc:Fallback xmlns="">
          <p:sp>
            <p:nvSpPr>
              <p:cNvPr id="12" name="CasellaDiTesto 11">
                <a:extLst>
                  <a:ext uri="{FF2B5EF4-FFF2-40B4-BE49-F238E27FC236}">
                    <a16:creationId xmlns:a16="http://schemas.microsoft.com/office/drawing/2014/main" id="{41CC4FA9-4AD7-4B43-B6DE-EA844CC89180}"/>
                  </a:ext>
                </a:extLst>
              </p:cNvPr>
              <p:cNvSpPr txBox="1">
                <a:spLocks noRot="1" noChangeAspect="1" noMove="1" noResize="1" noEditPoints="1" noAdjustHandles="1" noChangeArrowheads="1" noChangeShapeType="1" noTextEdit="1"/>
              </p:cNvSpPr>
              <p:nvPr/>
            </p:nvSpPr>
            <p:spPr>
              <a:xfrm>
                <a:off x="332503" y="4674395"/>
                <a:ext cx="7077947" cy="764633"/>
              </a:xfrm>
              <a:prstGeom prst="rect">
                <a:avLst/>
              </a:prstGeom>
              <a:blipFill>
                <a:blip r:embed="rId8"/>
                <a:stretch>
                  <a:fillRect l="-861" t="-4800" b="-12000"/>
                </a:stretch>
              </a:blipFill>
            </p:spPr>
            <p:txBody>
              <a:bodyPr/>
              <a:lstStyle/>
              <a:p>
                <a:r>
                  <a:rPr lang="it-IT">
                    <a:noFill/>
                  </a:rPr>
                  <a:t> </a:t>
                </a:r>
              </a:p>
            </p:txBody>
          </p:sp>
        </mc:Fallback>
      </mc:AlternateContent>
      <p:sp>
        <p:nvSpPr>
          <p:cNvPr id="10" name="Rettangolo 9">
            <a:extLst>
              <a:ext uri="{FF2B5EF4-FFF2-40B4-BE49-F238E27FC236}">
                <a16:creationId xmlns:a16="http://schemas.microsoft.com/office/drawing/2014/main" id="{2751582B-DE8A-4C9F-A151-05276C7EDB63}"/>
              </a:ext>
            </a:extLst>
          </p:cNvPr>
          <p:cNvSpPr/>
          <p:nvPr/>
        </p:nvSpPr>
        <p:spPr>
          <a:xfrm>
            <a:off x="332503" y="5707759"/>
            <a:ext cx="9275954" cy="415498"/>
          </a:xfrm>
          <a:prstGeom prst="rect">
            <a:avLst/>
          </a:prstGeom>
        </p:spPr>
        <p:txBody>
          <a:bodyPr wrap="square">
            <a:spAutoFit/>
          </a:bodyPr>
          <a:lstStyle/>
          <a:p>
            <a:pPr marL="342900" indent="-342900">
              <a:buFont typeface="Arial" panose="020B0604020202020204" pitchFamily="34" charset="0"/>
              <a:buChar char="•"/>
            </a:pPr>
            <a:r>
              <a:rPr lang="it-IT" sz="2100" dirty="0"/>
              <a:t>In </a:t>
            </a:r>
            <a:r>
              <a:rPr lang="it-IT" sz="2100" dirty="0" err="1"/>
              <a:t>many</a:t>
            </a:r>
            <a:r>
              <a:rPr lang="it-IT" sz="2100" dirty="0"/>
              <a:t> </a:t>
            </a:r>
            <a:r>
              <a:rPr lang="it-IT" sz="2100" dirty="0" err="1"/>
              <a:t>applications</a:t>
            </a:r>
            <a:r>
              <a:rPr lang="it-IT" sz="2100" dirty="0"/>
              <a:t> </a:t>
            </a:r>
            <a:r>
              <a:rPr lang="it-IT" sz="2100" dirty="0" err="1"/>
              <a:t>we</a:t>
            </a:r>
            <a:r>
              <a:rPr lang="it-IT" sz="2100" dirty="0"/>
              <a:t> </a:t>
            </a:r>
            <a:r>
              <a:rPr lang="it-IT" sz="2100" dirty="0" err="1"/>
              <a:t>cannot</a:t>
            </a:r>
            <a:r>
              <a:rPr lang="it-IT" sz="2100" dirty="0"/>
              <a:t> </a:t>
            </a:r>
            <a:r>
              <a:rPr lang="it-IT" sz="2100" dirty="0" err="1"/>
              <a:t>observe</a:t>
            </a:r>
            <a:r>
              <a:rPr lang="it-IT" sz="2100" dirty="0"/>
              <a:t> the </a:t>
            </a:r>
            <a:r>
              <a:rPr lang="it-IT" sz="2100" dirty="0" err="1"/>
              <a:t>true</a:t>
            </a:r>
            <a:r>
              <a:rPr lang="it-IT" sz="2100" dirty="0"/>
              <a:t> state </a:t>
            </a:r>
            <a:r>
              <a:rPr lang="it-IT" sz="2100" dirty="0" err="1"/>
              <a:t>we</a:t>
            </a:r>
            <a:r>
              <a:rPr lang="it-IT" sz="2100" dirty="0"/>
              <a:t> are </a:t>
            </a:r>
            <a:r>
              <a:rPr lang="it-IT" sz="2100" dirty="0" err="1"/>
              <a:t>interested</a:t>
            </a:r>
            <a:r>
              <a:rPr lang="it-IT" sz="2100" dirty="0"/>
              <a:t> in.</a:t>
            </a:r>
          </a:p>
        </p:txBody>
      </p:sp>
      <p:sp>
        <p:nvSpPr>
          <p:cNvPr id="13" name="Rettangolo 12">
            <a:extLst>
              <a:ext uri="{FF2B5EF4-FFF2-40B4-BE49-F238E27FC236}">
                <a16:creationId xmlns:a16="http://schemas.microsoft.com/office/drawing/2014/main" id="{0121210B-9160-4DC7-8542-196EAAB54888}"/>
              </a:ext>
            </a:extLst>
          </p:cNvPr>
          <p:cNvSpPr/>
          <p:nvPr/>
        </p:nvSpPr>
        <p:spPr>
          <a:xfrm>
            <a:off x="332503" y="6141078"/>
            <a:ext cx="9748121" cy="415498"/>
          </a:xfrm>
          <a:prstGeom prst="rect">
            <a:avLst/>
          </a:prstGeom>
        </p:spPr>
        <p:txBody>
          <a:bodyPr wrap="square">
            <a:spAutoFit/>
          </a:bodyPr>
          <a:lstStyle/>
          <a:p>
            <a:pPr marL="342900" indent="-342900">
              <a:buFont typeface="Arial" panose="020B0604020202020204" pitchFamily="34" charset="0"/>
              <a:buChar char="•"/>
            </a:pPr>
            <a:r>
              <a:rPr lang="it-IT" sz="2100" dirty="0" err="1"/>
              <a:t>What</a:t>
            </a:r>
            <a:r>
              <a:rPr lang="it-IT" sz="2100" dirty="0"/>
              <a:t> </a:t>
            </a:r>
            <a:r>
              <a:rPr lang="it-IT" sz="2100" dirty="0" err="1"/>
              <a:t>we</a:t>
            </a:r>
            <a:r>
              <a:rPr lang="it-IT" sz="2100" dirty="0"/>
              <a:t> can </a:t>
            </a:r>
            <a:r>
              <a:rPr lang="it-IT" sz="2100" b="1" dirty="0" err="1"/>
              <a:t>measure</a:t>
            </a:r>
            <a:r>
              <a:rPr lang="it-IT" sz="2100" dirty="0"/>
              <a:t> </a:t>
            </a:r>
            <a:r>
              <a:rPr lang="it-IT" sz="2100" dirty="0" err="1"/>
              <a:t>is</a:t>
            </a:r>
            <a:r>
              <a:rPr lang="it-IT" sz="2100" dirty="0"/>
              <a:t> the </a:t>
            </a:r>
            <a:r>
              <a:rPr lang="it-IT" sz="2100" b="1" dirty="0" err="1"/>
              <a:t>effect</a:t>
            </a:r>
            <a:r>
              <a:rPr lang="it-IT" sz="2100" dirty="0"/>
              <a:t> </a:t>
            </a:r>
            <a:r>
              <a:rPr lang="it-IT" sz="2100" b="1" dirty="0"/>
              <a:t>of </a:t>
            </a:r>
            <a:r>
              <a:rPr lang="it-IT" sz="2100" b="1" dirty="0" err="1"/>
              <a:t>being</a:t>
            </a:r>
            <a:r>
              <a:rPr lang="it-IT" sz="2100" b="1" dirty="0"/>
              <a:t> in a state</a:t>
            </a:r>
            <a:r>
              <a:rPr lang="it-IT" sz="2100" dirty="0"/>
              <a:t>/or a </a:t>
            </a:r>
            <a:r>
              <a:rPr lang="it-IT" sz="2100" b="1" dirty="0" err="1"/>
              <a:t>combination</a:t>
            </a:r>
            <a:r>
              <a:rPr lang="it-IT" sz="2100" b="1" dirty="0"/>
              <a:t> of </a:t>
            </a:r>
            <a:r>
              <a:rPr lang="it-IT" sz="2100" b="1" dirty="0" err="1"/>
              <a:t>them</a:t>
            </a:r>
            <a:r>
              <a:rPr lang="it-IT" sz="2100" dirty="0"/>
              <a:t>.</a:t>
            </a:r>
          </a:p>
        </p:txBody>
      </p:sp>
      <p:sp>
        <p:nvSpPr>
          <p:cNvPr id="16" name="Rettangolo 15">
            <a:extLst>
              <a:ext uri="{FF2B5EF4-FFF2-40B4-BE49-F238E27FC236}">
                <a16:creationId xmlns:a16="http://schemas.microsoft.com/office/drawing/2014/main" id="{2CE22C18-D975-45A7-A2C0-565D53F0D52D}"/>
              </a:ext>
            </a:extLst>
          </p:cNvPr>
          <p:cNvSpPr/>
          <p:nvPr/>
        </p:nvSpPr>
        <p:spPr>
          <a:xfrm>
            <a:off x="332503" y="6588911"/>
            <a:ext cx="8544775" cy="415498"/>
          </a:xfrm>
          <a:prstGeom prst="rect">
            <a:avLst/>
          </a:prstGeom>
        </p:spPr>
        <p:txBody>
          <a:bodyPr wrap="none">
            <a:spAutoFit/>
          </a:bodyPr>
          <a:lstStyle/>
          <a:p>
            <a:pPr marL="342900" indent="-342900">
              <a:buFont typeface="Arial" panose="020B0604020202020204" pitchFamily="34" charset="0"/>
              <a:buChar char="•"/>
            </a:pPr>
            <a:r>
              <a:rPr lang="it-IT" sz="2100" dirty="0"/>
              <a:t>The </a:t>
            </a:r>
            <a:r>
              <a:rPr lang="it-IT" sz="2100" b="1" dirty="0" err="1"/>
              <a:t>observable</a:t>
            </a:r>
            <a:r>
              <a:rPr lang="it-IT" sz="2100" b="1" dirty="0"/>
              <a:t> </a:t>
            </a:r>
            <a:r>
              <a:rPr lang="it-IT" sz="2100" b="1" dirty="0" err="1"/>
              <a:t>effects</a:t>
            </a:r>
            <a:r>
              <a:rPr lang="it-IT" sz="2100" b="1" dirty="0"/>
              <a:t> </a:t>
            </a:r>
            <a:r>
              <a:rPr lang="it-IT" sz="2100" dirty="0"/>
              <a:t>can </a:t>
            </a:r>
            <a:r>
              <a:rPr lang="it-IT" sz="2100" dirty="0" err="1"/>
              <a:t>also</a:t>
            </a:r>
            <a:r>
              <a:rPr lang="it-IT" sz="2100" dirty="0"/>
              <a:t> be </a:t>
            </a:r>
            <a:r>
              <a:rPr lang="it-IT" sz="2100" b="1" dirty="0"/>
              <a:t>random </a:t>
            </a:r>
            <a:r>
              <a:rPr lang="it-IT" sz="2100" dirty="0"/>
              <a:t>due to </a:t>
            </a:r>
            <a:r>
              <a:rPr lang="it-IT" sz="2100" b="1" dirty="0" err="1"/>
              <a:t>noise</a:t>
            </a:r>
            <a:r>
              <a:rPr lang="it-IT" sz="2100" dirty="0"/>
              <a:t> or </a:t>
            </a:r>
            <a:r>
              <a:rPr lang="it-IT" sz="2100" b="1" dirty="0" err="1"/>
              <a:t>uncertainties</a:t>
            </a:r>
            <a:r>
              <a:rPr lang="it-IT" sz="2100" dirty="0"/>
              <a:t>.</a:t>
            </a:r>
            <a:endParaRPr lang="en-US" sz="2100" dirty="0"/>
          </a:p>
        </p:txBody>
      </p:sp>
      <mc:AlternateContent xmlns:mc="http://schemas.openxmlformats.org/markup-compatibility/2006" xmlns:a14="http://schemas.microsoft.com/office/drawing/2010/main">
        <mc:Choice Requires="a14">
          <p:sp>
            <p:nvSpPr>
              <p:cNvPr id="18" name="CasellaDiTesto 17">
                <a:extLst>
                  <a:ext uri="{FF2B5EF4-FFF2-40B4-BE49-F238E27FC236}">
                    <a16:creationId xmlns:a16="http://schemas.microsoft.com/office/drawing/2014/main" id="{7AFC56DD-4407-5E0E-6C3A-4C08201FE0A2}"/>
                  </a:ext>
                </a:extLst>
              </p:cNvPr>
              <p:cNvSpPr txBox="1"/>
              <p:nvPr/>
            </p:nvSpPr>
            <p:spPr>
              <a:xfrm>
                <a:off x="2520393" y="1577719"/>
                <a:ext cx="5039032" cy="457113"/>
              </a:xfrm>
              <a:prstGeom prst="rect">
                <a:avLst/>
              </a:prstGeom>
              <a:noFill/>
            </p:spPr>
            <p:txBody>
              <a:bodyPr wrap="square">
                <a:spAutoFit/>
              </a:bodyPr>
              <a:lstStyle/>
              <a:p>
                <a:pPr>
                  <a:lnSpc>
                    <a:spcPct val="100000"/>
                  </a:lnSpc>
                </a:pPr>
                <a14:m>
                  <m:oMathPara xmlns:m="http://schemas.openxmlformats.org/officeDocument/2006/math">
                    <m:oMathParaPr>
                      <m:jc m:val="centerGroup"/>
                    </m:oMathParaPr>
                    <m:oMath xmlns:m="http://schemas.openxmlformats.org/officeDocument/2006/math">
                      <m:r>
                        <a:rPr lang="it-IT" sz="2100" b="0" i="1" smtClean="0">
                          <a:latin typeface="Cambria Math" panose="02040503050406030204" pitchFamily="18" charset="0"/>
                        </a:rPr>
                        <m:t>𝑀𝑜𝑑𝑒𝑙</m:t>
                      </m:r>
                      <m:r>
                        <a:rPr lang="it-IT" sz="2100" b="0" i="1" smtClean="0">
                          <a:latin typeface="Cambria Math" panose="02040503050406030204" pitchFamily="18" charset="0"/>
                        </a:rPr>
                        <m:t>=</m:t>
                      </m:r>
                      <m:d>
                        <m:dPr>
                          <m:ctrlPr>
                            <a:rPr lang="it-IT" sz="2100" i="1">
                              <a:latin typeface="Cambria Math" panose="02040503050406030204" pitchFamily="18" charset="0"/>
                            </a:rPr>
                          </m:ctrlPr>
                        </m:dPr>
                        <m:e>
                          <m:r>
                            <a:rPr lang="it-IT" sz="2100" b="0" i="1" smtClean="0">
                              <a:latin typeface="Cambria Math" panose="02040503050406030204" pitchFamily="18" charset="0"/>
                            </a:rPr>
                            <m:t>𝑁</m:t>
                          </m:r>
                          <m:r>
                            <a:rPr lang="it-IT" sz="2100" i="1">
                              <a:latin typeface="Cambria Math" panose="02040503050406030204" pitchFamily="18" charset="0"/>
                            </a:rPr>
                            <m:t>,</m:t>
                          </m:r>
                          <m:r>
                            <a:rPr lang="it-IT" sz="2100" i="1">
                              <a:latin typeface="Cambria Math" panose="02040503050406030204" pitchFamily="18" charset="0"/>
                            </a:rPr>
                            <m:t>𝑃</m:t>
                          </m:r>
                          <m:r>
                            <a:rPr lang="it-IT" sz="2100" i="1">
                              <a:latin typeface="Cambria Math" panose="02040503050406030204" pitchFamily="18" charset="0"/>
                            </a:rPr>
                            <m:t>,</m:t>
                          </m:r>
                          <m:r>
                            <m:rPr>
                              <m:sty m:val="p"/>
                            </m:rPr>
                            <a:rPr lang="it-IT" sz="2100">
                              <a:latin typeface="Cambria Math" panose="02040503050406030204" pitchFamily="18" charset="0"/>
                            </a:rPr>
                            <m:t>Π</m:t>
                          </m:r>
                          <m:d>
                            <m:dPr>
                              <m:ctrlPr>
                                <a:rPr lang="it-IT" sz="2100" i="1">
                                  <a:latin typeface="Cambria Math" panose="02040503050406030204" pitchFamily="18" charset="0"/>
                                </a:rPr>
                              </m:ctrlPr>
                            </m:dPr>
                            <m:e>
                              <m:r>
                                <a:rPr lang="it-IT" sz="2100" i="1">
                                  <a:latin typeface="Cambria Math" panose="02040503050406030204" pitchFamily="18" charset="0"/>
                                </a:rPr>
                                <m:t>0</m:t>
                              </m:r>
                            </m:e>
                          </m:d>
                        </m:e>
                      </m:d>
                    </m:oMath>
                  </m:oMathPara>
                </a14:m>
                <a:endParaRPr lang="en-US" sz="2100" dirty="0"/>
              </a:p>
            </p:txBody>
          </p:sp>
        </mc:Choice>
        <mc:Fallback xmlns="">
          <p:sp>
            <p:nvSpPr>
              <p:cNvPr id="18" name="CasellaDiTesto 17">
                <a:extLst>
                  <a:ext uri="{FF2B5EF4-FFF2-40B4-BE49-F238E27FC236}">
                    <a16:creationId xmlns:a16="http://schemas.microsoft.com/office/drawing/2014/main" id="{7AFC56DD-4407-5E0E-6C3A-4C08201FE0A2}"/>
                  </a:ext>
                </a:extLst>
              </p:cNvPr>
              <p:cNvSpPr txBox="1">
                <a:spLocks noRot="1" noChangeAspect="1" noMove="1" noResize="1" noEditPoints="1" noAdjustHandles="1" noChangeArrowheads="1" noChangeShapeType="1" noTextEdit="1"/>
              </p:cNvSpPr>
              <p:nvPr/>
            </p:nvSpPr>
            <p:spPr>
              <a:xfrm>
                <a:off x="2520393" y="1577719"/>
                <a:ext cx="5039032" cy="457113"/>
              </a:xfrm>
              <a:prstGeom prst="rect">
                <a:avLst/>
              </a:prstGeom>
              <a:blipFill>
                <a:blip r:embed="rId9"/>
                <a:stretch>
                  <a:fillRect/>
                </a:stretch>
              </a:blipFill>
            </p:spPr>
            <p:txBody>
              <a:bodyPr/>
              <a:lstStyle/>
              <a:p>
                <a:r>
                  <a:rPr lang="it-IT">
                    <a:noFill/>
                  </a:rPr>
                  <a:t> </a:t>
                </a:r>
              </a:p>
            </p:txBody>
          </p:sp>
        </mc:Fallback>
      </mc:AlternateContent>
    </p:spTree>
    <p:extLst>
      <p:ext uri="{BB962C8B-B14F-4D97-AF65-F5344CB8AC3E}">
        <p14:creationId xmlns:p14="http://schemas.microsoft.com/office/powerpoint/2010/main" val="4120032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500"/>
                                        <p:tgtEl>
                                          <p:spTgt spid="2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fade">
                                      <p:cBhvr>
                                        <p:cTn id="18" dur="500"/>
                                        <p:tgtEl>
                                          <p:spTgt spid="2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6" grpId="0"/>
      <p:bldP spid="27" grpId="0"/>
      <p:bldP spid="28" grpId="0"/>
      <p:bldP spid="3" grpId="0"/>
      <p:bldP spid="12" grpId="0"/>
      <p:bldP spid="10" grpId="0"/>
      <p:bldP spid="13" grpId="0"/>
      <p:bldP spid="1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ttangolo con angoli arrotondati 11">
            <a:extLst>
              <a:ext uri="{FF2B5EF4-FFF2-40B4-BE49-F238E27FC236}">
                <a16:creationId xmlns:a16="http://schemas.microsoft.com/office/drawing/2014/main" id="{7B647E1A-F817-476C-8B20-83DCE2AE7668}"/>
              </a:ext>
            </a:extLst>
          </p:cNvPr>
          <p:cNvSpPr/>
          <p:nvPr/>
        </p:nvSpPr>
        <p:spPr>
          <a:xfrm>
            <a:off x="302780" y="1447245"/>
            <a:ext cx="9572740" cy="1407326"/>
          </a:xfrm>
          <a:prstGeom prst="roundRect">
            <a:avLst/>
          </a:prstGeom>
          <a:solidFill>
            <a:schemeClr val="bg1">
              <a:alpha val="0"/>
            </a:schemeClr>
          </a:solidFill>
          <a:ln w="41275">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noFill/>
            </a:endParaRPr>
          </a:p>
        </p:txBody>
      </p:sp>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p:txBody>
          <a:bodyPr>
            <a:normAutofit/>
          </a:bodyPr>
          <a:lstStyle/>
          <a:p>
            <a:r>
              <a:rPr lang="en-GB" dirty="0"/>
              <a:t>Problem 2 </a:t>
            </a:r>
            <a:r>
              <a:rPr lang="it-IT" dirty="0" err="1"/>
              <a:t>through</a:t>
            </a:r>
            <a:r>
              <a:rPr lang="en-GB" dirty="0"/>
              <a:t> the Viterbi Algorithm</a:t>
            </a:r>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a:xfrm>
            <a:off x="3333643" y="7150908"/>
            <a:ext cx="3402211" cy="402483"/>
          </a:xfrm>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20</a:t>
            </a:fld>
            <a:endParaRPr lang="it-IT"/>
          </a:p>
        </p:txBody>
      </p:sp>
      <mc:AlternateContent xmlns:mc="http://schemas.openxmlformats.org/markup-compatibility/2006" xmlns:a14="http://schemas.microsoft.com/office/drawing/2010/main">
        <mc:Choice Requires="a14">
          <p:sp>
            <p:nvSpPr>
              <p:cNvPr id="8" name="CasellaDiTesto 7">
                <a:extLst>
                  <a:ext uri="{FF2B5EF4-FFF2-40B4-BE49-F238E27FC236}">
                    <a16:creationId xmlns:a16="http://schemas.microsoft.com/office/drawing/2014/main" id="{9444FAE8-8AA8-4422-8ACC-EDD2C947A982}"/>
                  </a:ext>
                </a:extLst>
              </p:cNvPr>
              <p:cNvSpPr txBox="1"/>
              <p:nvPr/>
            </p:nvSpPr>
            <p:spPr>
              <a:xfrm>
                <a:off x="380866" y="942677"/>
                <a:ext cx="9572740" cy="415498"/>
              </a:xfrm>
              <a:prstGeom prst="rect">
                <a:avLst/>
              </a:prstGeom>
              <a:noFill/>
            </p:spPr>
            <p:txBody>
              <a:bodyPr wrap="square">
                <a:spAutoFit/>
              </a:bodyPr>
              <a:lstStyle/>
              <a:p>
                <a:r>
                  <a:rPr lang="en-GB" sz="2100" b="1" dirty="0"/>
                  <a:t>Approach 2.  </a:t>
                </a:r>
                <a:r>
                  <a:rPr lang="en-GB" sz="2100" dirty="0"/>
                  <a:t>Choose a </a:t>
                </a:r>
                <a:r>
                  <a:rPr lang="en-GB" sz="2100" b="1" dirty="0"/>
                  <a:t>path sequence </a:t>
                </a:r>
                <a14:m>
                  <m:oMath xmlns:m="http://schemas.openxmlformats.org/officeDocument/2006/math">
                    <m:r>
                      <a:rPr lang="it-IT" sz="2100" i="1">
                        <a:solidFill>
                          <a:srgbClr val="FF0000"/>
                        </a:solidFill>
                        <a:latin typeface="Cambria Math" panose="02040503050406030204" pitchFamily="18" charset="0"/>
                      </a:rPr>
                      <m:t>𝑄</m:t>
                    </m:r>
                    <m:r>
                      <a:rPr lang="it-IT" sz="2100" i="1">
                        <a:solidFill>
                          <a:srgbClr val="FF0000"/>
                        </a:solidFill>
                        <a:latin typeface="Cambria Math" panose="02040503050406030204" pitchFamily="18" charset="0"/>
                      </a:rPr>
                      <m:t>={</m:t>
                    </m:r>
                    <m:sSub>
                      <m:sSubPr>
                        <m:ctrlPr>
                          <a:rPr lang="it-IT" sz="2100" i="1">
                            <a:solidFill>
                              <a:srgbClr val="FF0000"/>
                            </a:solidFill>
                            <a:latin typeface="Cambria Math" panose="02040503050406030204" pitchFamily="18" charset="0"/>
                          </a:rPr>
                        </m:ctrlPr>
                      </m:sSubPr>
                      <m:e>
                        <m:r>
                          <a:rPr lang="it-IT" sz="2100" i="1">
                            <a:solidFill>
                              <a:srgbClr val="FF0000"/>
                            </a:solidFill>
                            <a:latin typeface="Cambria Math" panose="02040503050406030204" pitchFamily="18" charset="0"/>
                          </a:rPr>
                          <m:t>𝑞</m:t>
                        </m:r>
                      </m:e>
                      <m:sub>
                        <m:r>
                          <a:rPr lang="it-IT" sz="2100" i="1">
                            <a:solidFill>
                              <a:srgbClr val="FF0000"/>
                            </a:solidFill>
                            <a:latin typeface="Cambria Math" panose="02040503050406030204" pitchFamily="18" charset="0"/>
                          </a:rPr>
                          <m:t>1</m:t>
                        </m:r>
                      </m:sub>
                    </m:sSub>
                    <m:r>
                      <a:rPr lang="it-IT" sz="2100" i="1">
                        <a:solidFill>
                          <a:srgbClr val="FF0000"/>
                        </a:solidFill>
                        <a:latin typeface="Cambria Math" panose="02040503050406030204" pitchFamily="18" charset="0"/>
                      </a:rPr>
                      <m:t>,</m:t>
                    </m:r>
                    <m:sSub>
                      <m:sSubPr>
                        <m:ctrlPr>
                          <a:rPr lang="it-IT" sz="2100" i="1">
                            <a:solidFill>
                              <a:srgbClr val="FF0000"/>
                            </a:solidFill>
                            <a:latin typeface="Cambria Math" panose="02040503050406030204" pitchFamily="18" charset="0"/>
                          </a:rPr>
                        </m:ctrlPr>
                      </m:sSubPr>
                      <m:e>
                        <m:r>
                          <a:rPr lang="it-IT" sz="2100" i="1">
                            <a:solidFill>
                              <a:srgbClr val="FF0000"/>
                            </a:solidFill>
                            <a:latin typeface="Cambria Math" panose="02040503050406030204" pitchFamily="18" charset="0"/>
                          </a:rPr>
                          <m:t>𝑞</m:t>
                        </m:r>
                      </m:e>
                      <m:sub>
                        <m:r>
                          <a:rPr lang="it-IT" sz="2100" i="1">
                            <a:solidFill>
                              <a:srgbClr val="FF0000"/>
                            </a:solidFill>
                            <a:latin typeface="Cambria Math" panose="02040503050406030204" pitchFamily="18" charset="0"/>
                          </a:rPr>
                          <m:t>2</m:t>
                        </m:r>
                      </m:sub>
                    </m:sSub>
                    <m:r>
                      <a:rPr lang="it-IT" sz="2100" i="1">
                        <a:solidFill>
                          <a:srgbClr val="FF0000"/>
                        </a:solidFill>
                        <a:latin typeface="Cambria Math" panose="02040503050406030204" pitchFamily="18" charset="0"/>
                      </a:rPr>
                      <m:t>,</m:t>
                    </m:r>
                    <m:r>
                      <a:rPr lang="it-IT" sz="2100" b="0" i="1" smtClean="0">
                        <a:solidFill>
                          <a:srgbClr val="FF0000"/>
                        </a:solidFill>
                        <a:latin typeface="Cambria Math" panose="02040503050406030204" pitchFamily="18" charset="0"/>
                      </a:rPr>
                      <m:t>…,</m:t>
                    </m:r>
                    <m:sSub>
                      <m:sSubPr>
                        <m:ctrlPr>
                          <a:rPr lang="it-IT" sz="2100" i="1">
                            <a:solidFill>
                              <a:srgbClr val="FF0000"/>
                            </a:solidFill>
                            <a:latin typeface="Cambria Math" panose="02040503050406030204" pitchFamily="18" charset="0"/>
                          </a:rPr>
                        </m:ctrlPr>
                      </m:sSubPr>
                      <m:e>
                        <m:r>
                          <a:rPr lang="it-IT" sz="2100" i="1">
                            <a:solidFill>
                              <a:srgbClr val="FF0000"/>
                            </a:solidFill>
                            <a:latin typeface="Cambria Math" panose="02040503050406030204" pitchFamily="18" charset="0"/>
                          </a:rPr>
                          <m:t>𝑞</m:t>
                        </m:r>
                      </m:e>
                      <m:sub>
                        <m:r>
                          <a:rPr lang="it-IT" sz="2100" i="1">
                            <a:solidFill>
                              <a:srgbClr val="FF0000"/>
                            </a:solidFill>
                            <a:latin typeface="Cambria Math" panose="02040503050406030204" pitchFamily="18" charset="0"/>
                          </a:rPr>
                          <m:t>𝑇</m:t>
                        </m:r>
                      </m:sub>
                    </m:sSub>
                    <m:r>
                      <a:rPr lang="it-IT" sz="2100" i="1">
                        <a:solidFill>
                          <a:srgbClr val="FF0000"/>
                        </a:solidFill>
                        <a:latin typeface="Cambria Math" panose="02040503050406030204" pitchFamily="18" charset="0"/>
                      </a:rPr>
                      <m:t> }</m:t>
                    </m:r>
                  </m:oMath>
                </a14:m>
                <a:r>
                  <a:rPr lang="en-GB" sz="2100" dirty="0"/>
                  <a:t> that </a:t>
                </a:r>
                <a:r>
                  <a:rPr lang="en-GB" sz="2100" b="1" dirty="0"/>
                  <a:t>maximize</a:t>
                </a:r>
                <a:r>
                  <a:rPr lang="en-GB" sz="2100" dirty="0"/>
                  <a:t> </a:t>
                </a:r>
                <a14:m>
                  <m:oMath xmlns:m="http://schemas.openxmlformats.org/officeDocument/2006/math">
                    <m:func>
                      <m:funcPr>
                        <m:ctrlPr>
                          <a:rPr lang="it-IT" sz="2100" i="1">
                            <a:latin typeface="Cambria Math" panose="02040503050406030204" pitchFamily="18" charset="0"/>
                          </a:rPr>
                        </m:ctrlPr>
                      </m:funcPr>
                      <m:fName>
                        <m:r>
                          <m:rPr>
                            <m:sty m:val="p"/>
                          </m:rPr>
                          <a:rPr lang="it-IT" sz="2100">
                            <a:latin typeface="Cambria Math" panose="02040503050406030204" pitchFamily="18" charset="0"/>
                          </a:rPr>
                          <m:t>Pr</m:t>
                        </m:r>
                      </m:fName>
                      <m:e>
                        <m:d>
                          <m:dPr>
                            <m:ctrlPr>
                              <a:rPr lang="it-IT" sz="2100" i="1">
                                <a:latin typeface="Cambria Math" panose="02040503050406030204" pitchFamily="18" charset="0"/>
                              </a:rPr>
                            </m:ctrlPr>
                          </m:dPr>
                          <m:e>
                            <m:r>
                              <a:rPr lang="it-IT" sz="2100" i="1" smtClean="0">
                                <a:solidFill>
                                  <a:srgbClr val="FF0000"/>
                                </a:solidFill>
                                <a:latin typeface="Cambria Math" panose="02040503050406030204" pitchFamily="18" charset="0"/>
                              </a:rPr>
                              <m:t>𝑄</m:t>
                            </m:r>
                            <m:r>
                              <a:rPr lang="it-IT" sz="2100" i="1">
                                <a:latin typeface="Cambria Math" panose="02040503050406030204" pitchFamily="18" charset="0"/>
                              </a:rPr>
                              <m:t>|</m:t>
                            </m:r>
                            <m:r>
                              <a:rPr lang="it-IT" sz="2100" i="1">
                                <a:latin typeface="Cambria Math" panose="02040503050406030204" pitchFamily="18" charset="0"/>
                              </a:rPr>
                              <m:t>𝑂</m:t>
                            </m:r>
                            <m:r>
                              <a:rPr lang="it-IT" sz="2100" i="1">
                                <a:latin typeface="Cambria Math" panose="02040503050406030204" pitchFamily="18" charset="0"/>
                              </a:rPr>
                              <m:t>,</m:t>
                            </m:r>
                            <m:r>
                              <a:rPr lang="it-IT" sz="2100" i="1">
                                <a:latin typeface="Cambria Math" panose="02040503050406030204" pitchFamily="18" charset="0"/>
                              </a:rPr>
                              <m:t>𝜆</m:t>
                            </m:r>
                          </m:e>
                        </m:d>
                      </m:e>
                    </m:func>
                  </m:oMath>
                </a14:m>
                <a:endParaRPr lang="en-GB" sz="2100" dirty="0"/>
              </a:p>
            </p:txBody>
          </p:sp>
        </mc:Choice>
        <mc:Fallback xmlns="">
          <p:sp>
            <p:nvSpPr>
              <p:cNvPr id="8" name="CasellaDiTesto 7">
                <a:extLst>
                  <a:ext uri="{FF2B5EF4-FFF2-40B4-BE49-F238E27FC236}">
                    <a16:creationId xmlns:a16="http://schemas.microsoft.com/office/drawing/2014/main" id="{9444FAE8-8AA8-4422-8ACC-EDD2C947A982}"/>
                  </a:ext>
                </a:extLst>
              </p:cNvPr>
              <p:cNvSpPr txBox="1">
                <a:spLocks noRot="1" noChangeAspect="1" noMove="1" noResize="1" noEditPoints="1" noAdjustHandles="1" noChangeArrowheads="1" noChangeShapeType="1" noTextEdit="1"/>
              </p:cNvSpPr>
              <p:nvPr/>
            </p:nvSpPr>
            <p:spPr>
              <a:xfrm>
                <a:off x="380866" y="942677"/>
                <a:ext cx="9572740" cy="415498"/>
              </a:xfrm>
              <a:prstGeom prst="rect">
                <a:avLst/>
              </a:prstGeom>
              <a:blipFill>
                <a:blip r:embed="rId3"/>
                <a:stretch>
                  <a:fillRect l="-764" t="-10294" b="-27941"/>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1" name="CasellaDiTesto 10">
                <a:extLst>
                  <a:ext uri="{FF2B5EF4-FFF2-40B4-BE49-F238E27FC236}">
                    <a16:creationId xmlns:a16="http://schemas.microsoft.com/office/drawing/2014/main" id="{9140BCA1-9617-4211-A1F8-C3B57EC1915C}"/>
                  </a:ext>
                </a:extLst>
              </p:cNvPr>
              <p:cNvSpPr txBox="1"/>
              <p:nvPr/>
            </p:nvSpPr>
            <p:spPr>
              <a:xfrm>
                <a:off x="620959" y="1531974"/>
                <a:ext cx="8986306" cy="637419"/>
              </a:xfrm>
              <a:prstGeom prst="rect">
                <a:avLst/>
              </a:prstGeom>
              <a:noFill/>
            </p:spPr>
            <p:txBody>
              <a:bodyPr wrap="square">
                <a:spAutoFit/>
              </a:bodyPr>
              <a:lstStyle/>
              <a:p>
                <a:pPr algn="ctr"/>
                <a:r>
                  <a:rPr lang="it-IT" sz="2000" dirty="0"/>
                  <a:t>Since </a:t>
                </a:r>
                <a14:m>
                  <m:oMath xmlns:m="http://schemas.openxmlformats.org/officeDocument/2006/math">
                    <m:func>
                      <m:funcPr>
                        <m:ctrlPr>
                          <a:rPr lang="it-IT" sz="2000" i="1">
                            <a:latin typeface="Cambria Math" panose="02040503050406030204" pitchFamily="18" charset="0"/>
                          </a:rPr>
                        </m:ctrlPr>
                      </m:funcPr>
                      <m:fName>
                        <m:r>
                          <m:rPr>
                            <m:sty m:val="p"/>
                          </m:rPr>
                          <a:rPr lang="it-IT" sz="2000">
                            <a:latin typeface="Cambria Math" panose="02040503050406030204" pitchFamily="18" charset="0"/>
                          </a:rPr>
                          <m:t>Pr</m:t>
                        </m:r>
                      </m:fName>
                      <m:e>
                        <m:d>
                          <m:dPr>
                            <m:ctrlPr>
                              <a:rPr lang="it-IT" sz="2000" i="1">
                                <a:latin typeface="Cambria Math" panose="02040503050406030204" pitchFamily="18" charset="0"/>
                              </a:rPr>
                            </m:ctrlPr>
                          </m:dPr>
                          <m:e>
                            <m:r>
                              <a:rPr lang="it-IT" sz="2000" i="1" smtClean="0">
                                <a:solidFill>
                                  <a:srgbClr val="FF0000"/>
                                </a:solidFill>
                                <a:latin typeface="Cambria Math" panose="02040503050406030204" pitchFamily="18" charset="0"/>
                              </a:rPr>
                              <m:t>𝑄</m:t>
                            </m:r>
                            <m:r>
                              <a:rPr lang="it-IT" sz="2000" i="1">
                                <a:latin typeface="Cambria Math" panose="02040503050406030204" pitchFamily="18" charset="0"/>
                              </a:rPr>
                              <m:t>|</m:t>
                            </m:r>
                            <m:r>
                              <a:rPr lang="it-IT" sz="2000" i="1">
                                <a:latin typeface="Cambria Math" panose="02040503050406030204" pitchFamily="18" charset="0"/>
                              </a:rPr>
                              <m:t>𝑂</m:t>
                            </m:r>
                            <m:r>
                              <a:rPr lang="it-IT" sz="2000" i="1">
                                <a:latin typeface="Cambria Math" panose="02040503050406030204" pitchFamily="18" charset="0"/>
                              </a:rPr>
                              <m:t>,</m:t>
                            </m:r>
                            <m:r>
                              <a:rPr lang="it-IT" sz="2000" i="1">
                                <a:latin typeface="Cambria Math" panose="02040503050406030204" pitchFamily="18" charset="0"/>
                              </a:rPr>
                              <m:t>𝜆</m:t>
                            </m:r>
                          </m:e>
                        </m:d>
                      </m:e>
                    </m:func>
                    <m:r>
                      <a:rPr lang="it-IT" sz="2000" b="0" i="0" smtClean="0">
                        <a:latin typeface="Cambria Math" panose="02040503050406030204" pitchFamily="18" charset="0"/>
                      </a:rPr>
                      <m:t>=</m:t>
                    </m:r>
                    <m:f>
                      <m:fPr>
                        <m:ctrlPr>
                          <a:rPr lang="it-IT" sz="2000" b="0" i="1" smtClean="0">
                            <a:latin typeface="Cambria Math" panose="02040503050406030204" pitchFamily="18" charset="0"/>
                          </a:rPr>
                        </m:ctrlPr>
                      </m:fPr>
                      <m:num>
                        <m:r>
                          <m:rPr>
                            <m:sty m:val="p"/>
                          </m:rPr>
                          <a:rPr lang="it-IT" sz="2000" b="0" i="0" smtClean="0">
                            <a:latin typeface="Cambria Math" panose="02040503050406030204" pitchFamily="18" charset="0"/>
                          </a:rPr>
                          <m:t>Pr</m:t>
                        </m:r>
                        <m:d>
                          <m:dPr>
                            <m:ctrlPr>
                              <a:rPr lang="it-IT" sz="2000" b="0" i="1" smtClean="0">
                                <a:latin typeface="Cambria Math" panose="02040503050406030204" pitchFamily="18" charset="0"/>
                              </a:rPr>
                            </m:ctrlPr>
                          </m:dPr>
                          <m:e>
                            <m:r>
                              <a:rPr lang="it-IT" sz="2000" b="0" i="1" smtClean="0">
                                <a:latin typeface="Cambria Math" panose="02040503050406030204" pitchFamily="18" charset="0"/>
                              </a:rPr>
                              <m:t>𝑄</m:t>
                            </m:r>
                            <m:r>
                              <a:rPr lang="it-IT" sz="2000" b="0" i="1" smtClean="0">
                                <a:latin typeface="Cambria Math" panose="02040503050406030204" pitchFamily="18" charset="0"/>
                              </a:rPr>
                              <m:t>,</m:t>
                            </m:r>
                            <m:r>
                              <a:rPr lang="it-IT" sz="2000" b="0" i="1" smtClean="0">
                                <a:latin typeface="Cambria Math" panose="02040503050406030204" pitchFamily="18" charset="0"/>
                              </a:rPr>
                              <m:t>𝑂</m:t>
                            </m:r>
                          </m:e>
                          <m:e>
                            <m:r>
                              <a:rPr lang="it-IT" sz="2000" b="0" i="1" smtClean="0">
                                <a:latin typeface="Cambria Math" panose="02040503050406030204" pitchFamily="18" charset="0"/>
                              </a:rPr>
                              <m:t>𝜆</m:t>
                            </m:r>
                          </m:e>
                        </m:d>
                      </m:num>
                      <m:den>
                        <m:func>
                          <m:funcPr>
                            <m:ctrlPr>
                              <a:rPr lang="it-IT" sz="2000" b="0" i="1" smtClean="0">
                                <a:latin typeface="Cambria Math" panose="02040503050406030204" pitchFamily="18" charset="0"/>
                              </a:rPr>
                            </m:ctrlPr>
                          </m:funcPr>
                          <m:fName>
                            <m:r>
                              <m:rPr>
                                <m:sty m:val="p"/>
                              </m:rPr>
                              <a:rPr lang="it-IT" sz="2000" b="0" i="0" smtClean="0">
                                <a:latin typeface="Cambria Math" panose="02040503050406030204" pitchFamily="18" charset="0"/>
                              </a:rPr>
                              <m:t>Pr</m:t>
                            </m:r>
                          </m:fName>
                          <m:e>
                            <m:r>
                              <a:rPr lang="it-IT" sz="2000" b="0" i="0" smtClean="0">
                                <a:latin typeface="Cambria Math" panose="02040503050406030204" pitchFamily="18" charset="0"/>
                              </a:rPr>
                              <m:t>(</m:t>
                            </m:r>
                            <m:r>
                              <a:rPr lang="it-IT" sz="2000" b="0" i="1" smtClean="0">
                                <a:latin typeface="Cambria Math" panose="02040503050406030204" pitchFamily="18" charset="0"/>
                              </a:rPr>
                              <m:t>𝑂</m:t>
                            </m:r>
                            <m:r>
                              <a:rPr lang="it-IT" sz="2000" b="0" i="1" smtClean="0">
                                <a:latin typeface="Cambria Math" panose="02040503050406030204" pitchFamily="18" charset="0"/>
                              </a:rPr>
                              <m:t>|</m:t>
                            </m:r>
                            <m:r>
                              <a:rPr lang="it-IT" sz="2000" b="0" i="1" smtClean="0">
                                <a:latin typeface="Cambria Math" panose="02040503050406030204" pitchFamily="18" charset="0"/>
                              </a:rPr>
                              <m:t>𝜆</m:t>
                            </m:r>
                            <m:r>
                              <a:rPr lang="it-IT" sz="2000" b="0" i="0" smtClean="0">
                                <a:latin typeface="Cambria Math" panose="02040503050406030204" pitchFamily="18" charset="0"/>
                              </a:rPr>
                              <m:t>)</m:t>
                            </m:r>
                          </m:e>
                        </m:func>
                      </m:den>
                    </m:f>
                    <m:r>
                      <a:rPr lang="it-IT" sz="2000" b="0" i="0" smtClean="0">
                        <a:latin typeface="Cambria Math" panose="02040503050406030204" pitchFamily="18" charset="0"/>
                      </a:rPr>
                      <m:t>   ⇒    </m:t>
                    </m:r>
                    <m:r>
                      <m:rPr>
                        <m:sty m:val="p"/>
                      </m:rPr>
                      <a:rPr lang="it-IT" sz="2000" b="0" i="0" smtClean="0">
                        <a:latin typeface="Cambria Math" panose="02040503050406030204" pitchFamily="18" charset="0"/>
                      </a:rPr>
                      <m:t>max</m:t>
                    </m:r>
                    <m:func>
                      <m:funcPr>
                        <m:ctrlPr>
                          <a:rPr lang="it-IT" sz="2000" i="1">
                            <a:latin typeface="Cambria Math" panose="02040503050406030204" pitchFamily="18" charset="0"/>
                          </a:rPr>
                        </m:ctrlPr>
                      </m:funcPr>
                      <m:fName>
                        <m:r>
                          <m:rPr>
                            <m:sty m:val="p"/>
                          </m:rPr>
                          <a:rPr lang="it-IT" sz="2000">
                            <a:latin typeface="Cambria Math" panose="02040503050406030204" pitchFamily="18" charset="0"/>
                          </a:rPr>
                          <m:t>Pr</m:t>
                        </m:r>
                      </m:fName>
                      <m:e>
                        <m:d>
                          <m:dPr>
                            <m:ctrlPr>
                              <a:rPr lang="it-IT" sz="2000" i="1">
                                <a:latin typeface="Cambria Math" panose="02040503050406030204" pitchFamily="18" charset="0"/>
                              </a:rPr>
                            </m:ctrlPr>
                          </m:dPr>
                          <m:e>
                            <m:r>
                              <a:rPr lang="it-IT" sz="2000" i="1">
                                <a:latin typeface="Cambria Math" panose="02040503050406030204" pitchFamily="18" charset="0"/>
                              </a:rPr>
                              <m:t>𝑄</m:t>
                            </m:r>
                            <m:r>
                              <a:rPr lang="it-IT" sz="2000" i="1">
                                <a:latin typeface="Cambria Math" panose="02040503050406030204" pitchFamily="18" charset="0"/>
                              </a:rPr>
                              <m:t>|</m:t>
                            </m:r>
                            <m:r>
                              <a:rPr lang="it-IT" sz="2000" i="1">
                                <a:latin typeface="Cambria Math" panose="02040503050406030204" pitchFamily="18" charset="0"/>
                              </a:rPr>
                              <m:t>𝑂</m:t>
                            </m:r>
                            <m:r>
                              <a:rPr lang="it-IT" sz="2000" i="1">
                                <a:latin typeface="Cambria Math" panose="02040503050406030204" pitchFamily="18" charset="0"/>
                              </a:rPr>
                              <m:t>,</m:t>
                            </m:r>
                            <m:r>
                              <a:rPr lang="it-IT" sz="2000" i="1">
                                <a:latin typeface="Cambria Math" panose="02040503050406030204" pitchFamily="18" charset="0"/>
                              </a:rPr>
                              <m:t>𝜆</m:t>
                            </m:r>
                          </m:e>
                        </m:d>
                      </m:e>
                    </m:func>
                    <m:r>
                      <a:rPr lang="it-IT" sz="2000" b="0" i="1" smtClean="0">
                        <a:latin typeface="Cambria Math" panose="02040503050406030204" pitchFamily="18" charset="0"/>
                      </a:rPr>
                      <m:t>≡</m:t>
                    </m:r>
                    <m:func>
                      <m:funcPr>
                        <m:ctrlPr>
                          <a:rPr lang="it-IT" sz="2000" b="0" i="1" smtClean="0">
                            <a:latin typeface="Cambria Math" panose="02040503050406030204" pitchFamily="18" charset="0"/>
                          </a:rPr>
                        </m:ctrlPr>
                      </m:funcPr>
                      <m:fName>
                        <m:r>
                          <m:rPr>
                            <m:sty m:val="p"/>
                          </m:rPr>
                          <a:rPr lang="it-IT" sz="2000" b="0" i="0" smtClean="0">
                            <a:latin typeface="Cambria Math" panose="02040503050406030204" pitchFamily="18" charset="0"/>
                          </a:rPr>
                          <m:t>max</m:t>
                        </m:r>
                      </m:fName>
                      <m:e>
                        <m:func>
                          <m:funcPr>
                            <m:ctrlPr>
                              <a:rPr lang="it-IT" sz="2000" i="1">
                                <a:latin typeface="Cambria Math" panose="02040503050406030204" pitchFamily="18" charset="0"/>
                              </a:rPr>
                            </m:ctrlPr>
                          </m:funcPr>
                          <m:fName>
                            <m:r>
                              <m:rPr>
                                <m:sty m:val="p"/>
                              </m:rPr>
                              <a:rPr lang="it-IT" sz="2000">
                                <a:latin typeface="Cambria Math" panose="02040503050406030204" pitchFamily="18" charset="0"/>
                              </a:rPr>
                              <m:t>Pr</m:t>
                            </m:r>
                          </m:fName>
                          <m:e>
                            <m:d>
                              <m:dPr>
                                <m:ctrlPr>
                                  <a:rPr lang="it-IT" sz="2000" i="1">
                                    <a:latin typeface="Cambria Math" panose="02040503050406030204" pitchFamily="18" charset="0"/>
                                  </a:rPr>
                                </m:ctrlPr>
                              </m:dPr>
                              <m:e>
                                <m:r>
                                  <a:rPr lang="it-IT" sz="2000" i="1">
                                    <a:latin typeface="Cambria Math" panose="02040503050406030204" pitchFamily="18" charset="0"/>
                                  </a:rPr>
                                  <m:t>𝑄</m:t>
                                </m:r>
                                <m:r>
                                  <a:rPr lang="it-IT" sz="2000" i="1">
                                    <a:latin typeface="Cambria Math" panose="02040503050406030204" pitchFamily="18" charset="0"/>
                                  </a:rPr>
                                  <m:t>,</m:t>
                                </m:r>
                                <m:r>
                                  <a:rPr lang="it-IT" sz="2000" i="1">
                                    <a:latin typeface="Cambria Math" panose="02040503050406030204" pitchFamily="18" charset="0"/>
                                  </a:rPr>
                                  <m:t>𝑂</m:t>
                                </m:r>
                                <m:r>
                                  <a:rPr lang="it-IT" sz="2000" i="1">
                                    <a:latin typeface="Cambria Math" panose="02040503050406030204" pitchFamily="18" charset="0"/>
                                  </a:rPr>
                                  <m:t>| </m:t>
                                </m:r>
                                <m:r>
                                  <a:rPr lang="it-IT" sz="2000" i="1">
                                    <a:latin typeface="Cambria Math" panose="02040503050406030204" pitchFamily="18" charset="0"/>
                                  </a:rPr>
                                  <m:t>𝜆</m:t>
                                </m:r>
                              </m:e>
                            </m:d>
                          </m:e>
                        </m:func>
                      </m:e>
                    </m:func>
                  </m:oMath>
                </a14:m>
                <a:endParaRPr lang="en-GB" sz="2000" dirty="0"/>
              </a:p>
            </p:txBody>
          </p:sp>
        </mc:Choice>
        <mc:Fallback xmlns="">
          <p:sp>
            <p:nvSpPr>
              <p:cNvPr id="11" name="CasellaDiTesto 10">
                <a:extLst>
                  <a:ext uri="{FF2B5EF4-FFF2-40B4-BE49-F238E27FC236}">
                    <a16:creationId xmlns:a16="http://schemas.microsoft.com/office/drawing/2014/main" id="{9140BCA1-9617-4211-A1F8-C3B57EC1915C}"/>
                  </a:ext>
                </a:extLst>
              </p:cNvPr>
              <p:cNvSpPr txBox="1">
                <a:spLocks noRot="1" noChangeAspect="1" noMove="1" noResize="1" noEditPoints="1" noAdjustHandles="1" noChangeArrowheads="1" noChangeShapeType="1" noTextEdit="1"/>
              </p:cNvSpPr>
              <p:nvPr/>
            </p:nvSpPr>
            <p:spPr>
              <a:xfrm>
                <a:off x="620959" y="1531974"/>
                <a:ext cx="8986306" cy="637419"/>
              </a:xfrm>
              <a:prstGeom prst="rect">
                <a:avLst/>
              </a:prstGeom>
              <a:blipFill>
                <a:blip r:embed="rId4"/>
                <a:stretch>
                  <a:fillRect/>
                </a:stretch>
              </a:blipFill>
            </p:spPr>
            <p:txBody>
              <a:bodyPr/>
              <a:lstStyle/>
              <a:p>
                <a:r>
                  <a:rPr lang="it-IT">
                    <a:noFill/>
                  </a:rPr>
                  <a:t> </a:t>
                </a:r>
              </a:p>
            </p:txBody>
          </p:sp>
        </mc:Fallback>
      </mc:AlternateContent>
      <p:sp>
        <p:nvSpPr>
          <p:cNvPr id="14" name="CasellaDiTesto 13">
            <a:extLst>
              <a:ext uri="{FF2B5EF4-FFF2-40B4-BE49-F238E27FC236}">
                <a16:creationId xmlns:a16="http://schemas.microsoft.com/office/drawing/2014/main" id="{14A52DFF-3580-40A5-8910-39826445AA10}"/>
              </a:ext>
            </a:extLst>
          </p:cNvPr>
          <p:cNvSpPr txBox="1"/>
          <p:nvPr/>
        </p:nvSpPr>
        <p:spPr>
          <a:xfrm>
            <a:off x="380865" y="3023101"/>
            <a:ext cx="9197843" cy="415498"/>
          </a:xfrm>
          <a:prstGeom prst="rect">
            <a:avLst/>
          </a:prstGeom>
          <a:noFill/>
        </p:spPr>
        <p:txBody>
          <a:bodyPr wrap="square">
            <a:spAutoFit/>
          </a:bodyPr>
          <a:lstStyle/>
          <a:p>
            <a:pPr marL="342900" indent="-342900">
              <a:buFont typeface="Arial" panose="020B0604020202020204" pitchFamily="34" charset="0"/>
              <a:buChar char="•"/>
            </a:pPr>
            <a:r>
              <a:rPr lang="en-GB" sz="2000" dirty="0"/>
              <a:t>Let us introduce a </a:t>
            </a:r>
            <a:r>
              <a:rPr lang="en-GB" sz="2000" b="1" dirty="0"/>
              <a:t>helper function </a:t>
            </a:r>
            <a:r>
              <a:rPr lang="en-GB" sz="2000" dirty="0"/>
              <a:t>to capture this</a:t>
            </a:r>
          </a:p>
        </p:txBody>
      </p:sp>
      <mc:AlternateContent xmlns:mc="http://schemas.openxmlformats.org/markup-compatibility/2006" xmlns:a14="http://schemas.microsoft.com/office/drawing/2010/main">
        <mc:Choice Requires="a14">
          <p:sp>
            <p:nvSpPr>
              <p:cNvPr id="16" name="Rettangolo 15">
                <a:extLst>
                  <a:ext uri="{FF2B5EF4-FFF2-40B4-BE49-F238E27FC236}">
                    <a16:creationId xmlns:a16="http://schemas.microsoft.com/office/drawing/2014/main" id="{4915C4A7-0C18-48B5-BDD1-F9A457B83A6F}"/>
                  </a:ext>
                </a:extLst>
              </p:cNvPr>
              <p:cNvSpPr/>
              <p:nvPr/>
            </p:nvSpPr>
            <p:spPr>
              <a:xfrm>
                <a:off x="1214330" y="3515311"/>
                <a:ext cx="8269572" cy="51110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sz="1900" i="1" smtClean="0">
                              <a:latin typeface="Cambria Math" panose="02040503050406030204" pitchFamily="18" charset="0"/>
                            </a:rPr>
                          </m:ctrlPr>
                        </m:sSubPr>
                        <m:e>
                          <m:r>
                            <a:rPr lang="it-IT" sz="1900" i="1" smtClean="0">
                              <a:latin typeface="Cambria Math" panose="02040503050406030204" pitchFamily="18" charset="0"/>
                            </a:rPr>
                            <m:t>𝛿</m:t>
                          </m:r>
                        </m:e>
                        <m:sub>
                          <m:r>
                            <a:rPr lang="it-IT" sz="1900" b="0" i="1" smtClean="0">
                              <a:latin typeface="Cambria Math" panose="02040503050406030204" pitchFamily="18" charset="0"/>
                            </a:rPr>
                            <m:t>𝑡</m:t>
                          </m:r>
                        </m:sub>
                      </m:sSub>
                      <m:d>
                        <m:dPr>
                          <m:ctrlPr>
                            <a:rPr lang="it-IT" sz="1900" b="0" i="1" smtClean="0">
                              <a:latin typeface="Cambria Math" panose="02040503050406030204" pitchFamily="18" charset="0"/>
                            </a:rPr>
                          </m:ctrlPr>
                        </m:dPr>
                        <m:e>
                          <m:r>
                            <a:rPr lang="it-IT" sz="1900" b="0" i="1" smtClean="0">
                              <a:latin typeface="Cambria Math" panose="02040503050406030204" pitchFamily="18" charset="0"/>
                            </a:rPr>
                            <m:t>𝑖</m:t>
                          </m:r>
                        </m:e>
                      </m:d>
                      <m:r>
                        <a:rPr lang="it-IT" sz="1900" b="0" i="1" smtClean="0">
                          <a:latin typeface="Cambria Math" panose="02040503050406030204" pitchFamily="18" charset="0"/>
                        </a:rPr>
                        <m:t>=</m:t>
                      </m:r>
                      <m:func>
                        <m:funcPr>
                          <m:ctrlPr>
                            <a:rPr lang="it-IT" sz="1900" b="0" i="1" smtClean="0">
                              <a:latin typeface="Cambria Math" panose="02040503050406030204" pitchFamily="18" charset="0"/>
                            </a:rPr>
                          </m:ctrlPr>
                        </m:funcPr>
                        <m:fName>
                          <m:limLow>
                            <m:limLowPr>
                              <m:ctrlPr>
                                <a:rPr lang="it-IT" sz="1900" b="0" i="1" smtClean="0">
                                  <a:latin typeface="Cambria Math" panose="02040503050406030204" pitchFamily="18" charset="0"/>
                                </a:rPr>
                              </m:ctrlPr>
                            </m:limLowPr>
                            <m:e>
                              <m:r>
                                <m:rPr>
                                  <m:sty m:val="p"/>
                                </m:rPr>
                                <a:rPr lang="it-IT" sz="1900" b="0" i="0" smtClean="0">
                                  <a:latin typeface="Cambria Math" panose="02040503050406030204" pitchFamily="18" charset="0"/>
                                </a:rPr>
                                <m:t>max</m:t>
                              </m:r>
                            </m:e>
                            <m:lim>
                              <m:sSub>
                                <m:sSubPr>
                                  <m:ctrlPr>
                                    <a:rPr lang="it-IT" sz="1900" b="0" i="1" smtClean="0">
                                      <a:latin typeface="Cambria Math" panose="02040503050406030204" pitchFamily="18" charset="0"/>
                                    </a:rPr>
                                  </m:ctrlPr>
                                </m:sSubPr>
                                <m:e>
                                  <m:r>
                                    <a:rPr lang="it-IT" sz="1900" b="0" i="1" smtClean="0">
                                      <a:latin typeface="Cambria Math" panose="02040503050406030204" pitchFamily="18" charset="0"/>
                                    </a:rPr>
                                    <m:t>𝑞</m:t>
                                  </m:r>
                                </m:e>
                                <m:sub>
                                  <m:r>
                                    <a:rPr lang="it-IT" sz="1900" b="0" i="1" smtClean="0">
                                      <a:latin typeface="Cambria Math" panose="02040503050406030204" pitchFamily="18" charset="0"/>
                                    </a:rPr>
                                    <m:t>1</m:t>
                                  </m:r>
                                </m:sub>
                              </m:sSub>
                              <m:r>
                                <a:rPr lang="it-IT" sz="1900" b="0" i="1" smtClean="0">
                                  <a:latin typeface="Cambria Math" panose="02040503050406030204" pitchFamily="18" charset="0"/>
                                </a:rPr>
                                <m:t>,</m:t>
                              </m:r>
                              <m:sSub>
                                <m:sSubPr>
                                  <m:ctrlPr>
                                    <a:rPr lang="it-IT" sz="1900" b="0" i="1" smtClean="0">
                                      <a:latin typeface="Cambria Math" panose="02040503050406030204" pitchFamily="18" charset="0"/>
                                    </a:rPr>
                                  </m:ctrlPr>
                                </m:sSubPr>
                                <m:e>
                                  <m:r>
                                    <a:rPr lang="it-IT" sz="1900" b="0" i="1" smtClean="0">
                                      <a:latin typeface="Cambria Math" panose="02040503050406030204" pitchFamily="18" charset="0"/>
                                    </a:rPr>
                                    <m:t>𝑞</m:t>
                                  </m:r>
                                </m:e>
                                <m:sub>
                                  <m:r>
                                    <a:rPr lang="it-IT" sz="1900" b="0" i="1" smtClean="0">
                                      <a:latin typeface="Cambria Math" panose="02040503050406030204" pitchFamily="18" charset="0"/>
                                    </a:rPr>
                                    <m:t>2</m:t>
                                  </m:r>
                                </m:sub>
                              </m:sSub>
                              <m:r>
                                <a:rPr lang="it-IT" sz="1900" b="0" i="1" smtClean="0">
                                  <a:latin typeface="Cambria Math" panose="02040503050406030204" pitchFamily="18" charset="0"/>
                                </a:rPr>
                                <m:t>,…,</m:t>
                              </m:r>
                              <m:sSub>
                                <m:sSubPr>
                                  <m:ctrlPr>
                                    <a:rPr lang="it-IT" sz="1900" b="0" i="1" smtClean="0">
                                      <a:latin typeface="Cambria Math" panose="02040503050406030204" pitchFamily="18" charset="0"/>
                                    </a:rPr>
                                  </m:ctrlPr>
                                </m:sSubPr>
                                <m:e>
                                  <m:r>
                                    <a:rPr lang="it-IT" sz="1900" b="0" i="1" smtClean="0">
                                      <a:latin typeface="Cambria Math" panose="02040503050406030204" pitchFamily="18" charset="0"/>
                                    </a:rPr>
                                    <m:t>𝑞</m:t>
                                  </m:r>
                                </m:e>
                                <m:sub>
                                  <m:r>
                                    <a:rPr lang="it-IT" sz="1900" b="0" i="1" smtClean="0">
                                      <a:latin typeface="Cambria Math" panose="02040503050406030204" pitchFamily="18" charset="0"/>
                                    </a:rPr>
                                    <m:t>𝑡</m:t>
                                  </m:r>
                                  <m:r>
                                    <a:rPr lang="it-IT" sz="1900" b="0" i="1" smtClean="0">
                                      <a:latin typeface="Cambria Math" panose="02040503050406030204" pitchFamily="18" charset="0"/>
                                    </a:rPr>
                                    <m:t>−1</m:t>
                                  </m:r>
                                </m:sub>
                              </m:sSub>
                            </m:lim>
                          </m:limLow>
                        </m:fName>
                        <m:e>
                          <m:func>
                            <m:funcPr>
                              <m:ctrlPr>
                                <a:rPr lang="it-IT" sz="1900" i="1">
                                  <a:latin typeface="Cambria Math" panose="02040503050406030204" pitchFamily="18" charset="0"/>
                                </a:rPr>
                              </m:ctrlPr>
                            </m:funcPr>
                            <m:fName>
                              <m:r>
                                <m:rPr>
                                  <m:sty m:val="p"/>
                                </m:rPr>
                                <a:rPr lang="it-IT" sz="1900">
                                  <a:latin typeface="Cambria Math" panose="02040503050406030204" pitchFamily="18" charset="0"/>
                                </a:rPr>
                                <m:t>Pr</m:t>
                              </m:r>
                            </m:fName>
                            <m:e>
                              <m:d>
                                <m:dPr>
                                  <m:ctrlPr>
                                    <a:rPr lang="it-IT" sz="1900" i="1">
                                      <a:latin typeface="Cambria Math" panose="02040503050406030204" pitchFamily="18" charset="0"/>
                                    </a:rPr>
                                  </m:ctrlPr>
                                </m:dPr>
                                <m:e>
                                  <m:d>
                                    <m:dPr>
                                      <m:begChr m:val="{"/>
                                      <m:endChr m:val="}"/>
                                      <m:ctrlPr>
                                        <a:rPr lang="it-IT" sz="1900" i="1">
                                          <a:latin typeface="Cambria Math" panose="02040503050406030204" pitchFamily="18" charset="0"/>
                                        </a:rPr>
                                      </m:ctrlPr>
                                    </m:dPr>
                                    <m:e>
                                      <m:sSub>
                                        <m:sSubPr>
                                          <m:ctrlPr>
                                            <a:rPr lang="it-IT" sz="1900" i="1">
                                              <a:latin typeface="Cambria Math" panose="02040503050406030204" pitchFamily="18" charset="0"/>
                                            </a:rPr>
                                          </m:ctrlPr>
                                        </m:sSubPr>
                                        <m:e>
                                          <m:r>
                                            <a:rPr lang="it-IT" sz="1900" i="1">
                                              <a:latin typeface="Cambria Math" panose="02040503050406030204" pitchFamily="18" charset="0"/>
                                            </a:rPr>
                                            <m:t>𝑞</m:t>
                                          </m:r>
                                        </m:e>
                                        <m:sub>
                                          <m:r>
                                            <a:rPr lang="it-IT" sz="1900" i="1">
                                              <a:latin typeface="Cambria Math" panose="02040503050406030204" pitchFamily="18" charset="0"/>
                                            </a:rPr>
                                            <m:t>1</m:t>
                                          </m:r>
                                        </m:sub>
                                      </m:sSub>
                                      <m:r>
                                        <a:rPr lang="it-IT" sz="1900" i="1">
                                          <a:latin typeface="Cambria Math" panose="02040503050406030204" pitchFamily="18" charset="0"/>
                                        </a:rPr>
                                        <m:t>,</m:t>
                                      </m:r>
                                      <m:sSub>
                                        <m:sSubPr>
                                          <m:ctrlPr>
                                            <a:rPr lang="it-IT" sz="1900" i="1">
                                              <a:latin typeface="Cambria Math" panose="02040503050406030204" pitchFamily="18" charset="0"/>
                                            </a:rPr>
                                          </m:ctrlPr>
                                        </m:sSubPr>
                                        <m:e>
                                          <m:r>
                                            <a:rPr lang="it-IT" sz="1900" i="1">
                                              <a:latin typeface="Cambria Math" panose="02040503050406030204" pitchFamily="18" charset="0"/>
                                            </a:rPr>
                                            <m:t>𝑞</m:t>
                                          </m:r>
                                        </m:e>
                                        <m:sub>
                                          <m:r>
                                            <a:rPr lang="it-IT" sz="1900" i="1">
                                              <a:latin typeface="Cambria Math" panose="02040503050406030204" pitchFamily="18" charset="0"/>
                                            </a:rPr>
                                            <m:t>2</m:t>
                                          </m:r>
                                        </m:sub>
                                      </m:sSub>
                                      <m:r>
                                        <a:rPr lang="it-IT" sz="1900" i="1">
                                          <a:latin typeface="Cambria Math" panose="02040503050406030204" pitchFamily="18" charset="0"/>
                                        </a:rPr>
                                        <m:t>,..</m:t>
                                      </m:r>
                                      <m:sSub>
                                        <m:sSubPr>
                                          <m:ctrlPr>
                                            <a:rPr lang="it-IT" sz="1900" i="1">
                                              <a:latin typeface="Cambria Math" panose="02040503050406030204" pitchFamily="18" charset="0"/>
                                            </a:rPr>
                                          </m:ctrlPr>
                                        </m:sSubPr>
                                        <m:e>
                                          <m:r>
                                            <a:rPr lang="it-IT" sz="1900" i="1">
                                              <a:latin typeface="Cambria Math" panose="02040503050406030204" pitchFamily="18" charset="0"/>
                                            </a:rPr>
                                            <m:t>𝑞</m:t>
                                          </m:r>
                                        </m:e>
                                        <m:sub>
                                          <m:r>
                                            <a:rPr lang="it-IT" sz="1900" b="0" i="1" smtClean="0">
                                              <a:latin typeface="Cambria Math" panose="02040503050406030204" pitchFamily="18" charset="0"/>
                                            </a:rPr>
                                            <m:t>𝑡</m:t>
                                          </m:r>
                                          <m:r>
                                            <a:rPr lang="it-IT" sz="1900" b="0" i="1" smtClean="0">
                                              <a:latin typeface="Cambria Math" panose="02040503050406030204" pitchFamily="18" charset="0"/>
                                            </a:rPr>
                                            <m:t>−1</m:t>
                                          </m:r>
                                        </m:sub>
                                      </m:sSub>
                                      <m:r>
                                        <a:rPr lang="it-IT" sz="1900" b="0" i="1" smtClean="0">
                                          <a:latin typeface="Cambria Math" panose="02040503050406030204" pitchFamily="18" charset="0"/>
                                        </a:rPr>
                                        <m:t>,</m:t>
                                      </m:r>
                                      <m:sSub>
                                        <m:sSubPr>
                                          <m:ctrlPr>
                                            <a:rPr lang="it-IT" sz="1900" b="0" i="1" smtClean="0">
                                              <a:latin typeface="Cambria Math" panose="02040503050406030204" pitchFamily="18" charset="0"/>
                                            </a:rPr>
                                          </m:ctrlPr>
                                        </m:sSubPr>
                                        <m:e>
                                          <m:r>
                                            <a:rPr lang="it-IT" sz="1900" b="0" i="1" smtClean="0">
                                              <a:latin typeface="Cambria Math" panose="02040503050406030204" pitchFamily="18" charset="0"/>
                                            </a:rPr>
                                            <m:t>𝑞</m:t>
                                          </m:r>
                                        </m:e>
                                        <m:sub>
                                          <m:r>
                                            <a:rPr lang="it-IT" sz="1900" b="0" i="1" smtClean="0">
                                              <a:latin typeface="Cambria Math" panose="02040503050406030204" pitchFamily="18" charset="0"/>
                                            </a:rPr>
                                            <m:t>𝑡</m:t>
                                          </m:r>
                                        </m:sub>
                                      </m:sSub>
                                      <m:r>
                                        <a:rPr lang="it-IT" sz="1900" b="0" i="1" smtClean="0">
                                          <a:latin typeface="Cambria Math" panose="02040503050406030204" pitchFamily="18" charset="0"/>
                                        </a:rPr>
                                        <m:t>=</m:t>
                                      </m:r>
                                      <m:sSub>
                                        <m:sSubPr>
                                          <m:ctrlPr>
                                            <a:rPr lang="it-IT" sz="1900" b="0" i="1" smtClean="0">
                                              <a:latin typeface="Cambria Math" panose="02040503050406030204" pitchFamily="18" charset="0"/>
                                            </a:rPr>
                                          </m:ctrlPr>
                                        </m:sSubPr>
                                        <m:e>
                                          <m:r>
                                            <a:rPr lang="it-IT" sz="1900" b="0" i="1" smtClean="0">
                                              <a:latin typeface="Cambria Math" panose="02040503050406030204" pitchFamily="18" charset="0"/>
                                            </a:rPr>
                                            <m:t>𝑆</m:t>
                                          </m:r>
                                        </m:e>
                                        <m:sub>
                                          <m:r>
                                            <a:rPr lang="it-IT" sz="1900" b="0" i="1" smtClean="0">
                                              <a:latin typeface="Cambria Math" panose="02040503050406030204" pitchFamily="18" charset="0"/>
                                            </a:rPr>
                                            <m:t>𝑖</m:t>
                                          </m:r>
                                        </m:sub>
                                      </m:sSub>
                                    </m:e>
                                  </m:d>
                                  <m:r>
                                    <a:rPr lang="it-IT" sz="1900" i="1">
                                      <a:latin typeface="Cambria Math" panose="02040503050406030204" pitchFamily="18" charset="0"/>
                                    </a:rPr>
                                    <m:t>,{</m:t>
                                  </m:r>
                                  <m:sSub>
                                    <m:sSubPr>
                                      <m:ctrlPr>
                                        <a:rPr lang="it-IT" sz="1900" i="1">
                                          <a:latin typeface="Cambria Math" panose="02040503050406030204" pitchFamily="18" charset="0"/>
                                        </a:rPr>
                                      </m:ctrlPr>
                                    </m:sSubPr>
                                    <m:e>
                                      <m:r>
                                        <a:rPr lang="it-IT" sz="1900" i="1">
                                          <a:latin typeface="Cambria Math" panose="02040503050406030204" pitchFamily="18" charset="0"/>
                                        </a:rPr>
                                        <m:t>𝑜</m:t>
                                      </m:r>
                                    </m:e>
                                    <m:sub>
                                      <m:r>
                                        <a:rPr lang="it-IT" sz="1900" i="1">
                                          <a:latin typeface="Cambria Math" panose="02040503050406030204" pitchFamily="18" charset="0"/>
                                        </a:rPr>
                                        <m:t>1</m:t>
                                      </m:r>
                                    </m:sub>
                                  </m:sSub>
                                  <m:r>
                                    <a:rPr lang="it-IT" sz="1900" i="1">
                                      <a:latin typeface="Cambria Math" panose="02040503050406030204" pitchFamily="18" charset="0"/>
                                    </a:rPr>
                                    <m:t>,</m:t>
                                  </m:r>
                                  <m:sSub>
                                    <m:sSubPr>
                                      <m:ctrlPr>
                                        <a:rPr lang="it-IT" sz="1900" i="1">
                                          <a:latin typeface="Cambria Math" panose="02040503050406030204" pitchFamily="18" charset="0"/>
                                        </a:rPr>
                                      </m:ctrlPr>
                                    </m:sSubPr>
                                    <m:e>
                                      <m:r>
                                        <a:rPr lang="it-IT" sz="1900" i="1">
                                          <a:latin typeface="Cambria Math" panose="02040503050406030204" pitchFamily="18" charset="0"/>
                                        </a:rPr>
                                        <m:t>𝑜</m:t>
                                      </m:r>
                                    </m:e>
                                    <m:sub>
                                      <m:r>
                                        <a:rPr lang="it-IT" sz="1900" i="1">
                                          <a:latin typeface="Cambria Math" panose="02040503050406030204" pitchFamily="18" charset="0"/>
                                        </a:rPr>
                                        <m:t>2</m:t>
                                      </m:r>
                                    </m:sub>
                                  </m:sSub>
                                  <m:r>
                                    <a:rPr lang="it-IT" sz="1900" i="1">
                                      <a:latin typeface="Cambria Math" panose="02040503050406030204" pitchFamily="18" charset="0"/>
                                    </a:rPr>
                                    <m:t>,..</m:t>
                                  </m:r>
                                  <m:sSub>
                                    <m:sSubPr>
                                      <m:ctrlPr>
                                        <a:rPr lang="it-IT" sz="1900" i="1">
                                          <a:latin typeface="Cambria Math" panose="02040503050406030204" pitchFamily="18" charset="0"/>
                                        </a:rPr>
                                      </m:ctrlPr>
                                    </m:sSubPr>
                                    <m:e>
                                      <m:r>
                                        <a:rPr lang="it-IT" sz="1900" i="1">
                                          <a:latin typeface="Cambria Math" panose="02040503050406030204" pitchFamily="18" charset="0"/>
                                        </a:rPr>
                                        <m:t>𝑜</m:t>
                                      </m:r>
                                    </m:e>
                                    <m:sub>
                                      <m:r>
                                        <a:rPr lang="it-IT" sz="1900" b="0" i="1" smtClean="0">
                                          <a:latin typeface="Cambria Math" panose="02040503050406030204" pitchFamily="18" charset="0"/>
                                        </a:rPr>
                                        <m:t>𝑡</m:t>
                                      </m:r>
                                    </m:sub>
                                  </m:sSub>
                                  <m:r>
                                    <a:rPr lang="it-IT" sz="1900" i="1">
                                      <a:latin typeface="Cambria Math" panose="02040503050406030204" pitchFamily="18" charset="0"/>
                                    </a:rPr>
                                    <m:t>}| </m:t>
                                  </m:r>
                                  <m:r>
                                    <a:rPr lang="it-IT" sz="1900" i="1">
                                      <a:latin typeface="Cambria Math" panose="02040503050406030204" pitchFamily="18" charset="0"/>
                                    </a:rPr>
                                    <m:t>𝜆</m:t>
                                  </m:r>
                                </m:e>
                              </m:d>
                            </m:e>
                          </m:func>
                        </m:e>
                      </m:func>
                      <m:r>
                        <a:rPr lang="it-IT" sz="1900" b="0" i="1" smtClean="0">
                          <a:latin typeface="Cambria Math" panose="02040503050406030204" pitchFamily="18" charset="0"/>
                        </a:rPr>
                        <m:t>         ∀ </m:t>
                      </m:r>
                      <m:r>
                        <a:rPr lang="it-IT" sz="1900" b="0" i="1" smtClean="0">
                          <a:latin typeface="Cambria Math" panose="02040503050406030204" pitchFamily="18" charset="0"/>
                        </a:rPr>
                        <m:t>𝑡</m:t>
                      </m:r>
                      <m:r>
                        <a:rPr lang="it-IT" sz="1900" b="0" i="1" smtClean="0">
                          <a:latin typeface="Cambria Math" panose="02040503050406030204" pitchFamily="18" charset="0"/>
                        </a:rPr>
                        <m:t>=1,…,</m:t>
                      </m:r>
                      <m:r>
                        <a:rPr lang="it-IT" sz="1900" b="0" i="1" smtClean="0">
                          <a:latin typeface="Cambria Math" panose="02040503050406030204" pitchFamily="18" charset="0"/>
                        </a:rPr>
                        <m:t>𝑇</m:t>
                      </m:r>
                    </m:oMath>
                  </m:oMathPara>
                </a14:m>
                <a:endParaRPr lang="en-US" sz="1900" dirty="0"/>
              </a:p>
            </p:txBody>
          </p:sp>
        </mc:Choice>
        <mc:Fallback xmlns="">
          <p:sp>
            <p:nvSpPr>
              <p:cNvPr id="16" name="Rettangolo 15">
                <a:extLst>
                  <a:ext uri="{FF2B5EF4-FFF2-40B4-BE49-F238E27FC236}">
                    <a16:creationId xmlns:a16="http://schemas.microsoft.com/office/drawing/2014/main" id="{4915C4A7-0C18-48B5-BDD1-F9A457B83A6F}"/>
                  </a:ext>
                </a:extLst>
              </p:cNvPr>
              <p:cNvSpPr>
                <a:spLocks noRot="1" noChangeAspect="1" noMove="1" noResize="1" noEditPoints="1" noAdjustHandles="1" noChangeArrowheads="1" noChangeShapeType="1" noTextEdit="1"/>
              </p:cNvSpPr>
              <p:nvPr/>
            </p:nvSpPr>
            <p:spPr>
              <a:xfrm>
                <a:off x="1214330" y="3515311"/>
                <a:ext cx="8269572" cy="511102"/>
              </a:xfrm>
              <a:prstGeom prst="rect">
                <a:avLst/>
              </a:prstGeom>
              <a:blipFill>
                <a:blip r:embed="rId5"/>
                <a:stretch>
                  <a:fillRect b="-2381"/>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6" name="Rettangolo 5">
                <a:extLst>
                  <a:ext uri="{FF2B5EF4-FFF2-40B4-BE49-F238E27FC236}">
                    <a16:creationId xmlns:a16="http://schemas.microsoft.com/office/drawing/2014/main" id="{94026662-C335-4A2E-A92E-1BA315CB1969}"/>
                  </a:ext>
                </a:extLst>
              </p:cNvPr>
              <p:cNvSpPr/>
              <p:nvPr/>
            </p:nvSpPr>
            <p:spPr>
              <a:xfrm>
                <a:off x="580003" y="2282632"/>
                <a:ext cx="9140194" cy="400110"/>
              </a:xfrm>
              <a:prstGeom prst="rect">
                <a:avLst/>
              </a:prstGeom>
            </p:spPr>
            <p:txBody>
              <a:bodyPr wrap="none">
                <a:spAutoFit/>
              </a:bodyPr>
              <a:lstStyle/>
              <a:p>
                <a:r>
                  <a:rPr lang="it-IT" sz="2000" b="0" dirty="0" err="1"/>
                  <a:t>where</a:t>
                </a:r>
                <a:r>
                  <a:rPr lang="it-IT" sz="2000" b="0" dirty="0"/>
                  <a:t>     </a:t>
                </a:r>
                <a14:m>
                  <m:oMath xmlns:m="http://schemas.openxmlformats.org/officeDocument/2006/math">
                    <m:func>
                      <m:funcPr>
                        <m:ctrlPr>
                          <a:rPr lang="it-IT" sz="2000" b="0" i="1" smtClean="0">
                            <a:latin typeface="Cambria Math" panose="02040503050406030204" pitchFamily="18" charset="0"/>
                          </a:rPr>
                        </m:ctrlPr>
                      </m:funcPr>
                      <m:fName>
                        <m:r>
                          <m:rPr>
                            <m:sty m:val="p"/>
                          </m:rPr>
                          <a:rPr lang="it-IT" sz="2000" b="0" i="0" smtClean="0">
                            <a:latin typeface="Cambria Math" panose="02040503050406030204" pitchFamily="18" charset="0"/>
                          </a:rPr>
                          <m:t>max</m:t>
                        </m:r>
                      </m:fName>
                      <m:e>
                        <m:func>
                          <m:funcPr>
                            <m:ctrlPr>
                              <a:rPr lang="it-IT" sz="2000" i="1">
                                <a:latin typeface="Cambria Math" panose="02040503050406030204" pitchFamily="18" charset="0"/>
                              </a:rPr>
                            </m:ctrlPr>
                          </m:funcPr>
                          <m:fName>
                            <m:r>
                              <m:rPr>
                                <m:sty m:val="p"/>
                              </m:rPr>
                              <a:rPr lang="it-IT" sz="2000">
                                <a:latin typeface="Cambria Math" panose="02040503050406030204" pitchFamily="18" charset="0"/>
                              </a:rPr>
                              <m:t>Pr</m:t>
                            </m:r>
                          </m:fName>
                          <m:e>
                            <m:d>
                              <m:dPr>
                                <m:ctrlPr>
                                  <a:rPr lang="it-IT" sz="2000" i="1">
                                    <a:latin typeface="Cambria Math" panose="02040503050406030204" pitchFamily="18" charset="0"/>
                                  </a:rPr>
                                </m:ctrlPr>
                              </m:dPr>
                              <m:e>
                                <m:d>
                                  <m:dPr>
                                    <m:begChr m:val="{"/>
                                    <m:endChr m:val="}"/>
                                    <m:ctrlPr>
                                      <a:rPr lang="it-IT" sz="2000" b="0" i="1" smtClean="0">
                                        <a:solidFill>
                                          <a:srgbClr val="FF0000"/>
                                        </a:solidFill>
                                        <a:latin typeface="Cambria Math" panose="02040503050406030204" pitchFamily="18" charset="0"/>
                                      </a:rPr>
                                    </m:ctrlPr>
                                  </m:dPr>
                                  <m:e>
                                    <m:sSub>
                                      <m:sSubPr>
                                        <m:ctrlPr>
                                          <a:rPr lang="it-IT" sz="2000" i="1">
                                            <a:solidFill>
                                              <a:srgbClr val="FF0000"/>
                                            </a:solidFill>
                                            <a:latin typeface="Cambria Math" panose="02040503050406030204" pitchFamily="18" charset="0"/>
                                          </a:rPr>
                                        </m:ctrlPr>
                                      </m:sSubPr>
                                      <m:e>
                                        <m:r>
                                          <a:rPr lang="it-IT" sz="2000" i="1">
                                            <a:solidFill>
                                              <a:srgbClr val="FF0000"/>
                                            </a:solidFill>
                                            <a:latin typeface="Cambria Math" panose="02040503050406030204" pitchFamily="18" charset="0"/>
                                          </a:rPr>
                                          <m:t>𝑞</m:t>
                                        </m:r>
                                      </m:e>
                                      <m:sub>
                                        <m:r>
                                          <a:rPr lang="it-IT" sz="2000" i="1">
                                            <a:solidFill>
                                              <a:srgbClr val="FF0000"/>
                                            </a:solidFill>
                                            <a:latin typeface="Cambria Math" panose="02040503050406030204" pitchFamily="18" charset="0"/>
                                          </a:rPr>
                                          <m:t>1</m:t>
                                        </m:r>
                                      </m:sub>
                                    </m:sSub>
                                    <m:r>
                                      <a:rPr lang="it-IT" sz="2000" i="1">
                                        <a:solidFill>
                                          <a:srgbClr val="FF0000"/>
                                        </a:solidFill>
                                        <a:latin typeface="Cambria Math" panose="02040503050406030204" pitchFamily="18" charset="0"/>
                                      </a:rPr>
                                      <m:t>,</m:t>
                                    </m:r>
                                    <m:sSub>
                                      <m:sSubPr>
                                        <m:ctrlPr>
                                          <a:rPr lang="it-IT" sz="2000" i="1">
                                            <a:solidFill>
                                              <a:srgbClr val="FF0000"/>
                                            </a:solidFill>
                                            <a:latin typeface="Cambria Math" panose="02040503050406030204" pitchFamily="18" charset="0"/>
                                          </a:rPr>
                                        </m:ctrlPr>
                                      </m:sSubPr>
                                      <m:e>
                                        <m:r>
                                          <a:rPr lang="it-IT" sz="2000" i="1">
                                            <a:solidFill>
                                              <a:srgbClr val="FF0000"/>
                                            </a:solidFill>
                                            <a:latin typeface="Cambria Math" panose="02040503050406030204" pitchFamily="18" charset="0"/>
                                          </a:rPr>
                                          <m:t>𝑞</m:t>
                                        </m:r>
                                      </m:e>
                                      <m:sub>
                                        <m:r>
                                          <a:rPr lang="it-IT" sz="2000" i="1">
                                            <a:solidFill>
                                              <a:srgbClr val="FF0000"/>
                                            </a:solidFill>
                                            <a:latin typeface="Cambria Math" panose="02040503050406030204" pitchFamily="18" charset="0"/>
                                          </a:rPr>
                                          <m:t>2</m:t>
                                        </m:r>
                                      </m:sub>
                                    </m:sSub>
                                    <m:r>
                                      <a:rPr lang="it-IT" sz="2000" i="1">
                                        <a:solidFill>
                                          <a:srgbClr val="FF0000"/>
                                        </a:solidFill>
                                        <a:latin typeface="Cambria Math" panose="02040503050406030204" pitchFamily="18" charset="0"/>
                                      </a:rPr>
                                      <m:t>,..</m:t>
                                    </m:r>
                                    <m:sSub>
                                      <m:sSubPr>
                                        <m:ctrlPr>
                                          <a:rPr lang="it-IT" sz="2000" i="1">
                                            <a:solidFill>
                                              <a:srgbClr val="FF0000"/>
                                            </a:solidFill>
                                            <a:latin typeface="Cambria Math" panose="02040503050406030204" pitchFamily="18" charset="0"/>
                                          </a:rPr>
                                        </m:ctrlPr>
                                      </m:sSubPr>
                                      <m:e>
                                        <m:r>
                                          <a:rPr lang="it-IT" sz="2000" i="1">
                                            <a:solidFill>
                                              <a:srgbClr val="FF0000"/>
                                            </a:solidFill>
                                            <a:latin typeface="Cambria Math" panose="02040503050406030204" pitchFamily="18" charset="0"/>
                                          </a:rPr>
                                          <m:t>𝑞</m:t>
                                        </m:r>
                                      </m:e>
                                      <m:sub>
                                        <m:r>
                                          <a:rPr lang="it-IT" sz="2000" b="0" i="1" smtClean="0">
                                            <a:solidFill>
                                              <a:srgbClr val="FF0000"/>
                                            </a:solidFill>
                                            <a:latin typeface="Cambria Math" panose="02040503050406030204" pitchFamily="18" charset="0"/>
                                          </a:rPr>
                                          <m:t>𝑇</m:t>
                                        </m:r>
                                      </m:sub>
                                    </m:sSub>
                                  </m:e>
                                </m:d>
                                <m:r>
                                  <a:rPr lang="it-IT" sz="2000" b="0" i="1" smtClean="0">
                                    <a:latin typeface="Cambria Math" panose="02040503050406030204" pitchFamily="18" charset="0"/>
                                  </a:rPr>
                                  <m:t>,{</m:t>
                                </m:r>
                                <m:sSub>
                                  <m:sSubPr>
                                    <m:ctrlPr>
                                      <a:rPr lang="it-IT" sz="2000" i="1">
                                        <a:latin typeface="Cambria Math" panose="02040503050406030204" pitchFamily="18" charset="0"/>
                                      </a:rPr>
                                    </m:ctrlPr>
                                  </m:sSubPr>
                                  <m:e>
                                    <m:r>
                                      <a:rPr lang="it-IT" sz="2000" b="0" i="1" smtClean="0">
                                        <a:latin typeface="Cambria Math" panose="02040503050406030204" pitchFamily="18" charset="0"/>
                                      </a:rPr>
                                      <m:t>𝑜</m:t>
                                    </m:r>
                                  </m:e>
                                  <m:sub>
                                    <m:r>
                                      <a:rPr lang="it-IT" sz="2000" i="1">
                                        <a:latin typeface="Cambria Math" panose="02040503050406030204" pitchFamily="18" charset="0"/>
                                      </a:rPr>
                                      <m:t>1</m:t>
                                    </m:r>
                                  </m:sub>
                                </m:sSub>
                                <m:r>
                                  <a:rPr lang="it-IT" sz="2000" i="1">
                                    <a:latin typeface="Cambria Math" panose="02040503050406030204" pitchFamily="18" charset="0"/>
                                  </a:rPr>
                                  <m:t>,</m:t>
                                </m:r>
                                <m:sSub>
                                  <m:sSubPr>
                                    <m:ctrlPr>
                                      <a:rPr lang="it-IT" sz="2000" i="1">
                                        <a:latin typeface="Cambria Math" panose="02040503050406030204" pitchFamily="18" charset="0"/>
                                      </a:rPr>
                                    </m:ctrlPr>
                                  </m:sSubPr>
                                  <m:e>
                                    <m:r>
                                      <a:rPr lang="it-IT" sz="2000" b="0" i="1" smtClean="0">
                                        <a:latin typeface="Cambria Math" panose="02040503050406030204" pitchFamily="18" charset="0"/>
                                      </a:rPr>
                                      <m:t>𝑜</m:t>
                                    </m:r>
                                  </m:e>
                                  <m:sub>
                                    <m:r>
                                      <a:rPr lang="it-IT" sz="2000" i="1">
                                        <a:latin typeface="Cambria Math" panose="02040503050406030204" pitchFamily="18" charset="0"/>
                                      </a:rPr>
                                      <m:t>2</m:t>
                                    </m:r>
                                  </m:sub>
                                </m:sSub>
                                <m:r>
                                  <a:rPr lang="it-IT" sz="2000" i="1">
                                    <a:latin typeface="Cambria Math" panose="02040503050406030204" pitchFamily="18" charset="0"/>
                                  </a:rPr>
                                  <m:t>,..</m:t>
                                </m:r>
                                <m:sSub>
                                  <m:sSubPr>
                                    <m:ctrlPr>
                                      <a:rPr lang="it-IT" sz="2000" b="0" i="1" smtClean="0">
                                        <a:latin typeface="Cambria Math" panose="02040503050406030204" pitchFamily="18" charset="0"/>
                                      </a:rPr>
                                    </m:ctrlPr>
                                  </m:sSubPr>
                                  <m:e>
                                    <m:r>
                                      <a:rPr lang="it-IT" sz="2000" b="0" i="1" smtClean="0">
                                        <a:latin typeface="Cambria Math" panose="02040503050406030204" pitchFamily="18" charset="0"/>
                                      </a:rPr>
                                      <m:t>𝑜</m:t>
                                    </m:r>
                                  </m:e>
                                  <m:sub>
                                    <m:r>
                                      <a:rPr lang="it-IT" sz="2000" b="0" i="1" smtClean="0">
                                        <a:latin typeface="Cambria Math" panose="02040503050406030204" pitchFamily="18" charset="0"/>
                                      </a:rPr>
                                      <m:t>𝑇</m:t>
                                    </m:r>
                                  </m:sub>
                                </m:sSub>
                                <m:r>
                                  <a:rPr lang="it-IT" sz="2000" b="0" i="1" smtClean="0">
                                    <a:latin typeface="Cambria Math" panose="02040503050406030204" pitchFamily="18" charset="0"/>
                                  </a:rPr>
                                  <m:t>}</m:t>
                                </m:r>
                                <m:r>
                                  <a:rPr lang="it-IT" sz="2000" i="1">
                                    <a:latin typeface="Cambria Math" panose="02040503050406030204" pitchFamily="18" charset="0"/>
                                  </a:rPr>
                                  <m:t>| </m:t>
                                </m:r>
                                <m:r>
                                  <a:rPr lang="it-IT" sz="2000" i="1">
                                    <a:latin typeface="Cambria Math" panose="02040503050406030204" pitchFamily="18" charset="0"/>
                                  </a:rPr>
                                  <m:t>𝜆</m:t>
                                </m:r>
                              </m:e>
                            </m:d>
                          </m:e>
                        </m:func>
                      </m:e>
                    </m:func>
                  </m:oMath>
                </a14:m>
                <a:r>
                  <a:rPr lang="en-US" sz="2000" dirty="0"/>
                  <a:t>     is solvable by the </a:t>
                </a:r>
                <a:r>
                  <a:rPr lang="en-US" sz="2000" b="1" dirty="0"/>
                  <a:t>Viterbi Algorithm</a:t>
                </a:r>
              </a:p>
            </p:txBody>
          </p:sp>
        </mc:Choice>
        <mc:Fallback xmlns="">
          <p:sp>
            <p:nvSpPr>
              <p:cNvPr id="6" name="Rettangolo 5">
                <a:extLst>
                  <a:ext uri="{FF2B5EF4-FFF2-40B4-BE49-F238E27FC236}">
                    <a16:creationId xmlns:a16="http://schemas.microsoft.com/office/drawing/2014/main" id="{94026662-C335-4A2E-A92E-1BA315CB1969}"/>
                  </a:ext>
                </a:extLst>
              </p:cNvPr>
              <p:cNvSpPr>
                <a:spLocks noRot="1" noChangeAspect="1" noMove="1" noResize="1" noEditPoints="1" noAdjustHandles="1" noChangeArrowheads="1" noChangeShapeType="1" noTextEdit="1"/>
              </p:cNvSpPr>
              <p:nvPr/>
            </p:nvSpPr>
            <p:spPr>
              <a:xfrm>
                <a:off x="580003" y="2282632"/>
                <a:ext cx="9140194" cy="400110"/>
              </a:xfrm>
              <a:prstGeom prst="rect">
                <a:avLst/>
              </a:prstGeom>
              <a:blipFill>
                <a:blip r:embed="rId6"/>
                <a:stretch>
                  <a:fillRect l="-667" t="-7576" b="-25758"/>
                </a:stretch>
              </a:blipFill>
            </p:spPr>
            <p:txBody>
              <a:bodyPr/>
              <a:lstStyle/>
              <a:p>
                <a:r>
                  <a:rPr lang="it-IT">
                    <a:noFill/>
                  </a:rPr>
                  <a:t> </a:t>
                </a:r>
              </a:p>
            </p:txBody>
          </p:sp>
        </mc:Fallback>
      </mc:AlternateContent>
      <p:sp>
        <p:nvSpPr>
          <p:cNvPr id="19" name="CasellaDiTesto 18">
            <a:extLst>
              <a:ext uri="{FF2B5EF4-FFF2-40B4-BE49-F238E27FC236}">
                <a16:creationId xmlns:a16="http://schemas.microsoft.com/office/drawing/2014/main" id="{AE8A66E0-FE22-4825-9D69-C369A55E04B1}"/>
              </a:ext>
            </a:extLst>
          </p:cNvPr>
          <p:cNvSpPr txBox="1"/>
          <p:nvPr/>
        </p:nvSpPr>
        <p:spPr>
          <a:xfrm>
            <a:off x="600884" y="4947466"/>
            <a:ext cx="2227037" cy="415498"/>
          </a:xfrm>
          <a:prstGeom prst="rect">
            <a:avLst/>
          </a:prstGeom>
          <a:noFill/>
        </p:spPr>
        <p:txBody>
          <a:bodyPr wrap="square">
            <a:spAutoFit/>
          </a:bodyPr>
          <a:lstStyle/>
          <a:p>
            <a:pPr marL="342900" indent="-342900">
              <a:buFont typeface="Arial" panose="020B0604020202020204" pitchFamily="34" charset="0"/>
              <a:buChar char="•"/>
            </a:pPr>
            <a:r>
              <a:rPr lang="en-GB" sz="2000" b="1" dirty="0"/>
              <a:t>Induction step:</a:t>
            </a:r>
          </a:p>
        </p:txBody>
      </p:sp>
      <mc:AlternateContent xmlns:mc="http://schemas.openxmlformats.org/markup-compatibility/2006" xmlns:a14="http://schemas.microsoft.com/office/drawing/2010/main">
        <mc:Choice Requires="a14">
          <p:sp>
            <p:nvSpPr>
              <p:cNvPr id="20" name="Rettangolo 19">
                <a:extLst>
                  <a:ext uri="{FF2B5EF4-FFF2-40B4-BE49-F238E27FC236}">
                    <a16:creationId xmlns:a16="http://schemas.microsoft.com/office/drawing/2014/main" id="{CA13397A-BE1E-4CFD-BB64-B305A04A5D30}"/>
                  </a:ext>
                </a:extLst>
              </p:cNvPr>
              <p:cNvSpPr/>
              <p:nvPr/>
            </p:nvSpPr>
            <p:spPr>
              <a:xfrm>
                <a:off x="3003137" y="4963191"/>
                <a:ext cx="3424655" cy="47455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i="1" smtClean="0">
                              <a:latin typeface="Cambria Math" panose="02040503050406030204" pitchFamily="18" charset="0"/>
                            </a:rPr>
                          </m:ctrlPr>
                        </m:sSubPr>
                        <m:e>
                          <m:r>
                            <a:rPr lang="it-IT" i="1" smtClean="0">
                              <a:latin typeface="Cambria Math" panose="02040503050406030204" pitchFamily="18" charset="0"/>
                            </a:rPr>
                            <m:t>𝛿</m:t>
                          </m:r>
                        </m:e>
                        <m:sub>
                          <m:r>
                            <a:rPr lang="it-IT" b="0" i="1" smtClean="0">
                              <a:latin typeface="Cambria Math" panose="02040503050406030204" pitchFamily="18" charset="0"/>
                            </a:rPr>
                            <m:t>𝑡</m:t>
                          </m:r>
                        </m:sub>
                      </m:sSub>
                      <m:d>
                        <m:dPr>
                          <m:ctrlPr>
                            <a:rPr lang="it-IT" b="0" i="1" smtClean="0">
                              <a:latin typeface="Cambria Math" panose="02040503050406030204" pitchFamily="18" charset="0"/>
                            </a:rPr>
                          </m:ctrlPr>
                        </m:dPr>
                        <m:e>
                          <m:r>
                            <a:rPr lang="it-IT" b="0" i="1" smtClean="0">
                              <a:solidFill>
                                <a:srgbClr val="E71224"/>
                              </a:solidFill>
                              <a:latin typeface="Cambria Math" panose="02040503050406030204" pitchFamily="18" charset="0"/>
                            </a:rPr>
                            <m:t>𝑗</m:t>
                          </m:r>
                        </m:e>
                      </m:d>
                      <m:r>
                        <a:rPr lang="it-IT" b="0" i="1" smtClean="0">
                          <a:latin typeface="Cambria Math" panose="02040503050406030204" pitchFamily="18" charset="0"/>
                        </a:rPr>
                        <m:t>=</m:t>
                      </m:r>
                      <m:func>
                        <m:funcPr>
                          <m:ctrlPr>
                            <a:rPr lang="it-IT" i="1">
                              <a:latin typeface="Cambria Math" panose="02040503050406030204" pitchFamily="18" charset="0"/>
                            </a:rPr>
                          </m:ctrlPr>
                        </m:funcPr>
                        <m:fName>
                          <m:limLow>
                            <m:limLowPr>
                              <m:ctrlPr>
                                <a:rPr lang="it-IT" i="1">
                                  <a:latin typeface="Cambria Math" panose="02040503050406030204" pitchFamily="18" charset="0"/>
                                </a:rPr>
                              </m:ctrlPr>
                            </m:limLowPr>
                            <m:e>
                              <m:r>
                                <m:rPr>
                                  <m:sty m:val="p"/>
                                </m:rPr>
                                <a:rPr lang="it-IT">
                                  <a:latin typeface="Cambria Math" panose="02040503050406030204" pitchFamily="18" charset="0"/>
                                </a:rPr>
                                <m:t>max</m:t>
                              </m:r>
                            </m:e>
                            <m:lim>
                              <m:r>
                                <a:rPr lang="it-IT" b="0" i="1" smtClean="0">
                                  <a:latin typeface="Cambria Math" panose="02040503050406030204" pitchFamily="18" charset="0"/>
                                </a:rPr>
                                <m:t>1≤</m:t>
                              </m:r>
                              <m:r>
                                <a:rPr lang="it-IT" b="0" i="1" smtClean="0">
                                  <a:latin typeface="Cambria Math" panose="02040503050406030204" pitchFamily="18" charset="0"/>
                                </a:rPr>
                                <m:t>𝑖</m:t>
                              </m:r>
                              <m:r>
                                <a:rPr lang="it-IT" b="0" i="1" smtClean="0">
                                  <a:latin typeface="Cambria Math" panose="02040503050406030204" pitchFamily="18" charset="0"/>
                                </a:rPr>
                                <m:t>≤</m:t>
                              </m:r>
                              <m:r>
                                <a:rPr lang="it-IT" b="0" i="1" smtClean="0">
                                  <a:latin typeface="Cambria Math" panose="02040503050406030204" pitchFamily="18" charset="0"/>
                                </a:rPr>
                                <m:t>𝑁</m:t>
                              </m:r>
                            </m:lim>
                          </m:limLow>
                        </m:fName>
                        <m:e>
                          <m:d>
                            <m:dPr>
                              <m:begChr m:val="["/>
                              <m:endChr m:val="]"/>
                              <m:ctrlPr>
                                <a:rPr lang="it-IT" b="0" i="1" smtClean="0">
                                  <a:latin typeface="Cambria Math" panose="02040503050406030204" pitchFamily="18" charset="0"/>
                                </a:rPr>
                              </m:ctrlPr>
                            </m:dPr>
                            <m:e>
                              <m:sSub>
                                <m:sSubPr>
                                  <m:ctrlPr>
                                    <a:rPr lang="it-IT" i="1">
                                      <a:latin typeface="Cambria Math" panose="02040503050406030204" pitchFamily="18" charset="0"/>
                                    </a:rPr>
                                  </m:ctrlPr>
                                </m:sSubPr>
                                <m:e>
                                  <m:r>
                                    <a:rPr lang="it-IT" i="1">
                                      <a:latin typeface="Cambria Math" panose="02040503050406030204" pitchFamily="18" charset="0"/>
                                    </a:rPr>
                                    <m:t>𝛿</m:t>
                                  </m:r>
                                </m:e>
                                <m:sub>
                                  <m:r>
                                    <a:rPr lang="it-IT" i="1">
                                      <a:latin typeface="Cambria Math" panose="02040503050406030204" pitchFamily="18" charset="0"/>
                                    </a:rPr>
                                    <m:t>𝑡</m:t>
                                  </m:r>
                                  <m:r>
                                    <a:rPr lang="it-IT" i="1">
                                      <a:latin typeface="Cambria Math" panose="02040503050406030204" pitchFamily="18" charset="0"/>
                                    </a:rPr>
                                    <m:t>−1</m:t>
                                  </m:r>
                                </m:sub>
                              </m:sSub>
                              <m:d>
                                <m:dPr>
                                  <m:ctrlPr>
                                    <a:rPr lang="it-IT" i="1">
                                      <a:latin typeface="Cambria Math" panose="02040503050406030204" pitchFamily="18" charset="0"/>
                                    </a:rPr>
                                  </m:ctrlPr>
                                </m:dPr>
                                <m:e>
                                  <m:r>
                                    <a:rPr lang="it-IT" i="1">
                                      <a:latin typeface="Cambria Math" panose="02040503050406030204" pitchFamily="18" charset="0"/>
                                    </a:rPr>
                                    <m:t>𝑖</m:t>
                                  </m:r>
                                </m:e>
                              </m:d>
                              <m:sSub>
                                <m:sSubPr>
                                  <m:ctrlPr>
                                    <a:rPr lang="it-IT" i="1">
                                      <a:latin typeface="Cambria Math" panose="02040503050406030204" pitchFamily="18" charset="0"/>
                                    </a:rPr>
                                  </m:ctrlPr>
                                </m:sSubPr>
                                <m:e>
                                  <m:r>
                                    <a:rPr lang="it-IT" i="1">
                                      <a:latin typeface="Cambria Math" panose="02040503050406030204" pitchFamily="18" charset="0"/>
                                    </a:rPr>
                                    <m:t>𝑎</m:t>
                                  </m:r>
                                </m:e>
                                <m:sub>
                                  <m:r>
                                    <a:rPr lang="it-IT" i="1">
                                      <a:latin typeface="Cambria Math" panose="02040503050406030204" pitchFamily="18" charset="0"/>
                                    </a:rPr>
                                    <m:t>𝑖</m:t>
                                  </m:r>
                                  <m:r>
                                    <a:rPr lang="it-IT" i="1" smtClean="0">
                                      <a:solidFill>
                                        <a:srgbClr val="E71224"/>
                                      </a:solidFill>
                                      <a:latin typeface="Cambria Math" panose="02040503050406030204" pitchFamily="18" charset="0"/>
                                    </a:rPr>
                                    <m:t>𝑗</m:t>
                                  </m:r>
                                </m:sub>
                              </m:sSub>
                            </m:e>
                          </m:d>
                        </m:e>
                      </m:func>
                      <m:r>
                        <a:rPr lang="it-IT" b="0" i="1" smtClean="0">
                          <a:latin typeface="Cambria Math" panose="02040503050406030204" pitchFamily="18" charset="0"/>
                        </a:rPr>
                        <m:t>⋅</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𝑏</m:t>
                          </m:r>
                        </m:e>
                        <m:sub>
                          <m:r>
                            <a:rPr lang="it-IT" b="0" i="1" smtClean="0">
                              <a:solidFill>
                                <a:srgbClr val="E71224"/>
                              </a:solidFill>
                              <a:latin typeface="Cambria Math" panose="02040503050406030204" pitchFamily="18" charset="0"/>
                            </a:rPr>
                            <m:t>𝑗</m:t>
                          </m:r>
                        </m:sub>
                      </m:sSub>
                      <m:d>
                        <m:dPr>
                          <m:ctrlPr>
                            <a:rPr lang="it-IT" b="0" i="1" smtClean="0">
                              <a:latin typeface="Cambria Math" panose="02040503050406030204" pitchFamily="18" charset="0"/>
                            </a:rPr>
                          </m:ctrlPr>
                        </m:dPr>
                        <m:e>
                          <m:sSub>
                            <m:sSubPr>
                              <m:ctrlPr>
                                <a:rPr lang="it-IT" b="0" i="1" smtClean="0">
                                  <a:latin typeface="Cambria Math" panose="02040503050406030204" pitchFamily="18" charset="0"/>
                                </a:rPr>
                              </m:ctrlPr>
                            </m:sSubPr>
                            <m:e>
                              <m:r>
                                <a:rPr lang="it-IT" b="0" i="1" smtClean="0">
                                  <a:latin typeface="Cambria Math" panose="02040503050406030204" pitchFamily="18" charset="0"/>
                                </a:rPr>
                                <m:t>𝑜</m:t>
                              </m:r>
                            </m:e>
                            <m:sub>
                              <m:r>
                                <a:rPr lang="it-IT" b="0" i="1" smtClean="0">
                                  <a:latin typeface="Cambria Math" panose="02040503050406030204" pitchFamily="18" charset="0"/>
                                </a:rPr>
                                <m:t>𝑡</m:t>
                              </m:r>
                            </m:sub>
                          </m:sSub>
                        </m:e>
                      </m:d>
                    </m:oMath>
                  </m:oMathPara>
                </a14:m>
                <a:endParaRPr lang="en-US" dirty="0"/>
              </a:p>
            </p:txBody>
          </p:sp>
        </mc:Choice>
        <mc:Fallback xmlns="">
          <p:sp>
            <p:nvSpPr>
              <p:cNvPr id="20" name="Rettangolo 19">
                <a:extLst>
                  <a:ext uri="{FF2B5EF4-FFF2-40B4-BE49-F238E27FC236}">
                    <a16:creationId xmlns:a16="http://schemas.microsoft.com/office/drawing/2014/main" id="{CA13397A-BE1E-4CFD-BB64-B305A04A5D30}"/>
                  </a:ext>
                </a:extLst>
              </p:cNvPr>
              <p:cNvSpPr>
                <a:spLocks noRot="1" noChangeAspect="1" noMove="1" noResize="1" noEditPoints="1" noAdjustHandles="1" noChangeArrowheads="1" noChangeShapeType="1" noTextEdit="1"/>
              </p:cNvSpPr>
              <p:nvPr/>
            </p:nvSpPr>
            <p:spPr>
              <a:xfrm>
                <a:off x="3003137" y="4963191"/>
                <a:ext cx="3424655" cy="474553"/>
              </a:xfrm>
              <a:prstGeom prst="rect">
                <a:avLst/>
              </a:prstGeom>
              <a:blipFill>
                <a:blip r:embed="rId8"/>
                <a:stretch>
                  <a:fillRect b="-256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CasellaDiTesto 20">
                <a:extLst>
                  <a:ext uri="{FF2B5EF4-FFF2-40B4-BE49-F238E27FC236}">
                    <a16:creationId xmlns:a16="http://schemas.microsoft.com/office/drawing/2014/main" id="{FFB4401D-57D5-4E02-9892-D3D1F06B2E31}"/>
                  </a:ext>
                </a:extLst>
              </p:cNvPr>
              <p:cNvSpPr txBox="1"/>
              <p:nvPr/>
            </p:nvSpPr>
            <p:spPr>
              <a:xfrm>
                <a:off x="600883" y="4261516"/>
                <a:ext cx="2846137" cy="400110"/>
              </a:xfrm>
              <a:prstGeom prst="rect">
                <a:avLst/>
              </a:prstGeom>
              <a:noFill/>
            </p:spPr>
            <p:txBody>
              <a:bodyPr wrap="square">
                <a:spAutoFit/>
              </a:bodyPr>
              <a:lstStyle/>
              <a:p>
                <a:pPr marL="342900" indent="-342900">
                  <a:buFont typeface="Arial" panose="020B0604020202020204" pitchFamily="34" charset="0"/>
                  <a:buChar char="•"/>
                </a:pPr>
                <a:r>
                  <a:rPr lang="en-GB" sz="2000" b="1" dirty="0"/>
                  <a:t>Base step</a:t>
                </a:r>
                <a:r>
                  <a:rPr lang="it-IT" sz="2000" dirty="0"/>
                  <a:t> </a:t>
                </a:r>
                <a14:m>
                  <m:oMath xmlns:m="http://schemas.openxmlformats.org/officeDocument/2006/math">
                    <m:r>
                      <a:rPr lang="it-IT" sz="2000" i="1">
                        <a:latin typeface="Cambria Math" panose="02040503050406030204" pitchFamily="18" charset="0"/>
                      </a:rPr>
                      <m:t>𝑡</m:t>
                    </m:r>
                    <m:r>
                      <a:rPr lang="it-IT" sz="2000" b="0" i="1" smtClean="0">
                        <a:latin typeface="Cambria Math" panose="02040503050406030204" pitchFamily="18" charset="0"/>
                      </a:rPr>
                      <m:t>=1</m:t>
                    </m:r>
                    <m:r>
                      <a:rPr lang="it-IT" sz="2000" i="1">
                        <a:latin typeface="Cambria Math" panose="02040503050406030204" pitchFamily="18" charset="0"/>
                      </a:rPr>
                      <m:t> </m:t>
                    </m:r>
                  </m:oMath>
                </a14:m>
                <a:r>
                  <a:rPr lang="en-GB" sz="2000" b="1" dirty="0"/>
                  <a:t>:</a:t>
                </a:r>
              </a:p>
            </p:txBody>
          </p:sp>
        </mc:Choice>
        <mc:Fallback xmlns="">
          <p:sp>
            <p:nvSpPr>
              <p:cNvPr id="21" name="CasellaDiTesto 20">
                <a:extLst>
                  <a:ext uri="{FF2B5EF4-FFF2-40B4-BE49-F238E27FC236}">
                    <a16:creationId xmlns:a16="http://schemas.microsoft.com/office/drawing/2014/main" id="{FFB4401D-57D5-4E02-9892-D3D1F06B2E31}"/>
                  </a:ext>
                </a:extLst>
              </p:cNvPr>
              <p:cNvSpPr txBox="1">
                <a:spLocks noRot="1" noChangeAspect="1" noMove="1" noResize="1" noEditPoints="1" noAdjustHandles="1" noChangeArrowheads="1" noChangeShapeType="1" noTextEdit="1"/>
              </p:cNvSpPr>
              <p:nvPr/>
            </p:nvSpPr>
            <p:spPr>
              <a:xfrm>
                <a:off x="600883" y="4261516"/>
                <a:ext cx="2846137" cy="400110"/>
              </a:xfrm>
              <a:prstGeom prst="rect">
                <a:avLst/>
              </a:prstGeom>
              <a:blipFill>
                <a:blip r:embed="rId9"/>
                <a:stretch>
                  <a:fillRect l="-1931" t="-7576" b="-2575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Rettangolo 21">
                <a:extLst>
                  <a:ext uri="{FF2B5EF4-FFF2-40B4-BE49-F238E27FC236}">
                    <a16:creationId xmlns:a16="http://schemas.microsoft.com/office/drawing/2014/main" id="{F6D12EF5-B9D8-4CB7-8DDC-5EA1D723368F}"/>
                  </a:ext>
                </a:extLst>
              </p:cNvPr>
              <p:cNvSpPr/>
              <p:nvPr/>
            </p:nvSpPr>
            <p:spPr>
              <a:xfrm>
                <a:off x="2979726" y="4269210"/>
                <a:ext cx="4196983" cy="38472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sz="1900" i="1" smtClean="0">
                              <a:latin typeface="Cambria Math" panose="02040503050406030204" pitchFamily="18" charset="0"/>
                            </a:rPr>
                          </m:ctrlPr>
                        </m:sSubPr>
                        <m:e>
                          <m:r>
                            <a:rPr lang="it-IT" sz="1900" i="1" smtClean="0">
                              <a:latin typeface="Cambria Math" panose="02040503050406030204" pitchFamily="18" charset="0"/>
                            </a:rPr>
                            <m:t>𝛿</m:t>
                          </m:r>
                        </m:e>
                        <m:sub>
                          <m:r>
                            <a:rPr lang="it-IT" sz="1900" b="0" i="1" smtClean="0">
                              <a:latin typeface="Cambria Math" panose="02040503050406030204" pitchFamily="18" charset="0"/>
                            </a:rPr>
                            <m:t>1</m:t>
                          </m:r>
                        </m:sub>
                      </m:sSub>
                      <m:d>
                        <m:dPr>
                          <m:ctrlPr>
                            <a:rPr lang="it-IT" sz="1900" b="0" i="1" smtClean="0">
                              <a:latin typeface="Cambria Math" panose="02040503050406030204" pitchFamily="18" charset="0"/>
                            </a:rPr>
                          </m:ctrlPr>
                        </m:dPr>
                        <m:e>
                          <m:r>
                            <a:rPr lang="it-IT" sz="1900" b="0" i="1" smtClean="0">
                              <a:solidFill>
                                <a:srgbClr val="E71224"/>
                              </a:solidFill>
                              <a:latin typeface="Cambria Math" panose="02040503050406030204" pitchFamily="18" charset="0"/>
                            </a:rPr>
                            <m:t>𝑖</m:t>
                          </m:r>
                        </m:e>
                      </m:d>
                      <m:r>
                        <a:rPr lang="it-IT" sz="1900" b="0" i="1" smtClean="0">
                          <a:latin typeface="Cambria Math" panose="02040503050406030204" pitchFamily="18" charset="0"/>
                        </a:rPr>
                        <m:t>=</m:t>
                      </m:r>
                      <m:func>
                        <m:funcPr>
                          <m:ctrlPr>
                            <a:rPr lang="it-IT" sz="1900" i="1">
                              <a:latin typeface="Cambria Math" panose="02040503050406030204" pitchFamily="18" charset="0"/>
                            </a:rPr>
                          </m:ctrlPr>
                        </m:funcPr>
                        <m:fName>
                          <m:r>
                            <m:rPr>
                              <m:sty m:val="p"/>
                            </m:rPr>
                            <a:rPr lang="it-IT" sz="1900">
                              <a:latin typeface="Cambria Math" panose="02040503050406030204" pitchFamily="18" charset="0"/>
                            </a:rPr>
                            <m:t>Pr</m:t>
                          </m:r>
                        </m:fName>
                        <m:e>
                          <m:d>
                            <m:dPr>
                              <m:ctrlPr>
                                <a:rPr lang="it-IT" sz="1900" i="1">
                                  <a:latin typeface="Cambria Math" panose="02040503050406030204" pitchFamily="18" charset="0"/>
                                </a:rPr>
                              </m:ctrlPr>
                            </m:dPr>
                            <m:e>
                              <m:sSub>
                                <m:sSubPr>
                                  <m:ctrlPr>
                                    <a:rPr lang="it-IT" sz="1900" i="1">
                                      <a:latin typeface="Cambria Math" panose="02040503050406030204" pitchFamily="18" charset="0"/>
                                    </a:rPr>
                                  </m:ctrlPr>
                                </m:sSubPr>
                                <m:e>
                                  <m:r>
                                    <a:rPr lang="it-IT" sz="1900" i="1">
                                      <a:latin typeface="Cambria Math" panose="02040503050406030204" pitchFamily="18" charset="0"/>
                                    </a:rPr>
                                    <m:t>𝑞</m:t>
                                  </m:r>
                                </m:e>
                                <m:sub>
                                  <m:r>
                                    <a:rPr lang="it-IT" sz="1900" b="0" i="1" smtClean="0">
                                      <a:latin typeface="Cambria Math" panose="02040503050406030204" pitchFamily="18" charset="0"/>
                                    </a:rPr>
                                    <m:t>1</m:t>
                                  </m:r>
                                </m:sub>
                              </m:sSub>
                              <m:r>
                                <a:rPr lang="it-IT" sz="1900" i="1">
                                  <a:latin typeface="Cambria Math" panose="02040503050406030204" pitchFamily="18" charset="0"/>
                                </a:rPr>
                                <m:t>=</m:t>
                              </m:r>
                              <m:sSub>
                                <m:sSubPr>
                                  <m:ctrlPr>
                                    <a:rPr lang="it-IT" sz="1900" i="1" smtClean="0">
                                      <a:solidFill>
                                        <a:srgbClr val="E71224"/>
                                      </a:solidFill>
                                      <a:latin typeface="Cambria Math" panose="02040503050406030204" pitchFamily="18" charset="0"/>
                                    </a:rPr>
                                  </m:ctrlPr>
                                </m:sSubPr>
                                <m:e>
                                  <m:r>
                                    <a:rPr lang="it-IT" sz="1900" i="1">
                                      <a:solidFill>
                                        <a:srgbClr val="E71224"/>
                                      </a:solidFill>
                                      <a:latin typeface="Cambria Math" panose="02040503050406030204" pitchFamily="18" charset="0"/>
                                    </a:rPr>
                                    <m:t>𝑆</m:t>
                                  </m:r>
                                </m:e>
                                <m:sub>
                                  <m:r>
                                    <a:rPr lang="it-IT" sz="1900" i="1">
                                      <a:solidFill>
                                        <a:srgbClr val="E71224"/>
                                      </a:solidFill>
                                      <a:latin typeface="Cambria Math" panose="02040503050406030204" pitchFamily="18" charset="0"/>
                                    </a:rPr>
                                    <m:t>𝑖</m:t>
                                  </m:r>
                                </m:sub>
                              </m:sSub>
                              <m:r>
                                <a:rPr lang="it-IT" sz="1900" i="1">
                                  <a:latin typeface="Cambria Math" panose="02040503050406030204" pitchFamily="18" charset="0"/>
                                </a:rPr>
                                <m:t>,</m:t>
                              </m:r>
                              <m:sSub>
                                <m:sSubPr>
                                  <m:ctrlPr>
                                    <a:rPr lang="it-IT" sz="1900" b="0" i="1" smtClean="0">
                                      <a:latin typeface="Cambria Math" panose="02040503050406030204" pitchFamily="18" charset="0"/>
                                    </a:rPr>
                                  </m:ctrlPr>
                                </m:sSubPr>
                                <m:e>
                                  <m:r>
                                    <a:rPr lang="it-IT" sz="1900" b="0" i="1" smtClean="0">
                                      <a:latin typeface="Cambria Math" panose="02040503050406030204" pitchFamily="18" charset="0"/>
                                    </a:rPr>
                                    <m:t>𝑜</m:t>
                                  </m:r>
                                </m:e>
                                <m:sub>
                                  <m:r>
                                    <a:rPr lang="it-IT" sz="1900" b="0" i="1" smtClean="0">
                                      <a:latin typeface="Cambria Math" panose="02040503050406030204" pitchFamily="18" charset="0"/>
                                    </a:rPr>
                                    <m:t>1</m:t>
                                  </m:r>
                                </m:sub>
                              </m:sSub>
                              <m:r>
                                <a:rPr lang="it-IT" sz="1900" i="1">
                                  <a:latin typeface="Cambria Math" panose="02040503050406030204" pitchFamily="18" charset="0"/>
                                </a:rPr>
                                <m:t>| </m:t>
                              </m:r>
                              <m:r>
                                <a:rPr lang="it-IT" sz="1900" i="1">
                                  <a:latin typeface="Cambria Math" panose="02040503050406030204" pitchFamily="18" charset="0"/>
                                </a:rPr>
                                <m:t>𝜆</m:t>
                              </m:r>
                            </m:e>
                          </m:d>
                        </m:e>
                      </m:func>
                      <m:r>
                        <a:rPr lang="it-IT" sz="1900" b="0" i="1" smtClean="0">
                          <a:latin typeface="Cambria Math" panose="02040503050406030204" pitchFamily="18" charset="0"/>
                        </a:rPr>
                        <m:t>=</m:t>
                      </m:r>
                      <m:sSub>
                        <m:sSubPr>
                          <m:ctrlPr>
                            <a:rPr lang="it-IT" sz="1900" b="0" i="1" smtClean="0">
                              <a:latin typeface="Cambria Math" panose="02040503050406030204" pitchFamily="18" charset="0"/>
                            </a:rPr>
                          </m:ctrlPr>
                        </m:sSubPr>
                        <m:e>
                          <m:r>
                            <a:rPr lang="it-IT" sz="1900" b="0" i="1" smtClean="0">
                              <a:latin typeface="Cambria Math" panose="02040503050406030204" pitchFamily="18" charset="0"/>
                            </a:rPr>
                            <m:t>𝜋</m:t>
                          </m:r>
                        </m:e>
                        <m:sub>
                          <m:r>
                            <a:rPr lang="it-IT" sz="1900" b="0" i="1" smtClean="0">
                              <a:solidFill>
                                <a:srgbClr val="E71224"/>
                              </a:solidFill>
                              <a:latin typeface="Cambria Math" panose="02040503050406030204" pitchFamily="18" charset="0"/>
                            </a:rPr>
                            <m:t>𝑖</m:t>
                          </m:r>
                        </m:sub>
                      </m:sSub>
                      <m:r>
                        <a:rPr lang="it-IT" sz="1900" b="0" i="1" smtClean="0">
                          <a:latin typeface="Cambria Math" panose="02040503050406030204" pitchFamily="18" charset="0"/>
                        </a:rPr>
                        <m:t>⋅</m:t>
                      </m:r>
                      <m:sSub>
                        <m:sSubPr>
                          <m:ctrlPr>
                            <a:rPr lang="it-IT" sz="1900" b="0" i="1" smtClean="0">
                              <a:latin typeface="Cambria Math" panose="02040503050406030204" pitchFamily="18" charset="0"/>
                            </a:rPr>
                          </m:ctrlPr>
                        </m:sSubPr>
                        <m:e>
                          <m:r>
                            <a:rPr lang="it-IT" sz="1900" b="0" i="1" smtClean="0">
                              <a:latin typeface="Cambria Math" panose="02040503050406030204" pitchFamily="18" charset="0"/>
                            </a:rPr>
                            <m:t>𝑏</m:t>
                          </m:r>
                        </m:e>
                        <m:sub>
                          <m:r>
                            <a:rPr lang="it-IT" sz="1900" b="0" i="1" smtClean="0">
                              <a:solidFill>
                                <a:srgbClr val="E71224"/>
                              </a:solidFill>
                              <a:latin typeface="Cambria Math" panose="02040503050406030204" pitchFamily="18" charset="0"/>
                            </a:rPr>
                            <m:t>𝑖</m:t>
                          </m:r>
                        </m:sub>
                      </m:sSub>
                      <m:r>
                        <a:rPr lang="it-IT" sz="1900" b="0" i="1" smtClean="0">
                          <a:latin typeface="Cambria Math" panose="02040503050406030204" pitchFamily="18" charset="0"/>
                        </a:rPr>
                        <m:t>(</m:t>
                      </m:r>
                      <m:sSub>
                        <m:sSubPr>
                          <m:ctrlPr>
                            <a:rPr lang="it-IT" sz="1900" b="0" i="1" smtClean="0">
                              <a:latin typeface="Cambria Math" panose="02040503050406030204" pitchFamily="18" charset="0"/>
                            </a:rPr>
                          </m:ctrlPr>
                        </m:sSubPr>
                        <m:e>
                          <m:r>
                            <a:rPr lang="it-IT" sz="1900" b="0" i="1" smtClean="0">
                              <a:latin typeface="Cambria Math" panose="02040503050406030204" pitchFamily="18" charset="0"/>
                            </a:rPr>
                            <m:t>𝑜</m:t>
                          </m:r>
                        </m:e>
                        <m:sub>
                          <m:r>
                            <a:rPr lang="it-IT" sz="1900" b="0" i="1" smtClean="0">
                              <a:latin typeface="Cambria Math" panose="02040503050406030204" pitchFamily="18" charset="0"/>
                            </a:rPr>
                            <m:t>1</m:t>
                          </m:r>
                        </m:sub>
                      </m:sSub>
                      <m:r>
                        <a:rPr lang="it-IT" sz="1900" b="0" i="1" smtClean="0">
                          <a:latin typeface="Cambria Math" panose="02040503050406030204" pitchFamily="18" charset="0"/>
                        </a:rPr>
                        <m:t>)</m:t>
                      </m:r>
                    </m:oMath>
                  </m:oMathPara>
                </a14:m>
                <a:endParaRPr lang="en-US" sz="1900" dirty="0"/>
              </a:p>
            </p:txBody>
          </p:sp>
        </mc:Choice>
        <mc:Fallback xmlns="">
          <p:sp>
            <p:nvSpPr>
              <p:cNvPr id="22" name="Rettangolo 21">
                <a:extLst>
                  <a:ext uri="{FF2B5EF4-FFF2-40B4-BE49-F238E27FC236}">
                    <a16:creationId xmlns:a16="http://schemas.microsoft.com/office/drawing/2014/main" id="{F6D12EF5-B9D8-4CB7-8DDC-5EA1D723368F}"/>
                  </a:ext>
                </a:extLst>
              </p:cNvPr>
              <p:cNvSpPr>
                <a:spLocks noRot="1" noChangeAspect="1" noMove="1" noResize="1" noEditPoints="1" noAdjustHandles="1" noChangeArrowheads="1" noChangeShapeType="1" noTextEdit="1"/>
              </p:cNvSpPr>
              <p:nvPr/>
            </p:nvSpPr>
            <p:spPr>
              <a:xfrm>
                <a:off x="2979726" y="4269210"/>
                <a:ext cx="4196983" cy="384721"/>
              </a:xfrm>
              <a:prstGeom prst="rect">
                <a:avLst/>
              </a:prstGeom>
              <a:blipFill>
                <a:blip r:embed="rId10"/>
                <a:stretch>
                  <a:fillRect b="-1587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Rettangolo 22">
                <a:extLst>
                  <a:ext uri="{FF2B5EF4-FFF2-40B4-BE49-F238E27FC236}">
                    <a16:creationId xmlns:a16="http://schemas.microsoft.com/office/drawing/2014/main" id="{31FF6B37-0605-4F39-8DD1-8DE09018EC78}"/>
                  </a:ext>
                </a:extLst>
              </p:cNvPr>
              <p:cNvSpPr/>
              <p:nvPr/>
            </p:nvSpPr>
            <p:spPr>
              <a:xfrm>
                <a:off x="380866" y="5377723"/>
                <a:ext cx="2846138" cy="36933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it-IT" b="0" i="1" smtClean="0">
                          <a:latin typeface="Cambria Math" panose="02040503050406030204" pitchFamily="18" charset="0"/>
                        </a:rPr>
                        <m:t>2≤</m:t>
                      </m:r>
                      <m:r>
                        <a:rPr lang="it-IT" b="0" i="1" smtClean="0">
                          <a:latin typeface="Cambria Math" panose="02040503050406030204" pitchFamily="18" charset="0"/>
                        </a:rPr>
                        <m:t>𝑡</m:t>
                      </m:r>
                      <m:r>
                        <a:rPr lang="it-IT" b="0" i="1" smtClean="0">
                          <a:latin typeface="Cambria Math" panose="02040503050406030204" pitchFamily="18" charset="0"/>
                        </a:rPr>
                        <m:t>≤</m:t>
                      </m:r>
                      <m:r>
                        <a:rPr lang="it-IT" b="0" i="1" smtClean="0">
                          <a:latin typeface="Cambria Math" panose="02040503050406030204" pitchFamily="18" charset="0"/>
                        </a:rPr>
                        <m:t>𝑇</m:t>
                      </m:r>
                      <m:r>
                        <a:rPr lang="it-IT" b="0" i="1" smtClean="0">
                          <a:latin typeface="Cambria Math" panose="02040503050406030204" pitchFamily="18" charset="0"/>
                        </a:rPr>
                        <m:t>, 1≤</m:t>
                      </m:r>
                      <m:r>
                        <a:rPr lang="it-IT" b="0" i="1" smtClean="0">
                          <a:latin typeface="Cambria Math" panose="02040503050406030204" pitchFamily="18" charset="0"/>
                        </a:rPr>
                        <m:t>𝑗</m:t>
                      </m:r>
                      <m:r>
                        <a:rPr lang="it-IT" b="0" i="1" smtClean="0">
                          <a:latin typeface="Cambria Math" panose="02040503050406030204" pitchFamily="18" charset="0"/>
                        </a:rPr>
                        <m:t>≤</m:t>
                      </m:r>
                      <m:r>
                        <a:rPr lang="it-IT" b="0" i="1" smtClean="0">
                          <a:latin typeface="Cambria Math" panose="02040503050406030204" pitchFamily="18" charset="0"/>
                        </a:rPr>
                        <m:t>𝑁</m:t>
                      </m:r>
                    </m:oMath>
                  </m:oMathPara>
                </a14:m>
                <a:endParaRPr lang="en-US" dirty="0"/>
              </a:p>
            </p:txBody>
          </p:sp>
        </mc:Choice>
        <mc:Fallback xmlns="">
          <p:sp>
            <p:nvSpPr>
              <p:cNvPr id="23" name="Rettangolo 22">
                <a:extLst>
                  <a:ext uri="{FF2B5EF4-FFF2-40B4-BE49-F238E27FC236}">
                    <a16:creationId xmlns:a16="http://schemas.microsoft.com/office/drawing/2014/main" id="{31FF6B37-0605-4F39-8DD1-8DE09018EC78}"/>
                  </a:ext>
                </a:extLst>
              </p:cNvPr>
              <p:cNvSpPr>
                <a:spLocks noRot="1" noChangeAspect="1" noMove="1" noResize="1" noEditPoints="1" noAdjustHandles="1" noChangeArrowheads="1" noChangeShapeType="1" noTextEdit="1"/>
              </p:cNvSpPr>
              <p:nvPr/>
            </p:nvSpPr>
            <p:spPr>
              <a:xfrm>
                <a:off x="380866" y="5377723"/>
                <a:ext cx="2846138" cy="369332"/>
              </a:xfrm>
              <a:prstGeom prst="rect">
                <a:avLst/>
              </a:prstGeom>
              <a:blipFill>
                <a:blip r:embed="rId11"/>
                <a:stretch>
                  <a:fillRect b="-1311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Rettangolo 23">
                <a:extLst>
                  <a:ext uri="{FF2B5EF4-FFF2-40B4-BE49-F238E27FC236}">
                    <a16:creationId xmlns:a16="http://schemas.microsoft.com/office/drawing/2014/main" id="{6DC07D8A-1E16-40DB-9B8C-6A63170E1E20}"/>
                  </a:ext>
                </a:extLst>
              </p:cNvPr>
              <p:cNvSpPr/>
              <p:nvPr/>
            </p:nvSpPr>
            <p:spPr>
              <a:xfrm>
                <a:off x="6941788" y="4961181"/>
                <a:ext cx="3075649" cy="47455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i="1" smtClean="0">
                              <a:latin typeface="Cambria Math" panose="02040503050406030204" pitchFamily="18" charset="0"/>
                            </a:rPr>
                          </m:ctrlPr>
                        </m:sSubPr>
                        <m:e>
                          <m:r>
                            <a:rPr lang="it-IT" i="1">
                              <a:latin typeface="Cambria Math" panose="02040503050406030204" pitchFamily="18" charset="0"/>
                            </a:rPr>
                            <m:t>𝜓</m:t>
                          </m:r>
                        </m:e>
                        <m:sub>
                          <m:r>
                            <a:rPr lang="it-IT" b="0" i="1" smtClean="0">
                              <a:solidFill>
                                <a:srgbClr val="0000FF"/>
                              </a:solidFill>
                              <a:latin typeface="Cambria Math" panose="02040503050406030204" pitchFamily="18" charset="0"/>
                            </a:rPr>
                            <m:t>𝑡</m:t>
                          </m:r>
                        </m:sub>
                      </m:sSub>
                      <m:d>
                        <m:dPr>
                          <m:ctrlPr>
                            <a:rPr lang="it-IT" b="0" i="1" smtClean="0">
                              <a:latin typeface="Cambria Math" panose="02040503050406030204" pitchFamily="18" charset="0"/>
                            </a:rPr>
                          </m:ctrlPr>
                        </m:dPr>
                        <m:e>
                          <m:r>
                            <a:rPr lang="it-IT" b="0" i="1" smtClean="0">
                              <a:latin typeface="Cambria Math" panose="02040503050406030204" pitchFamily="18" charset="0"/>
                            </a:rPr>
                            <m:t>𝑗</m:t>
                          </m:r>
                        </m:e>
                      </m:d>
                      <m:r>
                        <a:rPr lang="it-IT" b="0" i="1" smtClean="0">
                          <a:latin typeface="Cambria Math" panose="02040503050406030204" pitchFamily="18" charset="0"/>
                        </a:rPr>
                        <m:t>=</m:t>
                      </m:r>
                      <m:func>
                        <m:funcPr>
                          <m:ctrlPr>
                            <a:rPr lang="it-IT" b="0" i="1" smtClean="0">
                              <a:latin typeface="Cambria Math" panose="02040503050406030204" pitchFamily="18" charset="0"/>
                            </a:rPr>
                          </m:ctrlPr>
                        </m:funcPr>
                        <m:fName>
                          <m:r>
                            <m:rPr>
                              <m:sty m:val="p"/>
                            </m:rPr>
                            <a:rPr lang="it-IT" b="0" i="0" smtClean="0">
                              <a:latin typeface="Cambria Math" panose="02040503050406030204" pitchFamily="18" charset="0"/>
                            </a:rPr>
                            <m:t>arg</m:t>
                          </m:r>
                        </m:fName>
                        <m:e>
                          <m:func>
                            <m:funcPr>
                              <m:ctrlPr>
                                <a:rPr lang="it-IT" i="1">
                                  <a:latin typeface="Cambria Math" panose="02040503050406030204" pitchFamily="18" charset="0"/>
                                </a:rPr>
                              </m:ctrlPr>
                            </m:funcPr>
                            <m:fName>
                              <m:limLow>
                                <m:limLowPr>
                                  <m:ctrlPr>
                                    <a:rPr lang="it-IT" i="1">
                                      <a:latin typeface="Cambria Math" panose="02040503050406030204" pitchFamily="18" charset="0"/>
                                    </a:rPr>
                                  </m:ctrlPr>
                                </m:limLowPr>
                                <m:e>
                                  <m:r>
                                    <m:rPr>
                                      <m:sty m:val="p"/>
                                    </m:rPr>
                                    <a:rPr lang="it-IT">
                                      <a:latin typeface="Cambria Math" panose="02040503050406030204" pitchFamily="18" charset="0"/>
                                    </a:rPr>
                                    <m:t>max</m:t>
                                  </m:r>
                                </m:e>
                                <m:lim>
                                  <m:r>
                                    <a:rPr lang="it-IT" i="1">
                                      <a:latin typeface="Cambria Math" panose="02040503050406030204" pitchFamily="18" charset="0"/>
                                    </a:rPr>
                                    <m:t>1≤</m:t>
                                  </m:r>
                                  <m:r>
                                    <a:rPr lang="it-IT" i="1" smtClean="0">
                                      <a:solidFill>
                                        <a:srgbClr val="FF0000"/>
                                      </a:solidFill>
                                      <a:latin typeface="Cambria Math" panose="02040503050406030204" pitchFamily="18" charset="0"/>
                                    </a:rPr>
                                    <m:t>𝑖</m:t>
                                  </m:r>
                                  <m:r>
                                    <a:rPr lang="it-IT" i="1">
                                      <a:latin typeface="Cambria Math" panose="02040503050406030204" pitchFamily="18" charset="0"/>
                                    </a:rPr>
                                    <m:t>≤</m:t>
                                  </m:r>
                                  <m:r>
                                    <a:rPr lang="it-IT" i="1">
                                      <a:latin typeface="Cambria Math" panose="02040503050406030204" pitchFamily="18" charset="0"/>
                                    </a:rPr>
                                    <m:t>𝑁</m:t>
                                  </m:r>
                                </m:lim>
                              </m:limLow>
                            </m:fName>
                            <m:e>
                              <m:d>
                                <m:dPr>
                                  <m:begChr m:val="["/>
                                  <m:endChr m:val="]"/>
                                  <m:ctrlPr>
                                    <a:rPr lang="it-IT" i="1">
                                      <a:latin typeface="Cambria Math" panose="02040503050406030204" pitchFamily="18" charset="0"/>
                                    </a:rPr>
                                  </m:ctrlPr>
                                </m:dPr>
                                <m:e>
                                  <m:sSub>
                                    <m:sSubPr>
                                      <m:ctrlPr>
                                        <a:rPr lang="it-IT" i="1">
                                          <a:latin typeface="Cambria Math" panose="02040503050406030204" pitchFamily="18" charset="0"/>
                                        </a:rPr>
                                      </m:ctrlPr>
                                    </m:sSubPr>
                                    <m:e>
                                      <m:r>
                                        <a:rPr lang="it-IT" i="1">
                                          <a:latin typeface="Cambria Math" panose="02040503050406030204" pitchFamily="18" charset="0"/>
                                        </a:rPr>
                                        <m:t>𝛿</m:t>
                                      </m:r>
                                    </m:e>
                                    <m:sub>
                                      <m:r>
                                        <a:rPr lang="it-IT" i="1">
                                          <a:latin typeface="Cambria Math" panose="02040503050406030204" pitchFamily="18" charset="0"/>
                                        </a:rPr>
                                        <m:t>𝑡</m:t>
                                      </m:r>
                                      <m:r>
                                        <a:rPr lang="it-IT" i="1">
                                          <a:latin typeface="Cambria Math" panose="02040503050406030204" pitchFamily="18" charset="0"/>
                                        </a:rPr>
                                        <m:t>−1</m:t>
                                      </m:r>
                                    </m:sub>
                                  </m:sSub>
                                  <m:d>
                                    <m:dPr>
                                      <m:ctrlPr>
                                        <a:rPr lang="it-IT" i="1">
                                          <a:latin typeface="Cambria Math" panose="02040503050406030204" pitchFamily="18" charset="0"/>
                                        </a:rPr>
                                      </m:ctrlPr>
                                    </m:dPr>
                                    <m:e>
                                      <m:r>
                                        <a:rPr lang="it-IT" i="1" smtClean="0">
                                          <a:solidFill>
                                            <a:srgbClr val="FF0000"/>
                                          </a:solidFill>
                                          <a:latin typeface="Cambria Math" panose="02040503050406030204" pitchFamily="18" charset="0"/>
                                        </a:rPr>
                                        <m:t>𝑖</m:t>
                                      </m:r>
                                    </m:e>
                                  </m:d>
                                  <m:sSub>
                                    <m:sSubPr>
                                      <m:ctrlPr>
                                        <a:rPr lang="it-IT" i="1">
                                          <a:latin typeface="Cambria Math" panose="02040503050406030204" pitchFamily="18" charset="0"/>
                                        </a:rPr>
                                      </m:ctrlPr>
                                    </m:sSubPr>
                                    <m:e>
                                      <m:r>
                                        <a:rPr lang="it-IT" i="1">
                                          <a:latin typeface="Cambria Math" panose="02040503050406030204" pitchFamily="18" charset="0"/>
                                        </a:rPr>
                                        <m:t>𝑎</m:t>
                                      </m:r>
                                    </m:e>
                                    <m:sub>
                                      <m:r>
                                        <a:rPr lang="it-IT" i="1">
                                          <a:latin typeface="Cambria Math" panose="02040503050406030204" pitchFamily="18" charset="0"/>
                                        </a:rPr>
                                        <m:t>𝑖𝑗</m:t>
                                      </m:r>
                                    </m:sub>
                                  </m:sSub>
                                </m:e>
                              </m:d>
                            </m:e>
                          </m:func>
                        </m:e>
                      </m:func>
                    </m:oMath>
                  </m:oMathPara>
                </a14:m>
                <a:endParaRPr lang="en-US" dirty="0"/>
              </a:p>
            </p:txBody>
          </p:sp>
        </mc:Choice>
        <mc:Fallback xmlns="">
          <p:sp>
            <p:nvSpPr>
              <p:cNvPr id="24" name="Rettangolo 23">
                <a:extLst>
                  <a:ext uri="{FF2B5EF4-FFF2-40B4-BE49-F238E27FC236}">
                    <a16:creationId xmlns:a16="http://schemas.microsoft.com/office/drawing/2014/main" id="{6DC07D8A-1E16-40DB-9B8C-6A63170E1E20}"/>
                  </a:ext>
                </a:extLst>
              </p:cNvPr>
              <p:cNvSpPr>
                <a:spLocks noRot="1" noChangeAspect="1" noMove="1" noResize="1" noEditPoints="1" noAdjustHandles="1" noChangeArrowheads="1" noChangeShapeType="1" noTextEdit="1"/>
              </p:cNvSpPr>
              <p:nvPr/>
            </p:nvSpPr>
            <p:spPr>
              <a:xfrm>
                <a:off x="6941788" y="4961181"/>
                <a:ext cx="3075649" cy="474553"/>
              </a:xfrm>
              <a:prstGeom prst="rect">
                <a:avLst/>
              </a:prstGeom>
              <a:blipFill>
                <a:blip r:embed="rId12"/>
                <a:stretch>
                  <a:fillRect b="-2564"/>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5" name="Rettangolo 24">
                <a:extLst>
                  <a:ext uri="{FF2B5EF4-FFF2-40B4-BE49-F238E27FC236}">
                    <a16:creationId xmlns:a16="http://schemas.microsoft.com/office/drawing/2014/main" id="{B56AC1D5-C394-41D6-9278-F2CCD6EAE9DC}"/>
                  </a:ext>
                </a:extLst>
              </p:cNvPr>
              <p:cNvSpPr/>
              <p:nvPr/>
            </p:nvSpPr>
            <p:spPr>
              <a:xfrm>
                <a:off x="7714956" y="4269209"/>
                <a:ext cx="1745093" cy="38472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sz="1900" i="1" smtClean="0">
                              <a:latin typeface="Cambria Math" panose="02040503050406030204" pitchFamily="18" charset="0"/>
                            </a:rPr>
                          </m:ctrlPr>
                        </m:sSubPr>
                        <m:e>
                          <m:r>
                            <a:rPr lang="it-IT" sz="1900" i="1" smtClean="0">
                              <a:latin typeface="Cambria Math" panose="02040503050406030204" pitchFamily="18" charset="0"/>
                            </a:rPr>
                            <m:t>𝜓</m:t>
                          </m:r>
                        </m:e>
                        <m:sub>
                          <m:r>
                            <a:rPr lang="it-IT" sz="1900" b="0" i="1" smtClean="0">
                              <a:latin typeface="Cambria Math" panose="02040503050406030204" pitchFamily="18" charset="0"/>
                            </a:rPr>
                            <m:t>1</m:t>
                          </m:r>
                        </m:sub>
                      </m:sSub>
                      <m:d>
                        <m:dPr>
                          <m:ctrlPr>
                            <a:rPr lang="it-IT" sz="1900" b="0" i="1" smtClean="0">
                              <a:latin typeface="Cambria Math" panose="02040503050406030204" pitchFamily="18" charset="0"/>
                            </a:rPr>
                          </m:ctrlPr>
                        </m:dPr>
                        <m:e>
                          <m:r>
                            <a:rPr lang="it-IT" sz="1900" b="0" i="1" smtClean="0">
                              <a:latin typeface="Cambria Math" panose="02040503050406030204" pitchFamily="18" charset="0"/>
                            </a:rPr>
                            <m:t>𝑖</m:t>
                          </m:r>
                        </m:e>
                      </m:d>
                      <m:r>
                        <a:rPr lang="it-IT" sz="1900" b="0" i="1" smtClean="0">
                          <a:latin typeface="Cambria Math" panose="02040503050406030204" pitchFamily="18" charset="0"/>
                        </a:rPr>
                        <m:t>=0  , ∀ </m:t>
                      </m:r>
                      <m:r>
                        <a:rPr lang="it-IT" sz="1900" b="0" i="1" smtClean="0">
                          <a:latin typeface="Cambria Math" panose="02040503050406030204" pitchFamily="18" charset="0"/>
                        </a:rPr>
                        <m:t>𝑖</m:t>
                      </m:r>
                    </m:oMath>
                  </m:oMathPara>
                </a14:m>
                <a:endParaRPr lang="en-US" sz="1900" dirty="0"/>
              </a:p>
            </p:txBody>
          </p:sp>
        </mc:Choice>
        <mc:Fallback xmlns="">
          <p:sp>
            <p:nvSpPr>
              <p:cNvPr id="25" name="Rettangolo 24">
                <a:extLst>
                  <a:ext uri="{FF2B5EF4-FFF2-40B4-BE49-F238E27FC236}">
                    <a16:creationId xmlns:a16="http://schemas.microsoft.com/office/drawing/2014/main" id="{B56AC1D5-C394-41D6-9278-F2CCD6EAE9DC}"/>
                  </a:ext>
                </a:extLst>
              </p:cNvPr>
              <p:cNvSpPr>
                <a:spLocks noRot="1" noChangeAspect="1" noMove="1" noResize="1" noEditPoints="1" noAdjustHandles="1" noChangeArrowheads="1" noChangeShapeType="1" noTextEdit="1"/>
              </p:cNvSpPr>
              <p:nvPr/>
            </p:nvSpPr>
            <p:spPr>
              <a:xfrm>
                <a:off x="7714956" y="4269209"/>
                <a:ext cx="1745093" cy="384721"/>
              </a:xfrm>
              <a:prstGeom prst="rect">
                <a:avLst/>
              </a:prstGeom>
              <a:blipFill>
                <a:blip r:embed="rId13"/>
                <a:stretch>
                  <a:fillRect b="-1269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CasellaDiTesto 25">
                <a:extLst>
                  <a:ext uri="{FF2B5EF4-FFF2-40B4-BE49-F238E27FC236}">
                    <a16:creationId xmlns:a16="http://schemas.microsoft.com/office/drawing/2014/main" id="{181F8205-AB78-4C83-B1DE-563D1314DF9E}"/>
                  </a:ext>
                </a:extLst>
              </p:cNvPr>
              <p:cNvSpPr txBox="1"/>
              <p:nvPr/>
            </p:nvSpPr>
            <p:spPr>
              <a:xfrm>
                <a:off x="580003" y="5860294"/>
                <a:ext cx="9197842" cy="802784"/>
              </a:xfrm>
              <a:prstGeom prst="rect">
                <a:avLst/>
              </a:prstGeom>
              <a:noFill/>
            </p:spPr>
            <p:txBody>
              <a:bodyPr wrap="square">
                <a:spAutoFit/>
              </a:bodyPr>
              <a:lstStyle/>
              <a:p>
                <a:pPr marL="342900" indent="-342900">
                  <a:buFont typeface="Arial" panose="020B0604020202020204" pitchFamily="34" charset="0"/>
                  <a:buChar char="•"/>
                </a:pPr>
                <a:r>
                  <a:rPr lang="en-GB" sz="2000" b="1" dirty="0"/>
                  <a:t>Termination: </a:t>
                </a:r>
                <a:r>
                  <a:rPr lang="it-IT" sz="2000" dirty="0" err="1"/>
                  <a:t>Taken</a:t>
                </a:r>
                <a:r>
                  <a:rPr lang="it-IT" sz="2000" dirty="0"/>
                  <a:t> the best </a:t>
                </a:r>
                <a:r>
                  <a:rPr lang="it-IT" sz="2000" dirty="0" err="1"/>
                  <a:t>final</a:t>
                </a:r>
                <a:r>
                  <a:rPr lang="it-IT" sz="2000" dirty="0"/>
                  <a:t> score </a:t>
                </a:r>
                <a14:m>
                  <m:oMath xmlns:m="http://schemas.openxmlformats.org/officeDocument/2006/math">
                    <m:sSup>
                      <m:sSupPr>
                        <m:ctrlPr>
                          <a:rPr lang="it-IT" sz="2000" i="1">
                            <a:latin typeface="Cambria Math" panose="02040503050406030204" pitchFamily="18" charset="0"/>
                          </a:rPr>
                        </m:ctrlPr>
                      </m:sSupPr>
                      <m:e>
                        <m:r>
                          <a:rPr lang="it-IT" sz="2000" i="1">
                            <a:latin typeface="Cambria Math" panose="02040503050406030204" pitchFamily="18" charset="0"/>
                          </a:rPr>
                          <m:t>𝛿</m:t>
                        </m:r>
                      </m:e>
                      <m:sup>
                        <m:r>
                          <a:rPr lang="it-IT" sz="2000" i="1">
                            <a:latin typeface="Cambria Math" panose="02040503050406030204" pitchFamily="18" charset="0"/>
                          </a:rPr>
                          <m:t>∗</m:t>
                        </m:r>
                      </m:sup>
                    </m:sSup>
                    <m:r>
                      <a:rPr lang="it-IT" sz="2000" i="1">
                        <a:latin typeface="Cambria Math" panose="02040503050406030204" pitchFamily="18" charset="0"/>
                      </a:rPr>
                      <m:t>=</m:t>
                    </m:r>
                    <m:func>
                      <m:funcPr>
                        <m:ctrlPr>
                          <a:rPr lang="it-IT" sz="2000" i="1">
                            <a:latin typeface="Cambria Math" panose="02040503050406030204" pitchFamily="18" charset="0"/>
                          </a:rPr>
                        </m:ctrlPr>
                      </m:funcPr>
                      <m:fName>
                        <m:limLow>
                          <m:limLowPr>
                            <m:ctrlPr>
                              <a:rPr lang="it-IT" sz="2000" i="1">
                                <a:latin typeface="Cambria Math" panose="02040503050406030204" pitchFamily="18" charset="0"/>
                              </a:rPr>
                            </m:ctrlPr>
                          </m:limLowPr>
                          <m:e>
                            <m:r>
                              <m:rPr>
                                <m:sty m:val="p"/>
                              </m:rPr>
                              <a:rPr lang="it-IT" sz="2000">
                                <a:latin typeface="Cambria Math" panose="02040503050406030204" pitchFamily="18" charset="0"/>
                              </a:rPr>
                              <m:t>max</m:t>
                            </m:r>
                          </m:e>
                          <m:lim>
                            <m:r>
                              <a:rPr lang="it-IT" sz="2000" i="1">
                                <a:latin typeface="Cambria Math" panose="02040503050406030204" pitchFamily="18" charset="0"/>
                              </a:rPr>
                              <m:t>1≤</m:t>
                            </m:r>
                            <m:r>
                              <a:rPr lang="it-IT" sz="2000" i="1">
                                <a:latin typeface="Cambria Math" panose="02040503050406030204" pitchFamily="18" charset="0"/>
                              </a:rPr>
                              <m:t>𝑖</m:t>
                            </m:r>
                            <m:r>
                              <a:rPr lang="it-IT" sz="2000" i="1">
                                <a:latin typeface="Cambria Math" panose="02040503050406030204" pitchFamily="18" charset="0"/>
                              </a:rPr>
                              <m:t>≤</m:t>
                            </m:r>
                            <m:r>
                              <a:rPr lang="it-IT" sz="2000" i="1">
                                <a:latin typeface="Cambria Math" panose="02040503050406030204" pitchFamily="18" charset="0"/>
                              </a:rPr>
                              <m:t>𝑁</m:t>
                            </m:r>
                          </m:lim>
                        </m:limLow>
                      </m:fName>
                      <m:e>
                        <m:d>
                          <m:dPr>
                            <m:begChr m:val="["/>
                            <m:endChr m:val="]"/>
                            <m:ctrlPr>
                              <a:rPr lang="it-IT" sz="2000" i="1">
                                <a:latin typeface="Cambria Math" panose="02040503050406030204" pitchFamily="18" charset="0"/>
                              </a:rPr>
                            </m:ctrlPr>
                          </m:dPr>
                          <m:e>
                            <m:sSub>
                              <m:sSubPr>
                                <m:ctrlPr>
                                  <a:rPr lang="it-IT" sz="2000" i="1">
                                    <a:latin typeface="Cambria Math" panose="02040503050406030204" pitchFamily="18" charset="0"/>
                                  </a:rPr>
                                </m:ctrlPr>
                              </m:sSubPr>
                              <m:e>
                                <m:r>
                                  <a:rPr lang="it-IT" sz="2000" i="1">
                                    <a:latin typeface="Cambria Math" panose="02040503050406030204" pitchFamily="18" charset="0"/>
                                  </a:rPr>
                                  <m:t>𝛿</m:t>
                                </m:r>
                              </m:e>
                              <m:sub>
                                <m:r>
                                  <a:rPr lang="it-IT" sz="2000" i="1">
                                    <a:latin typeface="Cambria Math" panose="02040503050406030204" pitchFamily="18" charset="0"/>
                                  </a:rPr>
                                  <m:t>𝑇</m:t>
                                </m:r>
                              </m:sub>
                            </m:sSub>
                            <m:r>
                              <a:rPr lang="it-IT" sz="2000" i="1">
                                <a:latin typeface="Cambria Math" panose="02040503050406030204" pitchFamily="18" charset="0"/>
                              </a:rPr>
                              <m:t>(</m:t>
                            </m:r>
                            <m:r>
                              <a:rPr lang="it-IT" sz="2000" i="1">
                                <a:latin typeface="Cambria Math" panose="02040503050406030204" pitchFamily="18" charset="0"/>
                              </a:rPr>
                              <m:t>𝑖</m:t>
                            </m:r>
                            <m:r>
                              <a:rPr lang="it-IT" sz="2000" i="1">
                                <a:latin typeface="Cambria Math" panose="02040503050406030204" pitchFamily="18" charset="0"/>
                              </a:rPr>
                              <m:t>)</m:t>
                            </m:r>
                          </m:e>
                        </m:d>
                      </m:e>
                    </m:func>
                  </m:oMath>
                </a14:m>
                <a:r>
                  <a:rPr lang="en-US" sz="2000" dirty="0"/>
                  <a:t>, then backtrack the path that maximize the forward probabilities</a:t>
                </a:r>
              </a:p>
            </p:txBody>
          </p:sp>
        </mc:Choice>
        <mc:Fallback xmlns="">
          <p:sp>
            <p:nvSpPr>
              <p:cNvPr id="26" name="CasellaDiTesto 25">
                <a:extLst>
                  <a:ext uri="{FF2B5EF4-FFF2-40B4-BE49-F238E27FC236}">
                    <a16:creationId xmlns:a16="http://schemas.microsoft.com/office/drawing/2014/main" id="{181F8205-AB78-4C83-B1DE-563D1314DF9E}"/>
                  </a:ext>
                </a:extLst>
              </p:cNvPr>
              <p:cNvSpPr txBox="1">
                <a:spLocks noRot="1" noChangeAspect="1" noMove="1" noResize="1" noEditPoints="1" noAdjustHandles="1" noChangeArrowheads="1" noChangeShapeType="1" noTextEdit="1"/>
              </p:cNvSpPr>
              <p:nvPr/>
            </p:nvSpPr>
            <p:spPr>
              <a:xfrm>
                <a:off x="580003" y="5860294"/>
                <a:ext cx="9197842" cy="802784"/>
              </a:xfrm>
              <a:prstGeom prst="rect">
                <a:avLst/>
              </a:prstGeom>
              <a:blipFill>
                <a:blip r:embed="rId14"/>
                <a:stretch>
                  <a:fillRect l="-596" t="-3030" b="-1212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Rettangolo 27">
                <a:extLst>
                  <a:ext uri="{FF2B5EF4-FFF2-40B4-BE49-F238E27FC236}">
                    <a16:creationId xmlns:a16="http://schemas.microsoft.com/office/drawing/2014/main" id="{0CE3727B-294F-4BE3-9D01-CA5430AD911F}"/>
                  </a:ext>
                </a:extLst>
              </p:cNvPr>
              <p:cNvSpPr/>
              <p:nvPr/>
            </p:nvSpPr>
            <p:spPr>
              <a:xfrm>
                <a:off x="1641749" y="6767815"/>
                <a:ext cx="2616614" cy="49500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it-IT" sz="2000" b="0" i="1" smtClean="0">
                              <a:latin typeface="Cambria Math" panose="02040503050406030204" pitchFamily="18" charset="0"/>
                            </a:rPr>
                          </m:ctrlPr>
                        </m:sSubSupPr>
                        <m:e>
                          <m:r>
                            <a:rPr lang="it-IT" sz="2000" b="0" i="1" smtClean="0">
                              <a:latin typeface="Cambria Math" panose="02040503050406030204" pitchFamily="18" charset="0"/>
                            </a:rPr>
                            <m:t>𝑞</m:t>
                          </m:r>
                        </m:e>
                        <m:sub>
                          <m:r>
                            <a:rPr lang="it-IT" sz="2000" b="0" i="1" smtClean="0">
                              <a:latin typeface="Cambria Math" panose="02040503050406030204" pitchFamily="18" charset="0"/>
                            </a:rPr>
                            <m:t>𝑇</m:t>
                          </m:r>
                        </m:sub>
                        <m:sup>
                          <m:r>
                            <a:rPr lang="it-IT" sz="2000" b="0" i="1" smtClean="0">
                              <a:latin typeface="Cambria Math" panose="02040503050406030204" pitchFamily="18" charset="0"/>
                            </a:rPr>
                            <m:t>∗</m:t>
                          </m:r>
                        </m:sup>
                      </m:sSubSup>
                      <m:r>
                        <a:rPr lang="it-IT" sz="2000" b="0" i="1" smtClean="0">
                          <a:latin typeface="Cambria Math" panose="02040503050406030204" pitchFamily="18" charset="0"/>
                        </a:rPr>
                        <m:t>=</m:t>
                      </m:r>
                      <m:func>
                        <m:funcPr>
                          <m:ctrlPr>
                            <a:rPr lang="it-IT" sz="2000" i="1">
                              <a:latin typeface="Cambria Math" panose="02040503050406030204" pitchFamily="18" charset="0"/>
                            </a:rPr>
                          </m:ctrlPr>
                        </m:funcPr>
                        <m:fName>
                          <m:r>
                            <m:rPr>
                              <m:sty m:val="p"/>
                            </m:rPr>
                            <a:rPr lang="it-IT" sz="2000">
                              <a:latin typeface="Cambria Math" panose="02040503050406030204" pitchFamily="18" charset="0"/>
                            </a:rPr>
                            <m:t>arg</m:t>
                          </m:r>
                        </m:fName>
                        <m:e>
                          <m:func>
                            <m:funcPr>
                              <m:ctrlPr>
                                <a:rPr lang="it-IT" sz="2000" i="1">
                                  <a:latin typeface="Cambria Math" panose="02040503050406030204" pitchFamily="18" charset="0"/>
                                </a:rPr>
                              </m:ctrlPr>
                            </m:funcPr>
                            <m:fName>
                              <m:limLow>
                                <m:limLowPr>
                                  <m:ctrlPr>
                                    <a:rPr lang="it-IT" sz="2000" i="1">
                                      <a:latin typeface="Cambria Math" panose="02040503050406030204" pitchFamily="18" charset="0"/>
                                    </a:rPr>
                                  </m:ctrlPr>
                                </m:limLowPr>
                                <m:e>
                                  <m:r>
                                    <m:rPr>
                                      <m:sty m:val="p"/>
                                    </m:rPr>
                                    <a:rPr lang="it-IT" sz="2000">
                                      <a:latin typeface="Cambria Math" panose="02040503050406030204" pitchFamily="18" charset="0"/>
                                    </a:rPr>
                                    <m:t>max</m:t>
                                  </m:r>
                                </m:e>
                                <m:lim>
                                  <m:r>
                                    <a:rPr lang="it-IT" sz="2000" i="1">
                                      <a:latin typeface="Cambria Math" panose="02040503050406030204" pitchFamily="18" charset="0"/>
                                    </a:rPr>
                                    <m:t>1≤</m:t>
                                  </m:r>
                                  <m:r>
                                    <a:rPr lang="it-IT" sz="2000" i="1">
                                      <a:latin typeface="Cambria Math" panose="02040503050406030204" pitchFamily="18" charset="0"/>
                                    </a:rPr>
                                    <m:t>𝑖</m:t>
                                  </m:r>
                                  <m:r>
                                    <a:rPr lang="it-IT" sz="2000" i="1">
                                      <a:latin typeface="Cambria Math" panose="02040503050406030204" pitchFamily="18" charset="0"/>
                                    </a:rPr>
                                    <m:t>≤</m:t>
                                  </m:r>
                                  <m:r>
                                    <a:rPr lang="it-IT" sz="2000" i="1">
                                      <a:latin typeface="Cambria Math" panose="02040503050406030204" pitchFamily="18" charset="0"/>
                                    </a:rPr>
                                    <m:t>𝑁</m:t>
                                  </m:r>
                                </m:lim>
                              </m:limLow>
                            </m:fName>
                            <m:e>
                              <m:d>
                                <m:dPr>
                                  <m:begChr m:val="["/>
                                  <m:endChr m:val="]"/>
                                  <m:ctrlPr>
                                    <a:rPr lang="it-IT" sz="2000" i="1">
                                      <a:latin typeface="Cambria Math" panose="02040503050406030204" pitchFamily="18" charset="0"/>
                                    </a:rPr>
                                  </m:ctrlPr>
                                </m:dPr>
                                <m:e>
                                  <m:sSub>
                                    <m:sSubPr>
                                      <m:ctrlPr>
                                        <a:rPr lang="it-IT" sz="2000" i="1">
                                          <a:latin typeface="Cambria Math" panose="02040503050406030204" pitchFamily="18" charset="0"/>
                                        </a:rPr>
                                      </m:ctrlPr>
                                    </m:sSubPr>
                                    <m:e>
                                      <m:r>
                                        <a:rPr lang="it-IT" sz="2000" i="1">
                                          <a:latin typeface="Cambria Math" panose="02040503050406030204" pitchFamily="18" charset="0"/>
                                        </a:rPr>
                                        <m:t>𝛿</m:t>
                                      </m:r>
                                    </m:e>
                                    <m:sub>
                                      <m:r>
                                        <a:rPr lang="it-IT" sz="2000" b="0" i="1" smtClean="0">
                                          <a:latin typeface="Cambria Math" panose="02040503050406030204" pitchFamily="18" charset="0"/>
                                        </a:rPr>
                                        <m:t>𝑇</m:t>
                                      </m:r>
                                    </m:sub>
                                  </m:sSub>
                                  <m:d>
                                    <m:dPr>
                                      <m:ctrlPr>
                                        <a:rPr lang="it-IT" sz="2000" i="1">
                                          <a:latin typeface="Cambria Math" panose="02040503050406030204" pitchFamily="18" charset="0"/>
                                        </a:rPr>
                                      </m:ctrlPr>
                                    </m:dPr>
                                    <m:e>
                                      <m:r>
                                        <a:rPr lang="it-IT" sz="2000" i="1">
                                          <a:latin typeface="Cambria Math" panose="02040503050406030204" pitchFamily="18" charset="0"/>
                                        </a:rPr>
                                        <m:t>𝑖</m:t>
                                      </m:r>
                                    </m:e>
                                  </m:d>
                                </m:e>
                              </m:d>
                            </m:e>
                          </m:func>
                        </m:e>
                      </m:func>
                    </m:oMath>
                  </m:oMathPara>
                </a14:m>
                <a:endParaRPr lang="en-US" sz="2000" dirty="0"/>
              </a:p>
            </p:txBody>
          </p:sp>
        </mc:Choice>
        <mc:Fallback xmlns="">
          <p:sp>
            <p:nvSpPr>
              <p:cNvPr id="28" name="Rettangolo 27">
                <a:extLst>
                  <a:ext uri="{FF2B5EF4-FFF2-40B4-BE49-F238E27FC236}">
                    <a16:creationId xmlns:a16="http://schemas.microsoft.com/office/drawing/2014/main" id="{0CE3727B-294F-4BE3-9D01-CA5430AD911F}"/>
                  </a:ext>
                </a:extLst>
              </p:cNvPr>
              <p:cNvSpPr>
                <a:spLocks noRot="1" noChangeAspect="1" noMove="1" noResize="1" noEditPoints="1" noAdjustHandles="1" noChangeArrowheads="1" noChangeShapeType="1" noTextEdit="1"/>
              </p:cNvSpPr>
              <p:nvPr/>
            </p:nvSpPr>
            <p:spPr>
              <a:xfrm>
                <a:off x="1641749" y="6767815"/>
                <a:ext cx="2616614" cy="495007"/>
              </a:xfrm>
              <a:prstGeom prst="rect">
                <a:avLst/>
              </a:prstGeom>
              <a:blipFill>
                <a:blip r:embed="rId15"/>
                <a:stretch>
                  <a:fillRect b="-370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Rettangolo 28">
                <a:extLst>
                  <a:ext uri="{FF2B5EF4-FFF2-40B4-BE49-F238E27FC236}">
                    <a16:creationId xmlns:a16="http://schemas.microsoft.com/office/drawing/2014/main" id="{034A0DAD-52BE-4957-89C0-9364D25A13C6}"/>
                  </a:ext>
                </a:extLst>
              </p:cNvPr>
              <p:cNvSpPr/>
              <p:nvPr/>
            </p:nvSpPr>
            <p:spPr>
              <a:xfrm>
                <a:off x="4979787" y="6739790"/>
                <a:ext cx="2035429"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it-IT" sz="2000" b="0" i="1" smtClean="0">
                              <a:latin typeface="Cambria Math" panose="02040503050406030204" pitchFamily="18" charset="0"/>
                            </a:rPr>
                          </m:ctrlPr>
                        </m:sSubSupPr>
                        <m:e>
                          <m:r>
                            <a:rPr lang="it-IT" sz="2000" b="0" i="1" smtClean="0">
                              <a:latin typeface="Cambria Math" panose="02040503050406030204" pitchFamily="18" charset="0"/>
                            </a:rPr>
                            <m:t>𝑞</m:t>
                          </m:r>
                        </m:e>
                        <m:sub>
                          <m:r>
                            <a:rPr lang="it-IT" sz="2000" b="0" i="1" smtClean="0">
                              <a:latin typeface="Cambria Math" panose="02040503050406030204" pitchFamily="18" charset="0"/>
                            </a:rPr>
                            <m:t>𝑡</m:t>
                          </m:r>
                        </m:sub>
                        <m:sup>
                          <m:r>
                            <a:rPr lang="it-IT" sz="2000" b="0" i="1" smtClean="0">
                              <a:latin typeface="Cambria Math" panose="02040503050406030204" pitchFamily="18" charset="0"/>
                            </a:rPr>
                            <m:t>∗</m:t>
                          </m:r>
                        </m:sup>
                      </m:sSubSup>
                      <m:r>
                        <a:rPr lang="it-IT" sz="2000" b="0" i="1" smtClean="0">
                          <a:latin typeface="Cambria Math" panose="02040503050406030204" pitchFamily="18" charset="0"/>
                        </a:rPr>
                        <m:t>=</m:t>
                      </m:r>
                      <m:sSub>
                        <m:sSubPr>
                          <m:ctrlPr>
                            <a:rPr lang="it-IT" sz="2000" b="0" i="1" smtClean="0">
                              <a:latin typeface="Cambria Math" panose="02040503050406030204" pitchFamily="18" charset="0"/>
                            </a:rPr>
                          </m:ctrlPr>
                        </m:sSubPr>
                        <m:e>
                          <m:r>
                            <a:rPr lang="it-IT" sz="2000" i="1" smtClean="0">
                              <a:latin typeface="Cambria Math" panose="02040503050406030204" pitchFamily="18" charset="0"/>
                            </a:rPr>
                            <m:t>𝜓</m:t>
                          </m:r>
                        </m:e>
                        <m:sub>
                          <m:r>
                            <a:rPr lang="it-IT" sz="2000" b="0" i="1" smtClean="0">
                              <a:latin typeface="Cambria Math" panose="02040503050406030204" pitchFamily="18" charset="0"/>
                            </a:rPr>
                            <m:t>𝑡</m:t>
                          </m:r>
                          <m:r>
                            <a:rPr lang="it-IT" sz="2000" b="0" i="1" smtClean="0">
                              <a:latin typeface="Cambria Math" panose="02040503050406030204" pitchFamily="18" charset="0"/>
                            </a:rPr>
                            <m:t>+1</m:t>
                          </m:r>
                        </m:sub>
                      </m:sSub>
                      <m:d>
                        <m:dPr>
                          <m:ctrlPr>
                            <a:rPr lang="it-IT" sz="2000" b="0" i="1" smtClean="0">
                              <a:latin typeface="Cambria Math" panose="02040503050406030204" pitchFamily="18" charset="0"/>
                            </a:rPr>
                          </m:ctrlPr>
                        </m:dPr>
                        <m:e>
                          <m:sSubSup>
                            <m:sSubSupPr>
                              <m:ctrlPr>
                                <a:rPr lang="it-IT" sz="2000" b="0" i="1" smtClean="0">
                                  <a:latin typeface="Cambria Math" panose="02040503050406030204" pitchFamily="18" charset="0"/>
                                </a:rPr>
                              </m:ctrlPr>
                            </m:sSubSupPr>
                            <m:e>
                              <m:r>
                                <a:rPr lang="it-IT" sz="2000" b="0" i="1" smtClean="0">
                                  <a:latin typeface="Cambria Math" panose="02040503050406030204" pitchFamily="18" charset="0"/>
                                </a:rPr>
                                <m:t>𝑞</m:t>
                              </m:r>
                            </m:e>
                            <m:sub>
                              <m:r>
                                <a:rPr lang="it-IT" sz="2000" b="0" i="1" smtClean="0">
                                  <a:latin typeface="Cambria Math" panose="02040503050406030204" pitchFamily="18" charset="0"/>
                                </a:rPr>
                                <m:t>𝑡</m:t>
                              </m:r>
                              <m:r>
                                <a:rPr lang="it-IT" sz="2000" b="0" i="1" smtClean="0">
                                  <a:latin typeface="Cambria Math" panose="02040503050406030204" pitchFamily="18" charset="0"/>
                                </a:rPr>
                                <m:t>+1</m:t>
                              </m:r>
                            </m:sub>
                            <m:sup>
                              <m:r>
                                <a:rPr lang="it-IT" sz="2000" b="0" i="1" smtClean="0">
                                  <a:latin typeface="Cambria Math" panose="02040503050406030204" pitchFamily="18" charset="0"/>
                                </a:rPr>
                                <m:t>∗</m:t>
                              </m:r>
                            </m:sup>
                          </m:sSubSup>
                        </m:e>
                      </m:d>
                    </m:oMath>
                  </m:oMathPara>
                </a14:m>
                <a:endParaRPr lang="en-US" sz="2000" dirty="0"/>
              </a:p>
            </p:txBody>
          </p:sp>
        </mc:Choice>
        <mc:Fallback xmlns="">
          <p:sp>
            <p:nvSpPr>
              <p:cNvPr id="29" name="Rettangolo 28">
                <a:extLst>
                  <a:ext uri="{FF2B5EF4-FFF2-40B4-BE49-F238E27FC236}">
                    <a16:creationId xmlns:a16="http://schemas.microsoft.com/office/drawing/2014/main" id="{034A0DAD-52BE-4957-89C0-9364D25A13C6}"/>
                  </a:ext>
                </a:extLst>
              </p:cNvPr>
              <p:cNvSpPr>
                <a:spLocks noRot="1" noChangeAspect="1" noMove="1" noResize="1" noEditPoints="1" noAdjustHandles="1" noChangeArrowheads="1" noChangeShapeType="1" noTextEdit="1"/>
              </p:cNvSpPr>
              <p:nvPr/>
            </p:nvSpPr>
            <p:spPr>
              <a:xfrm>
                <a:off x="4979787" y="6739790"/>
                <a:ext cx="2035429" cy="400110"/>
              </a:xfrm>
              <a:prstGeom prst="rect">
                <a:avLst/>
              </a:prstGeom>
              <a:blipFill>
                <a:blip r:embed="rId16"/>
                <a:stretch>
                  <a:fillRect b="-1538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Rettangolo 29">
                <a:extLst>
                  <a:ext uri="{FF2B5EF4-FFF2-40B4-BE49-F238E27FC236}">
                    <a16:creationId xmlns:a16="http://schemas.microsoft.com/office/drawing/2014/main" id="{6B365A7B-7707-408F-AF33-2771DC621D95}"/>
                  </a:ext>
                </a:extLst>
              </p:cNvPr>
              <p:cNvSpPr/>
              <p:nvPr/>
            </p:nvSpPr>
            <p:spPr>
              <a:xfrm>
                <a:off x="7714956" y="6767815"/>
                <a:ext cx="1768946"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2000" b="0" i="1" smtClean="0">
                          <a:latin typeface="Cambria Math" panose="02040503050406030204" pitchFamily="18" charset="0"/>
                        </a:rPr>
                        <m:t>1≤</m:t>
                      </m:r>
                      <m:r>
                        <a:rPr lang="it-IT" sz="2000" b="0" i="1" smtClean="0">
                          <a:latin typeface="Cambria Math" panose="02040503050406030204" pitchFamily="18" charset="0"/>
                        </a:rPr>
                        <m:t>𝑡</m:t>
                      </m:r>
                      <m:r>
                        <a:rPr lang="it-IT" sz="2000" b="0" i="1" smtClean="0">
                          <a:latin typeface="Cambria Math" panose="02040503050406030204" pitchFamily="18" charset="0"/>
                        </a:rPr>
                        <m:t>≤</m:t>
                      </m:r>
                      <m:r>
                        <a:rPr lang="it-IT" sz="2000" b="0" i="1" smtClean="0">
                          <a:latin typeface="Cambria Math" panose="02040503050406030204" pitchFamily="18" charset="0"/>
                        </a:rPr>
                        <m:t>𝑇</m:t>
                      </m:r>
                      <m:r>
                        <a:rPr lang="it-IT" sz="2000" b="0" i="1" smtClean="0">
                          <a:latin typeface="Cambria Math" panose="02040503050406030204" pitchFamily="18" charset="0"/>
                        </a:rPr>
                        <m:t>−1</m:t>
                      </m:r>
                    </m:oMath>
                  </m:oMathPara>
                </a14:m>
                <a:endParaRPr lang="it-IT" sz="2000" b="0" dirty="0"/>
              </a:p>
            </p:txBody>
          </p:sp>
        </mc:Choice>
        <mc:Fallback xmlns="">
          <p:sp>
            <p:nvSpPr>
              <p:cNvPr id="30" name="Rettangolo 29">
                <a:extLst>
                  <a:ext uri="{FF2B5EF4-FFF2-40B4-BE49-F238E27FC236}">
                    <a16:creationId xmlns:a16="http://schemas.microsoft.com/office/drawing/2014/main" id="{6B365A7B-7707-408F-AF33-2771DC621D95}"/>
                  </a:ext>
                </a:extLst>
              </p:cNvPr>
              <p:cNvSpPr>
                <a:spLocks noRot="1" noChangeAspect="1" noMove="1" noResize="1" noEditPoints="1" noAdjustHandles="1" noChangeArrowheads="1" noChangeShapeType="1" noTextEdit="1"/>
              </p:cNvSpPr>
              <p:nvPr/>
            </p:nvSpPr>
            <p:spPr>
              <a:xfrm>
                <a:off x="7714956" y="6767815"/>
                <a:ext cx="1768946" cy="400110"/>
              </a:xfrm>
              <a:prstGeom prst="rect">
                <a:avLst/>
              </a:prstGeom>
              <a:blipFill>
                <a:blip r:embed="rId1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CasellaDiTesto 6">
                <a:extLst>
                  <a:ext uri="{FF2B5EF4-FFF2-40B4-BE49-F238E27FC236}">
                    <a16:creationId xmlns:a16="http://schemas.microsoft.com/office/drawing/2014/main" id="{F852B006-BB09-256B-EE15-06B64FB9179D}"/>
                  </a:ext>
                </a:extLst>
              </p:cNvPr>
              <p:cNvSpPr txBox="1"/>
              <p:nvPr/>
            </p:nvSpPr>
            <p:spPr>
              <a:xfrm>
                <a:off x="6452037" y="5386225"/>
                <a:ext cx="3937134" cy="353943"/>
              </a:xfrm>
              <a:prstGeom prst="rect">
                <a:avLst/>
              </a:prstGeom>
              <a:noFill/>
            </p:spPr>
            <p:txBody>
              <a:bodyPr wrap="square">
                <a:spAutoFit/>
              </a:bodyPr>
              <a:lstStyle/>
              <a:p>
                <a:pPr algn="ctr"/>
                <a:r>
                  <a:rPr lang="en-GB" sz="1700" i="1" dirty="0"/>
                  <a:t>(it stores the best </a:t>
                </a:r>
                <a14:m>
                  <m:oMath xmlns:m="http://schemas.openxmlformats.org/officeDocument/2006/math">
                    <m:r>
                      <a:rPr lang="it-IT" sz="1700" b="0" i="1" smtClean="0">
                        <a:solidFill>
                          <a:srgbClr val="E71224"/>
                        </a:solidFill>
                        <a:latin typeface="Cambria Math" panose="02040503050406030204" pitchFamily="18" charset="0"/>
                      </a:rPr>
                      <m:t>𝑖</m:t>
                    </m:r>
                  </m:oMath>
                </a14:m>
                <a:r>
                  <a:rPr lang="en-GB" sz="1700" i="1" dirty="0"/>
                  <a:t> at each time </a:t>
                </a:r>
                <a14:m>
                  <m:oMath xmlns:m="http://schemas.openxmlformats.org/officeDocument/2006/math">
                    <m:r>
                      <a:rPr lang="it-IT" sz="1700" b="0" i="1" smtClean="0">
                        <a:solidFill>
                          <a:srgbClr val="0000FF"/>
                        </a:solidFill>
                        <a:latin typeface="Cambria Math" panose="02040503050406030204" pitchFamily="18" charset="0"/>
                      </a:rPr>
                      <m:t>𝑡</m:t>
                    </m:r>
                  </m:oMath>
                </a14:m>
                <a:r>
                  <a:rPr lang="en-GB" sz="1700" i="1" dirty="0"/>
                  <a:t>)</a:t>
                </a:r>
              </a:p>
            </p:txBody>
          </p:sp>
        </mc:Choice>
        <mc:Fallback xmlns="">
          <p:sp>
            <p:nvSpPr>
              <p:cNvPr id="7" name="CasellaDiTesto 6">
                <a:extLst>
                  <a:ext uri="{FF2B5EF4-FFF2-40B4-BE49-F238E27FC236}">
                    <a16:creationId xmlns:a16="http://schemas.microsoft.com/office/drawing/2014/main" id="{F852B006-BB09-256B-EE15-06B64FB9179D}"/>
                  </a:ext>
                </a:extLst>
              </p:cNvPr>
              <p:cNvSpPr txBox="1">
                <a:spLocks noRot="1" noChangeAspect="1" noMove="1" noResize="1" noEditPoints="1" noAdjustHandles="1" noChangeArrowheads="1" noChangeShapeType="1" noTextEdit="1"/>
              </p:cNvSpPr>
              <p:nvPr/>
            </p:nvSpPr>
            <p:spPr>
              <a:xfrm>
                <a:off x="6452037" y="5386225"/>
                <a:ext cx="3937134" cy="353943"/>
              </a:xfrm>
              <a:prstGeom prst="rect">
                <a:avLst/>
              </a:prstGeom>
              <a:blipFill>
                <a:blip r:embed="rId18"/>
                <a:stretch>
                  <a:fillRect t="-6897" b="-22414"/>
                </a:stretch>
              </a:blipFill>
            </p:spPr>
            <p:txBody>
              <a:bodyPr/>
              <a:lstStyle/>
              <a:p>
                <a:r>
                  <a:rPr lang="it-IT">
                    <a:noFill/>
                  </a:rPr>
                  <a:t> </a:t>
                </a:r>
              </a:p>
            </p:txBody>
          </p:sp>
        </mc:Fallback>
      </mc:AlternateContent>
      <p:sp>
        <p:nvSpPr>
          <p:cNvPr id="9" name="Rettangolo con angoli arrotondati 8">
            <a:extLst>
              <a:ext uri="{FF2B5EF4-FFF2-40B4-BE49-F238E27FC236}">
                <a16:creationId xmlns:a16="http://schemas.microsoft.com/office/drawing/2014/main" id="{7BF8A50C-A097-A609-DB2D-FB3747C4008B}"/>
              </a:ext>
            </a:extLst>
          </p:cNvPr>
          <p:cNvSpPr/>
          <p:nvPr/>
        </p:nvSpPr>
        <p:spPr>
          <a:xfrm>
            <a:off x="1504950" y="2227620"/>
            <a:ext cx="4181475" cy="504912"/>
          </a:xfrm>
          <a:prstGeom prst="roundRect">
            <a:avLst/>
          </a:prstGeom>
          <a:solidFill>
            <a:schemeClr val="bg2">
              <a:lumMod val="75000"/>
              <a:alpha val="24000"/>
            </a:schemeClr>
          </a:solidFill>
          <a:ln w="412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noFill/>
            </a:endParaRPr>
          </a:p>
        </p:txBody>
      </p:sp>
      <p:sp>
        <p:nvSpPr>
          <p:cNvPr id="10" name="Rettangolo con angoli arrotondati 9">
            <a:extLst>
              <a:ext uri="{FF2B5EF4-FFF2-40B4-BE49-F238E27FC236}">
                <a16:creationId xmlns:a16="http://schemas.microsoft.com/office/drawing/2014/main" id="{75E48019-BA4D-3AFD-B934-3044685DADAE}"/>
              </a:ext>
            </a:extLst>
          </p:cNvPr>
          <p:cNvSpPr/>
          <p:nvPr/>
        </p:nvSpPr>
        <p:spPr>
          <a:xfrm>
            <a:off x="7119442" y="1624165"/>
            <a:ext cx="1805484" cy="504912"/>
          </a:xfrm>
          <a:prstGeom prst="roundRect">
            <a:avLst/>
          </a:prstGeom>
          <a:solidFill>
            <a:schemeClr val="bg2">
              <a:lumMod val="75000"/>
              <a:alpha val="24000"/>
            </a:schemeClr>
          </a:solidFill>
          <a:ln w="412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noFill/>
            </a:endParaRPr>
          </a:p>
        </p:txBody>
      </p:sp>
    </p:spTree>
    <p:extLst>
      <p:ext uri="{BB962C8B-B14F-4D97-AF65-F5344CB8AC3E}">
        <p14:creationId xmlns:p14="http://schemas.microsoft.com/office/powerpoint/2010/main" val="2088990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fade">
                                      <p:cBhvr>
                                        <p:cTn id="7" dur="500"/>
                                        <p:tgtEl>
                                          <p:spTgt spid="11">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21"/>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25"/>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19"/>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23"/>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24"/>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7"/>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26"/>
                                        </p:tgtEl>
                                        <p:attrNameLst>
                                          <p:attrName>style.visibility</p:attrName>
                                        </p:attrNameLst>
                                      </p:cBhvr>
                                      <p:to>
                                        <p:strVal val="visible"/>
                                      </p:to>
                                    </p:set>
                                  </p:childTnLst>
                                </p:cTn>
                              </p:par>
                              <p:par>
                                <p:cTn id="52" presetID="1" presetClass="entr" presetSubtype="0" fill="hold" grpId="0" nodeType="withEffect">
                                  <p:stCondLst>
                                    <p:cond delay="0"/>
                                  </p:stCondLst>
                                  <p:childTnLst>
                                    <p:set>
                                      <p:cBhvr>
                                        <p:cTn id="53" dur="1" fill="hold">
                                          <p:stCondLst>
                                            <p:cond delay="0"/>
                                          </p:stCondLst>
                                        </p:cTn>
                                        <p:tgtEl>
                                          <p:spTgt spid="28"/>
                                        </p:tgtEl>
                                        <p:attrNameLst>
                                          <p:attrName>style.visibility</p:attrName>
                                        </p:attrNameLst>
                                      </p:cBhvr>
                                      <p:to>
                                        <p:strVal val="visible"/>
                                      </p:to>
                                    </p:set>
                                  </p:childTnLst>
                                </p:cTn>
                              </p:par>
                              <p:par>
                                <p:cTn id="54" presetID="1" presetClass="entr" presetSubtype="0" fill="hold" grpId="0" nodeType="withEffect">
                                  <p:stCondLst>
                                    <p:cond delay="0"/>
                                  </p:stCondLst>
                                  <p:childTnLst>
                                    <p:set>
                                      <p:cBhvr>
                                        <p:cTn id="55" dur="1" fill="hold">
                                          <p:stCondLst>
                                            <p:cond delay="0"/>
                                          </p:stCondLst>
                                        </p:cTn>
                                        <p:tgtEl>
                                          <p:spTgt spid="29"/>
                                        </p:tgtEl>
                                        <p:attrNameLst>
                                          <p:attrName>style.visibility</p:attrName>
                                        </p:attrNameLst>
                                      </p:cBhvr>
                                      <p:to>
                                        <p:strVal val="visible"/>
                                      </p:to>
                                    </p:set>
                                  </p:childTnLst>
                                </p:cTn>
                              </p:par>
                              <p:par>
                                <p:cTn id="56" presetID="1" presetClass="entr" presetSubtype="0" fill="hold" grpId="0" nodeType="withEffect">
                                  <p:stCondLst>
                                    <p:cond delay="0"/>
                                  </p:stCondLst>
                                  <p:childTnLst>
                                    <p:set>
                                      <p:cBhvr>
                                        <p:cTn id="57"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p:bldP spid="16" grpId="0"/>
      <p:bldP spid="6" grpId="0"/>
      <p:bldP spid="19" grpId="0"/>
      <p:bldP spid="20" grpId="0"/>
      <p:bldP spid="21" grpId="0"/>
      <p:bldP spid="22" grpId="0"/>
      <p:bldP spid="23" grpId="0"/>
      <p:bldP spid="24" grpId="0"/>
      <p:bldP spid="25" grpId="0"/>
      <p:bldP spid="26" grpId="0"/>
      <p:bldP spid="28" grpId="0"/>
      <p:bldP spid="29" grpId="0"/>
      <p:bldP spid="30" grpId="0"/>
      <p:bldP spid="7" grpId="0"/>
      <p:bldP spid="9" grpId="0" animBg="1"/>
      <p:bldP spid="1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mc:Choice Requires="p14">
          <p:contentPart p14:bwMode="auto" r:id="rId7">
            <p14:nvContentPartPr>
              <p14:cNvPr id="111" name="Input penna 110">
                <a:extLst>
                  <a:ext uri="{FF2B5EF4-FFF2-40B4-BE49-F238E27FC236}">
                    <a16:creationId xmlns:a16="http://schemas.microsoft.com/office/drawing/2014/main" id="{C51500AF-C808-4187-2367-478887845A49}"/>
                  </a:ext>
                </a:extLst>
              </p14:cNvPr>
              <p14:cNvContentPartPr/>
              <p14:nvPr/>
            </p14:nvContentPartPr>
            <p14:xfrm>
              <a:off x="7848255" y="5791005"/>
              <a:ext cx="704160" cy="20160"/>
            </p14:xfrm>
          </p:contentPart>
        </mc:Choice>
        <mc:Fallback xmlns="">
          <p:pic>
            <p:nvPicPr>
              <p:cNvPr id="111" name="Input penna 110">
                <a:extLst>
                  <a:ext uri="{FF2B5EF4-FFF2-40B4-BE49-F238E27FC236}">
                    <a16:creationId xmlns:a16="http://schemas.microsoft.com/office/drawing/2014/main" id="{C51500AF-C808-4187-2367-478887845A49}"/>
                  </a:ext>
                </a:extLst>
              </p:cNvPr>
              <p:cNvPicPr/>
              <p:nvPr/>
            </p:nvPicPr>
            <p:blipFill>
              <a:blip r:embed="rId8"/>
              <a:stretch>
                <a:fillRect/>
              </a:stretch>
            </p:blipFill>
            <p:spPr>
              <a:xfrm>
                <a:off x="7794615" y="5683005"/>
                <a:ext cx="811800" cy="235800"/>
              </a:xfrm>
              <a:prstGeom prst="rect">
                <a:avLst/>
              </a:prstGeom>
            </p:spPr>
          </p:pic>
        </mc:Fallback>
      </mc:AlternateContent>
      <p:sp>
        <p:nvSpPr>
          <p:cNvPr id="3" name="Rettangolo con angoli arrotondati 2">
            <a:extLst>
              <a:ext uri="{FF2B5EF4-FFF2-40B4-BE49-F238E27FC236}">
                <a16:creationId xmlns:a16="http://schemas.microsoft.com/office/drawing/2014/main" id="{610DA28B-3DD0-CAC2-7EC3-CA8E42B53737}"/>
              </a:ext>
            </a:extLst>
          </p:cNvPr>
          <p:cNvSpPr/>
          <p:nvPr/>
        </p:nvSpPr>
        <p:spPr>
          <a:xfrm>
            <a:off x="4296333" y="633235"/>
            <a:ext cx="1047328" cy="740453"/>
          </a:xfrm>
          <a:prstGeom prst="roundRect">
            <a:avLst/>
          </a:prstGeom>
          <a:solidFill>
            <a:schemeClr val="bg2">
              <a:lumMod val="75000"/>
              <a:alpha val="24000"/>
            </a:schemeClr>
          </a:solidFill>
          <a:ln w="412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noFill/>
            </a:endParaRPr>
          </a:p>
        </p:txBody>
      </p:sp>
      <p:sp>
        <p:nvSpPr>
          <p:cNvPr id="7" name="Rettangolo con angoli arrotondati 6">
            <a:extLst>
              <a:ext uri="{FF2B5EF4-FFF2-40B4-BE49-F238E27FC236}">
                <a16:creationId xmlns:a16="http://schemas.microsoft.com/office/drawing/2014/main" id="{171101F6-5792-8D1A-7280-6BC6AD573E7A}"/>
              </a:ext>
            </a:extLst>
          </p:cNvPr>
          <p:cNvSpPr/>
          <p:nvPr/>
        </p:nvSpPr>
        <p:spPr>
          <a:xfrm>
            <a:off x="298938" y="3318940"/>
            <a:ext cx="4579613" cy="498003"/>
          </a:xfrm>
          <a:prstGeom prst="roundRect">
            <a:avLst/>
          </a:prstGeom>
          <a:solidFill>
            <a:schemeClr val="bg2">
              <a:lumMod val="75000"/>
              <a:alpha val="24000"/>
            </a:schemeClr>
          </a:solidFill>
          <a:ln w="412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noFill/>
            </a:endParaRPr>
          </a:p>
        </p:txBody>
      </p:sp>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p:txBody>
          <a:bodyPr>
            <a:normAutofit/>
          </a:bodyPr>
          <a:lstStyle/>
          <a:p>
            <a:r>
              <a:rPr lang="en-GB" dirty="0"/>
              <a:t>The Viterbi algorithm</a:t>
            </a:r>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21</a:t>
            </a:fld>
            <a:endParaRPr lang="it-IT"/>
          </a:p>
        </p:txBody>
      </p:sp>
      <p:grpSp>
        <p:nvGrpSpPr>
          <p:cNvPr id="6" name="Gruppo 5">
            <a:extLst>
              <a:ext uri="{FF2B5EF4-FFF2-40B4-BE49-F238E27FC236}">
                <a16:creationId xmlns:a16="http://schemas.microsoft.com/office/drawing/2014/main" id="{CC5EC9F5-F888-478E-A27F-F31E04C9E79E}"/>
              </a:ext>
            </a:extLst>
          </p:cNvPr>
          <p:cNvGrpSpPr/>
          <p:nvPr/>
        </p:nvGrpSpPr>
        <p:grpSpPr>
          <a:xfrm>
            <a:off x="360655" y="683268"/>
            <a:ext cx="4940802" cy="2462836"/>
            <a:chOff x="-1" y="4794948"/>
            <a:chExt cx="4390616" cy="2593896"/>
          </a:xfrm>
        </p:grpSpPr>
        <p:pic>
          <p:nvPicPr>
            <p:cNvPr id="12" name="Immagine 11">
              <a:extLst>
                <a:ext uri="{FF2B5EF4-FFF2-40B4-BE49-F238E27FC236}">
                  <a16:creationId xmlns:a16="http://schemas.microsoft.com/office/drawing/2014/main" id="{BFB92DA5-DB96-42E0-8350-273093C1FA6B}"/>
                </a:ext>
              </a:extLst>
            </p:cNvPr>
            <p:cNvPicPr>
              <a:picLocks noChangeAspect="1"/>
            </p:cNvPicPr>
            <p:nvPr/>
          </p:nvPicPr>
          <p:blipFill>
            <a:blip r:embed="rId9"/>
            <a:stretch>
              <a:fillRect/>
            </a:stretch>
          </p:blipFill>
          <p:spPr>
            <a:xfrm>
              <a:off x="-1" y="5391976"/>
              <a:ext cx="3361941" cy="1936939"/>
            </a:xfrm>
            <a:prstGeom prst="rect">
              <a:avLst/>
            </a:prstGeom>
          </p:spPr>
        </p:pic>
        <mc:AlternateContent xmlns:mc="http://schemas.openxmlformats.org/markup-compatibility/2006" xmlns:a14="http://schemas.microsoft.com/office/drawing/2010/main">
          <mc:Choice Requires="a14">
            <p:sp>
              <p:nvSpPr>
                <p:cNvPr id="20" name="Rettangolo 19">
                  <a:extLst>
                    <a:ext uri="{FF2B5EF4-FFF2-40B4-BE49-F238E27FC236}">
                      <a16:creationId xmlns:a16="http://schemas.microsoft.com/office/drawing/2014/main" id="{2878CA9B-B4B1-45FD-ADF5-F3EC44C9A793}"/>
                    </a:ext>
                  </a:extLst>
                </p:cNvPr>
                <p:cNvSpPr/>
                <p:nvPr/>
              </p:nvSpPr>
              <p:spPr>
                <a:xfrm>
                  <a:off x="314059" y="6864341"/>
                  <a:ext cx="859273" cy="52450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sz="1500" b="0" i="1" smtClean="0">
                                <a:latin typeface="Cambria Math" panose="02040503050406030204" pitchFamily="18" charset="0"/>
                              </a:rPr>
                            </m:ctrlPr>
                          </m:sSubPr>
                          <m:e>
                            <m:r>
                              <a:rPr lang="it-IT" sz="1500" b="0" i="1" smtClean="0">
                                <a:latin typeface="Cambria Math" panose="02040503050406030204" pitchFamily="18" charset="0"/>
                              </a:rPr>
                              <m:t>𝑎</m:t>
                            </m:r>
                          </m:e>
                          <m:sub>
                            <m:r>
                              <a:rPr lang="it-IT" sz="1500" b="0" i="1" smtClean="0">
                                <a:latin typeface="Cambria Math" panose="02040503050406030204" pitchFamily="18" charset="0"/>
                              </a:rPr>
                              <m:t>11</m:t>
                            </m:r>
                          </m:sub>
                        </m:sSub>
                        <m:r>
                          <a:rPr lang="it-IT" sz="1500" b="0" i="1" smtClean="0">
                            <a:latin typeface="Cambria Math" panose="02040503050406030204" pitchFamily="18" charset="0"/>
                          </a:rPr>
                          <m:t>=</m:t>
                        </m:r>
                        <m:f>
                          <m:fPr>
                            <m:ctrlPr>
                              <a:rPr lang="it-IT" sz="1500" b="0" i="1" smtClean="0">
                                <a:latin typeface="Cambria Math" panose="02040503050406030204" pitchFamily="18" charset="0"/>
                              </a:rPr>
                            </m:ctrlPr>
                          </m:fPr>
                          <m:num>
                            <m:r>
                              <a:rPr lang="it-IT" sz="1500" b="0" i="1" smtClean="0">
                                <a:latin typeface="Cambria Math" panose="02040503050406030204" pitchFamily="18" charset="0"/>
                              </a:rPr>
                              <m:t>1</m:t>
                            </m:r>
                          </m:num>
                          <m:den>
                            <m:r>
                              <a:rPr lang="it-IT" sz="1500" b="0" i="1" smtClean="0">
                                <a:latin typeface="Cambria Math" panose="02040503050406030204" pitchFamily="18" charset="0"/>
                              </a:rPr>
                              <m:t>2</m:t>
                            </m:r>
                          </m:den>
                        </m:f>
                      </m:oMath>
                    </m:oMathPara>
                  </a14:m>
                  <a:endParaRPr lang="en-US" sz="1500" dirty="0"/>
                </a:p>
              </p:txBody>
            </p:sp>
          </mc:Choice>
          <mc:Fallback xmlns="">
            <p:sp>
              <p:nvSpPr>
                <p:cNvPr id="20" name="Rettangolo 19">
                  <a:extLst>
                    <a:ext uri="{FF2B5EF4-FFF2-40B4-BE49-F238E27FC236}">
                      <a16:creationId xmlns:a16="http://schemas.microsoft.com/office/drawing/2014/main" id="{2878CA9B-B4B1-45FD-ADF5-F3EC44C9A793}"/>
                    </a:ext>
                  </a:extLst>
                </p:cNvPr>
                <p:cNvSpPr>
                  <a:spLocks noRot="1" noChangeAspect="1" noMove="1" noResize="1" noEditPoints="1" noAdjustHandles="1" noChangeArrowheads="1" noChangeShapeType="1" noTextEdit="1"/>
                </p:cNvSpPr>
                <p:nvPr/>
              </p:nvSpPr>
              <p:spPr>
                <a:xfrm>
                  <a:off x="314059" y="6864341"/>
                  <a:ext cx="859273" cy="524503"/>
                </a:xfrm>
                <a:prstGeom prst="rect">
                  <a:avLst/>
                </a:prstGeom>
                <a:blipFill>
                  <a:blip r:embed="rId10"/>
                  <a:stretch>
                    <a:fillRect b="-853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Rettangolo 20">
                  <a:extLst>
                    <a:ext uri="{FF2B5EF4-FFF2-40B4-BE49-F238E27FC236}">
                      <a16:creationId xmlns:a16="http://schemas.microsoft.com/office/drawing/2014/main" id="{DDD0694B-C43C-42F4-BFCD-4B6C96D2F252}"/>
                    </a:ext>
                  </a:extLst>
                </p:cNvPr>
                <p:cNvSpPr/>
                <p:nvPr/>
              </p:nvSpPr>
              <p:spPr>
                <a:xfrm>
                  <a:off x="2776757" y="6731430"/>
                  <a:ext cx="969560" cy="52597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sz="1500" b="0" i="1" smtClean="0">
                                <a:latin typeface="Cambria Math" panose="02040503050406030204" pitchFamily="18" charset="0"/>
                              </a:rPr>
                            </m:ctrlPr>
                          </m:sSubPr>
                          <m:e>
                            <m:r>
                              <a:rPr lang="it-IT" sz="1500" b="0" i="1" smtClean="0">
                                <a:latin typeface="Cambria Math" panose="02040503050406030204" pitchFamily="18" charset="0"/>
                              </a:rPr>
                              <m:t>𝑎</m:t>
                            </m:r>
                          </m:e>
                          <m:sub>
                            <m:r>
                              <a:rPr lang="it-IT" sz="1500" b="0" i="1" smtClean="0">
                                <a:latin typeface="Cambria Math" panose="02040503050406030204" pitchFamily="18" charset="0"/>
                              </a:rPr>
                              <m:t>22</m:t>
                            </m:r>
                          </m:sub>
                        </m:sSub>
                        <m:r>
                          <a:rPr lang="it-IT" sz="1500" b="0" i="1" smtClean="0">
                            <a:latin typeface="Cambria Math" panose="02040503050406030204" pitchFamily="18" charset="0"/>
                          </a:rPr>
                          <m:t>=</m:t>
                        </m:r>
                        <m:f>
                          <m:fPr>
                            <m:ctrlPr>
                              <a:rPr lang="it-IT" sz="1500" b="0" i="1" smtClean="0">
                                <a:latin typeface="Cambria Math" panose="02040503050406030204" pitchFamily="18" charset="0"/>
                              </a:rPr>
                            </m:ctrlPr>
                          </m:fPr>
                          <m:num>
                            <m:r>
                              <a:rPr lang="it-IT" sz="1500" b="0" i="1" smtClean="0">
                                <a:latin typeface="Cambria Math" panose="02040503050406030204" pitchFamily="18" charset="0"/>
                              </a:rPr>
                              <m:t>8</m:t>
                            </m:r>
                          </m:num>
                          <m:den>
                            <m:r>
                              <a:rPr lang="it-IT" sz="1500" b="0" i="1" smtClean="0">
                                <a:latin typeface="Cambria Math" panose="02040503050406030204" pitchFamily="18" charset="0"/>
                              </a:rPr>
                              <m:t>10</m:t>
                            </m:r>
                          </m:den>
                        </m:f>
                      </m:oMath>
                    </m:oMathPara>
                  </a14:m>
                  <a:endParaRPr lang="en-US" sz="1500" dirty="0"/>
                </a:p>
              </p:txBody>
            </p:sp>
          </mc:Choice>
          <mc:Fallback xmlns="">
            <p:sp>
              <p:nvSpPr>
                <p:cNvPr id="21" name="Rettangolo 20">
                  <a:extLst>
                    <a:ext uri="{FF2B5EF4-FFF2-40B4-BE49-F238E27FC236}">
                      <a16:creationId xmlns:a16="http://schemas.microsoft.com/office/drawing/2014/main" id="{DDD0694B-C43C-42F4-BFCD-4B6C96D2F252}"/>
                    </a:ext>
                  </a:extLst>
                </p:cNvPr>
                <p:cNvSpPr>
                  <a:spLocks noRot="1" noChangeAspect="1" noMove="1" noResize="1" noEditPoints="1" noAdjustHandles="1" noChangeArrowheads="1" noChangeShapeType="1" noTextEdit="1"/>
                </p:cNvSpPr>
                <p:nvPr/>
              </p:nvSpPr>
              <p:spPr>
                <a:xfrm>
                  <a:off x="2776757" y="6731430"/>
                  <a:ext cx="969560" cy="525978"/>
                </a:xfrm>
                <a:prstGeom prst="rect">
                  <a:avLst/>
                </a:prstGeom>
                <a:blipFill>
                  <a:blip r:embed="rId11"/>
                  <a:stretch>
                    <a:fillRect b="-731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Rettangolo 21">
                  <a:extLst>
                    <a:ext uri="{FF2B5EF4-FFF2-40B4-BE49-F238E27FC236}">
                      <a16:creationId xmlns:a16="http://schemas.microsoft.com/office/drawing/2014/main" id="{8A3B23E8-691C-4136-BFC4-A94A1A0CEB5C}"/>
                    </a:ext>
                  </a:extLst>
                </p:cNvPr>
                <p:cNvSpPr/>
                <p:nvPr/>
              </p:nvSpPr>
              <p:spPr>
                <a:xfrm>
                  <a:off x="2809443" y="5050761"/>
                  <a:ext cx="458779" cy="55496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it-IT" sz="1600" b="0" i="1" smtClean="0">
                                <a:latin typeface="Cambria Math" panose="02040503050406030204" pitchFamily="18" charset="0"/>
                              </a:rPr>
                            </m:ctrlPr>
                          </m:fPr>
                          <m:num>
                            <m:r>
                              <a:rPr lang="it-IT" sz="1600" b="0" i="1" smtClean="0">
                                <a:latin typeface="Cambria Math" panose="02040503050406030204" pitchFamily="18" charset="0"/>
                              </a:rPr>
                              <m:t>8</m:t>
                            </m:r>
                          </m:num>
                          <m:den>
                            <m:r>
                              <a:rPr lang="it-IT" sz="1600" b="0" i="1" smtClean="0">
                                <a:latin typeface="Cambria Math" panose="02040503050406030204" pitchFamily="18" charset="0"/>
                              </a:rPr>
                              <m:t>10</m:t>
                            </m:r>
                          </m:den>
                        </m:f>
                      </m:oMath>
                    </m:oMathPara>
                  </a14:m>
                  <a:endParaRPr lang="en-US" sz="1600" dirty="0"/>
                </a:p>
              </p:txBody>
            </p:sp>
          </mc:Choice>
          <mc:Fallback xmlns="">
            <p:sp>
              <p:nvSpPr>
                <p:cNvPr id="22" name="Rettangolo 21">
                  <a:extLst>
                    <a:ext uri="{FF2B5EF4-FFF2-40B4-BE49-F238E27FC236}">
                      <a16:creationId xmlns:a16="http://schemas.microsoft.com/office/drawing/2014/main" id="{8A3B23E8-691C-4136-BFC4-A94A1A0CEB5C}"/>
                    </a:ext>
                  </a:extLst>
                </p:cNvPr>
                <p:cNvSpPr>
                  <a:spLocks noRot="1" noChangeAspect="1" noMove="1" noResize="1" noEditPoints="1" noAdjustHandles="1" noChangeArrowheads="1" noChangeShapeType="1" noTextEdit="1"/>
                </p:cNvSpPr>
                <p:nvPr/>
              </p:nvSpPr>
              <p:spPr>
                <a:xfrm>
                  <a:off x="2809443" y="5050761"/>
                  <a:ext cx="458779" cy="554960"/>
                </a:xfrm>
                <a:prstGeom prst="rect">
                  <a:avLst/>
                </a:prstGeom>
                <a:blipFill>
                  <a:blip r:embed="rId1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Rettangolo 22">
                  <a:extLst>
                    <a:ext uri="{FF2B5EF4-FFF2-40B4-BE49-F238E27FC236}">
                      <a16:creationId xmlns:a16="http://schemas.microsoft.com/office/drawing/2014/main" id="{4BBCC281-CA95-46E2-AE9D-15176EB790B6}"/>
                    </a:ext>
                  </a:extLst>
                </p:cNvPr>
                <p:cNvSpPr/>
                <p:nvPr/>
              </p:nvSpPr>
              <p:spPr>
                <a:xfrm>
                  <a:off x="2315398" y="5066985"/>
                  <a:ext cx="458779" cy="55496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it-IT" sz="1600" b="0" i="1" smtClean="0">
                                <a:latin typeface="Cambria Math" panose="02040503050406030204" pitchFamily="18" charset="0"/>
                              </a:rPr>
                            </m:ctrlPr>
                          </m:fPr>
                          <m:num>
                            <m:r>
                              <a:rPr lang="it-IT" sz="1600" b="0" i="1" smtClean="0">
                                <a:latin typeface="Cambria Math" panose="02040503050406030204" pitchFamily="18" charset="0"/>
                              </a:rPr>
                              <m:t>2</m:t>
                            </m:r>
                          </m:num>
                          <m:den>
                            <m:r>
                              <a:rPr lang="it-IT" sz="1600" b="0" i="1" smtClean="0">
                                <a:latin typeface="Cambria Math" panose="02040503050406030204" pitchFamily="18" charset="0"/>
                              </a:rPr>
                              <m:t>10</m:t>
                            </m:r>
                          </m:den>
                        </m:f>
                      </m:oMath>
                    </m:oMathPara>
                  </a14:m>
                  <a:endParaRPr lang="en-US" sz="1600" dirty="0"/>
                </a:p>
              </p:txBody>
            </p:sp>
          </mc:Choice>
          <mc:Fallback xmlns="">
            <p:sp>
              <p:nvSpPr>
                <p:cNvPr id="23" name="Rettangolo 22">
                  <a:extLst>
                    <a:ext uri="{FF2B5EF4-FFF2-40B4-BE49-F238E27FC236}">
                      <a16:creationId xmlns:a16="http://schemas.microsoft.com/office/drawing/2014/main" id="{4BBCC281-CA95-46E2-AE9D-15176EB790B6}"/>
                    </a:ext>
                  </a:extLst>
                </p:cNvPr>
                <p:cNvSpPr>
                  <a:spLocks noRot="1" noChangeAspect="1" noMove="1" noResize="1" noEditPoints="1" noAdjustHandles="1" noChangeArrowheads="1" noChangeShapeType="1" noTextEdit="1"/>
                </p:cNvSpPr>
                <p:nvPr/>
              </p:nvSpPr>
              <p:spPr>
                <a:xfrm>
                  <a:off x="2315398" y="5066985"/>
                  <a:ext cx="458779" cy="554960"/>
                </a:xfrm>
                <a:prstGeom prst="rect">
                  <a:avLst/>
                </a:prstGeom>
                <a:blipFill>
                  <a:blip r:embed="rId1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Rettangolo 23">
                  <a:extLst>
                    <a:ext uri="{FF2B5EF4-FFF2-40B4-BE49-F238E27FC236}">
                      <a16:creationId xmlns:a16="http://schemas.microsoft.com/office/drawing/2014/main" id="{47C75CC7-A203-4364-A9C3-C5F2F66F266B}"/>
                    </a:ext>
                  </a:extLst>
                </p:cNvPr>
                <p:cNvSpPr/>
                <p:nvPr/>
              </p:nvSpPr>
              <p:spPr>
                <a:xfrm>
                  <a:off x="1031901" y="5037276"/>
                  <a:ext cx="333746" cy="52450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it-IT" sz="1500" b="0" i="1" smtClean="0">
                                <a:latin typeface="Cambria Math" panose="02040503050406030204" pitchFamily="18" charset="0"/>
                              </a:rPr>
                            </m:ctrlPr>
                          </m:fPr>
                          <m:num>
                            <m:r>
                              <a:rPr lang="it-IT" sz="1500" b="0" i="1" smtClean="0">
                                <a:latin typeface="Cambria Math" panose="02040503050406030204" pitchFamily="18" charset="0"/>
                              </a:rPr>
                              <m:t>1</m:t>
                            </m:r>
                          </m:num>
                          <m:den>
                            <m:r>
                              <a:rPr lang="it-IT" sz="1500" b="0" i="1" smtClean="0">
                                <a:latin typeface="Cambria Math" panose="02040503050406030204" pitchFamily="18" charset="0"/>
                              </a:rPr>
                              <m:t>2</m:t>
                            </m:r>
                          </m:den>
                        </m:f>
                      </m:oMath>
                    </m:oMathPara>
                  </a14:m>
                  <a:endParaRPr lang="en-US" sz="1500" dirty="0"/>
                </a:p>
              </p:txBody>
            </p:sp>
          </mc:Choice>
          <mc:Fallback xmlns="">
            <p:sp>
              <p:nvSpPr>
                <p:cNvPr id="24" name="Rettangolo 23">
                  <a:extLst>
                    <a:ext uri="{FF2B5EF4-FFF2-40B4-BE49-F238E27FC236}">
                      <a16:creationId xmlns:a16="http://schemas.microsoft.com/office/drawing/2014/main" id="{47C75CC7-A203-4364-A9C3-C5F2F66F266B}"/>
                    </a:ext>
                  </a:extLst>
                </p:cNvPr>
                <p:cNvSpPr>
                  <a:spLocks noRot="1" noChangeAspect="1" noMove="1" noResize="1" noEditPoints="1" noAdjustHandles="1" noChangeArrowheads="1" noChangeShapeType="1" noTextEdit="1"/>
                </p:cNvSpPr>
                <p:nvPr/>
              </p:nvSpPr>
              <p:spPr>
                <a:xfrm>
                  <a:off x="1031901" y="5037276"/>
                  <a:ext cx="333746" cy="524503"/>
                </a:xfrm>
                <a:prstGeom prst="rect">
                  <a:avLst/>
                </a:prstGeom>
                <a:blipFill>
                  <a:blip r:embed="rId14"/>
                  <a:stretch>
                    <a:fillRect b="-731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Rettangolo 24">
                  <a:extLst>
                    <a:ext uri="{FF2B5EF4-FFF2-40B4-BE49-F238E27FC236}">
                      <a16:creationId xmlns:a16="http://schemas.microsoft.com/office/drawing/2014/main" id="{FF511E14-32BA-4426-812F-078E8E8D68E8}"/>
                    </a:ext>
                  </a:extLst>
                </p:cNvPr>
                <p:cNvSpPr/>
                <p:nvPr/>
              </p:nvSpPr>
              <p:spPr>
                <a:xfrm>
                  <a:off x="1554867" y="5059545"/>
                  <a:ext cx="344966" cy="55335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it-IT" sz="1600" b="0" i="1" smtClean="0">
                                <a:latin typeface="Cambria Math" panose="02040503050406030204" pitchFamily="18" charset="0"/>
                              </a:rPr>
                            </m:ctrlPr>
                          </m:fPr>
                          <m:num>
                            <m:r>
                              <a:rPr lang="it-IT" sz="1600" b="0" i="1" smtClean="0">
                                <a:latin typeface="Cambria Math" panose="02040503050406030204" pitchFamily="18" charset="0"/>
                              </a:rPr>
                              <m:t>1</m:t>
                            </m:r>
                          </m:num>
                          <m:den>
                            <m:r>
                              <a:rPr lang="it-IT" sz="1600" b="0" i="1" smtClean="0">
                                <a:latin typeface="Cambria Math" panose="02040503050406030204" pitchFamily="18" charset="0"/>
                              </a:rPr>
                              <m:t>2</m:t>
                            </m:r>
                          </m:den>
                        </m:f>
                      </m:oMath>
                    </m:oMathPara>
                  </a14:m>
                  <a:endParaRPr lang="en-US" sz="1600" dirty="0"/>
                </a:p>
              </p:txBody>
            </p:sp>
          </mc:Choice>
          <mc:Fallback xmlns="">
            <p:sp>
              <p:nvSpPr>
                <p:cNvPr id="25" name="Rettangolo 24">
                  <a:extLst>
                    <a:ext uri="{FF2B5EF4-FFF2-40B4-BE49-F238E27FC236}">
                      <a16:creationId xmlns:a16="http://schemas.microsoft.com/office/drawing/2014/main" id="{FF511E14-32BA-4426-812F-078E8E8D68E8}"/>
                    </a:ext>
                  </a:extLst>
                </p:cNvPr>
                <p:cNvSpPr>
                  <a:spLocks noRot="1" noChangeAspect="1" noMove="1" noResize="1" noEditPoints="1" noAdjustHandles="1" noChangeArrowheads="1" noChangeShapeType="1" noTextEdit="1"/>
                </p:cNvSpPr>
                <p:nvPr/>
              </p:nvSpPr>
              <p:spPr>
                <a:xfrm>
                  <a:off x="1554867" y="5059545"/>
                  <a:ext cx="344966" cy="553357"/>
                </a:xfrm>
                <a:prstGeom prst="rect">
                  <a:avLst/>
                </a:prstGeom>
                <a:blipFill>
                  <a:blip r:embed="rId1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Rettangolo 25">
                  <a:extLst>
                    <a:ext uri="{FF2B5EF4-FFF2-40B4-BE49-F238E27FC236}">
                      <a16:creationId xmlns:a16="http://schemas.microsoft.com/office/drawing/2014/main" id="{A7590795-0E12-4186-A61A-21EC41D8D112}"/>
                    </a:ext>
                  </a:extLst>
                </p:cNvPr>
                <p:cNvSpPr/>
                <p:nvPr/>
              </p:nvSpPr>
              <p:spPr>
                <a:xfrm>
                  <a:off x="1620895" y="5985342"/>
                  <a:ext cx="859273" cy="52450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sz="1500" b="0" i="1" smtClean="0">
                                <a:latin typeface="Cambria Math" panose="02040503050406030204" pitchFamily="18" charset="0"/>
                              </a:rPr>
                            </m:ctrlPr>
                          </m:sSubPr>
                          <m:e>
                            <m:r>
                              <a:rPr lang="it-IT" sz="1500" b="0" i="1" smtClean="0">
                                <a:latin typeface="Cambria Math" panose="02040503050406030204" pitchFamily="18" charset="0"/>
                              </a:rPr>
                              <m:t>𝑎</m:t>
                            </m:r>
                          </m:e>
                          <m:sub>
                            <m:r>
                              <a:rPr lang="it-IT" sz="1500" b="0" i="1" smtClean="0">
                                <a:latin typeface="Cambria Math" panose="02040503050406030204" pitchFamily="18" charset="0"/>
                              </a:rPr>
                              <m:t>12</m:t>
                            </m:r>
                          </m:sub>
                        </m:sSub>
                        <m:r>
                          <a:rPr lang="it-IT" sz="1500" b="0" i="1" smtClean="0">
                            <a:latin typeface="Cambria Math" panose="02040503050406030204" pitchFamily="18" charset="0"/>
                          </a:rPr>
                          <m:t>=</m:t>
                        </m:r>
                        <m:f>
                          <m:fPr>
                            <m:ctrlPr>
                              <a:rPr lang="it-IT" sz="1500" b="0" i="1" smtClean="0">
                                <a:latin typeface="Cambria Math" panose="02040503050406030204" pitchFamily="18" charset="0"/>
                              </a:rPr>
                            </m:ctrlPr>
                          </m:fPr>
                          <m:num>
                            <m:r>
                              <a:rPr lang="it-IT" sz="1500" b="0" i="1" smtClean="0">
                                <a:latin typeface="Cambria Math" panose="02040503050406030204" pitchFamily="18" charset="0"/>
                              </a:rPr>
                              <m:t>1</m:t>
                            </m:r>
                          </m:num>
                          <m:den>
                            <m:r>
                              <a:rPr lang="it-IT" sz="1500" b="0" i="1" smtClean="0">
                                <a:latin typeface="Cambria Math" panose="02040503050406030204" pitchFamily="18" charset="0"/>
                              </a:rPr>
                              <m:t>2</m:t>
                            </m:r>
                          </m:den>
                        </m:f>
                      </m:oMath>
                    </m:oMathPara>
                  </a14:m>
                  <a:endParaRPr lang="en-US" sz="1500" dirty="0"/>
                </a:p>
              </p:txBody>
            </p:sp>
          </mc:Choice>
          <mc:Fallback xmlns="">
            <p:sp>
              <p:nvSpPr>
                <p:cNvPr id="26" name="Rettangolo 25">
                  <a:extLst>
                    <a:ext uri="{FF2B5EF4-FFF2-40B4-BE49-F238E27FC236}">
                      <a16:creationId xmlns:a16="http://schemas.microsoft.com/office/drawing/2014/main" id="{A7590795-0E12-4186-A61A-21EC41D8D112}"/>
                    </a:ext>
                  </a:extLst>
                </p:cNvPr>
                <p:cNvSpPr>
                  <a:spLocks noRot="1" noChangeAspect="1" noMove="1" noResize="1" noEditPoints="1" noAdjustHandles="1" noChangeArrowheads="1" noChangeShapeType="1" noTextEdit="1"/>
                </p:cNvSpPr>
                <p:nvPr/>
              </p:nvSpPr>
              <p:spPr>
                <a:xfrm>
                  <a:off x="1620895" y="5985342"/>
                  <a:ext cx="859273" cy="524503"/>
                </a:xfrm>
                <a:prstGeom prst="rect">
                  <a:avLst/>
                </a:prstGeom>
                <a:blipFill>
                  <a:blip r:embed="rId16"/>
                  <a:stretch>
                    <a:fillRect b="-853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Rettangolo 26">
                  <a:extLst>
                    <a:ext uri="{FF2B5EF4-FFF2-40B4-BE49-F238E27FC236}">
                      <a16:creationId xmlns:a16="http://schemas.microsoft.com/office/drawing/2014/main" id="{41B900DB-8578-4CEA-A76B-3110CDE4BA8A}"/>
                    </a:ext>
                  </a:extLst>
                </p:cNvPr>
                <p:cNvSpPr/>
                <p:nvPr/>
              </p:nvSpPr>
              <p:spPr>
                <a:xfrm>
                  <a:off x="1480342" y="6745142"/>
                  <a:ext cx="969560" cy="52597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sz="1500" b="0" i="1" smtClean="0">
                                <a:latin typeface="Cambria Math" panose="02040503050406030204" pitchFamily="18" charset="0"/>
                              </a:rPr>
                            </m:ctrlPr>
                          </m:sSubPr>
                          <m:e>
                            <m:r>
                              <a:rPr lang="it-IT" sz="1500" b="0" i="1" smtClean="0">
                                <a:latin typeface="Cambria Math" panose="02040503050406030204" pitchFamily="18" charset="0"/>
                              </a:rPr>
                              <m:t>𝑎</m:t>
                            </m:r>
                          </m:e>
                          <m:sub>
                            <m:r>
                              <a:rPr lang="it-IT" sz="1500" b="0" i="1" smtClean="0">
                                <a:latin typeface="Cambria Math" panose="02040503050406030204" pitchFamily="18" charset="0"/>
                              </a:rPr>
                              <m:t>21</m:t>
                            </m:r>
                          </m:sub>
                        </m:sSub>
                        <m:r>
                          <a:rPr lang="it-IT" sz="1500" b="0" i="1" smtClean="0">
                            <a:latin typeface="Cambria Math" panose="02040503050406030204" pitchFamily="18" charset="0"/>
                          </a:rPr>
                          <m:t>=</m:t>
                        </m:r>
                        <m:f>
                          <m:fPr>
                            <m:ctrlPr>
                              <a:rPr lang="it-IT" sz="1500" b="0" i="1" smtClean="0">
                                <a:latin typeface="Cambria Math" panose="02040503050406030204" pitchFamily="18" charset="0"/>
                              </a:rPr>
                            </m:ctrlPr>
                          </m:fPr>
                          <m:num>
                            <m:r>
                              <a:rPr lang="it-IT" sz="1500" b="0" i="1" smtClean="0">
                                <a:latin typeface="Cambria Math" panose="02040503050406030204" pitchFamily="18" charset="0"/>
                              </a:rPr>
                              <m:t>2</m:t>
                            </m:r>
                          </m:num>
                          <m:den>
                            <m:r>
                              <a:rPr lang="it-IT" sz="1500" b="0" i="1" smtClean="0">
                                <a:latin typeface="Cambria Math" panose="02040503050406030204" pitchFamily="18" charset="0"/>
                              </a:rPr>
                              <m:t>10</m:t>
                            </m:r>
                          </m:den>
                        </m:f>
                      </m:oMath>
                    </m:oMathPara>
                  </a14:m>
                  <a:endParaRPr lang="en-US" sz="1500" dirty="0"/>
                </a:p>
              </p:txBody>
            </p:sp>
          </mc:Choice>
          <mc:Fallback xmlns="">
            <p:sp>
              <p:nvSpPr>
                <p:cNvPr id="27" name="Rettangolo 26">
                  <a:extLst>
                    <a:ext uri="{FF2B5EF4-FFF2-40B4-BE49-F238E27FC236}">
                      <a16:creationId xmlns:a16="http://schemas.microsoft.com/office/drawing/2014/main" id="{41B900DB-8578-4CEA-A76B-3110CDE4BA8A}"/>
                    </a:ext>
                  </a:extLst>
                </p:cNvPr>
                <p:cNvSpPr>
                  <a:spLocks noRot="1" noChangeAspect="1" noMove="1" noResize="1" noEditPoints="1" noAdjustHandles="1" noChangeArrowheads="1" noChangeShapeType="1" noTextEdit="1"/>
                </p:cNvSpPr>
                <p:nvPr/>
              </p:nvSpPr>
              <p:spPr>
                <a:xfrm>
                  <a:off x="1480342" y="6745142"/>
                  <a:ext cx="969560" cy="525978"/>
                </a:xfrm>
                <a:prstGeom prst="rect">
                  <a:avLst/>
                </a:prstGeom>
                <a:blipFill>
                  <a:blip r:embed="rId17"/>
                  <a:stretch>
                    <a:fillRect b="-731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2" name="Rettangolo 31">
                  <a:extLst>
                    <a:ext uri="{FF2B5EF4-FFF2-40B4-BE49-F238E27FC236}">
                      <a16:creationId xmlns:a16="http://schemas.microsoft.com/office/drawing/2014/main" id="{EECA7200-CE4D-4799-972E-7424ECDFBCE0}"/>
                    </a:ext>
                  </a:extLst>
                </p:cNvPr>
                <p:cNvSpPr/>
                <p:nvPr/>
              </p:nvSpPr>
              <p:spPr>
                <a:xfrm>
                  <a:off x="3545146" y="4794948"/>
                  <a:ext cx="845469" cy="680726"/>
                </a:xfrm>
                <a:prstGeom prst="rect">
                  <a:avLst/>
                </a:prstGeom>
              </p:spPr>
              <p:txBody>
                <a:bodyPr wrap="none">
                  <a:spAutoFit/>
                </a:bodyPr>
                <a:lstStyle/>
                <a:p>
                  <a:r>
                    <a:rPr lang="it-IT" b="0" dirty="0"/>
                    <a:t>Assume</a:t>
                  </a:r>
                </a:p>
                <a:p>
                  <a:pPr/>
                  <a14:m>
                    <m:oMathPara xmlns:m="http://schemas.openxmlformats.org/officeDocument/2006/math">
                      <m:oMathParaPr>
                        <m:jc m:val="centerGroup"/>
                      </m:oMathParaPr>
                      <m:oMath xmlns:m="http://schemas.openxmlformats.org/officeDocument/2006/math">
                        <m:sSub>
                          <m:sSubPr>
                            <m:ctrlPr>
                              <a:rPr lang="it-IT" b="0" i="1" smtClean="0">
                                <a:solidFill>
                                  <a:srgbClr val="E71224"/>
                                </a:solidFill>
                                <a:latin typeface="Cambria Math" panose="02040503050406030204" pitchFamily="18" charset="0"/>
                              </a:rPr>
                            </m:ctrlPr>
                          </m:sSubPr>
                          <m:e>
                            <m:r>
                              <a:rPr lang="it-IT" b="0" i="1" smtClean="0">
                                <a:solidFill>
                                  <a:srgbClr val="E71224"/>
                                </a:solidFill>
                                <a:latin typeface="Cambria Math" panose="02040503050406030204" pitchFamily="18" charset="0"/>
                              </a:rPr>
                              <m:t>𝜋</m:t>
                            </m:r>
                          </m:e>
                          <m:sub>
                            <m:r>
                              <a:rPr lang="it-IT" b="0" i="1" smtClean="0">
                                <a:solidFill>
                                  <a:srgbClr val="E71224"/>
                                </a:solidFill>
                                <a:latin typeface="Cambria Math" panose="02040503050406030204" pitchFamily="18" charset="0"/>
                              </a:rPr>
                              <m:t>1</m:t>
                            </m:r>
                          </m:sub>
                        </m:sSub>
                        <m:r>
                          <a:rPr lang="it-IT" b="0" i="1" smtClean="0">
                            <a:solidFill>
                              <a:srgbClr val="E71224"/>
                            </a:solidFill>
                            <a:latin typeface="Cambria Math" panose="02040503050406030204" pitchFamily="18" charset="0"/>
                          </a:rPr>
                          <m:t>=1</m:t>
                        </m:r>
                      </m:oMath>
                    </m:oMathPara>
                  </a14:m>
                  <a:endParaRPr lang="en-US" dirty="0">
                    <a:solidFill>
                      <a:srgbClr val="E71224"/>
                    </a:solidFill>
                  </a:endParaRPr>
                </a:p>
              </p:txBody>
            </p:sp>
          </mc:Choice>
          <mc:Fallback xmlns="">
            <p:sp>
              <p:nvSpPr>
                <p:cNvPr id="32" name="Rettangolo 31">
                  <a:extLst>
                    <a:ext uri="{FF2B5EF4-FFF2-40B4-BE49-F238E27FC236}">
                      <a16:creationId xmlns:a16="http://schemas.microsoft.com/office/drawing/2014/main" id="{EECA7200-CE4D-4799-972E-7424ECDFBCE0}"/>
                    </a:ext>
                  </a:extLst>
                </p:cNvPr>
                <p:cNvSpPr>
                  <a:spLocks noRot="1" noChangeAspect="1" noMove="1" noResize="1" noEditPoints="1" noAdjustHandles="1" noChangeArrowheads="1" noChangeShapeType="1" noTextEdit="1"/>
                </p:cNvSpPr>
                <p:nvPr/>
              </p:nvSpPr>
              <p:spPr>
                <a:xfrm>
                  <a:off x="3545146" y="4794948"/>
                  <a:ext cx="845469" cy="680726"/>
                </a:xfrm>
                <a:prstGeom prst="rect">
                  <a:avLst/>
                </a:prstGeom>
                <a:blipFill>
                  <a:blip r:embed="rId18"/>
                  <a:stretch>
                    <a:fillRect l="-5769" t="-4717" r="-1923"/>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48" name="Rettangolo 47">
                <a:extLst>
                  <a:ext uri="{FF2B5EF4-FFF2-40B4-BE49-F238E27FC236}">
                    <a16:creationId xmlns:a16="http://schemas.microsoft.com/office/drawing/2014/main" id="{C179762B-0A75-4D39-801F-00DC2FBFC910}"/>
                  </a:ext>
                </a:extLst>
              </p:cNvPr>
              <p:cNvSpPr/>
              <p:nvPr/>
            </p:nvSpPr>
            <p:spPr>
              <a:xfrm>
                <a:off x="5628663" y="576681"/>
                <a:ext cx="2779864" cy="55335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sz="1600" b="0" i="1" smtClean="0">
                              <a:latin typeface="Cambria Math" panose="02040503050406030204" pitchFamily="18" charset="0"/>
                            </a:rPr>
                          </m:ctrlPr>
                        </m:sSubPr>
                        <m:e>
                          <m:r>
                            <a:rPr lang="it-IT" sz="1600" b="0" i="1" smtClean="0">
                              <a:latin typeface="Cambria Math" panose="02040503050406030204" pitchFamily="18" charset="0"/>
                            </a:rPr>
                            <m:t>𝛿</m:t>
                          </m:r>
                        </m:e>
                        <m:sub>
                          <m:r>
                            <a:rPr lang="it-IT" sz="1600" b="0" i="1" smtClean="0">
                              <a:solidFill>
                                <a:srgbClr val="0000FF"/>
                              </a:solidFill>
                              <a:latin typeface="Cambria Math" panose="02040503050406030204" pitchFamily="18" charset="0"/>
                            </a:rPr>
                            <m:t>1</m:t>
                          </m:r>
                        </m:sub>
                      </m:sSub>
                      <m:d>
                        <m:dPr>
                          <m:ctrlPr>
                            <a:rPr lang="it-IT" sz="1600" b="0" i="1" smtClean="0">
                              <a:latin typeface="Cambria Math" panose="02040503050406030204" pitchFamily="18" charset="0"/>
                            </a:rPr>
                          </m:ctrlPr>
                        </m:dPr>
                        <m:e>
                          <m:r>
                            <a:rPr lang="it-IT" sz="1600" b="0" i="1" smtClean="0">
                              <a:latin typeface="Cambria Math" panose="02040503050406030204" pitchFamily="18" charset="0"/>
                            </a:rPr>
                            <m:t>1</m:t>
                          </m:r>
                        </m:e>
                      </m:d>
                      <m:r>
                        <a:rPr lang="it-IT" sz="1600" b="0" i="1" smtClean="0">
                          <a:latin typeface="Cambria Math" panose="02040503050406030204" pitchFamily="18" charset="0"/>
                        </a:rPr>
                        <m:t>=</m:t>
                      </m:r>
                      <m:sSub>
                        <m:sSubPr>
                          <m:ctrlPr>
                            <a:rPr lang="it-IT" sz="1600" i="1" smtClean="0">
                              <a:solidFill>
                                <a:srgbClr val="E71224"/>
                              </a:solidFill>
                              <a:latin typeface="Cambria Math" panose="02040503050406030204" pitchFamily="18" charset="0"/>
                            </a:rPr>
                          </m:ctrlPr>
                        </m:sSubPr>
                        <m:e>
                          <m:r>
                            <a:rPr lang="it-IT" sz="1600" i="1">
                              <a:solidFill>
                                <a:srgbClr val="E71224"/>
                              </a:solidFill>
                              <a:latin typeface="Cambria Math" panose="02040503050406030204" pitchFamily="18" charset="0"/>
                            </a:rPr>
                            <m:t>𝜋</m:t>
                          </m:r>
                        </m:e>
                        <m:sub>
                          <m:r>
                            <a:rPr lang="it-IT" sz="1600" i="1">
                              <a:solidFill>
                                <a:srgbClr val="E71224"/>
                              </a:solidFill>
                              <a:latin typeface="Cambria Math" panose="02040503050406030204" pitchFamily="18" charset="0"/>
                            </a:rPr>
                            <m:t>1</m:t>
                          </m:r>
                        </m:sub>
                      </m:sSub>
                      <m:sSub>
                        <m:sSubPr>
                          <m:ctrlPr>
                            <a:rPr lang="it-IT" sz="1600" i="1">
                              <a:latin typeface="Cambria Math" panose="02040503050406030204" pitchFamily="18" charset="0"/>
                            </a:rPr>
                          </m:ctrlPr>
                        </m:sSubPr>
                        <m:e>
                          <m:r>
                            <a:rPr lang="it-IT" sz="1600" i="1">
                              <a:latin typeface="Cambria Math" panose="02040503050406030204" pitchFamily="18" charset="0"/>
                            </a:rPr>
                            <m:t>𝑏</m:t>
                          </m:r>
                        </m:e>
                        <m:sub>
                          <m:r>
                            <a:rPr lang="it-IT" sz="1600" b="0" i="1" smtClean="0">
                              <a:solidFill>
                                <a:srgbClr val="0000FF"/>
                              </a:solidFill>
                              <a:latin typeface="Cambria Math" panose="02040503050406030204" pitchFamily="18" charset="0"/>
                            </a:rPr>
                            <m:t>1</m:t>
                          </m:r>
                        </m:sub>
                      </m:sSub>
                      <m:d>
                        <m:dPr>
                          <m:ctrlPr>
                            <a:rPr lang="it-IT" sz="1600" i="1">
                              <a:latin typeface="Cambria Math" panose="02040503050406030204" pitchFamily="18" charset="0"/>
                            </a:rPr>
                          </m:ctrlPr>
                        </m:dPr>
                        <m:e>
                          <m:r>
                            <a:rPr lang="it-IT" sz="1600" i="1" smtClean="0">
                              <a:solidFill>
                                <a:srgbClr val="E71224"/>
                              </a:solidFill>
                              <a:latin typeface="Cambria Math" panose="02040503050406030204" pitchFamily="18" charset="0"/>
                            </a:rPr>
                            <m:t>ℋ</m:t>
                          </m:r>
                        </m:e>
                      </m:d>
                      <m:r>
                        <a:rPr lang="it-IT" sz="1600" i="1">
                          <a:latin typeface="Cambria Math" panose="02040503050406030204" pitchFamily="18" charset="0"/>
                        </a:rPr>
                        <m:t>=</m:t>
                      </m:r>
                      <m:r>
                        <a:rPr lang="it-IT" sz="1600" b="0" i="1" smtClean="0">
                          <a:solidFill>
                            <a:srgbClr val="E71224"/>
                          </a:solidFill>
                          <a:latin typeface="Cambria Math" panose="02040503050406030204" pitchFamily="18" charset="0"/>
                        </a:rPr>
                        <m:t>1</m:t>
                      </m:r>
                      <m:r>
                        <a:rPr lang="it-IT" sz="1600" b="0" i="1" smtClean="0">
                          <a:latin typeface="Cambria Math" panose="02040503050406030204" pitchFamily="18" charset="0"/>
                        </a:rPr>
                        <m:t>⋅</m:t>
                      </m:r>
                      <m:f>
                        <m:fPr>
                          <m:ctrlPr>
                            <a:rPr lang="it-IT" sz="1600" i="1">
                              <a:latin typeface="Cambria Math" panose="02040503050406030204" pitchFamily="18" charset="0"/>
                            </a:rPr>
                          </m:ctrlPr>
                        </m:fPr>
                        <m:num>
                          <m:r>
                            <a:rPr lang="it-IT" sz="1600" i="1">
                              <a:latin typeface="Cambria Math" panose="02040503050406030204" pitchFamily="18" charset="0"/>
                            </a:rPr>
                            <m:t>1</m:t>
                          </m:r>
                        </m:num>
                        <m:den>
                          <m:r>
                            <a:rPr lang="it-IT" sz="1600" i="1">
                              <a:latin typeface="Cambria Math" panose="02040503050406030204" pitchFamily="18" charset="0"/>
                            </a:rPr>
                            <m:t>2</m:t>
                          </m:r>
                        </m:den>
                      </m:f>
                      <m:r>
                        <a:rPr lang="it-IT" sz="1600" b="0" i="1" smtClean="0">
                          <a:latin typeface="Cambria Math" panose="02040503050406030204" pitchFamily="18" charset="0"/>
                        </a:rPr>
                        <m:t>=</m:t>
                      </m:r>
                      <m:f>
                        <m:fPr>
                          <m:ctrlPr>
                            <a:rPr lang="it-IT" sz="1600" b="0" i="1" smtClean="0">
                              <a:latin typeface="Cambria Math" panose="02040503050406030204" pitchFamily="18" charset="0"/>
                            </a:rPr>
                          </m:ctrlPr>
                        </m:fPr>
                        <m:num>
                          <m:r>
                            <a:rPr lang="it-IT" sz="1600" b="0" i="1" smtClean="0">
                              <a:latin typeface="Cambria Math" panose="02040503050406030204" pitchFamily="18" charset="0"/>
                            </a:rPr>
                            <m:t>1</m:t>
                          </m:r>
                        </m:num>
                        <m:den>
                          <m:r>
                            <a:rPr lang="it-IT" sz="1600" b="0" i="1" smtClean="0">
                              <a:latin typeface="Cambria Math" panose="02040503050406030204" pitchFamily="18" charset="0"/>
                            </a:rPr>
                            <m:t>2</m:t>
                          </m:r>
                        </m:den>
                      </m:f>
                    </m:oMath>
                  </m:oMathPara>
                </a14:m>
                <a:endParaRPr lang="en-US" sz="1600" dirty="0"/>
              </a:p>
            </p:txBody>
          </p:sp>
        </mc:Choice>
        <mc:Fallback xmlns="">
          <p:sp>
            <p:nvSpPr>
              <p:cNvPr id="48" name="Rettangolo 47">
                <a:extLst>
                  <a:ext uri="{FF2B5EF4-FFF2-40B4-BE49-F238E27FC236}">
                    <a16:creationId xmlns:a16="http://schemas.microsoft.com/office/drawing/2014/main" id="{C179762B-0A75-4D39-801F-00DC2FBFC910}"/>
                  </a:ext>
                </a:extLst>
              </p:cNvPr>
              <p:cNvSpPr>
                <a:spLocks noRot="1" noChangeAspect="1" noMove="1" noResize="1" noEditPoints="1" noAdjustHandles="1" noChangeArrowheads="1" noChangeShapeType="1" noTextEdit="1"/>
              </p:cNvSpPr>
              <p:nvPr/>
            </p:nvSpPr>
            <p:spPr>
              <a:xfrm>
                <a:off x="5628663" y="576681"/>
                <a:ext cx="2779864" cy="553357"/>
              </a:xfrm>
              <a:prstGeom prst="rect">
                <a:avLst/>
              </a:prstGeom>
              <a:blipFill>
                <a:blip r:embed="rId1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1" name="Rettangolo 50">
                <a:extLst>
                  <a:ext uri="{FF2B5EF4-FFF2-40B4-BE49-F238E27FC236}">
                    <a16:creationId xmlns:a16="http://schemas.microsoft.com/office/drawing/2014/main" id="{9069FBA8-EEF0-45DF-B126-92B1C9586830}"/>
                  </a:ext>
                </a:extLst>
              </p:cNvPr>
              <p:cNvSpPr/>
              <p:nvPr/>
            </p:nvSpPr>
            <p:spPr>
              <a:xfrm>
                <a:off x="5650190" y="1082562"/>
                <a:ext cx="1018484" cy="338554"/>
              </a:xfrm>
              <a:prstGeom prst="rect">
                <a:avLst/>
              </a:prstGeom>
            </p:spPr>
            <p:txBody>
              <a:bodyPr wrap="none">
                <a:spAutoFit/>
              </a:bodyPr>
              <a:lstStyle/>
              <a:p>
                <a14:m>
                  <m:oMath xmlns:m="http://schemas.openxmlformats.org/officeDocument/2006/math">
                    <m:sSub>
                      <m:sSubPr>
                        <m:ctrlPr>
                          <a:rPr lang="it-IT" sz="1600" b="0" i="1" smtClean="0">
                            <a:latin typeface="Cambria Math" panose="02040503050406030204" pitchFamily="18" charset="0"/>
                          </a:rPr>
                        </m:ctrlPr>
                      </m:sSubPr>
                      <m:e>
                        <m:r>
                          <a:rPr lang="it-IT" sz="1600" b="0" i="1" smtClean="0">
                            <a:latin typeface="Cambria Math" panose="02040503050406030204" pitchFamily="18" charset="0"/>
                          </a:rPr>
                          <m:t>𝜓</m:t>
                        </m:r>
                      </m:e>
                      <m:sub>
                        <m:r>
                          <a:rPr lang="it-IT" sz="1600" b="0" i="1" smtClean="0">
                            <a:solidFill>
                              <a:srgbClr val="0000FF"/>
                            </a:solidFill>
                            <a:latin typeface="Cambria Math" panose="02040503050406030204" pitchFamily="18" charset="0"/>
                          </a:rPr>
                          <m:t>1</m:t>
                        </m:r>
                      </m:sub>
                    </m:sSub>
                    <m:d>
                      <m:dPr>
                        <m:ctrlPr>
                          <a:rPr lang="it-IT" sz="1600" b="0" i="1" smtClean="0">
                            <a:latin typeface="Cambria Math" panose="02040503050406030204" pitchFamily="18" charset="0"/>
                          </a:rPr>
                        </m:ctrlPr>
                      </m:dPr>
                      <m:e>
                        <m:r>
                          <a:rPr lang="it-IT" sz="1600" b="0" i="1" smtClean="0">
                            <a:latin typeface="Cambria Math" panose="02040503050406030204" pitchFamily="18" charset="0"/>
                          </a:rPr>
                          <m:t>1</m:t>
                        </m:r>
                      </m:e>
                    </m:d>
                    <m:r>
                      <a:rPr lang="it-IT" sz="1600" b="0" i="1" smtClean="0">
                        <a:latin typeface="Cambria Math" panose="02040503050406030204" pitchFamily="18" charset="0"/>
                      </a:rPr>
                      <m:t>=</m:t>
                    </m:r>
                  </m:oMath>
                </a14:m>
                <a:r>
                  <a:rPr lang="en-US" sz="1600" dirty="0"/>
                  <a:t>0</a:t>
                </a:r>
              </a:p>
            </p:txBody>
          </p:sp>
        </mc:Choice>
        <mc:Fallback xmlns="">
          <p:sp>
            <p:nvSpPr>
              <p:cNvPr id="51" name="Rettangolo 50">
                <a:extLst>
                  <a:ext uri="{FF2B5EF4-FFF2-40B4-BE49-F238E27FC236}">
                    <a16:creationId xmlns:a16="http://schemas.microsoft.com/office/drawing/2014/main" id="{9069FBA8-EEF0-45DF-B126-92B1C9586830}"/>
                  </a:ext>
                </a:extLst>
              </p:cNvPr>
              <p:cNvSpPr>
                <a:spLocks noRot="1" noChangeAspect="1" noMove="1" noResize="1" noEditPoints="1" noAdjustHandles="1" noChangeArrowheads="1" noChangeShapeType="1" noTextEdit="1"/>
              </p:cNvSpPr>
              <p:nvPr/>
            </p:nvSpPr>
            <p:spPr>
              <a:xfrm>
                <a:off x="5650190" y="1082562"/>
                <a:ext cx="1018484" cy="338554"/>
              </a:xfrm>
              <a:prstGeom prst="rect">
                <a:avLst/>
              </a:prstGeom>
              <a:blipFill>
                <a:blip r:embed="rId20"/>
                <a:stretch>
                  <a:fillRect l="-599" t="-5455" r="-2395" b="-23636"/>
                </a:stretch>
              </a:blipFill>
            </p:spPr>
            <p:txBody>
              <a:bodyPr/>
              <a:lstStyle/>
              <a:p>
                <a:r>
                  <a:rPr lang="en-US">
                    <a:noFill/>
                  </a:rPr>
                  <a:t> </a:t>
                </a:r>
              </a:p>
            </p:txBody>
          </p:sp>
        </mc:Fallback>
      </mc:AlternateContent>
      <p:grpSp>
        <p:nvGrpSpPr>
          <p:cNvPr id="140" name="Gruppo 139">
            <a:extLst>
              <a:ext uri="{FF2B5EF4-FFF2-40B4-BE49-F238E27FC236}">
                <a16:creationId xmlns:a16="http://schemas.microsoft.com/office/drawing/2014/main" id="{EA7BB5D6-E0C4-4DA4-8D7B-BE223EF0F8EF}"/>
              </a:ext>
            </a:extLst>
          </p:cNvPr>
          <p:cNvGrpSpPr/>
          <p:nvPr/>
        </p:nvGrpSpPr>
        <p:grpSpPr>
          <a:xfrm>
            <a:off x="5613499" y="2903386"/>
            <a:ext cx="4215769" cy="811044"/>
            <a:chOff x="5613499" y="2903386"/>
            <a:chExt cx="4215769" cy="811044"/>
          </a:xfrm>
        </p:grpSpPr>
        <mc:AlternateContent xmlns:mc="http://schemas.openxmlformats.org/markup-compatibility/2006" xmlns:a14="http://schemas.microsoft.com/office/drawing/2010/main">
          <mc:Choice Requires="a14">
            <p:sp>
              <p:nvSpPr>
                <p:cNvPr id="70" name="Rettangolo 69">
                  <a:extLst>
                    <a:ext uri="{FF2B5EF4-FFF2-40B4-BE49-F238E27FC236}">
                      <a16:creationId xmlns:a16="http://schemas.microsoft.com/office/drawing/2014/main" id="{6F8B85A0-F46D-4AA0-B738-AA04EAB35CFB}"/>
                    </a:ext>
                  </a:extLst>
                </p:cNvPr>
                <p:cNvSpPr/>
                <p:nvPr/>
              </p:nvSpPr>
              <p:spPr>
                <a:xfrm>
                  <a:off x="5613499" y="2903386"/>
                  <a:ext cx="4215769" cy="55496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sz="1600" b="0" i="1" smtClean="0">
                                <a:latin typeface="Cambria Math" panose="02040503050406030204" pitchFamily="18" charset="0"/>
                              </a:rPr>
                            </m:ctrlPr>
                          </m:sSubPr>
                          <m:e>
                            <m:r>
                              <a:rPr lang="it-IT" sz="1600" b="0" i="1" smtClean="0">
                                <a:latin typeface="Cambria Math" panose="02040503050406030204" pitchFamily="18" charset="0"/>
                              </a:rPr>
                              <m:t>𝛿</m:t>
                            </m:r>
                          </m:e>
                          <m:sub>
                            <m:r>
                              <a:rPr lang="it-IT" sz="1600" b="0" i="1" smtClean="0">
                                <a:solidFill>
                                  <a:srgbClr val="0000FF"/>
                                </a:solidFill>
                                <a:latin typeface="Cambria Math" panose="02040503050406030204" pitchFamily="18" charset="0"/>
                              </a:rPr>
                              <m:t>3</m:t>
                            </m:r>
                          </m:sub>
                        </m:sSub>
                        <m:d>
                          <m:dPr>
                            <m:ctrlPr>
                              <a:rPr lang="it-IT" sz="1600" b="0" i="1" smtClean="0">
                                <a:latin typeface="Cambria Math" panose="02040503050406030204" pitchFamily="18" charset="0"/>
                              </a:rPr>
                            </m:ctrlPr>
                          </m:dPr>
                          <m:e>
                            <m:r>
                              <a:rPr lang="it-IT" sz="1600" b="0" i="1" smtClean="0">
                                <a:latin typeface="Cambria Math" panose="02040503050406030204" pitchFamily="18" charset="0"/>
                              </a:rPr>
                              <m:t>1</m:t>
                            </m:r>
                          </m:e>
                        </m:d>
                        <m:r>
                          <a:rPr lang="it-IT" sz="1600" b="0" i="1" smtClean="0">
                            <a:latin typeface="Cambria Math" panose="02040503050406030204" pitchFamily="18" charset="0"/>
                          </a:rPr>
                          <m:t>=</m:t>
                        </m:r>
                        <m:func>
                          <m:funcPr>
                            <m:ctrlPr>
                              <a:rPr lang="it-IT" sz="1600" b="0" i="1" smtClean="0">
                                <a:latin typeface="Cambria Math" panose="02040503050406030204" pitchFamily="18" charset="0"/>
                              </a:rPr>
                            </m:ctrlPr>
                          </m:funcPr>
                          <m:fName>
                            <m:r>
                              <m:rPr>
                                <m:sty m:val="p"/>
                              </m:rPr>
                              <a:rPr lang="it-IT" sz="1600" b="0" i="0" smtClean="0">
                                <a:latin typeface="Cambria Math" panose="02040503050406030204" pitchFamily="18" charset="0"/>
                              </a:rPr>
                              <m:t>max</m:t>
                            </m:r>
                          </m:fName>
                          <m:e>
                            <m:d>
                              <m:dPr>
                                <m:begChr m:val="["/>
                                <m:endChr m:val="]"/>
                                <m:ctrlPr>
                                  <a:rPr lang="it-IT" sz="1600" b="0" i="1" smtClean="0">
                                    <a:latin typeface="Cambria Math" panose="02040503050406030204" pitchFamily="18" charset="0"/>
                                  </a:rPr>
                                </m:ctrlPr>
                              </m:dPr>
                              <m:e>
                                <m:sSub>
                                  <m:sSubPr>
                                    <m:ctrlPr>
                                      <a:rPr lang="it-IT" sz="1600" i="1" smtClean="0">
                                        <a:solidFill>
                                          <a:srgbClr val="7030A0"/>
                                        </a:solidFill>
                                        <a:latin typeface="Cambria Math" panose="02040503050406030204" pitchFamily="18" charset="0"/>
                                      </a:rPr>
                                    </m:ctrlPr>
                                  </m:sSubPr>
                                  <m:e>
                                    <m:r>
                                      <a:rPr lang="it-IT" sz="1600" i="1">
                                        <a:solidFill>
                                          <a:srgbClr val="7030A0"/>
                                        </a:solidFill>
                                        <a:latin typeface="Cambria Math" panose="02040503050406030204" pitchFamily="18" charset="0"/>
                                      </a:rPr>
                                      <m:t>𝛿</m:t>
                                    </m:r>
                                  </m:e>
                                  <m:sub>
                                    <m:r>
                                      <a:rPr lang="it-IT" sz="1600" i="1">
                                        <a:solidFill>
                                          <a:srgbClr val="7030A0"/>
                                        </a:solidFill>
                                        <a:latin typeface="Cambria Math" panose="02040503050406030204" pitchFamily="18" charset="0"/>
                                      </a:rPr>
                                      <m:t>2</m:t>
                                    </m:r>
                                  </m:sub>
                                </m:sSub>
                                <m:d>
                                  <m:dPr>
                                    <m:ctrlPr>
                                      <a:rPr lang="it-IT" sz="1600" i="1">
                                        <a:solidFill>
                                          <a:srgbClr val="7030A0"/>
                                        </a:solidFill>
                                        <a:latin typeface="Cambria Math" panose="02040503050406030204" pitchFamily="18" charset="0"/>
                                      </a:rPr>
                                    </m:ctrlPr>
                                  </m:dPr>
                                  <m:e>
                                    <m:r>
                                      <a:rPr lang="it-IT" sz="1600" b="0" i="1" smtClean="0">
                                        <a:solidFill>
                                          <a:srgbClr val="7030A0"/>
                                        </a:solidFill>
                                        <a:latin typeface="Cambria Math" panose="02040503050406030204" pitchFamily="18" charset="0"/>
                                      </a:rPr>
                                      <m:t>1</m:t>
                                    </m:r>
                                  </m:e>
                                </m:d>
                                <m:sSub>
                                  <m:sSubPr>
                                    <m:ctrlPr>
                                      <a:rPr lang="it-IT" sz="1600" b="0" i="1" smtClean="0">
                                        <a:solidFill>
                                          <a:srgbClr val="7030A0"/>
                                        </a:solidFill>
                                        <a:latin typeface="Cambria Math" panose="02040503050406030204" pitchFamily="18" charset="0"/>
                                      </a:rPr>
                                    </m:ctrlPr>
                                  </m:sSubPr>
                                  <m:e>
                                    <m:r>
                                      <a:rPr lang="it-IT" sz="1600" b="0" i="1" smtClean="0">
                                        <a:solidFill>
                                          <a:srgbClr val="7030A0"/>
                                        </a:solidFill>
                                        <a:latin typeface="Cambria Math" panose="02040503050406030204" pitchFamily="18" charset="0"/>
                                      </a:rPr>
                                      <m:t>𝑎</m:t>
                                    </m:r>
                                  </m:e>
                                  <m:sub>
                                    <m:r>
                                      <a:rPr lang="it-IT" sz="1600" b="0" i="1" smtClean="0">
                                        <a:solidFill>
                                          <a:srgbClr val="7030A0"/>
                                        </a:solidFill>
                                        <a:latin typeface="Cambria Math" panose="02040503050406030204" pitchFamily="18" charset="0"/>
                                      </a:rPr>
                                      <m:t>11</m:t>
                                    </m:r>
                                  </m:sub>
                                </m:sSub>
                                <m:r>
                                  <a:rPr lang="it-IT" sz="1600" b="0" i="1" smtClean="0">
                                    <a:solidFill>
                                      <a:srgbClr val="7030A0"/>
                                    </a:solidFill>
                                    <a:latin typeface="Cambria Math" panose="02040503050406030204" pitchFamily="18" charset="0"/>
                                  </a:rPr>
                                  <m:t>,</m:t>
                                </m:r>
                                <m:sSub>
                                  <m:sSubPr>
                                    <m:ctrlPr>
                                      <a:rPr lang="it-IT" sz="1600" i="1">
                                        <a:solidFill>
                                          <a:srgbClr val="7030A0"/>
                                        </a:solidFill>
                                        <a:latin typeface="Cambria Math" panose="02040503050406030204" pitchFamily="18" charset="0"/>
                                      </a:rPr>
                                    </m:ctrlPr>
                                  </m:sSubPr>
                                  <m:e>
                                    <m:r>
                                      <a:rPr lang="it-IT" sz="1600" i="1">
                                        <a:solidFill>
                                          <a:srgbClr val="7030A0"/>
                                        </a:solidFill>
                                        <a:latin typeface="Cambria Math" panose="02040503050406030204" pitchFamily="18" charset="0"/>
                                      </a:rPr>
                                      <m:t>𝛿</m:t>
                                    </m:r>
                                  </m:e>
                                  <m:sub>
                                    <m:r>
                                      <a:rPr lang="it-IT" sz="1600" i="1">
                                        <a:solidFill>
                                          <a:srgbClr val="7030A0"/>
                                        </a:solidFill>
                                        <a:latin typeface="Cambria Math" panose="02040503050406030204" pitchFamily="18" charset="0"/>
                                      </a:rPr>
                                      <m:t>2</m:t>
                                    </m:r>
                                  </m:sub>
                                </m:sSub>
                                <m:d>
                                  <m:dPr>
                                    <m:ctrlPr>
                                      <a:rPr lang="it-IT" sz="1600" i="1">
                                        <a:solidFill>
                                          <a:srgbClr val="7030A0"/>
                                        </a:solidFill>
                                        <a:latin typeface="Cambria Math" panose="02040503050406030204" pitchFamily="18" charset="0"/>
                                      </a:rPr>
                                    </m:ctrlPr>
                                  </m:dPr>
                                  <m:e>
                                    <m:r>
                                      <a:rPr lang="it-IT" sz="1600" i="1">
                                        <a:solidFill>
                                          <a:srgbClr val="7030A0"/>
                                        </a:solidFill>
                                        <a:latin typeface="Cambria Math" panose="02040503050406030204" pitchFamily="18" charset="0"/>
                                      </a:rPr>
                                      <m:t>2</m:t>
                                    </m:r>
                                  </m:e>
                                </m:d>
                                <m:sSub>
                                  <m:sSubPr>
                                    <m:ctrlPr>
                                      <a:rPr lang="it-IT" sz="1600" i="1">
                                        <a:solidFill>
                                          <a:srgbClr val="7030A0"/>
                                        </a:solidFill>
                                        <a:latin typeface="Cambria Math" panose="02040503050406030204" pitchFamily="18" charset="0"/>
                                      </a:rPr>
                                    </m:ctrlPr>
                                  </m:sSubPr>
                                  <m:e>
                                    <m:r>
                                      <a:rPr lang="it-IT" sz="1600" i="1">
                                        <a:solidFill>
                                          <a:srgbClr val="7030A0"/>
                                        </a:solidFill>
                                        <a:latin typeface="Cambria Math" panose="02040503050406030204" pitchFamily="18" charset="0"/>
                                      </a:rPr>
                                      <m:t>𝑎</m:t>
                                    </m:r>
                                  </m:e>
                                  <m:sub>
                                    <m:r>
                                      <a:rPr lang="it-IT" sz="1600" b="0" i="1" smtClean="0">
                                        <a:solidFill>
                                          <a:srgbClr val="7030A0"/>
                                        </a:solidFill>
                                        <a:latin typeface="Cambria Math" panose="02040503050406030204" pitchFamily="18" charset="0"/>
                                      </a:rPr>
                                      <m:t>2</m:t>
                                    </m:r>
                                    <m:r>
                                      <a:rPr lang="it-IT" sz="1600" i="1">
                                        <a:solidFill>
                                          <a:srgbClr val="7030A0"/>
                                        </a:solidFill>
                                        <a:latin typeface="Cambria Math" panose="02040503050406030204" pitchFamily="18" charset="0"/>
                                      </a:rPr>
                                      <m:t>1</m:t>
                                    </m:r>
                                  </m:sub>
                                </m:sSub>
                              </m:e>
                            </m:d>
                            <m:sSub>
                              <m:sSubPr>
                                <m:ctrlPr>
                                  <a:rPr lang="it-IT" sz="1600" i="1">
                                    <a:latin typeface="Cambria Math" panose="02040503050406030204" pitchFamily="18" charset="0"/>
                                  </a:rPr>
                                </m:ctrlPr>
                              </m:sSubPr>
                              <m:e>
                                <m:r>
                                  <a:rPr lang="it-IT" sz="1600" i="1">
                                    <a:latin typeface="Cambria Math" panose="02040503050406030204" pitchFamily="18" charset="0"/>
                                  </a:rPr>
                                  <m:t>𝑏</m:t>
                                </m:r>
                              </m:e>
                              <m:sub>
                                <m:r>
                                  <a:rPr lang="it-IT" sz="1600" b="0" i="1" smtClean="0">
                                    <a:solidFill>
                                      <a:srgbClr val="0000FF"/>
                                    </a:solidFill>
                                    <a:latin typeface="Cambria Math" panose="02040503050406030204" pitchFamily="18" charset="0"/>
                                  </a:rPr>
                                  <m:t>3</m:t>
                                </m:r>
                              </m:sub>
                            </m:sSub>
                            <m:d>
                              <m:dPr>
                                <m:ctrlPr>
                                  <a:rPr lang="it-IT" sz="1600" i="1">
                                    <a:latin typeface="Cambria Math" panose="02040503050406030204" pitchFamily="18" charset="0"/>
                                  </a:rPr>
                                </m:ctrlPr>
                              </m:dPr>
                              <m:e>
                                <m:r>
                                  <a:rPr lang="it-IT" sz="1600" i="1">
                                    <a:solidFill>
                                      <a:srgbClr val="E71224"/>
                                    </a:solidFill>
                                    <a:latin typeface="Cambria Math" panose="02040503050406030204" pitchFamily="18" charset="0"/>
                                  </a:rPr>
                                  <m:t>ℋ</m:t>
                                </m:r>
                              </m:e>
                            </m:d>
                          </m:e>
                        </m:func>
                        <m:r>
                          <a:rPr lang="it-IT" sz="1600" b="0" i="1" smtClean="0">
                            <a:latin typeface="Cambria Math" panose="02040503050406030204" pitchFamily="18" charset="0"/>
                          </a:rPr>
                          <m:t>=</m:t>
                        </m:r>
                        <m:f>
                          <m:fPr>
                            <m:ctrlPr>
                              <a:rPr lang="it-IT" sz="1600" b="0" i="1" smtClean="0">
                                <a:latin typeface="Cambria Math" panose="02040503050406030204" pitchFamily="18" charset="0"/>
                              </a:rPr>
                            </m:ctrlPr>
                          </m:fPr>
                          <m:num>
                            <m:r>
                              <a:rPr lang="it-IT" sz="1600" b="0" i="1" smtClean="0">
                                <a:latin typeface="Cambria Math" panose="02040503050406030204" pitchFamily="18" charset="0"/>
                              </a:rPr>
                              <m:t>1</m:t>
                            </m:r>
                          </m:num>
                          <m:den>
                            <m:r>
                              <a:rPr lang="it-IT" sz="1600" b="0" i="1" smtClean="0">
                                <a:latin typeface="Cambria Math" panose="02040503050406030204" pitchFamily="18" charset="0"/>
                              </a:rPr>
                              <m:t>32</m:t>
                            </m:r>
                          </m:den>
                        </m:f>
                      </m:oMath>
                    </m:oMathPara>
                  </a14:m>
                  <a:endParaRPr lang="en-US" sz="1600" dirty="0"/>
                </a:p>
              </p:txBody>
            </p:sp>
          </mc:Choice>
          <mc:Fallback xmlns="">
            <p:sp>
              <p:nvSpPr>
                <p:cNvPr id="70" name="Rettangolo 69">
                  <a:extLst>
                    <a:ext uri="{FF2B5EF4-FFF2-40B4-BE49-F238E27FC236}">
                      <a16:creationId xmlns:a16="http://schemas.microsoft.com/office/drawing/2014/main" id="{6F8B85A0-F46D-4AA0-B738-AA04EAB35CFB}"/>
                    </a:ext>
                  </a:extLst>
                </p:cNvPr>
                <p:cNvSpPr>
                  <a:spLocks noRot="1" noChangeAspect="1" noMove="1" noResize="1" noEditPoints="1" noAdjustHandles="1" noChangeArrowheads="1" noChangeShapeType="1" noTextEdit="1"/>
                </p:cNvSpPr>
                <p:nvPr/>
              </p:nvSpPr>
              <p:spPr>
                <a:xfrm>
                  <a:off x="5613499" y="2903386"/>
                  <a:ext cx="4215769" cy="554960"/>
                </a:xfrm>
                <a:prstGeom prst="rect">
                  <a:avLst/>
                </a:prstGeom>
                <a:blipFill>
                  <a:blip r:embed="rId2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1" name="Rettangolo 70">
                  <a:extLst>
                    <a:ext uri="{FF2B5EF4-FFF2-40B4-BE49-F238E27FC236}">
                      <a16:creationId xmlns:a16="http://schemas.microsoft.com/office/drawing/2014/main" id="{E1AC6F89-E051-47BF-BF62-CB606AEC7B3C}"/>
                    </a:ext>
                  </a:extLst>
                </p:cNvPr>
                <p:cNvSpPr/>
                <p:nvPr/>
              </p:nvSpPr>
              <p:spPr>
                <a:xfrm>
                  <a:off x="5620510" y="3375876"/>
                  <a:ext cx="1131207"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sz="1600" b="0" i="1" smtClean="0">
                                <a:latin typeface="Cambria Math" panose="02040503050406030204" pitchFamily="18" charset="0"/>
                              </a:rPr>
                            </m:ctrlPr>
                          </m:sSubPr>
                          <m:e>
                            <m:r>
                              <a:rPr lang="it-IT" sz="1600" b="0" i="1" smtClean="0">
                                <a:latin typeface="Cambria Math" panose="02040503050406030204" pitchFamily="18" charset="0"/>
                              </a:rPr>
                              <m:t>𝜓</m:t>
                            </m:r>
                          </m:e>
                          <m:sub>
                            <m:r>
                              <a:rPr lang="it-IT" sz="1600" b="0" i="1" smtClean="0">
                                <a:solidFill>
                                  <a:srgbClr val="0000FF"/>
                                </a:solidFill>
                                <a:latin typeface="Cambria Math" panose="02040503050406030204" pitchFamily="18" charset="0"/>
                              </a:rPr>
                              <m:t>3</m:t>
                            </m:r>
                          </m:sub>
                        </m:sSub>
                        <m:r>
                          <a:rPr lang="it-IT" sz="1600" b="0" i="1" smtClean="0">
                            <a:latin typeface="Cambria Math" panose="02040503050406030204" pitchFamily="18" charset="0"/>
                          </a:rPr>
                          <m:t>(1)=1</m:t>
                        </m:r>
                      </m:oMath>
                    </m:oMathPara>
                  </a14:m>
                  <a:endParaRPr lang="en-US" sz="1600" dirty="0"/>
                </a:p>
              </p:txBody>
            </p:sp>
          </mc:Choice>
          <mc:Fallback xmlns="">
            <p:sp>
              <p:nvSpPr>
                <p:cNvPr id="71" name="Rettangolo 70">
                  <a:extLst>
                    <a:ext uri="{FF2B5EF4-FFF2-40B4-BE49-F238E27FC236}">
                      <a16:creationId xmlns:a16="http://schemas.microsoft.com/office/drawing/2014/main" id="{E1AC6F89-E051-47BF-BF62-CB606AEC7B3C}"/>
                    </a:ext>
                  </a:extLst>
                </p:cNvPr>
                <p:cNvSpPr>
                  <a:spLocks noRot="1" noChangeAspect="1" noMove="1" noResize="1" noEditPoints="1" noAdjustHandles="1" noChangeArrowheads="1" noChangeShapeType="1" noTextEdit="1"/>
                </p:cNvSpPr>
                <p:nvPr/>
              </p:nvSpPr>
              <p:spPr>
                <a:xfrm>
                  <a:off x="5620510" y="3375876"/>
                  <a:ext cx="1131207" cy="338554"/>
                </a:xfrm>
                <a:prstGeom prst="rect">
                  <a:avLst/>
                </a:prstGeom>
                <a:blipFill>
                  <a:blip r:embed="rId22"/>
                  <a:stretch>
                    <a:fillRect b="-10909"/>
                  </a:stretch>
                </a:blipFill>
              </p:spPr>
              <p:txBody>
                <a:bodyPr/>
                <a:lstStyle/>
                <a:p>
                  <a:r>
                    <a:rPr lang="en-US">
                      <a:noFill/>
                    </a:rPr>
                    <a:t> </a:t>
                  </a:r>
                </a:p>
              </p:txBody>
            </p:sp>
          </mc:Fallback>
        </mc:AlternateContent>
      </p:grpSp>
      <p:grpSp>
        <p:nvGrpSpPr>
          <p:cNvPr id="130" name="Gruppo 129">
            <a:extLst>
              <a:ext uri="{FF2B5EF4-FFF2-40B4-BE49-F238E27FC236}">
                <a16:creationId xmlns:a16="http://schemas.microsoft.com/office/drawing/2014/main" id="{8CB41BF6-7832-4BDB-B2C3-2AA4D25272AE}"/>
              </a:ext>
            </a:extLst>
          </p:cNvPr>
          <p:cNvGrpSpPr/>
          <p:nvPr/>
        </p:nvGrpSpPr>
        <p:grpSpPr>
          <a:xfrm>
            <a:off x="5620510" y="3723854"/>
            <a:ext cx="4215385" cy="788730"/>
            <a:chOff x="5620510" y="3723854"/>
            <a:chExt cx="4215385" cy="788730"/>
          </a:xfrm>
        </p:grpSpPr>
        <mc:AlternateContent xmlns:mc="http://schemas.openxmlformats.org/markup-compatibility/2006" xmlns:a14="http://schemas.microsoft.com/office/drawing/2010/main">
          <mc:Choice Requires="a14">
            <p:sp>
              <p:nvSpPr>
                <p:cNvPr id="72" name="Rettangolo 71">
                  <a:extLst>
                    <a:ext uri="{FF2B5EF4-FFF2-40B4-BE49-F238E27FC236}">
                      <a16:creationId xmlns:a16="http://schemas.microsoft.com/office/drawing/2014/main" id="{40DA3990-0FB2-4B40-ADE5-5C718D51EDCF}"/>
                    </a:ext>
                  </a:extLst>
                </p:cNvPr>
                <p:cNvSpPr/>
                <p:nvPr/>
              </p:nvSpPr>
              <p:spPr>
                <a:xfrm>
                  <a:off x="5620510" y="3723854"/>
                  <a:ext cx="4215385" cy="55496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i="1">
                                <a:latin typeface="Cambria Math" panose="02040503050406030204" pitchFamily="18" charset="0"/>
                              </a:rPr>
                              <m:t>𝛿</m:t>
                            </m:r>
                          </m:e>
                          <m:sub>
                            <m:r>
                              <a:rPr lang="it-IT" sz="1600" i="1">
                                <a:solidFill>
                                  <a:srgbClr val="0000FF"/>
                                </a:solidFill>
                                <a:latin typeface="Cambria Math" panose="02040503050406030204" pitchFamily="18" charset="0"/>
                              </a:rPr>
                              <m:t>3</m:t>
                            </m:r>
                          </m:sub>
                        </m:sSub>
                        <m:r>
                          <a:rPr lang="it-IT" sz="1600" b="0" i="1" smtClean="0">
                            <a:latin typeface="Cambria Math" panose="02040503050406030204" pitchFamily="18" charset="0"/>
                          </a:rPr>
                          <m:t>(2)=</m:t>
                        </m:r>
                        <m:func>
                          <m:funcPr>
                            <m:ctrlPr>
                              <a:rPr lang="it-IT" sz="1600" i="1">
                                <a:latin typeface="Cambria Math" panose="02040503050406030204" pitchFamily="18" charset="0"/>
                              </a:rPr>
                            </m:ctrlPr>
                          </m:funcPr>
                          <m:fName>
                            <m:r>
                              <m:rPr>
                                <m:sty m:val="p"/>
                              </m:rPr>
                              <a:rPr lang="it-IT" sz="1600">
                                <a:latin typeface="Cambria Math" panose="02040503050406030204" pitchFamily="18" charset="0"/>
                              </a:rPr>
                              <m:t>max</m:t>
                            </m:r>
                          </m:fName>
                          <m:e>
                            <m:d>
                              <m:dPr>
                                <m:begChr m:val="["/>
                                <m:endChr m:val="]"/>
                                <m:ctrlPr>
                                  <a:rPr lang="it-IT" sz="1600" i="1">
                                    <a:latin typeface="Cambria Math" panose="02040503050406030204" pitchFamily="18" charset="0"/>
                                  </a:rPr>
                                </m:ctrlPr>
                              </m:dPr>
                              <m:e>
                                <m:sSub>
                                  <m:sSubPr>
                                    <m:ctrlPr>
                                      <a:rPr lang="it-IT" sz="1600" i="1" smtClean="0">
                                        <a:solidFill>
                                          <a:srgbClr val="00B050"/>
                                        </a:solidFill>
                                        <a:latin typeface="Cambria Math" panose="02040503050406030204" pitchFamily="18" charset="0"/>
                                      </a:rPr>
                                    </m:ctrlPr>
                                  </m:sSubPr>
                                  <m:e>
                                    <m:r>
                                      <a:rPr lang="it-IT" sz="1600" i="1">
                                        <a:solidFill>
                                          <a:srgbClr val="00B050"/>
                                        </a:solidFill>
                                        <a:latin typeface="Cambria Math" panose="02040503050406030204" pitchFamily="18" charset="0"/>
                                      </a:rPr>
                                      <m:t>𝛿</m:t>
                                    </m:r>
                                  </m:e>
                                  <m:sub>
                                    <m:r>
                                      <a:rPr lang="it-IT" sz="1600" i="1">
                                        <a:solidFill>
                                          <a:srgbClr val="00B050"/>
                                        </a:solidFill>
                                        <a:latin typeface="Cambria Math" panose="02040503050406030204" pitchFamily="18" charset="0"/>
                                      </a:rPr>
                                      <m:t>2</m:t>
                                    </m:r>
                                  </m:sub>
                                </m:sSub>
                                <m:d>
                                  <m:dPr>
                                    <m:ctrlPr>
                                      <a:rPr lang="it-IT" sz="1600" i="1">
                                        <a:solidFill>
                                          <a:srgbClr val="00B050"/>
                                        </a:solidFill>
                                        <a:latin typeface="Cambria Math" panose="02040503050406030204" pitchFamily="18" charset="0"/>
                                      </a:rPr>
                                    </m:ctrlPr>
                                  </m:dPr>
                                  <m:e>
                                    <m:r>
                                      <a:rPr lang="it-IT" sz="1600" b="0" i="1" smtClean="0">
                                        <a:solidFill>
                                          <a:srgbClr val="00B050"/>
                                        </a:solidFill>
                                        <a:latin typeface="Cambria Math" panose="02040503050406030204" pitchFamily="18" charset="0"/>
                                      </a:rPr>
                                      <m:t>1</m:t>
                                    </m:r>
                                  </m:e>
                                </m:d>
                                <m:sSub>
                                  <m:sSubPr>
                                    <m:ctrlPr>
                                      <a:rPr lang="it-IT" sz="1600" i="1">
                                        <a:solidFill>
                                          <a:srgbClr val="00B050"/>
                                        </a:solidFill>
                                        <a:latin typeface="Cambria Math" panose="02040503050406030204" pitchFamily="18" charset="0"/>
                                      </a:rPr>
                                    </m:ctrlPr>
                                  </m:sSubPr>
                                  <m:e>
                                    <m:r>
                                      <a:rPr lang="it-IT" sz="1600" i="1">
                                        <a:solidFill>
                                          <a:srgbClr val="00B050"/>
                                        </a:solidFill>
                                        <a:latin typeface="Cambria Math" panose="02040503050406030204" pitchFamily="18" charset="0"/>
                                      </a:rPr>
                                      <m:t>𝑎</m:t>
                                    </m:r>
                                  </m:e>
                                  <m:sub>
                                    <m:r>
                                      <a:rPr lang="it-IT" sz="1600" i="1">
                                        <a:solidFill>
                                          <a:srgbClr val="00B050"/>
                                        </a:solidFill>
                                        <a:latin typeface="Cambria Math" panose="02040503050406030204" pitchFamily="18" charset="0"/>
                                      </a:rPr>
                                      <m:t>11</m:t>
                                    </m:r>
                                  </m:sub>
                                </m:sSub>
                                <m:r>
                                  <a:rPr lang="it-IT" sz="1600" i="1">
                                    <a:solidFill>
                                      <a:srgbClr val="00B050"/>
                                    </a:solidFill>
                                    <a:latin typeface="Cambria Math" panose="02040503050406030204" pitchFamily="18" charset="0"/>
                                  </a:rPr>
                                  <m:t>,</m:t>
                                </m:r>
                                <m:sSub>
                                  <m:sSubPr>
                                    <m:ctrlPr>
                                      <a:rPr lang="it-IT" sz="1600" i="1">
                                        <a:solidFill>
                                          <a:srgbClr val="00B050"/>
                                        </a:solidFill>
                                        <a:latin typeface="Cambria Math" panose="02040503050406030204" pitchFamily="18" charset="0"/>
                                      </a:rPr>
                                    </m:ctrlPr>
                                  </m:sSubPr>
                                  <m:e>
                                    <m:r>
                                      <a:rPr lang="it-IT" sz="1600" i="1">
                                        <a:solidFill>
                                          <a:srgbClr val="00B050"/>
                                        </a:solidFill>
                                        <a:latin typeface="Cambria Math" panose="02040503050406030204" pitchFamily="18" charset="0"/>
                                      </a:rPr>
                                      <m:t>𝛿</m:t>
                                    </m:r>
                                  </m:e>
                                  <m:sub>
                                    <m:r>
                                      <a:rPr lang="it-IT" sz="1600" i="1">
                                        <a:solidFill>
                                          <a:srgbClr val="00B050"/>
                                        </a:solidFill>
                                        <a:latin typeface="Cambria Math" panose="02040503050406030204" pitchFamily="18" charset="0"/>
                                      </a:rPr>
                                      <m:t>2</m:t>
                                    </m:r>
                                  </m:sub>
                                </m:sSub>
                                <m:d>
                                  <m:dPr>
                                    <m:ctrlPr>
                                      <a:rPr lang="it-IT" sz="1600" i="1">
                                        <a:solidFill>
                                          <a:srgbClr val="00B050"/>
                                        </a:solidFill>
                                        <a:latin typeface="Cambria Math" panose="02040503050406030204" pitchFamily="18" charset="0"/>
                                      </a:rPr>
                                    </m:ctrlPr>
                                  </m:dPr>
                                  <m:e>
                                    <m:r>
                                      <a:rPr lang="it-IT" sz="1600" i="1">
                                        <a:solidFill>
                                          <a:srgbClr val="00B050"/>
                                        </a:solidFill>
                                        <a:latin typeface="Cambria Math" panose="02040503050406030204" pitchFamily="18" charset="0"/>
                                      </a:rPr>
                                      <m:t>2</m:t>
                                    </m:r>
                                  </m:e>
                                </m:d>
                                <m:sSub>
                                  <m:sSubPr>
                                    <m:ctrlPr>
                                      <a:rPr lang="it-IT" sz="1600" i="1">
                                        <a:solidFill>
                                          <a:srgbClr val="00B050"/>
                                        </a:solidFill>
                                        <a:latin typeface="Cambria Math" panose="02040503050406030204" pitchFamily="18" charset="0"/>
                                      </a:rPr>
                                    </m:ctrlPr>
                                  </m:sSubPr>
                                  <m:e>
                                    <m:r>
                                      <a:rPr lang="it-IT" sz="1600" i="1">
                                        <a:solidFill>
                                          <a:srgbClr val="00B050"/>
                                        </a:solidFill>
                                        <a:latin typeface="Cambria Math" panose="02040503050406030204" pitchFamily="18" charset="0"/>
                                      </a:rPr>
                                      <m:t>𝑎</m:t>
                                    </m:r>
                                  </m:e>
                                  <m:sub>
                                    <m:r>
                                      <a:rPr lang="it-IT" sz="1600" i="1">
                                        <a:solidFill>
                                          <a:srgbClr val="00B050"/>
                                        </a:solidFill>
                                        <a:latin typeface="Cambria Math" panose="02040503050406030204" pitchFamily="18" charset="0"/>
                                      </a:rPr>
                                      <m:t>21</m:t>
                                    </m:r>
                                  </m:sub>
                                </m:sSub>
                              </m:e>
                            </m:d>
                            <m:sSub>
                              <m:sSubPr>
                                <m:ctrlPr>
                                  <a:rPr lang="it-IT" sz="1600" i="1">
                                    <a:latin typeface="Cambria Math" panose="02040503050406030204" pitchFamily="18" charset="0"/>
                                  </a:rPr>
                                </m:ctrlPr>
                              </m:sSubPr>
                              <m:e>
                                <m:r>
                                  <a:rPr lang="it-IT" sz="1600" i="1">
                                    <a:latin typeface="Cambria Math" panose="02040503050406030204" pitchFamily="18" charset="0"/>
                                  </a:rPr>
                                  <m:t>𝑏</m:t>
                                </m:r>
                              </m:e>
                              <m:sub>
                                <m:r>
                                  <a:rPr lang="it-IT" sz="1600" b="0" i="1" smtClean="0">
                                    <a:solidFill>
                                      <a:srgbClr val="0000FF"/>
                                    </a:solidFill>
                                    <a:latin typeface="Cambria Math" panose="02040503050406030204" pitchFamily="18" charset="0"/>
                                  </a:rPr>
                                  <m:t>3</m:t>
                                </m:r>
                              </m:sub>
                            </m:sSub>
                            <m:d>
                              <m:dPr>
                                <m:ctrlPr>
                                  <a:rPr lang="it-IT" sz="1600" i="1">
                                    <a:latin typeface="Cambria Math" panose="02040503050406030204" pitchFamily="18" charset="0"/>
                                  </a:rPr>
                                </m:ctrlPr>
                              </m:dPr>
                              <m:e>
                                <m:r>
                                  <a:rPr lang="it-IT" sz="1600" i="1">
                                    <a:solidFill>
                                      <a:srgbClr val="E71224"/>
                                    </a:solidFill>
                                    <a:latin typeface="Cambria Math" panose="02040503050406030204" pitchFamily="18" charset="0"/>
                                  </a:rPr>
                                  <m:t>ℋ</m:t>
                                </m:r>
                              </m:e>
                            </m:d>
                          </m:e>
                        </m:func>
                        <m:r>
                          <a:rPr lang="it-IT" sz="1600" i="1">
                            <a:latin typeface="Cambria Math" panose="02040503050406030204" pitchFamily="18" charset="0"/>
                          </a:rPr>
                          <m:t>=</m:t>
                        </m:r>
                        <m:f>
                          <m:fPr>
                            <m:ctrlPr>
                              <a:rPr lang="it-IT" sz="1600" i="1">
                                <a:latin typeface="Cambria Math" panose="02040503050406030204" pitchFamily="18" charset="0"/>
                              </a:rPr>
                            </m:ctrlPr>
                          </m:fPr>
                          <m:num>
                            <m:r>
                              <a:rPr lang="it-IT" sz="1600" i="1">
                                <a:latin typeface="Cambria Math" panose="02040503050406030204" pitchFamily="18" charset="0"/>
                              </a:rPr>
                              <m:t>1</m:t>
                            </m:r>
                          </m:num>
                          <m:den>
                            <m:r>
                              <a:rPr lang="it-IT" sz="1600" b="0" i="1" smtClean="0">
                                <a:latin typeface="Cambria Math" panose="02040503050406030204" pitchFamily="18" charset="0"/>
                              </a:rPr>
                              <m:t>20</m:t>
                            </m:r>
                          </m:den>
                        </m:f>
                      </m:oMath>
                    </m:oMathPara>
                  </a14:m>
                  <a:endParaRPr lang="en-US" sz="1600" dirty="0"/>
                </a:p>
              </p:txBody>
            </p:sp>
          </mc:Choice>
          <mc:Fallback xmlns="">
            <p:sp>
              <p:nvSpPr>
                <p:cNvPr id="72" name="Rettangolo 71">
                  <a:extLst>
                    <a:ext uri="{FF2B5EF4-FFF2-40B4-BE49-F238E27FC236}">
                      <a16:creationId xmlns:a16="http://schemas.microsoft.com/office/drawing/2014/main" id="{40DA3990-0FB2-4B40-ADE5-5C718D51EDCF}"/>
                    </a:ext>
                  </a:extLst>
                </p:cNvPr>
                <p:cNvSpPr>
                  <a:spLocks noRot="1" noChangeAspect="1" noMove="1" noResize="1" noEditPoints="1" noAdjustHandles="1" noChangeArrowheads="1" noChangeShapeType="1" noTextEdit="1"/>
                </p:cNvSpPr>
                <p:nvPr/>
              </p:nvSpPr>
              <p:spPr>
                <a:xfrm>
                  <a:off x="5620510" y="3723854"/>
                  <a:ext cx="4215385" cy="554960"/>
                </a:xfrm>
                <a:prstGeom prst="rect">
                  <a:avLst/>
                </a:prstGeom>
                <a:blipFill>
                  <a:blip r:embed="rId2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3" name="Rettangolo 72">
                  <a:extLst>
                    <a:ext uri="{FF2B5EF4-FFF2-40B4-BE49-F238E27FC236}">
                      <a16:creationId xmlns:a16="http://schemas.microsoft.com/office/drawing/2014/main" id="{8237A5B4-54F1-4BD5-9FC5-1532D15964ED}"/>
                    </a:ext>
                  </a:extLst>
                </p:cNvPr>
                <p:cNvSpPr/>
                <p:nvPr/>
              </p:nvSpPr>
              <p:spPr>
                <a:xfrm>
                  <a:off x="5637117" y="4174030"/>
                  <a:ext cx="1131207"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sz="1600" i="1">
                                <a:latin typeface="Cambria Math" panose="02040503050406030204" pitchFamily="18" charset="0"/>
                              </a:rPr>
                            </m:ctrlPr>
                          </m:sSubPr>
                          <m:e>
                            <m:r>
                              <a:rPr lang="it-IT" sz="1600" i="1">
                                <a:latin typeface="Cambria Math" panose="02040503050406030204" pitchFamily="18" charset="0"/>
                              </a:rPr>
                              <m:t>𝜓</m:t>
                            </m:r>
                          </m:e>
                          <m:sub>
                            <m:r>
                              <a:rPr lang="it-IT" sz="1600" i="1">
                                <a:solidFill>
                                  <a:srgbClr val="0000FF"/>
                                </a:solidFill>
                                <a:latin typeface="Cambria Math" panose="02040503050406030204" pitchFamily="18" charset="0"/>
                              </a:rPr>
                              <m:t>3</m:t>
                            </m:r>
                          </m:sub>
                        </m:sSub>
                        <m:r>
                          <a:rPr lang="it-IT" sz="1600" b="0" i="1" smtClean="0">
                            <a:latin typeface="Cambria Math" panose="02040503050406030204" pitchFamily="18" charset="0"/>
                          </a:rPr>
                          <m:t>(2)=1</m:t>
                        </m:r>
                      </m:oMath>
                    </m:oMathPara>
                  </a14:m>
                  <a:endParaRPr lang="en-US" sz="1600" dirty="0"/>
                </a:p>
              </p:txBody>
            </p:sp>
          </mc:Choice>
          <mc:Fallback xmlns="">
            <p:sp>
              <p:nvSpPr>
                <p:cNvPr id="73" name="Rettangolo 72">
                  <a:extLst>
                    <a:ext uri="{FF2B5EF4-FFF2-40B4-BE49-F238E27FC236}">
                      <a16:creationId xmlns:a16="http://schemas.microsoft.com/office/drawing/2014/main" id="{8237A5B4-54F1-4BD5-9FC5-1532D15964ED}"/>
                    </a:ext>
                  </a:extLst>
                </p:cNvPr>
                <p:cNvSpPr>
                  <a:spLocks noRot="1" noChangeAspect="1" noMove="1" noResize="1" noEditPoints="1" noAdjustHandles="1" noChangeArrowheads="1" noChangeShapeType="1" noTextEdit="1"/>
                </p:cNvSpPr>
                <p:nvPr/>
              </p:nvSpPr>
              <p:spPr>
                <a:xfrm>
                  <a:off x="5637117" y="4174030"/>
                  <a:ext cx="1131207" cy="338554"/>
                </a:xfrm>
                <a:prstGeom prst="rect">
                  <a:avLst/>
                </a:prstGeom>
                <a:blipFill>
                  <a:blip r:embed="rId24"/>
                  <a:stretch>
                    <a:fillRect b="-10909"/>
                  </a:stretch>
                </a:blipFill>
              </p:spPr>
              <p:txBody>
                <a:bodyPr/>
                <a:lstStyle/>
                <a:p>
                  <a:r>
                    <a:rPr lang="it-IT">
                      <a:noFill/>
                    </a:rPr>
                    <a:t> </a:t>
                  </a:r>
                </a:p>
              </p:txBody>
            </p:sp>
          </mc:Fallback>
        </mc:AlternateContent>
      </p:grpSp>
      <p:grpSp>
        <p:nvGrpSpPr>
          <p:cNvPr id="8" name="Gruppo 7">
            <a:extLst>
              <a:ext uri="{FF2B5EF4-FFF2-40B4-BE49-F238E27FC236}">
                <a16:creationId xmlns:a16="http://schemas.microsoft.com/office/drawing/2014/main" id="{31FC5B51-AA8B-49D3-90C1-E84456D55CEA}"/>
              </a:ext>
            </a:extLst>
          </p:cNvPr>
          <p:cNvGrpSpPr/>
          <p:nvPr/>
        </p:nvGrpSpPr>
        <p:grpSpPr>
          <a:xfrm>
            <a:off x="282232" y="4250668"/>
            <a:ext cx="4385778" cy="1166986"/>
            <a:chOff x="4039290" y="5593062"/>
            <a:chExt cx="5099517" cy="1320460"/>
          </a:xfrm>
        </p:grpSpPr>
        <p:cxnSp>
          <p:nvCxnSpPr>
            <p:cNvPr id="29" name="Connettore diritto 28">
              <a:extLst>
                <a:ext uri="{FF2B5EF4-FFF2-40B4-BE49-F238E27FC236}">
                  <a16:creationId xmlns:a16="http://schemas.microsoft.com/office/drawing/2014/main" id="{1DDF40F4-D645-48B8-9342-72DBC2F73134}"/>
                </a:ext>
              </a:extLst>
            </p:cNvPr>
            <p:cNvCxnSpPr/>
            <p:nvPr/>
          </p:nvCxnSpPr>
          <p:spPr>
            <a:xfrm>
              <a:off x="4373767" y="6731430"/>
              <a:ext cx="4765040" cy="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0" name="Connettore diritto 29">
              <a:extLst>
                <a:ext uri="{FF2B5EF4-FFF2-40B4-BE49-F238E27FC236}">
                  <a16:creationId xmlns:a16="http://schemas.microsoft.com/office/drawing/2014/main" id="{94167056-529F-46DD-B34D-64C5B5E9AABE}"/>
                </a:ext>
              </a:extLst>
            </p:cNvPr>
            <p:cNvCxnSpPr/>
            <p:nvPr/>
          </p:nvCxnSpPr>
          <p:spPr>
            <a:xfrm>
              <a:off x="4373767" y="5776928"/>
              <a:ext cx="4765040" cy="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33" name="Ovale 32">
              <a:extLst>
                <a:ext uri="{FF2B5EF4-FFF2-40B4-BE49-F238E27FC236}">
                  <a16:creationId xmlns:a16="http://schemas.microsoft.com/office/drawing/2014/main" id="{5013A516-A861-4E4C-9AEA-7B9A04D29B4A}"/>
                </a:ext>
              </a:extLst>
            </p:cNvPr>
            <p:cNvSpPr/>
            <p:nvPr/>
          </p:nvSpPr>
          <p:spPr>
            <a:xfrm>
              <a:off x="4553532" y="5704475"/>
              <a:ext cx="159944" cy="191567"/>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34" name="Rettangolo 33">
                  <a:extLst>
                    <a:ext uri="{FF2B5EF4-FFF2-40B4-BE49-F238E27FC236}">
                      <a16:creationId xmlns:a16="http://schemas.microsoft.com/office/drawing/2014/main" id="{D2239ED6-C338-4DCF-9FC4-CD452F6ED208}"/>
                    </a:ext>
                  </a:extLst>
                </p:cNvPr>
                <p:cNvSpPr/>
                <p:nvPr/>
              </p:nvSpPr>
              <p:spPr>
                <a:xfrm>
                  <a:off x="4039290" y="5593062"/>
                  <a:ext cx="36580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b="0" i="1" smtClean="0">
                            <a:latin typeface="Cambria Math" panose="02040503050406030204" pitchFamily="18" charset="0"/>
                          </a:rPr>
                          <m:t>1</m:t>
                        </m:r>
                      </m:oMath>
                    </m:oMathPara>
                  </a14:m>
                  <a:endParaRPr lang="en-US" dirty="0"/>
                </a:p>
              </p:txBody>
            </p:sp>
          </mc:Choice>
          <mc:Fallback xmlns="">
            <p:sp>
              <p:nvSpPr>
                <p:cNvPr id="34" name="Rettangolo 33">
                  <a:extLst>
                    <a:ext uri="{FF2B5EF4-FFF2-40B4-BE49-F238E27FC236}">
                      <a16:creationId xmlns:a16="http://schemas.microsoft.com/office/drawing/2014/main" id="{D2239ED6-C338-4DCF-9FC4-CD452F6ED208}"/>
                    </a:ext>
                  </a:extLst>
                </p:cNvPr>
                <p:cNvSpPr>
                  <a:spLocks noRot="1" noChangeAspect="1" noMove="1" noResize="1" noEditPoints="1" noAdjustHandles="1" noChangeArrowheads="1" noChangeShapeType="1" noTextEdit="1"/>
                </p:cNvSpPr>
                <p:nvPr/>
              </p:nvSpPr>
              <p:spPr>
                <a:xfrm>
                  <a:off x="4039290" y="5593062"/>
                  <a:ext cx="365805" cy="369332"/>
                </a:xfrm>
                <a:prstGeom prst="rect">
                  <a:avLst/>
                </a:prstGeom>
                <a:blipFill>
                  <a:blip r:embed="rId25"/>
                  <a:stretch>
                    <a:fillRect b="-370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5" name="Rettangolo 34">
                  <a:extLst>
                    <a:ext uri="{FF2B5EF4-FFF2-40B4-BE49-F238E27FC236}">
                      <a16:creationId xmlns:a16="http://schemas.microsoft.com/office/drawing/2014/main" id="{5690A76F-2EE4-4D92-8CD7-B43772D7DE08}"/>
                    </a:ext>
                  </a:extLst>
                </p:cNvPr>
                <p:cNvSpPr/>
                <p:nvPr/>
              </p:nvSpPr>
              <p:spPr>
                <a:xfrm>
                  <a:off x="4044794" y="6544190"/>
                  <a:ext cx="36580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b="0" i="1" smtClean="0">
                            <a:latin typeface="Cambria Math" panose="02040503050406030204" pitchFamily="18" charset="0"/>
                          </a:rPr>
                          <m:t>2</m:t>
                        </m:r>
                      </m:oMath>
                    </m:oMathPara>
                  </a14:m>
                  <a:endParaRPr lang="en-US" dirty="0"/>
                </a:p>
              </p:txBody>
            </p:sp>
          </mc:Choice>
          <mc:Fallback xmlns="">
            <p:sp>
              <p:nvSpPr>
                <p:cNvPr id="35" name="Rettangolo 34">
                  <a:extLst>
                    <a:ext uri="{FF2B5EF4-FFF2-40B4-BE49-F238E27FC236}">
                      <a16:creationId xmlns:a16="http://schemas.microsoft.com/office/drawing/2014/main" id="{5690A76F-2EE4-4D92-8CD7-B43772D7DE08}"/>
                    </a:ext>
                  </a:extLst>
                </p:cNvPr>
                <p:cNvSpPr>
                  <a:spLocks noRot="1" noChangeAspect="1" noMove="1" noResize="1" noEditPoints="1" noAdjustHandles="1" noChangeArrowheads="1" noChangeShapeType="1" noTextEdit="1"/>
                </p:cNvSpPr>
                <p:nvPr/>
              </p:nvSpPr>
              <p:spPr>
                <a:xfrm>
                  <a:off x="4044794" y="6544190"/>
                  <a:ext cx="365805" cy="369332"/>
                </a:xfrm>
                <a:prstGeom prst="rect">
                  <a:avLst/>
                </a:prstGeom>
                <a:blipFill>
                  <a:blip r:embed="rId26"/>
                  <a:stretch>
                    <a:fillRect b="-3704"/>
                  </a:stretch>
                </a:blipFill>
              </p:spPr>
              <p:txBody>
                <a:bodyPr/>
                <a:lstStyle/>
                <a:p>
                  <a:r>
                    <a:rPr lang="en-US">
                      <a:noFill/>
                    </a:rPr>
                    <a:t> </a:t>
                  </a:r>
                </a:p>
              </p:txBody>
            </p:sp>
          </mc:Fallback>
        </mc:AlternateContent>
        <p:sp>
          <p:nvSpPr>
            <p:cNvPr id="40" name="Ovale 39">
              <a:extLst>
                <a:ext uri="{FF2B5EF4-FFF2-40B4-BE49-F238E27FC236}">
                  <a16:creationId xmlns:a16="http://schemas.microsoft.com/office/drawing/2014/main" id="{774115AA-0BC0-409D-B40B-39143ACE65BC}"/>
                </a:ext>
              </a:extLst>
            </p:cNvPr>
            <p:cNvSpPr/>
            <p:nvPr/>
          </p:nvSpPr>
          <p:spPr>
            <a:xfrm>
              <a:off x="5761026" y="6629634"/>
              <a:ext cx="159944" cy="191567"/>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e 40">
              <a:extLst>
                <a:ext uri="{FF2B5EF4-FFF2-40B4-BE49-F238E27FC236}">
                  <a16:creationId xmlns:a16="http://schemas.microsoft.com/office/drawing/2014/main" id="{BF3D186C-91AD-4E48-B289-1ABE12E444CD}"/>
                </a:ext>
              </a:extLst>
            </p:cNvPr>
            <p:cNvSpPr/>
            <p:nvPr/>
          </p:nvSpPr>
          <p:spPr>
            <a:xfrm>
              <a:off x="5753487" y="5704369"/>
              <a:ext cx="159944" cy="191567"/>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e 43">
              <a:extLst>
                <a:ext uri="{FF2B5EF4-FFF2-40B4-BE49-F238E27FC236}">
                  <a16:creationId xmlns:a16="http://schemas.microsoft.com/office/drawing/2014/main" id="{D06A6EA8-82E0-4898-A4CD-1580F8312ED4}"/>
                </a:ext>
              </a:extLst>
            </p:cNvPr>
            <p:cNvSpPr/>
            <p:nvPr/>
          </p:nvSpPr>
          <p:spPr>
            <a:xfrm>
              <a:off x="7122569" y="6607021"/>
              <a:ext cx="159944" cy="191567"/>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e 44">
              <a:extLst>
                <a:ext uri="{FF2B5EF4-FFF2-40B4-BE49-F238E27FC236}">
                  <a16:creationId xmlns:a16="http://schemas.microsoft.com/office/drawing/2014/main" id="{9ED0F3F5-155C-438C-88D5-CBFEDA021AF5}"/>
                </a:ext>
              </a:extLst>
            </p:cNvPr>
            <p:cNvSpPr/>
            <p:nvPr/>
          </p:nvSpPr>
          <p:spPr>
            <a:xfrm>
              <a:off x="7115030" y="5681756"/>
              <a:ext cx="159944" cy="191567"/>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e 45">
              <a:extLst>
                <a:ext uri="{FF2B5EF4-FFF2-40B4-BE49-F238E27FC236}">
                  <a16:creationId xmlns:a16="http://schemas.microsoft.com/office/drawing/2014/main" id="{4F6D4CC6-7D25-4D57-8A96-A596CF1DD6EA}"/>
                </a:ext>
              </a:extLst>
            </p:cNvPr>
            <p:cNvSpPr/>
            <p:nvPr/>
          </p:nvSpPr>
          <p:spPr>
            <a:xfrm>
              <a:off x="8478901" y="6659566"/>
              <a:ext cx="159944" cy="191567"/>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e 46">
              <a:extLst>
                <a:ext uri="{FF2B5EF4-FFF2-40B4-BE49-F238E27FC236}">
                  <a16:creationId xmlns:a16="http://schemas.microsoft.com/office/drawing/2014/main" id="{EAA68851-613F-4B97-A52A-A40FD6800C71}"/>
                </a:ext>
              </a:extLst>
            </p:cNvPr>
            <p:cNvSpPr/>
            <p:nvPr/>
          </p:nvSpPr>
          <p:spPr>
            <a:xfrm>
              <a:off x="8478901" y="5692216"/>
              <a:ext cx="159944" cy="191567"/>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1" name="Connettore 2 10">
            <a:extLst>
              <a:ext uri="{FF2B5EF4-FFF2-40B4-BE49-F238E27FC236}">
                <a16:creationId xmlns:a16="http://schemas.microsoft.com/office/drawing/2014/main" id="{D7761898-631E-4893-96CE-56B443A60264}"/>
              </a:ext>
            </a:extLst>
          </p:cNvPr>
          <p:cNvCxnSpPr>
            <a:cxnSpLocks/>
          </p:cNvCxnSpPr>
          <p:nvPr/>
        </p:nvCxnSpPr>
        <p:spPr>
          <a:xfrm flipV="1">
            <a:off x="869228" y="4415742"/>
            <a:ext cx="894449" cy="94"/>
          </a:xfrm>
          <a:prstGeom prst="straightConnector1">
            <a:avLst/>
          </a:prstGeom>
          <a:ln w="38100">
            <a:solidFill>
              <a:srgbClr val="7030A0"/>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50" name="Connettore 2 49">
            <a:extLst>
              <a:ext uri="{FF2B5EF4-FFF2-40B4-BE49-F238E27FC236}">
                <a16:creationId xmlns:a16="http://schemas.microsoft.com/office/drawing/2014/main" id="{B605165D-5015-4CCE-A9DA-35669814ADF9}"/>
              </a:ext>
            </a:extLst>
          </p:cNvPr>
          <p:cNvCxnSpPr>
            <a:cxnSpLocks/>
            <a:stCxn id="33" idx="6"/>
            <a:endCxn id="40" idx="2"/>
          </p:cNvCxnSpPr>
          <p:nvPr/>
        </p:nvCxnSpPr>
        <p:spPr>
          <a:xfrm>
            <a:off x="862058" y="4433791"/>
            <a:ext cx="900933" cy="817631"/>
          </a:xfrm>
          <a:prstGeom prst="straightConnector1">
            <a:avLst/>
          </a:prstGeom>
          <a:ln w="38100">
            <a:solidFill>
              <a:srgbClr val="00B050"/>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56" name="Connettore 2 55">
            <a:extLst>
              <a:ext uri="{FF2B5EF4-FFF2-40B4-BE49-F238E27FC236}">
                <a16:creationId xmlns:a16="http://schemas.microsoft.com/office/drawing/2014/main" id="{4B82F062-B113-4659-8D54-78BC29B3AABF}"/>
              </a:ext>
            </a:extLst>
          </p:cNvPr>
          <p:cNvCxnSpPr>
            <a:cxnSpLocks/>
          </p:cNvCxnSpPr>
          <p:nvPr/>
        </p:nvCxnSpPr>
        <p:spPr>
          <a:xfrm>
            <a:off x="3040417" y="4414520"/>
            <a:ext cx="1060049" cy="857597"/>
          </a:xfrm>
          <a:prstGeom prst="straightConnector1">
            <a:avLst/>
          </a:prstGeom>
          <a:ln w="38100">
            <a:solidFill>
              <a:srgbClr val="00B050"/>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61" name="Connettore 2 60">
            <a:extLst>
              <a:ext uri="{FF2B5EF4-FFF2-40B4-BE49-F238E27FC236}">
                <a16:creationId xmlns:a16="http://schemas.microsoft.com/office/drawing/2014/main" id="{18B3D97C-D0F9-4D5C-A985-2F70B6E83715}"/>
              </a:ext>
            </a:extLst>
          </p:cNvPr>
          <p:cNvCxnSpPr>
            <a:cxnSpLocks/>
            <a:endCxn id="47" idx="2"/>
          </p:cNvCxnSpPr>
          <p:nvPr/>
        </p:nvCxnSpPr>
        <p:spPr>
          <a:xfrm>
            <a:off x="3083308" y="4418304"/>
            <a:ext cx="1017158" cy="4652"/>
          </a:xfrm>
          <a:prstGeom prst="straightConnector1">
            <a:avLst/>
          </a:prstGeom>
          <a:ln w="38100">
            <a:solidFill>
              <a:srgbClr val="7030A0"/>
            </a:solidFill>
            <a:prstDash val="sysDash"/>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2" name="Rettangolo 51">
                <a:extLst>
                  <a:ext uri="{FF2B5EF4-FFF2-40B4-BE49-F238E27FC236}">
                    <a16:creationId xmlns:a16="http://schemas.microsoft.com/office/drawing/2014/main" id="{11B65E77-20C0-4C20-A5C6-006316651D70}"/>
                  </a:ext>
                </a:extLst>
              </p:cNvPr>
              <p:cNvSpPr/>
              <p:nvPr/>
            </p:nvSpPr>
            <p:spPr>
              <a:xfrm>
                <a:off x="560634" y="4018179"/>
                <a:ext cx="481423" cy="29920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1600" b="0" i="1" smtClean="0">
                          <a:latin typeface="Cambria Math" panose="02040503050406030204" pitchFamily="18" charset="0"/>
                        </a:rPr>
                        <m:t>1/2</m:t>
                      </m:r>
                    </m:oMath>
                  </m:oMathPara>
                </a14:m>
                <a:endParaRPr lang="en-US" sz="1600" dirty="0"/>
              </a:p>
            </p:txBody>
          </p:sp>
        </mc:Choice>
        <mc:Fallback xmlns="">
          <p:sp>
            <p:nvSpPr>
              <p:cNvPr id="52" name="Rettangolo 51">
                <a:extLst>
                  <a:ext uri="{FF2B5EF4-FFF2-40B4-BE49-F238E27FC236}">
                    <a16:creationId xmlns:a16="http://schemas.microsoft.com/office/drawing/2014/main" id="{11B65E77-20C0-4C20-A5C6-006316651D70}"/>
                  </a:ext>
                </a:extLst>
              </p:cNvPr>
              <p:cNvSpPr>
                <a:spLocks noRot="1" noChangeAspect="1" noMove="1" noResize="1" noEditPoints="1" noAdjustHandles="1" noChangeArrowheads="1" noChangeShapeType="1" noTextEdit="1"/>
              </p:cNvSpPr>
              <p:nvPr/>
            </p:nvSpPr>
            <p:spPr>
              <a:xfrm>
                <a:off x="560634" y="4018179"/>
                <a:ext cx="481423" cy="299205"/>
              </a:xfrm>
              <a:prstGeom prst="rect">
                <a:avLst/>
              </a:prstGeom>
              <a:blipFill>
                <a:blip r:embed="rId27"/>
                <a:stretch>
                  <a:fillRect b="-244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2" name="Rettangolo 61">
                <a:extLst>
                  <a:ext uri="{FF2B5EF4-FFF2-40B4-BE49-F238E27FC236}">
                    <a16:creationId xmlns:a16="http://schemas.microsoft.com/office/drawing/2014/main" id="{BB78E14E-318E-4ECC-86D4-5CCB249DC662}"/>
                  </a:ext>
                </a:extLst>
              </p:cNvPr>
              <p:cNvSpPr/>
              <p:nvPr/>
            </p:nvSpPr>
            <p:spPr>
              <a:xfrm>
                <a:off x="1536735" y="4008177"/>
                <a:ext cx="481423" cy="29920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1600" b="0" i="1" smtClean="0">
                          <a:latin typeface="Cambria Math" panose="02040503050406030204" pitchFamily="18" charset="0"/>
                        </a:rPr>
                        <m:t>1/8</m:t>
                      </m:r>
                    </m:oMath>
                  </m:oMathPara>
                </a14:m>
                <a:endParaRPr lang="en-US" sz="1600" dirty="0"/>
              </a:p>
            </p:txBody>
          </p:sp>
        </mc:Choice>
        <mc:Fallback xmlns="">
          <p:sp>
            <p:nvSpPr>
              <p:cNvPr id="62" name="Rettangolo 61">
                <a:extLst>
                  <a:ext uri="{FF2B5EF4-FFF2-40B4-BE49-F238E27FC236}">
                    <a16:creationId xmlns:a16="http://schemas.microsoft.com/office/drawing/2014/main" id="{BB78E14E-318E-4ECC-86D4-5CCB249DC662}"/>
                  </a:ext>
                </a:extLst>
              </p:cNvPr>
              <p:cNvSpPr>
                <a:spLocks noRot="1" noChangeAspect="1" noMove="1" noResize="1" noEditPoints="1" noAdjustHandles="1" noChangeArrowheads="1" noChangeShapeType="1" noTextEdit="1"/>
              </p:cNvSpPr>
              <p:nvPr/>
            </p:nvSpPr>
            <p:spPr>
              <a:xfrm>
                <a:off x="1536735" y="4008177"/>
                <a:ext cx="481423" cy="299205"/>
              </a:xfrm>
              <a:prstGeom prst="rect">
                <a:avLst/>
              </a:prstGeom>
              <a:blipFill>
                <a:blip r:embed="rId28"/>
                <a:stretch>
                  <a:fillRect r="-1266" b="-244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3" name="Rettangolo 62">
                <a:extLst>
                  <a:ext uri="{FF2B5EF4-FFF2-40B4-BE49-F238E27FC236}">
                    <a16:creationId xmlns:a16="http://schemas.microsoft.com/office/drawing/2014/main" id="{879F11B9-806E-411F-B91A-F9D9B04094C8}"/>
                  </a:ext>
                </a:extLst>
              </p:cNvPr>
              <p:cNvSpPr/>
              <p:nvPr/>
            </p:nvSpPr>
            <p:spPr>
              <a:xfrm>
                <a:off x="1542116" y="4846954"/>
                <a:ext cx="579306" cy="29920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1600" b="0" i="1" smtClean="0">
                          <a:latin typeface="Cambria Math" panose="02040503050406030204" pitchFamily="18" charset="0"/>
                        </a:rPr>
                        <m:t>1/20</m:t>
                      </m:r>
                    </m:oMath>
                  </m:oMathPara>
                </a14:m>
                <a:endParaRPr lang="en-US" sz="1600" dirty="0"/>
              </a:p>
            </p:txBody>
          </p:sp>
        </mc:Choice>
        <mc:Fallback xmlns="">
          <p:sp>
            <p:nvSpPr>
              <p:cNvPr id="63" name="Rettangolo 62">
                <a:extLst>
                  <a:ext uri="{FF2B5EF4-FFF2-40B4-BE49-F238E27FC236}">
                    <a16:creationId xmlns:a16="http://schemas.microsoft.com/office/drawing/2014/main" id="{879F11B9-806E-411F-B91A-F9D9B04094C8}"/>
                  </a:ext>
                </a:extLst>
              </p:cNvPr>
              <p:cNvSpPr>
                <a:spLocks noRot="1" noChangeAspect="1" noMove="1" noResize="1" noEditPoints="1" noAdjustHandles="1" noChangeArrowheads="1" noChangeShapeType="1" noTextEdit="1"/>
              </p:cNvSpPr>
              <p:nvPr/>
            </p:nvSpPr>
            <p:spPr>
              <a:xfrm>
                <a:off x="1542116" y="4846954"/>
                <a:ext cx="579306" cy="299205"/>
              </a:xfrm>
              <a:prstGeom prst="rect">
                <a:avLst/>
              </a:prstGeom>
              <a:blipFill>
                <a:blip r:embed="rId29"/>
                <a:stretch>
                  <a:fillRect r="-2105" b="-244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4" name="Rettangolo 63">
                <a:extLst>
                  <a:ext uri="{FF2B5EF4-FFF2-40B4-BE49-F238E27FC236}">
                    <a16:creationId xmlns:a16="http://schemas.microsoft.com/office/drawing/2014/main" id="{1DD2CECA-6F8A-4107-B8BC-918ECFD7DD93}"/>
                  </a:ext>
                </a:extLst>
              </p:cNvPr>
              <p:cNvSpPr/>
              <p:nvPr/>
            </p:nvSpPr>
            <p:spPr>
              <a:xfrm>
                <a:off x="2644316" y="4004170"/>
                <a:ext cx="579306" cy="29920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1600" b="0" i="1" smtClean="0">
                          <a:latin typeface="Cambria Math" panose="02040503050406030204" pitchFamily="18" charset="0"/>
                        </a:rPr>
                        <m:t>1/32</m:t>
                      </m:r>
                    </m:oMath>
                  </m:oMathPara>
                </a14:m>
                <a:endParaRPr lang="en-US" sz="1600" dirty="0"/>
              </a:p>
            </p:txBody>
          </p:sp>
        </mc:Choice>
        <mc:Fallback xmlns="">
          <p:sp>
            <p:nvSpPr>
              <p:cNvPr id="64" name="Rettangolo 63">
                <a:extLst>
                  <a:ext uri="{FF2B5EF4-FFF2-40B4-BE49-F238E27FC236}">
                    <a16:creationId xmlns:a16="http://schemas.microsoft.com/office/drawing/2014/main" id="{1DD2CECA-6F8A-4107-B8BC-918ECFD7DD93}"/>
                  </a:ext>
                </a:extLst>
              </p:cNvPr>
              <p:cNvSpPr>
                <a:spLocks noRot="1" noChangeAspect="1" noMove="1" noResize="1" noEditPoints="1" noAdjustHandles="1" noChangeArrowheads="1" noChangeShapeType="1" noTextEdit="1"/>
              </p:cNvSpPr>
              <p:nvPr/>
            </p:nvSpPr>
            <p:spPr>
              <a:xfrm>
                <a:off x="2644316" y="4004170"/>
                <a:ext cx="579306" cy="299205"/>
              </a:xfrm>
              <a:prstGeom prst="rect">
                <a:avLst/>
              </a:prstGeom>
              <a:blipFill>
                <a:blip r:embed="rId30"/>
                <a:stretch>
                  <a:fillRect r="-2105" b="-244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5" name="Rettangolo 64">
                <a:extLst>
                  <a:ext uri="{FF2B5EF4-FFF2-40B4-BE49-F238E27FC236}">
                    <a16:creationId xmlns:a16="http://schemas.microsoft.com/office/drawing/2014/main" id="{2B1C0C10-ED43-4F28-AAB3-89981596C7B3}"/>
                  </a:ext>
                </a:extLst>
              </p:cNvPr>
              <p:cNvSpPr/>
              <p:nvPr/>
            </p:nvSpPr>
            <p:spPr>
              <a:xfrm>
                <a:off x="2664460" y="4820717"/>
                <a:ext cx="579306" cy="29920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1600" b="0" i="1" smtClean="0">
                          <a:latin typeface="Cambria Math" panose="02040503050406030204" pitchFamily="18" charset="0"/>
                        </a:rPr>
                        <m:t>1/20</m:t>
                      </m:r>
                    </m:oMath>
                  </m:oMathPara>
                </a14:m>
                <a:endParaRPr lang="en-US" sz="1600" dirty="0"/>
              </a:p>
            </p:txBody>
          </p:sp>
        </mc:Choice>
        <mc:Fallback xmlns="">
          <p:sp>
            <p:nvSpPr>
              <p:cNvPr id="65" name="Rettangolo 64">
                <a:extLst>
                  <a:ext uri="{FF2B5EF4-FFF2-40B4-BE49-F238E27FC236}">
                    <a16:creationId xmlns:a16="http://schemas.microsoft.com/office/drawing/2014/main" id="{2B1C0C10-ED43-4F28-AAB3-89981596C7B3}"/>
                  </a:ext>
                </a:extLst>
              </p:cNvPr>
              <p:cNvSpPr>
                <a:spLocks noRot="1" noChangeAspect="1" noMove="1" noResize="1" noEditPoints="1" noAdjustHandles="1" noChangeArrowheads="1" noChangeShapeType="1" noTextEdit="1"/>
              </p:cNvSpPr>
              <p:nvPr/>
            </p:nvSpPr>
            <p:spPr>
              <a:xfrm>
                <a:off x="2664460" y="4820717"/>
                <a:ext cx="579306" cy="299205"/>
              </a:xfrm>
              <a:prstGeom prst="rect">
                <a:avLst/>
              </a:prstGeom>
              <a:blipFill>
                <a:blip r:embed="rId31"/>
                <a:stretch>
                  <a:fillRect r="-3158" b="-244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6" name="Rettangolo 65">
                <a:extLst>
                  <a:ext uri="{FF2B5EF4-FFF2-40B4-BE49-F238E27FC236}">
                    <a16:creationId xmlns:a16="http://schemas.microsoft.com/office/drawing/2014/main" id="{C29753D0-B6EE-4AC4-B629-9E35FD591562}"/>
                  </a:ext>
                </a:extLst>
              </p:cNvPr>
              <p:cNvSpPr/>
              <p:nvPr/>
            </p:nvSpPr>
            <p:spPr>
              <a:xfrm>
                <a:off x="3849780" y="4011882"/>
                <a:ext cx="677190" cy="29920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1600" b="0" i="1" smtClean="0">
                          <a:latin typeface="Cambria Math" panose="02040503050406030204" pitchFamily="18" charset="0"/>
                        </a:rPr>
                        <m:t>1/128</m:t>
                      </m:r>
                    </m:oMath>
                  </m:oMathPara>
                </a14:m>
                <a:endParaRPr lang="en-US" sz="1600" dirty="0"/>
              </a:p>
            </p:txBody>
          </p:sp>
        </mc:Choice>
        <mc:Fallback xmlns="">
          <p:sp>
            <p:nvSpPr>
              <p:cNvPr id="66" name="Rettangolo 65">
                <a:extLst>
                  <a:ext uri="{FF2B5EF4-FFF2-40B4-BE49-F238E27FC236}">
                    <a16:creationId xmlns:a16="http://schemas.microsoft.com/office/drawing/2014/main" id="{C29753D0-B6EE-4AC4-B629-9E35FD591562}"/>
                  </a:ext>
                </a:extLst>
              </p:cNvPr>
              <p:cNvSpPr>
                <a:spLocks noRot="1" noChangeAspect="1" noMove="1" noResize="1" noEditPoints="1" noAdjustHandles="1" noChangeArrowheads="1" noChangeShapeType="1" noTextEdit="1"/>
              </p:cNvSpPr>
              <p:nvPr/>
            </p:nvSpPr>
            <p:spPr>
              <a:xfrm>
                <a:off x="3849780" y="4011882"/>
                <a:ext cx="677190" cy="299205"/>
              </a:xfrm>
              <a:prstGeom prst="rect">
                <a:avLst/>
              </a:prstGeom>
              <a:blipFill>
                <a:blip r:embed="rId32"/>
                <a:stretch>
                  <a:fillRect r="-3604" b="-244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7" name="Rettangolo 66">
                <a:extLst>
                  <a:ext uri="{FF2B5EF4-FFF2-40B4-BE49-F238E27FC236}">
                    <a16:creationId xmlns:a16="http://schemas.microsoft.com/office/drawing/2014/main" id="{F1728472-6774-4403-A738-D2881F05D5FB}"/>
                  </a:ext>
                </a:extLst>
              </p:cNvPr>
              <p:cNvSpPr/>
              <p:nvPr/>
            </p:nvSpPr>
            <p:spPr>
              <a:xfrm>
                <a:off x="3869118" y="4838730"/>
                <a:ext cx="677190" cy="29920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1600" b="0" i="1" smtClean="0">
                          <a:latin typeface="Cambria Math" panose="02040503050406030204" pitchFamily="18" charset="0"/>
                        </a:rPr>
                        <m:t>4/125</m:t>
                      </m:r>
                    </m:oMath>
                  </m:oMathPara>
                </a14:m>
                <a:endParaRPr lang="en-US" sz="1600" dirty="0"/>
              </a:p>
            </p:txBody>
          </p:sp>
        </mc:Choice>
        <mc:Fallback xmlns="">
          <p:sp>
            <p:nvSpPr>
              <p:cNvPr id="67" name="Rettangolo 66">
                <a:extLst>
                  <a:ext uri="{FF2B5EF4-FFF2-40B4-BE49-F238E27FC236}">
                    <a16:creationId xmlns:a16="http://schemas.microsoft.com/office/drawing/2014/main" id="{F1728472-6774-4403-A738-D2881F05D5FB}"/>
                  </a:ext>
                </a:extLst>
              </p:cNvPr>
              <p:cNvSpPr>
                <a:spLocks noRot="1" noChangeAspect="1" noMove="1" noResize="1" noEditPoints="1" noAdjustHandles="1" noChangeArrowheads="1" noChangeShapeType="1" noTextEdit="1"/>
              </p:cNvSpPr>
              <p:nvPr/>
            </p:nvSpPr>
            <p:spPr>
              <a:xfrm>
                <a:off x="3869118" y="4838730"/>
                <a:ext cx="677190" cy="299205"/>
              </a:xfrm>
              <a:prstGeom prst="rect">
                <a:avLst/>
              </a:prstGeom>
              <a:blipFill>
                <a:blip r:embed="rId33"/>
                <a:stretch>
                  <a:fillRect r="-4505" b="-24490"/>
                </a:stretch>
              </a:blipFill>
            </p:spPr>
            <p:txBody>
              <a:bodyPr/>
              <a:lstStyle/>
              <a:p>
                <a:r>
                  <a:rPr lang="en-US">
                    <a:noFill/>
                  </a:rPr>
                  <a:t> </a:t>
                </a:r>
              </a:p>
            </p:txBody>
          </p:sp>
        </mc:Fallback>
      </mc:AlternateContent>
      <p:grpSp>
        <p:nvGrpSpPr>
          <p:cNvPr id="131" name="Gruppo 130">
            <a:extLst>
              <a:ext uri="{FF2B5EF4-FFF2-40B4-BE49-F238E27FC236}">
                <a16:creationId xmlns:a16="http://schemas.microsoft.com/office/drawing/2014/main" id="{15CBEE8A-F0B9-4056-8E8D-F77E9BC68B56}"/>
              </a:ext>
            </a:extLst>
          </p:cNvPr>
          <p:cNvGrpSpPr/>
          <p:nvPr/>
        </p:nvGrpSpPr>
        <p:grpSpPr>
          <a:xfrm>
            <a:off x="1891496" y="4433697"/>
            <a:ext cx="1062617" cy="857597"/>
            <a:chOff x="1891497" y="4433696"/>
            <a:chExt cx="1062617" cy="857597"/>
          </a:xfrm>
        </p:grpSpPr>
        <p:cxnSp>
          <p:nvCxnSpPr>
            <p:cNvPr id="55" name="Connettore 2 54">
              <a:extLst>
                <a:ext uri="{FF2B5EF4-FFF2-40B4-BE49-F238E27FC236}">
                  <a16:creationId xmlns:a16="http://schemas.microsoft.com/office/drawing/2014/main" id="{4F77CABD-E708-4E74-8F3E-F6B206208AD0}"/>
                </a:ext>
              </a:extLst>
            </p:cNvPr>
            <p:cNvCxnSpPr>
              <a:cxnSpLocks/>
              <a:stCxn id="41" idx="6"/>
              <a:endCxn id="44" idx="3"/>
            </p:cNvCxnSpPr>
            <p:nvPr/>
          </p:nvCxnSpPr>
          <p:spPr>
            <a:xfrm>
              <a:off x="1894065" y="4433696"/>
              <a:ext cx="1060049" cy="857597"/>
            </a:xfrm>
            <a:prstGeom prst="straightConnector1">
              <a:avLst/>
            </a:prstGeom>
            <a:ln w="38100">
              <a:solidFill>
                <a:srgbClr val="00B050"/>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74" name="Connettore 2 73">
              <a:extLst>
                <a:ext uri="{FF2B5EF4-FFF2-40B4-BE49-F238E27FC236}">
                  <a16:creationId xmlns:a16="http://schemas.microsoft.com/office/drawing/2014/main" id="{E48E4359-464F-4FF1-A11C-322EDF3C0A9A}"/>
                </a:ext>
              </a:extLst>
            </p:cNvPr>
            <p:cNvCxnSpPr>
              <a:cxnSpLocks/>
            </p:cNvCxnSpPr>
            <p:nvPr/>
          </p:nvCxnSpPr>
          <p:spPr>
            <a:xfrm flipV="1">
              <a:off x="1891497" y="5263737"/>
              <a:ext cx="1033421" cy="19985"/>
            </a:xfrm>
            <a:prstGeom prst="straightConnector1">
              <a:avLst/>
            </a:prstGeom>
            <a:ln w="38100">
              <a:solidFill>
                <a:srgbClr val="00B050"/>
              </a:solidFill>
              <a:prstDash val="sysDash"/>
              <a:tailEnd type="triangle"/>
            </a:ln>
          </p:spPr>
          <p:style>
            <a:lnRef idx="1">
              <a:schemeClr val="accent1"/>
            </a:lnRef>
            <a:fillRef idx="0">
              <a:schemeClr val="accent1"/>
            </a:fillRef>
            <a:effectRef idx="0">
              <a:schemeClr val="accent1"/>
            </a:effectRef>
            <a:fontRef idx="minor">
              <a:schemeClr val="tx1"/>
            </a:fontRef>
          </p:style>
        </p:cxnSp>
      </p:grpSp>
      <p:grpSp>
        <p:nvGrpSpPr>
          <p:cNvPr id="141" name="Gruppo 140">
            <a:extLst>
              <a:ext uri="{FF2B5EF4-FFF2-40B4-BE49-F238E27FC236}">
                <a16:creationId xmlns:a16="http://schemas.microsoft.com/office/drawing/2014/main" id="{4ABEC785-CE57-4B82-9488-5DF85FF973BF}"/>
              </a:ext>
            </a:extLst>
          </p:cNvPr>
          <p:cNvGrpSpPr/>
          <p:nvPr/>
        </p:nvGrpSpPr>
        <p:grpSpPr>
          <a:xfrm>
            <a:off x="1928592" y="4413712"/>
            <a:ext cx="1019038" cy="837634"/>
            <a:chOff x="1928592" y="4413712"/>
            <a:chExt cx="1019038" cy="837634"/>
          </a:xfrm>
        </p:grpSpPr>
        <p:cxnSp>
          <p:nvCxnSpPr>
            <p:cNvPr id="60" name="Connettore 2 59">
              <a:extLst>
                <a:ext uri="{FF2B5EF4-FFF2-40B4-BE49-F238E27FC236}">
                  <a16:creationId xmlns:a16="http://schemas.microsoft.com/office/drawing/2014/main" id="{756ADFBA-9D81-4B49-8A82-44F86C02077B}"/>
                </a:ext>
              </a:extLst>
            </p:cNvPr>
            <p:cNvCxnSpPr>
              <a:cxnSpLocks/>
              <a:endCxn id="45" idx="2"/>
            </p:cNvCxnSpPr>
            <p:nvPr/>
          </p:nvCxnSpPr>
          <p:spPr>
            <a:xfrm flipV="1">
              <a:off x="1928592" y="4413712"/>
              <a:ext cx="998893" cy="4592"/>
            </a:xfrm>
            <a:prstGeom prst="straightConnector1">
              <a:avLst/>
            </a:prstGeom>
            <a:ln w="38100">
              <a:solidFill>
                <a:srgbClr val="7030A0"/>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77" name="Connettore 2 76">
              <a:extLst>
                <a:ext uri="{FF2B5EF4-FFF2-40B4-BE49-F238E27FC236}">
                  <a16:creationId xmlns:a16="http://schemas.microsoft.com/office/drawing/2014/main" id="{CDD7A1B4-88E6-4F24-9A36-9D7D1A87600C}"/>
                </a:ext>
              </a:extLst>
            </p:cNvPr>
            <p:cNvCxnSpPr>
              <a:cxnSpLocks/>
              <a:endCxn id="45" idx="3"/>
            </p:cNvCxnSpPr>
            <p:nvPr/>
          </p:nvCxnSpPr>
          <p:spPr>
            <a:xfrm flipV="1">
              <a:off x="1930757" y="4473569"/>
              <a:ext cx="1016873" cy="777777"/>
            </a:xfrm>
            <a:prstGeom prst="straightConnector1">
              <a:avLst/>
            </a:prstGeom>
            <a:ln w="38100">
              <a:solidFill>
                <a:srgbClr val="7030A0"/>
              </a:solidFill>
              <a:prstDash val="sysDash"/>
              <a:tailEnd type="triangle"/>
            </a:ln>
          </p:spPr>
          <p:style>
            <a:lnRef idx="1">
              <a:schemeClr val="accent1"/>
            </a:lnRef>
            <a:fillRef idx="0">
              <a:schemeClr val="accent1"/>
            </a:fillRef>
            <a:effectRef idx="0">
              <a:schemeClr val="accent1"/>
            </a:effectRef>
            <a:fontRef idx="minor">
              <a:schemeClr val="tx1"/>
            </a:fontRef>
          </p:style>
        </p:cxnSp>
      </p:grpSp>
      <p:cxnSp>
        <p:nvCxnSpPr>
          <p:cNvPr id="79" name="Connettore 2 78">
            <a:extLst>
              <a:ext uri="{FF2B5EF4-FFF2-40B4-BE49-F238E27FC236}">
                <a16:creationId xmlns:a16="http://schemas.microsoft.com/office/drawing/2014/main" id="{601A4994-D931-4B9C-A441-0302A6E02848}"/>
              </a:ext>
            </a:extLst>
          </p:cNvPr>
          <p:cNvCxnSpPr>
            <a:cxnSpLocks/>
          </p:cNvCxnSpPr>
          <p:nvPr/>
        </p:nvCxnSpPr>
        <p:spPr>
          <a:xfrm flipV="1">
            <a:off x="3090636" y="4473569"/>
            <a:ext cx="1016873" cy="777777"/>
          </a:xfrm>
          <a:prstGeom prst="straightConnector1">
            <a:avLst/>
          </a:prstGeom>
          <a:ln w="38100">
            <a:solidFill>
              <a:srgbClr val="7030A0"/>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82" name="Connettore 2 81">
            <a:extLst>
              <a:ext uri="{FF2B5EF4-FFF2-40B4-BE49-F238E27FC236}">
                <a16:creationId xmlns:a16="http://schemas.microsoft.com/office/drawing/2014/main" id="{6316E32B-E8AB-4FD3-92C1-05B79B849B63}"/>
              </a:ext>
            </a:extLst>
          </p:cNvPr>
          <p:cNvCxnSpPr>
            <a:cxnSpLocks/>
          </p:cNvCxnSpPr>
          <p:nvPr/>
        </p:nvCxnSpPr>
        <p:spPr>
          <a:xfrm flipV="1">
            <a:off x="3106306" y="5264755"/>
            <a:ext cx="1033421" cy="19985"/>
          </a:xfrm>
          <a:prstGeom prst="straightConnector1">
            <a:avLst/>
          </a:prstGeom>
          <a:ln w="38100">
            <a:solidFill>
              <a:srgbClr val="00B050"/>
            </a:solidFill>
            <a:prstDash val="sysDash"/>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6" name="Rettangolo 85">
                <a:extLst>
                  <a:ext uri="{FF2B5EF4-FFF2-40B4-BE49-F238E27FC236}">
                    <a16:creationId xmlns:a16="http://schemas.microsoft.com/office/drawing/2014/main" id="{C41D3DC2-BE74-42D6-8A1B-7FAFFE8F1BBB}"/>
                  </a:ext>
                </a:extLst>
              </p:cNvPr>
              <p:cNvSpPr/>
              <p:nvPr/>
            </p:nvSpPr>
            <p:spPr>
              <a:xfrm>
                <a:off x="5626360" y="4679652"/>
                <a:ext cx="4329583" cy="55496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sz="1600" b="0" i="1" smtClean="0">
                              <a:latin typeface="Cambria Math" panose="02040503050406030204" pitchFamily="18" charset="0"/>
                            </a:rPr>
                          </m:ctrlPr>
                        </m:sSubPr>
                        <m:e>
                          <m:r>
                            <a:rPr lang="it-IT" sz="1600" b="0" i="1" smtClean="0">
                              <a:latin typeface="Cambria Math" panose="02040503050406030204" pitchFamily="18" charset="0"/>
                            </a:rPr>
                            <m:t>𝛿</m:t>
                          </m:r>
                        </m:e>
                        <m:sub>
                          <m:r>
                            <a:rPr lang="it-IT" sz="1600" b="0" i="1" smtClean="0">
                              <a:solidFill>
                                <a:srgbClr val="0000FF"/>
                              </a:solidFill>
                              <a:latin typeface="Cambria Math" panose="02040503050406030204" pitchFamily="18" charset="0"/>
                            </a:rPr>
                            <m:t>4</m:t>
                          </m:r>
                        </m:sub>
                      </m:sSub>
                      <m:d>
                        <m:dPr>
                          <m:ctrlPr>
                            <a:rPr lang="it-IT" sz="1600" b="0" i="1" smtClean="0">
                              <a:latin typeface="Cambria Math" panose="02040503050406030204" pitchFamily="18" charset="0"/>
                            </a:rPr>
                          </m:ctrlPr>
                        </m:dPr>
                        <m:e>
                          <m:r>
                            <a:rPr lang="it-IT" sz="1600" b="0" i="1" smtClean="0">
                              <a:latin typeface="Cambria Math" panose="02040503050406030204" pitchFamily="18" charset="0"/>
                            </a:rPr>
                            <m:t>1</m:t>
                          </m:r>
                        </m:e>
                      </m:d>
                      <m:r>
                        <a:rPr lang="it-IT" sz="1600" b="0" i="1" smtClean="0">
                          <a:latin typeface="Cambria Math" panose="02040503050406030204" pitchFamily="18" charset="0"/>
                        </a:rPr>
                        <m:t>=</m:t>
                      </m:r>
                      <m:func>
                        <m:funcPr>
                          <m:ctrlPr>
                            <a:rPr lang="it-IT" sz="1600" b="0" i="1" smtClean="0">
                              <a:latin typeface="Cambria Math" panose="02040503050406030204" pitchFamily="18" charset="0"/>
                            </a:rPr>
                          </m:ctrlPr>
                        </m:funcPr>
                        <m:fName>
                          <m:r>
                            <m:rPr>
                              <m:sty m:val="p"/>
                            </m:rPr>
                            <a:rPr lang="it-IT" sz="1600" b="0" i="0" smtClean="0">
                              <a:latin typeface="Cambria Math" panose="02040503050406030204" pitchFamily="18" charset="0"/>
                            </a:rPr>
                            <m:t>max</m:t>
                          </m:r>
                        </m:fName>
                        <m:e>
                          <m:d>
                            <m:dPr>
                              <m:begChr m:val="["/>
                              <m:endChr m:val="]"/>
                              <m:ctrlPr>
                                <a:rPr lang="it-IT" sz="1600" b="0" i="1" smtClean="0">
                                  <a:latin typeface="Cambria Math" panose="02040503050406030204" pitchFamily="18" charset="0"/>
                                </a:rPr>
                              </m:ctrlPr>
                            </m:dPr>
                            <m:e>
                              <m:sSub>
                                <m:sSubPr>
                                  <m:ctrlPr>
                                    <a:rPr lang="it-IT" sz="1600" i="1" smtClean="0">
                                      <a:solidFill>
                                        <a:srgbClr val="7030A0"/>
                                      </a:solidFill>
                                      <a:latin typeface="Cambria Math" panose="02040503050406030204" pitchFamily="18" charset="0"/>
                                    </a:rPr>
                                  </m:ctrlPr>
                                </m:sSubPr>
                                <m:e>
                                  <m:r>
                                    <a:rPr lang="it-IT" sz="1600" i="1">
                                      <a:solidFill>
                                        <a:srgbClr val="7030A0"/>
                                      </a:solidFill>
                                      <a:latin typeface="Cambria Math" panose="02040503050406030204" pitchFamily="18" charset="0"/>
                                    </a:rPr>
                                    <m:t>𝛿</m:t>
                                  </m:r>
                                </m:e>
                                <m:sub>
                                  <m:r>
                                    <a:rPr lang="it-IT" sz="1600" b="0" i="1" smtClean="0">
                                      <a:solidFill>
                                        <a:srgbClr val="7030A0"/>
                                      </a:solidFill>
                                      <a:latin typeface="Cambria Math" panose="02040503050406030204" pitchFamily="18" charset="0"/>
                                    </a:rPr>
                                    <m:t>3</m:t>
                                  </m:r>
                                </m:sub>
                              </m:sSub>
                              <m:d>
                                <m:dPr>
                                  <m:ctrlPr>
                                    <a:rPr lang="it-IT" sz="1600" i="1">
                                      <a:solidFill>
                                        <a:srgbClr val="7030A0"/>
                                      </a:solidFill>
                                      <a:latin typeface="Cambria Math" panose="02040503050406030204" pitchFamily="18" charset="0"/>
                                    </a:rPr>
                                  </m:ctrlPr>
                                </m:dPr>
                                <m:e>
                                  <m:r>
                                    <a:rPr lang="it-IT" sz="1600" b="0" i="1" smtClean="0">
                                      <a:solidFill>
                                        <a:srgbClr val="7030A0"/>
                                      </a:solidFill>
                                      <a:latin typeface="Cambria Math" panose="02040503050406030204" pitchFamily="18" charset="0"/>
                                    </a:rPr>
                                    <m:t>1</m:t>
                                  </m:r>
                                </m:e>
                              </m:d>
                              <m:sSub>
                                <m:sSubPr>
                                  <m:ctrlPr>
                                    <a:rPr lang="it-IT" sz="1600" b="0" i="1" smtClean="0">
                                      <a:solidFill>
                                        <a:srgbClr val="7030A0"/>
                                      </a:solidFill>
                                      <a:latin typeface="Cambria Math" panose="02040503050406030204" pitchFamily="18" charset="0"/>
                                    </a:rPr>
                                  </m:ctrlPr>
                                </m:sSubPr>
                                <m:e>
                                  <m:r>
                                    <a:rPr lang="it-IT" sz="1600" b="0" i="1" smtClean="0">
                                      <a:solidFill>
                                        <a:srgbClr val="7030A0"/>
                                      </a:solidFill>
                                      <a:latin typeface="Cambria Math" panose="02040503050406030204" pitchFamily="18" charset="0"/>
                                    </a:rPr>
                                    <m:t>𝑎</m:t>
                                  </m:r>
                                </m:e>
                                <m:sub>
                                  <m:r>
                                    <a:rPr lang="it-IT" sz="1600" b="0" i="1" smtClean="0">
                                      <a:solidFill>
                                        <a:srgbClr val="7030A0"/>
                                      </a:solidFill>
                                      <a:latin typeface="Cambria Math" panose="02040503050406030204" pitchFamily="18" charset="0"/>
                                    </a:rPr>
                                    <m:t>11</m:t>
                                  </m:r>
                                </m:sub>
                              </m:sSub>
                              <m:r>
                                <a:rPr lang="it-IT" sz="1600" b="0" i="1" smtClean="0">
                                  <a:solidFill>
                                    <a:srgbClr val="7030A0"/>
                                  </a:solidFill>
                                  <a:latin typeface="Cambria Math" panose="02040503050406030204" pitchFamily="18" charset="0"/>
                                </a:rPr>
                                <m:t>,</m:t>
                              </m:r>
                              <m:sSub>
                                <m:sSubPr>
                                  <m:ctrlPr>
                                    <a:rPr lang="it-IT" sz="1600" i="1">
                                      <a:solidFill>
                                        <a:srgbClr val="7030A0"/>
                                      </a:solidFill>
                                      <a:latin typeface="Cambria Math" panose="02040503050406030204" pitchFamily="18" charset="0"/>
                                    </a:rPr>
                                  </m:ctrlPr>
                                </m:sSubPr>
                                <m:e>
                                  <m:r>
                                    <a:rPr lang="it-IT" sz="1600" i="1">
                                      <a:solidFill>
                                        <a:srgbClr val="7030A0"/>
                                      </a:solidFill>
                                      <a:latin typeface="Cambria Math" panose="02040503050406030204" pitchFamily="18" charset="0"/>
                                    </a:rPr>
                                    <m:t>𝛿</m:t>
                                  </m:r>
                                </m:e>
                                <m:sub>
                                  <m:r>
                                    <a:rPr lang="it-IT" sz="1600" b="0" i="1" smtClean="0">
                                      <a:solidFill>
                                        <a:srgbClr val="7030A0"/>
                                      </a:solidFill>
                                      <a:latin typeface="Cambria Math" panose="02040503050406030204" pitchFamily="18" charset="0"/>
                                    </a:rPr>
                                    <m:t>3</m:t>
                                  </m:r>
                                </m:sub>
                              </m:sSub>
                              <m:d>
                                <m:dPr>
                                  <m:ctrlPr>
                                    <a:rPr lang="it-IT" sz="1600" i="1">
                                      <a:solidFill>
                                        <a:srgbClr val="7030A0"/>
                                      </a:solidFill>
                                      <a:latin typeface="Cambria Math" panose="02040503050406030204" pitchFamily="18" charset="0"/>
                                    </a:rPr>
                                  </m:ctrlPr>
                                </m:dPr>
                                <m:e>
                                  <m:r>
                                    <a:rPr lang="it-IT" sz="1600" i="1">
                                      <a:solidFill>
                                        <a:srgbClr val="7030A0"/>
                                      </a:solidFill>
                                      <a:latin typeface="Cambria Math" panose="02040503050406030204" pitchFamily="18" charset="0"/>
                                    </a:rPr>
                                    <m:t>2</m:t>
                                  </m:r>
                                </m:e>
                              </m:d>
                              <m:sSub>
                                <m:sSubPr>
                                  <m:ctrlPr>
                                    <a:rPr lang="it-IT" sz="1600" i="1">
                                      <a:solidFill>
                                        <a:srgbClr val="7030A0"/>
                                      </a:solidFill>
                                      <a:latin typeface="Cambria Math" panose="02040503050406030204" pitchFamily="18" charset="0"/>
                                    </a:rPr>
                                  </m:ctrlPr>
                                </m:sSubPr>
                                <m:e>
                                  <m:r>
                                    <a:rPr lang="it-IT" sz="1600" i="1">
                                      <a:solidFill>
                                        <a:srgbClr val="7030A0"/>
                                      </a:solidFill>
                                      <a:latin typeface="Cambria Math" panose="02040503050406030204" pitchFamily="18" charset="0"/>
                                    </a:rPr>
                                    <m:t>𝑎</m:t>
                                  </m:r>
                                </m:e>
                                <m:sub>
                                  <m:r>
                                    <a:rPr lang="it-IT" sz="1600" b="0" i="1" smtClean="0">
                                      <a:solidFill>
                                        <a:srgbClr val="7030A0"/>
                                      </a:solidFill>
                                      <a:latin typeface="Cambria Math" panose="02040503050406030204" pitchFamily="18" charset="0"/>
                                    </a:rPr>
                                    <m:t>21</m:t>
                                  </m:r>
                                </m:sub>
                              </m:sSub>
                            </m:e>
                          </m:d>
                          <m:sSub>
                            <m:sSubPr>
                              <m:ctrlPr>
                                <a:rPr lang="it-IT" sz="1600" i="1">
                                  <a:latin typeface="Cambria Math" panose="02040503050406030204" pitchFamily="18" charset="0"/>
                                </a:rPr>
                              </m:ctrlPr>
                            </m:sSubPr>
                            <m:e>
                              <m:r>
                                <a:rPr lang="it-IT" sz="1600" i="1">
                                  <a:latin typeface="Cambria Math" panose="02040503050406030204" pitchFamily="18" charset="0"/>
                                </a:rPr>
                                <m:t>𝑏</m:t>
                              </m:r>
                            </m:e>
                            <m:sub>
                              <m:r>
                                <a:rPr lang="it-IT" sz="1600" b="0" i="1" smtClean="0">
                                  <a:solidFill>
                                    <a:srgbClr val="0000FF"/>
                                  </a:solidFill>
                                  <a:latin typeface="Cambria Math" panose="02040503050406030204" pitchFamily="18" charset="0"/>
                                </a:rPr>
                                <m:t>4</m:t>
                              </m:r>
                            </m:sub>
                          </m:sSub>
                          <m:d>
                            <m:dPr>
                              <m:ctrlPr>
                                <a:rPr lang="it-IT" sz="1600" i="1">
                                  <a:latin typeface="Cambria Math" panose="02040503050406030204" pitchFamily="18" charset="0"/>
                                </a:rPr>
                              </m:ctrlPr>
                            </m:dPr>
                            <m:e>
                              <m:r>
                                <a:rPr lang="it-IT" sz="1600" i="1">
                                  <a:solidFill>
                                    <a:srgbClr val="E71224"/>
                                  </a:solidFill>
                                  <a:latin typeface="Cambria Math" panose="02040503050406030204" pitchFamily="18" charset="0"/>
                                </a:rPr>
                                <m:t>ℋ</m:t>
                              </m:r>
                            </m:e>
                          </m:d>
                        </m:e>
                      </m:func>
                      <m:r>
                        <a:rPr lang="it-IT" sz="1600" b="0" i="1" smtClean="0">
                          <a:latin typeface="Cambria Math" panose="02040503050406030204" pitchFamily="18" charset="0"/>
                        </a:rPr>
                        <m:t>=</m:t>
                      </m:r>
                      <m:f>
                        <m:fPr>
                          <m:ctrlPr>
                            <a:rPr lang="it-IT" sz="1600" b="0" i="1" smtClean="0">
                              <a:latin typeface="Cambria Math" panose="02040503050406030204" pitchFamily="18" charset="0"/>
                            </a:rPr>
                          </m:ctrlPr>
                        </m:fPr>
                        <m:num>
                          <m:r>
                            <a:rPr lang="it-IT" sz="1600" b="0" i="1" smtClean="0">
                              <a:latin typeface="Cambria Math" panose="02040503050406030204" pitchFamily="18" charset="0"/>
                            </a:rPr>
                            <m:t>1</m:t>
                          </m:r>
                        </m:num>
                        <m:den>
                          <m:r>
                            <a:rPr lang="it-IT" sz="1600" b="0" i="1" smtClean="0">
                              <a:latin typeface="Cambria Math" panose="02040503050406030204" pitchFamily="18" charset="0"/>
                            </a:rPr>
                            <m:t>128</m:t>
                          </m:r>
                        </m:den>
                      </m:f>
                    </m:oMath>
                  </m:oMathPara>
                </a14:m>
                <a:endParaRPr lang="en-US" sz="1600" dirty="0"/>
              </a:p>
            </p:txBody>
          </p:sp>
        </mc:Choice>
        <mc:Fallback xmlns="">
          <p:sp>
            <p:nvSpPr>
              <p:cNvPr id="86" name="Rettangolo 85">
                <a:extLst>
                  <a:ext uri="{FF2B5EF4-FFF2-40B4-BE49-F238E27FC236}">
                    <a16:creationId xmlns:a16="http://schemas.microsoft.com/office/drawing/2014/main" id="{C41D3DC2-BE74-42D6-8A1B-7FAFFE8F1BBB}"/>
                  </a:ext>
                </a:extLst>
              </p:cNvPr>
              <p:cNvSpPr>
                <a:spLocks noRot="1" noChangeAspect="1" noMove="1" noResize="1" noEditPoints="1" noAdjustHandles="1" noChangeArrowheads="1" noChangeShapeType="1" noTextEdit="1"/>
              </p:cNvSpPr>
              <p:nvPr/>
            </p:nvSpPr>
            <p:spPr>
              <a:xfrm>
                <a:off x="5626360" y="4679652"/>
                <a:ext cx="4329583" cy="554960"/>
              </a:xfrm>
              <a:prstGeom prst="rect">
                <a:avLst/>
              </a:prstGeom>
              <a:blipFill>
                <a:blip r:embed="rId34"/>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87" name="Rettangolo 86">
                <a:extLst>
                  <a:ext uri="{FF2B5EF4-FFF2-40B4-BE49-F238E27FC236}">
                    <a16:creationId xmlns:a16="http://schemas.microsoft.com/office/drawing/2014/main" id="{EB80CC49-8C96-42FB-927A-7D82596A8FF2}"/>
                  </a:ext>
                </a:extLst>
              </p:cNvPr>
              <p:cNvSpPr/>
              <p:nvPr/>
            </p:nvSpPr>
            <p:spPr>
              <a:xfrm>
                <a:off x="5637118" y="5122167"/>
                <a:ext cx="1131207"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sz="1600" b="0" i="1" smtClean="0">
                              <a:latin typeface="Cambria Math" panose="02040503050406030204" pitchFamily="18" charset="0"/>
                            </a:rPr>
                          </m:ctrlPr>
                        </m:sSubPr>
                        <m:e>
                          <m:r>
                            <a:rPr lang="it-IT" sz="1600" b="0" i="1" smtClean="0">
                              <a:latin typeface="Cambria Math" panose="02040503050406030204" pitchFamily="18" charset="0"/>
                            </a:rPr>
                            <m:t>𝜓</m:t>
                          </m:r>
                        </m:e>
                        <m:sub>
                          <m:r>
                            <a:rPr lang="it-IT" sz="1600" b="0" i="1" smtClean="0">
                              <a:solidFill>
                                <a:srgbClr val="0000FF"/>
                              </a:solidFill>
                              <a:latin typeface="Cambria Math" panose="02040503050406030204" pitchFamily="18" charset="0"/>
                            </a:rPr>
                            <m:t>4</m:t>
                          </m:r>
                        </m:sub>
                      </m:sSub>
                      <m:r>
                        <a:rPr lang="it-IT" sz="1600" b="0" i="1" smtClean="0">
                          <a:latin typeface="Cambria Math" panose="02040503050406030204" pitchFamily="18" charset="0"/>
                        </a:rPr>
                        <m:t>(1)=1</m:t>
                      </m:r>
                    </m:oMath>
                  </m:oMathPara>
                </a14:m>
                <a:endParaRPr lang="en-US" sz="1600" dirty="0"/>
              </a:p>
            </p:txBody>
          </p:sp>
        </mc:Choice>
        <mc:Fallback xmlns="">
          <p:sp>
            <p:nvSpPr>
              <p:cNvPr id="87" name="Rettangolo 86">
                <a:extLst>
                  <a:ext uri="{FF2B5EF4-FFF2-40B4-BE49-F238E27FC236}">
                    <a16:creationId xmlns:a16="http://schemas.microsoft.com/office/drawing/2014/main" id="{EB80CC49-8C96-42FB-927A-7D82596A8FF2}"/>
                  </a:ext>
                </a:extLst>
              </p:cNvPr>
              <p:cNvSpPr>
                <a:spLocks noRot="1" noChangeAspect="1" noMove="1" noResize="1" noEditPoints="1" noAdjustHandles="1" noChangeArrowheads="1" noChangeShapeType="1" noTextEdit="1"/>
              </p:cNvSpPr>
              <p:nvPr/>
            </p:nvSpPr>
            <p:spPr>
              <a:xfrm>
                <a:off x="5637118" y="5122167"/>
                <a:ext cx="1131207" cy="338554"/>
              </a:xfrm>
              <a:prstGeom prst="rect">
                <a:avLst/>
              </a:prstGeom>
              <a:blipFill>
                <a:blip r:embed="rId35"/>
                <a:stretch>
                  <a:fillRect b="-892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8" name="Rettangolo 87">
                <a:extLst>
                  <a:ext uri="{FF2B5EF4-FFF2-40B4-BE49-F238E27FC236}">
                    <a16:creationId xmlns:a16="http://schemas.microsoft.com/office/drawing/2014/main" id="{B8D33961-9582-464F-86E9-EA30FC9B0530}"/>
                  </a:ext>
                </a:extLst>
              </p:cNvPr>
              <p:cNvSpPr/>
              <p:nvPr/>
            </p:nvSpPr>
            <p:spPr>
              <a:xfrm>
                <a:off x="5637118" y="5470145"/>
                <a:ext cx="4329197" cy="55406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i="1">
                              <a:latin typeface="Cambria Math" panose="02040503050406030204" pitchFamily="18" charset="0"/>
                            </a:rPr>
                            <m:t>𝛿</m:t>
                          </m:r>
                        </m:e>
                        <m:sub>
                          <m:r>
                            <a:rPr lang="it-IT" sz="1600" b="0" i="1" smtClean="0">
                              <a:solidFill>
                                <a:srgbClr val="0000FF"/>
                              </a:solidFill>
                              <a:latin typeface="Cambria Math" panose="02040503050406030204" pitchFamily="18" charset="0"/>
                            </a:rPr>
                            <m:t>4</m:t>
                          </m:r>
                        </m:sub>
                      </m:sSub>
                      <m:r>
                        <a:rPr lang="it-IT" sz="1600" b="0" i="1" smtClean="0">
                          <a:latin typeface="Cambria Math" panose="02040503050406030204" pitchFamily="18" charset="0"/>
                        </a:rPr>
                        <m:t>(2)=</m:t>
                      </m:r>
                      <m:func>
                        <m:funcPr>
                          <m:ctrlPr>
                            <a:rPr lang="it-IT" sz="1600" i="1">
                              <a:latin typeface="Cambria Math" panose="02040503050406030204" pitchFamily="18" charset="0"/>
                            </a:rPr>
                          </m:ctrlPr>
                        </m:funcPr>
                        <m:fName>
                          <m:r>
                            <m:rPr>
                              <m:sty m:val="p"/>
                            </m:rPr>
                            <a:rPr lang="it-IT" sz="1600">
                              <a:latin typeface="Cambria Math" panose="02040503050406030204" pitchFamily="18" charset="0"/>
                            </a:rPr>
                            <m:t>max</m:t>
                          </m:r>
                        </m:fName>
                        <m:e>
                          <m:d>
                            <m:dPr>
                              <m:begChr m:val="["/>
                              <m:endChr m:val="]"/>
                              <m:ctrlPr>
                                <a:rPr lang="it-IT" sz="1600" i="1">
                                  <a:latin typeface="Cambria Math" panose="02040503050406030204" pitchFamily="18" charset="0"/>
                                </a:rPr>
                              </m:ctrlPr>
                            </m:dPr>
                            <m:e>
                              <m:sSub>
                                <m:sSubPr>
                                  <m:ctrlPr>
                                    <a:rPr lang="it-IT" sz="1600" i="1" smtClean="0">
                                      <a:solidFill>
                                        <a:srgbClr val="00B050"/>
                                      </a:solidFill>
                                      <a:latin typeface="Cambria Math" panose="02040503050406030204" pitchFamily="18" charset="0"/>
                                    </a:rPr>
                                  </m:ctrlPr>
                                </m:sSubPr>
                                <m:e>
                                  <m:r>
                                    <a:rPr lang="it-IT" sz="1600" i="1">
                                      <a:solidFill>
                                        <a:srgbClr val="00B050"/>
                                      </a:solidFill>
                                      <a:latin typeface="Cambria Math" panose="02040503050406030204" pitchFamily="18" charset="0"/>
                                    </a:rPr>
                                    <m:t>𝛿</m:t>
                                  </m:r>
                                </m:e>
                                <m:sub>
                                  <m:r>
                                    <a:rPr lang="it-IT" sz="1600" b="0" i="1" smtClean="0">
                                      <a:solidFill>
                                        <a:srgbClr val="00B050"/>
                                      </a:solidFill>
                                      <a:latin typeface="Cambria Math" panose="02040503050406030204" pitchFamily="18" charset="0"/>
                                    </a:rPr>
                                    <m:t>3</m:t>
                                  </m:r>
                                </m:sub>
                              </m:sSub>
                              <m:d>
                                <m:dPr>
                                  <m:ctrlPr>
                                    <a:rPr lang="it-IT" sz="1600" i="1">
                                      <a:solidFill>
                                        <a:srgbClr val="00B050"/>
                                      </a:solidFill>
                                      <a:latin typeface="Cambria Math" panose="02040503050406030204" pitchFamily="18" charset="0"/>
                                    </a:rPr>
                                  </m:ctrlPr>
                                </m:dPr>
                                <m:e>
                                  <m:r>
                                    <a:rPr lang="it-IT" sz="1600" b="0" i="1" smtClean="0">
                                      <a:solidFill>
                                        <a:srgbClr val="00B050"/>
                                      </a:solidFill>
                                      <a:latin typeface="Cambria Math" panose="02040503050406030204" pitchFamily="18" charset="0"/>
                                    </a:rPr>
                                    <m:t>1</m:t>
                                  </m:r>
                                </m:e>
                              </m:d>
                              <m:sSub>
                                <m:sSubPr>
                                  <m:ctrlPr>
                                    <a:rPr lang="it-IT" sz="1600" i="1">
                                      <a:solidFill>
                                        <a:srgbClr val="00B050"/>
                                      </a:solidFill>
                                      <a:latin typeface="Cambria Math" panose="02040503050406030204" pitchFamily="18" charset="0"/>
                                    </a:rPr>
                                  </m:ctrlPr>
                                </m:sSubPr>
                                <m:e>
                                  <m:r>
                                    <a:rPr lang="it-IT" sz="1600" i="1">
                                      <a:solidFill>
                                        <a:srgbClr val="00B050"/>
                                      </a:solidFill>
                                      <a:latin typeface="Cambria Math" panose="02040503050406030204" pitchFamily="18" charset="0"/>
                                    </a:rPr>
                                    <m:t>𝑎</m:t>
                                  </m:r>
                                </m:e>
                                <m:sub>
                                  <m:r>
                                    <a:rPr lang="it-IT" sz="1600" i="1">
                                      <a:solidFill>
                                        <a:srgbClr val="00B050"/>
                                      </a:solidFill>
                                      <a:latin typeface="Cambria Math" panose="02040503050406030204" pitchFamily="18" charset="0"/>
                                    </a:rPr>
                                    <m:t>1</m:t>
                                  </m:r>
                                  <m:r>
                                    <a:rPr lang="it-IT" sz="1600" b="0" i="1" smtClean="0">
                                      <a:solidFill>
                                        <a:srgbClr val="00B050"/>
                                      </a:solidFill>
                                      <a:latin typeface="Cambria Math" panose="02040503050406030204" pitchFamily="18" charset="0"/>
                                    </a:rPr>
                                    <m:t>2</m:t>
                                  </m:r>
                                </m:sub>
                              </m:sSub>
                              <m:r>
                                <a:rPr lang="it-IT" sz="1600" i="1">
                                  <a:solidFill>
                                    <a:srgbClr val="00B050"/>
                                  </a:solidFill>
                                  <a:latin typeface="Cambria Math" panose="02040503050406030204" pitchFamily="18" charset="0"/>
                                </a:rPr>
                                <m:t>,</m:t>
                              </m:r>
                              <m:sSub>
                                <m:sSubPr>
                                  <m:ctrlPr>
                                    <a:rPr lang="it-IT" sz="1600" i="1">
                                      <a:solidFill>
                                        <a:srgbClr val="00B050"/>
                                      </a:solidFill>
                                      <a:latin typeface="Cambria Math" panose="02040503050406030204" pitchFamily="18" charset="0"/>
                                    </a:rPr>
                                  </m:ctrlPr>
                                </m:sSubPr>
                                <m:e>
                                  <m:r>
                                    <a:rPr lang="it-IT" sz="1600" i="1">
                                      <a:solidFill>
                                        <a:srgbClr val="00B050"/>
                                      </a:solidFill>
                                      <a:latin typeface="Cambria Math" panose="02040503050406030204" pitchFamily="18" charset="0"/>
                                    </a:rPr>
                                    <m:t>𝛿</m:t>
                                  </m:r>
                                </m:e>
                                <m:sub>
                                  <m:r>
                                    <a:rPr lang="it-IT" sz="1600" b="0" i="1" smtClean="0">
                                      <a:solidFill>
                                        <a:srgbClr val="00B050"/>
                                      </a:solidFill>
                                      <a:latin typeface="Cambria Math" panose="02040503050406030204" pitchFamily="18" charset="0"/>
                                    </a:rPr>
                                    <m:t>3</m:t>
                                  </m:r>
                                </m:sub>
                              </m:sSub>
                              <m:d>
                                <m:dPr>
                                  <m:ctrlPr>
                                    <a:rPr lang="it-IT" sz="1600" i="1">
                                      <a:solidFill>
                                        <a:srgbClr val="00B050"/>
                                      </a:solidFill>
                                      <a:latin typeface="Cambria Math" panose="02040503050406030204" pitchFamily="18" charset="0"/>
                                    </a:rPr>
                                  </m:ctrlPr>
                                </m:dPr>
                                <m:e>
                                  <m:r>
                                    <a:rPr lang="it-IT" sz="1600" i="1">
                                      <a:solidFill>
                                        <a:srgbClr val="00B050"/>
                                      </a:solidFill>
                                      <a:latin typeface="Cambria Math" panose="02040503050406030204" pitchFamily="18" charset="0"/>
                                    </a:rPr>
                                    <m:t>2</m:t>
                                  </m:r>
                                </m:e>
                              </m:d>
                              <m:sSub>
                                <m:sSubPr>
                                  <m:ctrlPr>
                                    <a:rPr lang="it-IT" sz="1600" i="1">
                                      <a:solidFill>
                                        <a:srgbClr val="00B050"/>
                                      </a:solidFill>
                                      <a:latin typeface="Cambria Math" panose="02040503050406030204" pitchFamily="18" charset="0"/>
                                    </a:rPr>
                                  </m:ctrlPr>
                                </m:sSubPr>
                                <m:e>
                                  <m:r>
                                    <a:rPr lang="it-IT" sz="1600" i="1">
                                      <a:solidFill>
                                        <a:srgbClr val="00B050"/>
                                      </a:solidFill>
                                      <a:latin typeface="Cambria Math" panose="02040503050406030204" pitchFamily="18" charset="0"/>
                                    </a:rPr>
                                    <m:t>𝑎</m:t>
                                  </m:r>
                                </m:e>
                                <m:sub>
                                  <m:r>
                                    <a:rPr lang="it-IT" sz="1600" b="0" i="1" smtClean="0">
                                      <a:solidFill>
                                        <a:srgbClr val="00B050"/>
                                      </a:solidFill>
                                      <a:latin typeface="Cambria Math" panose="02040503050406030204" pitchFamily="18" charset="0"/>
                                    </a:rPr>
                                    <m:t>22</m:t>
                                  </m:r>
                                </m:sub>
                              </m:sSub>
                            </m:e>
                          </m:d>
                          <m:sSub>
                            <m:sSubPr>
                              <m:ctrlPr>
                                <a:rPr lang="it-IT" sz="1600" i="1">
                                  <a:latin typeface="Cambria Math" panose="02040503050406030204" pitchFamily="18" charset="0"/>
                                </a:rPr>
                              </m:ctrlPr>
                            </m:sSubPr>
                            <m:e>
                              <m:r>
                                <a:rPr lang="it-IT" sz="1600" i="1">
                                  <a:latin typeface="Cambria Math" panose="02040503050406030204" pitchFamily="18" charset="0"/>
                                </a:rPr>
                                <m:t>𝑏</m:t>
                              </m:r>
                            </m:e>
                            <m:sub>
                              <m:r>
                                <a:rPr lang="it-IT" sz="1600" b="0" i="1" smtClean="0">
                                  <a:solidFill>
                                    <a:srgbClr val="0000FF"/>
                                  </a:solidFill>
                                  <a:latin typeface="Cambria Math" panose="02040503050406030204" pitchFamily="18" charset="0"/>
                                </a:rPr>
                                <m:t>4</m:t>
                              </m:r>
                            </m:sub>
                          </m:sSub>
                          <m:d>
                            <m:dPr>
                              <m:ctrlPr>
                                <a:rPr lang="it-IT" sz="1600" i="1">
                                  <a:latin typeface="Cambria Math" panose="02040503050406030204" pitchFamily="18" charset="0"/>
                                </a:rPr>
                              </m:ctrlPr>
                            </m:dPr>
                            <m:e>
                              <m:r>
                                <a:rPr lang="it-IT" sz="1600" i="1">
                                  <a:solidFill>
                                    <a:srgbClr val="E71224"/>
                                  </a:solidFill>
                                  <a:latin typeface="Cambria Math" panose="02040503050406030204" pitchFamily="18" charset="0"/>
                                </a:rPr>
                                <m:t>ℋ</m:t>
                              </m:r>
                            </m:e>
                          </m:d>
                        </m:e>
                      </m:func>
                      <m:r>
                        <a:rPr lang="it-IT" sz="1600" i="1">
                          <a:latin typeface="Cambria Math" panose="02040503050406030204" pitchFamily="18" charset="0"/>
                        </a:rPr>
                        <m:t>=</m:t>
                      </m:r>
                      <m:f>
                        <m:fPr>
                          <m:ctrlPr>
                            <a:rPr lang="it-IT" sz="1600" i="1">
                              <a:latin typeface="Cambria Math" panose="02040503050406030204" pitchFamily="18" charset="0"/>
                            </a:rPr>
                          </m:ctrlPr>
                        </m:fPr>
                        <m:num>
                          <m:r>
                            <a:rPr lang="it-IT" sz="1600" b="0" i="1" smtClean="0">
                              <a:latin typeface="Cambria Math" panose="02040503050406030204" pitchFamily="18" charset="0"/>
                            </a:rPr>
                            <m:t>4</m:t>
                          </m:r>
                        </m:num>
                        <m:den>
                          <m:r>
                            <a:rPr lang="it-IT" sz="1600" b="0" i="1" smtClean="0">
                              <a:latin typeface="Cambria Math" panose="02040503050406030204" pitchFamily="18" charset="0"/>
                            </a:rPr>
                            <m:t>125</m:t>
                          </m:r>
                        </m:den>
                      </m:f>
                    </m:oMath>
                  </m:oMathPara>
                </a14:m>
                <a:endParaRPr lang="en-US" sz="1600" dirty="0"/>
              </a:p>
            </p:txBody>
          </p:sp>
        </mc:Choice>
        <mc:Fallback xmlns="">
          <p:sp>
            <p:nvSpPr>
              <p:cNvPr id="88" name="Rettangolo 87">
                <a:extLst>
                  <a:ext uri="{FF2B5EF4-FFF2-40B4-BE49-F238E27FC236}">
                    <a16:creationId xmlns:a16="http://schemas.microsoft.com/office/drawing/2014/main" id="{B8D33961-9582-464F-86E9-EA30FC9B0530}"/>
                  </a:ext>
                </a:extLst>
              </p:cNvPr>
              <p:cNvSpPr>
                <a:spLocks noRot="1" noChangeAspect="1" noMove="1" noResize="1" noEditPoints="1" noAdjustHandles="1" noChangeArrowheads="1" noChangeShapeType="1" noTextEdit="1"/>
              </p:cNvSpPr>
              <p:nvPr/>
            </p:nvSpPr>
            <p:spPr>
              <a:xfrm>
                <a:off x="5637118" y="5470145"/>
                <a:ext cx="4329197" cy="554062"/>
              </a:xfrm>
              <a:prstGeom prst="rect">
                <a:avLst/>
              </a:prstGeom>
              <a:blipFill>
                <a:blip r:embed="rId36"/>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89" name="Rettangolo 88">
                <a:extLst>
                  <a:ext uri="{FF2B5EF4-FFF2-40B4-BE49-F238E27FC236}">
                    <a16:creationId xmlns:a16="http://schemas.microsoft.com/office/drawing/2014/main" id="{43202636-5EDA-43C9-BF77-C090C0D3D890}"/>
                  </a:ext>
                </a:extLst>
              </p:cNvPr>
              <p:cNvSpPr/>
              <p:nvPr/>
            </p:nvSpPr>
            <p:spPr>
              <a:xfrm>
                <a:off x="5613403" y="5920321"/>
                <a:ext cx="1131207"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sz="1600" i="1" smtClean="0">
                              <a:latin typeface="Cambria Math" panose="02040503050406030204" pitchFamily="18" charset="0"/>
                            </a:rPr>
                          </m:ctrlPr>
                        </m:sSubPr>
                        <m:e>
                          <m:r>
                            <a:rPr lang="it-IT" sz="1600" i="1">
                              <a:latin typeface="Cambria Math" panose="02040503050406030204" pitchFamily="18" charset="0"/>
                            </a:rPr>
                            <m:t>𝜓</m:t>
                          </m:r>
                        </m:e>
                        <m:sub>
                          <m:r>
                            <a:rPr lang="it-IT" sz="1600" b="0" i="1" smtClean="0">
                              <a:solidFill>
                                <a:srgbClr val="0000FF"/>
                              </a:solidFill>
                              <a:latin typeface="Cambria Math" panose="02040503050406030204" pitchFamily="18" charset="0"/>
                            </a:rPr>
                            <m:t>4</m:t>
                          </m:r>
                        </m:sub>
                      </m:sSub>
                      <m:r>
                        <a:rPr lang="it-IT" sz="1600" b="0" i="1" smtClean="0">
                          <a:latin typeface="Cambria Math" panose="02040503050406030204" pitchFamily="18" charset="0"/>
                        </a:rPr>
                        <m:t>(2)=2</m:t>
                      </m:r>
                    </m:oMath>
                  </m:oMathPara>
                </a14:m>
                <a:endParaRPr lang="en-US" sz="1600" dirty="0"/>
              </a:p>
            </p:txBody>
          </p:sp>
        </mc:Choice>
        <mc:Fallback xmlns="">
          <p:sp>
            <p:nvSpPr>
              <p:cNvPr id="89" name="Rettangolo 88">
                <a:extLst>
                  <a:ext uri="{FF2B5EF4-FFF2-40B4-BE49-F238E27FC236}">
                    <a16:creationId xmlns:a16="http://schemas.microsoft.com/office/drawing/2014/main" id="{43202636-5EDA-43C9-BF77-C090C0D3D890}"/>
                  </a:ext>
                </a:extLst>
              </p:cNvPr>
              <p:cNvSpPr>
                <a:spLocks noRot="1" noChangeAspect="1" noMove="1" noResize="1" noEditPoints="1" noAdjustHandles="1" noChangeArrowheads="1" noChangeShapeType="1" noTextEdit="1"/>
              </p:cNvSpPr>
              <p:nvPr/>
            </p:nvSpPr>
            <p:spPr>
              <a:xfrm>
                <a:off x="5613403" y="5920321"/>
                <a:ext cx="1131207" cy="338554"/>
              </a:xfrm>
              <a:prstGeom prst="rect">
                <a:avLst/>
              </a:prstGeom>
              <a:blipFill>
                <a:blip r:embed="rId37"/>
                <a:stretch>
                  <a:fillRect b="-8929"/>
                </a:stretch>
              </a:blipFill>
            </p:spPr>
            <p:txBody>
              <a:bodyPr/>
              <a:lstStyle/>
              <a:p>
                <a:r>
                  <a:rPr lang="en-US">
                    <a:noFill/>
                  </a:rPr>
                  <a:t> </a:t>
                </a:r>
              </a:p>
            </p:txBody>
          </p:sp>
        </mc:Fallback>
      </mc:AlternateContent>
      <p:pic>
        <p:nvPicPr>
          <p:cNvPr id="92" name="Immagine 91">
            <a:extLst>
              <a:ext uri="{FF2B5EF4-FFF2-40B4-BE49-F238E27FC236}">
                <a16:creationId xmlns:a16="http://schemas.microsoft.com/office/drawing/2014/main" id="{98F82E04-8B17-4111-970F-28BDC35E065F}"/>
              </a:ext>
            </a:extLst>
          </p:cNvPr>
          <p:cNvPicPr>
            <a:picLocks noChangeAspect="1"/>
          </p:cNvPicPr>
          <p:nvPr>
            <p:custDataLst>
              <p:tags r:id="rId1"/>
            </p:custDataLst>
          </p:nvPr>
        </p:nvPicPr>
        <p:blipFill>
          <a:blip r:embed="rId38">
            <a:extLst>
              <a:ext uri="{28A0092B-C50C-407E-A947-70E740481C1C}">
                <a14:useLocalDpi xmlns:a14="http://schemas.microsoft.com/office/drawing/2010/main" val="0"/>
              </a:ext>
            </a:extLst>
          </a:blip>
          <a:stretch>
            <a:fillRect/>
          </a:stretch>
        </p:blipFill>
        <p:spPr>
          <a:xfrm>
            <a:off x="5512454" y="735765"/>
            <a:ext cx="163690" cy="681122"/>
          </a:xfrm>
          <a:prstGeom prst="rect">
            <a:avLst/>
          </a:prstGeom>
        </p:spPr>
      </p:pic>
      <p:grpSp>
        <p:nvGrpSpPr>
          <p:cNvPr id="128" name="Gruppo 127">
            <a:extLst>
              <a:ext uri="{FF2B5EF4-FFF2-40B4-BE49-F238E27FC236}">
                <a16:creationId xmlns:a16="http://schemas.microsoft.com/office/drawing/2014/main" id="{A4786E98-E35C-49D5-BDA3-154B2268C133}"/>
              </a:ext>
            </a:extLst>
          </p:cNvPr>
          <p:cNvGrpSpPr/>
          <p:nvPr/>
        </p:nvGrpSpPr>
        <p:grpSpPr>
          <a:xfrm>
            <a:off x="5680169" y="1234085"/>
            <a:ext cx="3807740" cy="1044927"/>
            <a:chOff x="5680169" y="1234085"/>
            <a:chExt cx="3807740" cy="1044927"/>
          </a:xfrm>
        </p:grpSpPr>
        <mc:AlternateContent xmlns:mc="http://schemas.openxmlformats.org/markup-compatibility/2006" xmlns:a14="http://schemas.microsoft.com/office/drawing/2010/main">
          <mc:Choice Requires="a14">
            <p:sp>
              <p:nvSpPr>
                <p:cNvPr id="53" name="Rettangolo 52">
                  <a:extLst>
                    <a:ext uri="{FF2B5EF4-FFF2-40B4-BE49-F238E27FC236}">
                      <a16:creationId xmlns:a16="http://schemas.microsoft.com/office/drawing/2014/main" id="{FFB1AA42-43FE-47E3-A352-C7B45B7C7806}"/>
                    </a:ext>
                  </a:extLst>
                </p:cNvPr>
                <p:cNvSpPr/>
                <p:nvPr/>
              </p:nvSpPr>
              <p:spPr>
                <a:xfrm>
                  <a:off x="5700847" y="1234085"/>
                  <a:ext cx="3787062" cy="82355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sz="1600" b="0" i="1" smtClean="0">
                                <a:latin typeface="Cambria Math" panose="02040503050406030204" pitchFamily="18" charset="0"/>
                              </a:rPr>
                            </m:ctrlPr>
                          </m:sSubPr>
                          <m:e>
                            <m:r>
                              <a:rPr lang="it-IT" sz="1600" b="0" i="1" smtClean="0">
                                <a:latin typeface="Cambria Math" panose="02040503050406030204" pitchFamily="18" charset="0"/>
                              </a:rPr>
                              <m:t>𝛿</m:t>
                            </m:r>
                          </m:e>
                          <m:sub>
                            <m:r>
                              <a:rPr lang="it-IT" sz="1600" b="0" i="1" smtClean="0">
                                <a:solidFill>
                                  <a:srgbClr val="0000FF"/>
                                </a:solidFill>
                                <a:latin typeface="Cambria Math" panose="02040503050406030204" pitchFamily="18" charset="0"/>
                              </a:rPr>
                              <m:t>2</m:t>
                            </m:r>
                          </m:sub>
                        </m:sSub>
                        <m:d>
                          <m:dPr>
                            <m:ctrlPr>
                              <a:rPr lang="it-IT" sz="1600" b="0" i="1" smtClean="0">
                                <a:latin typeface="Cambria Math" panose="02040503050406030204" pitchFamily="18" charset="0"/>
                              </a:rPr>
                            </m:ctrlPr>
                          </m:dPr>
                          <m:e>
                            <m:r>
                              <a:rPr lang="it-IT" sz="1600" b="0" i="1" smtClean="0">
                                <a:latin typeface="Cambria Math" panose="02040503050406030204" pitchFamily="18" charset="0"/>
                              </a:rPr>
                              <m:t>1</m:t>
                            </m:r>
                          </m:e>
                        </m:d>
                        <m:r>
                          <a:rPr lang="it-IT" sz="1600" b="0" i="1" smtClean="0">
                            <a:latin typeface="Cambria Math" panose="02040503050406030204" pitchFamily="18" charset="0"/>
                          </a:rPr>
                          <m:t>=</m:t>
                        </m:r>
                        <m:func>
                          <m:funcPr>
                            <m:ctrlPr>
                              <a:rPr lang="it-IT" sz="1600" b="0" i="1" smtClean="0">
                                <a:latin typeface="Cambria Math" panose="02040503050406030204" pitchFamily="18" charset="0"/>
                              </a:rPr>
                            </m:ctrlPr>
                          </m:funcPr>
                          <m:fName>
                            <m:r>
                              <m:rPr>
                                <m:sty m:val="p"/>
                              </m:rPr>
                              <a:rPr lang="it-IT" sz="1600" b="0" i="0" smtClean="0">
                                <a:latin typeface="Cambria Math" panose="02040503050406030204" pitchFamily="18" charset="0"/>
                              </a:rPr>
                              <m:t>max</m:t>
                            </m:r>
                          </m:fName>
                          <m:e>
                            <m:limUpp>
                              <m:limUppPr>
                                <m:ctrlPr>
                                  <a:rPr lang="it-IT" sz="1600" i="1">
                                    <a:latin typeface="Cambria Math" panose="02040503050406030204" pitchFamily="18" charset="0"/>
                                  </a:rPr>
                                </m:ctrlPr>
                              </m:limUppPr>
                              <m:e>
                                <m:groupChr>
                                  <m:groupChrPr>
                                    <m:chr m:val="⏞"/>
                                    <m:pos m:val="top"/>
                                    <m:vertJc m:val="bot"/>
                                    <m:ctrlPr>
                                      <a:rPr lang="it-IT" sz="1600" i="1">
                                        <a:latin typeface="Cambria Math" panose="02040503050406030204" pitchFamily="18" charset="0"/>
                                      </a:rPr>
                                    </m:ctrlPr>
                                  </m:groupChrPr>
                                  <m:e>
                                    <m:d>
                                      <m:dPr>
                                        <m:begChr m:val="["/>
                                        <m:endChr m:val="]"/>
                                        <m:ctrlPr>
                                          <a:rPr lang="it-IT" sz="1600" b="0" i="1" smtClean="0">
                                            <a:latin typeface="Cambria Math" panose="02040503050406030204" pitchFamily="18" charset="0"/>
                                          </a:rPr>
                                        </m:ctrlPr>
                                      </m:dPr>
                                      <m:e>
                                        <m:f>
                                          <m:fPr>
                                            <m:ctrlPr>
                                              <a:rPr lang="it-IT" sz="1600" i="1">
                                                <a:solidFill>
                                                  <a:srgbClr val="7030A0"/>
                                                </a:solidFill>
                                                <a:latin typeface="Cambria Math" panose="02040503050406030204" pitchFamily="18" charset="0"/>
                                              </a:rPr>
                                            </m:ctrlPr>
                                          </m:fPr>
                                          <m:num>
                                            <m:r>
                                              <a:rPr lang="it-IT" sz="1600" i="1">
                                                <a:solidFill>
                                                  <a:srgbClr val="7030A0"/>
                                                </a:solidFill>
                                                <a:latin typeface="Cambria Math" panose="02040503050406030204" pitchFamily="18" charset="0"/>
                                              </a:rPr>
                                              <m:t>1</m:t>
                                            </m:r>
                                          </m:num>
                                          <m:den>
                                            <m:r>
                                              <a:rPr lang="it-IT" sz="1600" i="1">
                                                <a:solidFill>
                                                  <a:srgbClr val="7030A0"/>
                                                </a:solidFill>
                                                <a:latin typeface="Cambria Math" panose="02040503050406030204" pitchFamily="18" charset="0"/>
                                              </a:rPr>
                                              <m:t>2</m:t>
                                            </m:r>
                                          </m:den>
                                        </m:f>
                                        <m:sSub>
                                          <m:sSubPr>
                                            <m:ctrlPr>
                                              <a:rPr lang="it-IT" sz="1600" i="1">
                                                <a:solidFill>
                                                  <a:srgbClr val="7030A0"/>
                                                </a:solidFill>
                                                <a:latin typeface="Cambria Math" panose="02040503050406030204" pitchFamily="18" charset="0"/>
                                              </a:rPr>
                                            </m:ctrlPr>
                                          </m:sSubPr>
                                          <m:e>
                                            <m:r>
                                              <a:rPr lang="it-IT" sz="1600" i="1">
                                                <a:solidFill>
                                                  <a:srgbClr val="7030A0"/>
                                                </a:solidFill>
                                                <a:latin typeface="Cambria Math" panose="02040503050406030204" pitchFamily="18" charset="0"/>
                                              </a:rPr>
                                              <m:t>𝑎</m:t>
                                            </m:r>
                                          </m:e>
                                          <m:sub>
                                            <m:r>
                                              <a:rPr lang="it-IT" sz="1600" i="1">
                                                <a:solidFill>
                                                  <a:srgbClr val="7030A0"/>
                                                </a:solidFill>
                                                <a:latin typeface="Cambria Math" panose="02040503050406030204" pitchFamily="18" charset="0"/>
                                              </a:rPr>
                                              <m:t>11</m:t>
                                            </m:r>
                                          </m:sub>
                                        </m:sSub>
                                      </m:e>
                                    </m:d>
                                  </m:e>
                                </m:groupChr>
                              </m:e>
                              <m:lim>
                                <m:sSub>
                                  <m:sSubPr>
                                    <m:ctrlPr>
                                      <a:rPr lang="it-IT" sz="1600" i="1" smtClean="0">
                                        <a:solidFill>
                                          <a:schemeClr val="tx1"/>
                                        </a:solidFill>
                                        <a:latin typeface="Cambria Math" panose="02040503050406030204" pitchFamily="18" charset="0"/>
                                      </a:rPr>
                                    </m:ctrlPr>
                                  </m:sSubPr>
                                  <m:e>
                                    <m:r>
                                      <a:rPr lang="it-IT" sz="1600" i="1">
                                        <a:solidFill>
                                          <a:schemeClr val="tx1"/>
                                        </a:solidFill>
                                        <a:latin typeface="Cambria Math" panose="02040503050406030204" pitchFamily="18" charset="0"/>
                                      </a:rPr>
                                      <m:t>𝛿</m:t>
                                    </m:r>
                                  </m:e>
                                  <m:sub>
                                    <m:r>
                                      <a:rPr lang="it-IT" sz="1600" i="1" smtClean="0">
                                        <a:solidFill>
                                          <a:schemeClr val="tx1"/>
                                        </a:solidFill>
                                        <a:latin typeface="Cambria Math" panose="02040503050406030204" pitchFamily="18" charset="0"/>
                                      </a:rPr>
                                      <m:t>𝑡</m:t>
                                    </m:r>
                                    <m:r>
                                      <a:rPr lang="it-IT" sz="1600" i="1" smtClean="0">
                                        <a:solidFill>
                                          <a:schemeClr val="tx1"/>
                                        </a:solidFill>
                                        <a:latin typeface="Cambria Math" panose="02040503050406030204" pitchFamily="18" charset="0"/>
                                      </a:rPr>
                                      <m:t>−1</m:t>
                                    </m:r>
                                  </m:sub>
                                </m:sSub>
                                <m:d>
                                  <m:dPr>
                                    <m:ctrlPr>
                                      <a:rPr lang="it-IT" sz="1600" i="1">
                                        <a:solidFill>
                                          <a:schemeClr val="tx1"/>
                                        </a:solidFill>
                                        <a:latin typeface="Cambria Math" panose="02040503050406030204" pitchFamily="18" charset="0"/>
                                      </a:rPr>
                                    </m:ctrlPr>
                                  </m:dPr>
                                  <m:e>
                                    <m:r>
                                      <a:rPr lang="it-IT" sz="1600" i="1">
                                        <a:solidFill>
                                          <a:schemeClr val="tx1"/>
                                        </a:solidFill>
                                        <a:latin typeface="Cambria Math" panose="02040503050406030204" pitchFamily="18" charset="0"/>
                                      </a:rPr>
                                      <m:t>𝑖</m:t>
                                    </m:r>
                                  </m:e>
                                </m:d>
                                <m:sSub>
                                  <m:sSubPr>
                                    <m:ctrlPr>
                                      <a:rPr lang="it-IT" sz="1600" b="0" i="1" smtClean="0">
                                        <a:solidFill>
                                          <a:schemeClr val="tx1"/>
                                        </a:solidFill>
                                        <a:latin typeface="Cambria Math" panose="02040503050406030204" pitchFamily="18" charset="0"/>
                                      </a:rPr>
                                    </m:ctrlPr>
                                  </m:sSubPr>
                                  <m:e>
                                    <m:r>
                                      <a:rPr lang="it-IT" sz="1600" i="1" smtClean="0">
                                        <a:solidFill>
                                          <a:schemeClr val="tx1"/>
                                        </a:solidFill>
                                        <a:latin typeface="Cambria Math" panose="02040503050406030204" pitchFamily="18" charset="0"/>
                                      </a:rPr>
                                      <m:t>𝑎</m:t>
                                    </m:r>
                                  </m:e>
                                  <m:sub>
                                    <m:r>
                                      <a:rPr lang="it-IT" sz="1600" b="0" i="1" smtClean="0">
                                        <a:solidFill>
                                          <a:schemeClr val="tx1"/>
                                        </a:solidFill>
                                        <a:latin typeface="Cambria Math" panose="02040503050406030204" pitchFamily="18" charset="0"/>
                                      </a:rPr>
                                      <m:t>𝑖𝑗</m:t>
                                    </m:r>
                                  </m:sub>
                                </m:sSub>
                              </m:lim>
                            </m:limUpp>
                            <m:r>
                              <a:rPr lang="it-IT" sz="1600" b="0" i="1" smtClean="0">
                                <a:solidFill>
                                  <a:schemeClr val="tx1"/>
                                </a:solidFill>
                                <a:latin typeface="Cambria Math" panose="02040503050406030204" pitchFamily="18" charset="0"/>
                              </a:rPr>
                              <m:t>⋅</m:t>
                            </m:r>
                            <m:sSub>
                              <m:sSubPr>
                                <m:ctrlPr>
                                  <a:rPr lang="it-IT" sz="1600" i="1">
                                    <a:latin typeface="Cambria Math" panose="02040503050406030204" pitchFamily="18" charset="0"/>
                                  </a:rPr>
                                </m:ctrlPr>
                              </m:sSubPr>
                              <m:e>
                                <m:r>
                                  <a:rPr lang="it-IT" sz="1600" i="1">
                                    <a:latin typeface="Cambria Math" panose="02040503050406030204" pitchFamily="18" charset="0"/>
                                  </a:rPr>
                                  <m:t>𝑏</m:t>
                                </m:r>
                              </m:e>
                              <m:sub>
                                <m:r>
                                  <a:rPr lang="it-IT" sz="1600" i="1">
                                    <a:solidFill>
                                      <a:srgbClr val="0000FF"/>
                                    </a:solidFill>
                                    <a:latin typeface="Cambria Math" panose="02040503050406030204" pitchFamily="18" charset="0"/>
                                  </a:rPr>
                                  <m:t>2</m:t>
                                </m:r>
                              </m:sub>
                            </m:sSub>
                            <m:d>
                              <m:dPr>
                                <m:ctrlPr>
                                  <a:rPr lang="it-IT" sz="1600" i="1">
                                    <a:latin typeface="Cambria Math" panose="02040503050406030204" pitchFamily="18" charset="0"/>
                                  </a:rPr>
                                </m:ctrlPr>
                              </m:dPr>
                              <m:e>
                                <m:r>
                                  <a:rPr lang="it-IT" sz="1600" i="1">
                                    <a:solidFill>
                                      <a:srgbClr val="E71224"/>
                                    </a:solidFill>
                                    <a:latin typeface="Cambria Math" panose="02040503050406030204" pitchFamily="18" charset="0"/>
                                  </a:rPr>
                                  <m:t>𝒯</m:t>
                                </m:r>
                              </m:e>
                            </m:d>
                          </m:e>
                        </m:func>
                        <m:r>
                          <a:rPr lang="it-IT" sz="1600" b="0" i="1" smtClean="0">
                            <a:latin typeface="Cambria Math" panose="02040503050406030204" pitchFamily="18" charset="0"/>
                          </a:rPr>
                          <m:t>=</m:t>
                        </m:r>
                        <m:f>
                          <m:fPr>
                            <m:ctrlPr>
                              <a:rPr lang="it-IT" sz="1600" i="1">
                                <a:latin typeface="Cambria Math" panose="02040503050406030204" pitchFamily="18" charset="0"/>
                              </a:rPr>
                            </m:ctrlPr>
                          </m:fPr>
                          <m:num>
                            <m:r>
                              <a:rPr lang="it-IT" sz="1600" i="1">
                                <a:latin typeface="Cambria Math" panose="02040503050406030204" pitchFamily="18" charset="0"/>
                              </a:rPr>
                              <m:t>1</m:t>
                            </m:r>
                          </m:num>
                          <m:den>
                            <m:r>
                              <a:rPr lang="it-IT" sz="1600" i="1">
                                <a:latin typeface="Cambria Math" panose="02040503050406030204" pitchFamily="18" charset="0"/>
                              </a:rPr>
                              <m:t>4</m:t>
                            </m:r>
                          </m:den>
                        </m:f>
                        <m:r>
                          <a:rPr lang="it-IT" sz="1600" i="1">
                            <a:latin typeface="Cambria Math" panose="02040503050406030204" pitchFamily="18" charset="0"/>
                          </a:rPr>
                          <m:t>⋅</m:t>
                        </m:r>
                        <m:f>
                          <m:fPr>
                            <m:ctrlPr>
                              <a:rPr lang="it-IT" sz="1600" i="1">
                                <a:latin typeface="Cambria Math" panose="02040503050406030204" pitchFamily="18" charset="0"/>
                              </a:rPr>
                            </m:ctrlPr>
                          </m:fPr>
                          <m:num>
                            <m:r>
                              <a:rPr lang="it-IT" sz="1600" b="0" i="1" smtClean="0">
                                <a:latin typeface="Cambria Math" panose="02040503050406030204" pitchFamily="18" charset="0"/>
                              </a:rPr>
                              <m:t>1</m:t>
                            </m:r>
                          </m:num>
                          <m:den>
                            <m:r>
                              <a:rPr lang="it-IT" sz="1600" b="0" i="1" smtClean="0">
                                <a:latin typeface="Cambria Math" panose="02040503050406030204" pitchFamily="18" charset="0"/>
                              </a:rPr>
                              <m:t>2</m:t>
                            </m:r>
                          </m:den>
                        </m:f>
                        <m:r>
                          <a:rPr lang="it-IT" sz="1600" b="0" i="0" smtClean="0">
                            <a:latin typeface="Cambria Math" panose="02040503050406030204" pitchFamily="18" charset="0"/>
                          </a:rPr>
                          <m:t>=</m:t>
                        </m:r>
                        <m:f>
                          <m:fPr>
                            <m:ctrlPr>
                              <a:rPr lang="it-IT" sz="1600" b="0" i="1" smtClean="0">
                                <a:latin typeface="Cambria Math" panose="02040503050406030204" pitchFamily="18" charset="0"/>
                              </a:rPr>
                            </m:ctrlPr>
                          </m:fPr>
                          <m:num>
                            <m:r>
                              <a:rPr lang="it-IT" sz="1600" b="0" i="0" smtClean="0">
                                <a:latin typeface="Cambria Math" panose="02040503050406030204" pitchFamily="18" charset="0"/>
                              </a:rPr>
                              <m:t>1</m:t>
                            </m:r>
                          </m:num>
                          <m:den>
                            <m:r>
                              <a:rPr lang="it-IT" sz="1600" b="0" i="0" smtClean="0">
                                <a:latin typeface="Cambria Math" panose="02040503050406030204" pitchFamily="18" charset="0"/>
                              </a:rPr>
                              <m:t>8</m:t>
                            </m:r>
                          </m:den>
                        </m:f>
                      </m:oMath>
                    </m:oMathPara>
                  </a14:m>
                  <a:endParaRPr lang="en-US" sz="1600" dirty="0"/>
                </a:p>
              </p:txBody>
            </p:sp>
          </mc:Choice>
          <mc:Fallback xmlns="">
            <p:sp>
              <p:nvSpPr>
                <p:cNvPr id="53" name="Rettangolo 52">
                  <a:extLst>
                    <a:ext uri="{FF2B5EF4-FFF2-40B4-BE49-F238E27FC236}">
                      <a16:creationId xmlns:a16="http://schemas.microsoft.com/office/drawing/2014/main" id="{FFB1AA42-43FE-47E3-A352-C7B45B7C7806}"/>
                    </a:ext>
                  </a:extLst>
                </p:cNvPr>
                <p:cNvSpPr>
                  <a:spLocks noRot="1" noChangeAspect="1" noMove="1" noResize="1" noEditPoints="1" noAdjustHandles="1" noChangeArrowheads="1" noChangeShapeType="1" noTextEdit="1"/>
                </p:cNvSpPr>
                <p:nvPr/>
              </p:nvSpPr>
              <p:spPr>
                <a:xfrm>
                  <a:off x="5700847" y="1234085"/>
                  <a:ext cx="3787062" cy="823559"/>
                </a:xfrm>
                <a:prstGeom prst="rect">
                  <a:avLst/>
                </a:prstGeom>
                <a:blipFill>
                  <a:blip r:embed="rId39"/>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54" name="Rettangolo 53">
                  <a:extLst>
                    <a:ext uri="{FF2B5EF4-FFF2-40B4-BE49-F238E27FC236}">
                      <a16:creationId xmlns:a16="http://schemas.microsoft.com/office/drawing/2014/main" id="{275B05D8-6485-4D87-97AA-9ECBC969202E}"/>
                    </a:ext>
                  </a:extLst>
                </p:cNvPr>
                <p:cNvSpPr/>
                <p:nvPr/>
              </p:nvSpPr>
              <p:spPr>
                <a:xfrm>
                  <a:off x="5680169" y="1940458"/>
                  <a:ext cx="1131207"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sz="1600" b="0" i="1" smtClean="0">
                                <a:latin typeface="Cambria Math" panose="02040503050406030204" pitchFamily="18" charset="0"/>
                              </a:rPr>
                            </m:ctrlPr>
                          </m:sSubPr>
                          <m:e>
                            <m:r>
                              <a:rPr lang="it-IT" sz="1600" b="0" i="1" smtClean="0">
                                <a:latin typeface="Cambria Math" panose="02040503050406030204" pitchFamily="18" charset="0"/>
                              </a:rPr>
                              <m:t>𝜓</m:t>
                            </m:r>
                          </m:e>
                          <m:sub>
                            <m:r>
                              <a:rPr lang="it-IT" sz="1600" b="0" i="1" smtClean="0">
                                <a:solidFill>
                                  <a:srgbClr val="0000FF"/>
                                </a:solidFill>
                                <a:latin typeface="Cambria Math" panose="02040503050406030204" pitchFamily="18" charset="0"/>
                              </a:rPr>
                              <m:t>2</m:t>
                            </m:r>
                          </m:sub>
                        </m:sSub>
                        <m:r>
                          <a:rPr lang="it-IT" sz="1600" b="0" i="1" smtClean="0">
                            <a:latin typeface="Cambria Math" panose="02040503050406030204" pitchFamily="18" charset="0"/>
                          </a:rPr>
                          <m:t>(1)=1</m:t>
                        </m:r>
                      </m:oMath>
                    </m:oMathPara>
                  </a14:m>
                  <a:endParaRPr lang="en-US" sz="1600" dirty="0"/>
                </a:p>
              </p:txBody>
            </p:sp>
          </mc:Choice>
          <mc:Fallback xmlns="">
            <p:sp>
              <p:nvSpPr>
                <p:cNvPr id="54" name="Rettangolo 53">
                  <a:extLst>
                    <a:ext uri="{FF2B5EF4-FFF2-40B4-BE49-F238E27FC236}">
                      <a16:creationId xmlns:a16="http://schemas.microsoft.com/office/drawing/2014/main" id="{275B05D8-6485-4D87-97AA-9ECBC969202E}"/>
                    </a:ext>
                  </a:extLst>
                </p:cNvPr>
                <p:cNvSpPr>
                  <a:spLocks noRot="1" noChangeAspect="1" noMove="1" noResize="1" noEditPoints="1" noAdjustHandles="1" noChangeArrowheads="1" noChangeShapeType="1" noTextEdit="1"/>
                </p:cNvSpPr>
                <p:nvPr/>
              </p:nvSpPr>
              <p:spPr>
                <a:xfrm>
                  <a:off x="5680169" y="1940458"/>
                  <a:ext cx="1131207" cy="338554"/>
                </a:xfrm>
                <a:prstGeom prst="rect">
                  <a:avLst/>
                </a:prstGeom>
                <a:blipFill>
                  <a:blip r:embed="rId40"/>
                  <a:stretch>
                    <a:fillRect b="-8929"/>
                  </a:stretch>
                </a:blipFill>
              </p:spPr>
              <p:txBody>
                <a:bodyPr/>
                <a:lstStyle/>
                <a:p>
                  <a:r>
                    <a:rPr lang="it-IT">
                      <a:noFill/>
                    </a:rPr>
                    <a:t> </a:t>
                  </a:r>
                </a:p>
              </p:txBody>
            </p:sp>
          </mc:Fallback>
        </mc:AlternateContent>
      </p:grpSp>
      <mc:AlternateContent xmlns:mc="http://schemas.openxmlformats.org/markup-compatibility/2006" xmlns:a14="http://schemas.microsoft.com/office/drawing/2010/main">
        <mc:Choice Requires="a14">
          <p:sp>
            <p:nvSpPr>
              <p:cNvPr id="57" name="Rettangolo 56">
                <a:extLst>
                  <a:ext uri="{FF2B5EF4-FFF2-40B4-BE49-F238E27FC236}">
                    <a16:creationId xmlns:a16="http://schemas.microsoft.com/office/drawing/2014/main" id="{2DDE4368-BBB3-4B16-9509-14BB52FA210C}"/>
                  </a:ext>
                </a:extLst>
              </p:cNvPr>
              <p:cNvSpPr/>
              <p:nvPr/>
            </p:nvSpPr>
            <p:spPr>
              <a:xfrm>
                <a:off x="5668390" y="2158221"/>
                <a:ext cx="3786421" cy="56156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sz="1600" b="0" i="1" smtClean="0">
                              <a:latin typeface="Cambria Math" panose="02040503050406030204" pitchFamily="18" charset="0"/>
                            </a:rPr>
                          </m:ctrlPr>
                        </m:sSubPr>
                        <m:e>
                          <m:r>
                            <a:rPr lang="it-IT" sz="1600" b="0" i="1" smtClean="0">
                              <a:latin typeface="Cambria Math" panose="02040503050406030204" pitchFamily="18" charset="0"/>
                            </a:rPr>
                            <m:t>𝛿</m:t>
                          </m:r>
                        </m:e>
                        <m:sub>
                          <m:r>
                            <a:rPr lang="it-IT" sz="1600" b="0" i="1" smtClean="0">
                              <a:solidFill>
                                <a:srgbClr val="0000FF"/>
                              </a:solidFill>
                              <a:latin typeface="Cambria Math" panose="02040503050406030204" pitchFamily="18" charset="0"/>
                            </a:rPr>
                            <m:t>2</m:t>
                          </m:r>
                        </m:sub>
                      </m:sSub>
                      <m:d>
                        <m:dPr>
                          <m:ctrlPr>
                            <a:rPr lang="it-IT" sz="1600" b="0" i="1" smtClean="0">
                              <a:latin typeface="Cambria Math" panose="02040503050406030204" pitchFamily="18" charset="0"/>
                            </a:rPr>
                          </m:ctrlPr>
                        </m:dPr>
                        <m:e>
                          <m:r>
                            <a:rPr lang="it-IT" sz="1600" b="0" i="1" smtClean="0">
                              <a:latin typeface="Cambria Math" panose="02040503050406030204" pitchFamily="18" charset="0"/>
                            </a:rPr>
                            <m:t>2</m:t>
                          </m:r>
                        </m:e>
                      </m:d>
                      <m:r>
                        <a:rPr lang="it-IT" sz="1600" b="0" i="1" smtClean="0">
                          <a:latin typeface="Cambria Math" panose="02040503050406030204" pitchFamily="18" charset="0"/>
                        </a:rPr>
                        <m:t>=</m:t>
                      </m:r>
                      <m:func>
                        <m:funcPr>
                          <m:ctrlPr>
                            <a:rPr lang="it-IT" sz="1600" i="1" smtClean="0">
                              <a:latin typeface="Cambria Math" panose="02040503050406030204" pitchFamily="18" charset="0"/>
                            </a:rPr>
                          </m:ctrlPr>
                        </m:funcPr>
                        <m:fName>
                          <m:r>
                            <m:rPr>
                              <m:sty m:val="p"/>
                            </m:rPr>
                            <a:rPr lang="it-IT" sz="1600">
                              <a:latin typeface="Cambria Math" panose="02040503050406030204" pitchFamily="18" charset="0"/>
                            </a:rPr>
                            <m:t>max</m:t>
                          </m:r>
                        </m:fName>
                        <m:e>
                          <m:d>
                            <m:dPr>
                              <m:begChr m:val="["/>
                              <m:endChr m:val="]"/>
                              <m:ctrlPr>
                                <a:rPr lang="it-IT" sz="1600" i="1">
                                  <a:latin typeface="Cambria Math" panose="02040503050406030204" pitchFamily="18" charset="0"/>
                                </a:rPr>
                              </m:ctrlPr>
                            </m:dPr>
                            <m:e>
                              <m:f>
                                <m:fPr>
                                  <m:ctrlPr>
                                    <a:rPr lang="it-IT" sz="1600" i="1" smtClean="0">
                                      <a:solidFill>
                                        <a:srgbClr val="00B050"/>
                                      </a:solidFill>
                                      <a:latin typeface="Cambria Math" panose="02040503050406030204" pitchFamily="18" charset="0"/>
                                    </a:rPr>
                                  </m:ctrlPr>
                                </m:fPr>
                                <m:num>
                                  <m:r>
                                    <a:rPr lang="it-IT" sz="1600" i="1">
                                      <a:solidFill>
                                        <a:srgbClr val="00B050"/>
                                      </a:solidFill>
                                      <a:latin typeface="Cambria Math" panose="02040503050406030204" pitchFamily="18" charset="0"/>
                                    </a:rPr>
                                    <m:t>1</m:t>
                                  </m:r>
                                </m:num>
                                <m:den>
                                  <m:r>
                                    <a:rPr lang="it-IT" sz="1600" i="1">
                                      <a:solidFill>
                                        <a:srgbClr val="00B050"/>
                                      </a:solidFill>
                                      <a:latin typeface="Cambria Math" panose="02040503050406030204" pitchFamily="18" charset="0"/>
                                    </a:rPr>
                                    <m:t>2</m:t>
                                  </m:r>
                                </m:den>
                              </m:f>
                              <m:sSub>
                                <m:sSubPr>
                                  <m:ctrlPr>
                                    <a:rPr lang="it-IT" sz="1600" i="1">
                                      <a:solidFill>
                                        <a:srgbClr val="00B050"/>
                                      </a:solidFill>
                                      <a:latin typeface="Cambria Math" panose="02040503050406030204" pitchFamily="18" charset="0"/>
                                    </a:rPr>
                                  </m:ctrlPr>
                                </m:sSubPr>
                                <m:e>
                                  <m:r>
                                    <a:rPr lang="it-IT" sz="1600" i="1">
                                      <a:solidFill>
                                        <a:srgbClr val="00B050"/>
                                      </a:solidFill>
                                      <a:latin typeface="Cambria Math" panose="02040503050406030204" pitchFamily="18" charset="0"/>
                                    </a:rPr>
                                    <m:t>𝑎</m:t>
                                  </m:r>
                                </m:e>
                                <m:sub>
                                  <m:r>
                                    <a:rPr lang="it-IT" sz="1600" b="0" i="1" smtClean="0">
                                      <a:solidFill>
                                        <a:srgbClr val="00B050"/>
                                      </a:solidFill>
                                      <a:latin typeface="Cambria Math" panose="02040503050406030204" pitchFamily="18" charset="0"/>
                                    </a:rPr>
                                    <m:t>12</m:t>
                                  </m:r>
                                </m:sub>
                              </m:sSub>
                            </m:e>
                          </m:d>
                          <m:sSub>
                            <m:sSubPr>
                              <m:ctrlPr>
                                <a:rPr lang="it-IT" sz="1600" i="1">
                                  <a:latin typeface="Cambria Math" panose="02040503050406030204" pitchFamily="18" charset="0"/>
                                </a:rPr>
                              </m:ctrlPr>
                            </m:sSubPr>
                            <m:e>
                              <m:r>
                                <a:rPr lang="it-IT" sz="1600" i="1">
                                  <a:latin typeface="Cambria Math" panose="02040503050406030204" pitchFamily="18" charset="0"/>
                                </a:rPr>
                                <m:t>𝑏</m:t>
                              </m:r>
                            </m:e>
                            <m:sub>
                              <m:r>
                                <a:rPr lang="it-IT" sz="1600" i="1">
                                  <a:solidFill>
                                    <a:srgbClr val="0000FF"/>
                                  </a:solidFill>
                                  <a:latin typeface="Cambria Math" panose="02040503050406030204" pitchFamily="18" charset="0"/>
                                </a:rPr>
                                <m:t>2</m:t>
                              </m:r>
                            </m:sub>
                          </m:sSub>
                          <m:d>
                            <m:dPr>
                              <m:ctrlPr>
                                <a:rPr lang="it-IT" sz="1600" i="1">
                                  <a:latin typeface="Cambria Math" panose="02040503050406030204" pitchFamily="18" charset="0"/>
                                </a:rPr>
                              </m:ctrlPr>
                            </m:dPr>
                            <m:e>
                              <m:r>
                                <a:rPr lang="it-IT" sz="1600" i="1">
                                  <a:solidFill>
                                    <a:srgbClr val="E71224"/>
                                  </a:solidFill>
                                  <a:latin typeface="Cambria Math" panose="02040503050406030204" pitchFamily="18" charset="0"/>
                                </a:rPr>
                                <m:t>𝒯</m:t>
                              </m:r>
                            </m:e>
                          </m:d>
                        </m:e>
                      </m:func>
                      <m:r>
                        <a:rPr lang="it-IT" sz="1600" i="1">
                          <a:latin typeface="Cambria Math" panose="02040503050406030204" pitchFamily="18" charset="0"/>
                        </a:rPr>
                        <m:t>=</m:t>
                      </m:r>
                      <m:f>
                        <m:fPr>
                          <m:ctrlPr>
                            <a:rPr lang="it-IT" sz="1600" b="0" i="1" smtClean="0">
                              <a:latin typeface="Cambria Math" panose="02040503050406030204" pitchFamily="18" charset="0"/>
                            </a:rPr>
                          </m:ctrlPr>
                        </m:fPr>
                        <m:num>
                          <m:r>
                            <a:rPr lang="it-IT" sz="1600" b="0" i="1" smtClean="0">
                              <a:latin typeface="Cambria Math" panose="02040503050406030204" pitchFamily="18" charset="0"/>
                            </a:rPr>
                            <m:t>1</m:t>
                          </m:r>
                        </m:num>
                        <m:den>
                          <m:r>
                            <a:rPr lang="it-IT" sz="1600" b="0" i="1" smtClean="0">
                              <a:latin typeface="Cambria Math" panose="02040503050406030204" pitchFamily="18" charset="0"/>
                            </a:rPr>
                            <m:t>4</m:t>
                          </m:r>
                        </m:den>
                      </m:f>
                      <m:r>
                        <a:rPr lang="it-IT" sz="1600" b="0" i="1" smtClean="0">
                          <a:latin typeface="Cambria Math" panose="02040503050406030204" pitchFamily="18" charset="0"/>
                        </a:rPr>
                        <m:t>⋅</m:t>
                      </m:r>
                      <m:f>
                        <m:fPr>
                          <m:ctrlPr>
                            <a:rPr lang="it-IT" sz="1600" b="0" i="1" smtClean="0">
                              <a:latin typeface="Cambria Math" panose="02040503050406030204" pitchFamily="18" charset="0"/>
                            </a:rPr>
                          </m:ctrlPr>
                        </m:fPr>
                        <m:num>
                          <m:r>
                            <a:rPr lang="it-IT" sz="1600" b="0" i="1" smtClean="0">
                              <a:latin typeface="Cambria Math" panose="02040503050406030204" pitchFamily="18" charset="0"/>
                            </a:rPr>
                            <m:t>2</m:t>
                          </m:r>
                        </m:num>
                        <m:den>
                          <m:r>
                            <a:rPr lang="it-IT" sz="1600" b="0" i="1" smtClean="0">
                              <a:latin typeface="Cambria Math" panose="02040503050406030204" pitchFamily="18" charset="0"/>
                            </a:rPr>
                            <m:t>10</m:t>
                          </m:r>
                        </m:den>
                      </m:f>
                      <m:r>
                        <a:rPr lang="it-IT" sz="1600" b="0" i="1" smtClean="0">
                          <a:latin typeface="Cambria Math" panose="02040503050406030204" pitchFamily="18" charset="0"/>
                        </a:rPr>
                        <m:t>=</m:t>
                      </m:r>
                      <m:f>
                        <m:fPr>
                          <m:ctrlPr>
                            <a:rPr lang="it-IT" sz="1600" i="1">
                              <a:latin typeface="Cambria Math" panose="02040503050406030204" pitchFamily="18" charset="0"/>
                            </a:rPr>
                          </m:ctrlPr>
                        </m:fPr>
                        <m:num>
                          <m:r>
                            <a:rPr lang="it-IT" sz="1600" i="1">
                              <a:latin typeface="Cambria Math" panose="02040503050406030204" pitchFamily="18" charset="0"/>
                            </a:rPr>
                            <m:t>1</m:t>
                          </m:r>
                        </m:num>
                        <m:den>
                          <m:r>
                            <a:rPr lang="it-IT" sz="1600" b="0" i="1" smtClean="0">
                              <a:latin typeface="Cambria Math" panose="02040503050406030204" pitchFamily="18" charset="0"/>
                            </a:rPr>
                            <m:t>20</m:t>
                          </m:r>
                        </m:den>
                      </m:f>
                    </m:oMath>
                  </m:oMathPara>
                </a14:m>
                <a:endParaRPr lang="en-US" sz="1600" dirty="0"/>
              </a:p>
            </p:txBody>
          </p:sp>
        </mc:Choice>
        <mc:Fallback xmlns="">
          <p:sp>
            <p:nvSpPr>
              <p:cNvPr id="57" name="Rettangolo 56">
                <a:extLst>
                  <a:ext uri="{FF2B5EF4-FFF2-40B4-BE49-F238E27FC236}">
                    <a16:creationId xmlns:a16="http://schemas.microsoft.com/office/drawing/2014/main" id="{2DDE4368-BBB3-4B16-9509-14BB52FA210C}"/>
                  </a:ext>
                </a:extLst>
              </p:cNvPr>
              <p:cNvSpPr>
                <a:spLocks noRot="1" noChangeAspect="1" noMove="1" noResize="1" noEditPoints="1" noAdjustHandles="1" noChangeArrowheads="1" noChangeShapeType="1" noTextEdit="1"/>
              </p:cNvSpPr>
              <p:nvPr/>
            </p:nvSpPr>
            <p:spPr>
              <a:xfrm>
                <a:off x="5668390" y="2158221"/>
                <a:ext cx="3786421" cy="561564"/>
              </a:xfrm>
              <a:prstGeom prst="rect">
                <a:avLst/>
              </a:prstGeom>
              <a:blipFill>
                <a:blip r:embed="rId41"/>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58" name="Rettangolo 57">
                <a:extLst>
                  <a:ext uri="{FF2B5EF4-FFF2-40B4-BE49-F238E27FC236}">
                    <a16:creationId xmlns:a16="http://schemas.microsoft.com/office/drawing/2014/main" id="{8C5BE86C-6D50-452F-B11C-347D42020A67}"/>
                  </a:ext>
                </a:extLst>
              </p:cNvPr>
              <p:cNvSpPr/>
              <p:nvPr/>
            </p:nvSpPr>
            <p:spPr>
              <a:xfrm>
                <a:off x="5673167" y="2615350"/>
                <a:ext cx="1131207"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sz="1600" b="0" i="1" smtClean="0">
                              <a:latin typeface="Cambria Math" panose="02040503050406030204" pitchFamily="18" charset="0"/>
                            </a:rPr>
                          </m:ctrlPr>
                        </m:sSubPr>
                        <m:e>
                          <m:r>
                            <a:rPr lang="it-IT" sz="1600" b="0" i="1" smtClean="0">
                              <a:latin typeface="Cambria Math" panose="02040503050406030204" pitchFamily="18" charset="0"/>
                            </a:rPr>
                            <m:t>𝜓</m:t>
                          </m:r>
                        </m:e>
                        <m:sub>
                          <m:r>
                            <a:rPr lang="it-IT" sz="1600" b="0" i="1" smtClean="0">
                              <a:solidFill>
                                <a:srgbClr val="0000FF"/>
                              </a:solidFill>
                              <a:latin typeface="Cambria Math" panose="02040503050406030204" pitchFamily="18" charset="0"/>
                            </a:rPr>
                            <m:t>2</m:t>
                          </m:r>
                        </m:sub>
                      </m:sSub>
                      <m:r>
                        <a:rPr lang="it-IT" sz="1600" b="0" i="1" smtClean="0">
                          <a:latin typeface="Cambria Math" panose="02040503050406030204" pitchFamily="18" charset="0"/>
                        </a:rPr>
                        <m:t>(2)=1</m:t>
                      </m:r>
                    </m:oMath>
                  </m:oMathPara>
                </a14:m>
                <a:endParaRPr lang="en-US" sz="1600" dirty="0"/>
              </a:p>
            </p:txBody>
          </p:sp>
        </mc:Choice>
        <mc:Fallback xmlns="">
          <p:sp>
            <p:nvSpPr>
              <p:cNvPr id="58" name="Rettangolo 57">
                <a:extLst>
                  <a:ext uri="{FF2B5EF4-FFF2-40B4-BE49-F238E27FC236}">
                    <a16:creationId xmlns:a16="http://schemas.microsoft.com/office/drawing/2014/main" id="{8C5BE86C-6D50-452F-B11C-347D42020A67}"/>
                  </a:ext>
                </a:extLst>
              </p:cNvPr>
              <p:cNvSpPr>
                <a:spLocks noRot="1" noChangeAspect="1" noMove="1" noResize="1" noEditPoints="1" noAdjustHandles="1" noChangeArrowheads="1" noChangeShapeType="1" noTextEdit="1"/>
              </p:cNvSpPr>
              <p:nvPr/>
            </p:nvSpPr>
            <p:spPr>
              <a:xfrm>
                <a:off x="5673167" y="2615350"/>
                <a:ext cx="1131207" cy="338554"/>
              </a:xfrm>
              <a:prstGeom prst="rect">
                <a:avLst/>
              </a:prstGeom>
              <a:blipFill>
                <a:blip r:embed="rId42"/>
                <a:stretch>
                  <a:fillRect b="-8929"/>
                </a:stretch>
              </a:blipFill>
            </p:spPr>
            <p:txBody>
              <a:bodyPr/>
              <a:lstStyle/>
              <a:p>
                <a:r>
                  <a:rPr lang="en-US">
                    <a:noFill/>
                  </a:rPr>
                  <a:t> </a:t>
                </a:r>
              </a:p>
            </p:txBody>
          </p:sp>
        </mc:Fallback>
      </mc:AlternateContent>
      <p:pic>
        <p:nvPicPr>
          <p:cNvPr id="93" name="Immagine 92">
            <a:extLst>
              <a:ext uri="{FF2B5EF4-FFF2-40B4-BE49-F238E27FC236}">
                <a16:creationId xmlns:a16="http://schemas.microsoft.com/office/drawing/2014/main" id="{C5602574-102F-470C-96AF-3076E8908A60}"/>
              </a:ext>
            </a:extLst>
          </p:cNvPr>
          <p:cNvPicPr>
            <a:picLocks noChangeAspect="1"/>
          </p:cNvPicPr>
          <p:nvPr>
            <p:custDataLst>
              <p:tags r:id="rId2"/>
            </p:custDataLst>
          </p:nvPr>
        </p:nvPicPr>
        <p:blipFill>
          <a:blip r:embed="rId38">
            <a:extLst>
              <a:ext uri="{28A0092B-C50C-407E-A947-70E740481C1C}">
                <a14:useLocalDpi xmlns:a14="http://schemas.microsoft.com/office/drawing/2010/main" val="0"/>
              </a:ext>
            </a:extLst>
          </a:blip>
          <a:stretch>
            <a:fillRect/>
          </a:stretch>
        </p:blipFill>
        <p:spPr>
          <a:xfrm>
            <a:off x="5504203" y="1568727"/>
            <a:ext cx="158297" cy="1385177"/>
          </a:xfrm>
          <a:prstGeom prst="rect">
            <a:avLst/>
          </a:prstGeom>
        </p:spPr>
      </p:pic>
      <p:pic>
        <p:nvPicPr>
          <p:cNvPr id="94" name="Immagine 93">
            <a:extLst>
              <a:ext uri="{FF2B5EF4-FFF2-40B4-BE49-F238E27FC236}">
                <a16:creationId xmlns:a16="http://schemas.microsoft.com/office/drawing/2014/main" id="{37DC80E3-CBE9-4821-928D-79584E744D12}"/>
              </a:ext>
            </a:extLst>
          </p:cNvPr>
          <p:cNvPicPr>
            <a:picLocks noChangeAspect="1"/>
          </p:cNvPicPr>
          <p:nvPr>
            <p:custDataLst>
              <p:tags r:id="rId3"/>
            </p:custDataLst>
          </p:nvPr>
        </p:nvPicPr>
        <p:blipFill>
          <a:blip r:embed="rId38">
            <a:extLst>
              <a:ext uri="{28A0092B-C50C-407E-A947-70E740481C1C}">
                <a14:useLocalDpi xmlns:a14="http://schemas.microsoft.com/office/drawing/2010/main" val="0"/>
              </a:ext>
            </a:extLst>
          </a:blip>
          <a:stretch>
            <a:fillRect/>
          </a:stretch>
        </p:blipFill>
        <p:spPr>
          <a:xfrm>
            <a:off x="5527980" y="4844893"/>
            <a:ext cx="158297" cy="1385177"/>
          </a:xfrm>
          <a:prstGeom prst="rect">
            <a:avLst/>
          </a:prstGeom>
        </p:spPr>
      </p:pic>
      <p:pic>
        <p:nvPicPr>
          <p:cNvPr id="95" name="Immagine 94">
            <a:extLst>
              <a:ext uri="{FF2B5EF4-FFF2-40B4-BE49-F238E27FC236}">
                <a16:creationId xmlns:a16="http://schemas.microsoft.com/office/drawing/2014/main" id="{116603AD-B489-4E64-89B0-52F5F6B59A84}"/>
              </a:ext>
            </a:extLst>
          </p:cNvPr>
          <p:cNvPicPr>
            <a:picLocks noChangeAspect="1"/>
          </p:cNvPicPr>
          <p:nvPr>
            <p:custDataLst>
              <p:tags r:id="rId4"/>
            </p:custDataLst>
          </p:nvPr>
        </p:nvPicPr>
        <p:blipFill>
          <a:blip r:embed="rId38">
            <a:extLst>
              <a:ext uri="{28A0092B-C50C-407E-A947-70E740481C1C}">
                <a14:useLocalDpi xmlns:a14="http://schemas.microsoft.com/office/drawing/2010/main" val="0"/>
              </a:ext>
            </a:extLst>
          </a:blip>
          <a:stretch>
            <a:fillRect/>
          </a:stretch>
        </p:blipFill>
        <p:spPr>
          <a:xfrm>
            <a:off x="5496115" y="3041569"/>
            <a:ext cx="158297" cy="1385177"/>
          </a:xfrm>
          <a:prstGeom prst="rect">
            <a:avLst/>
          </a:prstGeom>
        </p:spPr>
      </p:pic>
      <mc:AlternateContent xmlns:mc="http://schemas.openxmlformats.org/markup-compatibility/2006" xmlns:a14="http://schemas.microsoft.com/office/drawing/2010/main">
        <mc:Choice Requires="a14">
          <p:sp>
            <p:nvSpPr>
              <p:cNvPr id="103" name="Rettangolo 102">
                <a:extLst>
                  <a:ext uri="{FF2B5EF4-FFF2-40B4-BE49-F238E27FC236}">
                    <a16:creationId xmlns:a16="http://schemas.microsoft.com/office/drawing/2014/main" id="{C5C62FD9-0DA5-43EC-9F9B-778D77835CC0}"/>
                  </a:ext>
                </a:extLst>
              </p:cNvPr>
              <p:cNvSpPr/>
              <p:nvPr/>
            </p:nvSpPr>
            <p:spPr>
              <a:xfrm>
                <a:off x="3722250" y="6627222"/>
                <a:ext cx="1861214" cy="38472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it-IT" sz="1900" b="0" i="1" smtClean="0">
                              <a:latin typeface="Cambria Math" panose="02040503050406030204" pitchFamily="18" charset="0"/>
                            </a:rPr>
                          </m:ctrlPr>
                        </m:sSubSupPr>
                        <m:e>
                          <m:r>
                            <a:rPr lang="it-IT" sz="1900" b="0" i="1" smtClean="0">
                              <a:latin typeface="Cambria Math" panose="02040503050406030204" pitchFamily="18" charset="0"/>
                            </a:rPr>
                            <m:t>𝑞</m:t>
                          </m:r>
                        </m:e>
                        <m:sub>
                          <m:r>
                            <a:rPr lang="it-IT" sz="1900" b="0" i="1" smtClean="0">
                              <a:latin typeface="Cambria Math" panose="02040503050406030204" pitchFamily="18" charset="0"/>
                            </a:rPr>
                            <m:t>3</m:t>
                          </m:r>
                        </m:sub>
                        <m:sup>
                          <m:r>
                            <a:rPr lang="it-IT" sz="1900" b="0" i="1" smtClean="0">
                              <a:latin typeface="Cambria Math" panose="02040503050406030204" pitchFamily="18" charset="0"/>
                            </a:rPr>
                            <m:t>∗</m:t>
                          </m:r>
                        </m:sup>
                      </m:sSubSup>
                      <m:r>
                        <a:rPr lang="it-IT" sz="1900" b="0" i="1" smtClean="0">
                          <a:latin typeface="Cambria Math" panose="02040503050406030204" pitchFamily="18" charset="0"/>
                        </a:rPr>
                        <m:t>=</m:t>
                      </m:r>
                      <m:sSub>
                        <m:sSubPr>
                          <m:ctrlPr>
                            <a:rPr lang="it-IT" sz="1900" b="0" i="1" smtClean="0">
                              <a:latin typeface="Cambria Math" panose="02040503050406030204" pitchFamily="18" charset="0"/>
                            </a:rPr>
                          </m:ctrlPr>
                        </m:sSubPr>
                        <m:e>
                          <m:r>
                            <a:rPr lang="it-IT" sz="1900" i="1" smtClean="0">
                              <a:latin typeface="Cambria Math" panose="02040503050406030204" pitchFamily="18" charset="0"/>
                            </a:rPr>
                            <m:t>𝜓</m:t>
                          </m:r>
                        </m:e>
                        <m:sub>
                          <m:r>
                            <a:rPr lang="it-IT" sz="1900" b="0" i="1" smtClean="0">
                              <a:latin typeface="Cambria Math" panose="02040503050406030204" pitchFamily="18" charset="0"/>
                            </a:rPr>
                            <m:t>4</m:t>
                          </m:r>
                        </m:sub>
                      </m:sSub>
                      <m:d>
                        <m:dPr>
                          <m:ctrlPr>
                            <a:rPr lang="it-IT" sz="1900" b="0" i="1" smtClean="0">
                              <a:latin typeface="Cambria Math" panose="02040503050406030204" pitchFamily="18" charset="0"/>
                            </a:rPr>
                          </m:ctrlPr>
                        </m:dPr>
                        <m:e>
                          <m:r>
                            <a:rPr lang="it-IT" sz="1900" b="0" i="1" smtClean="0">
                              <a:latin typeface="Cambria Math" panose="02040503050406030204" pitchFamily="18" charset="0"/>
                            </a:rPr>
                            <m:t>2</m:t>
                          </m:r>
                        </m:e>
                      </m:d>
                      <m:r>
                        <a:rPr lang="it-IT" sz="1900" b="0" i="1" smtClean="0">
                          <a:latin typeface="Cambria Math" panose="02040503050406030204" pitchFamily="18" charset="0"/>
                        </a:rPr>
                        <m:t>=2</m:t>
                      </m:r>
                    </m:oMath>
                  </m:oMathPara>
                </a14:m>
                <a:endParaRPr lang="en-US" sz="1900" dirty="0"/>
              </a:p>
            </p:txBody>
          </p:sp>
        </mc:Choice>
        <mc:Fallback xmlns="">
          <p:sp>
            <p:nvSpPr>
              <p:cNvPr id="103" name="Rettangolo 102">
                <a:extLst>
                  <a:ext uri="{FF2B5EF4-FFF2-40B4-BE49-F238E27FC236}">
                    <a16:creationId xmlns:a16="http://schemas.microsoft.com/office/drawing/2014/main" id="{C5C62FD9-0DA5-43EC-9F9B-778D77835CC0}"/>
                  </a:ext>
                </a:extLst>
              </p:cNvPr>
              <p:cNvSpPr>
                <a:spLocks noRot="1" noChangeAspect="1" noMove="1" noResize="1" noEditPoints="1" noAdjustHandles="1" noChangeArrowheads="1" noChangeShapeType="1" noTextEdit="1"/>
              </p:cNvSpPr>
              <p:nvPr/>
            </p:nvSpPr>
            <p:spPr>
              <a:xfrm>
                <a:off x="3722250" y="6627222"/>
                <a:ext cx="1861214" cy="384721"/>
              </a:xfrm>
              <a:prstGeom prst="rect">
                <a:avLst/>
              </a:prstGeom>
              <a:blipFill>
                <a:blip r:embed="rId43"/>
                <a:stretch>
                  <a:fillRect b="-12698"/>
                </a:stretch>
              </a:blipFill>
            </p:spPr>
            <p:txBody>
              <a:bodyPr/>
              <a:lstStyle/>
              <a:p>
                <a:r>
                  <a:rPr lang="en-US">
                    <a:noFill/>
                  </a:rPr>
                  <a:t> </a:t>
                </a:r>
              </a:p>
            </p:txBody>
          </p:sp>
        </mc:Fallback>
      </mc:AlternateContent>
      <p:grpSp>
        <p:nvGrpSpPr>
          <p:cNvPr id="107" name="Gruppo 106">
            <a:extLst>
              <a:ext uri="{FF2B5EF4-FFF2-40B4-BE49-F238E27FC236}">
                <a16:creationId xmlns:a16="http://schemas.microsoft.com/office/drawing/2014/main" id="{394CC0B2-67E1-4BBB-BFBF-B21FA1DE5874}"/>
              </a:ext>
            </a:extLst>
          </p:cNvPr>
          <p:cNvGrpSpPr/>
          <p:nvPr/>
        </p:nvGrpSpPr>
        <p:grpSpPr>
          <a:xfrm>
            <a:off x="8287176" y="5217014"/>
            <a:ext cx="1640795" cy="988933"/>
            <a:chOff x="8244643" y="5026872"/>
            <a:chExt cx="1640795" cy="988933"/>
          </a:xfrm>
        </p:grpSpPr>
        <p:sp>
          <p:nvSpPr>
            <p:cNvPr id="105" name="Rettangolo con angoli arrotondati 104">
              <a:extLst>
                <a:ext uri="{FF2B5EF4-FFF2-40B4-BE49-F238E27FC236}">
                  <a16:creationId xmlns:a16="http://schemas.microsoft.com/office/drawing/2014/main" id="{1A316CC8-7F45-4063-AA66-136C4AC8F06D}"/>
                </a:ext>
              </a:extLst>
            </p:cNvPr>
            <p:cNvSpPr/>
            <p:nvPr/>
          </p:nvSpPr>
          <p:spPr>
            <a:xfrm>
              <a:off x="9370490" y="5185691"/>
              <a:ext cx="514948" cy="830114"/>
            </a:xfrm>
            <a:prstGeom prst="roundRect">
              <a:avLst/>
            </a:prstGeom>
            <a:solidFill>
              <a:schemeClr val="bg1">
                <a:alpha val="0"/>
              </a:schemeClr>
            </a:solidFill>
            <a:ln w="41275">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noFill/>
              </a:endParaRPr>
            </a:p>
          </p:txBody>
        </p:sp>
        <p:sp>
          <p:nvSpPr>
            <p:cNvPr id="106" name="Rettangolo 105">
              <a:extLst>
                <a:ext uri="{FF2B5EF4-FFF2-40B4-BE49-F238E27FC236}">
                  <a16:creationId xmlns:a16="http://schemas.microsoft.com/office/drawing/2014/main" id="{426559DA-49E2-486B-A98B-6603456BBCE5}"/>
                </a:ext>
              </a:extLst>
            </p:cNvPr>
            <p:cNvSpPr/>
            <p:nvPr/>
          </p:nvSpPr>
          <p:spPr>
            <a:xfrm>
              <a:off x="8244643" y="5026872"/>
              <a:ext cx="1142172" cy="369332"/>
            </a:xfrm>
            <a:prstGeom prst="rect">
              <a:avLst/>
            </a:prstGeom>
          </p:spPr>
          <p:txBody>
            <a:bodyPr wrap="none">
              <a:spAutoFit/>
            </a:bodyPr>
            <a:lstStyle/>
            <a:p>
              <a:r>
                <a:rPr lang="en-US" dirty="0">
                  <a:solidFill>
                    <a:srgbClr val="E71224"/>
                  </a:solidFill>
                </a:rPr>
                <a:t>Best score</a:t>
              </a:r>
            </a:p>
          </p:txBody>
        </p:sp>
      </p:grpSp>
      <mc:AlternateContent xmlns:mc="http://schemas.openxmlformats.org/markup-compatibility/2006" xmlns:a14="http://schemas.microsoft.com/office/drawing/2010/main">
        <mc:Choice Requires="a14">
          <p:sp>
            <p:nvSpPr>
              <p:cNvPr id="108" name="Rettangolo 107">
                <a:extLst>
                  <a:ext uri="{FF2B5EF4-FFF2-40B4-BE49-F238E27FC236}">
                    <a16:creationId xmlns:a16="http://schemas.microsoft.com/office/drawing/2014/main" id="{BB60046D-1609-4397-B553-593FEA4E1477}"/>
                  </a:ext>
                </a:extLst>
              </p:cNvPr>
              <p:cNvSpPr/>
              <p:nvPr/>
            </p:nvSpPr>
            <p:spPr>
              <a:xfrm>
                <a:off x="5927980" y="6619278"/>
                <a:ext cx="1870704" cy="38472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it-IT" sz="1900" b="0" i="1" smtClean="0">
                              <a:latin typeface="Cambria Math" panose="02040503050406030204" pitchFamily="18" charset="0"/>
                            </a:rPr>
                          </m:ctrlPr>
                        </m:sSubSupPr>
                        <m:e>
                          <m:r>
                            <a:rPr lang="it-IT" sz="1900" b="0" i="1" smtClean="0">
                              <a:latin typeface="Cambria Math" panose="02040503050406030204" pitchFamily="18" charset="0"/>
                            </a:rPr>
                            <m:t>𝑞</m:t>
                          </m:r>
                        </m:e>
                        <m:sub>
                          <m:r>
                            <a:rPr lang="it-IT" sz="1900" b="0" i="1" smtClean="0">
                              <a:latin typeface="Cambria Math" panose="02040503050406030204" pitchFamily="18" charset="0"/>
                            </a:rPr>
                            <m:t>2</m:t>
                          </m:r>
                        </m:sub>
                        <m:sup>
                          <m:r>
                            <a:rPr lang="it-IT" sz="1900" b="0" i="1" smtClean="0">
                              <a:latin typeface="Cambria Math" panose="02040503050406030204" pitchFamily="18" charset="0"/>
                            </a:rPr>
                            <m:t>∗</m:t>
                          </m:r>
                        </m:sup>
                      </m:sSubSup>
                      <m:r>
                        <a:rPr lang="it-IT" sz="1900" b="0" i="1" smtClean="0">
                          <a:latin typeface="Cambria Math" panose="02040503050406030204" pitchFamily="18" charset="0"/>
                        </a:rPr>
                        <m:t>=</m:t>
                      </m:r>
                      <m:sSub>
                        <m:sSubPr>
                          <m:ctrlPr>
                            <a:rPr lang="it-IT" sz="1900" b="0" i="1" smtClean="0">
                              <a:latin typeface="Cambria Math" panose="02040503050406030204" pitchFamily="18" charset="0"/>
                            </a:rPr>
                          </m:ctrlPr>
                        </m:sSubPr>
                        <m:e>
                          <m:r>
                            <a:rPr lang="it-IT" sz="1900" i="1" smtClean="0">
                              <a:latin typeface="Cambria Math" panose="02040503050406030204" pitchFamily="18" charset="0"/>
                            </a:rPr>
                            <m:t>𝜓</m:t>
                          </m:r>
                        </m:e>
                        <m:sub>
                          <m:r>
                            <a:rPr lang="it-IT" sz="1900" b="0" i="1" smtClean="0">
                              <a:latin typeface="Cambria Math" panose="02040503050406030204" pitchFamily="18" charset="0"/>
                            </a:rPr>
                            <m:t>3</m:t>
                          </m:r>
                        </m:sub>
                      </m:sSub>
                      <m:d>
                        <m:dPr>
                          <m:ctrlPr>
                            <a:rPr lang="it-IT" sz="1900" b="0" i="1" smtClean="0">
                              <a:latin typeface="Cambria Math" panose="02040503050406030204" pitchFamily="18" charset="0"/>
                            </a:rPr>
                          </m:ctrlPr>
                        </m:dPr>
                        <m:e>
                          <m:r>
                            <a:rPr lang="it-IT" sz="1900" b="0" i="1" smtClean="0">
                              <a:latin typeface="Cambria Math" panose="02040503050406030204" pitchFamily="18" charset="0"/>
                            </a:rPr>
                            <m:t>2</m:t>
                          </m:r>
                        </m:e>
                      </m:d>
                      <m:r>
                        <a:rPr lang="it-IT" sz="1900" b="0" i="1" smtClean="0">
                          <a:latin typeface="Cambria Math" panose="02040503050406030204" pitchFamily="18" charset="0"/>
                        </a:rPr>
                        <m:t>=1</m:t>
                      </m:r>
                    </m:oMath>
                  </m:oMathPara>
                </a14:m>
                <a:endParaRPr lang="en-US" sz="1900" dirty="0"/>
              </a:p>
            </p:txBody>
          </p:sp>
        </mc:Choice>
        <mc:Fallback xmlns="">
          <p:sp>
            <p:nvSpPr>
              <p:cNvPr id="108" name="Rettangolo 107">
                <a:extLst>
                  <a:ext uri="{FF2B5EF4-FFF2-40B4-BE49-F238E27FC236}">
                    <a16:creationId xmlns:a16="http://schemas.microsoft.com/office/drawing/2014/main" id="{BB60046D-1609-4397-B553-593FEA4E1477}"/>
                  </a:ext>
                </a:extLst>
              </p:cNvPr>
              <p:cNvSpPr>
                <a:spLocks noRot="1" noChangeAspect="1" noMove="1" noResize="1" noEditPoints="1" noAdjustHandles="1" noChangeArrowheads="1" noChangeShapeType="1" noTextEdit="1"/>
              </p:cNvSpPr>
              <p:nvPr/>
            </p:nvSpPr>
            <p:spPr>
              <a:xfrm>
                <a:off x="5927980" y="6619278"/>
                <a:ext cx="1870704" cy="384721"/>
              </a:xfrm>
              <a:prstGeom prst="rect">
                <a:avLst/>
              </a:prstGeom>
              <a:blipFill>
                <a:blip r:embed="rId44"/>
                <a:stretch>
                  <a:fillRect b="-1269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9" name="Rettangolo 108">
                <a:extLst>
                  <a:ext uri="{FF2B5EF4-FFF2-40B4-BE49-F238E27FC236}">
                    <a16:creationId xmlns:a16="http://schemas.microsoft.com/office/drawing/2014/main" id="{B994171F-CE71-4700-AA05-46B3FF8160B4}"/>
                  </a:ext>
                </a:extLst>
              </p:cNvPr>
              <p:cNvSpPr/>
              <p:nvPr/>
            </p:nvSpPr>
            <p:spPr>
              <a:xfrm>
                <a:off x="7890482" y="6598363"/>
                <a:ext cx="1866793" cy="38472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it-IT" sz="1900" b="0" i="1" smtClean="0">
                              <a:latin typeface="Cambria Math" panose="02040503050406030204" pitchFamily="18" charset="0"/>
                            </a:rPr>
                          </m:ctrlPr>
                        </m:sSubSupPr>
                        <m:e>
                          <m:r>
                            <a:rPr lang="it-IT" sz="1900" b="0" i="1" smtClean="0">
                              <a:latin typeface="Cambria Math" panose="02040503050406030204" pitchFamily="18" charset="0"/>
                            </a:rPr>
                            <m:t>𝑞</m:t>
                          </m:r>
                        </m:e>
                        <m:sub>
                          <m:r>
                            <a:rPr lang="it-IT" sz="1900" b="0" i="1" smtClean="0">
                              <a:latin typeface="Cambria Math" panose="02040503050406030204" pitchFamily="18" charset="0"/>
                            </a:rPr>
                            <m:t>1</m:t>
                          </m:r>
                        </m:sub>
                        <m:sup>
                          <m:r>
                            <a:rPr lang="it-IT" sz="1900" b="0" i="1" smtClean="0">
                              <a:latin typeface="Cambria Math" panose="02040503050406030204" pitchFamily="18" charset="0"/>
                            </a:rPr>
                            <m:t>∗</m:t>
                          </m:r>
                        </m:sup>
                      </m:sSubSup>
                      <m:r>
                        <a:rPr lang="it-IT" sz="1900" b="0" i="1" smtClean="0">
                          <a:latin typeface="Cambria Math" panose="02040503050406030204" pitchFamily="18" charset="0"/>
                        </a:rPr>
                        <m:t>=</m:t>
                      </m:r>
                      <m:sSub>
                        <m:sSubPr>
                          <m:ctrlPr>
                            <a:rPr lang="it-IT" sz="1900" b="0" i="1" smtClean="0">
                              <a:latin typeface="Cambria Math" panose="02040503050406030204" pitchFamily="18" charset="0"/>
                            </a:rPr>
                          </m:ctrlPr>
                        </m:sSubPr>
                        <m:e>
                          <m:r>
                            <a:rPr lang="it-IT" sz="1900" i="1" smtClean="0">
                              <a:latin typeface="Cambria Math" panose="02040503050406030204" pitchFamily="18" charset="0"/>
                            </a:rPr>
                            <m:t>𝜓</m:t>
                          </m:r>
                        </m:e>
                        <m:sub>
                          <m:r>
                            <a:rPr lang="it-IT" sz="1900" b="0" i="1" smtClean="0">
                              <a:latin typeface="Cambria Math" panose="02040503050406030204" pitchFamily="18" charset="0"/>
                            </a:rPr>
                            <m:t>2</m:t>
                          </m:r>
                        </m:sub>
                      </m:sSub>
                      <m:d>
                        <m:dPr>
                          <m:ctrlPr>
                            <a:rPr lang="it-IT" sz="1900" b="0" i="1" smtClean="0">
                              <a:latin typeface="Cambria Math" panose="02040503050406030204" pitchFamily="18" charset="0"/>
                            </a:rPr>
                          </m:ctrlPr>
                        </m:dPr>
                        <m:e>
                          <m:r>
                            <a:rPr lang="it-IT" sz="1900" b="0" i="1" smtClean="0">
                              <a:latin typeface="Cambria Math" panose="02040503050406030204" pitchFamily="18" charset="0"/>
                            </a:rPr>
                            <m:t>1</m:t>
                          </m:r>
                        </m:e>
                      </m:d>
                      <m:r>
                        <a:rPr lang="it-IT" sz="1900" b="0" i="1" smtClean="0">
                          <a:latin typeface="Cambria Math" panose="02040503050406030204" pitchFamily="18" charset="0"/>
                        </a:rPr>
                        <m:t>=1</m:t>
                      </m:r>
                    </m:oMath>
                  </m:oMathPara>
                </a14:m>
                <a:endParaRPr lang="en-US" sz="1900" dirty="0"/>
              </a:p>
            </p:txBody>
          </p:sp>
        </mc:Choice>
        <mc:Fallback xmlns="">
          <p:sp>
            <p:nvSpPr>
              <p:cNvPr id="109" name="Rettangolo 108">
                <a:extLst>
                  <a:ext uri="{FF2B5EF4-FFF2-40B4-BE49-F238E27FC236}">
                    <a16:creationId xmlns:a16="http://schemas.microsoft.com/office/drawing/2014/main" id="{B994171F-CE71-4700-AA05-46B3FF8160B4}"/>
                  </a:ext>
                </a:extLst>
              </p:cNvPr>
              <p:cNvSpPr>
                <a:spLocks noRot="1" noChangeAspect="1" noMove="1" noResize="1" noEditPoints="1" noAdjustHandles="1" noChangeArrowheads="1" noChangeShapeType="1" noTextEdit="1"/>
              </p:cNvSpPr>
              <p:nvPr/>
            </p:nvSpPr>
            <p:spPr>
              <a:xfrm>
                <a:off x="7890482" y="6598363"/>
                <a:ext cx="1866793" cy="384721"/>
              </a:xfrm>
              <a:prstGeom prst="rect">
                <a:avLst/>
              </a:prstGeom>
              <a:blipFill>
                <a:blip r:embed="rId45"/>
                <a:stretch>
                  <a:fillRect b="-10938"/>
                </a:stretch>
              </a:blipFill>
            </p:spPr>
            <p:txBody>
              <a:bodyPr/>
              <a:lstStyle/>
              <a:p>
                <a:r>
                  <a:rPr lang="en-US">
                    <a:noFill/>
                  </a:rPr>
                  <a:t> </a:t>
                </a:r>
              </a:p>
            </p:txBody>
          </p:sp>
        </mc:Fallback>
      </mc:AlternateContent>
      <p:sp>
        <p:nvSpPr>
          <p:cNvPr id="133" name="Rettangolo 132">
            <a:extLst>
              <a:ext uri="{FF2B5EF4-FFF2-40B4-BE49-F238E27FC236}">
                <a16:creationId xmlns:a16="http://schemas.microsoft.com/office/drawing/2014/main" id="{2905F5F9-DD89-48FA-A9C3-EACA579EC0F9}"/>
              </a:ext>
            </a:extLst>
          </p:cNvPr>
          <p:cNvSpPr/>
          <p:nvPr/>
        </p:nvSpPr>
        <p:spPr>
          <a:xfrm>
            <a:off x="382689" y="5731947"/>
            <a:ext cx="2376100" cy="384721"/>
          </a:xfrm>
          <a:prstGeom prst="rect">
            <a:avLst/>
          </a:prstGeom>
        </p:spPr>
        <p:txBody>
          <a:bodyPr wrap="none">
            <a:spAutoFit/>
          </a:bodyPr>
          <a:lstStyle/>
          <a:p>
            <a:r>
              <a:rPr lang="en-US" sz="1900" dirty="0"/>
              <a:t>Backward estimation: </a:t>
            </a:r>
          </a:p>
        </p:txBody>
      </p:sp>
      <mc:AlternateContent xmlns:mc="http://schemas.openxmlformats.org/markup-compatibility/2006" xmlns:a14="http://schemas.microsoft.com/office/drawing/2010/main">
        <mc:Choice Requires="a14">
          <p:sp>
            <p:nvSpPr>
              <p:cNvPr id="134" name="Rettangolo 133">
                <a:extLst>
                  <a:ext uri="{FF2B5EF4-FFF2-40B4-BE49-F238E27FC236}">
                    <a16:creationId xmlns:a16="http://schemas.microsoft.com/office/drawing/2014/main" id="{EDD1425F-0F30-4246-AEEC-5DC9B39F8999}"/>
                  </a:ext>
                </a:extLst>
              </p:cNvPr>
              <p:cNvSpPr/>
              <p:nvPr/>
            </p:nvSpPr>
            <p:spPr>
              <a:xfrm>
                <a:off x="849917" y="6654550"/>
                <a:ext cx="2035429"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it-IT" sz="2000" b="0" i="1" smtClean="0">
                              <a:latin typeface="Cambria Math" panose="02040503050406030204" pitchFamily="18" charset="0"/>
                            </a:rPr>
                          </m:ctrlPr>
                        </m:sSubSupPr>
                        <m:e>
                          <m:r>
                            <a:rPr lang="it-IT" sz="2000" b="0" i="1" smtClean="0">
                              <a:latin typeface="Cambria Math" panose="02040503050406030204" pitchFamily="18" charset="0"/>
                            </a:rPr>
                            <m:t>𝑞</m:t>
                          </m:r>
                        </m:e>
                        <m:sub>
                          <m:r>
                            <a:rPr lang="it-IT" sz="2000" b="0" i="1" smtClean="0">
                              <a:latin typeface="Cambria Math" panose="02040503050406030204" pitchFamily="18" charset="0"/>
                            </a:rPr>
                            <m:t>𝑡</m:t>
                          </m:r>
                        </m:sub>
                        <m:sup>
                          <m:r>
                            <a:rPr lang="it-IT" sz="2000" b="0" i="1" smtClean="0">
                              <a:latin typeface="Cambria Math" panose="02040503050406030204" pitchFamily="18" charset="0"/>
                            </a:rPr>
                            <m:t>∗</m:t>
                          </m:r>
                        </m:sup>
                      </m:sSubSup>
                      <m:r>
                        <a:rPr lang="it-IT" sz="2000" b="0" i="1" smtClean="0">
                          <a:latin typeface="Cambria Math" panose="02040503050406030204" pitchFamily="18" charset="0"/>
                        </a:rPr>
                        <m:t>=</m:t>
                      </m:r>
                      <m:sSub>
                        <m:sSubPr>
                          <m:ctrlPr>
                            <a:rPr lang="it-IT" sz="2000" b="0" i="1" smtClean="0">
                              <a:latin typeface="Cambria Math" panose="02040503050406030204" pitchFamily="18" charset="0"/>
                            </a:rPr>
                          </m:ctrlPr>
                        </m:sSubPr>
                        <m:e>
                          <m:r>
                            <a:rPr lang="it-IT" sz="2000" i="1" smtClean="0">
                              <a:latin typeface="Cambria Math" panose="02040503050406030204" pitchFamily="18" charset="0"/>
                            </a:rPr>
                            <m:t>𝜓</m:t>
                          </m:r>
                        </m:e>
                        <m:sub>
                          <m:r>
                            <a:rPr lang="it-IT" sz="2000" b="0" i="1" smtClean="0">
                              <a:latin typeface="Cambria Math" panose="02040503050406030204" pitchFamily="18" charset="0"/>
                            </a:rPr>
                            <m:t>𝑡</m:t>
                          </m:r>
                          <m:r>
                            <a:rPr lang="it-IT" sz="2000" b="0" i="1" smtClean="0">
                              <a:latin typeface="Cambria Math" panose="02040503050406030204" pitchFamily="18" charset="0"/>
                            </a:rPr>
                            <m:t>+1</m:t>
                          </m:r>
                        </m:sub>
                      </m:sSub>
                      <m:d>
                        <m:dPr>
                          <m:ctrlPr>
                            <a:rPr lang="it-IT" sz="2000" b="0" i="1" smtClean="0">
                              <a:latin typeface="Cambria Math" panose="02040503050406030204" pitchFamily="18" charset="0"/>
                            </a:rPr>
                          </m:ctrlPr>
                        </m:dPr>
                        <m:e>
                          <m:sSubSup>
                            <m:sSubSupPr>
                              <m:ctrlPr>
                                <a:rPr lang="it-IT" sz="2000" b="0" i="1" smtClean="0">
                                  <a:latin typeface="Cambria Math" panose="02040503050406030204" pitchFamily="18" charset="0"/>
                                </a:rPr>
                              </m:ctrlPr>
                            </m:sSubSupPr>
                            <m:e>
                              <m:r>
                                <a:rPr lang="it-IT" sz="2000" b="0" i="1" smtClean="0">
                                  <a:latin typeface="Cambria Math" panose="02040503050406030204" pitchFamily="18" charset="0"/>
                                </a:rPr>
                                <m:t>𝑞</m:t>
                              </m:r>
                            </m:e>
                            <m:sub>
                              <m:r>
                                <a:rPr lang="it-IT" sz="2000" b="0" i="1" smtClean="0">
                                  <a:latin typeface="Cambria Math" panose="02040503050406030204" pitchFamily="18" charset="0"/>
                                </a:rPr>
                                <m:t>𝑡</m:t>
                              </m:r>
                              <m:r>
                                <a:rPr lang="it-IT" sz="2000" b="0" i="1" smtClean="0">
                                  <a:latin typeface="Cambria Math" panose="02040503050406030204" pitchFamily="18" charset="0"/>
                                </a:rPr>
                                <m:t>+1</m:t>
                              </m:r>
                            </m:sub>
                            <m:sup>
                              <m:r>
                                <a:rPr lang="it-IT" sz="2000" b="0" i="1" smtClean="0">
                                  <a:latin typeface="Cambria Math" panose="02040503050406030204" pitchFamily="18" charset="0"/>
                                </a:rPr>
                                <m:t>∗</m:t>
                              </m:r>
                            </m:sup>
                          </m:sSubSup>
                        </m:e>
                      </m:d>
                    </m:oMath>
                  </m:oMathPara>
                </a14:m>
                <a:endParaRPr lang="en-US" sz="2000" dirty="0"/>
              </a:p>
            </p:txBody>
          </p:sp>
        </mc:Choice>
        <mc:Fallback xmlns="">
          <p:sp>
            <p:nvSpPr>
              <p:cNvPr id="134" name="Rettangolo 133">
                <a:extLst>
                  <a:ext uri="{FF2B5EF4-FFF2-40B4-BE49-F238E27FC236}">
                    <a16:creationId xmlns:a16="http://schemas.microsoft.com/office/drawing/2014/main" id="{EDD1425F-0F30-4246-AEEC-5DC9B39F8999}"/>
                  </a:ext>
                </a:extLst>
              </p:cNvPr>
              <p:cNvSpPr>
                <a:spLocks noRot="1" noChangeAspect="1" noMove="1" noResize="1" noEditPoints="1" noAdjustHandles="1" noChangeArrowheads="1" noChangeShapeType="1" noTextEdit="1"/>
              </p:cNvSpPr>
              <p:nvPr/>
            </p:nvSpPr>
            <p:spPr>
              <a:xfrm>
                <a:off x="849917" y="6654550"/>
                <a:ext cx="2035429" cy="400110"/>
              </a:xfrm>
              <a:prstGeom prst="rect">
                <a:avLst/>
              </a:prstGeom>
              <a:blipFill>
                <a:blip r:embed="rId46"/>
                <a:stretch>
                  <a:fillRect b="-1538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5" name="Rettangolo 134">
                <a:extLst>
                  <a:ext uri="{FF2B5EF4-FFF2-40B4-BE49-F238E27FC236}">
                    <a16:creationId xmlns:a16="http://schemas.microsoft.com/office/drawing/2014/main" id="{21532649-C120-484D-847E-6F728FC041C0}"/>
                  </a:ext>
                </a:extLst>
              </p:cNvPr>
              <p:cNvSpPr/>
              <p:nvPr/>
            </p:nvSpPr>
            <p:spPr>
              <a:xfrm>
                <a:off x="892140" y="6111906"/>
                <a:ext cx="3986412" cy="384721"/>
              </a:xfrm>
              <a:prstGeom prst="rect">
                <a:avLst/>
              </a:prstGeom>
            </p:spPr>
            <p:txBody>
              <a:bodyPr wrap="none">
                <a:spAutoFit/>
              </a:bodyPr>
              <a:lstStyle/>
              <a:p>
                <a14:m>
                  <m:oMath xmlns:m="http://schemas.openxmlformats.org/officeDocument/2006/math">
                    <m:sSubSup>
                      <m:sSubSupPr>
                        <m:ctrlPr>
                          <a:rPr lang="it-IT" sz="1900" i="1" smtClean="0">
                            <a:latin typeface="Cambria Math" panose="02040503050406030204" pitchFamily="18" charset="0"/>
                          </a:rPr>
                        </m:ctrlPr>
                      </m:sSubSupPr>
                      <m:e>
                        <m:r>
                          <a:rPr lang="it-IT" sz="1900" i="1">
                            <a:latin typeface="Cambria Math" panose="02040503050406030204" pitchFamily="18" charset="0"/>
                          </a:rPr>
                          <m:t>𝑞</m:t>
                        </m:r>
                      </m:e>
                      <m:sub>
                        <m:r>
                          <a:rPr lang="it-IT" sz="1900" i="1">
                            <a:latin typeface="Cambria Math" panose="02040503050406030204" pitchFamily="18" charset="0"/>
                          </a:rPr>
                          <m:t>𝑇</m:t>
                        </m:r>
                      </m:sub>
                      <m:sup>
                        <m:r>
                          <a:rPr lang="it-IT" sz="1900" i="1">
                            <a:latin typeface="Cambria Math" panose="02040503050406030204" pitchFamily="18" charset="0"/>
                          </a:rPr>
                          <m:t>∗</m:t>
                        </m:r>
                      </m:sup>
                    </m:sSubSup>
                    <m:r>
                      <a:rPr lang="it-IT" sz="1900" i="1">
                        <a:latin typeface="Cambria Math" panose="02040503050406030204" pitchFamily="18" charset="0"/>
                      </a:rPr>
                      <m:t>=</m:t>
                    </m:r>
                    <m:sSubSup>
                      <m:sSubSupPr>
                        <m:ctrlPr>
                          <a:rPr lang="it-IT" sz="1900" i="1">
                            <a:latin typeface="Cambria Math" panose="02040503050406030204" pitchFamily="18" charset="0"/>
                          </a:rPr>
                        </m:ctrlPr>
                      </m:sSubSupPr>
                      <m:e>
                        <m:r>
                          <a:rPr lang="it-IT" sz="1900" i="1">
                            <a:latin typeface="Cambria Math" panose="02040503050406030204" pitchFamily="18" charset="0"/>
                          </a:rPr>
                          <m:t>𝑞</m:t>
                        </m:r>
                      </m:e>
                      <m:sub>
                        <m:r>
                          <a:rPr lang="it-IT" sz="1900" i="1">
                            <a:latin typeface="Cambria Math" panose="02040503050406030204" pitchFamily="18" charset="0"/>
                          </a:rPr>
                          <m:t>4</m:t>
                        </m:r>
                      </m:sub>
                      <m:sup>
                        <m:r>
                          <a:rPr lang="it-IT" sz="1900" i="1">
                            <a:latin typeface="Cambria Math" panose="02040503050406030204" pitchFamily="18" charset="0"/>
                          </a:rPr>
                          <m:t>∗</m:t>
                        </m:r>
                      </m:sup>
                    </m:sSubSup>
                    <m:r>
                      <a:rPr lang="it-IT" sz="1900" b="0" i="1" smtClean="0">
                        <a:latin typeface="Cambria Math" panose="02040503050406030204" pitchFamily="18" charset="0"/>
                      </a:rPr>
                      <m:t>=</m:t>
                    </m:r>
                  </m:oMath>
                </a14:m>
                <a:r>
                  <a:rPr lang="it-IT" sz="1900" dirty="0"/>
                  <a:t> </a:t>
                </a:r>
                <a14:m>
                  <m:oMath xmlns:m="http://schemas.openxmlformats.org/officeDocument/2006/math">
                    <m:func>
                      <m:funcPr>
                        <m:ctrlPr>
                          <a:rPr lang="it-IT" sz="1900" i="1">
                            <a:latin typeface="Cambria Math" panose="02040503050406030204" pitchFamily="18" charset="0"/>
                          </a:rPr>
                        </m:ctrlPr>
                      </m:funcPr>
                      <m:fName>
                        <m:r>
                          <m:rPr>
                            <m:sty m:val="p"/>
                          </m:rPr>
                          <a:rPr lang="it-IT" sz="1900">
                            <a:latin typeface="Cambria Math" panose="02040503050406030204" pitchFamily="18" charset="0"/>
                          </a:rPr>
                          <m:t>arg</m:t>
                        </m:r>
                      </m:fName>
                      <m:e>
                        <m:func>
                          <m:funcPr>
                            <m:ctrlPr>
                              <a:rPr lang="it-IT" sz="1900" i="1">
                                <a:latin typeface="Cambria Math" panose="02040503050406030204" pitchFamily="18" charset="0"/>
                              </a:rPr>
                            </m:ctrlPr>
                          </m:funcPr>
                          <m:fName>
                            <m:r>
                              <m:rPr>
                                <m:sty m:val="p"/>
                              </m:rPr>
                              <a:rPr lang="it-IT" sz="1900">
                                <a:latin typeface="Cambria Math" panose="02040503050406030204" pitchFamily="18" charset="0"/>
                              </a:rPr>
                              <m:t>max</m:t>
                            </m:r>
                          </m:fName>
                          <m:e>
                            <m:d>
                              <m:dPr>
                                <m:begChr m:val="["/>
                                <m:endChr m:val="]"/>
                                <m:ctrlPr>
                                  <a:rPr lang="it-IT" sz="1900" i="1">
                                    <a:latin typeface="Cambria Math" panose="02040503050406030204" pitchFamily="18" charset="0"/>
                                  </a:rPr>
                                </m:ctrlPr>
                              </m:dPr>
                              <m:e>
                                <m:sSub>
                                  <m:sSubPr>
                                    <m:ctrlPr>
                                      <a:rPr lang="it-IT" sz="1900" i="1">
                                        <a:latin typeface="Cambria Math" panose="02040503050406030204" pitchFamily="18" charset="0"/>
                                      </a:rPr>
                                    </m:ctrlPr>
                                  </m:sSubPr>
                                  <m:e>
                                    <m:r>
                                      <a:rPr lang="it-IT" sz="1900" i="1">
                                        <a:latin typeface="Cambria Math" panose="02040503050406030204" pitchFamily="18" charset="0"/>
                                      </a:rPr>
                                      <m:t>𝛿</m:t>
                                    </m:r>
                                  </m:e>
                                  <m:sub>
                                    <m:r>
                                      <a:rPr lang="it-IT" sz="1900" i="1">
                                        <a:solidFill>
                                          <a:srgbClr val="0000FF"/>
                                        </a:solidFill>
                                        <a:latin typeface="Cambria Math" panose="02040503050406030204" pitchFamily="18" charset="0"/>
                                      </a:rPr>
                                      <m:t>4</m:t>
                                    </m:r>
                                  </m:sub>
                                </m:sSub>
                                <m:d>
                                  <m:dPr>
                                    <m:ctrlPr>
                                      <a:rPr lang="it-IT" sz="1900" i="1">
                                        <a:latin typeface="Cambria Math" panose="02040503050406030204" pitchFamily="18" charset="0"/>
                                      </a:rPr>
                                    </m:ctrlPr>
                                  </m:dPr>
                                  <m:e>
                                    <m:r>
                                      <a:rPr lang="it-IT" sz="1900" i="1">
                                        <a:latin typeface="Cambria Math" panose="02040503050406030204" pitchFamily="18" charset="0"/>
                                      </a:rPr>
                                      <m:t>1</m:t>
                                    </m:r>
                                  </m:e>
                                </m:d>
                                <m:r>
                                  <a:rPr lang="it-IT" sz="1900" i="1">
                                    <a:latin typeface="Cambria Math" panose="02040503050406030204" pitchFamily="18" charset="0"/>
                                  </a:rPr>
                                  <m:t>,</m:t>
                                </m:r>
                                <m:sSub>
                                  <m:sSubPr>
                                    <m:ctrlPr>
                                      <a:rPr lang="it-IT" sz="1900" i="1">
                                        <a:latin typeface="Cambria Math" panose="02040503050406030204" pitchFamily="18" charset="0"/>
                                      </a:rPr>
                                    </m:ctrlPr>
                                  </m:sSubPr>
                                  <m:e>
                                    <m:r>
                                      <a:rPr lang="it-IT" sz="1900" i="1">
                                        <a:latin typeface="Cambria Math" panose="02040503050406030204" pitchFamily="18" charset="0"/>
                                      </a:rPr>
                                      <m:t>𝛿</m:t>
                                    </m:r>
                                  </m:e>
                                  <m:sub>
                                    <m:r>
                                      <a:rPr lang="it-IT" sz="1900" i="1">
                                        <a:solidFill>
                                          <a:srgbClr val="0000FF"/>
                                        </a:solidFill>
                                        <a:latin typeface="Cambria Math" panose="02040503050406030204" pitchFamily="18" charset="0"/>
                                      </a:rPr>
                                      <m:t>4</m:t>
                                    </m:r>
                                  </m:sub>
                                </m:sSub>
                                <m:r>
                                  <a:rPr lang="it-IT" sz="1900" i="1">
                                    <a:latin typeface="Cambria Math" panose="02040503050406030204" pitchFamily="18" charset="0"/>
                                  </a:rPr>
                                  <m:t>(2)</m:t>
                                </m:r>
                              </m:e>
                            </m:d>
                          </m:e>
                        </m:func>
                      </m:e>
                    </m:func>
                    <m:r>
                      <a:rPr lang="it-IT" sz="1900">
                        <a:latin typeface="Cambria Math" panose="02040503050406030204" pitchFamily="18" charset="0"/>
                      </a:rPr>
                      <m:t>=2</m:t>
                    </m:r>
                  </m:oMath>
                </a14:m>
                <a:endParaRPr lang="en-US" sz="1900" dirty="0"/>
              </a:p>
            </p:txBody>
          </p:sp>
        </mc:Choice>
        <mc:Fallback xmlns="">
          <p:sp>
            <p:nvSpPr>
              <p:cNvPr id="135" name="Rettangolo 134">
                <a:extLst>
                  <a:ext uri="{FF2B5EF4-FFF2-40B4-BE49-F238E27FC236}">
                    <a16:creationId xmlns:a16="http://schemas.microsoft.com/office/drawing/2014/main" id="{21532649-C120-484D-847E-6F728FC041C0}"/>
                  </a:ext>
                </a:extLst>
              </p:cNvPr>
              <p:cNvSpPr>
                <a:spLocks noRot="1" noChangeAspect="1" noMove="1" noResize="1" noEditPoints="1" noAdjustHandles="1" noChangeArrowheads="1" noChangeShapeType="1" noTextEdit="1"/>
              </p:cNvSpPr>
              <p:nvPr/>
            </p:nvSpPr>
            <p:spPr>
              <a:xfrm>
                <a:off x="892140" y="6111906"/>
                <a:ext cx="3986412" cy="384721"/>
              </a:xfrm>
              <a:prstGeom prst="rect">
                <a:avLst/>
              </a:prstGeom>
              <a:blipFill>
                <a:blip r:embed="rId47"/>
                <a:stretch>
                  <a:fillRect b="-1428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6" name="Rettangolo 135">
                <a:extLst>
                  <a:ext uri="{FF2B5EF4-FFF2-40B4-BE49-F238E27FC236}">
                    <a16:creationId xmlns:a16="http://schemas.microsoft.com/office/drawing/2014/main" id="{D72C93F6-0D18-4C71-BE50-CFCAE0547423}"/>
                  </a:ext>
                </a:extLst>
              </p:cNvPr>
              <p:cNvSpPr/>
              <p:nvPr/>
            </p:nvSpPr>
            <p:spPr>
              <a:xfrm>
                <a:off x="368098" y="3379162"/>
                <a:ext cx="980910"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b="0" i="1" smtClean="0">
                              <a:solidFill>
                                <a:srgbClr val="0000FF"/>
                              </a:solidFill>
                              <a:latin typeface="Cambria Math" panose="02040503050406030204" pitchFamily="18" charset="0"/>
                            </a:rPr>
                          </m:ctrlPr>
                        </m:sSubPr>
                        <m:e>
                          <m:r>
                            <a:rPr lang="it-IT" b="0" i="1" smtClean="0">
                              <a:solidFill>
                                <a:srgbClr val="0000FF"/>
                              </a:solidFill>
                              <a:latin typeface="Cambria Math" panose="02040503050406030204" pitchFamily="18" charset="0"/>
                            </a:rPr>
                            <m:t>𝑜</m:t>
                          </m:r>
                        </m:e>
                        <m:sub>
                          <m:r>
                            <a:rPr lang="it-IT" b="0" i="1" smtClean="0">
                              <a:solidFill>
                                <a:srgbClr val="0000FF"/>
                              </a:solidFill>
                              <a:latin typeface="Cambria Math" panose="02040503050406030204" pitchFamily="18" charset="0"/>
                            </a:rPr>
                            <m:t>1</m:t>
                          </m:r>
                        </m:sub>
                      </m:sSub>
                      <m:r>
                        <a:rPr lang="it-IT" b="0" i="1" smtClean="0">
                          <a:solidFill>
                            <a:srgbClr val="0000FF"/>
                          </a:solidFill>
                          <a:latin typeface="Cambria Math" panose="02040503050406030204" pitchFamily="18" charset="0"/>
                        </a:rPr>
                        <m:t>=</m:t>
                      </m:r>
                      <m:r>
                        <a:rPr lang="it-IT" i="1">
                          <a:solidFill>
                            <a:srgbClr val="E71224"/>
                          </a:solidFill>
                          <a:latin typeface="Cambria Math" panose="02040503050406030204" pitchFamily="18" charset="0"/>
                        </a:rPr>
                        <m:t>ℋ</m:t>
                      </m:r>
                    </m:oMath>
                  </m:oMathPara>
                </a14:m>
                <a:endParaRPr lang="en-US" dirty="0">
                  <a:solidFill>
                    <a:srgbClr val="E71224"/>
                  </a:solidFill>
                </a:endParaRPr>
              </a:p>
            </p:txBody>
          </p:sp>
        </mc:Choice>
        <mc:Fallback xmlns="">
          <p:sp>
            <p:nvSpPr>
              <p:cNvPr id="136" name="Rettangolo 135">
                <a:extLst>
                  <a:ext uri="{FF2B5EF4-FFF2-40B4-BE49-F238E27FC236}">
                    <a16:creationId xmlns:a16="http://schemas.microsoft.com/office/drawing/2014/main" id="{D72C93F6-0D18-4C71-BE50-CFCAE0547423}"/>
                  </a:ext>
                </a:extLst>
              </p:cNvPr>
              <p:cNvSpPr>
                <a:spLocks noRot="1" noChangeAspect="1" noMove="1" noResize="1" noEditPoints="1" noAdjustHandles="1" noChangeArrowheads="1" noChangeShapeType="1" noTextEdit="1"/>
              </p:cNvSpPr>
              <p:nvPr/>
            </p:nvSpPr>
            <p:spPr>
              <a:xfrm>
                <a:off x="368098" y="3379162"/>
                <a:ext cx="980910" cy="369332"/>
              </a:xfrm>
              <a:prstGeom prst="rect">
                <a:avLst/>
              </a:prstGeom>
              <a:blipFill>
                <a:blip r:embed="rId4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7" name="Rettangolo 136">
                <a:extLst>
                  <a:ext uri="{FF2B5EF4-FFF2-40B4-BE49-F238E27FC236}">
                    <a16:creationId xmlns:a16="http://schemas.microsoft.com/office/drawing/2014/main" id="{9ABE37A7-E9A0-4055-BB57-281E4DEF6F0D}"/>
                  </a:ext>
                </a:extLst>
              </p:cNvPr>
              <p:cNvSpPr/>
              <p:nvPr/>
            </p:nvSpPr>
            <p:spPr>
              <a:xfrm>
                <a:off x="1443960" y="3378150"/>
                <a:ext cx="926920"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b="0" i="1" smtClean="0">
                              <a:solidFill>
                                <a:srgbClr val="0000FF"/>
                              </a:solidFill>
                              <a:latin typeface="Cambria Math" panose="02040503050406030204" pitchFamily="18" charset="0"/>
                            </a:rPr>
                          </m:ctrlPr>
                        </m:sSubPr>
                        <m:e>
                          <m:r>
                            <a:rPr lang="it-IT" b="0" i="1" smtClean="0">
                              <a:solidFill>
                                <a:srgbClr val="0000FF"/>
                              </a:solidFill>
                              <a:latin typeface="Cambria Math" panose="02040503050406030204" pitchFamily="18" charset="0"/>
                            </a:rPr>
                            <m:t>𝑜</m:t>
                          </m:r>
                        </m:e>
                        <m:sub>
                          <m:r>
                            <a:rPr lang="it-IT" b="0" i="1" smtClean="0">
                              <a:solidFill>
                                <a:srgbClr val="0000FF"/>
                              </a:solidFill>
                              <a:latin typeface="Cambria Math" panose="02040503050406030204" pitchFamily="18" charset="0"/>
                            </a:rPr>
                            <m:t>2</m:t>
                          </m:r>
                        </m:sub>
                      </m:sSub>
                      <m:r>
                        <a:rPr lang="it-IT" b="0" i="1" smtClean="0">
                          <a:solidFill>
                            <a:srgbClr val="0000FF"/>
                          </a:solidFill>
                          <a:latin typeface="Cambria Math" panose="02040503050406030204" pitchFamily="18" charset="0"/>
                        </a:rPr>
                        <m:t>=</m:t>
                      </m:r>
                      <m:r>
                        <a:rPr lang="it-IT" i="1">
                          <a:solidFill>
                            <a:srgbClr val="E71224"/>
                          </a:solidFill>
                          <a:latin typeface="Cambria Math" panose="02040503050406030204" pitchFamily="18" charset="0"/>
                        </a:rPr>
                        <m:t>𝒯</m:t>
                      </m:r>
                    </m:oMath>
                  </m:oMathPara>
                </a14:m>
                <a:endParaRPr lang="en-US" dirty="0">
                  <a:solidFill>
                    <a:srgbClr val="E71224"/>
                  </a:solidFill>
                </a:endParaRPr>
              </a:p>
            </p:txBody>
          </p:sp>
        </mc:Choice>
        <mc:Fallback xmlns="">
          <p:sp>
            <p:nvSpPr>
              <p:cNvPr id="137" name="Rettangolo 136">
                <a:extLst>
                  <a:ext uri="{FF2B5EF4-FFF2-40B4-BE49-F238E27FC236}">
                    <a16:creationId xmlns:a16="http://schemas.microsoft.com/office/drawing/2014/main" id="{9ABE37A7-E9A0-4055-BB57-281E4DEF6F0D}"/>
                  </a:ext>
                </a:extLst>
              </p:cNvPr>
              <p:cNvSpPr>
                <a:spLocks noRot="1" noChangeAspect="1" noMove="1" noResize="1" noEditPoints="1" noAdjustHandles="1" noChangeArrowheads="1" noChangeShapeType="1" noTextEdit="1"/>
              </p:cNvSpPr>
              <p:nvPr/>
            </p:nvSpPr>
            <p:spPr>
              <a:xfrm>
                <a:off x="1443960" y="3378150"/>
                <a:ext cx="926920" cy="369332"/>
              </a:xfrm>
              <a:prstGeom prst="rect">
                <a:avLst/>
              </a:prstGeom>
              <a:blipFill>
                <a:blip r:embed="rId4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8" name="Rettangolo 137">
                <a:extLst>
                  <a:ext uri="{FF2B5EF4-FFF2-40B4-BE49-F238E27FC236}">
                    <a16:creationId xmlns:a16="http://schemas.microsoft.com/office/drawing/2014/main" id="{2B3EF5F5-F449-44AA-A9E2-405299F5C967}"/>
                  </a:ext>
                </a:extLst>
              </p:cNvPr>
              <p:cNvSpPr/>
              <p:nvPr/>
            </p:nvSpPr>
            <p:spPr>
              <a:xfrm>
                <a:off x="2591722" y="3351867"/>
                <a:ext cx="986232"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b="0" i="1" smtClean="0">
                              <a:solidFill>
                                <a:srgbClr val="0000FF"/>
                              </a:solidFill>
                              <a:latin typeface="Cambria Math" panose="02040503050406030204" pitchFamily="18" charset="0"/>
                            </a:rPr>
                          </m:ctrlPr>
                        </m:sSubPr>
                        <m:e>
                          <m:r>
                            <a:rPr lang="it-IT" b="0" i="1" smtClean="0">
                              <a:solidFill>
                                <a:srgbClr val="0000FF"/>
                              </a:solidFill>
                              <a:latin typeface="Cambria Math" panose="02040503050406030204" pitchFamily="18" charset="0"/>
                            </a:rPr>
                            <m:t>𝑜</m:t>
                          </m:r>
                        </m:e>
                        <m:sub>
                          <m:r>
                            <a:rPr lang="it-IT" b="0" i="1" smtClean="0">
                              <a:solidFill>
                                <a:srgbClr val="0000FF"/>
                              </a:solidFill>
                              <a:latin typeface="Cambria Math" panose="02040503050406030204" pitchFamily="18" charset="0"/>
                            </a:rPr>
                            <m:t>3</m:t>
                          </m:r>
                        </m:sub>
                      </m:sSub>
                      <m:r>
                        <a:rPr lang="it-IT" b="0" i="1" smtClean="0">
                          <a:solidFill>
                            <a:srgbClr val="0000FF"/>
                          </a:solidFill>
                          <a:latin typeface="Cambria Math" panose="02040503050406030204" pitchFamily="18" charset="0"/>
                        </a:rPr>
                        <m:t>=</m:t>
                      </m:r>
                      <m:r>
                        <a:rPr lang="it-IT" i="1">
                          <a:solidFill>
                            <a:srgbClr val="E71224"/>
                          </a:solidFill>
                          <a:latin typeface="Cambria Math" panose="02040503050406030204" pitchFamily="18" charset="0"/>
                        </a:rPr>
                        <m:t>ℋ</m:t>
                      </m:r>
                    </m:oMath>
                  </m:oMathPara>
                </a14:m>
                <a:endParaRPr lang="en-US" dirty="0">
                  <a:solidFill>
                    <a:srgbClr val="E71224"/>
                  </a:solidFill>
                </a:endParaRPr>
              </a:p>
            </p:txBody>
          </p:sp>
        </mc:Choice>
        <mc:Fallback xmlns="">
          <p:sp>
            <p:nvSpPr>
              <p:cNvPr id="138" name="Rettangolo 137">
                <a:extLst>
                  <a:ext uri="{FF2B5EF4-FFF2-40B4-BE49-F238E27FC236}">
                    <a16:creationId xmlns:a16="http://schemas.microsoft.com/office/drawing/2014/main" id="{2B3EF5F5-F449-44AA-A9E2-405299F5C967}"/>
                  </a:ext>
                </a:extLst>
              </p:cNvPr>
              <p:cNvSpPr>
                <a:spLocks noRot="1" noChangeAspect="1" noMove="1" noResize="1" noEditPoints="1" noAdjustHandles="1" noChangeArrowheads="1" noChangeShapeType="1" noTextEdit="1"/>
              </p:cNvSpPr>
              <p:nvPr/>
            </p:nvSpPr>
            <p:spPr>
              <a:xfrm>
                <a:off x="2591722" y="3351867"/>
                <a:ext cx="986232" cy="369332"/>
              </a:xfrm>
              <a:prstGeom prst="rect">
                <a:avLst/>
              </a:prstGeom>
              <a:blipFill>
                <a:blip r:embed="rId5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9" name="Rettangolo 138">
                <a:extLst>
                  <a:ext uri="{FF2B5EF4-FFF2-40B4-BE49-F238E27FC236}">
                    <a16:creationId xmlns:a16="http://schemas.microsoft.com/office/drawing/2014/main" id="{7A3A8DA3-31F4-4F74-9E3F-F650394B61F8}"/>
                  </a:ext>
                </a:extLst>
              </p:cNvPr>
              <p:cNvSpPr/>
              <p:nvPr/>
            </p:nvSpPr>
            <p:spPr>
              <a:xfrm>
                <a:off x="3764703" y="3369284"/>
                <a:ext cx="984500"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b="0" i="1" smtClean="0">
                              <a:solidFill>
                                <a:srgbClr val="0000FF"/>
                              </a:solidFill>
                              <a:latin typeface="Cambria Math" panose="02040503050406030204" pitchFamily="18" charset="0"/>
                            </a:rPr>
                          </m:ctrlPr>
                        </m:sSubPr>
                        <m:e>
                          <m:r>
                            <a:rPr lang="it-IT" b="0" i="1" smtClean="0">
                              <a:solidFill>
                                <a:srgbClr val="0000FF"/>
                              </a:solidFill>
                              <a:latin typeface="Cambria Math" panose="02040503050406030204" pitchFamily="18" charset="0"/>
                            </a:rPr>
                            <m:t>𝑜</m:t>
                          </m:r>
                        </m:e>
                        <m:sub>
                          <m:r>
                            <a:rPr lang="it-IT" b="0" i="1" smtClean="0">
                              <a:solidFill>
                                <a:srgbClr val="0000FF"/>
                              </a:solidFill>
                              <a:latin typeface="Cambria Math" panose="02040503050406030204" pitchFamily="18" charset="0"/>
                            </a:rPr>
                            <m:t>4</m:t>
                          </m:r>
                        </m:sub>
                      </m:sSub>
                      <m:r>
                        <a:rPr lang="it-IT" b="0" i="1" smtClean="0">
                          <a:solidFill>
                            <a:srgbClr val="0000FF"/>
                          </a:solidFill>
                          <a:latin typeface="Cambria Math" panose="02040503050406030204" pitchFamily="18" charset="0"/>
                        </a:rPr>
                        <m:t>=</m:t>
                      </m:r>
                      <m:r>
                        <a:rPr lang="it-IT" i="1">
                          <a:solidFill>
                            <a:srgbClr val="E71224"/>
                          </a:solidFill>
                          <a:latin typeface="Cambria Math" panose="02040503050406030204" pitchFamily="18" charset="0"/>
                        </a:rPr>
                        <m:t>ℋ</m:t>
                      </m:r>
                    </m:oMath>
                  </m:oMathPara>
                </a14:m>
                <a:endParaRPr lang="en-US" dirty="0">
                  <a:solidFill>
                    <a:srgbClr val="E71224"/>
                  </a:solidFill>
                </a:endParaRPr>
              </a:p>
            </p:txBody>
          </p:sp>
        </mc:Choice>
        <mc:Fallback xmlns="">
          <p:sp>
            <p:nvSpPr>
              <p:cNvPr id="139" name="Rettangolo 138">
                <a:extLst>
                  <a:ext uri="{FF2B5EF4-FFF2-40B4-BE49-F238E27FC236}">
                    <a16:creationId xmlns:a16="http://schemas.microsoft.com/office/drawing/2014/main" id="{7A3A8DA3-31F4-4F74-9E3F-F650394B61F8}"/>
                  </a:ext>
                </a:extLst>
              </p:cNvPr>
              <p:cNvSpPr>
                <a:spLocks noRot="1" noChangeAspect="1" noMove="1" noResize="1" noEditPoints="1" noAdjustHandles="1" noChangeArrowheads="1" noChangeShapeType="1" noTextEdit="1"/>
              </p:cNvSpPr>
              <p:nvPr/>
            </p:nvSpPr>
            <p:spPr>
              <a:xfrm>
                <a:off x="3764703" y="3369284"/>
                <a:ext cx="984500" cy="369332"/>
              </a:xfrm>
              <a:prstGeom prst="rect">
                <a:avLst/>
              </a:prstGeom>
              <a:blipFill>
                <a:blip r:embed="rId51"/>
                <a:stretch>
                  <a:fillRect/>
                </a:stretch>
              </a:blipFill>
            </p:spPr>
            <p:txBody>
              <a:bodyPr/>
              <a:lstStyle/>
              <a:p>
                <a:r>
                  <a:rPr lang="en-US">
                    <a:noFill/>
                  </a:rPr>
                  <a:t> </a:t>
                </a:r>
              </a:p>
            </p:txBody>
          </p:sp>
        </mc:Fallback>
      </mc:AlternateContent>
      <mc:AlternateContent xmlns:mc="http://schemas.openxmlformats.org/markup-compatibility/2006" xmlns:p14="http://schemas.microsoft.com/office/powerpoint/2010/main">
        <mc:Choice Requires="p14">
          <p:contentPart p14:bwMode="auto" r:id="rId52">
            <p14:nvContentPartPr>
              <p14:cNvPr id="99" name="Input penna 98">
                <a:extLst>
                  <a:ext uri="{FF2B5EF4-FFF2-40B4-BE49-F238E27FC236}">
                    <a16:creationId xmlns:a16="http://schemas.microsoft.com/office/drawing/2014/main" id="{A4BBCA66-AA07-D3C4-40A9-0FE046BB5BC2}"/>
                  </a:ext>
                </a:extLst>
              </p14:cNvPr>
              <p14:cNvContentPartPr/>
              <p14:nvPr/>
            </p14:nvContentPartPr>
            <p14:xfrm>
              <a:off x="7000455" y="3188565"/>
              <a:ext cx="639720" cy="34920"/>
            </p14:xfrm>
          </p:contentPart>
        </mc:Choice>
        <mc:Fallback xmlns="">
          <p:pic>
            <p:nvPicPr>
              <p:cNvPr id="99" name="Input penna 98">
                <a:extLst>
                  <a:ext uri="{FF2B5EF4-FFF2-40B4-BE49-F238E27FC236}">
                    <a16:creationId xmlns:a16="http://schemas.microsoft.com/office/drawing/2014/main" id="{A4BBCA66-AA07-D3C4-40A9-0FE046BB5BC2}"/>
                  </a:ext>
                </a:extLst>
              </p:cNvPr>
              <p:cNvPicPr/>
              <p:nvPr/>
            </p:nvPicPr>
            <p:blipFill>
              <a:blip r:embed="rId53"/>
              <a:stretch>
                <a:fillRect/>
              </a:stretch>
            </p:blipFill>
            <p:spPr>
              <a:xfrm>
                <a:off x="6946815" y="3080565"/>
                <a:ext cx="747360" cy="250560"/>
              </a:xfrm>
              <a:prstGeom prst="rect">
                <a:avLst/>
              </a:prstGeom>
            </p:spPr>
          </p:pic>
        </mc:Fallback>
      </mc:AlternateContent>
      <mc:AlternateContent xmlns:mc="http://schemas.openxmlformats.org/markup-compatibility/2006" xmlns:p14="http://schemas.microsoft.com/office/powerpoint/2010/main">
        <mc:Choice Requires="p14">
          <p:contentPart p14:bwMode="auto" r:id="rId54">
            <p14:nvContentPartPr>
              <p14:cNvPr id="100" name="Input penna 99">
                <a:extLst>
                  <a:ext uri="{FF2B5EF4-FFF2-40B4-BE49-F238E27FC236}">
                    <a16:creationId xmlns:a16="http://schemas.microsoft.com/office/drawing/2014/main" id="{45D486EE-7B06-E370-CB7E-B7EE0FCD04DA}"/>
                  </a:ext>
                </a:extLst>
              </p14:cNvPr>
              <p14:cNvContentPartPr/>
              <p14:nvPr/>
            </p14:nvContentPartPr>
            <p14:xfrm>
              <a:off x="6552975" y="3524085"/>
              <a:ext cx="88200" cy="360"/>
            </p14:xfrm>
          </p:contentPart>
        </mc:Choice>
        <mc:Fallback xmlns="">
          <p:pic>
            <p:nvPicPr>
              <p:cNvPr id="100" name="Input penna 99">
                <a:extLst>
                  <a:ext uri="{FF2B5EF4-FFF2-40B4-BE49-F238E27FC236}">
                    <a16:creationId xmlns:a16="http://schemas.microsoft.com/office/drawing/2014/main" id="{45D486EE-7B06-E370-CB7E-B7EE0FCD04DA}"/>
                  </a:ext>
                </a:extLst>
              </p:cNvPr>
              <p:cNvPicPr/>
              <p:nvPr/>
            </p:nvPicPr>
            <p:blipFill>
              <a:blip r:embed="rId55"/>
              <a:stretch>
                <a:fillRect/>
              </a:stretch>
            </p:blipFill>
            <p:spPr>
              <a:xfrm>
                <a:off x="6499335" y="3416085"/>
                <a:ext cx="19584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56">
            <p14:nvContentPartPr>
              <p14:cNvPr id="101" name="Input penna 100">
                <a:extLst>
                  <a:ext uri="{FF2B5EF4-FFF2-40B4-BE49-F238E27FC236}">
                    <a16:creationId xmlns:a16="http://schemas.microsoft.com/office/drawing/2014/main" id="{D9F9A04F-5F3E-4D1C-6D18-CDF86BF6BDAB}"/>
                  </a:ext>
                </a:extLst>
              </p14:cNvPr>
              <p14:cNvContentPartPr/>
              <p14:nvPr/>
            </p14:nvContentPartPr>
            <p14:xfrm>
              <a:off x="6977004" y="4017859"/>
              <a:ext cx="639720" cy="34920"/>
            </p14:xfrm>
          </p:contentPart>
        </mc:Choice>
        <mc:Fallback xmlns="">
          <p:pic>
            <p:nvPicPr>
              <p:cNvPr id="101" name="Input penna 100">
                <a:extLst>
                  <a:ext uri="{FF2B5EF4-FFF2-40B4-BE49-F238E27FC236}">
                    <a16:creationId xmlns:a16="http://schemas.microsoft.com/office/drawing/2014/main" id="{D9F9A04F-5F3E-4D1C-6D18-CDF86BF6BDAB}"/>
                  </a:ext>
                </a:extLst>
              </p:cNvPr>
              <p:cNvPicPr/>
              <p:nvPr/>
            </p:nvPicPr>
            <p:blipFill>
              <a:blip r:embed="rId53"/>
              <a:stretch>
                <a:fillRect/>
              </a:stretch>
            </p:blipFill>
            <p:spPr>
              <a:xfrm>
                <a:off x="6923364" y="3909859"/>
                <a:ext cx="747360" cy="250560"/>
              </a:xfrm>
              <a:prstGeom prst="rect">
                <a:avLst/>
              </a:prstGeom>
            </p:spPr>
          </p:pic>
        </mc:Fallback>
      </mc:AlternateContent>
      <mc:AlternateContent xmlns:mc="http://schemas.openxmlformats.org/markup-compatibility/2006" xmlns:p14="http://schemas.microsoft.com/office/powerpoint/2010/main">
        <mc:Choice Requires="p14">
          <p:contentPart p14:bwMode="auto" r:id="rId57">
            <p14:nvContentPartPr>
              <p14:cNvPr id="102" name="Input penna 101">
                <a:extLst>
                  <a:ext uri="{FF2B5EF4-FFF2-40B4-BE49-F238E27FC236}">
                    <a16:creationId xmlns:a16="http://schemas.microsoft.com/office/drawing/2014/main" id="{090381A3-9AE5-ABA1-E8A7-D6CAEA2F1C81}"/>
                  </a:ext>
                </a:extLst>
              </p14:cNvPr>
              <p14:cNvContentPartPr/>
              <p14:nvPr/>
            </p14:nvContentPartPr>
            <p14:xfrm>
              <a:off x="6529524" y="4353379"/>
              <a:ext cx="88200" cy="360"/>
            </p14:xfrm>
          </p:contentPart>
        </mc:Choice>
        <mc:Fallback xmlns="">
          <p:pic>
            <p:nvPicPr>
              <p:cNvPr id="102" name="Input penna 101">
                <a:extLst>
                  <a:ext uri="{FF2B5EF4-FFF2-40B4-BE49-F238E27FC236}">
                    <a16:creationId xmlns:a16="http://schemas.microsoft.com/office/drawing/2014/main" id="{090381A3-9AE5-ABA1-E8A7-D6CAEA2F1C81}"/>
                  </a:ext>
                </a:extLst>
              </p:cNvPr>
              <p:cNvPicPr/>
              <p:nvPr/>
            </p:nvPicPr>
            <p:blipFill>
              <a:blip r:embed="rId55"/>
              <a:stretch>
                <a:fillRect/>
              </a:stretch>
            </p:blipFill>
            <p:spPr>
              <a:xfrm>
                <a:off x="6475884" y="4245379"/>
                <a:ext cx="19584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58">
            <p14:nvContentPartPr>
              <p14:cNvPr id="104" name="Input penna 103">
                <a:extLst>
                  <a:ext uri="{FF2B5EF4-FFF2-40B4-BE49-F238E27FC236}">
                    <a16:creationId xmlns:a16="http://schemas.microsoft.com/office/drawing/2014/main" id="{7ED306DE-B348-35F8-3CA8-3391317F3290}"/>
                  </a:ext>
                </a:extLst>
              </p14:cNvPr>
              <p14:cNvContentPartPr/>
              <p14:nvPr/>
            </p14:nvContentPartPr>
            <p14:xfrm>
              <a:off x="7019255" y="4960928"/>
              <a:ext cx="639720" cy="34920"/>
            </p14:xfrm>
          </p:contentPart>
        </mc:Choice>
        <mc:Fallback xmlns="">
          <p:pic>
            <p:nvPicPr>
              <p:cNvPr id="104" name="Input penna 103">
                <a:extLst>
                  <a:ext uri="{FF2B5EF4-FFF2-40B4-BE49-F238E27FC236}">
                    <a16:creationId xmlns:a16="http://schemas.microsoft.com/office/drawing/2014/main" id="{7ED306DE-B348-35F8-3CA8-3391317F3290}"/>
                  </a:ext>
                </a:extLst>
              </p:cNvPr>
              <p:cNvPicPr/>
              <p:nvPr/>
            </p:nvPicPr>
            <p:blipFill>
              <a:blip r:embed="rId59"/>
              <a:stretch>
                <a:fillRect/>
              </a:stretch>
            </p:blipFill>
            <p:spPr>
              <a:xfrm>
                <a:off x="6965255" y="4852928"/>
                <a:ext cx="747360" cy="250560"/>
              </a:xfrm>
              <a:prstGeom prst="rect">
                <a:avLst/>
              </a:prstGeom>
            </p:spPr>
          </p:pic>
        </mc:Fallback>
      </mc:AlternateContent>
      <mc:AlternateContent xmlns:mc="http://schemas.openxmlformats.org/markup-compatibility/2006" xmlns:p14="http://schemas.microsoft.com/office/powerpoint/2010/main">
        <mc:Choice Requires="p14">
          <p:contentPart p14:bwMode="auto" r:id="rId60">
            <p14:nvContentPartPr>
              <p14:cNvPr id="110" name="Input penna 109">
                <a:extLst>
                  <a:ext uri="{FF2B5EF4-FFF2-40B4-BE49-F238E27FC236}">
                    <a16:creationId xmlns:a16="http://schemas.microsoft.com/office/drawing/2014/main" id="{1191D78D-D3CE-4584-62C6-06D6F74CC9D0}"/>
                  </a:ext>
                </a:extLst>
              </p14:cNvPr>
              <p14:cNvContentPartPr/>
              <p14:nvPr/>
            </p14:nvContentPartPr>
            <p14:xfrm>
              <a:off x="6571775" y="5296448"/>
              <a:ext cx="88200" cy="360"/>
            </p14:xfrm>
          </p:contentPart>
        </mc:Choice>
        <mc:Fallback xmlns="">
          <p:pic>
            <p:nvPicPr>
              <p:cNvPr id="110" name="Input penna 109">
                <a:extLst>
                  <a:ext uri="{FF2B5EF4-FFF2-40B4-BE49-F238E27FC236}">
                    <a16:creationId xmlns:a16="http://schemas.microsoft.com/office/drawing/2014/main" id="{1191D78D-D3CE-4584-62C6-06D6F74CC9D0}"/>
                  </a:ext>
                </a:extLst>
              </p:cNvPr>
              <p:cNvPicPr/>
              <p:nvPr/>
            </p:nvPicPr>
            <p:blipFill>
              <a:blip r:embed="rId61"/>
              <a:stretch>
                <a:fillRect/>
              </a:stretch>
            </p:blipFill>
            <p:spPr>
              <a:xfrm>
                <a:off x="6517775" y="5188448"/>
                <a:ext cx="19584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62">
            <p14:nvContentPartPr>
              <p14:cNvPr id="112" name="Input penna 111">
                <a:extLst>
                  <a:ext uri="{FF2B5EF4-FFF2-40B4-BE49-F238E27FC236}">
                    <a16:creationId xmlns:a16="http://schemas.microsoft.com/office/drawing/2014/main" id="{AC372043-7DD2-1695-39F1-D80462E17003}"/>
                  </a:ext>
                </a:extLst>
              </p14:cNvPr>
              <p14:cNvContentPartPr/>
              <p14:nvPr/>
            </p14:nvContentPartPr>
            <p14:xfrm>
              <a:off x="6560175" y="6105645"/>
              <a:ext cx="112680" cy="360"/>
            </p14:xfrm>
          </p:contentPart>
        </mc:Choice>
        <mc:Fallback xmlns="">
          <p:pic>
            <p:nvPicPr>
              <p:cNvPr id="112" name="Input penna 111">
                <a:extLst>
                  <a:ext uri="{FF2B5EF4-FFF2-40B4-BE49-F238E27FC236}">
                    <a16:creationId xmlns:a16="http://schemas.microsoft.com/office/drawing/2014/main" id="{AC372043-7DD2-1695-39F1-D80462E17003}"/>
                  </a:ext>
                </a:extLst>
              </p:cNvPr>
              <p:cNvPicPr/>
              <p:nvPr/>
            </p:nvPicPr>
            <p:blipFill>
              <a:blip r:embed="rId63"/>
              <a:stretch>
                <a:fillRect/>
              </a:stretch>
            </p:blipFill>
            <p:spPr>
              <a:xfrm>
                <a:off x="6506535" y="5997645"/>
                <a:ext cx="220320" cy="216000"/>
              </a:xfrm>
              <a:prstGeom prst="rect">
                <a:avLst/>
              </a:prstGeom>
            </p:spPr>
          </p:pic>
        </mc:Fallback>
      </mc:AlternateContent>
    </p:spTree>
    <p:extLst>
      <p:ext uri="{BB962C8B-B14F-4D97-AF65-F5344CB8AC3E}">
        <p14:creationId xmlns:p14="http://schemas.microsoft.com/office/powerpoint/2010/main" val="3507215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8"/>
                                        </p:tgtEl>
                                        <p:attrNameLst>
                                          <p:attrName>style.visibility</p:attrName>
                                        </p:attrNameLst>
                                      </p:cBhvr>
                                      <p:to>
                                        <p:strVal val="visible"/>
                                      </p:to>
                                    </p:set>
                                    <p:animEffect transition="in" filter="fade">
                                      <p:cBhvr>
                                        <p:cTn id="7" dur="500"/>
                                        <p:tgtEl>
                                          <p:spTgt spid="128"/>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2"/>
                                        </p:tgtEl>
                                        <p:attrNameLst>
                                          <p:attrName>style.visibility</p:attrName>
                                        </p:attrNameLst>
                                      </p:cBhvr>
                                      <p:to>
                                        <p:strVal val="visible"/>
                                      </p:to>
                                    </p:set>
                                    <p:animEffect transition="in" filter="fade">
                                      <p:cBhvr>
                                        <p:cTn id="13" dur="500"/>
                                        <p:tgtEl>
                                          <p:spTgt spid="6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7"/>
                                        </p:tgtEl>
                                        <p:attrNameLst>
                                          <p:attrName>style.visibility</p:attrName>
                                        </p:attrNameLst>
                                      </p:cBhvr>
                                      <p:to>
                                        <p:strVal val="visible"/>
                                      </p:to>
                                    </p:set>
                                    <p:animEffect transition="in" filter="fade">
                                      <p:cBhvr>
                                        <p:cTn id="18" dur="500"/>
                                        <p:tgtEl>
                                          <p:spTgt spid="57"/>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8"/>
                                        </p:tgtEl>
                                        <p:attrNameLst>
                                          <p:attrName>style.visibility</p:attrName>
                                        </p:attrNameLst>
                                      </p:cBhvr>
                                      <p:to>
                                        <p:strVal val="visible"/>
                                      </p:to>
                                    </p:set>
                                    <p:animEffect transition="in" filter="fade">
                                      <p:cBhvr>
                                        <p:cTn id="21" dur="500"/>
                                        <p:tgtEl>
                                          <p:spTgt spid="58"/>
                                        </p:tgtEl>
                                      </p:cBhvr>
                                    </p:animEffect>
                                  </p:childTnLst>
                                </p:cTn>
                              </p:par>
                              <p:par>
                                <p:cTn id="22" presetID="10" presetClass="entr" presetSubtype="0" fill="hold" nodeType="withEffect">
                                  <p:stCondLst>
                                    <p:cond delay="0"/>
                                  </p:stCondLst>
                                  <p:childTnLst>
                                    <p:set>
                                      <p:cBhvr>
                                        <p:cTn id="23" dur="1" fill="hold">
                                          <p:stCondLst>
                                            <p:cond delay="0"/>
                                          </p:stCondLst>
                                        </p:cTn>
                                        <p:tgtEl>
                                          <p:spTgt spid="50"/>
                                        </p:tgtEl>
                                        <p:attrNameLst>
                                          <p:attrName>style.visibility</p:attrName>
                                        </p:attrNameLst>
                                      </p:cBhvr>
                                      <p:to>
                                        <p:strVal val="visible"/>
                                      </p:to>
                                    </p:set>
                                    <p:animEffect transition="in" filter="fade">
                                      <p:cBhvr>
                                        <p:cTn id="24" dur="500"/>
                                        <p:tgtEl>
                                          <p:spTgt spid="5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3"/>
                                        </p:tgtEl>
                                        <p:attrNameLst>
                                          <p:attrName>style.visibility</p:attrName>
                                        </p:attrNameLst>
                                      </p:cBhvr>
                                      <p:to>
                                        <p:strVal val="visible"/>
                                      </p:to>
                                    </p:set>
                                    <p:animEffect transition="in" filter="fade">
                                      <p:cBhvr>
                                        <p:cTn id="27" dur="500"/>
                                        <p:tgtEl>
                                          <p:spTgt spid="6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41"/>
                                        </p:tgtEl>
                                        <p:attrNameLst>
                                          <p:attrName>style.visibility</p:attrName>
                                        </p:attrNameLst>
                                      </p:cBhvr>
                                      <p:to>
                                        <p:strVal val="visible"/>
                                      </p:to>
                                    </p:set>
                                    <p:animEffect transition="in" filter="fade">
                                      <p:cBhvr>
                                        <p:cTn id="32" dur="500"/>
                                        <p:tgtEl>
                                          <p:spTgt spid="141"/>
                                        </p:tgtEl>
                                      </p:cBhvr>
                                    </p:animEffect>
                                  </p:childTnLst>
                                </p:cTn>
                              </p:par>
                              <p:par>
                                <p:cTn id="33" presetID="10" presetClass="entr" presetSubtype="0" fill="hold" nodeType="withEffect">
                                  <p:stCondLst>
                                    <p:cond delay="0"/>
                                  </p:stCondLst>
                                  <p:childTnLst>
                                    <p:set>
                                      <p:cBhvr>
                                        <p:cTn id="34" dur="1" fill="hold">
                                          <p:stCondLst>
                                            <p:cond delay="0"/>
                                          </p:stCondLst>
                                        </p:cTn>
                                        <p:tgtEl>
                                          <p:spTgt spid="140"/>
                                        </p:tgtEl>
                                        <p:attrNameLst>
                                          <p:attrName>style.visibility</p:attrName>
                                        </p:attrNameLst>
                                      </p:cBhvr>
                                      <p:to>
                                        <p:strVal val="visible"/>
                                      </p:to>
                                    </p:set>
                                    <p:animEffect transition="in" filter="fade">
                                      <p:cBhvr>
                                        <p:cTn id="35" dur="500"/>
                                        <p:tgtEl>
                                          <p:spTgt spid="140"/>
                                        </p:tgtEl>
                                      </p:cBhvr>
                                    </p:animEffect>
                                  </p:childTnLst>
                                </p:cTn>
                              </p:par>
                              <p:par>
                                <p:cTn id="36" presetID="10" presetClass="entr" presetSubtype="0" fill="hold" nodeType="withEffect">
                                  <p:stCondLst>
                                    <p:cond delay="0"/>
                                  </p:stCondLst>
                                  <p:childTnLst>
                                    <p:set>
                                      <p:cBhvr>
                                        <p:cTn id="37" dur="1" fill="hold">
                                          <p:stCondLst>
                                            <p:cond delay="0"/>
                                          </p:stCondLst>
                                        </p:cTn>
                                        <p:tgtEl>
                                          <p:spTgt spid="99"/>
                                        </p:tgtEl>
                                        <p:attrNameLst>
                                          <p:attrName>style.visibility</p:attrName>
                                        </p:attrNameLst>
                                      </p:cBhvr>
                                      <p:to>
                                        <p:strVal val="visible"/>
                                      </p:to>
                                    </p:set>
                                    <p:animEffect transition="in" filter="fade">
                                      <p:cBhvr>
                                        <p:cTn id="38" dur="500"/>
                                        <p:tgtEl>
                                          <p:spTgt spid="99"/>
                                        </p:tgtEl>
                                      </p:cBhvr>
                                    </p:animEffect>
                                  </p:childTnLst>
                                </p:cTn>
                              </p:par>
                              <p:par>
                                <p:cTn id="39" presetID="10" presetClass="entr" presetSubtype="0" fill="hold" nodeType="withEffect">
                                  <p:stCondLst>
                                    <p:cond delay="0"/>
                                  </p:stCondLst>
                                  <p:childTnLst>
                                    <p:set>
                                      <p:cBhvr>
                                        <p:cTn id="40" dur="1" fill="hold">
                                          <p:stCondLst>
                                            <p:cond delay="0"/>
                                          </p:stCondLst>
                                        </p:cTn>
                                        <p:tgtEl>
                                          <p:spTgt spid="100"/>
                                        </p:tgtEl>
                                        <p:attrNameLst>
                                          <p:attrName>style.visibility</p:attrName>
                                        </p:attrNameLst>
                                      </p:cBhvr>
                                      <p:to>
                                        <p:strVal val="visible"/>
                                      </p:to>
                                    </p:set>
                                    <p:animEffect transition="in" filter="fade">
                                      <p:cBhvr>
                                        <p:cTn id="41" dur="500"/>
                                        <p:tgtEl>
                                          <p:spTgt spid="100"/>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64"/>
                                        </p:tgtEl>
                                        <p:attrNameLst>
                                          <p:attrName>style.visibility</p:attrName>
                                        </p:attrNameLst>
                                      </p:cBhvr>
                                      <p:to>
                                        <p:strVal val="visible"/>
                                      </p:to>
                                    </p:set>
                                    <p:animEffect transition="in" filter="fade">
                                      <p:cBhvr>
                                        <p:cTn id="44" dur="500"/>
                                        <p:tgtEl>
                                          <p:spTgt spid="64"/>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34"/>
                                        </p:tgtEl>
                                        <p:attrNameLst>
                                          <p:attrName>style.visibility</p:attrName>
                                        </p:attrNameLst>
                                      </p:cBhvr>
                                      <p:to>
                                        <p:strVal val="visible"/>
                                      </p:to>
                                    </p:set>
                                    <p:animEffect transition="in" filter="fade">
                                      <p:cBhvr>
                                        <p:cTn id="47" dur="500"/>
                                        <p:tgtEl>
                                          <p:spTgt spid="134"/>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130"/>
                                        </p:tgtEl>
                                        <p:attrNameLst>
                                          <p:attrName>style.visibility</p:attrName>
                                        </p:attrNameLst>
                                      </p:cBhvr>
                                      <p:to>
                                        <p:strVal val="visible"/>
                                      </p:to>
                                    </p:set>
                                    <p:animEffect transition="in" filter="fade">
                                      <p:cBhvr>
                                        <p:cTn id="52" dur="500"/>
                                        <p:tgtEl>
                                          <p:spTgt spid="130"/>
                                        </p:tgtEl>
                                      </p:cBhvr>
                                    </p:animEffect>
                                  </p:childTnLst>
                                </p:cTn>
                              </p:par>
                              <p:par>
                                <p:cTn id="53" presetID="10" presetClass="entr" presetSubtype="0" fill="hold" nodeType="withEffect">
                                  <p:stCondLst>
                                    <p:cond delay="0"/>
                                  </p:stCondLst>
                                  <p:childTnLst>
                                    <p:set>
                                      <p:cBhvr>
                                        <p:cTn id="54" dur="1" fill="hold">
                                          <p:stCondLst>
                                            <p:cond delay="0"/>
                                          </p:stCondLst>
                                        </p:cTn>
                                        <p:tgtEl>
                                          <p:spTgt spid="131"/>
                                        </p:tgtEl>
                                        <p:attrNameLst>
                                          <p:attrName>style.visibility</p:attrName>
                                        </p:attrNameLst>
                                      </p:cBhvr>
                                      <p:to>
                                        <p:strVal val="visible"/>
                                      </p:to>
                                    </p:set>
                                    <p:animEffect transition="in" filter="fade">
                                      <p:cBhvr>
                                        <p:cTn id="55" dur="500"/>
                                        <p:tgtEl>
                                          <p:spTgt spid="131"/>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65"/>
                                        </p:tgtEl>
                                        <p:attrNameLst>
                                          <p:attrName>style.visibility</p:attrName>
                                        </p:attrNameLst>
                                      </p:cBhvr>
                                      <p:to>
                                        <p:strVal val="visible"/>
                                      </p:to>
                                    </p:set>
                                    <p:animEffect transition="in" filter="fade">
                                      <p:cBhvr>
                                        <p:cTn id="58" dur="500"/>
                                        <p:tgtEl>
                                          <p:spTgt spid="65"/>
                                        </p:tgtEl>
                                      </p:cBhvr>
                                    </p:animEffect>
                                  </p:childTnLst>
                                </p:cTn>
                              </p:par>
                              <p:par>
                                <p:cTn id="59" presetID="10" presetClass="entr" presetSubtype="0" fill="hold" nodeType="withEffect">
                                  <p:stCondLst>
                                    <p:cond delay="0"/>
                                  </p:stCondLst>
                                  <p:childTnLst>
                                    <p:set>
                                      <p:cBhvr>
                                        <p:cTn id="60" dur="1" fill="hold">
                                          <p:stCondLst>
                                            <p:cond delay="0"/>
                                          </p:stCondLst>
                                        </p:cTn>
                                        <p:tgtEl>
                                          <p:spTgt spid="101"/>
                                        </p:tgtEl>
                                        <p:attrNameLst>
                                          <p:attrName>style.visibility</p:attrName>
                                        </p:attrNameLst>
                                      </p:cBhvr>
                                      <p:to>
                                        <p:strVal val="visible"/>
                                      </p:to>
                                    </p:set>
                                    <p:animEffect transition="in" filter="fade">
                                      <p:cBhvr>
                                        <p:cTn id="61" dur="500"/>
                                        <p:tgtEl>
                                          <p:spTgt spid="101"/>
                                        </p:tgtEl>
                                      </p:cBhvr>
                                    </p:animEffect>
                                  </p:childTnLst>
                                </p:cTn>
                              </p:par>
                              <p:par>
                                <p:cTn id="62" presetID="10" presetClass="entr" presetSubtype="0" fill="hold" nodeType="withEffect">
                                  <p:stCondLst>
                                    <p:cond delay="0"/>
                                  </p:stCondLst>
                                  <p:childTnLst>
                                    <p:set>
                                      <p:cBhvr>
                                        <p:cTn id="63" dur="1" fill="hold">
                                          <p:stCondLst>
                                            <p:cond delay="0"/>
                                          </p:stCondLst>
                                        </p:cTn>
                                        <p:tgtEl>
                                          <p:spTgt spid="102"/>
                                        </p:tgtEl>
                                        <p:attrNameLst>
                                          <p:attrName>style.visibility</p:attrName>
                                        </p:attrNameLst>
                                      </p:cBhvr>
                                      <p:to>
                                        <p:strVal val="visible"/>
                                      </p:to>
                                    </p:set>
                                    <p:animEffect transition="in" filter="fade">
                                      <p:cBhvr>
                                        <p:cTn id="64" dur="500"/>
                                        <p:tgtEl>
                                          <p:spTgt spid="102"/>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nodeType="clickEffect">
                                  <p:stCondLst>
                                    <p:cond delay="0"/>
                                  </p:stCondLst>
                                  <p:childTnLst>
                                    <p:set>
                                      <p:cBhvr>
                                        <p:cTn id="68" dur="1" fill="hold">
                                          <p:stCondLst>
                                            <p:cond delay="0"/>
                                          </p:stCondLst>
                                        </p:cTn>
                                        <p:tgtEl>
                                          <p:spTgt spid="61"/>
                                        </p:tgtEl>
                                        <p:attrNameLst>
                                          <p:attrName>style.visibility</p:attrName>
                                        </p:attrNameLst>
                                      </p:cBhvr>
                                      <p:to>
                                        <p:strVal val="visible"/>
                                      </p:to>
                                    </p:set>
                                    <p:animEffect transition="in" filter="fade">
                                      <p:cBhvr>
                                        <p:cTn id="69" dur="500"/>
                                        <p:tgtEl>
                                          <p:spTgt spid="61"/>
                                        </p:tgtEl>
                                      </p:cBhvr>
                                    </p:animEffect>
                                  </p:childTnLst>
                                </p:cTn>
                              </p:par>
                              <p:par>
                                <p:cTn id="70" presetID="10" presetClass="entr" presetSubtype="0" fill="hold" nodeType="withEffect">
                                  <p:stCondLst>
                                    <p:cond delay="0"/>
                                  </p:stCondLst>
                                  <p:childTnLst>
                                    <p:set>
                                      <p:cBhvr>
                                        <p:cTn id="71" dur="1" fill="hold">
                                          <p:stCondLst>
                                            <p:cond delay="0"/>
                                          </p:stCondLst>
                                        </p:cTn>
                                        <p:tgtEl>
                                          <p:spTgt spid="79"/>
                                        </p:tgtEl>
                                        <p:attrNameLst>
                                          <p:attrName>style.visibility</p:attrName>
                                        </p:attrNameLst>
                                      </p:cBhvr>
                                      <p:to>
                                        <p:strVal val="visible"/>
                                      </p:to>
                                    </p:set>
                                    <p:animEffect transition="in" filter="fade">
                                      <p:cBhvr>
                                        <p:cTn id="72" dur="500"/>
                                        <p:tgtEl>
                                          <p:spTgt spid="79"/>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86"/>
                                        </p:tgtEl>
                                        <p:attrNameLst>
                                          <p:attrName>style.visibility</p:attrName>
                                        </p:attrNameLst>
                                      </p:cBhvr>
                                      <p:to>
                                        <p:strVal val="visible"/>
                                      </p:to>
                                    </p:set>
                                    <p:animEffect transition="in" filter="fade">
                                      <p:cBhvr>
                                        <p:cTn id="75" dur="500"/>
                                        <p:tgtEl>
                                          <p:spTgt spid="86"/>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87"/>
                                        </p:tgtEl>
                                        <p:attrNameLst>
                                          <p:attrName>style.visibility</p:attrName>
                                        </p:attrNameLst>
                                      </p:cBhvr>
                                      <p:to>
                                        <p:strVal val="visible"/>
                                      </p:to>
                                    </p:set>
                                    <p:animEffect transition="in" filter="fade">
                                      <p:cBhvr>
                                        <p:cTn id="78" dur="500"/>
                                        <p:tgtEl>
                                          <p:spTgt spid="87"/>
                                        </p:tgtEl>
                                      </p:cBhvr>
                                    </p:animEffect>
                                  </p:childTnLst>
                                </p:cTn>
                              </p:par>
                              <p:par>
                                <p:cTn id="79" presetID="10" presetClass="entr" presetSubtype="0" fill="hold" nodeType="withEffect">
                                  <p:stCondLst>
                                    <p:cond delay="0"/>
                                  </p:stCondLst>
                                  <p:childTnLst>
                                    <p:set>
                                      <p:cBhvr>
                                        <p:cTn id="80" dur="1" fill="hold">
                                          <p:stCondLst>
                                            <p:cond delay="0"/>
                                          </p:stCondLst>
                                        </p:cTn>
                                        <p:tgtEl>
                                          <p:spTgt spid="104"/>
                                        </p:tgtEl>
                                        <p:attrNameLst>
                                          <p:attrName>style.visibility</p:attrName>
                                        </p:attrNameLst>
                                      </p:cBhvr>
                                      <p:to>
                                        <p:strVal val="visible"/>
                                      </p:to>
                                    </p:set>
                                    <p:animEffect transition="in" filter="fade">
                                      <p:cBhvr>
                                        <p:cTn id="81" dur="500"/>
                                        <p:tgtEl>
                                          <p:spTgt spid="104"/>
                                        </p:tgtEl>
                                      </p:cBhvr>
                                    </p:animEffect>
                                  </p:childTnLst>
                                </p:cTn>
                              </p:par>
                              <p:par>
                                <p:cTn id="82" presetID="10" presetClass="entr" presetSubtype="0" fill="hold" nodeType="withEffect">
                                  <p:stCondLst>
                                    <p:cond delay="0"/>
                                  </p:stCondLst>
                                  <p:childTnLst>
                                    <p:set>
                                      <p:cBhvr>
                                        <p:cTn id="83" dur="1" fill="hold">
                                          <p:stCondLst>
                                            <p:cond delay="0"/>
                                          </p:stCondLst>
                                        </p:cTn>
                                        <p:tgtEl>
                                          <p:spTgt spid="110"/>
                                        </p:tgtEl>
                                        <p:attrNameLst>
                                          <p:attrName>style.visibility</p:attrName>
                                        </p:attrNameLst>
                                      </p:cBhvr>
                                      <p:to>
                                        <p:strVal val="visible"/>
                                      </p:to>
                                    </p:set>
                                    <p:animEffect transition="in" filter="fade">
                                      <p:cBhvr>
                                        <p:cTn id="84" dur="500"/>
                                        <p:tgtEl>
                                          <p:spTgt spid="110"/>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66"/>
                                        </p:tgtEl>
                                        <p:attrNameLst>
                                          <p:attrName>style.visibility</p:attrName>
                                        </p:attrNameLst>
                                      </p:cBhvr>
                                      <p:to>
                                        <p:strVal val="visible"/>
                                      </p:to>
                                    </p:set>
                                    <p:animEffect transition="in" filter="fade">
                                      <p:cBhvr>
                                        <p:cTn id="87" dur="500"/>
                                        <p:tgtEl>
                                          <p:spTgt spid="66"/>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nodeType="clickEffect">
                                  <p:stCondLst>
                                    <p:cond delay="0"/>
                                  </p:stCondLst>
                                  <p:childTnLst>
                                    <p:set>
                                      <p:cBhvr>
                                        <p:cTn id="91" dur="1" fill="hold">
                                          <p:stCondLst>
                                            <p:cond delay="0"/>
                                          </p:stCondLst>
                                        </p:cTn>
                                        <p:tgtEl>
                                          <p:spTgt spid="82"/>
                                        </p:tgtEl>
                                        <p:attrNameLst>
                                          <p:attrName>style.visibility</p:attrName>
                                        </p:attrNameLst>
                                      </p:cBhvr>
                                      <p:to>
                                        <p:strVal val="visible"/>
                                      </p:to>
                                    </p:set>
                                    <p:animEffect transition="in" filter="fade">
                                      <p:cBhvr>
                                        <p:cTn id="92" dur="500"/>
                                        <p:tgtEl>
                                          <p:spTgt spid="82"/>
                                        </p:tgtEl>
                                      </p:cBhvr>
                                    </p:animEffect>
                                  </p:childTnLst>
                                </p:cTn>
                              </p:par>
                              <p:par>
                                <p:cTn id="93" presetID="10" presetClass="entr" presetSubtype="0" fill="hold" nodeType="withEffect">
                                  <p:stCondLst>
                                    <p:cond delay="0"/>
                                  </p:stCondLst>
                                  <p:childTnLst>
                                    <p:set>
                                      <p:cBhvr>
                                        <p:cTn id="94" dur="1" fill="hold">
                                          <p:stCondLst>
                                            <p:cond delay="0"/>
                                          </p:stCondLst>
                                        </p:cTn>
                                        <p:tgtEl>
                                          <p:spTgt spid="56"/>
                                        </p:tgtEl>
                                        <p:attrNameLst>
                                          <p:attrName>style.visibility</p:attrName>
                                        </p:attrNameLst>
                                      </p:cBhvr>
                                      <p:to>
                                        <p:strVal val="visible"/>
                                      </p:to>
                                    </p:set>
                                    <p:animEffect transition="in" filter="fade">
                                      <p:cBhvr>
                                        <p:cTn id="95" dur="500"/>
                                        <p:tgtEl>
                                          <p:spTgt spid="56"/>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89"/>
                                        </p:tgtEl>
                                        <p:attrNameLst>
                                          <p:attrName>style.visibility</p:attrName>
                                        </p:attrNameLst>
                                      </p:cBhvr>
                                      <p:to>
                                        <p:strVal val="visible"/>
                                      </p:to>
                                    </p:set>
                                    <p:animEffect transition="in" filter="fade">
                                      <p:cBhvr>
                                        <p:cTn id="98" dur="500"/>
                                        <p:tgtEl>
                                          <p:spTgt spid="89"/>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67"/>
                                        </p:tgtEl>
                                        <p:attrNameLst>
                                          <p:attrName>style.visibility</p:attrName>
                                        </p:attrNameLst>
                                      </p:cBhvr>
                                      <p:to>
                                        <p:strVal val="visible"/>
                                      </p:to>
                                    </p:set>
                                    <p:animEffect transition="in" filter="fade">
                                      <p:cBhvr>
                                        <p:cTn id="101" dur="500"/>
                                        <p:tgtEl>
                                          <p:spTgt spid="67"/>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88"/>
                                        </p:tgtEl>
                                        <p:attrNameLst>
                                          <p:attrName>style.visibility</p:attrName>
                                        </p:attrNameLst>
                                      </p:cBhvr>
                                      <p:to>
                                        <p:strVal val="visible"/>
                                      </p:to>
                                    </p:set>
                                    <p:animEffect transition="in" filter="fade">
                                      <p:cBhvr>
                                        <p:cTn id="104" dur="500"/>
                                        <p:tgtEl>
                                          <p:spTgt spid="88"/>
                                        </p:tgtEl>
                                      </p:cBhvr>
                                    </p:animEffect>
                                  </p:childTnLst>
                                </p:cTn>
                              </p:par>
                              <p:par>
                                <p:cTn id="105" presetID="10" presetClass="entr" presetSubtype="0" fill="hold" nodeType="withEffect">
                                  <p:stCondLst>
                                    <p:cond delay="0"/>
                                  </p:stCondLst>
                                  <p:childTnLst>
                                    <p:set>
                                      <p:cBhvr>
                                        <p:cTn id="106" dur="1" fill="hold">
                                          <p:stCondLst>
                                            <p:cond delay="0"/>
                                          </p:stCondLst>
                                        </p:cTn>
                                        <p:tgtEl>
                                          <p:spTgt spid="112"/>
                                        </p:tgtEl>
                                        <p:attrNameLst>
                                          <p:attrName>style.visibility</p:attrName>
                                        </p:attrNameLst>
                                      </p:cBhvr>
                                      <p:to>
                                        <p:strVal val="visible"/>
                                      </p:to>
                                    </p:set>
                                    <p:animEffect transition="in" filter="fade">
                                      <p:cBhvr>
                                        <p:cTn id="107" dur="500"/>
                                        <p:tgtEl>
                                          <p:spTgt spid="112"/>
                                        </p:tgtEl>
                                      </p:cBhvr>
                                    </p:animEffect>
                                  </p:childTnLst>
                                </p:cTn>
                              </p:par>
                              <p:par>
                                <p:cTn id="108" presetID="10" presetClass="entr" presetSubtype="0" fill="hold" nodeType="withEffect">
                                  <p:stCondLst>
                                    <p:cond delay="0"/>
                                  </p:stCondLst>
                                  <p:childTnLst>
                                    <p:set>
                                      <p:cBhvr>
                                        <p:cTn id="109" dur="1" fill="hold">
                                          <p:stCondLst>
                                            <p:cond delay="0"/>
                                          </p:stCondLst>
                                        </p:cTn>
                                        <p:tgtEl>
                                          <p:spTgt spid="111"/>
                                        </p:tgtEl>
                                        <p:attrNameLst>
                                          <p:attrName>style.visibility</p:attrName>
                                        </p:attrNameLst>
                                      </p:cBhvr>
                                      <p:to>
                                        <p:strVal val="visible"/>
                                      </p:to>
                                    </p:set>
                                    <p:animEffect transition="in" filter="fade">
                                      <p:cBhvr>
                                        <p:cTn id="110" dur="500"/>
                                        <p:tgtEl>
                                          <p:spTgt spid="111"/>
                                        </p:tgtEl>
                                      </p:cBhvr>
                                    </p:animEffect>
                                  </p:childTnLst>
                                </p:cTn>
                              </p:par>
                            </p:childTnLst>
                          </p:cTn>
                        </p:par>
                      </p:childTnLst>
                    </p:cTn>
                  </p:par>
                  <p:par>
                    <p:cTn id="111" fill="hold">
                      <p:stCondLst>
                        <p:cond delay="indefinite"/>
                      </p:stCondLst>
                      <p:childTnLst>
                        <p:par>
                          <p:cTn id="112" fill="hold">
                            <p:stCondLst>
                              <p:cond delay="0"/>
                            </p:stCondLst>
                            <p:childTnLst>
                              <p:par>
                                <p:cTn id="113" presetID="10" presetClass="entr" presetSubtype="0" fill="hold" grpId="0" nodeType="clickEffect">
                                  <p:stCondLst>
                                    <p:cond delay="0"/>
                                  </p:stCondLst>
                                  <p:childTnLst>
                                    <p:set>
                                      <p:cBhvr>
                                        <p:cTn id="114" dur="1" fill="hold">
                                          <p:stCondLst>
                                            <p:cond delay="0"/>
                                          </p:stCondLst>
                                        </p:cTn>
                                        <p:tgtEl>
                                          <p:spTgt spid="133"/>
                                        </p:tgtEl>
                                        <p:attrNameLst>
                                          <p:attrName>style.visibility</p:attrName>
                                        </p:attrNameLst>
                                      </p:cBhvr>
                                      <p:to>
                                        <p:strVal val="visible"/>
                                      </p:to>
                                    </p:set>
                                    <p:animEffect transition="in" filter="fade">
                                      <p:cBhvr>
                                        <p:cTn id="115" dur="500"/>
                                        <p:tgtEl>
                                          <p:spTgt spid="133"/>
                                        </p:tgtEl>
                                      </p:cBhvr>
                                    </p:animEffect>
                                  </p:childTnLst>
                                </p:cTn>
                              </p:par>
                              <p:par>
                                <p:cTn id="116" presetID="10" presetClass="entr" presetSubtype="0" fill="hold" grpId="0" nodeType="withEffect">
                                  <p:stCondLst>
                                    <p:cond delay="0"/>
                                  </p:stCondLst>
                                  <p:childTnLst>
                                    <p:set>
                                      <p:cBhvr>
                                        <p:cTn id="117" dur="1" fill="hold">
                                          <p:stCondLst>
                                            <p:cond delay="0"/>
                                          </p:stCondLst>
                                        </p:cTn>
                                        <p:tgtEl>
                                          <p:spTgt spid="135"/>
                                        </p:tgtEl>
                                        <p:attrNameLst>
                                          <p:attrName>style.visibility</p:attrName>
                                        </p:attrNameLst>
                                      </p:cBhvr>
                                      <p:to>
                                        <p:strVal val="visible"/>
                                      </p:to>
                                    </p:set>
                                    <p:animEffect transition="in" filter="fade">
                                      <p:cBhvr>
                                        <p:cTn id="118" dur="500"/>
                                        <p:tgtEl>
                                          <p:spTgt spid="135"/>
                                        </p:tgtEl>
                                      </p:cBhvr>
                                    </p:animEffect>
                                  </p:childTnLst>
                                </p:cTn>
                              </p:par>
                              <p:par>
                                <p:cTn id="119" presetID="10" presetClass="entr" presetSubtype="0" fill="hold" nodeType="withEffect">
                                  <p:stCondLst>
                                    <p:cond delay="0"/>
                                  </p:stCondLst>
                                  <p:childTnLst>
                                    <p:set>
                                      <p:cBhvr>
                                        <p:cTn id="120" dur="1" fill="hold">
                                          <p:stCondLst>
                                            <p:cond delay="0"/>
                                          </p:stCondLst>
                                        </p:cTn>
                                        <p:tgtEl>
                                          <p:spTgt spid="107"/>
                                        </p:tgtEl>
                                        <p:attrNameLst>
                                          <p:attrName>style.visibility</p:attrName>
                                        </p:attrNameLst>
                                      </p:cBhvr>
                                      <p:to>
                                        <p:strVal val="visible"/>
                                      </p:to>
                                    </p:set>
                                    <p:animEffect transition="in" filter="fade">
                                      <p:cBhvr>
                                        <p:cTn id="121" dur="500"/>
                                        <p:tgtEl>
                                          <p:spTgt spid="107"/>
                                        </p:tgtEl>
                                      </p:cBhvr>
                                    </p:animEffect>
                                  </p:childTnLst>
                                </p:cTn>
                              </p:par>
                            </p:childTnLst>
                          </p:cTn>
                        </p:par>
                      </p:childTnLst>
                    </p:cTn>
                  </p:par>
                  <p:par>
                    <p:cTn id="122" fill="hold">
                      <p:stCondLst>
                        <p:cond delay="indefinite"/>
                      </p:stCondLst>
                      <p:childTnLst>
                        <p:par>
                          <p:cTn id="123" fill="hold">
                            <p:stCondLst>
                              <p:cond delay="0"/>
                            </p:stCondLst>
                            <p:childTnLst>
                              <p:par>
                                <p:cTn id="124" presetID="10" presetClass="entr" presetSubtype="0" fill="hold" grpId="0" nodeType="clickEffect">
                                  <p:stCondLst>
                                    <p:cond delay="0"/>
                                  </p:stCondLst>
                                  <p:childTnLst>
                                    <p:set>
                                      <p:cBhvr>
                                        <p:cTn id="125" dur="1" fill="hold">
                                          <p:stCondLst>
                                            <p:cond delay="0"/>
                                          </p:stCondLst>
                                        </p:cTn>
                                        <p:tgtEl>
                                          <p:spTgt spid="103"/>
                                        </p:tgtEl>
                                        <p:attrNameLst>
                                          <p:attrName>style.visibility</p:attrName>
                                        </p:attrNameLst>
                                      </p:cBhvr>
                                      <p:to>
                                        <p:strVal val="visible"/>
                                      </p:to>
                                    </p:set>
                                    <p:animEffect transition="in" filter="fade">
                                      <p:cBhvr>
                                        <p:cTn id="126" dur="500"/>
                                        <p:tgtEl>
                                          <p:spTgt spid="103"/>
                                        </p:tgtEl>
                                      </p:cBhvr>
                                    </p:animEffect>
                                  </p:childTnLst>
                                </p:cTn>
                              </p:par>
                            </p:childTnLst>
                          </p:cTn>
                        </p:par>
                      </p:childTnLst>
                    </p:cTn>
                  </p:par>
                  <p:par>
                    <p:cTn id="127" fill="hold">
                      <p:stCondLst>
                        <p:cond delay="indefinite"/>
                      </p:stCondLst>
                      <p:childTnLst>
                        <p:par>
                          <p:cTn id="128" fill="hold">
                            <p:stCondLst>
                              <p:cond delay="0"/>
                            </p:stCondLst>
                            <p:childTnLst>
                              <p:par>
                                <p:cTn id="129" presetID="10" presetClass="entr" presetSubtype="0" fill="hold" grpId="0" nodeType="clickEffect">
                                  <p:stCondLst>
                                    <p:cond delay="0"/>
                                  </p:stCondLst>
                                  <p:childTnLst>
                                    <p:set>
                                      <p:cBhvr>
                                        <p:cTn id="130" dur="1" fill="hold">
                                          <p:stCondLst>
                                            <p:cond delay="0"/>
                                          </p:stCondLst>
                                        </p:cTn>
                                        <p:tgtEl>
                                          <p:spTgt spid="108"/>
                                        </p:tgtEl>
                                        <p:attrNameLst>
                                          <p:attrName>style.visibility</p:attrName>
                                        </p:attrNameLst>
                                      </p:cBhvr>
                                      <p:to>
                                        <p:strVal val="visible"/>
                                      </p:to>
                                    </p:set>
                                    <p:animEffect transition="in" filter="fade">
                                      <p:cBhvr>
                                        <p:cTn id="131" dur="500"/>
                                        <p:tgtEl>
                                          <p:spTgt spid="108"/>
                                        </p:tgtEl>
                                      </p:cBhvr>
                                    </p:animEffect>
                                  </p:childTnLst>
                                </p:cTn>
                              </p:par>
                            </p:childTnLst>
                          </p:cTn>
                        </p:par>
                      </p:childTnLst>
                    </p:cTn>
                  </p:par>
                  <p:par>
                    <p:cTn id="132" fill="hold">
                      <p:stCondLst>
                        <p:cond delay="indefinite"/>
                      </p:stCondLst>
                      <p:childTnLst>
                        <p:par>
                          <p:cTn id="133" fill="hold">
                            <p:stCondLst>
                              <p:cond delay="0"/>
                            </p:stCondLst>
                            <p:childTnLst>
                              <p:par>
                                <p:cTn id="134" presetID="10" presetClass="entr" presetSubtype="0" fill="hold" grpId="0" nodeType="clickEffect">
                                  <p:stCondLst>
                                    <p:cond delay="0"/>
                                  </p:stCondLst>
                                  <p:childTnLst>
                                    <p:set>
                                      <p:cBhvr>
                                        <p:cTn id="135" dur="1" fill="hold">
                                          <p:stCondLst>
                                            <p:cond delay="0"/>
                                          </p:stCondLst>
                                        </p:cTn>
                                        <p:tgtEl>
                                          <p:spTgt spid="109"/>
                                        </p:tgtEl>
                                        <p:attrNameLst>
                                          <p:attrName>style.visibility</p:attrName>
                                        </p:attrNameLst>
                                      </p:cBhvr>
                                      <p:to>
                                        <p:strVal val="visible"/>
                                      </p:to>
                                    </p:set>
                                    <p:animEffect transition="in" filter="fade">
                                      <p:cBhvr>
                                        <p:cTn id="136" dur="5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3" grpId="0"/>
      <p:bldP spid="64" grpId="0"/>
      <p:bldP spid="65" grpId="0"/>
      <p:bldP spid="66" grpId="0"/>
      <p:bldP spid="67" grpId="0"/>
      <p:bldP spid="86" grpId="0"/>
      <p:bldP spid="87" grpId="0"/>
      <p:bldP spid="88" grpId="0"/>
      <p:bldP spid="89" grpId="0"/>
      <p:bldP spid="57" grpId="0"/>
      <p:bldP spid="58" grpId="0"/>
      <p:bldP spid="103" grpId="0"/>
      <p:bldP spid="108" grpId="0"/>
      <p:bldP spid="109" grpId="0"/>
      <p:bldP spid="133" grpId="0"/>
      <p:bldP spid="134" grpId="0"/>
      <p:bldP spid="13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p:txBody>
          <a:bodyPr>
            <a:normAutofit/>
          </a:bodyPr>
          <a:lstStyle/>
          <a:p>
            <a:r>
              <a:rPr lang="en-GB" dirty="0"/>
              <a:t>Viterbi Algorithm VS Forward-Backward algorithm</a:t>
            </a:r>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22</a:t>
            </a:fld>
            <a:endParaRPr lang="it-IT"/>
          </a:p>
        </p:txBody>
      </p:sp>
      <p:sp>
        <p:nvSpPr>
          <p:cNvPr id="7" name="Rettangolo 6">
            <a:extLst>
              <a:ext uri="{FF2B5EF4-FFF2-40B4-BE49-F238E27FC236}">
                <a16:creationId xmlns:a16="http://schemas.microsoft.com/office/drawing/2014/main" id="{9696DB62-7DEF-45FB-A503-CE6FF4B25B7F}"/>
              </a:ext>
            </a:extLst>
          </p:cNvPr>
          <p:cNvSpPr/>
          <p:nvPr/>
        </p:nvSpPr>
        <p:spPr>
          <a:xfrm>
            <a:off x="332513" y="4055993"/>
            <a:ext cx="9055073" cy="415498"/>
          </a:xfrm>
          <a:prstGeom prst="rect">
            <a:avLst/>
          </a:prstGeom>
        </p:spPr>
        <p:txBody>
          <a:bodyPr wrap="square">
            <a:spAutoFit/>
          </a:bodyPr>
          <a:lstStyle/>
          <a:p>
            <a:pPr marL="285750" indent="-285750">
              <a:buFont typeface="Arial" panose="020B0604020202020204" pitchFamily="34" charset="0"/>
              <a:buChar char="•"/>
            </a:pPr>
            <a:r>
              <a:rPr lang="en-US" sz="2100" dirty="0"/>
              <a:t>The major difference are instead:</a:t>
            </a:r>
          </a:p>
        </p:txBody>
      </p:sp>
      <p:sp>
        <p:nvSpPr>
          <p:cNvPr id="10" name="Rettangolo 9">
            <a:extLst>
              <a:ext uri="{FF2B5EF4-FFF2-40B4-BE49-F238E27FC236}">
                <a16:creationId xmlns:a16="http://schemas.microsoft.com/office/drawing/2014/main" id="{15F063A4-4834-4525-B410-0C4AF42AEB04}"/>
              </a:ext>
            </a:extLst>
          </p:cNvPr>
          <p:cNvSpPr/>
          <p:nvPr/>
        </p:nvSpPr>
        <p:spPr>
          <a:xfrm>
            <a:off x="820523" y="4808438"/>
            <a:ext cx="8881186" cy="415498"/>
          </a:xfrm>
          <a:prstGeom prst="rect">
            <a:avLst/>
          </a:prstGeom>
        </p:spPr>
        <p:txBody>
          <a:bodyPr wrap="square">
            <a:spAutoFit/>
          </a:bodyPr>
          <a:lstStyle/>
          <a:p>
            <a:pPr marL="285750" indent="-285750">
              <a:buFont typeface="Arial" panose="020B0604020202020204" pitchFamily="34" charset="0"/>
              <a:buChar char="•"/>
            </a:pPr>
            <a:r>
              <a:rPr lang="en-US" sz="2100" dirty="0"/>
              <a:t>It perform a </a:t>
            </a:r>
            <a:r>
              <a:rPr lang="en-US" sz="2100" dirty="0">
                <a:solidFill>
                  <a:schemeClr val="accent2"/>
                </a:solidFill>
              </a:rPr>
              <a:t>maximization of the previous state </a:t>
            </a:r>
            <a:r>
              <a:rPr lang="en-US" sz="2100" dirty="0"/>
              <a:t>in place of “</a:t>
            </a:r>
            <a:r>
              <a:rPr lang="en-US" sz="2100" dirty="0">
                <a:solidFill>
                  <a:srgbClr val="00B050"/>
                </a:solidFill>
              </a:rPr>
              <a:t>sum</a:t>
            </a:r>
            <a:r>
              <a:rPr lang="en-US" sz="2100" dirty="0"/>
              <a:t>” procedure</a:t>
            </a:r>
          </a:p>
        </p:txBody>
      </p:sp>
      <mc:AlternateContent xmlns:mc="http://schemas.openxmlformats.org/markup-compatibility/2006" xmlns:a14="http://schemas.microsoft.com/office/drawing/2010/main">
        <mc:Choice Requires="a14">
          <p:sp>
            <p:nvSpPr>
              <p:cNvPr id="14" name="Rettangolo 13">
                <a:extLst>
                  <a:ext uri="{FF2B5EF4-FFF2-40B4-BE49-F238E27FC236}">
                    <a16:creationId xmlns:a16="http://schemas.microsoft.com/office/drawing/2014/main" id="{7ACFA82C-D36A-42ED-953F-1631319C5DEF}"/>
                  </a:ext>
                </a:extLst>
              </p:cNvPr>
              <p:cNvSpPr/>
              <p:nvPr/>
            </p:nvSpPr>
            <p:spPr>
              <a:xfrm>
                <a:off x="830356" y="5529510"/>
                <a:ext cx="9055073" cy="415498"/>
              </a:xfrm>
              <a:prstGeom prst="rect">
                <a:avLst/>
              </a:prstGeom>
            </p:spPr>
            <p:txBody>
              <a:bodyPr wrap="square">
                <a:spAutoFit/>
              </a:bodyPr>
              <a:lstStyle/>
              <a:p>
                <a:pPr marL="285750" indent="-285750">
                  <a:buFont typeface="Arial" panose="020B0604020202020204" pitchFamily="34" charset="0"/>
                  <a:buChar char="•"/>
                </a:pPr>
                <a:r>
                  <a:rPr lang="en-US" sz="2100" dirty="0"/>
                  <a:t>It further consider also a </a:t>
                </a:r>
                <a:r>
                  <a:rPr lang="en-US" sz="2100" dirty="0">
                    <a:solidFill>
                      <a:schemeClr val="accent2"/>
                    </a:solidFill>
                  </a:rPr>
                  <a:t>backtracking </a:t>
                </a:r>
                <a:r>
                  <a:rPr lang="en-US" sz="2100" dirty="0"/>
                  <a:t>part</a:t>
                </a:r>
                <a:r>
                  <a:rPr lang="en-US" sz="2100" dirty="0">
                    <a:solidFill>
                      <a:schemeClr val="accent2"/>
                    </a:solidFill>
                  </a:rPr>
                  <a:t> </a:t>
                </a:r>
                <a:r>
                  <a:rPr lang="en-US" sz="2100" dirty="0"/>
                  <a:t>to </a:t>
                </a:r>
                <a:r>
                  <a:rPr lang="en-US" sz="2100" dirty="0">
                    <a:solidFill>
                      <a:schemeClr val="accent2"/>
                    </a:solidFill>
                  </a:rPr>
                  <a:t>determine</a:t>
                </a:r>
                <a:r>
                  <a:rPr lang="en-US" sz="2100" dirty="0"/>
                  <a:t> its </a:t>
                </a:r>
                <a:r>
                  <a:rPr lang="en-US" sz="2100" b="1" dirty="0"/>
                  <a:t>best  </a:t>
                </a:r>
                <a14:m>
                  <m:oMath xmlns:m="http://schemas.openxmlformats.org/officeDocument/2006/math">
                    <m:sSubSup>
                      <m:sSubSupPr>
                        <m:ctrlPr>
                          <a:rPr lang="it-IT" sz="2100" i="1" smtClean="0">
                            <a:solidFill>
                              <a:schemeClr val="accent2"/>
                            </a:solidFill>
                            <a:latin typeface="Cambria Math" panose="02040503050406030204" pitchFamily="18" charset="0"/>
                          </a:rPr>
                        </m:ctrlPr>
                      </m:sSubSupPr>
                      <m:e>
                        <m:r>
                          <a:rPr lang="it-IT" sz="2100" i="1">
                            <a:solidFill>
                              <a:schemeClr val="accent2"/>
                            </a:solidFill>
                            <a:latin typeface="Cambria Math" panose="02040503050406030204" pitchFamily="18" charset="0"/>
                          </a:rPr>
                          <m:t>𝑞</m:t>
                        </m:r>
                      </m:e>
                      <m:sub>
                        <m:r>
                          <a:rPr lang="it-IT" sz="2100" i="1">
                            <a:solidFill>
                              <a:schemeClr val="accent2"/>
                            </a:solidFill>
                            <a:latin typeface="Cambria Math" panose="02040503050406030204" pitchFamily="18" charset="0"/>
                          </a:rPr>
                          <m:t>𝑡</m:t>
                        </m:r>
                      </m:sub>
                      <m:sup>
                        <m:r>
                          <a:rPr lang="it-IT" sz="2100" i="1">
                            <a:solidFill>
                              <a:schemeClr val="accent2"/>
                            </a:solidFill>
                            <a:latin typeface="Cambria Math" panose="02040503050406030204" pitchFamily="18" charset="0"/>
                          </a:rPr>
                          <m:t>∗</m:t>
                        </m:r>
                      </m:sup>
                    </m:sSubSup>
                  </m:oMath>
                </a14:m>
                <a:r>
                  <a:rPr lang="en-US" sz="2100" dirty="0">
                    <a:solidFill>
                      <a:schemeClr val="accent2"/>
                    </a:solidFill>
                  </a:rPr>
                  <a:t>  </a:t>
                </a:r>
                <a:endParaRPr lang="en-US" sz="2100" dirty="0"/>
              </a:p>
            </p:txBody>
          </p:sp>
        </mc:Choice>
        <mc:Fallback xmlns="">
          <p:sp>
            <p:nvSpPr>
              <p:cNvPr id="14" name="Rettangolo 13">
                <a:extLst>
                  <a:ext uri="{FF2B5EF4-FFF2-40B4-BE49-F238E27FC236}">
                    <a16:creationId xmlns:a16="http://schemas.microsoft.com/office/drawing/2014/main" id="{7ACFA82C-D36A-42ED-953F-1631319C5DEF}"/>
                  </a:ext>
                </a:extLst>
              </p:cNvPr>
              <p:cNvSpPr>
                <a:spLocks noRot="1" noChangeAspect="1" noMove="1" noResize="1" noEditPoints="1" noAdjustHandles="1" noChangeArrowheads="1" noChangeShapeType="1" noTextEdit="1"/>
              </p:cNvSpPr>
              <p:nvPr/>
            </p:nvSpPr>
            <p:spPr>
              <a:xfrm>
                <a:off x="830356" y="5529510"/>
                <a:ext cx="9055073" cy="415498"/>
              </a:xfrm>
              <a:prstGeom prst="rect">
                <a:avLst/>
              </a:prstGeom>
              <a:blipFill>
                <a:blip r:embed="rId3"/>
                <a:stretch>
                  <a:fillRect l="-673" t="-8824" b="-29412"/>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7" name="Rettangolo 16">
                <a:extLst>
                  <a:ext uri="{FF2B5EF4-FFF2-40B4-BE49-F238E27FC236}">
                    <a16:creationId xmlns:a16="http://schemas.microsoft.com/office/drawing/2014/main" id="{453C617C-9CC0-4E2C-AD3B-CF990F6AA674}"/>
                  </a:ext>
                </a:extLst>
              </p:cNvPr>
              <p:cNvSpPr/>
              <p:nvPr/>
            </p:nvSpPr>
            <p:spPr>
              <a:xfrm>
                <a:off x="5904623" y="1732061"/>
                <a:ext cx="3595215" cy="102162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sz="1900" b="0" i="1" smtClean="0">
                              <a:solidFill>
                                <a:srgbClr val="00B050"/>
                              </a:solidFill>
                              <a:latin typeface="Cambria Math" panose="02040503050406030204" pitchFamily="18" charset="0"/>
                            </a:rPr>
                          </m:ctrlPr>
                        </m:sSubPr>
                        <m:e>
                          <m:r>
                            <a:rPr lang="it-IT" sz="1900" b="0" i="1" smtClean="0">
                              <a:solidFill>
                                <a:srgbClr val="00B050"/>
                              </a:solidFill>
                              <a:latin typeface="Cambria Math" panose="02040503050406030204" pitchFamily="18" charset="0"/>
                            </a:rPr>
                            <m:t>𝛼</m:t>
                          </m:r>
                        </m:e>
                        <m:sub>
                          <m:r>
                            <a:rPr lang="it-IT" sz="1900" b="0" i="1" smtClean="0">
                              <a:solidFill>
                                <a:srgbClr val="00B050"/>
                              </a:solidFill>
                              <a:latin typeface="Cambria Math" panose="02040503050406030204" pitchFamily="18" charset="0"/>
                            </a:rPr>
                            <m:t>𝑡</m:t>
                          </m:r>
                          <m:r>
                            <a:rPr lang="it-IT" sz="1900" b="0" i="1" smtClean="0">
                              <a:solidFill>
                                <a:srgbClr val="00B050"/>
                              </a:solidFill>
                              <a:latin typeface="Cambria Math" panose="02040503050406030204" pitchFamily="18" charset="0"/>
                            </a:rPr>
                            <m:t>+1</m:t>
                          </m:r>
                        </m:sub>
                      </m:sSub>
                      <m:d>
                        <m:dPr>
                          <m:ctrlPr>
                            <a:rPr lang="it-IT" sz="1900" b="0" i="1" smtClean="0">
                              <a:solidFill>
                                <a:srgbClr val="00B050"/>
                              </a:solidFill>
                              <a:latin typeface="Cambria Math" panose="02040503050406030204" pitchFamily="18" charset="0"/>
                            </a:rPr>
                          </m:ctrlPr>
                        </m:dPr>
                        <m:e>
                          <m:r>
                            <a:rPr lang="it-IT" sz="1900" b="0" i="1" smtClean="0">
                              <a:solidFill>
                                <a:srgbClr val="00B050"/>
                              </a:solidFill>
                              <a:latin typeface="Cambria Math" panose="02040503050406030204" pitchFamily="18" charset="0"/>
                            </a:rPr>
                            <m:t>𝑖</m:t>
                          </m:r>
                        </m:e>
                      </m:d>
                      <m:r>
                        <a:rPr lang="it-IT" sz="1900" b="0" i="1" smtClean="0">
                          <a:solidFill>
                            <a:srgbClr val="00B050"/>
                          </a:solidFill>
                          <a:latin typeface="Cambria Math" panose="02040503050406030204" pitchFamily="18" charset="0"/>
                        </a:rPr>
                        <m:t>=</m:t>
                      </m:r>
                      <m:d>
                        <m:dPr>
                          <m:begChr m:val="["/>
                          <m:endChr m:val="]"/>
                          <m:ctrlPr>
                            <a:rPr lang="it-IT" sz="1900" b="0" i="1" smtClean="0">
                              <a:solidFill>
                                <a:srgbClr val="00B050"/>
                              </a:solidFill>
                              <a:latin typeface="Cambria Math" panose="02040503050406030204" pitchFamily="18" charset="0"/>
                            </a:rPr>
                          </m:ctrlPr>
                        </m:dPr>
                        <m:e>
                          <m:nary>
                            <m:naryPr>
                              <m:chr m:val="∑"/>
                              <m:ctrlPr>
                                <a:rPr lang="it-IT" sz="1900" i="1">
                                  <a:solidFill>
                                    <a:srgbClr val="00B050"/>
                                  </a:solidFill>
                                  <a:latin typeface="Cambria Math" panose="02040503050406030204" pitchFamily="18" charset="0"/>
                                </a:rPr>
                              </m:ctrlPr>
                            </m:naryPr>
                            <m:sub>
                              <m:r>
                                <m:rPr>
                                  <m:brk m:alnAt="23"/>
                                </m:rPr>
                                <a:rPr lang="it-IT" sz="1900" b="0" i="1" smtClean="0">
                                  <a:solidFill>
                                    <a:srgbClr val="00B050"/>
                                  </a:solidFill>
                                  <a:latin typeface="Cambria Math" panose="02040503050406030204" pitchFamily="18" charset="0"/>
                                </a:rPr>
                                <m:t>𝑖</m:t>
                              </m:r>
                              <m:r>
                                <a:rPr lang="it-IT" sz="1900" b="0" i="1" smtClean="0">
                                  <a:solidFill>
                                    <a:srgbClr val="00B050"/>
                                  </a:solidFill>
                                  <a:latin typeface="Cambria Math" panose="02040503050406030204" pitchFamily="18" charset="0"/>
                                </a:rPr>
                                <m:t>=1</m:t>
                              </m:r>
                            </m:sub>
                            <m:sup>
                              <m:r>
                                <a:rPr lang="it-IT" sz="1900" b="0" i="1" smtClean="0">
                                  <a:solidFill>
                                    <a:srgbClr val="00B050"/>
                                  </a:solidFill>
                                  <a:latin typeface="Cambria Math" panose="02040503050406030204" pitchFamily="18" charset="0"/>
                                </a:rPr>
                                <m:t>𝑁</m:t>
                              </m:r>
                            </m:sup>
                            <m:e>
                              <m:sSub>
                                <m:sSubPr>
                                  <m:ctrlPr>
                                    <a:rPr lang="it-IT" sz="1900" b="0" i="1" smtClean="0">
                                      <a:solidFill>
                                        <a:srgbClr val="00B050"/>
                                      </a:solidFill>
                                      <a:latin typeface="Cambria Math" panose="02040503050406030204" pitchFamily="18" charset="0"/>
                                    </a:rPr>
                                  </m:ctrlPr>
                                </m:sSubPr>
                                <m:e>
                                  <m:r>
                                    <a:rPr lang="it-IT" sz="1900" b="0" i="1" smtClean="0">
                                      <a:solidFill>
                                        <a:srgbClr val="00B050"/>
                                      </a:solidFill>
                                      <a:latin typeface="Cambria Math" panose="02040503050406030204" pitchFamily="18" charset="0"/>
                                    </a:rPr>
                                    <m:t>𝛼</m:t>
                                  </m:r>
                                </m:e>
                                <m:sub>
                                  <m:r>
                                    <a:rPr lang="it-IT" sz="1900" b="0" i="1" smtClean="0">
                                      <a:solidFill>
                                        <a:srgbClr val="00B050"/>
                                      </a:solidFill>
                                      <a:latin typeface="Cambria Math" panose="02040503050406030204" pitchFamily="18" charset="0"/>
                                    </a:rPr>
                                    <m:t>𝑡</m:t>
                                  </m:r>
                                </m:sub>
                              </m:sSub>
                              <m:d>
                                <m:dPr>
                                  <m:ctrlPr>
                                    <a:rPr lang="it-IT" sz="1900" b="0" i="1" smtClean="0">
                                      <a:solidFill>
                                        <a:srgbClr val="00B050"/>
                                      </a:solidFill>
                                      <a:latin typeface="Cambria Math" panose="02040503050406030204" pitchFamily="18" charset="0"/>
                                    </a:rPr>
                                  </m:ctrlPr>
                                </m:dPr>
                                <m:e>
                                  <m:r>
                                    <a:rPr lang="it-IT" sz="1900" b="0" i="1" smtClean="0">
                                      <a:solidFill>
                                        <a:srgbClr val="00B050"/>
                                      </a:solidFill>
                                      <a:latin typeface="Cambria Math" panose="02040503050406030204" pitchFamily="18" charset="0"/>
                                    </a:rPr>
                                    <m:t>𝑖</m:t>
                                  </m:r>
                                </m:e>
                              </m:d>
                              <m:sSub>
                                <m:sSubPr>
                                  <m:ctrlPr>
                                    <a:rPr lang="it-IT" sz="1900" b="0" i="1" smtClean="0">
                                      <a:solidFill>
                                        <a:srgbClr val="00B050"/>
                                      </a:solidFill>
                                      <a:latin typeface="Cambria Math" panose="02040503050406030204" pitchFamily="18" charset="0"/>
                                    </a:rPr>
                                  </m:ctrlPr>
                                </m:sSubPr>
                                <m:e>
                                  <m:r>
                                    <a:rPr lang="it-IT" sz="1900" b="0" i="1" smtClean="0">
                                      <a:solidFill>
                                        <a:srgbClr val="00B050"/>
                                      </a:solidFill>
                                      <a:latin typeface="Cambria Math" panose="02040503050406030204" pitchFamily="18" charset="0"/>
                                    </a:rPr>
                                    <m:t>𝑎</m:t>
                                  </m:r>
                                </m:e>
                                <m:sub>
                                  <m:r>
                                    <a:rPr lang="it-IT" sz="1900" b="0" i="1" smtClean="0">
                                      <a:solidFill>
                                        <a:srgbClr val="00B050"/>
                                      </a:solidFill>
                                      <a:latin typeface="Cambria Math" panose="02040503050406030204" pitchFamily="18" charset="0"/>
                                    </a:rPr>
                                    <m:t>𝑖𝑗</m:t>
                                  </m:r>
                                </m:sub>
                              </m:sSub>
                            </m:e>
                          </m:nary>
                        </m:e>
                      </m:d>
                      <m:sSub>
                        <m:sSubPr>
                          <m:ctrlPr>
                            <a:rPr lang="it-IT" sz="1900" b="0" i="1" smtClean="0">
                              <a:solidFill>
                                <a:srgbClr val="00B050"/>
                              </a:solidFill>
                              <a:latin typeface="Cambria Math" panose="02040503050406030204" pitchFamily="18" charset="0"/>
                            </a:rPr>
                          </m:ctrlPr>
                        </m:sSubPr>
                        <m:e>
                          <m:r>
                            <a:rPr lang="it-IT" sz="1900" b="0" i="1" smtClean="0">
                              <a:solidFill>
                                <a:srgbClr val="00B050"/>
                              </a:solidFill>
                              <a:latin typeface="Cambria Math" panose="02040503050406030204" pitchFamily="18" charset="0"/>
                            </a:rPr>
                            <m:t>𝑏</m:t>
                          </m:r>
                        </m:e>
                        <m:sub>
                          <m:r>
                            <a:rPr lang="it-IT" sz="1900" b="0" i="1" smtClean="0">
                              <a:solidFill>
                                <a:srgbClr val="00B050"/>
                              </a:solidFill>
                              <a:latin typeface="Cambria Math" panose="02040503050406030204" pitchFamily="18" charset="0"/>
                            </a:rPr>
                            <m:t>𝑗</m:t>
                          </m:r>
                        </m:sub>
                      </m:sSub>
                      <m:r>
                        <a:rPr lang="it-IT" sz="1900" b="0" i="1" smtClean="0">
                          <a:solidFill>
                            <a:srgbClr val="00B050"/>
                          </a:solidFill>
                          <a:latin typeface="Cambria Math" panose="02040503050406030204" pitchFamily="18" charset="0"/>
                        </a:rPr>
                        <m:t>(</m:t>
                      </m:r>
                      <m:sSub>
                        <m:sSubPr>
                          <m:ctrlPr>
                            <a:rPr lang="it-IT" sz="1900" b="0" i="1" smtClean="0">
                              <a:solidFill>
                                <a:srgbClr val="00B050"/>
                              </a:solidFill>
                              <a:latin typeface="Cambria Math" panose="02040503050406030204" pitchFamily="18" charset="0"/>
                            </a:rPr>
                          </m:ctrlPr>
                        </m:sSubPr>
                        <m:e>
                          <m:r>
                            <a:rPr lang="it-IT" sz="1900" b="0" i="1" smtClean="0">
                              <a:solidFill>
                                <a:srgbClr val="00B050"/>
                              </a:solidFill>
                              <a:latin typeface="Cambria Math" panose="02040503050406030204" pitchFamily="18" charset="0"/>
                            </a:rPr>
                            <m:t>𝑜</m:t>
                          </m:r>
                        </m:e>
                        <m:sub>
                          <m:r>
                            <a:rPr lang="it-IT" sz="1900" b="0" i="1" smtClean="0">
                              <a:solidFill>
                                <a:srgbClr val="00B050"/>
                              </a:solidFill>
                              <a:latin typeface="Cambria Math" panose="02040503050406030204" pitchFamily="18" charset="0"/>
                            </a:rPr>
                            <m:t>𝑡</m:t>
                          </m:r>
                          <m:r>
                            <a:rPr lang="it-IT" sz="1900" b="0" i="1" smtClean="0">
                              <a:solidFill>
                                <a:srgbClr val="00B050"/>
                              </a:solidFill>
                              <a:latin typeface="Cambria Math" panose="02040503050406030204" pitchFamily="18" charset="0"/>
                            </a:rPr>
                            <m:t>+1</m:t>
                          </m:r>
                        </m:sub>
                      </m:sSub>
                      <m:r>
                        <a:rPr lang="it-IT" sz="1900" b="0" i="1" smtClean="0">
                          <a:solidFill>
                            <a:srgbClr val="00B050"/>
                          </a:solidFill>
                          <a:latin typeface="Cambria Math" panose="02040503050406030204" pitchFamily="18" charset="0"/>
                        </a:rPr>
                        <m:t>)</m:t>
                      </m:r>
                    </m:oMath>
                  </m:oMathPara>
                </a14:m>
                <a:endParaRPr lang="it-IT" sz="1900" dirty="0">
                  <a:solidFill>
                    <a:srgbClr val="00B050"/>
                  </a:solidFill>
                </a:endParaRPr>
              </a:p>
            </p:txBody>
          </p:sp>
        </mc:Choice>
        <mc:Fallback xmlns="">
          <p:sp>
            <p:nvSpPr>
              <p:cNvPr id="17" name="Rettangolo 16">
                <a:extLst>
                  <a:ext uri="{FF2B5EF4-FFF2-40B4-BE49-F238E27FC236}">
                    <a16:creationId xmlns:a16="http://schemas.microsoft.com/office/drawing/2014/main" id="{453C617C-9CC0-4E2C-AD3B-CF990F6AA674}"/>
                  </a:ext>
                </a:extLst>
              </p:cNvPr>
              <p:cNvSpPr>
                <a:spLocks noRot="1" noChangeAspect="1" noMove="1" noResize="1" noEditPoints="1" noAdjustHandles="1" noChangeArrowheads="1" noChangeShapeType="1" noTextEdit="1"/>
              </p:cNvSpPr>
              <p:nvPr/>
            </p:nvSpPr>
            <p:spPr>
              <a:xfrm>
                <a:off x="5904623" y="1732061"/>
                <a:ext cx="3595215" cy="1021626"/>
              </a:xfrm>
              <a:prstGeom prst="rect">
                <a:avLst/>
              </a:prstGeom>
              <a:blipFill>
                <a:blip r:embed="rId4"/>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8" name="Rettangolo 17">
                <a:extLst>
                  <a:ext uri="{FF2B5EF4-FFF2-40B4-BE49-F238E27FC236}">
                    <a16:creationId xmlns:a16="http://schemas.microsoft.com/office/drawing/2014/main" id="{46F50FEC-C6DA-4907-A47C-8413C55D2535}"/>
                  </a:ext>
                </a:extLst>
              </p:cNvPr>
              <p:cNvSpPr/>
              <p:nvPr/>
            </p:nvSpPr>
            <p:spPr>
              <a:xfrm>
                <a:off x="830356" y="1887895"/>
                <a:ext cx="3784434" cy="51712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sz="2000" i="1" smtClean="0">
                              <a:solidFill>
                                <a:schemeClr val="accent2"/>
                              </a:solidFill>
                              <a:latin typeface="Cambria Math" panose="02040503050406030204" pitchFamily="18" charset="0"/>
                            </a:rPr>
                          </m:ctrlPr>
                        </m:sSubPr>
                        <m:e>
                          <m:r>
                            <a:rPr lang="it-IT" sz="2000" i="1">
                              <a:solidFill>
                                <a:schemeClr val="accent2"/>
                              </a:solidFill>
                              <a:latin typeface="Cambria Math" panose="02040503050406030204" pitchFamily="18" charset="0"/>
                            </a:rPr>
                            <m:t>𝛿</m:t>
                          </m:r>
                        </m:e>
                        <m:sub>
                          <m:r>
                            <a:rPr lang="it-IT" sz="2000" b="0" i="1" smtClean="0">
                              <a:solidFill>
                                <a:schemeClr val="accent2"/>
                              </a:solidFill>
                              <a:latin typeface="Cambria Math" panose="02040503050406030204" pitchFamily="18" charset="0"/>
                            </a:rPr>
                            <m:t>𝑡</m:t>
                          </m:r>
                        </m:sub>
                      </m:sSub>
                      <m:d>
                        <m:dPr>
                          <m:ctrlPr>
                            <a:rPr lang="it-IT" sz="2000" b="0" i="1" smtClean="0">
                              <a:solidFill>
                                <a:schemeClr val="accent2"/>
                              </a:solidFill>
                              <a:latin typeface="Cambria Math" panose="02040503050406030204" pitchFamily="18" charset="0"/>
                            </a:rPr>
                          </m:ctrlPr>
                        </m:dPr>
                        <m:e>
                          <m:r>
                            <a:rPr lang="it-IT" sz="2000" b="0" i="1" smtClean="0">
                              <a:solidFill>
                                <a:schemeClr val="accent2"/>
                              </a:solidFill>
                              <a:latin typeface="Cambria Math" panose="02040503050406030204" pitchFamily="18" charset="0"/>
                            </a:rPr>
                            <m:t>𝑗</m:t>
                          </m:r>
                        </m:e>
                      </m:d>
                      <m:r>
                        <a:rPr lang="it-IT" sz="2000" b="0" i="1" smtClean="0">
                          <a:solidFill>
                            <a:schemeClr val="accent2"/>
                          </a:solidFill>
                          <a:latin typeface="Cambria Math" panose="02040503050406030204" pitchFamily="18" charset="0"/>
                        </a:rPr>
                        <m:t>=</m:t>
                      </m:r>
                      <m:func>
                        <m:funcPr>
                          <m:ctrlPr>
                            <a:rPr lang="it-IT" sz="2000" i="1">
                              <a:solidFill>
                                <a:schemeClr val="accent2"/>
                              </a:solidFill>
                              <a:latin typeface="Cambria Math" panose="02040503050406030204" pitchFamily="18" charset="0"/>
                            </a:rPr>
                          </m:ctrlPr>
                        </m:funcPr>
                        <m:fName>
                          <m:limLow>
                            <m:limLowPr>
                              <m:ctrlPr>
                                <a:rPr lang="it-IT" sz="2000" i="1">
                                  <a:solidFill>
                                    <a:schemeClr val="accent2"/>
                                  </a:solidFill>
                                  <a:latin typeface="Cambria Math" panose="02040503050406030204" pitchFamily="18" charset="0"/>
                                </a:rPr>
                              </m:ctrlPr>
                            </m:limLowPr>
                            <m:e>
                              <m:r>
                                <m:rPr>
                                  <m:sty m:val="p"/>
                                </m:rPr>
                                <a:rPr lang="it-IT" sz="2000">
                                  <a:solidFill>
                                    <a:schemeClr val="accent2"/>
                                  </a:solidFill>
                                  <a:latin typeface="Cambria Math" panose="02040503050406030204" pitchFamily="18" charset="0"/>
                                </a:rPr>
                                <m:t>max</m:t>
                              </m:r>
                            </m:e>
                            <m:lim>
                              <m:r>
                                <a:rPr lang="it-IT" sz="2000" b="0" i="1" smtClean="0">
                                  <a:solidFill>
                                    <a:schemeClr val="accent2"/>
                                  </a:solidFill>
                                  <a:latin typeface="Cambria Math" panose="02040503050406030204" pitchFamily="18" charset="0"/>
                                </a:rPr>
                                <m:t>1≤</m:t>
                              </m:r>
                              <m:r>
                                <a:rPr lang="it-IT" sz="2000" b="0" i="1" smtClean="0">
                                  <a:solidFill>
                                    <a:schemeClr val="accent2"/>
                                  </a:solidFill>
                                  <a:latin typeface="Cambria Math" panose="02040503050406030204" pitchFamily="18" charset="0"/>
                                </a:rPr>
                                <m:t>𝑖</m:t>
                              </m:r>
                              <m:r>
                                <a:rPr lang="it-IT" sz="2000" b="0" i="1" smtClean="0">
                                  <a:solidFill>
                                    <a:schemeClr val="accent2"/>
                                  </a:solidFill>
                                  <a:latin typeface="Cambria Math" panose="02040503050406030204" pitchFamily="18" charset="0"/>
                                </a:rPr>
                                <m:t>≤</m:t>
                              </m:r>
                              <m:r>
                                <a:rPr lang="it-IT" sz="2000" b="0" i="1" smtClean="0">
                                  <a:solidFill>
                                    <a:schemeClr val="accent2"/>
                                  </a:solidFill>
                                  <a:latin typeface="Cambria Math" panose="02040503050406030204" pitchFamily="18" charset="0"/>
                                </a:rPr>
                                <m:t>𝑁</m:t>
                              </m:r>
                            </m:lim>
                          </m:limLow>
                        </m:fName>
                        <m:e>
                          <m:d>
                            <m:dPr>
                              <m:begChr m:val="["/>
                              <m:endChr m:val="]"/>
                              <m:ctrlPr>
                                <a:rPr lang="it-IT" sz="2000" b="0" i="1" smtClean="0">
                                  <a:solidFill>
                                    <a:schemeClr val="accent2"/>
                                  </a:solidFill>
                                  <a:latin typeface="Cambria Math" panose="02040503050406030204" pitchFamily="18" charset="0"/>
                                </a:rPr>
                              </m:ctrlPr>
                            </m:dPr>
                            <m:e>
                              <m:sSub>
                                <m:sSubPr>
                                  <m:ctrlPr>
                                    <a:rPr lang="it-IT" sz="2000" i="1">
                                      <a:solidFill>
                                        <a:schemeClr val="accent2"/>
                                      </a:solidFill>
                                      <a:latin typeface="Cambria Math" panose="02040503050406030204" pitchFamily="18" charset="0"/>
                                    </a:rPr>
                                  </m:ctrlPr>
                                </m:sSubPr>
                                <m:e>
                                  <m:r>
                                    <a:rPr lang="it-IT" sz="2000" i="1">
                                      <a:solidFill>
                                        <a:schemeClr val="accent2"/>
                                      </a:solidFill>
                                      <a:latin typeface="Cambria Math" panose="02040503050406030204" pitchFamily="18" charset="0"/>
                                    </a:rPr>
                                    <m:t>𝛿</m:t>
                                  </m:r>
                                </m:e>
                                <m:sub>
                                  <m:r>
                                    <a:rPr lang="it-IT" sz="2000" i="1">
                                      <a:solidFill>
                                        <a:schemeClr val="accent2"/>
                                      </a:solidFill>
                                      <a:latin typeface="Cambria Math" panose="02040503050406030204" pitchFamily="18" charset="0"/>
                                    </a:rPr>
                                    <m:t>𝑡</m:t>
                                  </m:r>
                                  <m:r>
                                    <a:rPr lang="it-IT" sz="2000" b="0" i="1" smtClean="0">
                                      <a:solidFill>
                                        <a:schemeClr val="accent2"/>
                                      </a:solidFill>
                                      <a:latin typeface="Cambria Math" panose="02040503050406030204" pitchFamily="18" charset="0"/>
                                    </a:rPr>
                                    <m:t>−1</m:t>
                                  </m:r>
                                </m:sub>
                              </m:sSub>
                              <m:d>
                                <m:dPr>
                                  <m:ctrlPr>
                                    <a:rPr lang="it-IT" sz="2000" i="1">
                                      <a:solidFill>
                                        <a:schemeClr val="accent2"/>
                                      </a:solidFill>
                                      <a:latin typeface="Cambria Math" panose="02040503050406030204" pitchFamily="18" charset="0"/>
                                    </a:rPr>
                                  </m:ctrlPr>
                                </m:dPr>
                                <m:e>
                                  <m:r>
                                    <a:rPr lang="it-IT" sz="2000" i="1">
                                      <a:solidFill>
                                        <a:schemeClr val="accent2"/>
                                      </a:solidFill>
                                      <a:latin typeface="Cambria Math" panose="02040503050406030204" pitchFamily="18" charset="0"/>
                                    </a:rPr>
                                    <m:t>𝑖</m:t>
                                  </m:r>
                                </m:e>
                              </m:d>
                              <m:sSub>
                                <m:sSubPr>
                                  <m:ctrlPr>
                                    <a:rPr lang="it-IT" sz="2000" i="1">
                                      <a:solidFill>
                                        <a:schemeClr val="accent2"/>
                                      </a:solidFill>
                                      <a:latin typeface="Cambria Math" panose="02040503050406030204" pitchFamily="18" charset="0"/>
                                    </a:rPr>
                                  </m:ctrlPr>
                                </m:sSubPr>
                                <m:e>
                                  <m:r>
                                    <a:rPr lang="it-IT" sz="2000" i="1">
                                      <a:solidFill>
                                        <a:schemeClr val="accent2"/>
                                      </a:solidFill>
                                      <a:latin typeface="Cambria Math" panose="02040503050406030204" pitchFamily="18" charset="0"/>
                                    </a:rPr>
                                    <m:t>𝑎</m:t>
                                  </m:r>
                                </m:e>
                                <m:sub>
                                  <m:r>
                                    <a:rPr lang="it-IT" sz="2000" i="1">
                                      <a:solidFill>
                                        <a:schemeClr val="accent2"/>
                                      </a:solidFill>
                                      <a:latin typeface="Cambria Math" panose="02040503050406030204" pitchFamily="18" charset="0"/>
                                    </a:rPr>
                                    <m:t>𝑖𝑗</m:t>
                                  </m:r>
                                </m:sub>
                              </m:sSub>
                            </m:e>
                          </m:d>
                        </m:e>
                      </m:func>
                      <m:r>
                        <a:rPr lang="it-IT" sz="2000" b="0" i="1" smtClean="0">
                          <a:solidFill>
                            <a:schemeClr val="accent2"/>
                          </a:solidFill>
                          <a:latin typeface="Cambria Math" panose="02040503050406030204" pitchFamily="18" charset="0"/>
                        </a:rPr>
                        <m:t>⋅</m:t>
                      </m:r>
                      <m:sSub>
                        <m:sSubPr>
                          <m:ctrlPr>
                            <a:rPr lang="it-IT" sz="2000" b="0" i="1" smtClean="0">
                              <a:solidFill>
                                <a:schemeClr val="accent2"/>
                              </a:solidFill>
                              <a:latin typeface="Cambria Math" panose="02040503050406030204" pitchFamily="18" charset="0"/>
                            </a:rPr>
                          </m:ctrlPr>
                        </m:sSubPr>
                        <m:e>
                          <m:r>
                            <a:rPr lang="it-IT" sz="2000" b="0" i="1" smtClean="0">
                              <a:solidFill>
                                <a:schemeClr val="accent2"/>
                              </a:solidFill>
                              <a:latin typeface="Cambria Math" panose="02040503050406030204" pitchFamily="18" charset="0"/>
                            </a:rPr>
                            <m:t>𝑏</m:t>
                          </m:r>
                        </m:e>
                        <m:sub>
                          <m:r>
                            <a:rPr lang="it-IT" sz="2000" b="0" i="1" smtClean="0">
                              <a:solidFill>
                                <a:schemeClr val="accent2"/>
                              </a:solidFill>
                              <a:latin typeface="Cambria Math" panose="02040503050406030204" pitchFamily="18" charset="0"/>
                            </a:rPr>
                            <m:t>𝑗</m:t>
                          </m:r>
                        </m:sub>
                      </m:sSub>
                      <m:d>
                        <m:dPr>
                          <m:ctrlPr>
                            <a:rPr lang="it-IT" sz="2000" b="0" i="1" smtClean="0">
                              <a:solidFill>
                                <a:schemeClr val="accent2"/>
                              </a:solidFill>
                              <a:latin typeface="Cambria Math" panose="02040503050406030204" pitchFamily="18" charset="0"/>
                            </a:rPr>
                          </m:ctrlPr>
                        </m:dPr>
                        <m:e>
                          <m:sSub>
                            <m:sSubPr>
                              <m:ctrlPr>
                                <a:rPr lang="it-IT" sz="2000" b="0" i="1" smtClean="0">
                                  <a:solidFill>
                                    <a:schemeClr val="accent2"/>
                                  </a:solidFill>
                                  <a:latin typeface="Cambria Math" panose="02040503050406030204" pitchFamily="18" charset="0"/>
                                </a:rPr>
                              </m:ctrlPr>
                            </m:sSubPr>
                            <m:e>
                              <m:r>
                                <a:rPr lang="it-IT" sz="2000" b="0" i="1" smtClean="0">
                                  <a:solidFill>
                                    <a:schemeClr val="accent2"/>
                                  </a:solidFill>
                                  <a:latin typeface="Cambria Math" panose="02040503050406030204" pitchFamily="18" charset="0"/>
                                </a:rPr>
                                <m:t>𝑜</m:t>
                              </m:r>
                            </m:e>
                            <m:sub>
                              <m:r>
                                <a:rPr lang="it-IT" sz="2000" b="0" i="1" smtClean="0">
                                  <a:solidFill>
                                    <a:schemeClr val="accent2"/>
                                  </a:solidFill>
                                  <a:latin typeface="Cambria Math" panose="02040503050406030204" pitchFamily="18" charset="0"/>
                                </a:rPr>
                                <m:t>𝑡</m:t>
                              </m:r>
                            </m:sub>
                          </m:sSub>
                        </m:e>
                      </m:d>
                    </m:oMath>
                  </m:oMathPara>
                </a14:m>
                <a:endParaRPr lang="en-US" sz="2000" dirty="0">
                  <a:solidFill>
                    <a:schemeClr val="accent2"/>
                  </a:solidFill>
                </a:endParaRPr>
              </a:p>
            </p:txBody>
          </p:sp>
        </mc:Choice>
        <mc:Fallback xmlns="">
          <p:sp>
            <p:nvSpPr>
              <p:cNvPr id="18" name="Rettangolo 17">
                <a:extLst>
                  <a:ext uri="{FF2B5EF4-FFF2-40B4-BE49-F238E27FC236}">
                    <a16:creationId xmlns:a16="http://schemas.microsoft.com/office/drawing/2014/main" id="{46F50FEC-C6DA-4907-A47C-8413C55D2535}"/>
                  </a:ext>
                </a:extLst>
              </p:cNvPr>
              <p:cNvSpPr>
                <a:spLocks noRot="1" noChangeAspect="1" noMove="1" noResize="1" noEditPoints="1" noAdjustHandles="1" noChangeArrowheads="1" noChangeShapeType="1" noTextEdit="1"/>
              </p:cNvSpPr>
              <p:nvPr/>
            </p:nvSpPr>
            <p:spPr>
              <a:xfrm>
                <a:off x="830356" y="1887895"/>
                <a:ext cx="3784434" cy="517129"/>
              </a:xfrm>
              <a:prstGeom prst="rect">
                <a:avLst/>
              </a:prstGeom>
              <a:blipFill>
                <a:blip r:embed="rId5"/>
                <a:stretch>
                  <a:fillRect b="-1176"/>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59" name="Rettangolo 58">
                <a:extLst>
                  <a:ext uri="{FF2B5EF4-FFF2-40B4-BE49-F238E27FC236}">
                    <a16:creationId xmlns:a16="http://schemas.microsoft.com/office/drawing/2014/main" id="{29C7D201-7CA6-4E46-968D-C5D1B1DF80AA}"/>
                  </a:ext>
                </a:extLst>
              </p:cNvPr>
              <p:cNvSpPr/>
              <p:nvPr/>
            </p:nvSpPr>
            <p:spPr>
              <a:xfrm>
                <a:off x="788758" y="2426117"/>
                <a:ext cx="2565318" cy="49500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it-IT" sz="2000" b="0" i="1" smtClean="0">
                              <a:solidFill>
                                <a:schemeClr val="accent2"/>
                              </a:solidFill>
                              <a:latin typeface="Cambria Math" panose="02040503050406030204" pitchFamily="18" charset="0"/>
                            </a:rPr>
                          </m:ctrlPr>
                        </m:sSubSupPr>
                        <m:e>
                          <m:r>
                            <a:rPr lang="it-IT" sz="2000" b="0" i="1" smtClean="0">
                              <a:solidFill>
                                <a:schemeClr val="accent2"/>
                              </a:solidFill>
                              <a:latin typeface="Cambria Math" panose="02040503050406030204" pitchFamily="18" charset="0"/>
                            </a:rPr>
                            <m:t>𝑞</m:t>
                          </m:r>
                        </m:e>
                        <m:sub>
                          <m:r>
                            <a:rPr lang="it-IT" sz="2000" b="0" i="1" smtClean="0">
                              <a:solidFill>
                                <a:schemeClr val="accent2"/>
                              </a:solidFill>
                              <a:latin typeface="Cambria Math" panose="02040503050406030204" pitchFamily="18" charset="0"/>
                            </a:rPr>
                            <m:t>𝑇</m:t>
                          </m:r>
                        </m:sub>
                        <m:sup>
                          <m:r>
                            <a:rPr lang="it-IT" sz="2000" b="0" i="1" smtClean="0">
                              <a:solidFill>
                                <a:schemeClr val="accent2"/>
                              </a:solidFill>
                              <a:latin typeface="Cambria Math" panose="02040503050406030204" pitchFamily="18" charset="0"/>
                            </a:rPr>
                            <m:t>∗</m:t>
                          </m:r>
                        </m:sup>
                      </m:sSubSup>
                      <m:r>
                        <a:rPr lang="it-IT" sz="2000" b="0" i="1" smtClean="0">
                          <a:solidFill>
                            <a:schemeClr val="accent2"/>
                          </a:solidFill>
                          <a:latin typeface="Cambria Math" panose="02040503050406030204" pitchFamily="18" charset="0"/>
                        </a:rPr>
                        <m:t>=</m:t>
                      </m:r>
                      <m:func>
                        <m:funcPr>
                          <m:ctrlPr>
                            <a:rPr lang="it-IT" sz="2000" i="1">
                              <a:solidFill>
                                <a:schemeClr val="accent2"/>
                              </a:solidFill>
                              <a:latin typeface="Cambria Math" panose="02040503050406030204" pitchFamily="18" charset="0"/>
                            </a:rPr>
                          </m:ctrlPr>
                        </m:funcPr>
                        <m:fName>
                          <m:r>
                            <m:rPr>
                              <m:sty m:val="p"/>
                            </m:rPr>
                            <a:rPr lang="it-IT" sz="2000">
                              <a:solidFill>
                                <a:schemeClr val="accent2"/>
                              </a:solidFill>
                              <a:latin typeface="Cambria Math" panose="02040503050406030204" pitchFamily="18" charset="0"/>
                            </a:rPr>
                            <m:t>arg</m:t>
                          </m:r>
                        </m:fName>
                        <m:e>
                          <m:func>
                            <m:funcPr>
                              <m:ctrlPr>
                                <a:rPr lang="it-IT" sz="2000" i="1">
                                  <a:solidFill>
                                    <a:schemeClr val="accent2"/>
                                  </a:solidFill>
                                  <a:latin typeface="Cambria Math" panose="02040503050406030204" pitchFamily="18" charset="0"/>
                                </a:rPr>
                              </m:ctrlPr>
                            </m:funcPr>
                            <m:fName>
                              <m:limLow>
                                <m:limLowPr>
                                  <m:ctrlPr>
                                    <a:rPr lang="it-IT" sz="2000" i="1">
                                      <a:solidFill>
                                        <a:schemeClr val="accent2"/>
                                      </a:solidFill>
                                      <a:latin typeface="Cambria Math" panose="02040503050406030204" pitchFamily="18" charset="0"/>
                                    </a:rPr>
                                  </m:ctrlPr>
                                </m:limLowPr>
                                <m:e>
                                  <m:r>
                                    <m:rPr>
                                      <m:sty m:val="p"/>
                                    </m:rPr>
                                    <a:rPr lang="it-IT" sz="2000">
                                      <a:solidFill>
                                        <a:schemeClr val="accent2"/>
                                      </a:solidFill>
                                      <a:latin typeface="Cambria Math" panose="02040503050406030204" pitchFamily="18" charset="0"/>
                                    </a:rPr>
                                    <m:t>max</m:t>
                                  </m:r>
                                </m:e>
                                <m:lim>
                                  <m:r>
                                    <a:rPr lang="it-IT" sz="2000" i="1">
                                      <a:solidFill>
                                        <a:schemeClr val="accent2"/>
                                      </a:solidFill>
                                      <a:latin typeface="Cambria Math" panose="02040503050406030204" pitchFamily="18" charset="0"/>
                                    </a:rPr>
                                    <m:t>1≤</m:t>
                                  </m:r>
                                  <m:r>
                                    <a:rPr lang="it-IT" sz="2000" i="1">
                                      <a:solidFill>
                                        <a:schemeClr val="accent2"/>
                                      </a:solidFill>
                                      <a:latin typeface="Cambria Math" panose="02040503050406030204" pitchFamily="18" charset="0"/>
                                    </a:rPr>
                                    <m:t>𝑖</m:t>
                                  </m:r>
                                  <m:r>
                                    <a:rPr lang="it-IT" sz="2000" i="1">
                                      <a:solidFill>
                                        <a:schemeClr val="accent2"/>
                                      </a:solidFill>
                                      <a:latin typeface="Cambria Math" panose="02040503050406030204" pitchFamily="18" charset="0"/>
                                    </a:rPr>
                                    <m:t>≤</m:t>
                                  </m:r>
                                  <m:r>
                                    <a:rPr lang="it-IT" sz="2000" i="1">
                                      <a:solidFill>
                                        <a:schemeClr val="accent2"/>
                                      </a:solidFill>
                                      <a:latin typeface="Cambria Math" panose="02040503050406030204" pitchFamily="18" charset="0"/>
                                    </a:rPr>
                                    <m:t>𝑁</m:t>
                                  </m:r>
                                </m:lim>
                              </m:limLow>
                            </m:fName>
                            <m:e>
                              <m:d>
                                <m:dPr>
                                  <m:begChr m:val="["/>
                                  <m:endChr m:val="]"/>
                                  <m:ctrlPr>
                                    <a:rPr lang="it-IT" sz="2000" i="1">
                                      <a:solidFill>
                                        <a:schemeClr val="accent2"/>
                                      </a:solidFill>
                                      <a:latin typeface="Cambria Math" panose="02040503050406030204" pitchFamily="18" charset="0"/>
                                    </a:rPr>
                                  </m:ctrlPr>
                                </m:dPr>
                                <m:e>
                                  <m:sSub>
                                    <m:sSubPr>
                                      <m:ctrlPr>
                                        <a:rPr lang="it-IT" sz="2000" i="1">
                                          <a:solidFill>
                                            <a:schemeClr val="accent2"/>
                                          </a:solidFill>
                                          <a:latin typeface="Cambria Math" panose="02040503050406030204" pitchFamily="18" charset="0"/>
                                        </a:rPr>
                                      </m:ctrlPr>
                                    </m:sSubPr>
                                    <m:e>
                                      <m:r>
                                        <a:rPr lang="it-IT" sz="2000" i="1">
                                          <a:solidFill>
                                            <a:schemeClr val="accent2"/>
                                          </a:solidFill>
                                          <a:latin typeface="Cambria Math" panose="02040503050406030204" pitchFamily="18" charset="0"/>
                                        </a:rPr>
                                        <m:t>𝛿</m:t>
                                      </m:r>
                                    </m:e>
                                    <m:sub>
                                      <m:r>
                                        <a:rPr lang="it-IT" sz="2000" b="0" i="1" smtClean="0">
                                          <a:solidFill>
                                            <a:schemeClr val="accent2"/>
                                          </a:solidFill>
                                          <a:latin typeface="Cambria Math" panose="02040503050406030204" pitchFamily="18" charset="0"/>
                                        </a:rPr>
                                        <m:t>𝑇</m:t>
                                      </m:r>
                                    </m:sub>
                                  </m:sSub>
                                  <m:d>
                                    <m:dPr>
                                      <m:ctrlPr>
                                        <a:rPr lang="it-IT" sz="2000" i="1">
                                          <a:solidFill>
                                            <a:schemeClr val="accent2"/>
                                          </a:solidFill>
                                          <a:latin typeface="Cambria Math" panose="02040503050406030204" pitchFamily="18" charset="0"/>
                                        </a:rPr>
                                      </m:ctrlPr>
                                    </m:dPr>
                                    <m:e>
                                      <m:r>
                                        <a:rPr lang="it-IT" sz="2000" i="1">
                                          <a:solidFill>
                                            <a:schemeClr val="accent2"/>
                                          </a:solidFill>
                                          <a:latin typeface="Cambria Math" panose="02040503050406030204" pitchFamily="18" charset="0"/>
                                        </a:rPr>
                                        <m:t>𝑖</m:t>
                                      </m:r>
                                    </m:e>
                                  </m:d>
                                </m:e>
                              </m:d>
                            </m:e>
                          </m:func>
                        </m:e>
                      </m:func>
                    </m:oMath>
                  </m:oMathPara>
                </a14:m>
                <a:endParaRPr lang="en-US" sz="2000" dirty="0">
                  <a:solidFill>
                    <a:schemeClr val="accent2"/>
                  </a:solidFill>
                </a:endParaRPr>
              </a:p>
            </p:txBody>
          </p:sp>
        </mc:Choice>
        <mc:Fallback xmlns="">
          <p:sp>
            <p:nvSpPr>
              <p:cNvPr id="59" name="Rettangolo 58">
                <a:extLst>
                  <a:ext uri="{FF2B5EF4-FFF2-40B4-BE49-F238E27FC236}">
                    <a16:creationId xmlns:a16="http://schemas.microsoft.com/office/drawing/2014/main" id="{29C7D201-7CA6-4E46-968D-C5D1B1DF80AA}"/>
                  </a:ext>
                </a:extLst>
              </p:cNvPr>
              <p:cNvSpPr>
                <a:spLocks noRot="1" noChangeAspect="1" noMove="1" noResize="1" noEditPoints="1" noAdjustHandles="1" noChangeArrowheads="1" noChangeShapeType="1" noTextEdit="1"/>
              </p:cNvSpPr>
              <p:nvPr/>
            </p:nvSpPr>
            <p:spPr>
              <a:xfrm>
                <a:off x="788758" y="2426117"/>
                <a:ext cx="2565318" cy="495007"/>
              </a:xfrm>
              <a:prstGeom prst="rect">
                <a:avLst/>
              </a:prstGeom>
              <a:blipFill>
                <a:blip r:embed="rId6"/>
                <a:stretch>
                  <a:fillRect b="-2469"/>
                </a:stretch>
              </a:blipFill>
            </p:spPr>
            <p:txBody>
              <a:bodyPr/>
              <a:lstStyle/>
              <a:p>
                <a:r>
                  <a:rPr lang="it-IT">
                    <a:noFill/>
                  </a:rPr>
                  <a:t> </a:t>
                </a:r>
              </a:p>
            </p:txBody>
          </p:sp>
        </mc:Fallback>
      </mc:AlternateContent>
      <p:sp>
        <p:nvSpPr>
          <p:cNvPr id="60" name="Rettangolo 59">
            <a:extLst>
              <a:ext uri="{FF2B5EF4-FFF2-40B4-BE49-F238E27FC236}">
                <a16:creationId xmlns:a16="http://schemas.microsoft.com/office/drawing/2014/main" id="{2882594F-1A16-470B-9637-F46E8329F722}"/>
              </a:ext>
            </a:extLst>
          </p:cNvPr>
          <p:cNvSpPr/>
          <p:nvPr/>
        </p:nvSpPr>
        <p:spPr>
          <a:xfrm>
            <a:off x="223146" y="1090332"/>
            <a:ext cx="9634332" cy="415498"/>
          </a:xfrm>
          <a:prstGeom prst="rect">
            <a:avLst/>
          </a:prstGeom>
        </p:spPr>
        <p:txBody>
          <a:bodyPr wrap="square">
            <a:spAutoFit/>
          </a:bodyPr>
          <a:lstStyle/>
          <a:p>
            <a:pPr marL="342900" indent="-342900">
              <a:buFont typeface="Arial" panose="020B0604020202020204" pitchFamily="34" charset="0"/>
              <a:buChar char="•"/>
            </a:pPr>
            <a:r>
              <a:rPr lang="en-US" sz="2100" dirty="0"/>
              <a:t>The </a:t>
            </a:r>
            <a:r>
              <a:rPr lang="en-US" sz="2100" b="1" dirty="0">
                <a:solidFill>
                  <a:schemeClr val="accent2"/>
                </a:solidFill>
              </a:rPr>
              <a:t>Viterbi algorithm </a:t>
            </a:r>
            <a:r>
              <a:rPr lang="en-US" sz="2100" dirty="0"/>
              <a:t>solutions are similar with the </a:t>
            </a:r>
            <a:r>
              <a:rPr lang="en-GB" sz="2100" b="1" dirty="0">
                <a:solidFill>
                  <a:srgbClr val="00B050"/>
                </a:solidFill>
              </a:rPr>
              <a:t>Forward-Backward</a:t>
            </a:r>
            <a:r>
              <a:rPr lang="en-GB" sz="2100" b="1" dirty="0"/>
              <a:t> algorithm</a:t>
            </a:r>
            <a:endParaRPr lang="en-US" sz="2100" b="1" dirty="0"/>
          </a:p>
        </p:txBody>
      </p:sp>
      <p:sp>
        <p:nvSpPr>
          <p:cNvPr id="67" name="Rettangolo 66">
            <a:extLst>
              <a:ext uri="{FF2B5EF4-FFF2-40B4-BE49-F238E27FC236}">
                <a16:creationId xmlns:a16="http://schemas.microsoft.com/office/drawing/2014/main" id="{CDAE48F2-0C23-4D05-AD9C-C309D8943D72}"/>
              </a:ext>
            </a:extLst>
          </p:cNvPr>
          <p:cNvSpPr/>
          <p:nvPr/>
        </p:nvSpPr>
        <p:spPr>
          <a:xfrm>
            <a:off x="820523" y="6180488"/>
            <a:ext cx="8715183" cy="415498"/>
          </a:xfrm>
          <a:prstGeom prst="rect">
            <a:avLst/>
          </a:prstGeom>
        </p:spPr>
        <p:txBody>
          <a:bodyPr wrap="square">
            <a:spAutoFit/>
          </a:bodyPr>
          <a:lstStyle/>
          <a:p>
            <a:pPr marL="342900" indent="-342900">
              <a:buFont typeface="Arial" panose="020B0604020202020204" pitchFamily="34" charset="0"/>
              <a:buChar char="•"/>
            </a:pPr>
            <a:r>
              <a:rPr lang="en-US" sz="2100" dirty="0"/>
              <a:t>The </a:t>
            </a:r>
            <a:r>
              <a:rPr lang="en-US" sz="2100" dirty="0">
                <a:solidFill>
                  <a:schemeClr val="accent2"/>
                </a:solidFill>
              </a:rPr>
              <a:t>Viterbi algorithm </a:t>
            </a:r>
            <a:r>
              <a:rPr lang="en-US" sz="2100" dirty="0"/>
              <a:t>finds application also to “not-probabilistic” fields</a:t>
            </a:r>
          </a:p>
        </p:txBody>
      </p:sp>
      <p:sp>
        <p:nvSpPr>
          <p:cNvPr id="68" name="Rettangolo 67">
            <a:extLst>
              <a:ext uri="{FF2B5EF4-FFF2-40B4-BE49-F238E27FC236}">
                <a16:creationId xmlns:a16="http://schemas.microsoft.com/office/drawing/2014/main" id="{A39D6A14-1819-4C25-894B-DFD3ABA8A233}"/>
              </a:ext>
            </a:extLst>
          </p:cNvPr>
          <p:cNvSpPr/>
          <p:nvPr/>
        </p:nvSpPr>
        <p:spPr>
          <a:xfrm>
            <a:off x="1495425" y="6777367"/>
            <a:ext cx="8460955" cy="369332"/>
          </a:xfrm>
          <a:prstGeom prst="rect">
            <a:avLst/>
          </a:prstGeom>
        </p:spPr>
        <p:txBody>
          <a:bodyPr wrap="square">
            <a:spAutoFit/>
          </a:bodyPr>
          <a:lstStyle/>
          <a:p>
            <a:r>
              <a:rPr lang="en-US" dirty="0"/>
              <a:t>See: </a:t>
            </a:r>
            <a:r>
              <a:rPr lang="en-US" i="1" dirty="0"/>
              <a:t>shortest path planning on maps</a:t>
            </a:r>
            <a:r>
              <a:rPr lang="en-US" dirty="0"/>
              <a:t>, </a:t>
            </a:r>
            <a:r>
              <a:rPr lang="en-US" i="1" dirty="0"/>
              <a:t>minimum spanning three problems on graphs</a:t>
            </a:r>
            <a:r>
              <a:rPr lang="en-US" dirty="0"/>
              <a:t>, </a:t>
            </a:r>
            <a:r>
              <a:rPr lang="en-US" dirty="0" err="1"/>
              <a:t>etc</a:t>
            </a:r>
            <a:r>
              <a:rPr lang="en-US" dirty="0"/>
              <a:t>…</a:t>
            </a:r>
          </a:p>
        </p:txBody>
      </p:sp>
      <mc:AlternateContent xmlns:mc="http://schemas.openxmlformats.org/markup-compatibility/2006" xmlns:a14="http://schemas.microsoft.com/office/drawing/2010/main">
        <mc:Choice Requires="a14">
          <p:sp>
            <p:nvSpPr>
              <p:cNvPr id="69" name="Rettangolo 68">
                <a:extLst>
                  <a:ext uri="{FF2B5EF4-FFF2-40B4-BE49-F238E27FC236}">
                    <a16:creationId xmlns:a16="http://schemas.microsoft.com/office/drawing/2014/main" id="{910561FE-19CB-4CCA-9DA3-8C3F16C3DEB8}"/>
                  </a:ext>
                </a:extLst>
              </p:cNvPr>
              <p:cNvSpPr/>
              <p:nvPr/>
            </p:nvSpPr>
            <p:spPr>
              <a:xfrm>
                <a:off x="332513" y="3282430"/>
                <a:ext cx="9445332" cy="415498"/>
              </a:xfrm>
              <a:prstGeom prst="rect">
                <a:avLst/>
              </a:prstGeom>
            </p:spPr>
            <p:txBody>
              <a:bodyPr wrap="square">
                <a:spAutoFit/>
              </a:bodyPr>
              <a:lstStyle/>
              <a:p>
                <a:pPr marL="285750" indent="-285750">
                  <a:buFont typeface="Arial" panose="020B0604020202020204" pitchFamily="34" charset="0"/>
                  <a:buChar char="•"/>
                </a:pPr>
                <a:r>
                  <a:rPr lang="en-US" sz="2100" dirty="0"/>
                  <a:t>Both are computationally treatable with a complexity of </a:t>
                </a:r>
                <a14:m>
                  <m:oMath xmlns:m="http://schemas.openxmlformats.org/officeDocument/2006/math">
                    <m:r>
                      <a:rPr lang="it-IT" sz="2100" i="1" smtClean="0">
                        <a:solidFill>
                          <a:schemeClr val="accent2"/>
                        </a:solidFill>
                        <a:latin typeface="Cambria Math" panose="02040503050406030204" pitchFamily="18" charset="0"/>
                      </a:rPr>
                      <m:t>𝒪</m:t>
                    </m:r>
                    <m:d>
                      <m:dPr>
                        <m:ctrlPr>
                          <a:rPr lang="it-IT" sz="2100" i="1" smtClean="0">
                            <a:solidFill>
                              <a:schemeClr val="accent2"/>
                            </a:solidFill>
                            <a:latin typeface="Cambria Math" panose="02040503050406030204" pitchFamily="18" charset="0"/>
                          </a:rPr>
                        </m:ctrlPr>
                      </m:dPr>
                      <m:e>
                        <m:sSup>
                          <m:sSupPr>
                            <m:ctrlPr>
                              <a:rPr lang="it-IT" sz="2100" i="1">
                                <a:solidFill>
                                  <a:schemeClr val="accent2"/>
                                </a:solidFill>
                                <a:latin typeface="Cambria Math" panose="02040503050406030204" pitchFamily="18" charset="0"/>
                              </a:rPr>
                            </m:ctrlPr>
                          </m:sSupPr>
                          <m:e>
                            <m:r>
                              <a:rPr lang="it-IT" sz="2100" i="1">
                                <a:solidFill>
                                  <a:schemeClr val="accent2"/>
                                </a:solidFill>
                                <a:latin typeface="Cambria Math" panose="02040503050406030204" pitchFamily="18" charset="0"/>
                              </a:rPr>
                              <m:t>𝑁</m:t>
                            </m:r>
                          </m:e>
                          <m:sup>
                            <m:r>
                              <a:rPr lang="it-IT" sz="2100" i="1">
                                <a:solidFill>
                                  <a:schemeClr val="accent2"/>
                                </a:solidFill>
                                <a:latin typeface="Cambria Math" panose="02040503050406030204" pitchFamily="18" charset="0"/>
                              </a:rPr>
                              <m:t>2</m:t>
                            </m:r>
                          </m:sup>
                        </m:sSup>
                        <m:r>
                          <a:rPr lang="it-IT" sz="2100" i="1">
                            <a:solidFill>
                              <a:schemeClr val="accent2"/>
                            </a:solidFill>
                            <a:latin typeface="Cambria Math" panose="02040503050406030204" pitchFamily="18" charset="0"/>
                          </a:rPr>
                          <m:t>𝑇</m:t>
                        </m:r>
                        <m:r>
                          <a:rPr lang="it-IT" sz="2100" b="0" i="1" smtClean="0">
                            <a:solidFill>
                              <a:schemeClr val="accent2"/>
                            </a:solidFill>
                            <a:latin typeface="Cambria Math" panose="02040503050406030204" pitchFamily="18" charset="0"/>
                          </a:rPr>
                          <m:t>+</m:t>
                        </m:r>
                        <m:r>
                          <a:rPr lang="it-IT" sz="2100" b="0" i="1" smtClean="0">
                            <a:solidFill>
                              <a:schemeClr val="accent2"/>
                            </a:solidFill>
                            <a:latin typeface="Cambria Math" panose="02040503050406030204" pitchFamily="18" charset="0"/>
                          </a:rPr>
                          <m:t>𝑇</m:t>
                        </m:r>
                      </m:e>
                    </m:d>
                    <m:r>
                      <a:rPr lang="it-IT" sz="2100" b="0" i="1" smtClean="0">
                        <a:solidFill>
                          <a:schemeClr val="accent2"/>
                        </a:solidFill>
                        <a:latin typeface="Cambria Math" panose="02040503050406030204" pitchFamily="18" charset="0"/>
                      </a:rPr>
                      <m:t> </m:t>
                    </m:r>
                    <m:r>
                      <m:rPr>
                        <m:sty m:val="p"/>
                      </m:rPr>
                      <a:rPr lang="it-IT" sz="2100" b="0" i="0" smtClean="0">
                        <a:solidFill>
                          <a:srgbClr val="E71224"/>
                        </a:solidFill>
                        <a:latin typeface="Cambria Math" panose="02040503050406030204" pitchFamily="18" charset="0"/>
                      </a:rPr>
                      <m:t>VS</m:t>
                    </m:r>
                    <m:r>
                      <a:rPr lang="it-IT" sz="2100" b="0" i="0" smtClean="0">
                        <a:solidFill>
                          <a:srgbClr val="E71224"/>
                        </a:solidFill>
                        <a:latin typeface="Cambria Math" panose="02040503050406030204" pitchFamily="18" charset="0"/>
                      </a:rPr>
                      <m:t> </m:t>
                    </m:r>
                    <m:r>
                      <a:rPr lang="it-IT" sz="2100" b="0" i="1" smtClean="0">
                        <a:solidFill>
                          <a:srgbClr val="00B050"/>
                        </a:solidFill>
                        <a:latin typeface="Cambria Math" panose="02040503050406030204" pitchFamily="18" charset="0"/>
                      </a:rPr>
                      <m:t>𝒪</m:t>
                    </m:r>
                    <m:r>
                      <a:rPr lang="it-IT" sz="2100" b="0" i="1" smtClean="0">
                        <a:solidFill>
                          <a:srgbClr val="00B050"/>
                        </a:solidFill>
                        <a:latin typeface="Cambria Math" panose="02040503050406030204" pitchFamily="18" charset="0"/>
                      </a:rPr>
                      <m:t>(</m:t>
                    </m:r>
                    <m:sSup>
                      <m:sSupPr>
                        <m:ctrlPr>
                          <a:rPr lang="it-IT" sz="2100" b="0" i="1" smtClean="0">
                            <a:solidFill>
                              <a:srgbClr val="00B050"/>
                            </a:solidFill>
                            <a:latin typeface="Cambria Math" panose="02040503050406030204" pitchFamily="18" charset="0"/>
                          </a:rPr>
                        </m:ctrlPr>
                      </m:sSupPr>
                      <m:e>
                        <m:r>
                          <a:rPr lang="it-IT" sz="2100" b="0" i="1" smtClean="0">
                            <a:solidFill>
                              <a:srgbClr val="00B050"/>
                            </a:solidFill>
                            <a:latin typeface="Cambria Math" panose="02040503050406030204" pitchFamily="18" charset="0"/>
                          </a:rPr>
                          <m:t>𝑁</m:t>
                        </m:r>
                      </m:e>
                      <m:sup>
                        <m:r>
                          <a:rPr lang="it-IT" sz="2100" b="0" i="1" smtClean="0">
                            <a:solidFill>
                              <a:srgbClr val="00B050"/>
                            </a:solidFill>
                            <a:latin typeface="Cambria Math" panose="02040503050406030204" pitchFamily="18" charset="0"/>
                          </a:rPr>
                          <m:t>2</m:t>
                        </m:r>
                      </m:sup>
                    </m:sSup>
                    <m:r>
                      <a:rPr lang="it-IT" sz="2100" b="0" i="1" smtClean="0">
                        <a:solidFill>
                          <a:srgbClr val="00B050"/>
                        </a:solidFill>
                        <a:latin typeface="Cambria Math" panose="02040503050406030204" pitchFamily="18" charset="0"/>
                      </a:rPr>
                      <m:t>𝑇</m:t>
                    </m:r>
                    <m:r>
                      <a:rPr lang="it-IT" sz="2100" b="0" i="1" smtClean="0">
                        <a:solidFill>
                          <a:srgbClr val="00B050"/>
                        </a:solidFill>
                        <a:latin typeface="Cambria Math" panose="02040503050406030204" pitchFamily="18" charset="0"/>
                      </a:rPr>
                      <m:t>)</m:t>
                    </m:r>
                  </m:oMath>
                </a14:m>
                <a:r>
                  <a:rPr lang="en-US" sz="2100" dirty="0">
                    <a:solidFill>
                      <a:srgbClr val="00B050"/>
                    </a:solidFill>
                  </a:rPr>
                  <a:t> </a:t>
                </a:r>
                <a:endParaRPr lang="en-US" sz="2100" dirty="0"/>
              </a:p>
            </p:txBody>
          </p:sp>
        </mc:Choice>
        <mc:Fallback xmlns="">
          <p:sp>
            <p:nvSpPr>
              <p:cNvPr id="69" name="Rettangolo 68">
                <a:extLst>
                  <a:ext uri="{FF2B5EF4-FFF2-40B4-BE49-F238E27FC236}">
                    <a16:creationId xmlns:a16="http://schemas.microsoft.com/office/drawing/2014/main" id="{910561FE-19CB-4CCA-9DA3-8C3F16C3DEB8}"/>
                  </a:ext>
                </a:extLst>
              </p:cNvPr>
              <p:cNvSpPr>
                <a:spLocks noRot="1" noChangeAspect="1" noMove="1" noResize="1" noEditPoints="1" noAdjustHandles="1" noChangeArrowheads="1" noChangeShapeType="1" noTextEdit="1"/>
              </p:cNvSpPr>
              <p:nvPr/>
            </p:nvSpPr>
            <p:spPr>
              <a:xfrm>
                <a:off x="332513" y="3282430"/>
                <a:ext cx="9445332" cy="415498"/>
              </a:xfrm>
              <a:prstGeom prst="rect">
                <a:avLst/>
              </a:prstGeom>
              <a:blipFill>
                <a:blip r:embed="rId7"/>
                <a:stretch>
                  <a:fillRect l="-646" t="-8696" b="-27536"/>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6" name="CasellaDiTesto 5">
                <a:extLst>
                  <a:ext uri="{FF2B5EF4-FFF2-40B4-BE49-F238E27FC236}">
                    <a16:creationId xmlns:a16="http://schemas.microsoft.com/office/drawing/2014/main" id="{90552CCC-23ED-9ACD-11F1-7E937DA4B091}"/>
                  </a:ext>
                </a:extLst>
              </p:cNvPr>
              <p:cNvSpPr txBox="1"/>
              <p:nvPr/>
            </p:nvSpPr>
            <p:spPr>
              <a:xfrm>
                <a:off x="2838530" y="2098163"/>
                <a:ext cx="5038724"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it-IT" sz="1800" b="0" i="0" smtClean="0">
                          <a:solidFill>
                            <a:srgbClr val="E71224"/>
                          </a:solidFill>
                          <a:latin typeface="Cambria Math" panose="02040503050406030204" pitchFamily="18" charset="0"/>
                        </a:rPr>
                        <m:t>VS</m:t>
                      </m:r>
                      <m:r>
                        <a:rPr lang="it-IT" sz="1800" b="0" i="0" smtClean="0">
                          <a:solidFill>
                            <a:srgbClr val="E71224"/>
                          </a:solidFill>
                          <a:latin typeface="Cambria Math" panose="02040503050406030204" pitchFamily="18" charset="0"/>
                        </a:rPr>
                        <m:t> </m:t>
                      </m:r>
                    </m:oMath>
                  </m:oMathPara>
                </a14:m>
                <a:endParaRPr lang="it-IT" dirty="0"/>
              </a:p>
            </p:txBody>
          </p:sp>
        </mc:Choice>
        <mc:Fallback xmlns="">
          <p:sp>
            <p:nvSpPr>
              <p:cNvPr id="6" name="CasellaDiTesto 5">
                <a:extLst>
                  <a:ext uri="{FF2B5EF4-FFF2-40B4-BE49-F238E27FC236}">
                    <a16:creationId xmlns:a16="http://schemas.microsoft.com/office/drawing/2014/main" id="{90552CCC-23ED-9ACD-11F1-7E937DA4B091}"/>
                  </a:ext>
                </a:extLst>
              </p:cNvPr>
              <p:cNvSpPr txBox="1">
                <a:spLocks noRot="1" noChangeAspect="1" noMove="1" noResize="1" noEditPoints="1" noAdjustHandles="1" noChangeArrowheads="1" noChangeShapeType="1" noTextEdit="1"/>
              </p:cNvSpPr>
              <p:nvPr/>
            </p:nvSpPr>
            <p:spPr>
              <a:xfrm>
                <a:off x="2838530" y="2098163"/>
                <a:ext cx="5038724" cy="369332"/>
              </a:xfrm>
              <a:prstGeom prst="rect">
                <a:avLst/>
              </a:prstGeom>
              <a:blipFill>
                <a:blip r:embed="rId8"/>
                <a:stretch>
                  <a:fillRect/>
                </a:stretch>
              </a:blipFill>
            </p:spPr>
            <p:txBody>
              <a:bodyPr/>
              <a:lstStyle/>
              <a:p>
                <a:r>
                  <a:rPr lang="it-IT">
                    <a:noFill/>
                  </a:rPr>
                  <a:t> </a:t>
                </a:r>
              </a:p>
            </p:txBody>
          </p:sp>
        </mc:Fallback>
      </mc:AlternateContent>
    </p:spTree>
    <p:extLst>
      <p:ext uri="{BB962C8B-B14F-4D97-AF65-F5344CB8AC3E}">
        <p14:creationId xmlns:p14="http://schemas.microsoft.com/office/powerpoint/2010/main" val="3048196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p:txBody>
          <a:bodyPr>
            <a:normAutofit/>
          </a:bodyPr>
          <a:lstStyle/>
          <a:p>
            <a:r>
              <a:rPr lang="en-GB" dirty="0"/>
              <a:t>Three key HMM problems </a:t>
            </a:r>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23</a:t>
            </a:fld>
            <a:endParaRPr lang="it-IT"/>
          </a:p>
        </p:txBody>
      </p:sp>
      <mc:AlternateContent xmlns:mc="http://schemas.openxmlformats.org/markup-compatibility/2006" xmlns:a14="http://schemas.microsoft.com/office/drawing/2010/main">
        <mc:Choice Requires="a14">
          <p:sp>
            <p:nvSpPr>
              <p:cNvPr id="58" name="Rettangolo 57">
                <a:extLst>
                  <a:ext uri="{FF2B5EF4-FFF2-40B4-BE49-F238E27FC236}">
                    <a16:creationId xmlns:a16="http://schemas.microsoft.com/office/drawing/2014/main" id="{F3EB3073-C7EA-47A4-A9DF-6CA3ED5C6EB3}"/>
                  </a:ext>
                </a:extLst>
              </p:cNvPr>
              <p:cNvSpPr/>
              <p:nvPr/>
            </p:nvSpPr>
            <p:spPr>
              <a:xfrm>
                <a:off x="5274719" y="2750818"/>
                <a:ext cx="1820819" cy="415498"/>
              </a:xfrm>
              <a:prstGeom prst="rect">
                <a:avLst/>
              </a:prstGeom>
            </p:spPr>
            <p:txBody>
              <a:bodyPr wrap="none">
                <a:spAutoFit/>
              </a:bodyPr>
              <a:lstStyle/>
              <a:p>
                <a14:m>
                  <m:oMath xmlns:m="http://schemas.openxmlformats.org/officeDocument/2006/math">
                    <m:func>
                      <m:funcPr>
                        <m:ctrlPr>
                          <a:rPr lang="it-IT" sz="2100" b="0" i="1" smtClean="0">
                            <a:latin typeface="Cambria Math" panose="02040503050406030204" pitchFamily="18" charset="0"/>
                          </a:rPr>
                        </m:ctrlPr>
                      </m:funcPr>
                      <m:fName>
                        <m:r>
                          <a:rPr lang="it-IT" sz="2100" i="1">
                            <a:latin typeface="Cambria Math" panose="02040503050406030204" pitchFamily="18" charset="0"/>
                          </a:rPr>
                          <m:t>⇒</m:t>
                        </m:r>
                        <m:r>
                          <a:rPr lang="it-IT" sz="2100" b="0" i="0" smtClean="0">
                            <a:latin typeface="Cambria Math" panose="02040503050406030204" pitchFamily="18" charset="0"/>
                          </a:rPr>
                          <m:t>    </m:t>
                        </m:r>
                        <m:r>
                          <m:rPr>
                            <m:sty m:val="p"/>
                          </m:rPr>
                          <a:rPr lang="it-IT" sz="2100" b="0" i="0" smtClean="0">
                            <a:latin typeface="Cambria Math" panose="02040503050406030204" pitchFamily="18" charset="0"/>
                          </a:rPr>
                          <m:t>Pr</m:t>
                        </m:r>
                      </m:fName>
                      <m:e>
                        <m:r>
                          <a:rPr lang="it-IT" sz="2100" b="0" i="1" smtClean="0">
                            <a:latin typeface="Cambria Math" panose="02040503050406030204" pitchFamily="18" charset="0"/>
                          </a:rPr>
                          <m:t>(</m:t>
                        </m:r>
                        <m:r>
                          <a:rPr lang="it-IT" sz="2100" b="0" i="1" smtClean="0">
                            <a:latin typeface="Cambria Math" panose="02040503050406030204" pitchFamily="18" charset="0"/>
                          </a:rPr>
                          <m:t>𝑂</m:t>
                        </m:r>
                        <m:r>
                          <a:rPr lang="it-IT" sz="2100" b="0" i="1" smtClean="0">
                            <a:latin typeface="Cambria Math" panose="02040503050406030204" pitchFamily="18" charset="0"/>
                          </a:rPr>
                          <m:t>|</m:t>
                        </m:r>
                        <m:r>
                          <a:rPr lang="it-IT" sz="2100" b="0" i="1" smtClean="0">
                            <a:latin typeface="Cambria Math" panose="02040503050406030204" pitchFamily="18" charset="0"/>
                          </a:rPr>
                          <m:t>𝜆</m:t>
                        </m:r>
                        <m:r>
                          <a:rPr lang="it-IT" sz="2100" b="0" i="1" smtClean="0">
                            <a:latin typeface="Cambria Math" panose="02040503050406030204" pitchFamily="18" charset="0"/>
                          </a:rPr>
                          <m:t>)</m:t>
                        </m:r>
                      </m:e>
                    </m:func>
                  </m:oMath>
                </a14:m>
                <a:r>
                  <a:rPr lang="it-IT" sz="2100" dirty="0"/>
                  <a:t> ?</a:t>
                </a:r>
              </a:p>
            </p:txBody>
          </p:sp>
        </mc:Choice>
        <mc:Fallback xmlns="">
          <p:sp>
            <p:nvSpPr>
              <p:cNvPr id="58" name="Rettangolo 57">
                <a:extLst>
                  <a:ext uri="{FF2B5EF4-FFF2-40B4-BE49-F238E27FC236}">
                    <a16:creationId xmlns:a16="http://schemas.microsoft.com/office/drawing/2014/main" id="{F3EB3073-C7EA-47A4-A9DF-6CA3ED5C6EB3}"/>
                  </a:ext>
                </a:extLst>
              </p:cNvPr>
              <p:cNvSpPr>
                <a:spLocks noRot="1" noChangeAspect="1" noMove="1" noResize="1" noEditPoints="1" noAdjustHandles="1" noChangeArrowheads="1" noChangeShapeType="1" noTextEdit="1"/>
              </p:cNvSpPr>
              <p:nvPr/>
            </p:nvSpPr>
            <p:spPr>
              <a:xfrm>
                <a:off x="5274719" y="2750818"/>
                <a:ext cx="1820819" cy="415498"/>
              </a:xfrm>
              <a:prstGeom prst="rect">
                <a:avLst/>
              </a:prstGeom>
              <a:blipFill>
                <a:blip r:embed="rId3"/>
                <a:stretch>
                  <a:fillRect t="-8824" r="-3010" b="-29412"/>
                </a:stretch>
              </a:blipFill>
            </p:spPr>
            <p:txBody>
              <a:bodyPr/>
              <a:lstStyle/>
              <a:p>
                <a:r>
                  <a:rPr lang="it-IT">
                    <a:noFill/>
                  </a:rPr>
                  <a:t> </a:t>
                </a:r>
              </a:p>
            </p:txBody>
          </p:sp>
        </mc:Fallback>
      </mc:AlternateContent>
      <p:grpSp>
        <p:nvGrpSpPr>
          <p:cNvPr id="7" name="Gruppo 6">
            <a:extLst>
              <a:ext uri="{FF2B5EF4-FFF2-40B4-BE49-F238E27FC236}">
                <a16:creationId xmlns:a16="http://schemas.microsoft.com/office/drawing/2014/main" id="{1DB1B0C4-B3A8-4004-8CD7-236AEE845171}"/>
              </a:ext>
            </a:extLst>
          </p:cNvPr>
          <p:cNvGrpSpPr/>
          <p:nvPr/>
        </p:nvGrpSpPr>
        <p:grpSpPr>
          <a:xfrm>
            <a:off x="5786623" y="5408081"/>
            <a:ext cx="3684755" cy="1947653"/>
            <a:chOff x="1288620" y="2709000"/>
            <a:chExt cx="4961770" cy="2580990"/>
          </a:xfrm>
        </p:grpSpPr>
        <p:pic>
          <p:nvPicPr>
            <p:cNvPr id="3" name="Immagine 2">
              <a:extLst>
                <a:ext uri="{FF2B5EF4-FFF2-40B4-BE49-F238E27FC236}">
                  <a16:creationId xmlns:a16="http://schemas.microsoft.com/office/drawing/2014/main" id="{C0078AC7-D283-47A1-820E-3141985FFF60}"/>
                </a:ext>
              </a:extLst>
            </p:cNvPr>
            <p:cNvPicPr>
              <a:picLocks noChangeAspect="1"/>
            </p:cNvPicPr>
            <p:nvPr/>
          </p:nvPicPr>
          <p:blipFill>
            <a:blip r:embed="rId4"/>
            <a:stretch>
              <a:fillRect/>
            </a:stretch>
          </p:blipFill>
          <p:spPr>
            <a:xfrm>
              <a:off x="1288620" y="2709000"/>
              <a:ext cx="3571429" cy="2019048"/>
            </a:xfrm>
            <a:prstGeom prst="rect">
              <a:avLst/>
            </a:prstGeom>
          </p:spPr>
        </p:pic>
        <p:pic>
          <p:nvPicPr>
            <p:cNvPr id="39" name="Picture 6" descr="VIOMI V300004: Robot Vacuum Cleaner, Viomi SE, black at reichelt elektronik">
              <a:extLst>
                <a:ext uri="{FF2B5EF4-FFF2-40B4-BE49-F238E27FC236}">
                  <a16:creationId xmlns:a16="http://schemas.microsoft.com/office/drawing/2014/main" id="{BD21C210-B6EB-4C77-9F0D-47608018572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64199" y="3665498"/>
              <a:ext cx="1786191" cy="1624492"/>
            </a:xfrm>
            <a:prstGeom prst="rect">
              <a:avLst/>
            </a:prstGeom>
            <a:noFill/>
            <a:extLst>
              <a:ext uri="{909E8E84-426E-40DD-AFC4-6F175D3DCCD1}">
                <a14:hiddenFill xmlns:a14="http://schemas.microsoft.com/office/drawing/2010/main">
                  <a:solidFill>
                    <a:srgbClr val="FFFFFF"/>
                  </a:solidFill>
                </a14:hiddenFill>
              </a:ext>
            </a:extLst>
          </p:spPr>
        </p:pic>
      </p:grpSp>
      <mc:AlternateContent xmlns:mc="http://schemas.openxmlformats.org/markup-compatibility/2006" xmlns:a14="http://schemas.microsoft.com/office/drawing/2010/main">
        <mc:Choice Requires="a14">
          <p:sp>
            <p:nvSpPr>
              <p:cNvPr id="42" name="Rettangolo 41">
                <a:extLst>
                  <a:ext uri="{FF2B5EF4-FFF2-40B4-BE49-F238E27FC236}">
                    <a16:creationId xmlns:a16="http://schemas.microsoft.com/office/drawing/2014/main" id="{55342732-0168-4227-AEF1-9703F3DA2598}"/>
                  </a:ext>
                </a:extLst>
              </p:cNvPr>
              <p:cNvSpPr/>
              <p:nvPr/>
            </p:nvSpPr>
            <p:spPr>
              <a:xfrm>
                <a:off x="1472890" y="2453400"/>
                <a:ext cx="2691634" cy="41549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2100" i="1" smtClean="0">
                          <a:latin typeface="Cambria Math" panose="02040503050406030204" pitchFamily="18" charset="0"/>
                        </a:rPr>
                        <m:t>𝑂</m:t>
                      </m:r>
                      <m:r>
                        <a:rPr lang="it-IT" sz="2100" i="1" smtClean="0">
                          <a:latin typeface="Cambria Math" panose="02040503050406030204" pitchFamily="18" charset="0"/>
                        </a:rPr>
                        <m:t>=</m:t>
                      </m:r>
                      <m:d>
                        <m:dPr>
                          <m:begChr m:val="{"/>
                          <m:endChr m:val="}"/>
                          <m:ctrlPr>
                            <a:rPr lang="it-IT" sz="2100" i="1">
                              <a:latin typeface="Cambria Math" panose="02040503050406030204" pitchFamily="18" charset="0"/>
                            </a:rPr>
                          </m:ctrlPr>
                        </m:dPr>
                        <m:e>
                          <m:sSub>
                            <m:sSubPr>
                              <m:ctrlPr>
                                <a:rPr lang="it-IT" sz="2100" i="1">
                                  <a:latin typeface="Cambria Math" panose="02040503050406030204" pitchFamily="18" charset="0"/>
                                </a:rPr>
                              </m:ctrlPr>
                            </m:sSubPr>
                            <m:e>
                              <m:r>
                                <a:rPr lang="it-IT" sz="2100" i="1">
                                  <a:latin typeface="Cambria Math" panose="02040503050406030204" pitchFamily="18" charset="0"/>
                                </a:rPr>
                                <m:t>𝑜</m:t>
                              </m:r>
                            </m:e>
                            <m:sub>
                              <m:r>
                                <a:rPr lang="it-IT" sz="2100" i="1">
                                  <a:latin typeface="Cambria Math" panose="02040503050406030204" pitchFamily="18" charset="0"/>
                                </a:rPr>
                                <m:t>1</m:t>
                              </m:r>
                            </m:sub>
                          </m:sSub>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𝑜</m:t>
                              </m:r>
                            </m:e>
                            <m:sub>
                              <m:r>
                                <a:rPr lang="it-IT" sz="2100" i="1">
                                  <a:latin typeface="Cambria Math" panose="02040503050406030204" pitchFamily="18" charset="0"/>
                                </a:rPr>
                                <m:t>2</m:t>
                              </m:r>
                            </m:sub>
                          </m:sSub>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𝑜</m:t>
                              </m:r>
                            </m:e>
                            <m:sub>
                              <m:r>
                                <a:rPr lang="it-IT" sz="2100" b="0" i="1" smtClean="0">
                                  <a:latin typeface="Cambria Math" panose="02040503050406030204" pitchFamily="18" charset="0"/>
                                </a:rPr>
                                <m:t>3</m:t>
                              </m:r>
                            </m:sub>
                          </m:sSub>
                          <m:r>
                            <a:rPr lang="it-IT" sz="2100" b="0" i="1" smtClean="0">
                              <a:latin typeface="Cambria Math" panose="02040503050406030204" pitchFamily="18" charset="0"/>
                            </a:rPr>
                            <m:t>,</m:t>
                          </m:r>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𝑜</m:t>
                              </m:r>
                            </m:e>
                            <m:sub>
                              <m:r>
                                <a:rPr lang="it-IT" sz="2100" i="1">
                                  <a:latin typeface="Cambria Math" panose="02040503050406030204" pitchFamily="18" charset="0"/>
                                </a:rPr>
                                <m:t>𝑇</m:t>
                              </m:r>
                            </m:sub>
                          </m:sSub>
                        </m:e>
                      </m:d>
                    </m:oMath>
                  </m:oMathPara>
                </a14:m>
                <a:endParaRPr lang="it-IT" sz="2100" dirty="0"/>
              </a:p>
            </p:txBody>
          </p:sp>
        </mc:Choice>
        <mc:Fallback xmlns="">
          <p:sp>
            <p:nvSpPr>
              <p:cNvPr id="42" name="Rettangolo 41">
                <a:extLst>
                  <a:ext uri="{FF2B5EF4-FFF2-40B4-BE49-F238E27FC236}">
                    <a16:creationId xmlns:a16="http://schemas.microsoft.com/office/drawing/2014/main" id="{55342732-0168-4227-AEF1-9703F3DA2598}"/>
                  </a:ext>
                </a:extLst>
              </p:cNvPr>
              <p:cNvSpPr>
                <a:spLocks noRot="1" noChangeAspect="1" noMove="1" noResize="1" noEditPoints="1" noAdjustHandles="1" noChangeArrowheads="1" noChangeShapeType="1" noTextEdit="1"/>
              </p:cNvSpPr>
              <p:nvPr/>
            </p:nvSpPr>
            <p:spPr>
              <a:xfrm>
                <a:off x="1472890" y="2453400"/>
                <a:ext cx="2691634" cy="415498"/>
              </a:xfrm>
              <a:prstGeom prst="rect">
                <a:avLst/>
              </a:prstGeom>
              <a:blipFill>
                <a:blip r:embed="rId6"/>
                <a:stretch>
                  <a:fillRect/>
                </a:stretch>
              </a:blipFill>
            </p:spPr>
            <p:txBody>
              <a:bodyPr/>
              <a:lstStyle/>
              <a:p>
                <a:r>
                  <a:rPr lang="it-IT">
                    <a:noFill/>
                  </a:rPr>
                  <a:t> </a:t>
                </a:r>
              </a:p>
            </p:txBody>
          </p:sp>
        </mc:Fallback>
      </mc:AlternateContent>
      <p:sp>
        <p:nvSpPr>
          <p:cNvPr id="43" name="CasellaDiTesto 42">
            <a:extLst>
              <a:ext uri="{FF2B5EF4-FFF2-40B4-BE49-F238E27FC236}">
                <a16:creationId xmlns:a16="http://schemas.microsoft.com/office/drawing/2014/main" id="{E5B6DB4B-36BA-4FFE-8D18-F631E4F885EE}"/>
              </a:ext>
            </a:extLst>
          </p:cNvPr>
          <p:cNvSpPr txBox="1"/>
          <p:nvPr/>
        </p:nvSpPr>
        <p:spPr>
          <a:xfrm>
            <a:off x="530945" y="1865752"/>
            <a:ext cx="7509895" cy="415498"/>
          </a:xfrm>
          <a:prstGeom prst="rect">
            <a:avLst/>
          </a:prstGeom>
          <a:noFill/>
        </p:spPr>
        <p:txBody>
          <a:bodyPr wrap="square">
            <a:spAutoFit/>
          </a:bodyPr>
          <a:lstStyle/>
          <a:p>
            <a:r>
              <a:rPr lang="en-GB" sz="2100" dirty="0"/>
              <a:t>1.  What is the probability that a model generates a sequence?</a:t>
            </a:r>
          </a:p>
        </p:txBody>
      </p:sp>
      <p:sp>
        <p:nvSpPr>
          <p:cNvPr id="44" name="CasellaDiTesto 43">
            <a:extLst>
              <a:ext uri="{FF2B5EF4-FFF2-40B4-BE49-F238E27FC236}">
                <a16:creationId xmlns:a16="http://schemas.microsoft.com/office/drawing/2014/main" id="{AA3FAA28-F7B4-4CD4-AA82-A443D549C439}"/>
              </a:ext>
            </a:extLst>
          </p:cNvPr>
          <p:cNvSpPr txBox="1"/>
          <p:nvPr/>
        </p:nvSpPr>
        <p:spPr>
          <a:xfrm>
            <a:off x="547421" y="3555007"/>
            <a:ext cx="9197843" cy="415498"/>
          </a:xfrm>
          <a:prstGeom prst="rect">
            <a:avLst/>
          </a:prstGeom>
          <a:noFill/>
        </p:spPr>
        <p:txBody>
          <a:bodyPr wrap="square">
            <a:spAutoFit/>
          </a:bodyPr>
          <a:lstStyle/>
          <a:p>
            <a:r>
              <a:rPr lang="en-GB" sz="2100" dirty="0"/>
              <a:t>2.  What sequence of states best explain a sequence of observations?</a:t>
            </a:r>
          </a:p>
        </p:txBody>
      </p:sp>
      <p:sp>
        <p:nvSpPr>
          <p:cNvPr id="45" name="CasellaDiTesto 44">
            <a:extLst>
              <a:ext uri="{FF2B5EF4-FFF2-40B4-BE49-F238E27FC236}">
                <a16:creationId xmlns:a16="http://schemas.microsoft.com/office/drawing/2014/main" id="{8600F32B-E4B0-471B-B521-A6DE5D6FE44D}"/>
              </a:ext>
            </a:extLst>
          </p:cNvPr>
          <p:cNvSpPr txBox="1"/>
          <p:nvPr/>
        </p:nvSpPr>
        <p:spPr>
          <a:xfrm>
            <a:off x="580004" y="4835055"/>
            <a:ext cx="8959183" cy="738664"/>
          </a:xfrm>
          <a:prstGeom prst="rect">
            <a:avLst/>
          </a:prstGeom>
          <a:noFill/>
        </p:spPr>
        <p:txBody>
          <a:bodyPr wrap="square">
            <a:spAutoFit/>
          </a:bodyPr>
          <a:lstStyle/>
          <a:p>
            <a:r>
              <a:rPr lang="en-GB" sz="2100" dirty="0"/>
              <a:t>3.  Given a set of observations sequences hot to learn the model probabilities that would generate them?</a:t>
            </a:r>
          </a:p>
        </p:txBody>
      </p:sp>
      <mc:AlternateContent xmlns:mc="http://schemas.openxmlformats.org/markup-compatibility/2006" xmlns:a14="http://schemas.microsoft.com/office/drawing/2010/main">
        <mc:Choice Requires="a14">
          <p:sp>
            <p:nvSpPr>
              <p:cNvPr id="46" name="Rettangolo 45">
                <a:extLst>
                  <a:ext uri="{FF2B5EF4-FFF2-40B4-BE49-F238E27FC236}">
                    <a16:creationId xmlns:a16="http://schemas.microsoft.com/office/drawing/2014/main" id="{8FF2A1F2-3E4A-40DB-B541-76F2126E58C9}"/>
                  </a:ext>
                </a:extLst>
              </p:cNvPr>
              <p:cNvSpPr/>
              <p:nvPr/>
            </p:nvSpPr>
            <p:spPr>
              <a:xfrm>
                <a:off x="1354460" y="3070198"/>
                <a:ext cx="2904000" cy="415498"/>
              </a:xfrm>
              <a:prstGeom prst="rect">
                <a:avLst/>
              </a:prstGeom>
            </p:spPr>
            <p:txBody>
              <a:bodyPr wrap="none">
                <a:spAutoFit/>
              </a:bodyPr>
              <a:lstStyle/>
              <a:p>
                <a:r>
                  <a:rPr lang="it-IT" sz="2100" dirty="0"/>
                  <a:t>Model : </a:t>
                </a:r>
                <a14:m>
                  <m:oMath xmlns:m="http://schemas.openxmlformats.org/officeDocument/2006/math">
                    <m:r>
                      <a:rPr lang="it-IT" sz="2100" i="1" smtClean="0">
                        <a:latin typeface="Cambria Math" panose="02040503050406030204" pitchFamily="18" charset="0"/>
                      </a:rPr>
                      <m:t>𝜆</m:t>
                    </m:r>
                    <m:r>
                      <a:rPr lang="it-IT" sz="2100" b="0" i="1" smtClean="0">
                        <a:latin typeface="Cambria Math" panose="02040503050406030204" pitchFamily="18" charset="0"/>
                      </a:rPr>
                      <m:t>={</m:t>
                    </m:r>
                    <m:r>
                      <a:rPr lang="it-IT" sz="2100" b="0" i="1" smtClean="0">
                        <a:latin typeface="Cambria Math" panose="02040503050406030204" pitchFamily="18" charset="0"/>
                      </a:rPr>
                      <m:t>𝐴</m:t>
                    </m:r>
                    <m:r>
                      <a:rPr lang="it-IT" sz="2100" b="0" i="1" smtClean="0">
                        <a:latin typeface="Cambria Math" panose="02040503050406030204" pitchFamily="18" charset="0"/>
                      </a:rPr>
                      <m:t>,</m:t>
                    </m:r>
                    <m:r>
                      <a:rPr lang="it-IT" sz="2100" b="0" i="1" smtClean="0">
                        <a:latin typeface="Cambria Math" panose="02040503050406030204" pitchFamily="18" charset="0"/>
                      </a:rPr>
                      <m:t>𝐵</m:t>
                    </m:r>
                    <m:r>
                      <a:rPr lang="it-IT" sz="2100" b="0" i="1" smtClean="0">
                        <a:latin typeface="Cambria Math" panose="02040503050406030204" pitchFamily="18" charset="0"/>
                      </a:rPr>
                      <m:t>,</m:t>
                    </m:r>
                    <m:r>
                      <m:rPr>
                        <m:sty m:val="p"/>
                      </m:rPr>
                      <a:rPr lang="it-IT" sz="2100" b="0" i="0" smtClean="0">
                        <a:latin typeface="Cambria Math" panose="02040503050406030204" pitchFamily="18" charset="0"/>
                      </a:rPr>
                      <m:t>Π</m:t>
                    </m:r>
                    <m:r>
                      <a:rPr lang="it-IT" sz="2100" b="0" i="1" smtClean="0">
                        <a:latin typeface="Cambria Math" panose="02040503050406030204" pitchFamily="18" charset="0"/>
                      </a:rPr>
                      <m:t>(0)}</m:t>
                    </m:r>
                  </m:oMath>
                </a14:m>
                <a:endParaRPr lang="it-IT" sz="2100" dirty="0"/>
              </a:p>
            </p:txBody>
          </p:sp>
        </mc:Choice>
        <mc:Fallback xmlns="">
          <p:sp>
            <p:nvSpPr>
              <p:cNvPr id="46" name="Rettangolo 45">
                <a:extLst>
                  <a:ext uri="{FF2B5EF4-FFF2-40B4-BE49-F238E27FC236}">
                    <a16:creationId xmlns:a16="http://schemas.microsoft.com/office/drawing/2014/main" id="{8FF2A1F2-3E4A-40DB-B541-76F2126E58C9}"/>
                  </a:ext>
                </a:extLst>
              </p:cNvPr>
              <p:cNvSpPr>
                <a:spLocks noRot="1" noChangeAspect="1" noMove="1" noResize="1" noEditPoints="1" noAdjustHandles="1" noChangeArrowheads="1" noChangeShapeType="1" noTextEdit="1"/>
              </p:cNvSpPr>
              <p:nvPr/>
            </p:nvSpPr>
            <p:spPr>
              <a:xfrm>
                <a:off x="1354460" y="3070198"/>
                <a:ext cx="2904000" cy="415498"/>
              </a:xfrm>
              <a:prstGeom prst="rect">
                <a:avLst/>
              </a:prstGeom>
              <a:blipFill>
                <a:blip r:embed="rId7"/>
                <a:stretch>
                  <a:fillRect l="-2516" t="-10294" r="-210" b="-27941"/>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50" name="Rettangolo 49">
                <a:extLst>
                  <a:ext uri="{FF2B5EF4-FFF2-40B4-BE49-F238E27FC236}">
                    <a16:creationId xmlns:a16="http://schemas.microsoft.com/office/drawing/2014/main" id="{337176D1-A341-477A-A109-7F6F07704CB3}"/>
                  </a:ext>
                </a:extLst>
              </p:cNvPr>
              <p:cNvSpPr/>
              <p:nvPr/>
            </p:nvSpPr>
            <p:spPr>
              <a:xfrm>
                <a:off x="921096" y="5761013"/>
                <a:ext cx="3049553"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2400" i="1" smtClean="0">
                          <a:solidFill>
                            <a:schemeClr val="tx1"/>
                          </a:solidFill>
                          <a:latin typeface="Cambria Math" panose="02040503050406030204" pitchFamily="18" charset="0"/>
                        </a:rPr>
                        <m:t>𝑂</m:t>
                      </m:r>
                      <m:r>
                        <a:rPr lang="it-IT" sz="2400" i="1" smtClean="0">
                          <a:solidFill>
                            <a:schemeClr val="tx1"/>
                          </a:solidFill>
                          <a:latin typeface="Cambria Math" panose="02040503050406030204" pitchFamily="18" charset="0"/>
                        </a:rPr>
                        <m:t>=</m:t>
                      </m:r>
                      <m:d>
                        <m:dPr>
                          <m:begChr m:val="{"/>
                          <m:endChr m:val="}"/>
                          <m:ctrlPr>
                            <a:rPr lang="it-IT" sz="2400" i="1">
                              <a:solidFill>
                                <a:schemeClr val="tx1"/>
                              </a:solidFill>
                              <a:latin typeface="Cambria Math" panose="02040503050406030204" pitchFamily="18" charset="0"/>
                            </a:rPr>
                          </m:ctrlPr>
                        </m:dPr>
                        <m:e>
                          <m:sSub>
                            <m:sSubPr>
                              <m:ctrlPr>
                                <a:rPr lang="it-IT" sz="2400" i="1">
                                  <a:solidFill>
                                    <a:schemeClr val="tx1"/>
                                  </a:solidFill>
                                  <a:latin typeface="Cambria Math" panose="02040503050406030204" pitchFamily="18" charset="0"/>
                                </a:rPr>
                              </m:ctrlPr>
                            </m:sSubPr>
                            <m:e>
                              <m:r>
                                <a:rPr lang="it-IT" sz="2400" i="1">
                                  <a:solidFill>
                                    <a:schemeClr val="tx1"/>
                                  </a:solidFill>
                                  <a:latin typeface="Cambria Math" panose="02040503050406030204" pitchFamily="18" charset="0"/>
                                </a:rPr>
                                <m:t>𝑜</m:t>
                              </m:r>
                            </m:e>
                            <m:sub>
                              <m:r>
                                <a:rPr lang="it-IT" sz="2400" i="1">
                                  <a:solidFill>
                                    <a:schemeClr val="tx1"/>
                                  </a:solidFill>
                                  <a:latin typeface="Cambria Math" panose="02040503050406030204" pitchFamily="18" charset="0"/>
                                </a:rPr>
                                <m:t>1</m:t>
                              </m:r>
                            </m:sub>
                          </m:sSub>
                          <m:r>
                            <a:rPr lang="it-IT" sz="2400" i="1">
                              <a:solidFill>
                                <a:schemeClr val="tx1"/>
                              </a:solidFill>
                              <a:latin typeface="Cambria Math" panose="02040503050406030204" pitchFamily="18" charset="0"/>
                            </a:rPr>
                            <m:t>,</m:t>
                          </m:r>
                          <m:sSub>
                            <m:sSubPr>
                              <m:ctrlPr>
                                <a:rPr lang="it-IT" sz="2400" i="1">
                                  <a:solidFill>
                                    <a:schemeClr val="tx1"/>
                                  </a:solidFill>
                                  <a:latin typeface="Cambria Math" panose="02040503050406030204" pitchFamily="18" charset="0"/>
                                </a:rPr>
                              </m:ctrlPr>
                            </m:sSubPr>
                            <m:e>
                              <m:r>
                                <a:rPr lang="it-IT" sz="2400" i="1">
                                  <a:solidFill>
                                    <a:schemeClr val="tx1"/>
                                  </a:solidFill>
                                  <a:latin typeface="Cambria Math" panose="02040503050406030204" pitchFamily="18" charset="0"/>
                                </a:rPr>
                                <m:t>𝑜</m:t>
                              </m:r>
                            </m:e>
                            <m:sub>
                              <m:r>
                                <a:rPr lang="it-IT" sz="2400" i="1">
                                  <a:solidFill>
                                    <a:schemeClr val="tx1"/>
                                  </a:solidFill>
                                  <a:latin typeface="Cambria Math" panose="02040503050406030204" pitchFamily="18" charset="0"/>
                                </a:rPr>
                                <m:t>2</m:t>
                              </m:r>
                            </m:sub>
                          </m:sSub>
                          <m:r>
                            <a:rPr lang="it-IT" sz="2400" b="0" i="1" smtClean="0">
                              <a:solidFill>
                                <a:schemeClr val="tx1"/>
                              </a:solidFill>
                              <a:latin typeface="Cambria Math" panose="02040503050406030204" pitchFamily="18" charset="0"/>
                            </a:rPr>
                            <m:t>,</m:t>
                          </m:r>
                          <m:sSub>
                            <m:sSubPr>
                              <m:ctrlPr>
                                <a:rPr lang="it-IT" sz="2400" b="0" i="1" smtClean="0">
                                  <a:solidFill>
                                    <a:schemeClr val="tx1"/>
                                  </a:solidFill>
                                  <a:latin typeface="Cambria Math" panose="02040503050406030204" pitchFamily="18" charset="0"/>
                                </a:rPr>
                              </m:ctrlPr>
                            </m:sSubPr>
                            <m:e>
                              <m:r>
                                <a:rPr lang="it-IT" sz="2400" b="0" i="1" smtClean="0">
                                  <a:solidFill>
                                    <a:schemeClr val="tx1"/>
                                  </a:solidFill>
                                  <a:latin typeface="Cambria Math" panose="02040503050406030204" pitchFamily="18" charset="0"/>
                                </a:rPr>
                                <m:t>𝑜</m:t>
                              </m:r>
                            </m:e>
                            <m:sub>
                              <m:r>
                                <a:rPr lang="it-IT" sz="2400" b="0" i="1" smtClean="0">
                                  <a:solidFill>
                                    <a:schemeClr val="tx1"/>
                                  </a:solidFill>
                                  <a:latin typeface="Cambria Math" panose="02040503050406030204" pitchFamily="18" charset="0"/>
                                </a:rPr>
                                <m:t>3</m:t>
                              </m:r>
                            </m:sub>
                          </m:sSub>
                          <m:r>
                            <a:rPr lang="it-IT" sz="2400" b="0" i="1" smtClean="0">
                              <a:solidFill>
                                <a:schemeClr val="tx1"/>
                              </a:solidFill>
                              <a:latin typeface="Cambria Math" panose="02040503050406030204" pitchFamily="18" charset="0"/>
                            </a:rPr>
                            <m:t>,</m:t>
                          </m:r>
                          <m:r>
                            <a:rPr lang="it-IT" sz="2400" i="1">
                              <a:solidFill>
                                <a:schemeClr val="tx1"/>
                              </a:solidFill>
                              <a:latin typeface="Cambria Math" panose="02040503050406030204" pitchFamily="18" charset="0"/>
                            </a:rPr>
                            <m:t>…,</m:t>
                          </m:r>
                          <m:sSub>
                            <m:sSubPr>
                              <m:ctrlPr>
                                <a:rPr lang="it-IT" sz="2400" i="1">
                                  <a:solidFill>
                                    <a:schemeClr val="tx1"/>
                                  </a:solidFill>
                                  <a:latin typeface="Cambria Math" panose="02040503050406030204" pitchFamily="18" charset="0"/>
                                </a:rPr>
                              </m:ctrlPr>
                            </m:sSubPr>
                            <m:e>
                              <m:r>
                                <a:rPr lang="it-IT" sz="2400" i="1">
                                  <a:solidFill>
                                    <a:schemeClr val="tx1"/>
                                  </a:solidFill>
                                  <a:latin typeface="Cambria Math" panose="02040503050406030204" pitchFamily="18" charset="0"/>
                                </a:rPr>
                                <m:t>𝑜</m:t>
                              </m:r>
                            </m:e>
                            <m:sub>
                              <m:r>
                                <a:rPr lang="it-IT" sz="2400" i="1">
                                  <a:solidFill>
                                    <a:schemeClr val="tx1"/>
                                  </a:solidFill>
                                  <a:latin typeface="Cambria Math" panose="02040503050406030204" pitchFamily="18" charset="0"/>
                                </a:rPr>
                                <m:t>𝑇</m:t>
                              </m:r>
                            </m:sub>
                          </m:sSub>
                        </m:e>
                      </m:d>
                    </m:oMath>
                  </m:oMathPara>
                </a14:m>
                <a:endParaRPr lang="it-IT" sz="2400" dirty="0">
                  <a:solidFill>
                    <a:schemeClr val="tx1"/>
                  </a:solidFill>
                </a:endParaRPr>
              </a:p>
            </p:txBody>
          </p:sp>
        </mc:Choice>
        <mc:Fallback xmlns="">
          <p:sp>
            <p:nvSpPr>
              <p:cNvPr id="50" name="Rettangolo 49">
                <a:extLst>
                  <a:ext uri="{FF2B5EF4-FFF2-40B4-BE49-F238E27FC236}">
                    <a16:creationId xmlns:a16="http://schemas.microsoft.com/office/drawing/2014/main" id="{337176D1-A341-477A-A109-7F6F07704CB3}"/>
                  </a:ext>
                </a:extLst>
              </p:cNvPr>
              <p:cNvSpPr>
                <a:spLocks noRot="1" noChangeAspect="1" noMove="1" noResize="1" noEditPoints="1" noAdjustHandles="1" noChangeArrowheads="1" noChangeShapeType="1" noTextEdit="1"/>
              </p:cNvSpPr>
              <p:nvPr/>
            </p:nvSpPr>
            <p:spPr>
              <a:xfrm>
                <a:off x="921096" y="5761013"/>
                <a:ext cx="3049553" cy="461665"/>
              </a:xfrm>
              <a:prstGeom prst="rect">
                <a:avLst/>
              </a:prstGeom>
              <a:blipFill>
                <a:blip r:embed="rId9"/>
                <a:stretch>
                  <a:fillRect b="-131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Rettangolo 8">
                <a:extLst>
                  <a:ext uri="{FF2B5EF4-FFF2-40B4-BE49-F238E27FC236}">
                    <a16:creationId xmlns:a16="http://schemas.microsoft.com/office/drawing/2014/main" id="{81408D22-1937-4ED8-BC4B-6A65A0C3C2BB}"/>
                  </a:ext>
                </a:extLst>
              </p:cNvPr>
              <p:cNvSpPr/>
              <p:nvPr/>
            </p:nvSpPr>
            <p:spPr>
              <a:xfrm>
                <a:off x="1495038" y="6509370"/>
                <a:ext cx="3397212" cy="415498"/>
              </a:xfrm>
              <a:prstGeom prst="rect">
                <a:avLst/>
              </a:prstGeom>
            </p:spPr>
            <p:txBody>
              <a:bodyPr wrap="none">
                <a:spAutoFit/>
              </a:bodyPr>
              <a:lstStyle/>
              <a:p>
                <a14:m>
                  <m:oMath xmlns:m="http://schemas.openxmlformats.org/officeDocument/2006/math">
                    <m:r>
                      <a:rPr lang="it-IT" sz="2100" i="1" smtClean="0">
                        <a:solidFill>
                          <a:schemeClr val="tx1"/>
                        </a:solidFill>
                        <a:latin typeface="Cambria Math" panose="02040503050406030204" pitchFamily="18" charset="0"/>
                      </a:rPr>
                      <m:t>⇒</m:t>
                    </m:r>
                    <m:r>
                      <m:rPr>
                        <m:nor/>
                      </m:rPr>
                      <a:rPr lang="it-IT" sz="2100" dirty="0">
                        <a:solidFill>
                          <a:schemeClr val="tx1"/>
                        </a:solidFill>
                      </a:rPr>
                      <m:t>Model</m:t>
                    </m:r>
                    <m:r>
                      <m:rPr>
                        <m:nor/>
                      </m:rPr>
                      <a:rPr lang="it-IT" sz="2100" dirty="0">
                        <a:solidFill>
                          <a:schemeClr val="tx1"/>
                        </a:solidFill>
                      </a:rPr>
                      <m:t> : </m:t>
                    </m:r>
                    <m:r>
                      <a:rPr lang="it-IT" sz="2100" i="1">
                        <a:solidFill>
                          <a:schemeClr val="tx1"/>
                        </a:solidFill>
                        <a:latin typeface="Cambria Math" panose="02040503050406030204" pitchFamily="18" charset="0"/>
                      </a:rPr>
                      <m:t>𝜆</m:t>
                    </m:r>
                    <m:r>
                      <a:rPr lang="it-IT" sz="2100" i="1">
                        <a:solidFill>
                          <a:schemeClr val="tx1"/>
                        </a:solidFill>
                        <a:latin typeface="Cambria Math" panose="02040503050406030204" pitchFamily="18" charset="0"/>
                      </a:rPr>
                      <m:t>={</m:t>
                    </m:r>
                    <m:r>
                      <a:rPr lang="it-IT" sz="2100" i="1">
                        <a:solidFill>
                          <a:schemeClr val="tx1"/>
                        </a:solidFill>
                        <a:latin typeface="Cambria Math" panose="02040503050406030204" pitchFamily="18" charset="0"/>
                      </a:rPr>
                      <m:t>𝐴</m:t>
                    </m:r>
                    <m:r>
                      <a:rPr lang="it-IT" sz="2100" i="1">
                        <a:solidFill>
                          <a:schemeClr val="tx1"/>
                        </a:solidFill>
                        <a:latin typeface="Cambria Math" panose="02040503050406030204" pitchFamily="18" charset="0"/>
                      </a:rPr>
                      <m:t>,</m:t>
                    </m:r>
                    <m:r>
                      <a:rPr lang="it-IT" sz="2100" i="1">
                        <a:solidFill>
                          <a:schemeClr val="tx1"/>
                        </a:solidFill>
                        <a:latin typeface="Cambria Math" panose="02040503050406030204" pitchFamily="18" charset="0"/>
                      </a:rPr>
                      <m:t>𝐵</m:t>
                    </m:r>
                    <m:r>
                      <a:rPr lang="it-IT" sz="2100" i="1">
                        <a:solidFill>
                          <a:schemeClr val="tx1"/>
                        </a:solidFill>
                        <a:latin typeface="Cambria Math" panose="02040503050406030204" pitchFamily="18" charset="0"/>
                      </a:rPr>
                      <m:t>,</m:t>
                    </m:r>
                    <m:r>
                      <m:rPr>
                        <m:sty m:val="p"/>
                      </m:rPr>
                      <a:rPr lang="it-IT" sz="2100">
                        <a:solidFill>
                          <a:schemeClr val="tx1"/>
                        </a:solidFill>
                        <a:latin typeface="Cambria Math" panose="02040503050406030204" pitchFamily="18" charset="0"/>
                      </a:rPr>
                      <m:t>Π</m:t>
                    </m:r>
                    <m:r>
                      <a:rPr lang="it-IT" sz="2100" i="1">
                        <a:solidFill>
                          <a:schemeClr val="tx1"/>
                        </a:solidFill>
                        <a:latin typeface="Cambria Math" panose="02040503050406030204" pitchFamily="18" charset="0"/>
                      </a:rPr>
                      <m:t>(0)}</m:t>
                    </m:r>
                  </m:oMath>
                </a14:m>
                <a:r>
                  <a:rPr lang="it-IT" sz="2100" dirty="0">
                    <a:solidFill>
                      <a:schemeClr val="tx1"/>
                    </a:solidFill>
                  </a:rPr>
                  <a:t> ?</a:t>
                </a:r>
              </a:p>
            </p:txBody>
          </p:sp>
        </mc:Choice>
        <mc:Fallback xmlns="">
          <p:sp>
            <p:nvSpPr>
              <p:cNvPr id="9" name="Rettangolo 8">
                <a:extLst>
                  <a:ext uri="{FF2B5EF4-FFF2-40B4-BE49-F238E27FC236}">
                    <a16:creationId xmlns:a16="http://schemas.microsoft.com/office/drawing/2014/main" id="{81408D22-1937-4ED8-BC4B-6A65A0C3C2BB}"/>
                  </a:ext>
                </a:extLst>
              </p:cNvPr>
              <p:cNvSpPr>
                <a:spLocks noRot="1" noChangeAspect="1" noMove="1" noResize="1" noEditPoints="1" noAdjustHandles="1" noChangeArrowheads="1" noChangeShapeType="1" noTextEdit="1"/>
              </p:cNvSpPr>
              <p:nvPr/>
            </p:nvSpPr>
            <p:spPr>
              <a:xfrm>
                <a:off x="1495038" y="6509370"/>
                <a:ext cx="3397212" cy="415498"/>
              </a:xfrm>
              <a:prstGeom prst="rect">
                <a:avLst/>
              </a:prstGeom>
              <a:blipFill>
                <a:blip r:embed="rId10"/>
                <a:stretch>
                  <a:fillRect t="-8824" r="-1075" b="-27941"/>
                </a:stretch>
              </a:blipFill>
            </p:spPr>
            <p:txBody>
              <a:bodyPr/>
              <a:lstStyle/>
              <a:p>
                <a:r>
                  <a:rPr lang="en-US">
                    <a:noFill/>
                  </a:rPr>
                  <a:t> </a:t>
                </a:r>
              </a:p>
            </p:txBody>
          </p:sp>
        </mc:Fallback>
      </mc:AlternateContent>
      <p:sp>
        <p:nvSpPr>
          <p:cNvPr id="51" name="CasellaDiTesto 50">
            <a:extLst>
              <a:ext uri="{FF2B5EF4-FFF2-40B4-BE49-F238E27FC236}">
                <a16:creationId xmlns:a16="http://schemas.microsoft.com/office/drawing/2014/main" id="{80280B80-B504-4BFC-AA79-69B50ED28FC3}"/>
              </a:ext>
            </a:extLst>
          </p:cNvPr>
          <p:cNvSpPr txBox="1"/>
          <p:nvPr/>
        </p:nvSpPr>
        <p:spPr>
          <a:xfrm>
            <a:off x="397097" y="1078571"/>
            <a:ext cx="7509895" cy="415498"/>
          </a:xfrm>
          <a:prstGeom prst="rect">
            <a:avLst/>
          </a:prstGeom>
          <a:noFill/>
        </p:spPr>
        <p:txBody>
          <a:bodyPr wrap="square">
            <a:spAutoFit/>
          </a:bodyPr>
          <a:lstStyle/>
          <a:p>
            <a:r>
              <a:rPr lang="en-GB" sz="2100" dirty="0"/>
              <a:t>Consider a HMM:</a:t>
            </a:r>
          </a:p>
        </p:txBody>
      </p:sp>
      <mc:AlternateContent xmlns:mc="http://schemas.openxmlformats.org/markup-compatibility/2006" xmlns:a14="http://schemas.microsoft.com/office/drawing/2010/main">
        <mc:Choice Requires="a14">
          <p:sp>
            <p:nvSpPr>
              <p:cNvPr id="52" name="Rettangolo 51">
                <a:extLst>
                  <a:ext uri="{FF2B5EF4-FFF2-40B4-BE49-F238E27FC236}">
                    <a16:creationId xmlns:a16="http://schemas.microsoft.com/office/drawing/2014/main" id="{5EBB08BF-D6EC-4CAB-8CA6-7A1C7BEC8183}"/>
                  </a:ext>
                </a:extLst>
              </p:cNvPr>
              <p:cNvSpPr/>
              <p:nvPr/>
            </p:nvSpPr>
            <p:spPr>
              <a:xfrm>
                <a:off x="3510805" y="1076804"/>
                <a:ext cx="3230949" cy="41549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2100" b="0" i="1" smtClean="0">
                          <a:latin typeface="Cambria Math" panose="02040503050406030204" pitchFamily="18" charset="0"/>
                        </a:rPr>
                        <m:t>𝐻𝑀𝑀</m:t>
                      </m:r>
                      <m:r>
                        <a:rPr lang="it-IT" sz="2100" b="0" i="1" smtClean="0">
                          <a:latin typeface="Cambria Math" panose="02040503050406030204" pitchFamily="18" charset="0"/>
                        </a:rPr>
                        <m:t>≡(</m:t>
                      </m:r>
                      <m:r>
                        <a:rPr lang="it-IT" sz="2100" b="0" i="1" smtClean="0">
                          <a:latin typeface="Cambria Math" panose="02040503050406030204" pitchFamily="18" charset="0"/>
                        </a:rPr>
                        <m:t>𝑁</m:t>
                      </m:r>
                      <m:r>
                        <a:rPr lang="it-IT" sz="2100" b="0" i="1" smtClean="0">
                          <a:latin typeface="Cambria Math" panose="02040503050406030204" pitchFamily="18" charset="0"/>
                        </a:rPr>
                        <m:t>,</m:t>
                      </m:r>
                      <m:r>
                        <a:rPr lang="it-IT" sz="2100" b="0" i="1" smtClean="0">
                          <a:latin typeface="Cambria Math" panose="02040503050406030204" pitchFamily="18" charset="0"/>
                        </a:rPr>
                        <m:t>𝑀</m:t>
                      </m:r>
                      <m:r>
                        <a:rPr lang="it-IT" sz="2100" b="0" i="1" smtClean="0">
                          <a:latin typeface="Cambria Math" panose="02040503050406030204" pitchFamily="18" charset="0"/>
                        </a:rPr>
                        <m:t>,</m:t>
                      </m:r>
                      <m:r>
                        <a:rPr lang="it-IT" sz="2100" b="0" i="1" smtClean="0">
                          <a:latin typeface="Cambria Math" panose="02040503050406030204" pitchFamily="18" charset="0"/>
                        </a:rPr>
                        <m:t>𝐴</m:t>
                      </m:r>
                      <m:r>
                        <a:rPr lang="it-IT" sz="2100" b="0" i="1" smtClean="0">
                          <a:latin typeface="Cambria Math" panose="02040503050406030204" pitchFamily="18" charset="0"/>
                        </a:rPr>
                        <m:t>,</m:t>
                      </m:r>
                      <m:r>
                        <a:rPr lang="it-IT" sz="2100" b="0" i="1" smtClean="0">
                          <a:latin typeface="Cambria Math" panose="02040503050406030204" pitchFamily="18" charset="0"/>
                        </a:rPr>
                        <m:t>𝐵</m:t>
                      </m:r>
                      <m:r>
                        <a:rPr lang="it-IT" sz="2100" b="0" i="1" smtClean="0">
                          <a:latin typeface="Cambria Math" panose="02040503050406030204" pitchFamily="18" charset="0"/>
                        </a:rPr>
                        <m:t>,</m:t>
                      </m:r>
                      <m:r>
                        <m:rPr>
                          <m:sty m:val="p"/>
                        </m:rPr>
                        <a:rPr lang="it-IT" sz="2100" b="0" i="0" smtClean="0">
                          <a:latin typeface="Cambria Math" panose="02040503050406030204" pitchFamily="18" charset="0"/>
                        </a:rPr>
                        <m:t>Π</m:t>
                      </m:r>
                      <m:r>
                        <a:rPr lang="it-IT" sz="2100" b="0" i="1" smtClean="0">
                          <a:latin typeface="Cambria Math" panose="02040503050406030204" pitchFamily="18" charset="0"/>
                        </a:rPr>
                        <m:t>(0))</m:t>
                      </m:r>
                    </m:oMath>
                  </m:oMathPara>
                </a14:m>
                <a:endParaRPr lang="it-IT" sz="2100" dirty="0"/>
              </a:p>
            </p:txBody>
          </p:sp>
        </mc:Choice>
        <mc:Fallback xmlns="">
          <p:sp>
            <p:nvSpPr>
              <p:cNvPr id="52" name="Rettangolo 51">
                <a:extLst>
                  <a:ext uri="{FF2B5EF4-FFF2-40B4-BE49-F238E27FC236}">
                    <a16:creationId xmlns:a16="http://schemas.microsoft.com/office/drawing/2014/main" id="{5EBB08BF-D6EC-4CAB-8CA6-7A1C7BEC8183}"/>
                  </a:ext>
                </a:extLst>
              </p:cNvPr>
              <p:cNvSpPr>
                <a:spLocks noRot="1" noChangeAspect="1" noMove="1" noResize="1" noEditPoints="1" noAdjustHandles="1" noChangeArrowheads="1" noChangeShapeType="1" noTextEdit="1"/>
              </p:cNvSpPr>
              <p:nvPr/>
            </p:nvSpPr>
            <p:spPr>
              <a:xfrm>
                <a:off x="3510805" y="1076804"/>
                <a:ext cx="3230949" cy="415498"/>
              </a:xfrm>
              <a:prstGeom prst="rect">
                <a:avLst/>
              </a:prstGeom>
              <a:blipFill>
                <a:blip r:embed="rId11"/>
                <a:stretch>
                  <a:fillRect b="-16176"/>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1" name="Rettangolo 20">
                <a:extLst>
                  <a:ext uri="{FF2B5EF4-FFF2-40B4-BE49-F238E27FC236}">
                    <a16:creationId xmlns:a16="http://schemas.microsoft.com/office/drawing/2014/main" id="{F9F91830-CC50-8D02-1EF2-83A8C84CB688}"/>
                  </a:ext>
                </a:extLst>
              </p:cNvPr>
              <p:cNvSpPr/>
              <p:nvPr/>
            </p:nvSpPr>
            <p:spPr>
              <a:xfrm>
                <a:off x="880026" y="4189886"/>
                <a:ext cx="6544035" cy="41549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2100" i="1" smtClean="0">
                          <a:latin typeface="Cambria Math" panose="02040503050406030204" pitchFamily="18" charset="0"/>
                        </a:rPr>
                        <m:t>𝑂</m:t>
                      </m:r>
                      <m:r>
                        <a:rPr lang="it-IT" sz="2100" i="1" smtClean="0">
                          <a:latin typeface="Cambria Math" panose="02040503050406030204" pitchFamily="18" charset="0"/>
                        </a:rPr>
                        <m:t>=</m:t>
                      </m:r>
                      <m:d>
                        <m:dPr>
                          <m:begChr m:val="{"/>
                          <m:endChr m:val="}"/>
                          <m:ctrlPr>
                            <a:rPr lang="it-IT" sz="2100" i="1">
                              <a:latin typeface="Cambria Math" panose="02040503050406030204" pitchFamily="18" charset="0"/>
                            </a:rPr>
                          </m:ctrlPr>
                        </m:dPr>
                        <m:e>
                          <m:sSub>
                            <m:sSubPr>
                              <m:ctrlPr>
                                <a:rPr lang="it-IT" sz="2100" i="1">
                                  <a:latin typeface="Cambria Math" panose="02040503050406030204" pitchFamily="18" charset="0"/>
                                </a:rPr>
                              </m:ctrlPr>
                            </m:sSubPr>
                            <m:e>
                              <m:r>
                                <a:rPr lang="it-IT" sz="2100" i="1">
                                  <a:latin typeface="Cambria Math" panose="02040503050406030204" pitchFamily="18" charset="0"/>
                                </a:rPr>
                                <m:t>𝑜</m:t>
                              </m:r>
                            </m:e>
                            <m:sub>
                              <m:r>
                                <a:rPr lang="it-IT" sz="2100" i="1">
                                  <a:latin typeface="Cambria Math" panose="02040503050406030204" pitchFamily="18" charset="0"/>
                                </a:rPr>
                                <m:t>1</m:t>
                              </m:r>
                            </m:sub>
                          </m:sSub>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𝑜</m:t>
                              </m:r>
                            </m:e>
                            <m:sub>
                              <m:r>
                                <a:rPr lang="it-IT" sz="2100" i="1">
                                  <a:latin typeface="Cambria Math" panose="02040503050406030204" pitchFamily="18" charset="0"/>
                                </a:rPr>
                                <m:t>2</m:t>
                              </m:r>
                            </m:sub>
                          </m:sSub>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𝑜</m:t>
                              </m:r>
                            </m:e>
                            <m:sub>
                              <m:r>
                                <a:rPr lang="it-IT" sz="2100" b="0" i="1" smtClean="0">
                                  <a:latin typeface="Cambria Math" panose="02040503050406030204" pitchFamily="18" charset="0"/>
                                </a:rPr>
                                <m:t>3</m:t>
                              </m:r>
                            </m:sub>
                          </m:sSub>
                          <m:r>
                            <a:rPr lang="it-IT" sz="2100" b="0" i="1" smtClean="0">
                              <a:latin typeface="Cambria Math" panose="02040503050406030204" pitchFamily="18" charset="0"/>
                            </a:rPr>
                            <m:t>,</m:t>
                          </m:r>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𝑜</m:t>
                              </m:r>
                            </m:e>
                            <m:sub>
                              <m:r>
                                <a:rPr lang="it-IT" sz="2100" i="1">
                                  <a:latin typeface="Cambria Math" panose="02040503050406030204" pitchFamily="18" charset="0"/>
                                </a:rPr>
                                <m:t>𝑇</m:t>
                              </m:r>
                            </m:sub>
                          </m:sSub>
                        </m:e>
                      </m:d>
                      <m:r>
                        <a:rPr lang="it-IT" sz="2100" b="0" i="1" smtClean="0">
                          <a:latin typeface="Cambria Math" panose="02040503050406030204" pitchFamily="18" charset="0"/>
                        </a:rPr>
                        <m:t>       ⇒      </m:t>
                      </m:r>
                      <m:r>
                        <a:rPr lang="it-IT" sz="2100" b="0" i="1" smtClean="0">
                          <a:latin typeface="Cambria Math" panose="02040503050406030204" pitchFamily="18" charset="0"/>
                        </a:rPr>
                        <m:t>𝑄</m:t>
                      </m:r>
                      <m:r>
                        <a:rPr lang="it-IT" sz="2100" b="0" i="1" smtClean="0">
                          <a:latin typeface="Cambria Math" panose="02040503050406030204" pitchFamily="18" charset="0"/>
                        </a:rPr>
                        <m:t>=</m:t>
                      </m:r>
                      <m:d>
                        <m:dPr>
                          <m:begChr m:val="{"/>
                          <m:endChr m:val="}"/>
                          <m:ctrlPr>
                            <a:rPr lang="it-IT" sz="2100" b="0" i="1" smtClean="0">
                              <a:latin typeface="Cambria Math" panose="02040503050406030204" pitchFamily="18" charset="0"/>
                            </a:rPr>
                          </m:ctrlPr>
                        </m:dPr>
                        <m:e>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𝑞</m:t>
                              </m:r>
                            </m:e>
                            <m:sub>
                              <m:r>
                                <a:rPr lang="it-IT" sz="2100" b="0" i="1" smtClean="0">
                                  <a:latin typeface="Cambria Math" panose="02040503050406030204" pitchFamily="18" charset="0"/>
                                </a:rPr>
                                <m:t>1</m:t>
                              </m:r>
                            </m:sub>
                          </m:sSub>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𝑞</m:t>
                              </m:r>
                            </m:e>
                            <m:sub>
                              <m:r>
                                <a:rPr lang="it-IT" sz="2100" b="0" i="1" smtClean="0">
                                  <a:latin typeface="Cambria Math" panose="02040503050406030204" pitchFamily="18" charset="0"/>
                                </a:rPr>
                                <m:t>2</m:t>
                              </m:r>
                            </m:sub>
                          </m:sSub>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𝑞</m:t>
                              </m:r>
                            </m:e>
                            <m:sub>
                              <m:r>
                                <a:rPr lang="it-IT" sz="2100" b="0" i="1" smtClean="0">
                                  <a:latin typeface="Cambria Math" panose="02040503050406030204" pitchFamily="18" charset="0"/>
                                </a:rPr>
                                <m:t>3</m:t>
                              </m:r>
                            </m:sub>
                          </m:sSub>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𝑞</m:t>
                              </m:r>
                            </m:e>
                            <m:sub>
                              <m:r>
                                <a:rPr lang="it-IT" sz="2100" b="0" i="1" smtClean="0">
                                  <a:latin typeface="Cambria Math" panose="02040503050406030204" pitchFamily="18" charset="0"/>
                                </a:rPr>
                                <m:t>𝑇</m:t>
                              </m:r>
                            </m:sub>
                          </m:sSub>
                        </m:e>
                      </m:d>
                      <m:r>
                        <a:rPr lang="it-IT" sz="2100" b="0" i="1" smtClean="0">
                          <a:latin typeface="Cambria Math" panose="02040503050406030204" pitchFamily="18" charset="0"/>
                        </a:rPr>
                        <m:t>   ?</m:t>
                      </m:r>
                    </m:oMath>
                  </m:oMathPara>
                </a14:m>
                <a:endParaRPr lang="it-IT" sz="2100" dirty="0"/>
              </a:p>
            </p:txBody>
          </p:sp>
        </mc:Choice>
        <mc:Fallback xmlns="">
          <p:sp>
            <p:nvSpPr>
              <p:cNvPr id="21" name="Rettangolo 20">
                <a:extLst>
                  <a:ext uri="{FF2B5EF4-FFF2-40B4-BE49-F238E27FC236}">
                    <a16:creationId xmlns:a16="http://schemas.microsoft.com/office/drawing/2014/main" id="{F9F91830-CC50-8D02-1EF2-83A8C84CB688}"/>
                  </a:ext>
                </a:extLst>
              </p:cNvPr>
              <p:cNvSpPr>
                <a:spLocks noRot="1" noChangeAspect="1" noMove="1" noResize="1" noEditPoints="1" noAdjustHandles="1" noChangeArrowheads="1" noChangeShapeType="1" noTextEdit="1"/>
              </p:cNvSpPr>
              <p:nvPr/>
            </p:nvSpPr>
            <p:spPr>
              <a:xfrm>
                <a:off x="880026" y="4189886"/>
                <a:ext cx="6544035" cy="415498"/>
              </a:xfrm>
              <a:prstGeom prst="rect">
                <a:avLst/>
              </a:prstGeom>
              <a:blipFill>
                <a:blip r:embed="rId12"/>
                <a:stretch>
                  <a:fillRect b="-14706"/>
                </a:stretch>
              </a:blipFill>
            </p:spPr>
            <p:txBody>
              <a:bodyPr/>
              <a:lstStyle/>
              <a:p>
                <a:r>
                  <a:rPr lang="en-US">
                    <a:noFill/>
                  </a:rPr>
                  <a:t> </a:t>
                </a:r>
              </a:p>
            </p:txBody>
          </p:sp>
        </mc:Fallback>
      </mc:AlternateContent>
      <p:sp>
        <p:nvSpPr>
          <p:cNvPr id="22" name="Rettangolo con angoli arrotondati 21">
            <a:extLst>
              <a:ext uri="{FF2B5EF4-FFF2-40B4-BE49-F238E27FC236}">
                <a16:creationId xmlns:a16="http://schemas.microsoft.com/office/drawing/2014/main" id="{46D8B588-3BA9-47A3-DC5E-4FE62B89938A}"/>
              </a:ext>
            </a:extLst>
          </p:cNvPr>
          <p:cNvSpPr/>
          <p:nvPr/>
        </p:nvSpPr>
        <p:spPr>
          <a:xfrm rot="20822064">
            <a:off x="7263462" y="2431861"/>
            <a:ext cx="2370361" cy="560436"/>
          </a:xfrm>
          <a:prstGeom prst="roundRect">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400" dirty="0">
                <a:solidFill>
                  <a:srgbClr val="E71224"/>
                </a:solidFill>
              </a:rPr>
              <a:t>OK</a:t>
            </a:r>
          </a:p>
        </p:txBody>
      </p:sp>
      <p:sp>
        <p:nvSpPr>
          <p:cNvPr id="23" name="Rettangolo con angoli arrotondati 22">
            <a:extLst>
              <a:ext uri="{FF2B5EF4-FFF2-40B4-BE49-F238E27FC236}">
                <a16:creationId xmlns:a16="http://schemas.microsoft.com/office/drawing/2014/main" id="{CFB90A6B-CB26-0939-3C6F-C5E28EA98E06}"/>
              </a:ext>
            </a:extLst>
          </p:cNvPr>
          <p:cNvSpPr/>
          <p:nvPr/>
        </p:nvSpPr>
        <p:spPr>
          <a:xfrm rot="20822064">
            <a:off x="7514183" y="3913096"/>
            <a:ext cx="2370361" cy="560436"/>
          </a:xfrm>
          <a:prstGeom prst="roundRect">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400" dirty="0">
                <a:solidFill>
                  <a:srgbClr val="E71224"/>
                </a:solidFill>
              </a:rPr>
              <a:t>OK</a:t>
            </a:r>
          </a:p>
        </p:txBody>
      </p:sp>
    </p:spTree>
    <p:extLst>
      <p:ext uri="{BB962C8B-B14F-4D97-AF65-F5344CB8AC3E}">
        <p14:creationId xmlns:p14="http://schemas.microsoft.com/office/powerpoint/2010/main" val="14750702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a:extLst>
              <a:ext uri="{FF2B5EF4-FFF2-40B4-BE49-F238E27FC236}">
                <a16:creationId xmlns:a16="http://schemas.microsoft.com/office/drawing/2014/main" id="{AF710294-9193-4856-A1C9-AAD711BE8255}"/>
              </a:ext>
            </a:extLst>
          </p:cNvPr>
          <p:cNvPicPr>
            <a:picLocks noChangeAspect="1"/>
          </p:cNvPicPr>
          <p:nvPr/>
        </p:nvPicPr>
        <p:blipFill>
          <a:blip r:embed="rId3"/>
          <a:stretch>
            <a:fillRect/>
          </a:stretch>
        </p:blipFill>
        <p:spPr>
          <a:xfrm>
            <a:off x="7672054" y="3281201"/>
            <a:ext cx="2389105" cy="1873362"/>
          </a:xfrm>
          <a:prstGeom prst="rect">
            <a:avLst/>
          </a:prstGeom>
        </p:spPr>
      </p:pic>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a:xfrm>
            <a:off x="311139" y="241470"/>
            <a:ext cx="9055073" cy="493439"/>
          </a:xfrm>
        </p:spPr>
        <p:txBody>
          <a:bodyPr>
            <a:normAutofit/>
          </a:bodyPr>
          <a:lstStyle/>
          <a:p>
            <a:r>
              <a:rPr lang="en-GB" dirty="0"/>
              <a:t>Problem 3: Model training</a:t>
            </a:r>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24</a:t>
            </a:fld>
            <a:endParaRPr lang="it-IT"/>
          </a:p>
        </p:txBody>
      </p:sp>
      <p:sp>
        <p:nvSpPr>
          <p:cNvPr id="8" name="CasellaDiTesto 7">
            <a:extLst>
              <a:ext uri="{FF2B5EF4-FFF2-40B4-BE49-F238E27FC236}">
                <a16:creationId xmlns:a16="http://schemas.microsoft.com/office/drawing/2014/main" id="{4BF96F99-0052-433B-8577-ADF97EA60291}"/>
              </a:ext>
            </a:extLst>
          </p:cNvPr>
          <p:cNvSpPr txBox="1"/>
          <p:nvPr/>
        </p:nvSpPr>
        <p:spPr>
          <a:xfrm>
            <a:off x="265679" y="833727"/>
            <a:ext cx="9795480" cy="384721"/>
          </a:xfrm>
          <a:prstGeom prst="rect">
            <a:avLst/>
          </a:prstGeom>
          <a:noFill/>
        </p:spPr>
        <p:txBody>
          <a:bodyPr wrap="square">
            <a:spAutoFit/>
          </a:bodyPr>
          <a:lstStyle/>
          <a:p>
            <a:r>
              <a:rPr lang="en-GB" sz="1900" dirty="0"/>
              <a:t>3.  Given the observations how to learn the model probabilities that would generate them?</a:t>
            </a:r>
          </a:p>
        </p:txBody>
      </p:sp>
      <mc:AlternateContent xmlns:mc="http://schemas.openxmlformats.org/markup-compatibility/2006" xmlns:a14="http://schemas.microsoft.com/office/drawing/2010/main">
        <mc:Choice Requires="a14">
          <p:sp>
            <p:nvSpPr>
              <p:cNvPr id="10" name="Rettangolo 9">
                <a:extLst>
                  <a:ext uri="{FF2B5EF4-FFF2-40B4-BE49-F238E27FC236}">
                    <a16:creationId xmlns:a16="http://schemas.microsoft.com/office/drawing/2014/main" id="{D643F8E9-B30C-4382-9DCE-4B16B47CA4D1}"/>
                  </a:ext>
                </a:extLst>
              </p:cNvPr>
              <p:cNvSpPr/>
              <p:nvPr/>
            </p:nvSpPr>
            <p:spPr>
              <a:xfrm>
                <a:off x="2251851" y="1323549"/>
                <a:ext cx="2455544" cy="38472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1900" i="1" smtClean="0">
                          <a:solidFill>
                            <a:srgbClr val="E71224"/>
                          </a:solidFill>
                          <a:latin typeface="Cambria Math" panose="02040503050406030204" pitchFamily="18" charset="0"/>
                        </a:rPr>
                        <m:t>𝑂</m:t>
                      </m:r>
                      <m:r>
                        <a:rPr lang="it-IT" sz="1900" i="1" smtClean="0">
                          <a:solidFill>
                            <a:srgbClr val="E71224"/>
                          </a:solidFill>
                          <a:latin typeface="Cambria Math" panose="02040503050406030204" pitchFamily="18" charset="0"/>
                        </a:rPr>
                        <m:t>=</m:t>
                      </m:r>
                      <m:d>
                        <m:dPr>
                          <m:begChr m:val="{"/>
                          <m:endChr m:val="}"/>
                          <m:ctrlPr>
                            <a:rPr lang="it-IT" sz="1900" i="1">
                              <a:solidFill>
                                <a:srgbClr val="E71224"/>
                              </a:solidFill>
                              <a:latin typeface="Cambria Math" panose="02040503050406030204" pitchFamily="18" charset="0"/>
                            </a:rPr>
                          </m:ctrlPr>
                        </m:dPr>
                        <m:e>
                          <m:sSub>
                            <m:sSubPr>
                              <m:ctrlPr>
                                <a:rPr lang="it-IT" sz="1900" i="1">
                                  <a:solidFill>
                                    <a:srgbClr val="E71224"/>
                                  </a:solidFill>
                                  <a:latin typeface="Cambria Math" panose="02040503050406030204" pitchFamily="18" charset="0"/>
                                </a:rPr>
                              </m:ctrlPr>
                            </m:sSubPr>
                            <m:e>
                              <m:r>
                                <a:rPr lang="it-IT" sz="1900" i="1">
                                  <a:solidFill>
                                    <a:srgbClr val="E71224"/>
                                  </a:solidFill>
                                  <a:latin typeface="Cambria Math" panose="02040503050406030204" pitchFamily="18" charset="0"/>
                                </a:rPr>
                                <m:t>𝑜</m:t>
                              </m:r>
                            </m:e>
                            <m:sub>
                              <m:r>
                                <a:rPr lang="it-IT" sz="1900" i="1">
                                  <a:solidFill>
                                    <a:srgbClr val="E71224"/>
                                  </a:solidFill>
                                  <a:latin typeface="Cambria Math" panose="02040503050406030204" pitchFamily="18" charset="0"/>
                                </a:rPr>
                                <m:t>1</m:t>
                              </m:r>
                            </m:sub>
                          </m:sSub>
                          <m:r>
                            <a:rPr lang="it-IT" sz="1900" i="1">
                              <a:solidFill>
                                <a:srgbClr val="E71224"/>
                              </a:solidFill>
                              <a:latin typeface="Cambria Math" panose="02040503050406030204" pitchFamily="18" charset="0"/>
                            </a:rPr>
                            <m:t>,</m:t>
                          </m:r>
                          <m:sSub>
                            <m:sSubPr>
                              <m:ctrlPr>
                                <a:rPr lang="it-IT" sz="1900" i="1">
                                  <a:solidFill>
                                    <a:srgbClr val="E71224"/>
                                  </a:solidFill>
                                  <a:latin typeface="Cambria Math" panose="02040503050406030204" pitchFamily="18" charset="0"/>
                                </a:rPr>
                              </m:ctrlPr>
                            </m:sSubPr>
                            <m:e>
                              <m:r>
                                <a:rPr lang="it-IT" sz="1900" i="1">
                                  <a:solidFill>
                                    <a:srgbClr val="E71224"/>
                                  </a:solidFill>
                                  <a:latin typeface="Cambria Math" panose="02040503050406030204" pitchFamily="18" charset="0"/>
                                </a:rPr>
                                <m:t>𝑜</m:t>
                              </m:r>
                            </m:e>
                            <m:sub>
                              <m:r>
                                <a:rPr lang="it-IT" sz="1900" i="1">
                                  <a:solidFill>
                                    <a:srgbClr val="E71224"/>
                                  </a:solidFill>
                                  <a:latin typeface="Cambria Math" panose="02040503050406030204" pitchFamily="18" charset="0"/>
                                </a:rPr>
                                <m:t>2</m:t>
                              </m:r>
                            </m:sub>
                          </m:sSub>
                          <m:r>
                            <a:rPr lang="it-IT" sz="1900" b="0" i="1" smtClean="0">
                              <a:solidFill>
                                <a:srgbClr val="E71224"/>
                              </a:solidFill>
                              <a:latin typeface="Cambria Math" panose="02040503050406030204" pitchFamily="18" charset="0"/>
                            </a:rPr>
                            <m:t>,</m:t>
                          </m:r>
                          <m:sSub>
                            <m:sSubPr>
                              <m:ctrlPr>
                                <a:rPr lang="it-IT" sz="1900" b="0" i="1" smtClean="0">
                                  <a:solidFill>
                                    <a:srgbClr val="E71224"/>
                                  </a:solidFill>
                                  <a:latin typeface="Cambria Math" panose="02040503050406030204" pitchFamily="18" charset="0"/>
                                </a:rPr>
                              </m:ctrlPr>
                            </m:sSubPr>
                            <m:e>
                              <m:r>
                                <a:rPr lang="it-IT" sz="1900" b="0" i="1" smtClean="0">
                                  <a:solidFill>
                                    <a:srgbClr val="E71224"/>
                                  </a:solidFill>
                                  <a:latin typeface="Cambria Math" panose="02040503050406030204" pitchFamily="18" charset="0"/>
                                </a:rPr>
                                <m:t>𝑜</m:t>
                              </m:r>
                            </m:e>
                            <m:sub>
                              <m:r>
                                <a:rPr lang="it-IT" sz="1900" b="0" i="1" smtClean="0">
                                  <a:solidFill>
                                    <a:srgbClr val="E71224"/>
                                  </a:solidFill>
                                  <a:latin typeface="Cambria Math" panose="02040503050406030204" pitchFamily="18" charset="0"/>
                                </a:rPr>
                                <m:t>3</m:t>
                              </m:r>
                            </m:sub>
                          </m:sSub>
                          <m:r>
                            <a:rPr lang="it-IT" sz="1900" b="0" i="1" smtClean="0">
                              <a:solidFill>
                                <a:srgbClr val="E71224"/>
                              </a:solidFill>
                              <a:latin typeface="Cambria Math" panose="02040503050406030204" pitchFamily="18" charset="0"/>
                            </a:rPr>
                            <m:t>,</m:t>
                          </m:r>
                          <m:r>
                            <a:rPr lang="it-IT" sz="1900" i="1">
                              <a:solidFill>
                                <a:srgbClr val="E71224"/>
                              </a:solidFill>
                              <a:latin typeface="Cambria Math" panose="02040503050406030204" pitchFamily="18" charset="0"/>
                            </a:rPr>
                            <m:t>…,</m:t>
                          </m:r>
                          <m:sSub>
                            <m:sSubPr>
                              <m:ctrlPr>
                                <a:rPr lang="it-IT" sz="1900" i="1">
                                  <a:solidFill>
                                    <a:srgbClr val="E71224"/>
                                  </a:solidFill>
                                  <a:latin typeface="Cambria Math" panose="02040503050406030204" pitchFamily="18" charset="0"/>
                                </a:rPr>
                              </m:ctrlPr>
                            </m:sSubPr>
                            <m:e>
                              <m:r>
                                <a:rPr lang="it-IT" sz="1900" i="1">
                                  <a:solidFill>
                                    <a:srgbClr val="E71224"/>
                                  </a:solidFill>
                                  <a:latin typeface="Cambria Math" panose="02040503050406030204" pitchFamily="18" charset="0"/>
                                </a:rPr>
                                <m:t>𝑜</m:t>
                              </m:r>
                            </m:e>
                            <m:sub>
                              <m:r>
                                <a:rPr lang="it-IT" sz="1900" i="1">
                                  <a:solidFill>
                                    <a:srgbClr val="E71224"/>
                                  </a:solidFill>
                                  <a:latin typeface="Cambria Math" panose="02040503050406030204" pitchFamily="18" charset="0"/>
                                </a:rPr>
                                <m:t>𝑇</m:t>
                              </m:r>
                            </m:sub>
                          </m:sSub>
                        </m:e>
                      </m:d>
                    </m:oMath>
                  </m:oMathPara>
                </a14:m>
                <a:endParaRPr lang="it-IT" sz="1900" dirty="0">
                  <a:solidFill>
                    <a:srgbClr val="E71224"/>
                  </a:solidFill>
                </a:endParaRPr>
              </a:p>
            </p:txBody>
          </p:sp>
        </mc:Choice>
        <mc:Fallback xmlns="">
          <p:sp>
            <p:nvSpPr>
              <p:cNvPr id="10" name="Rettangolo 9">
                <a:extLst>
                  <a:ext uri="{FF2B5EF4-FFF2-40B4-BE49-F238E27FC236}">
                    <a16:creationId xmlns:a16="http://schemas.microsoft.com/office/drawing/2014/main" id="{D643F8E9-B30C-4382-9DCE-4B16B47CA4D1}"/>
                  </a:ext>
                </a:extLst>
              </p:cNvPr>
              <p:cNvSpPr>
                <a:spLocks noRot="1" noChangeAspect="1" noMove="1" noResize="1" noEditPoints="1" noAdjustHandles="1" noChangeArrowheads="1" noChangeShapeType="1" noTextEdit="1"/>
              </p:cNvSpPr>
              <p:nvPr/>
            </p:nvSpPr>
            <p:spPr>
              <a:xfrm>
                <a:off x="2251851" y="1323549"/>
                <a:ext cx="2455544" cy="384721"/>
              </a:xfrm>
              <a:prstGeom prst="rect">
                <a:avLst/>
              </a:prstGeom>
              <a:blipFill>
                <a:blip r:embed="rId4"/>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1" name="Rettangolo 10">
                <a:extLst>
                  <a:ext uri="{FF2B5EF4-FFF2-40B4-BE49-F238E27FC236}">
                    <a16:creationId xmlns:a16="http://schemas.microsoft.com/office/drawing/2014/main" id="{3581A881-BA1C-4BFB-81CA-D7369B4ECD1E}"/>
                  </a:ext>
                </a:extLst>
              </p:cNvPr>
              <p:cNvSpPr/>
              <p:nvPr/>
            </p:nvSpPr>
            <p:spPr>
              <a:xfrm>
                <a:off x="4838675" y="1320933"/>
                <a:ext cx="3301738" cy="384721"/>
              </a:xfrm>
              <a:prstGeom prst="rect">
                <a:avLst/>
              </a:prstGeom>
            </p:spPr>
            <p:txBody>
              <a:bodyPr wrap="none">
                <a:spAutoFit/>
              </a:bodyPr>
              <a:lstStyle/>
              <a:p>
                <a14:m>
                  <m:oMath xmlns:m="http://schemas.openxmlformats.org/officeDocument/2006/math">
                    <m:r>
                      <a:rPr lang="it-IT" sz="1900" i="1" smtClean="0">
                        <a:solidFill>
                          <a:schemeClr val="tx1"/>
                        </a:solidFill>
                        <a:latin typeface="Cambria Math" panose="02040503050406030204" pitchFamily="18" charset="0"/>
                      </a:rPr>
                      <m:t>⇒</m:t>
                    </m:r>
                    <m:r>
                      <m:rPr>
                        <m:nor/>
                      </m:rPr>
                      <a:rPr lang="it-IT" sz="1900" b="0" i="0" smtClean="0">
                        <a:solidFill>
                          <a:schemeClr val="tx1"/>
                        </a:solidFill>
                        <a:latin typeface="Cambria Math" panose="02040503050406030204" pitchFamily="18" charset="0"/>
                      </a:rPr>
                      <m:t>    </m:t>
                    </m:r>
                    <m:r>
                      <m:rPr>
                        <m:nor/>
                      </m:rPr>
                      <a:rPr lang="it-IT" sz="1900" dirty="0" smtClean="0">
                        <a:solidFill>
                          <a:schemeClr val="tx1"/>
                        </a:solidFill>
                      </a:rPr>
                      <m:t>Model</m:t>
                    </m:r>
                    <m:r>
                      <m:rPr>
                        <m:nor/>
                      </m:rPr>
                      <a:rPr lang="it-IT" sz="1900" dirty="0" smtClean="0">
                        <a:solidFill>
                          <a:schemeClr val="tx1"/>
                        </a:solidFill>
                      </a:rPr>
                      <m:t> : </m:t>
                    </m:r>
                    <m:r>
                      <a:rPr lang="it-IT" sz="1900" i="1" smtClean="0">
                        <a:solidFill>
                          <a:srgbClr val="E71224"/>
                        </a:solidFill>
                        <a:latin typeface="Cambria Math" panose="02040503050406030204" pitchFamily="18" charset="0"/>
                      </a:rPr>
                      <m:t>𝜆</m:t>
                    </m:r>
                    <m:r>
                      <a:rPr lang="it-IT" sz="1900" i="1" smtClean="0">
                        <a:solidFill>
                          <a:srgbClr val="E71224"/>
                        </a:solidFill>
                        <a:latin typeface="Cambria Math" panose="02040503050406030204" pitchFamily="18" charset="0"/>
                      </a:rPr>
                      <m:t>={</m:t>
                    </m:r>
                    <m:r>
                      <a:rPr lang="it-IT" sz="1900" i="1" smtClean="0">
                        <a:solidFill>
                          <a:srgbClr val="E71224"/>
                        </a:solidFill>
                        <a:latin typeface="Cambria Math" panose="02040503050406030204" pitchFamily="18" charset="0"/>
                      </a:rPr>
                      <m:t>𝐴</m:t>
                    </m:r>
                    <m:r>
                      <a:rPr lang="it-IT" sz="1900" i="1" smtClean="0">
                        <a:solidFill>
                          <a:srgbClr val="E71224"/>
                        </a:solidFill>
                        <a:latin typeface="Cambria Math" panose="02040503050406030204" pitchFamily="18" charset="0"/>
                      </a:rPr>
                      <m:t>,</m:t>
                    </m:r>
                    <m:r>
                      <a:rPr lang="it-IT" sz="1900" i="1" smtClean="0">
                        <a:solidFill>
                          <a:srgbClr val="E71224"/>
                        </a:solidFill>
                        <a:latin typeface="Cambria Math" panose="02040503050406030204" pitchFamily="18" charset="0"/>
                      </a:rPr>
                      <m:t>𝐵</m:t>
                    </m:r>
                    <m:r>
                      <a:rPr lang="it-IT" sz="1900" i="1" smtClean="0">
                        <a:solidFill>
                          <a:srgbClr val="E71224"/>
                        </a:solidFill>
                        <a:latin typeface="Cambria Math" panose="02040503050406030204" pitchFamily="18" charset="0"/>
                      </a:rPr>
                      <m:t>,</m:t>
                    </m:r>
                    <m:r>
                      <m:rPr>
                        <m:sty m:val="p"/>
                      </m:rPr>
                      <a:rPr lang="it-IT" sz="1900">
                        <a:solidFill>
                          <a:srgbClr val="E71224"/>
                        </a:solidFill>
                        <a:latin typeface="Cambria Math" panose="02040503050406030204" pitchFamily="18" charset="0"/>
                      </a:rPr>
                      <m:t>Π</m:t>
                    </m:r>
                    <m:r>
                      <a:rPr lang="it-IT" sz="1900" i="1">
                        <a:solidFill>
                          <a:srgbClr val="E71224"/>
                        </a:solidFill>
                        <a:latin typeface="Cambria Math" panose="02040503050406030204" pitchFamily="18" charset="0"/>
                      </a:rPr>
                      <m:t>(0)}</m:t>
                    </m:r>
                  </m:oMath>
                </a14:m>
                <a:r>
                  <a:rPr lang="it-IT" sz="1900" dirty="0">
                    <a:solidFill>
                      <a:srgbClr val="E71224"/>
                    </a:solidFill>
                  </a:rPr>
                  <a:t> </a:t>
                </a:r>
                <a:r>
                  <a:rPr lang="it-IT" sz="1900" dirty="0">
                    <a:solidFill>
                      <a:schemeClr val="tx1"/>
                    </a:solidFill>
                  </a:rPr>
                  <a:t>?</a:t>
                </a:r>
              </a:p>
            </p:txBody>
          </p:sp>
        </mc:Choice>
        <mc:Fallback xmlns="">
          <p:sp>
            <p:nvSpPr>
              <p:cNvPr id="11" name="Rettangolo 10">
                <a:extLst>
                  <a:ext uri="{FF2B5EF4-FFF2-40B4-BE49-F238E27FC236}">
                    <a16:creationId xmlns:a16="http://schemas.microsoft.com/office/drawing/2014/main" id="{3581A881-BA1C-4BFB-81CA-D7369B4ECD1E}"/>
                  </a:ext>
                </a:extLst>
              </p:cNvPr>
              <p:cNvSpPr>
                <a:spLocks noRot="1" noChangeAspect="1" noMove="1" noResize="1" noEditPoints="1" noAdjustHandles="1" noChangeArrowheads="1" noChangeShapeType="1" noTextEdit="1"/>
              </p:cNvSpPr>
              <p:nvPr/>
            </p:nvSpPr>
            <p:spPr>
              <a:xfrm>
                <a:off x="4838675" y="1320933"/>
                <a:ext cx="3301738" cy="384721"/>
              </a:xfrm>
              <a:prstGeom prst="rect">
                <a:avLst/>
              </a:prstGeom>
              <a:blipFill>
                <a:blip r:embed="rId5"/>
                <a:stretch>
                  <a:fillRect t="-7937" r="-924" b="-26984"/>
                </a:stretch>
              </a:blipFill>
            </p:spPr>
            <p:txBody>
              <a:bodyPr/>
              <a:lstStyle/>
              <a:p>
                <a:r>
                  <a:rPr lang="it-IT">
                    <a:noFill/>
                  </a:rPr>
                  <a:t> </a:t>
                </a:r>
              </a:p>
            </p:txBody>
          </p:sp>
        </mc:Fallback>
      </mc:AlternateContent>
      <p:sp>
        <p:nvSpPr>
          <p:cNvPr id="16" name="CasellaDiTesto 15">
            <a:extLst>
              <a:ext uri="{FF2B5EF4-FFF2-40B4-BE49-F238E27FC236}">
                <a16:creationId xmlns:a16="http://schemas.microsoft.com/office/drawing/2014/main" id="{DC5EC611-01B2-4A6F-8F27-B1729244703D}"/>
              </a:ext>
            </a:extLst>
          </p:cNvPr>
          <p:cNvSpPr txBox="1"/>
          <p:nvPr/>
        </p:nvSpPr>
        <p:spPr>
          <a:xfrm>
            <a:off x="340752" y="1770183"/>
            <a:ext cx="9510731" cy="384721"/>
          </a:xfrm>
          <a:prstGeom prst="rect">
            <a:avLst/>
          </a:prstGeom>
          <a:noFill/>
        </p:spPr>
        <p:txBody>
          <a:bodyPr wrap="square">
            <a:spAutoFit/>
          </a:bodyPr>
          <a:lstStyle/>
          <a:p>
            <a:pPr marL="342900" indent="-342900">
              <a:buFont typeface="Arial" panose="020B0604020202020204" pitchFamily="34" charset="0"/>
              <a:buChar char="•"/>
            </a:pPr>
            <a:r>
              <a:rPr lang="en-GB" sz="1900" dirty="0"/>
              <a:t>The answer is not unique and it depends on the considered optimal criteria</a:t>
            </a:r>
          </a:p>
        </p:txBody>
      </p:sp>
      <p:sp>
        <p:nvSpPr>
          <p:cNvPr id="17" name="CasellaDiTesto 16">
            <a:extLst>
              <a:ext uri="{FF2B5EF4-FFF2-40B4-BE49-F238E27FC236}">
                <a16:creationId xmlns:a16="http://schemas.microsoft.com/office/drawing/2014/main" id="{CABDD29D-5787-42A9-9DA9-049616876914}"/>
              </a:ext>
            </a:extLst>
          </p:cNvPr>
          <p:cNvSpPr txBox="1"/>
          <p:nvPr/>
        </p:nvSpPr>
        <p:spPr>
          <a:xfrm>
            <a:off x="265679" y="3540774"/>
            <a:ext cx="7497195" cy="677108"/>
          </a:xfrm>
          <a:prstGeom prst="rect">
            <a:avLst/>
          </a:prstGeom>
          <a:noFill/>
        </p:spPr>
        <p:txBody>
          <a:bodyPr wrap="square">
            <a:spAutoFit/>
          </a:bodyPr>
          <a:lstStyle/>
          <a:p>
            <a:pPr marL="342900" indent="-342900">
              <a:buFont typeface="Arial" panose="020B0604020202020204" pitchFamily="34" charset="0"/>
              <a:buChar char="•"/>
            </a:pPr>
            <a:r>
              <a:rPr lang="en-GB" sz="1900" dirty="0"/>
              <a:t>However, the </a:t>
            </a:r>
            <a:r>
              <a:rPr lang="en-GB" sz="1900" b="1" dirty="0"/>
              <a:t>mixed-integer nature </a:t>
            </a:r>
            <a:r>
              <a:rPr lang="en-GB" sz="1900" dirty="0"/>
              <a:t>of the </a:t>
            </a:r>
            <a:r>
              <a:rPr lang="en-GB" sz="1900" b="1" dirty="0"/>
              <a:t>decision variables </a:t>
            </a:r>
            <a:r>
              <a:rPr lang="en-GB" sz="1900" dirty="0"/>
              <a:t>involved, makes the problem not convex and only a </a:t>
            </a:r>
            <a:r>
              <a:rPr lang="en-GB" sz="1900" b="1" dirty="0"/>
              <a:t>local optimum</a:t>
            </a:r>
            <a:r>
              <a:rPr lang="en-GB" sz="1900" dirty="0"/>
              <a:t> can be found </a:t>
            </a:r>
          </a:p>
        </p:txBody>
      </p:sp>
      <mc:AlternateContent xmlns:mc="http://schemas.openxmlformats.org/markup-compatibility/2006" xmlns:a14="http://schemas.microsoft.com/office/drawing/2010/main">
        <mc:Choice Requires="a14">
          <p:sp>
            <p:nvSpPr>
              <p:cNvPr id="18" name="Rettangolo 17">
                <a:extLst>
                  <a:ext uri="{FF2B5EF4-FFF2-40B4-BE49-F238E27FC236}">
                    <a16:creationId xmlns:a16="http://schemas.microsoft.com/office/drawing/2014/main" id="{FD77373A-8FB0-4ADB-A803-7E5D0149B1BB}"/>
                  </a:ext>
                </a:extLst>
              </p:cNvPr>
              <p:cNvSpPr/>
              <p:nvPr/>
            </p:nvSpPr>
            <p:spPr>
              <a:xfrm>
                <a:off x="972770" y="5751100"/>
                <a:ext cx="3346749"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b="0" i="1" smtClean="0">
                              <a:solidFill>
                                <a:srgbClr val="E71224"/>
                              </a:solidFill>
                              <a:latin typeface="Cambria Math" panose="02040503050406030204" pitchFamily="18" charset="0"/>
                            </a:rPr>
                          </m:ctrlPr>
                        </m:sSubPr>
                        <m:e>
                          <m:r>
                            <a:rPr lang="it-IT" b="0" i="1" smtClean="0">
                              <a:solidFill>
                                <a:srgbClr val="E71224"/>
                              </a:solidFill>
                              <a:latin typeface="Cambria Math" panose="02040503050406030204" pitchFamily="18" charset="0"/>
                            </a:rPr>
                            <m:t>𝛼</m:t>
                          </m:r>
                        </m:e>
                        <m:sub>
                          <m:r>
                            <a:rPr lang="it-IT" b="0" i="1" smtClean="0">
                              <a:solidFill>
                                <a:srgbClr val="E71224"/>
                              </a:solidFill>
                              <a:latin typeface="Cambria Math" panose="02040503050406030204" pitchFamily="18" charset="0"/>
                            </a:rPr>
                            <m:t>𝑡</m:t>
                          </m:r>
                        </m:sub>
                      </m:sSub>
                      <m:r>
                        <a:rPr lang="it-IT" b="0" i="1" smtClean="0">
                          <a:solidFill>
                            <a:srgbClr val="E71224"/>
                          </a:solidFill>
                          <a:latin typeface="Cambria Math" panose="02040503050406030204" pitchFamily="18" charset="0"/>
                        </a:rPr>
                        <m:t>(</m:t>
                      </m:r>
                      <m:r>
                        <a:rPr lang="it-IT" b="0" i="1" smtClean="0">
                          <a:solidFill>
                            <a:srgbClr val="E71224"/>
                          </a:solidFill>
                          <a:latin typeface="Cambria Math" panose="02040503050406030204" pitchFamily="18" charset="0"/>
                        </a:rPr>
                        <m:t>𝑖</m:t>
                      </m:r>
                      <m:r>
                        <a:rPr lang="it-IT" b="0" i="1" smtClean="0">
                          <a:solidFill>
                            <a:srgbClr val="E71224"/>
                          </a:solidFill>
                          <a:latin typeface="Cambria Math" panose="02040503050406030204" pitchFamily="18" charset="0"/>
                        </a:rPr>
                        <m:t>)=</m:t>
                      </m:r>
                      <m:func>
                        <m:funcPr>
                          <m:ctrlPr>
                            <a:rPr lang="it-IT" b="0" i="1" smtClean="0">
                              <a:solidFill>
                                <a:srgbClr val="E71224"/>
                              </a:solidFill>
                              <a:latin typeface="Cambria Math" panose="02040503050406030204" pitchFamily="18" charset="0"/>
                            </a:rPr>
                          </m:ctrlPr>
                        </m:funcPr>
                        <m:fName>
                          <m:r>
                            <m:rPr>
                              <m:sty m:val="p"/>
                            </m:rPr>
                            <a:rPr lang="it-IT" b="0" i="0" smtClean="0">
                              <a:solidFill>
                                <a:srgbClr val="E71224"/>
                              </a:solidFill>
                              <a:latin typeface="Cambria Math" panose="02040503050406030204" pitchFamily="18" charset="0"/>
                            </a:rPr>
                            <m:t>Pr</m:t>
                          </m:r>
                        </m:fName>
                        <m:e>
                          <m:d>
                            <m:dPr>
                              <m:endChr m:val="|"/>
                              <m:ctrlPr>
                                <a:rPr lang="it-IT" b="0" i="1" smtClean="0">
                                  <a:solidFill>
                                    <a:srgbClr val="E71224"/>
                                  </a:solidFill>
                                  <a:latin typeface="Cambria Math" panose="02040503050406030204" pitchFamily="18" charset="0"/>
                                </a:rPr>
                              </m:ctrlPr>
                            </m:dPr>
                            <m:e>
                              <m:sSub>
                                <m:sSubPr>
                                  <m:ctrlPr>
                                    <a:rPr lang="it-IT" b="0" i="1" smtClean="0">
                                      <a:solidFill>
                                        <a:srgbClr val="E71224"/>
                                      </a:solidFill>
                                      <a:latin typeface="Cambria Math" panose="02040503050406030204" pitchFamily="18" charset="0"/>
                                    </a:rPr>
                                  </m:ctrlPr>
                                </m:sSubPr>
                                <m:e>
                                  <m:r>
                                    <a:rPr lang="it-IT" b="0" i="1" smtClean="0">
                                      <a:solidFill>
                                        <a:srgbClr val="E71224"/>
                                      </a:solidFill>
                                      <a:latin typeface="Cambria Math" panose="02040503050406030204" pitchFamily="18" charset="0"/>
                                    </a:rPr>
                                    <m:t>𝑜</m:t>
                                  </m:r>
                                </m:e>
                                <m:sub>
                                  <m:r>
                                    <a:rPr lang="it-IT" b="0" i="1" smtClean="0">
                                      <a:solidFill>
                                        <a:srgbClr val="E71224"/>
                                      </a:solidFill>
                                      <a:latin typeface="Cambria Math" panose="02040503050406030204" pitchFamily="18" charset="0"/>
                                    </a:rPr>
                                    <m:t>1</m:t>
                                  </m:r>
                                </m:sub>
                              </m:sSub>
                              <m:r>
                                <a:rPr lang="it-IT" b="0" i="1" smtClean="0">
                                  <a:solidFill>
                                    <a:srgbClr val="E71224"/>
                                  </a:solidFill>
                                  <a:latin typeface="Cambria Math" panose="02040503050406030204" pitchFamily="18" charset="0"/>
                                </a:rPr>
                                <m:t>,…,</m:t>
                              </m:r>
                              <m:sSub>
                                <m:sSubPr>
                                  <m:ctrlPr>
                                    <a:rPr lang="it-IT" b="0" i="1" smtClean="0">
                                      <a:solidFill>
                                        <a:srgbClr val="E71224"/>
                                      </a:solidFill>
                                      <a:latin typeface="Cambria Math" panose="02040503050406030204" pitchFamily="18" charset="0"/>
                                    </a:rPr>
                                  </m:ctrlPr>
                                </m:sSubPr>
                                <m:e>
                                  <m:r>
                                    <a:rPr lang="it-IT" b="0" i="1" smtClean="0">
                                      <a:solidFill>
                                        <a:srgbClr val="E71224"/>
                                      </a:solidFill>
                                      <a:latin typeface="Cambria Math" panose="02040503050406030204" pitchFamily="18" charset="0"/>
                                    </a:rPr>
                                    <m:t>𝑜</m:t>
                                  </m:r>
                                </m:e>
                                <m:sub>
                                  <m:r>
                                    <a:rPr lang="it-IT" b="0" i="1" smtClean="0">
                                      <a:solidFill>
                                        <a:srgbClr val="E71224"/>
                                      </a:solidFill>
                                      <a:latin typeface="Cambria Math" panose="02040503050406030204" pitchFamily="18" charset="0"/>
                                    </a:rPr>
                                    <m:t>𝑡</m:t>
                                  </m:r>
                                </m:sub>
                              </m:sSub>
                              <m:r>
                                <a:rPr lang="it-IT" b="0" i="1" smtClean="0">
                                  <a:solidFill>
                                    <a:srgbClr val="E71224"/>
                                  </a:solidFill>
                                  <a:latin typeface="Cambria Math" panose="02040503050406030204" pitchFamily="18" charset="0"/>
                                </a:rPr>
                                <m:t>,</m:t>
                              </m:r>
                              <m:sSub>
                                <m:sSubPr>
                                  <m:ctrlPr>
                                    <a:rPr lang="it-IT" b="0" i="1" smtClean="0">
                                      <a:solidFill>
                                        <a:srgbClr val="E71224"/>
                                      </a:solidFill>
                                      <a:latin typeface="Cambria Math" panose="02040503050406030204" pitchFamily="18" charset="0"/>
                                    </a:rPr>
                                  </m:ctrlPr>
                                </m:sSubPr>
                                <m:e>
                                  <m:r>
                                    <a:rPr lang="it-IT" b="0" i="1" smtClean="0">
                                      <a:solidFill>
                                        <a:srgbClr val="E71224"/>
                                      </a:solidFill>
                                      <a:latin typeface="Cambria Math" panose="02040503050406030204" pitchFamily="18" charset="0"/>
                                    </a:rPr>
                                    <m:t>𝑞</m:t>
                                  </m:r>
                                </m:e>
                                <m:sub>
                                  <m:r>
                                    <a:rPr lang="it-IT" b="0" i="1" smtClean="0">
                                      <a:solidFill>
                                        <a:srgbClr val="E71224"/>
                                      </a:solidFill>
                                      <a:latin typeface="Cambria Math" panose="02040503050406030204" pitchFamily="18" charset="0"/>
                                    </a:rPr>
                                    <m:t>𝑡</m:t>
                                  </m:r>
                                </m:sub>
                              </m:sSub>
                              <m:r>
                                <a:rPr lang="it-IT" b="0" i="1" smtClean="0">
                                  <a:solidFill>
                                    <a:srgbClr val="E71224"/>
                                  </a:solidFill>
                                  <a:latin typeface="Cambria Math" panose="02040503050406030204" pitchFamily="18" charset="0"/>
                                </a:rPr>
                                <m:t>=</m:t>
                              </m:r>
                              <m:sSub>
                                <m:sSubPr>
                                  <m:ctrlPr>
                                    <a:rPr lang="it-IT" b="0" i="1" smtClean="0">
                                      <a:solidFill>
                                        <a:srgbClr val="E71224"/>
                                      </a:solidFill>
                                      <a:latin typeface="Cambria Math" panose="02040503050406030204" pitchFamily="18" charset="0"/>
                                    </a:rPr>
                                  </m:ctrlPr>
                                </m:sSubPr>
                                <m:e>
                                  <m:r>
                                    <a:rPr lang="it-IT" b="0" i="1" smtClean="0">
                                      <a:solidFill>
                                        <a:srgbClr val="E71224"/>
                                      </a:solidFill>
                                      <a:latin typeface="Cambria Math" panose="02040503050406030204" pitchFamily="18" charset="0"/>
                                    </a:rPr>
                                    <m:t>𝑆</m:t>
                                  </m:r>
                                </m:e>
                                <m:sub>
                                  <m:r>
                                    <a:rPr lang="it-IT" b="0" i="1" smtClean="0">
                                      <a:solidFill>
                                        <a:srgbClr val="E71224"/>
                                      </a:solidFill>
                                      <a:latin typeface="Cambria Math" panose="02040503050406030204" pitchFamily="18" charset="0"/>
                                    </a:rPr>
                                    <m:t>𝑖</m:t>
                                  </m:r>
                                </m:sub>
                              </m:sSub>
                              <m:r>
                                <a:rPr lang="it-IT" b="0" i="1" smtClean="0">
                                  <a:solidFill>
                                    <a:srgbClr val="E71224"/>
                                  </a:solidFill>
                                  <a:latin typeface="Cambria Math" panose="02040503050406030204" pitchFamily="18" charset="0"/>
                                </a:rPr>
                                <m:t> </m:t>
                              </m:r>
                            </m:e>
                          </m:d>
                          <m:r>
                            <a:rPr lang="it-IT" b="0" i="1" smtClean="0">
                              <a:solidFill>
                                <a:srgbClr val="E71224"/>
                              </a:solidFill>
                              <a:latin typeface="Cambria Math" panose="02040503050406030204" pitchFamily="18" charset="0"/>
                            </a:rPr>
                            <m:t> </m:t>
                          </m:r>
                          <m:r>
                            <a:rPr lang="it-IT" b="0" i="1" smtClean="0">
                              <a:solidFill>
                                <a:srgbClr val="E71224"/>
                              </a:solidFill>
                              <a:latin typeface="Cambria Math" panose="02040503050406030204" pitchFamily="18" charset="0"/>
                            </a:rPr>
                            <m:t>𝜆</m:t>
                          </m:r>
                          <m:r>
                            <a:rPr lang="it-IT" b="0" i="1" smtClean="0">
                              <a:solidFill>
                                <a:srgbClr val="E71224"/>
                              </a:solidFill>
                              <a:latin typeface="Cambria Math" panose="02040503050406030204" pitchFamily="18" charset="0"/>
                            </a:rPr>
                            <m:t>)</m:t>
                          </m:r>
                        </m:e>
                      </m:func>
                    </m:oMath>
                  </m:oMathPara>
                </a14:m>
                <a:endParaRPr lang="it-IT" dirty="0">
                  <a:solidFill>
                    <a:srgbClr val="E71224"/>
                  </a:solidFill>
                </a:endParaRPr>
              </a:p>
            </p:txBody>
          </p:sp>
        </mc:Choice>
        <mc:Fallback xmlns="">
          <p:sp>
            <p:nvSpPr>
              <p:cNvPr id="18" name="Rettangolo 17">
                <a:extLst>
                  <a:ext uri="{FF2B5EF4-FFF2-40B4-BE49-F238E27FC236}">
                    <a16:creationId xmlns:a16="http://schemas.microsoft.com/office/drawing/2014/main" id="{FD77373A-8FB0-4ADB-A803-7E5D0149B1BB}"/>
                  </a:ext>
                </a:extLst>
              </p:cNvPr>
              <p:cNvSpPr>
                <a:spLocks noRot="1" noChangeAspect="1" noMove="1" noResize="1" noEditPoints="1" noAdjustHandles="1" noChangeArrowheads="1" noChangeShapeType="1" noTextEdit="1"/>
              </p:cNvSpPr>
              <p:nvPr/>
            </p:nvSpPr>
            <p:spPr>
              <a:xfrm>
                <a:off x="972770" y="5751100"/>
                <a:ext cx="3346749" cy="369332"/>
              </a:xfrm>
              <a:prstGeom prst="rect">
                <a:avLst/>
              </a:prstGeom>
              <a:blipFill>
                <a:blip r:embed="rId6"/>
                <a:stretch>
                  <a:fillRect b="-13115"/>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9" name="Rettangolo 18">
                <a:extLst>
                  <a:ext uri="{FF2B5EF4-FFF2-40B4-BE49-F238E27FC236}">
                    <a16:creationId xmlns:a16="http://schemas.microsoft.com/office/drawing/2014/main" id="{EA9430DF-6949-4BD9-81B9-689474FEA6BD}"/>
                  </a:ext>
                </a:extLst>
              </p:cNvPr>
              <p:cNvSpPr/>
              <p:nvPr/>
            </p:nvSpPr>
            <p:spPr>
              <a:xfrm>
                <a:off x="972770" y="6144137"/>
                <a:ext cx="3577839"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b="0" i="1" smtClean="0">
                              <a:solidFill>
                                <a:srgbClr val="E71224"/>
                              </a:solidFill>
                              <a:latin typeface="Cambria Math" panose="02040503050406030204" pitchFamily="18" charset="0"/>
                            </a:rPr>
                          </m:ctrlPr>
                        </m:sSubPr>
                        <m:e>
                          <m:r>
                            <a:rPr lang="it-IT" b="0" i="1" smtClean="0">
                              <a:solidFill>
                                <a:srgbClr val="E71224"/>
                              </a:solidFill>
                              <a:latin typeface="Cambria Math" panose="02040503050406030204" pitchFamily="18" charset="0"/>
                            </a:rPr>
                            <m:t>𝛽</m:t>
                          </m:r>
                        </m:e>
                        <m:sub>
                          <m:r>
                            <a:rPr lang="it-IT" b="0" i="1" smtClean="0">
                              <a:solidFill>
                                <a:srgbClr val="E71224"/>
                              </a:solidFill>
                              <a:latin typeface="Cambria Math" panose="02040503050406030204" pitchFamily="18" charset="0"/>
                            </a:rPr>
                            <m:t>𝑡</m:t>
                          </m:r>
                        </m:sub>
                      </m:sSub>
                      <m:d>
                        <m:dPr>
                          <m:ctrlPr>
                            <a:rPr lang="it-IT" b="0" i="1" smtClean="0">
                              <a:solidFill>
                                <a:srgbClr val="E71224"/>
                              </a:solidFill>
                              <a:latin typeface="Cambria Math" panose="02040503050406030204" pitchFamily="18" charset="0"/>
                            </a:rPr>
                          </m:ctrlPr>
                        </m:dPr>
                        <m:e>
                          <m:r>
                            <a:rPr lang="it-IT" b="0" i="1" smtClean="0">
                              <a:solidFill>
                                <a:srgbClr val="E71224"/>
                              </a:solidFill>
                              <a:latin typeface="Cambria Math" panose="02040503050406030204" pitchFamily="18" charset="0"/>
                            </a:rPr>
                            <m:t>𝑖</m:t>
                          </m:r>
                        </m:e>
                      </m:d>
                      <m:r>
                        <a:rPr lang="it-IT" b="0" i="1" smtClean="0">
                          <a:solidFill>
                            <a:srgbClr val="E71224"/>
                          </a:solidFill>
                          <a:latin typeface="Cambria Math" panose="02040503050406030204" pitchFamily="18" charset="0"/>
                        </a:rPr>
                        <m:t>=</m:t>
                      </m:r>
                      <m:func>
                        <m:funcPr>
                          <m:ctrlPr>
                            <a:rPr lang="it-IT" b="0" i="1" smtClean="0">
                              <a:solidFill>
                                <a:srgbClr val="E71224"/>
                              </a:solidFill>
                              <a:latin typeface="Cambria Math" panose="02040503050406030204" pitchFamily="18" charset="0"/>
                            </a:rPr>
                          </m:ctrlPr>
                        </m:funcPr>
                        <m:fName>
                          <m:r>
                            <m:rPr>
                              <m:sty m:val="p"/>
                            </m:rPr>
                            <a:rPr lang="it-IT" b="0" i="0" smtClean="0">
                              <a:solidFill>
                                <a:srgbClr val="E71224"/>
                              </a:solidFill>
                              <a:latin typeface="Cambria Math" panose="02040503050406030204" pitchFamily="18" charset="0"/>
                            </a:rPr>
                            <m:t>Pr</m:t>
                          </m:r>
                        </m:fName>
                        <m:e>
                          <m:d>
                            <m:dPr>
                              <m:ctrlPr>
                                <a:rPr lang="it-IT" b="0" i="1" smtClean="0">
                                  <a:solidFill>
                                    <a:srgbClr val="E71224"/>
                                  </a:solidFill>
                                  <a:latin typeface="Cambria Math" panose="02040503050406030204" pitchFamily="18" charset="0"/>
                                </a:rPr>
                              </m:ctrlPr>
                            </m:dPr>
                            <m:e>
                              <m:sSub>
                                <m:sSubPr>
                                  <m:ctrlPr>
                                    <a:rPr lang="it-IT" i="1">
                                      <a:solidFill>
                                        <a:srgbClr val="E71224"/>
                                      </a:solidFill>
                                      <a:latin typeface="Cambria Math" panose="02040503050406030204" pitchFamily="18" charset="0"/>
                                    </a:rPr>
                                  </m:ctrlPr>
                                </m:sSubPr>
                                <m:e>
                                  <m:r>
                                    <a:rPr lang="it-IT" i="1">
                                      <a:solidFill>
                                        <a:srgbClr val="E71224"/>
                                      </a:solidFill>
                                      <a:latin typeface="Cambria Math" panose="02040503050406030204" pitchFamily="18" charset="0"/>
                                    </a:rPr>
                                    <m:t>𝑜</m:t>
                                  </m:r>
                                </m:e>
                                <m:sub>
                                  <m:r>
                                    <a:rPr lang="it-IT" i="1">
                                      <a:solidFill>
                                        <a:srgbClr val="E71224"/>
                                      </a:solidFill>
                                      <a:latin typeface="Cambria Math" panose="02040503050406030204" pitchFamily="18" charset="0"/>
                                    </a:rPr>
                                    <m:t>𝑡</m:t>
                                  </m:r>
                                  <m:r>
                                    <a:rPr lang="it-IT" i="1">
                                      <a:solidFill>
                                        <a:srgbClr val="E71224"/>
                                      </a:solidFill>
                                      <a:latin typeface="Cambria Math" panose="02040503050406030204" pitchFamily="18" charset="0"/>
                                    </a:rPr>
                                    <m:t>+1</m:t>
                                  </m:r>
                                </m:sub>
                              </m:sSub>
                              <m:r>
                                <a:rPr lang="it-IT" b="0" i="1" smtClean="0">
                                  <a:solidFill>
                                    <a:srgbClr val="E71224"/>
                                  </a:solidFill>
                                  <a:latin typeface="Cambria Math" panose="02040503050406030204" pitchFamily="18" charset="0"/>
                                </a:rPr>
                                <m:t>,…,</m:t>
                              </m:r>
                              <m:r>
                                <a:rPr lang="it-IT" i="1" smtClean="0">
                                  <a:solidFill>
                                    <a:srgbClr val="E71224"/>
                                  </a:solidFill>
                                  <a:latin typeface="Cambria Math" panose="02040503050406030204" pitchFamily="18" charset="0"/>
                                </a:rPr>
                                <m:t> </m:t>
                              </m:r>
                              <m:sSub>
                                <m:sSubPr>
                                  <m:ctrlPr>
                                    <a:rPr lang="it-IT" i="1">
                                      <a:solidFill>
                                        <a:srgbClr val="E71224"/>
                                      </a:solidFill>
                                      <a:latin typeface="Cambria Math" panose="02040503050406030204" pitchFamily="18" charset="0"/>
                                    </a:rPr>
                                  </m:ctrlPr>
                                </m:sSubPr>
                                <m:e>
                                  <m:r>
                                    <a:rPr lang="it-IT" i="1">
                                      <a:solidFill>
                                        <a:srgbClr val="E71224"/>
                                      </a:solidFill>
                                      <a:latin typeface="Cambria Math" panose="02040503050406030204" pitchFamily="18" charset="0"/>
                                    </a:rPr>
                                    <m:t>𝑜</m:t>
                                  </m:r>
                                </m:e>
                                <m:sub>
                                  <m:r>
                                    <a:rPr lang="it-IT" i="1">
                                      <a:solidFill>
                                        <a:srgbClr val="E71224"/>
                                      </a:solidFill>
                                      <a:latin typeface="Cambria Math" panose="02040503050406030204" pitchFamily="18" charset="0"/>
                                    </a:rPr>
                                    <m:t>𝑇</m:t>
                                  </m:r>
                                </m:sub>
                              </m:sSub>
                              <m:r>
                                <a:rPr lang="it-IT" i="1">
                                  <a:solidFill>
                                    <a:srgbClr val="E71224"/>
                                  </a:solidFill>
                                  <a:latin typeface="Cambria Math" panose="02040503050406030204" pitchFamily="18" charset="0"/>
                                </a:rPr>
                                <m:t>| </m:t>
                              </m:r>
                              <m:sSub>
                                <m:sSubPr>
                                  <m:ctrlPr>
                                    <a:rPr lang="it-IT" i="1">
                                      <a:solidFill>
                                        <a:srgbClr val="E71224"/>
                                      </a:solidFill>
                                      <a:latin typeface="Cambria Math" panose="02040503050406030204" pitchFamily="18" charset="0"/>
                                    </a:rPr>
                                  </m:ctrlPr>
                                </m:sSubPr>
                                <m:e>
                                  <m:r>
                                    <a:rPr lang="it-IT" i="1">
                                      <a:solidFill>
                                        <a:srgbClr val="E71224"/>
                                      </a:solidFill>
                                      <a:latin typeface="Cambria Math" panose="02040503050406030204" pitchFamily="18" charset="0"/>
                                    </a:rPr>
                                    <m:t>𝑞</m:t>
                                  </m:r>
                                </m:e>
                                <m:sub>
                                  <m:r>
                                    <a:rPr lang="it-IT" i="1">
                                      <a:solidFill>
                                        <a:srgbClr val="E71224"/>
                                      </a:solidFill>
                                      <a:latin typeface="Cambria Math" panose="02040503050406030204" pitchFamily="18" charset="0"/>
                                    </a:rPr>
                                    <m:t>𝑡</m:t>
                                  </m:r>
                                </m:sub>
                              </m:sSub>
                              <m:r>
                                <a:rPr lang="it-IT" i="1">
                                  <a:solidFill>
                                    <a:srgbClr val="E71224"/>
                                  </a:solidFill>
                                  <a:latin typeface="Cambria Math" panose="02040503050406030204" pitchFamily="18" charset="0"/>
                                </a:rPr>
                                <m:t>=</m:t>
                              </m:r>
                              <m:sSub>
                                <m:sSubPr>
                                  <m:ctrlPr>
                                    <a:rPr lang="it-IT" i="1">
                                      <a:solidFill>
                                        <a:srgbClr val="E71224"/>
                                      </a:solidFill>
                                      <a:latin typeface="Cambria Math" panose="02040503050406030204" pitchFamily="18" charset="0"/>
                                    </a:rPr>
                                  </m:ctrlPr>
                                </m:sSubPr>
                                <m:e>
                                  <m:r>
                                    <a:rPr lang="it-IT" i="1">
                                      <a:solidFill>
                                        <a:srgbClr val="E71224"/>
                                      </a:solidFill>
                                      <a:latin typeface="Cambria Math" panose="02040503050406030204" pitchFamily="18" charset="0"/>
                                    </a:rPr>
                                    <m:t>𝑆</m:t>
                                  </m:r>
                                </m:e>
                                <m:sub>
                                  <m:r>
                                    <a:rPr lang="it-IT" i="1">
                                      <a:solidFill>
                                        <a:srgbClr val="E71224"/>
                                      </a:solidFill>
                                      <a:latin typeface="Cambria Math" panose="02040503050406030204" pitchFamily="18" charset="0"/>
                                    </a:rPr>
                                    <m:t>𝑖</m:t>
                                  </m:r>
                                </m:sub>
                              </m:sSub>
                              <m:r>
                                <a:rPr lang="it-IT" b="0" i="1" smtClean="0">
                                  <a:solidFill>
                                    <a:srgbClr val="E71224"/>
                                  </a:solidFill>
                                  <a:latin typeface="Cambria Math" panose="02040503050406030204" pitchFamily="18" charset="0"/>
                                </a:rPr>
                                <m:t>,</m:t>
                              </m:r>
                              <m:r>
                                <a:rPr lang="it-IT" b="0" i="1" smtClean="0">
                                  <a:solidFill>
                                    <a:srgbClr val="E71224"/>
                                  </a:solidFill>
                                  <a:latin typeface="Cambria Math" panose="02040503050406030204" pitchFamily="18" charset="0"/>
                                </a:rPr>
                                <m:t>𝜆</m:t>
                              </m:r>
                              <m:r>
                                <a:rPr lang="it-IT" b="0" i="1" smtClean="0">
                                  <a:solidFill>
                                    <a:srgbClr val="E71224"/>
                                  </a:solidFill>
                                  <a:latin typeface="Cambria Math" panose="02040503050406030204" pitchFamily="18" charset="0"/>
                                </a:rPr>
                                <m:t> </m:t>
                              </m:r>
                            </m:e>
                          </m:d>
                        </m:e>
                      </m:func>
                    </m:oMath>
                  </m:oMathPara>
                </a14:m>
                <a:endParaRPr lang="it-IT" dirty="0">
                  <a:solidFill>
                    <a:srgbClr val="E71224"/>
                  </a:solidFill>
                </a:endParaRPr>
              </a:p>
            </p:txBody>
          </p:sp>
        </mc:Choice>
        <mc:Fallback xmlns="">
          <p:sp>
            <p:nvSpPr>
              <p:cNvPr id="19" name="Rettangolo 18">
                <a:extLst>
                  <a:ext uri="{FF2B5EF4-FFF2-40B4-BE49-F238E27FC236}">
                    <a16:creationId xmlns:a16="http://schemas.microsoft.com/office/drawing/2014/main" id="{EA9430DF-6949-4BD9-81B9-689474FEA6BD}"/>
                  </a:ext>
                </a:extLst>
              </p:cNvPr>
              <p:cNvSpPr>
                <a:spLocks noRot="1" noChangeAspect="1" noMove="1" noResize="1" noEditPoints="1" noAdjustHandles="1" noChangeArrowheads="1" noChangeShapeType="1" noTextEdit="1"/>
              </p:cNvSpPr>
              <p:nvPr/>
            </p:nvSpPr>
            <p:spPr>
              <a:xfrm>
                <a:off x="972770" y="6144137"/>
                <a:ext cx="3577839" cy="369332"/>
              </a:xfrm>
              <a:prstGeom prst="rect">
                <a:avLst/>
              </a:prstGeom>
              <a:blipFill>
                <a:blip r:embed="rId7"/>
                <a:stretch>
                  <a:fillRect b="-13333"/>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1" name="Rettangolo 20">
                <a:extLst>
                  <a:ext uri="{FF2B5EF4-FFF2-40B4-BE49-F238E27FC236}">
                    <a16:creationId xmlns:a16="http://schemas.microsoft.com/office/drawing/2014/main" id="{D53E8F0B-75D6-4574-9515-4E58FE46A190}"/>
                  </a:ext>
                </a:extLst>
              </p:cNvPr>
              <p:cNvSpPr/>
              <p:nvPr/>
            </p:nvSpPr>
            <p:spPr>
              <a:xfrm>
                <a:off x="5096118" y="5767585"/>
                <a:ext cx="4378506" cy="73430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i="1" smtClean="0">
                              <a:solidFill>
                                <a:srgbClr val="E71224"/>
                              </a:solidFill>
                              <a:latin typeface="Cambria Math" panose="02040503050406030204" pitchFamily="18" charset="0"/>
                            </a:rPr>
                          </m:ctrlPr>
                        </m:sSubPr>
                        <m:e>
                          <m:r>
                            <a:rPr lang="it-IT" i="1">
                              <a:solidFill>
                                <a:srgbClr val="E71224"/>
                              </a:solidFill>
                              <a:latin typeface="Cambria Math" panose="02040503050406030204" pitchFamily="18" charset="0"/>
                            </a:rPr>
                            <m:t>𝛾</m:t>
                          </m:r>
                        </m:e>
                        <m:sub>
                          <m:r>
                            <a:rPr lang="it-IT" i="1">
                              <a:solidFill>
                                <a:srgbClr val="E71224"/>
                              </a:solidFill>
                              <a:latin typeface="Cambria Math" panose="02040503050406030204" pitchFamily="18" charset="0"/>
                            </a:rPr>
                            <m:t>𝑡</m:t>
                          </m:r>
                        </m:sub>
                      </m:sSub>
                      <m:d>
                        <m:dPr>
                          <m:ctrlPr>
                            <a:rPr lang="it-IT" i="1">
                              <a:solidFill>
                                <a:srgbClr val="E71224"/>
                              </a:solidFill>
                              <a:latin typeface="Cambria Math" panose="02040503050406030204" pitchFamily="18" charset="0"/>
                            </a:rPr>
                          </m:ctrlPr>
                        </m:dPr>
                        <m:e>
                          <m:r>
                            <a:rPr lang="it-IT" i="1">
                              <a:solidFill>
                                <a:srgbClr val="E71224"/>
                              </a:solidFill>
                              <a:latin typeface="Cambria Math" panose="02040503050406030204" pitchFamily="18" charset="0"/>
                            </a:rPr>
                            <m:t>𝑖</m:t>
                          </m:r>
                        </m:e>
                      </m:d>
                      <m:r>
                        <a:rPr lang="it-IT" i="1">
                          <a:solidFill>
                            <a:srgbClr val="E71224"/>
                          </a:solidFill>
                          <a:latin typeface="Cambria Math" panose="02040503050406030204" pitchFamily="18" charset="0"/>
                        </a:rPr>
                        <m:t>=</m:t>
                      </m:r>
                      <m:func>
                        <m:funcPr>
                          <m:ctrlPr>
                            <a:rPr lang="it-IT" i="1" smtClean="0">
                              <a:solidFill>
                                <a:srgbClr val="E71224"/>
                              </a:solidFill>
                              <a:latin typeface="Cambria Math" panose="02040503050406030204" pitchFamily="18" charset="0"/>
                            </a:rPr>
                          </m:ctrlPr>
                        </m:funcPr>
                        <m:fName>
                          <m:r>
                            <m:rPr>
                              <m:sty m:val="p"/>
                            </m:rPr>
                            <a:rPr lang="it-IT">
                              <a:solidFill>
                                <a:srgbClr val="E71224"/>
                              </a:solidFill>
                              <a:latin typeface="Cambria Math" panose="02040503050406030204" pitchFamily="18" charset="0"/>
                            </a:rPr>
                            <m:t>Pr</m:t>
                          </m:r>
                        </m:fName>
                        <m:e>
                          <m:r>
                            <a:rPr lang="it-IT" i="1">
                              <a:solidFill>
                                <a:srgbClr val="E71224"/>
                              </a:solidFill>
                              <a:latin typeface="Cambria Math" panose="02040503050406030204" pitchFamily="18" charset="0"/>
                            </a:rPr>
                            <m:t>(</m:t>
                          </m:r>
                          <m:sSub>
                            <m:sSubPr>
                              <m:ctrlPr>
                                <a:rPr lang="it-IT" i="1">
                                  <a:solidFill>
                                    <a:srgbClr val="E71224"/>
                                  </a:solidFill>
                                  <a:latin typeface="Cambria Math" panose="02040503050406030204" pitchFamily="18" charset="0"/>
                                </a:rPr>
                              </m:ctrlPr>
                            </m:sSubPr>
                            <m:e>
                              <m:r>
                                <a:rPr lang="it-IT" i="1">
                                  <a:solidFill>
                                    <a:srgbClr val="E71224"/>
                                  </a:solidFill>
                                  <a:latin typeface="Cambria Math" panose="02040503050406030204" pitchFamily="18" charset="0"/>
                                </a:rPr>
                                <m:t>𝑞</m:t>
                              </m:r>
                            </m:e>
                            <m:sub>
                              <m:r>
                                <a:rPr lang="it-IT" i="1">
                                  <a:solidFill>
                                    <a:srgbClr val="E71224"/>
                                  </a:solidFill>
                                  <a:latin typeface="Cambria Math" panose="02040503050406030204" pitchFamily="18" charset="0"/>
                                </a:rPr>
                                <m:t>𝑡</m:t>
                              </m:r>
                            </m:sub>
                          </m:sSub>
                          <m:r>
                            <a:rPr lang="it-IT" i="1">
                              <a:solidFill>
                                <a:srgbClr val="E71224"/>
                              </a:solidFill>
                              <a:latin typeface="Cambria Math" panose="02040503050406030204" pitchFamily="18" charset="0"/>
                            </a:rPr>
                            <m:t>=</m:t>
                          </m:r>
                          <m:sSub>
                            <m:sSubPr>
                              <m:ctrlPr>
                                <a:rPr lang="it-IT" i="1">
                                  <a:solidFill>
                                    <a:srgbClr val="E71224"/>
                                  </a:solidFill>
                                  <a:latin typeface="Cambria Math" panose="02040503050406030204" pitchFamily="18" charset="0"/>
                                </a:rPr>
                              </m:ctrlPr>
                            </m:sSubPr>
                            <m:e>
                              <m:r>
                                <a:rPr lang="it-IT" i="1">
                                  <a:solidFill>
                                    <a:srgbClr val="E71224"/>
                                  </a:solidFill>
                                  <a:latin typeface="Cambria Math" panose="02040503050406030204" pitchFamily="18" charset="0"/>
                                </a:rPr>
                                <m:t>𝑆</m:t>
                              </m:r>
                            </m:e>
                            <m:sub>
                              <m:r>
                                <a:rPr lang="it-IT" i="1">
                                  <a:solidFill>
                                    <a:srgbClr val="E71224"/>
                                  </a:solidFill>
                                  <a:latin typeface="Cambria Math" panose="02040503050406030204" pitchFamily="18" charset="0"/>
                                </a:rPr>
                                <m:t>𝑖</m:t>
                              </m:r>
                            </m:sub>
                          </m:sSub>
                          <m:r>
                            <a:rPr lang="it-IT" i="1">
                              <a:solidFill>
                                <a:srgbClr val="E71224"/>
                              </a:solidFill>
                              <a:latin typeface="Cambria Math" panose="02040503050406030204" pitchFamily="18" charset="0"/>
                            </a:rPr>
                            <m:t>|</m:t>
                          </m:r>
                          <m:r>
                            <a:rPr lang="it-IT" i="1">
                              <a:solidFill>
                                <a:srgbClr val="E71224"/>
                              </a:solidFill>
                              <a:latin typeface="Cambria Math" panose="02040503050406030204" pitchFamily="18" charset="0"/>
                            </a:rPr>
                            <m:t>𝑂</m:t>
                          </m:r>
                          <m:r>
                            <a:rPr lang="it-IT" i="1">
                              <a:solidFill>
                                <a:srgbClr val="E71224"/>
                              </a:solidFill>
                              <a:latin typeface="Cambria Math" panose="02040503050406030204" pitchFamily="18" charset="0"/>
                            </a:rPr>
                            <m:t>,</m:t>
                          </m:r>
                          <m:r>
                            <a:rPr lang="it-IT" i="1">
                              <a:solidFill>
                                <a:srgbClr val="E71224"/>
                              </a:solidFill>
                              <a:latin typeface="Cambria Math" panose="02040503050406030204" pitchFamily="18" charset="0"/>
                            </a:rPr>
                            <m:t>𝜆</m:t>
                          </m:r>
                          <m:r>
                            <a:rPr lang="it-IT" i="1">
                              <a:solidFill>
                                <a:srgbClr val="E71224"/>
                              </a:solidFill>
                              <a:latin typeface="Cambria Math" panose="02040503050406030204" pitchFamily="18" charset="0"/>
                            </a:rPr>
                            <m:t>)</m:t>
                          </m:r>
                        </m:e>
                      </m:func>
                      <m:r>
                        <a:rPr lang="it-IT" b="0" i="1" smtClean="0">
                          <a:solidFill>
                            <a:srgbClr val="E71224"/>
                          </a:solidFill>
                          <a:latin typeface="Cambria Math" panose="02040503050406030204" pitchFamily="18" charset="0"/>
                        </a:rPr>
                        <m:t>=</m:t>
                      </m:r>
                      <m:f>
                        <m:fPr>
                          <m:ctrlPr>
                            <a:rPr lang="it-IT" i="1">
                              <a:solidFill>
                                <a:srgbClr val="E71224"/>
                              </a:solidFill>
                              <a:latin typeface="Cambria Math" panose="02040503050406030204" pitchFamily="18" charset="0"/>
                            </a:rPr>
                          </m:ctrlPr>
                        </m:fPr>
                        <m:num>
                          <m:sSub>
                            <m:sSubPr>
                              <m:ctrlPr>
                                <a:rPr lang="it-IT" i="1">
                                  <a:solidFill>
                                    <a:srgbClr val="E71224"/>
                                  </a:solidFill>
                                  <a:latin typeface="Cambria Math" panose="02040503050406030204" pitchFamily="18" charset="0"/>
                                </a:rPr>
                              </m:ctrlPr>
                            </m:sSubPr>
                            <m:e>
                              <m:r>
                                <a:rPr lang="it-IT" i="1">
                                  <a:solidFill>
                                    <a:srgbClr val="E71224"/>
                                  </a:solidFill>
                                  <a:latin typeface="Cambria Math" panose="02040503050406030204" pitchFamily="18" charset="0"/>
                                </a:rPr>
                                <m:t>𝛼</m:t>
                              </m:r>
                            </m:e>
                            <m:sub>
                              <m:r>
                                <a:rPr lang="it-IT" i="1">
                                  <a:solidFill>
                                    <a:srgbClr val="E71224"/>
                                  </a:solidFill>
                                  <a:latin typeface="Cambria Math" panose="02040503050406030204" pitchFamily="18" charset="0"/>
                                </a:rPr>
                                <m:t>𝑡</m:t>
                              </m:r>
                            </m:sub>
                          </m:sSub>
                          <m:d>
                            <m:dPr>
                              <m:ctrlPr>
                                <a:rPr lang="it-IT" i="1">
                                  <a:solidFill>
                                    <a:srgbClr val="E71224"/>
                                  </a:solidFill>
                                  <a:latin typeface="Cambria Math" panose="02040503050406030204" pitchFamily="18" charset="0"/>
                                </a:rPr>
                              </m:ctrlPr>
                            </m:dPr>
                            <m:e>
                              <m:r>
                                <a:rPr lang="it-IT" i="1">
                                  <a:solidFill>
                                    <a:srgbClr val="E71224"/>
                                  </a:solidFill>
                                  <a:latin typeface="Cambria Math" panose="02040503050406030204" pitchFamily="18" charset="0"/>
                                </a:rPr>
                                <m:t>𝑖</m:t>
                              </m:r>
                            </m:e>
                          </m:d>
                          <m:sSub>
                            <m:sSubPr>
                              <m:ctrlPr>
                                <a:rPr lang="it-IT" i="1">
                                  <a:solidFill>
                                    <a:srgbClr val="E71224"/>
                                  </a:solidFill>
                                  <a:latin typeface="Cambria Math" panose="02040503050406030204" pitchFamily="18" charset="0"/>
                                </a:rPr>
                              </m:ctrlPr>
                            </m:sSubPr>
                            <m:e>
                              <m:r>
                                <a:rPr lang="it-IT" i="1">
                                  <a:solidFill>
                                    <a:srgbClr val="E71224"/>
                                  </a:solidFill>
                                  <a:latin typeface="Cambria Math" panose="02040503050406030204" pitchFamily="18" charset="0"/>
                                </a:rPr>
                                <m:t>𝛽</m:t>
                              </m:r>
                            </m:e>
                            <m:sub>
                              <m:r>
                                <a:rPr lang="it-IT" i="1">
                                  <a:solidFill>
                                    <a:srgbClr val="E71224"/>
                                  </a:solidFill>
                                  <a:latin typeface="Cambria Math" panose="02040503050406030204" pitchFamily="18" charset="0"/>
                                </a:rPr>
                                <m:t>𝑡</m:t>
                              </m:r>
                            </m:sub>
                          </m:sSub>
                          <m:r>
                            <a:rPr lang="it-IT" i="1">
                              <a:solidFill>
                                <a:srgbClr val="E71224"/>
                              </a:solidFill>
                              <a:latin typeface="Cambria Math" panose="02040503050406030204" pitchFamily="18" charset="0"/>
                            </a:rPr>
                            <m:t>(</m:t>
                          </m:r>
                          <m:r>
                            <a:rPr lang="it-IT" i="1">
                              <a:solidFill>
                                <a:srgbClr val="E71224"/>
                              </a:solidFill>
                              <a:latin typeface="Cambria Math" panose="02040503050406030204" pitchFamily="18" charset="0"/>
                            </a:rPr>
                            <m:t>𝑖</m:t>
                          </m:r>
                          <m:r>
                            <a:rPr lang="it-IT" i="1">
                              <a:solidFill>
                                <a:srgbClr val="E71224"/>
                              </a:solidFill>
                              <a:latin typeface="Cambria Math" panose="02040503050406030204" pitchFamily="18" charset="0"/>
                            </a:rPr>
                            <m:t>)</m:t>
                          </m:r>
                        </m:num>
                        <m:den>
                          <m:nary>
                            <m:naryPr>
                              <m:chr m:val="∑"/>
                              <m:ctrlPr>
                                <a:rPr lang="it-IT" i="1">
                                  <a:solidFill>
                                    <a:srgbClr val="E71224"/>
                                  </a:solidFill>
                                  <a:latin typeface="Cambria Math" panose="02040503050406030204" pitchFamily="18" charset="0"/>
                                </a:rPr>
                              </m:ctrlPr>
                            </m:naryPr>
                            <m:sub>
                              <m:r>
                                <m:rPr>
                                  <m:brk m:alnAt="23"/>
                                </m:rPr>
                                <a:rPr lang="it-IT" i="1">
                                  <a:solidFill>
                                    <a:srgbClr val="E71224"/>
                                  </a:solidFill>
                                  <a:latin typeface="Cambria Math" panose="02040503050406030204" pitchFamily="18" charset="0"/>
                                </a:rPr>
                                <m:t>𝑗</m:t>
                              </m:r>
                              <m:r>
                                <a:rPr lang="it-IT" i="1">
                                  <a:solidFill>
                                    <a:srgbClr val="E71224"/>
                                  </a:solidFill>
                                  <a:latin typeface="Cambria Math" panose="02040503050406030204" pitchFamily="18" charset="0"/>
                                </a:rPr>
                                <m:t>=1</m:t>
                              </m:r>
                            </m:sub>
                            <m:sup>
                              <m:r>
                                <a:rPr lang="it-IT" i="1">
                                  <a:solidFill>
                                    <a:srgbClr val="E71224"/>
                                  </a:solidFill>
                                  <a:latin typeface="Cambria Math" panose="02040503050406030204" pitchFamily="18" charset="0"/>
                                </a:rPr>
                                <m:t>𝑁</m:t>
                              </m:r>
                            </m:sup>
                            <m:e>
                              <m:sSub>
                                <m:sSubPr>
                                  <m:ctrlPr>
                                    <a:rPr lang="it-IT" i="1">
                                      <a:solidFill>
                                        <a:srgbClr val="E71224"/>
                                      </a:solidFill>
                                      <a:latin typeface="Cambria Math" panose="02040503050406030204" pitchFamily="18" charset="0"/>
                                    </a:rPr>
                                  </m:ctrlPr>
                                </m:sSubPr>
                                <m:e>
                                  <m:r>
                                    <a:rPr lang="it-IT" i="1">
                                      <a:solidFill>
                                        <a:srgbClr val="E71224"/>
                                      </a:solidFill>
                                      <a:latin typeface="Cambria Math" panose="02040503050406030204" pitchFamily="18" charset="0"/>
                                    </a:rPr>
                                    <m:t>𝛼</m:t>
                                  </m:r>
                                </m:e>
                                <m:sub>
                                  <m:r>
                                    <a:rPr lang="it-IT" i="1">
                                      <a:solidFill>
                                        <a:srgbClr val="E71224"/>
                                      </a:solidFill>
                                      <a:latin typeface="Cambria Math" panose="02040503050406030204" pitchFamily="18" charset="0"/>
                                    </a:rPr>
                                    <m:t>𝑡</m:t>
                                  </m:r>
                                </m:sub>
                              </m:sSub>
                              <m:d>
                                <m:dPr>
                                  <m:ctrlPr>
                                    <a:rPr lang="it-IT" i="1">
                                      <a:solidFill>
                                        <a:srgbClr val="E71224"/>
                                      </a:solidFill>
                                      <a:latin typeface="Cambria Math" panose="02040503050406030204" pitchFamily="18" charset="0"/>
                                    </a:rPr>
                                  </m:ctrlPr>
                                </m:dPr>
                                <m:e>
                                  <m:r>
                                    <a:rPr lang="it-IT" i="1">
                                      <a:solidFill>
                                        <a:srgbClr val="E71224"/>
                                      </a:solidFill>
                                      <a:latin typeface="Cambria Math" panose="02040503050406030204" pitchFamily="18" charset="0"/>
                                    </a:rPr>
                                    <m:t>𝑗</m:t>
                                  </m:r>
                                </m:e>
                              </m:d>
                              <m:sSub>
                                <m:sSubPr>
                                  <m:ctrlPr>
                                    <a:rPr lang="it-IT" i="1">
                                      <a:solidFill>
                                        <a:srgbClr val="E71224"/>
                                      </a:solidFill>
                                      <a:latin typeface="Cambria Math" panose="02040503050406030204" pitchFamily="18" charset="0"/>
                                    </a:rPr>
                                  </m:ctrlPr>
                                </m:sSubPr>
                                <m:e>
                                  <m:r>
                                    <a:rPr lang="it-IT" i="1">
                                      <a:solidFill>
                                        <a:srgbClr val="E71224"/>
                                      </a:solidFill>
                                      <a:latin typeface="Cambria Math" panose="02040503050406030204" pitchFamily="18" charset="0"/>
                                    </a:rPr>
                                    <m:t>𝛽</m:t>
                                  </m:r>
                                </m:e>
                                <m:sub>
                                  <m:r>
                                    <a:rPr lang="it-IT" i="1">
                                      <a:solidFill>
                                        <a:srgbClr val="E71224"/>
                                      </a:solidFill>
                                      <a:latin typeface="Cambria Math" panose="02040503050406030204" pitchFamily="18" charset="0"/>
                                    </a:rPr>
                                    <m:t>𝑡</m:t>
                                  </m:r>
                                </m:sub>
                              </m:sSub>
                              <m:d>
                                <m:dPr>
                                  <m:ctrlPr>
                                    <a:rPr lang="it-IT" i="1">
                                      <a:solidFill>
                                        <a:srgbClr val="E71224"/>
                                      </a:solidFill>
                                      <a:latin typeface="Cambria Math" panose="02040503050406030204" pitchFamily="18" charset="0"/>
                                    </a:rPr>
                                  </m:ctrlPr>
                                </m:dPr>
                                <m:e>
                                  <m:r>
                                    <a:rPr lang="it-IT" i="1">
                                      <a:solidFill>
                                        <a:srgbClr val="E71224"/>
                                      </a:solidFill>
                                      <a:latin typeface="Cambria Math" panose="02040503050406030204" pitchFamily="18" charset="0"/>
                                    </a:rPr>
                                    <m:t>𝑗</m:t>
                                  </m:r>
                                </m:e>
                              </m:d>
                            </m:e>
                          </m:nary>
                        </m:den>
                      </m:f>
                    </m:oMath>
                  </m:oMathPara>
                </a14:m>
                <a:endParaRPr lang="en-US" dirty="0">
                  <a:solidFill>
                    <a:srgbClr val="E71224"/>
                  </a:solidFill>
                </a:endParaRPr>
              </a:p>
            </p:txBody>
          </p:sp>
        </mc:Choice>
        <mc:Fallback xmlns="">
          <p:sp>
            <p:nvSpPr>
              <p:cNvPr id="21" name="Rettangolo 20">
                <a:extLst>
                  <a:ext uri="{FF2B5EF4-FFF2-40B4-BE49-F238E27FC236}">
                    <a16:creationId xmlns:a16="http://schemas.microsoft.com/office/drawing/2014/main" id="{D53E8F0B-75D6-4574-9515-4E58FE46A190}"/>
                  </a:ext>
                </a:extLst>
              </p:cNvPr>
              <p:cNvSpPr>
                <a:spLocks noRot="1" noChangeAspect="1" noMove="1" noResize="1" noEditPoints="1" noAdjustHandles="1" noChangeArrowheads="1" noChangeShapeType="1" noTextEdit="1"/>
              </p:cNvSpPr>
              <p:nvPr/>
            </p:nvSpPr>
            <p:spPr>
              <a:xfrm>
                <a:off x="5096118" y="5767585"/>
                <a:ext cx="4378506" cy="734304"/>
              </a:xfrm>
              <a:prstGeom prst="rect">
                <a:avLst/>
              </a:prstGeom>
              <a:blipFill>
                <a:blip r:embed="rId8"/>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3" name="CasellaDiTesto 22">
                <a:extLst>
                  <a:ext uri="{FF2B5EF4-FFF2-40B4-BE49-F238E27FC236}">
                    <a16:creationId xmlns:a16="http://schemas.microsoft.com/office/drawing/2014/main" id="{2EC9B876-9E6F-4038-9E67-C5B679347F07}"/>
                  </a:ext>
                </a:extLst>
              </p:cNvPr>
              <p:cNvSpPr txBox="1"/>
              <p:nvPr/>
            </p:nvSpPr>
            <p:spPr>
              <a:xfrm>
                <a:off x="332513" y="2237571"/>
                <a:ext cx="9510731" cy="677108"/>
              </a:xfrm>
              <a:prstGeom prst="rect">
                <a:avLst/>
              </a:prstGeom>
              <a:noFill/>
            </p:spPr>
            <p:txBody>
              <a:bodyPr wrap="square">
                <a:spAutoFit/>
              </a:bodyPr>
              <a:lstStyle/>
              <a:p>
                <a:pPr marL="342900" indent="-342900" algn="just">
                  <a:buFont typeface="Arial" panose="020B0604020202020204" pitchFamily="34" charset="0"/>
                  <a:buChar char="•"/>
                </a:pPr>
                <a:r>
                  <a:rPr lang="en-GB" sz="1900" dirty="0"/>
                  <a:t>In general, it is used the </a:t>
                </a:r>
                <a:r>
                  <a:rPr lang="en-GB" sz="1900" b="1" dirty="0">
                    <a:solidFill>
                      <a:srgbClr val="E71224"/>
                    </a:solidFill>
                  </a:rPr>
                  <a:t>BAUM-WELCH Algorithm </a:t>
                </a:r>
                <a:r>
                  <a:rPr lang="en-GB" sz="1900" dirty="0"/>
                  <a:t>that is an “</a:t>
                </a:r>
                <a:r>
                  <a:rPr lang="en-GB" sz="1900" b="1" dirty="0"/>
                  <a:t>Expectation Maximization method”</a:t>
                </a:r>
                <a:r>
                  <a:rPr lang="en-GB" sz="1900" dirty="0"/>
                  <a:t>, i.e., it maximize the </a:t>
                </a:r>
                <a:r>
                  <a:rPr lang="en-GB" sz="1900" b="1" dirty="0"/>
                  <a:t>likelihood </a:t>
                </a:r>
                <a:r>
                  <a:rPr lang="en-GB" sz="1900" dirty="0"/>
                  <a:t>that</a:t>
                </a:r>
                <a:r>
                  <a:rPr lang="en-GB" sz="1900" b="1" dirty="0"/>
                  <a:t> </a:t>
                </a:r>
                <a14:m>
                  <m:oMath xmlns:m="http://schemas.openxmlformats.org/officeDocument/2006/math">
                    <m:r>
                      <a:rPr lang="it-IT" sz="1900" i="1">
                        <a:latin typeface="Cambria Math" panose="02040503050406030204" pitchFamily="18" charset="0"/>
                      </a:rPr>
                      <m:t>𝜆</m:t>
                    </m:r>
                  </m:oMath>
                </a14:m>
                <a:r>
                  <a:rPr lang="en-GB" sz="1900" b="1" dirty="0"/>
                  <a:t> generates </a:t>
                </a:r>
                <a14:m>
                  <m:oMath xmlns:m="http://schemas.openxmlformats.org/officeDocument/2006/math">
                    <m:r>
                      <a:rPr lang="it-IT" sz="1900" i="1">
                        <a:latin typeface="Cambria Math" panose="02040503050406030204" pitchFamily="18" charset="0"/>
                      </a:rPr>
                      <m:t>𝑂</m:t>
                    </m:r>
                  </m:oMath>
                </a14:m>
                <a:endParaRPr lang="en-GB" sz="1900" b="1" dirty="0"/>
              </a:p>
            </p:txBody>
          </p:sp>
        </mc:Choice>
        <mc:Fallback xmlns="">
          <p:sp>
            <p:nvSpPr>
              <p:cNvPr id="23" name="CasellaDiTesto 22">
                <a:extLst>
                  <a:ext uri="{FF2B5EF4-FFF2-40B4-BE49-F238E27FC236}">
                    <a16:creationId xmlns:a16="http://schemas.microsoft.com/office/drawing/2014/main" id="{2EC9B876-9E6F-4038-9E67-C5B679347F07}"/>
                  </a:ext>
                </a:extLst>
              </p:cNvPr>
              <p:cNvSpPr txBox="1">
                <a:spLocks noRot="1" noChangeAspect="1" noMove="1" noResize="1" noEditPoints="1" noAdjustHandles="1" noChangeArrowheads="1" noChangeShapeType="1" noTextEdit="1"/>
              </p:cNvSpPr>
              <p:nvPr/>
            </p:nvSpPr>
            <p:spPr>
              <a:xfrm>
                <a:off x="332513" y="2237571"/>
                <a:ext cx="9510731" cy="677108"/>
              </a:xfrm>
              <a:prstGeom prst="rect">
                <a:avLst/>
              </a:prstGeom>
              <a:blipFill>
                <a:blip r:embed="rId9"/>
                <a:stretch>
                  <a:fillRect l="-513" t="-4505" r="-577" b="-15315"/>
                </a:stretch>
              </a:blipFill>
            </p:spPr>
            <p:txBody>
              <a:bodyPr/>
              <a:lstStyle/>
              <a:p>
                <a:r>
                  <a:rPr lang="it-IT">
                    <a:noFill/>
                  </a:rPr>
                  <a:t> </a:t>
                </a:r>
              </a:p>
            </p:txBody>
          </p:sp>
        </mc:Fallback>
      </mc:AlternateContent>
      <p:sp>
        <p:nvSpPr>
          <p:cNvPr id="24" name="CasellaDiTesto 23">
            <a:extLst>
              <a:ext uri="{FF2B5EF4-FFF2-40B4-BE49-F238E27FC236}">
                <a16:creationId xmlns:a16="http://schemas.microsoft.com/office/drawing/2014/main" id="{70BF7707-7FA1-4590-94A3-179D4AE2B74A}"/>
              </a:ext>
            </a:extLst>
          </p:cNvPr>
          <p:cNvSpPr txBox="1"/>
          <p:nvPr/>
        </p:nvSpPr>
        <p:spPr>
          <a:xfrm>
            <a:off x="266298" y="4375152"/>
            <a:ext cx="7497195" cy="677108"/>
          </a:xfrm>
          <a:prstGeom prst="rect">
            <a:avLst/>
          </a:prstGeom>
          <a:noFill/>
        </p:spPr>
        <p:txBody>
          <a:bodyPr wrap="square">
            <a:spAutoFit/>
          </a:bodyPr>
          <a:lstStyle/>
          <a:p>
            <a:pPr marL="342900" indent="-342900">
              <a:buFont typeface="Arial" panose="020B0604020202020204" pitchFamily="34" charset="0"/>
              <a:buChar char="•"/>
            </a:pPr>
            <a:r>
              <a:rPr lang="en-GB" sz="1900" dirty="0"/>
              <a:t>Not-convex solvers use the </a:t>
            </a:r>
            <a:r>
              <a:rPr lang="en-GB" sz="1900" b="1" dirty="0"/>
              <a:t>gradient descent method</a:t>
            </a:r>
            <a:r>
              <a:rPr lang="en-GB" sz="1900" dirty="0"/>
              <a:t> as well,</a:t>
            </a:r>
            <a:r>
              <a:rPr lang="en-GB" sz="1900" b="1" dirty="0"/>
              <a:t> however </a:t>
            </a:r>
            <a:r>
              <a:rPr lang="en-GB" sz="1900" dirty="0"/>
              <a:t>the solution goodness depends on the decision variable initialization</a:t>
            </a:r>
          </a:p>
        </p:txBody>
      </p:sp>
      <p:sp>
        <p:nvSpPr>
          <p:cNvPr id="3" name="AutoShape 2" descr="Maxima and Minima of Functions">
            <a:extLst>
              <a:ext uri="{FF2B5EF4-FFF2-40B4-BE49-F238E27FC236}">
                <a16:creationId xmlns:a16="http://schemas.microsoft.com/office/drawing/2014/main" id="{A447CBC7-1B7F-4695-90A2-060C0589623F}"/>
              </a:ext>
            </a:extLst>
          </p:cNvPr>
          <p:cNvSpPr>
            <a:spLocks noChangeAspect="1" noChangeArrowheads="1"/>
          </p:cNvSpPr>
          <p:nvPr/>
        </p:nvSpPr>
        <p:spPr bwMode="auto">
          <a:xfrm>
            <a:off x="-1255391" y="-1347672"/>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mc:AlternateContent xmlns:mc="http://schemas.openxmlformats.org/markup-compatibility/2006" xmlns:a14="http://schemas.microsoft.com/office/drawing/2010/main">
        <mc:Choice Requires="a14">
          <p:sp>
            <p:nvSpPr>
              <p:cNvPr id="26" name="CasellaDiTesto 25">
                <a:extLst>
                  <a:ext uri="{FF2B5EF4-FFF2-40B4-BE49-F238E27FC236}">
                    <a16:creationId xmlns:a16="http://schemas.microsoft.com/office/drawing/2014/main" id="{EAB526F2-E39F-492A-8E74-CD92FD7979C0}"/>
                  </a:ext>
                </a:extLst>
              </p:cNvPr>
              <p:cNvSpPr txBox="1"/>
              <p:nvPr/>
            </p:nvSpPr>
            <p:spPr>
              <a:xfrm>
                <a:off x="265680" y="6634025"/>
                <a:ext cx="9208944" cy="677108"/>
              </a:xfrm>
              <a:prstGeom prst="rect">
                <a:avLst/>
              </a:prstGeom>
              <a:noFill/>
            </p:spPr>
            <p:txBody>
              <a:bodyPr wrap="square">
                <a:spAutoFit/>
              </a:bodyPr>
              <a:lstStyle/>
              <a:p>
                <a:pPr marL="342900" indent="-342900">
                  <a:buFont typeface="Arial" panose="020B0604020202020204" pitchFamily="34" charset="0"/>
                  <a:buChar char="•"/>
                </a:pPr>
                <a:r>
                  <a:rPr lang="en-GB" sz="1900" b="1" dirty="0"/>
                  <a:t>Then</a:t>
                </a:r>
                <a:r>
                  <a:rPr lang="en-GB" sz="1900" dirty="0"/>
                  <a:t>, it </a:t>
                </a:r>
                <a:r>
                  <a:rPr lang="en-GB" sz="1900" b="1" dirty="0"/>
                  <a:t>computes</a:t>
                </a:r>
                <a:r>
                  <a:rPr lang="en-GB" sz="1900" dirty="0"/>
                  <a:t> </a:t>
                </a:r>
                <a14:m>
                  <m:oMath xmlns:m="http://schemas.openxmlformats.org/officeDocument/2006/math">
                    <m:func>
                      <m:funcPr>
                        <m:ctrlPr>
                          <a:rPr lang="it-IT" sz="1900" i="1" smtClean="0">
                            <a:solidFill>
                              <a:srgbClr val="E71224"/>
                            </a:solidFill>
                            <a:latin typeface="Cambria Math" panose="02040503050406030204" pitchFamily="18" charset="0"/>
                          </a:rPr>
                        </m:ctrlPr>
                      </m:funcPr>
                      <m:fName>
                        <m:r>
                          <m:rPr>
                            <m:sty m:val="p"/>
                          </m:rPr>
                          <a:rPr lang="it-IT" sz="1900">
                            <a:solidFill>
                              <a:srgbClr val="E71224"/>
                            </a:solidFill>
                            <a:latin typeface="Cambria Math" panose="02040503050406030204" pitchFamily="18" charset="0"/>
                          </a:rPr>
                          <m:t>Pr</m:t>
                        </m:r>
                      </m:fName>
                      <m:e>
                        <m:d>
                          <m:dPr>
                            <m:ctrlPr>
                              <a:rPr lang="it-IT" sz="1900" i="1">
                                <a:solidFill>
                                  <a:srgbClr val="E71224"/>
                                </a:solidFill>
                                <a:latin typeface="Cambria Math" panose="02040503050406030204" pitchFamily="18" charset="0"/>
                              </a:rPr>
                            </m:ctrlPr>
                          </m:dPr>
                          <m:e>
                            <m:r>
                              <a:rPr lang="it-IT" sz="1900" i="1">
                                <a:solidFill>
                                  <a:srgbClr val="E71224"/>
                                </a:solidFill>
                                <a:latin typeface="Cambria Math" panose="02040503050406030204" pitchFamily="18" charset="0"/>
                              </a:rPr>
                              <m:t>𝑂</m:t>
                            </m:r>
                            <m:r>
                              <a:rPr lang="it-IT" sz="1900" i="1">
                                <a:solidFill>
                                  <a:srgbClr val="E71224"/>
                                </a:solidFill>
                                <a:latin typeface="Cambria Math" panose="02040503050406030204" pitchFamily="18" charset="0"/>
                              </a:rPr>
                              <m:t>|</m:t>
                            </m:r>
                            <m:r>
                              <a:rPr lang="it-IT" sz="1900" i="1">
                                <a:solidFill>
                                  <a:srgbClr val="E71224"/>
                                </a:solidFill>
                                <a:latin typeface="Cambria Math" panose="02040503050406030204" pitchFamily="18" charset="0"/>
                              </a:rPr>
                              <m:t>𝜆</m:t>
                            </m:r>
                          </m:e>
                        </m:d>
                      </m:e>
                    </m:func>
                  </m:oMath>
                </a14:m>
                <a:r>
                  <a:rPr lang="en-GB" sz="1900" dirty="0">
                    <a:solidFill>
                      <a:srgbClr val="E71224"/>
                    </a:solidFill>
                  </a:rPr>
                  <a:t> </a:t>
                </a:r>
                <a:r>
                  <a:rPr lang="en-GB" sz="1900" dirty="0"/>
                  <a:t>and </a:t>
                </a:r>
                <a:r>
                  <a:rPr lang="en-GB" sz="1900" b="1" dirty="0"/>
                  <a:t>modify</a:t>
                </a:r>
                <a:r>
                  <a:rPr lang="en-GB" sz="1900" dirty="0"/>
                  <a:t> </a:t>
                </a:r>
                <a14:m>
                  <m:oMath xmlns:m="http://schemas.openxmlformats.org/officeDocument/2006/math">
                    <m:r>
                      <a:rPr lang="it-IT" sz="1900" i="1" smtClean="0">
                        <a:solidFill>
                          <a:srgbClr val="E71224"/>
                        </a:solidFill>
                        <a:latin typeface="Cambria Math" panose="02040503050406030204" pitchFamily="18" charset="0"/>
                      </a:rPr>
                      <m:t>𝜆</m:t>
                    </m:r>
                    <m:r>
                      <a:rPr lang="it-IT" sz="1900" b="0" i="1" smtClean="0">
                        <a:solidFill>
                          <a:srgbClr val="E71224"/>
                        </a:solidFill>
                        <a:latin typeface="Cambria Math" panose="02040503050406030204" pitchFamily="18" charset="0"/>
                      </a:rPr>
                      <m:t>→</m:t>
                    </m:r>
                    <m:sSup>
                      <m:sSupPr>
                        <m:ctrlPr>
                          <a:rPr lang="it-IT" sz="1900" b="0" i="1" smtClean="0">
                            <a:solidFill>
                              <a:srgbClr val="E71224"/>
                            </a:solidFill>
                            <a:latin typeface="Cambria Math" panose="02040503050406030204" pitchFamily="18" charset="0"/>
                          </a:rPr>
                        </m:ctrlPr>
                      </m:sSupPr>
                      <m:e>
                        <m:r>
                          <a:rPr lang="it-IT" sz="1900" b="0" i="1" smtClean="0">
                            <a:solidFill>
                              <a:srgbClr val="E71224"/>
                            </a:solidFill>
                            <a:latin typeface="Cambria Math" panose="02040503050406030204" pitchFamily="18" charset="0"/>
                          </a:rPr>
                          <m:t>𝜆</m:t>
                        </m:r>
                      </m:e>
                      <m:sup>
                        <m:r>
                          <a:rPr lang="it-IT" sz="1900" b="0" i="1" smtClean="0">
                            <a:solidFill>
                              <a:srgbClr val="E71224"/>
                            </a:solidFill>
                            <a:latin typeface="Cambria Math" panose="02040503050406030204" pitchFamily="18" charset="0"/>
                          </a:rPr>
                          <m:t>′</m:t>
                        </m:r>
                      </m:sup>
                    </m:sSup>
                  </m:oMath>
                </a14:m>
                <a:r>
                  <a:rPr lang="en-GB" sz="1900" dirty="0"/>
                  <a:t> to the </a:t>
                </a:r>
                <a:r>
                  <a:rPr lang="en-GB" sz="1900" b="1" dirty="0"/>
                  <a:t>direction </a:t>
                </a:r>
                <a14:m>
                  <m:oMath xmlns:m="http://schemas.openxmlformats.org/officeDocument/2006/math">
                    <m:func>
                      <m:funcPr>
                        <m:ctrlPr>
                          <a:rPr lang="it-IT" sz="1900" i="1" smtClean="0">
                            <a:solidFill>
                              <a:srgbClr val="E71224"/>
                            </a:solidFill>
                            <a:latin typeface="Cambria Math" panose="02040503050406030204" pitchFamily="18" charset="0"/>
                          </a:rPr>
                        </m:ctrlPr>
                      </m:funcPr>
                      <m:fName>
                        <m:r>
                          <m:rPr>
                            <m:sty m:val="p"/>
                          </m:rPr>
                          <a:rPr lang="it-IT" sz="1900">
                            <a:solidFill>
                              <a:srgbClr val="E71224"/>
                            </a:solidFill>
                            <a:latin typeface="Cambria Math" panose="02040503050406030204" pitchFamily="18" charset="0"/>
                          </a:rPr>
                          <m:t>Pr</m:t>
                        </m:r>
                      </m:fName>
                      <m:e>
                        <m:d>
                          <m:dPr>
                            <m:ctrlPr>
                              <a:rPr lang="it-IT" sz="1900" i="1">
                                <a:solidFill>
                                  <a:srgbClr val="E71224"/>
                                </a:solidFill>
                                <a:latin typeface="Cambria Math" panose="02040503050406030204" pitchFamily="18" charset="0"/>
                              </a:rPr>
                            </m:ctrlPr>
                          </m:dPr>
                          <m:e>
                            <m:r>
                              <a:rPr lang="it-IT" sz="1900" i="1">
                                <a:solidFill>
                                  <a:srgbClr val="E71224"/>
                                </a:solidFill>
                                <a:latin typeface="Cambria Math" panose="02040503050406030204" pitchFamily="18" charset="0"/>
                              </a:rPr>
                              <m:t>𝑂</m:t>
                            </m:r>
                            <m:r>
                              <a:rPr lang="it-IT" sz="1900" i="1">
                                <a:solidFill>
                                  <a:srgbClr val="E71224"/>
                                </a:solidFill>
                                <a:latin typeface="Cambria Math" panose="02040503050406030204" pitchFamily="18" charset="0"/>
                              </a:rPr>
                              <m:t>|</m:t>
                            </m:r>
                            <m:r>
                              <a:rPr lang="it-IT" sz="1900" i="1">
                                <a:solidFill>
                                  <a:srgbClr val="E71224"/>
                                </a:solidFill>
                                <a:latin typeface="Cambria Math" panose="02040503050406030204" pitchFamily="18" charset="0"/>
                              </a:rPr>
                              <m:t>𝜆</m:t>
                            </m:r>
                          </m:e>
                        </m:d>
                      </m:e>
                    </m:func>
                  </m:oMath>
                </a14:m>
                <a:r>
                  <a:rPr lang="en-GB" sz="1900" dirty="0"/>
                  <a:t> </a:t>
                </a:r>
                <a:r>
                  <a:rPr lang="en-GB" sz="1900" b="1" dirty="0">
                    <a:solidFill>
                      <a:srgbClr val="E71224"/>
                    </a:solidFill>
                  </a:rPr>
                  <a:t>increases</a:t>
                </a:r>
                <a:r>
                  <a:rPr lang="en-GB" sz="1900" dirty="0"/>
                  <a:t>, </a:t>
                </a:r>
                <a:r>
                  <a:rPr lang="en-GB" sz="1900" b="1" dirty="0"/>
                  <a:t>then </a:t>
                </a:r>
                <a:r>
                  <a:rPr lang="en-GB" sz="1900" dirty="0"/>
                  <a:t>it </a:t>
                </a:r>
                <a:r>
                  <a:rPr lang="en-GB" sz="1900" b="1" dirty="0"/>
                  <a:t>checks </a:t>
                </a:r>
                <a14:m>
                  <m:oMath xmlns:m="http://schemas.openxmlformats.org/officeDocument/2006/math">
                    <m:func>
                      <m:funcPr>
                        <m:ctrlPr>
                          <a:rPr lang="it-IT" sz="1900" i="1" smtClean="0">
                            <a:solidFill>
                              <a:srgbClr val="E71224"/>
                            </a:solidFill>
                            <a:latin typeface="Cambria Math" panose="02040503050406030204" pitchFamily="18" charset="0"/>
                          </a:rPr>
                        </m:ctrlPr>
                      </m:funcPr>
                      <m:fName>
                        <m:r>
                          <m:rPr>
                            <m:sty m:val="p"/>
                          </m:rPr>
                          <a:rPr lang="it-IT" sz="1900">
                            <a:solidFill>
                              <a:srgbClr val="E71224"/>
                            </a:solidFill>
                            <a:latin typeface="Cambria Math" panose="02040503050406030204" pitchFamily="18" charset="0"/>
                          </a:rPr>
                          <m:t>Pr</m:t>
                        </m:r>
                      </m:fName>
                      <m:e>
                        <m:d>
                          <m:dPr>
                            <m:ctrlPr>
                              <a:rPr lang="it-IT" sz="1900" i="1">
                                <a:solidFill>
                                  <a:srgbClr val="E71224"/>
                                </a:solidFill>
                                <a:latin typeface="Cambria Math" panose="02040503050406030204" pitchFamily="18" charset="0"/>
                              </a:rPr>
                            </m:ctrlPr>
                          </m:dPr>
                          <m:e>
                            <m:r>
                              <a:rPr lang="it-IT" sz="1900" i="1">
                                <a:solidFill>
                                  <a:srgbClr val="E71224"/>
                                </a:solidFill>
                                <a:latin typeface="Cambria Math" panose="02040503050406030204" pitchFamily="18" charset="0"/>
                              </a:rPr>
                              <m:t>𝑂</m:t>
                            </m:r>
                            <m:r>
                              <a:rPr lang="it-IT" sz="1900" i="1">
                                <a:solidFill>
                                  <a:srgbClr val="E71224"/>
                                </a:solidFill>
                                <a:latin typeface="Cambria Math" panose="02040503050406030204" pitchFamily="18" charset="0"/>
                              </a:rPr>
                              <m:t>|</m:t>
                            </m:r>
                            <m:sSup>
                              <m:sSupPr>
                                <m:ctrlPr>
                                  <a:rPr lang="it-IT" sz="1900" i="1">
                                    <a:solidFill>
                                      <a:srgbClr val="E71224"/>
                                    </a:solidFill>
                                    <a:latin typeface="Cambria Math" panose="02040503050406030204" pitchFamily="18" charset="0"/>
                                  </a:rPr>
                                </m:ctrlPr>
                              </m:sSupPr>
                              <m:e>
                                <m:r>
                                  <a:rPr lang="it-IT" sz="1900" i="1">
                                    <a:solidFill>
                                      <a:srgbClr val="E71224"/>
                                    </a:solidFill>
                                    <a:latin typeface="Cambria Math" panose="02040503050406030204" pitchFamily="18" charset="0"/>
                                  </a:rPr>
                                  <m:t>𝜆</m:t>
                                </m:r>
                              </m:e>
                              <m:sup>
                                <m:r>
                                  <a:rPr lang="it-IT" sz="1900" i="1">
                                    <a:solidFill>
                                      <a:srgbClr val="E71224"/>
                                    </a:solidFill>
                                    <a:latin typeface="Cambria Math" panose="02040503050406030204" pitchFamily="18" charset="0"/>
                                  </a:rPr>
                                  <m:t>′</m:t>
                                </m:r>
                              </m:sup>
                            </m:sSup>
                          </m:e>
                        </m:d>
                      </m:e>
                    </m:func>
                    <m:r>
                      <a:rPr lang="it-IT" sz="1900" b="0" i="1" smtClean="0">
                        <a:solidFill>
                          <a:srgbClr val="E71224"/>
                        </a:solidFill>
                        <a:latin typeface="Cambria Math" panose="02040503050406030204" pitchFamily="18" charset="0"/>
                      </a:rPr>
                      <m:t>&gt;</m:t>
                    </m:r>
                    <m:func>
                      <m:funcPr>
                        <m:ctrlPr>
                          <a:rPr lang="it-IT" sz="1900" i="1">
                            <a:solidFill>
                              <a:srgbClr val="E71224"/>
                            </a:solidFill>
                            <a:latin typeface="Cambria Math" panose="02040503050406030204" pitchFamily="18" charset="0"/>
                          </a:rPr>
                        </m:ctrlPr>
                      </m:funcPr>
                      <m:fName>
                        <m:r>
                          <m:rPr>
                            <m:sty m:val="p"/>
                          </m:rPr>
                          <a:rPr lang="it-IT" sz="1900">
                            <a:solidFill>
                              <a:srgbClr val="E71224"/>
                            </a:solidFill>
                            <a:latin typeface="Cambria Math" panose="02040503050406030204" pitchFamily="18" charset="0"/>
                          </a:rPr>
                          <m:t>Pr</m:t>
                        </m:r>
                      </m:fName>
                      <m:e>
                        <m:d>
                          <m:dPr>
                            <m:ctrlPr>
                              <a:rPr lang="it-IT" sz="1900" i="1">
                                <a:solidFill>
                                  <a:srgbClr val="E71224"/>
                                </a:solidFill>
                                <a:latin typeface="Cambria Math" panose="02040503050406030204" pitchFamily="18" charset="0"/>
                              </a:rPr>
                            </m:ctrlPr>
                          </m:dPr>
                          <m:e>
                            <m:r>
                              <a:rPr lang="it-IT" sz="1900" i="1">
                                <a:solidFill>
                                  <a:srgbClr val="E71224"/>
                                </a:solidFill>
                                <a:latin typeface="Cambria Math" panose="02040503050406030204" pitchFamily="18" charset="0"/>
                              </a:rPr>
                              <m:t>𝑂</m:t>
                            </m:r>
                            <m:r>
                              <a:rPr lang="it-IT" sz="1900" i="1">
                                <a:solidFill>
                                  <a:srgbClr val="E71224"/>
                                </a:solidFill>
                                <a:latin typeface="Cambria Math" panose="02040503050406030204" pitchFamily="18" charset="0"/>
                              </a:rPr>
                              <m:t>|</m:t>
                            </m:r>
                            <m:r>
                              <a:rPr lang="it-IT" sz="1900" i="1">
                                <a:solidFill>
                                  <a:srgbClr val="E71224"/>
                                </a:solidFill>
                                <a:latin typeface="Cambria Math" panose="02040503050406030204" pitchFamily="18" charset="0"/>
                              </a:rPr>
                              <m:t>𝜆</m:t>
                            </m:r>
                          </m:e>
                        </m:d>
                      </m:e>
                    </m:func>
                  </m:oMath>
                </a14:m>
                <a:r>
                  <a:rPr lang="en-GB" sz="1900" dirty="0"/>
                  <a:t>. Once it detect no more improvements it terminates.</a:t>
                </a:r>
              </a:p>
            </p:txBody>
          </p:sp>
        </mc:Choice>
        <mc:Fallback xmlns="">
          <p:sp>
            <p:nvSpPr>
              <p:cNvPr id="26" name="CasellaDiTesto 25">
                <a:extLst>
                  <a:ext uri="{FF2B5EF4-FFF2-40B4-BE49-F238E27FC236}">
                    <a16:creationId xmlns:a16="http://schemas.microsoft.com/office/drawing/2014/main" id="{EAB526F2-E39F-492A-8E74-CD92FD7979C0}"/>
                  </a:ext>
                </a:extLst>
              </p:cNvPr>
              <p:cNvSpPr txBox="1">
                <a:spLocks noRot="1" noChangeAspect="1" noMove="1" noResize="1" noEditPoints="1" noAdjustHandles="1" noChangeArrowheads="1" noChangeShapeType="1" noTextEdit="1"/>
              </p:cNvSpPr>
              <p:nvPr/>
            </p:nvSpPr>
            <p:spPr>
              <a:xfrm>
                <a:off x="265680" y="6634025"/>
                <a:ext cx="9208944" cy="677108"/>
              </a:xfrm>
              <a:prstGeom prst="rect">
                <a:avLst/>
              </a:prstGeom>
              <a:blipFill>
                <a:blip r:embed="rId10"/>
                <a:stretch>
                  <a:fillRect l="-530" t="-4505" r="-132" b="-15315"/>
                </a:stretch>
              </a:blipFill>
            </p:spPr>
            <p:txBody>
              <a:bodyPr/>
              <a:lstStyle/>
              <a:p>
                <a:r>
                  <a:rPr lang="it-IT">
                    <a:noFill/>
                  </a:rPr>
                  <a:t> </a:t>
                </a:r>
              </a:p>
            </p:txBody>
          </p:sp>
        </mc:Fallback>
      </mc:AlternateContent>
      <p:sp>
        <p:nvSpPr>
          <p:cNvPr id="20" name="CasellaDiTesto 19">
            <a:extLst>
              <a:ext uri="{FF2B5EF4-FFF2-40B4-BE49-F238E27FC236}">
                <a16:creationId xmlns:a16="http://schemas.microsoft.com/office/drawing/2014/main" id="{5FF050AF-293D-70B5-367A-B5F5A96AEDEE}"/>
              </a:ext>
            </a:extLst>
          </p:cNvPr>
          <p:cNvSpPr txBox="1"/>
          <p:nvPr/>
        </p:nvSpPr>
        <p:spPr>
          <a:xfrm>
            <a:off x="311139" y="5356070"/>
            <a:ext cx="7142344" cy="384721"/>
          </a:xfrm>
          <a:prstGeom prst="rect">
            <a:avLst/>
          </a:prstGeom>
          <a:noFill/>
        </p:spPr>
        <p:txBody>
          <a:bodyPr wrap="square">
            <a:spAutoFit/>
          </a:bodyPr>
          <a:lstStyle/>
          <a:p>
            <a:pPr marL="342900" indent="-342900" algn="just">
              <a:buFont typeface="Arial" panose="020B0604020202020204" pitchFamily="34" charset="0"/>
              <a:buChar char="•"/>
            </a:pPr>
            <a:r>
              <a:rPr lang="en-GB" sz="1900" dirty="0"/>
              <a:t>The </a:t>
            </a:r>
            <a:r>
              <a:rPr lang="en-GB" sz="1900" b="1" dirty="0">
                <a:solidFill>
                  <a:srgbClr val="E71224"/>
                </a:solidFill>
              </a:rPr>
              <a:t>BAUM-WELCH Algorithm </a:t>
            </a:r>
            <a:r>
              <a:rPr lang="en-GB" sz="1900" dirty="0"/>
              <a:t>at each iteration </a:t>
            </a:r>
            <a:r>
              <a:rPr lang="en-GB" sz="1900" b="1" dirty="0"/>
              <a:t>makes</a:t>
            </a:r>
            <a:r>
              <a:rPr lang="en-GB" sz="1900" dirty="0"/>
              <a:t> </a:t>
            </a:r>
            <a:r>
              <a:rPr lang="en-GB" sz="1900" b="1" dirty="0"/>
              <a:t>use</a:t>
            </a:r>
            <a:r>
              <a:rPr lang="en-GB" sz="1900" dirty="0"/>
              <a:t> of</a:t>
            </a:r>
          </a:p>
        </p:txBody>
      </p:sp>
      <mc:AlternateContent xmlns:mc="http://schemas.openxmlformats.org/markup-compatibility/2006" xmlns:a14="http://schemas.microsoft.com/office/drawing/2010/main">
        <mc:Choice Requires="a14">
          <p:sp>
            <p:nvSpPr>
              <p:cNvPr id="25" name="Rettangolo 24">
                <a:extLst>
                  <a:ext uri="{FF2B5EF4-FFF2-40B4-BE49-F238E27FC236}">
                    <a16:creationId xmlns:a16="http://schemas.microsoft.com/office/drawing/2014/main" id="{5283F7FF-597F-9CB1-B788-5659D3EF5438}"/>
                  </a:ext>
                </a:extLst>
              </p:cNvPr>
              <p:cNvSpPr/>
              <p:nvPr/>
            </p:nvSpPr>
            <p:spPr>
              <a:xfrm>
                <a:off x="3576000" y="3026734"/>
                <a:ext cx="2527038" cy="53950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unc>
                        <m:funcPr>
                          <m:ctrlPr>
                            <a:rPr lang="it-IT" sz="1900" b="0" i="1" smtClean="0">
                              <a:solidFill>
                                <a:srgbClr val="E71224"/>
                              </a:solidFill>
                              <a:latin typeface="Cambria Math" panose="02040503050406030204" pitchFamily="18" charset="0"/>
                            </a:rPr>
                          </m:ctrlPr>
                        </m:funcPr>
                        <m:fName>
                          <m:acc>
                            <m:accPr>
                              <m:chr m:val="̅"/>
                              <m:ctrlPr>
                                <a:rPr lang="it-IT" sz="1900" b="0" i="1" smtClean="0">
                                  <a:solidFill>
                                    <a:srgbClr val="E71224"/>
                                  </a:solidFill>
                                  <a:latin typeface="Cambria Math" panose="02040503050406030204" pitchFamily="18" charset="0"/>
                                </a:rPr>
                              </m:ctrlPr>
                            </m:accPr>
                            <m:e>
                              <m:r>
                                <a:rPr lang="it-IT" sz="1900" b="0" i="1" smtClean="0">
                                  <a:solidFill>
                                    <a:srgbClr val="E71224"/>
                                  </a:solidFill>
                                  <a:latin typeface="Cambria Math" panose="02040503050406030204" pitchFamily="18" charset="0"/>
                                </a:rPr>
                                <m:t>𝜆</m:t>
                              </m:r>
                            </m:e>
                          </m:acc>
                          <m:r>
                            <a:rPr lang="it-IT" sz="1900" b="0" i="1" smtClean="0">
                              <a:solidFill>
                                <a:srgbClr val="E71224"/>
                              </a:solidFill>
                              <a:latin typeface="Cambria Math" panose="02040503050406030204" pitchFamily="18" charset="0"/>
                            </a:rPr>
                            <m:t>=</m:t>
                          </m:r>
                          <m:limLow>
                            <m:limLowPr>
                              <m:ctrlPr>
                                <a:rPr lang="it-IT" sz="1900" b="0" i="1" smtClean="0">
                                  <a:solidFill>
                                    <a:srgbClr val="E71224"/>
                                  </a:solidFill>
                                  <a:latin typeface="Cambria Math" panose="02040503050406030204" pitchFamily="18" charset="0"/>
                                </a:rPr>
                              </m:ctrlPr>
                            </m:limLowPr>
                            <m:e>
                              <m:r>
                                <m:rPr>
                                  <m:sty m:val="p"/>
                                </m:rPr>
                                <a:rPr lang="it-IT" sz="1900" b="0" i="0" smtClean="0">
                                  <a:solidFill>
                                    <a:srgbClr val="E71224"/>
                                  </a:solidFill>
                                  <a:latin typeface="Cambria Math" panose="02040503050406030204" pitchFamily="18" charset="0"/>
                                </a:rPr>
                                <m:t>arg</m:t>
                              </m:r>
                              <m:r>
                                <a:rPr lang="it-IT" sz="1900" b="0" i="0" smtClean="0">
                                  <a:solidFill>
                                    <a:srgbClr val="E71224"/>
                                  </a:solidFill>
                                  <a:latin typeface="Cambria Math" panose="02040503050406030204" pitchFamily="18" charset="0"/>
                                </a:rPr>
                                <m:t> </m:t>
                              </m:r>
                              <m:r>
                                <m:rPr>
                                  <m:sty m:val="p"/>
                                </m:rPr>
                                <a:rPr lang="it-IT" sz="1900" i="0" smtClean="0">
                                  <a:solidFill>
                                    <a:srgbClr val="E71224"/>
                                  </a:solidFill>
                                  <a:latin typeface="Cambria Math" panose="02040503050406030204" pitchFamily="18" charset="0"/>
                                </a:rPr>
                                <m:t>max</m:t>
                              </m:r>
                            </m:e>
                            <m:lim>
                              <m:r>
                                <a:rPr lang="it-IT" sz="1900" b="0" i="1" smtClean="0">
                                  <a:solidFill>
                                    <a:srgbClr val="E71224"/>
                                  </a:solidFill>
                                  <a:latin typeface="Cambria Math" panose="02040503050406030204" pitchFamily="18" charset="0"/>
                                </a:rPr>
                                <m:t>𝜆</m:t>
                              </m:r>
                            </m:lim>
                          </m:limLow>
                        </m:fName>
                        <m:e>
                          <m:d>
                            <m:dPr>
                              <m:begChr m:val="{"/>
                              <m:endChr m:val="}"/>
                              <m:ctrlPr>
                                <a:rPr lang="it-IT" sz="1900" b="0" i="1" smtClean="0">
                                  <a:solidFill>
                                    <a:srgbClr val="E71224"/>
                                  </a:solidFill>
                                  <a:latin typeface="Cambria Math" panose="02040503050406030204" pitchFamily="18" charset="0"/>
                                </a:rPr>
                              </m:ctrlPr>
                            </m:dPr>
                            <m:e>
                              <m:func>
                                <m:funcPr>
                                  <m:ctrlPr>
                                    <a:rPr lang="it-IT" sz="1900" b="0" i="1" smtClean="0">
                                      <a:solidFill>
                                        <a:srgbClr val="E71224"/>
                                      </a:solidFill>
                                      <a:latin typeface="Cambria Math" panose="02040503050406030204" pitchFamily="18" charset="0"/>
                                    </a:rPr>
                                  </m:ctrlPr>
                                </m:funcPr>
                                <m:fName>
                                  <m:r>
                                    <m:rPr>
                                      <m:sty m:val="p"/>
                                    </m:rPr>
                                    <a:rPr lang="it-IT" sz="1900" b="0" i="0" smtClean="0">
                                      <a:solidFill>
                                        <a:srgbClr val="E71224"/>
                                      </a:solidFill>
                                      <a:latin typeface="Cambria Math" panose="02040503050406030204" pitchFamily="18" charset="0"/>
                                    </a:rPr>
                                    <m:t>Pr</m:t>
                                  </m:r>
                                </m:fName>
                                <m:e>
                                  <m:d>
                                    <m:dPr>
                                      <m:ctrlPr>
                                        <a:rPr lang="it-IT" sz="1900" b="0" i="1" smtClean="0">
                                          <a:solidFill>
                                            <a:srgbClr val="E71224"/>
                                          </a:solidFill>
                                          <a:latin typeface="Cambria Math" panose="02040503050406030204" pitchFamily="18" charset="0"/>
                                        </a:rPr>
                                      </m:ctrlPr>
                                    </m:dPr>
                                    <m:e>
                                      <m:r>
                                        <a:rPr lang="it-IT" sz="1900" i="1">
                                          <a:solidFill>
                                            <a:srgbClr val="E71224"/>
                                          </a:solidFill>
                                          <a:latin typeface="Cambria Math" panose="02040503050406030204" pitchFamily="18" charset="0"/>
                                        </a:rPr>
                                        <m:t>𝑂</m:t>
                                      </m:r>
                                      <m:r>
                                        <a:rPr lang="it-IT" sz="1900" i="1">
                                          <a:solidFill>
                                            <a:srgbClr val="E71224"/>
                                          </a:solidFill>
                                          <a:latin typeface="Cambria Math" panose="02040503050406030204" pitchFamily="18" charset="0"/>
                                        </a:rPr>
                                        <m:t>|</m:t>
                                      </m:r>
                                      <m:r>
                                        <a:rPr lang="it-IT" sz="1900" b="0" i="1" smtClean="0">
                                          <a:solidFill>
                                            <a:srgbClr val="E71224"/>
                                          </a:solidFill>
                                          <a:latin typeface="Cambria Math" panose="02040503050406030204" pitchFamily="18" charset="0"/>
                                        </a:rPr>
                                        <m:t>𝜆</m:t>
                                      </m:r>
                                    </m:e>
                                  </m:d>
                                </m:e>
                              </m:func>
                            </m:e>
                          </m:d>
                        </m:e>
                      </m:func>
                    </m:oMath>
                  </m:oMathPara>
                </a14:m>
                <a:endParaRPr lang="it-IT" sz="1900" dirty="0">
                  <a:solidFill>
                    <a:srgbClr val="E71224"/>
                  </a:solidFill>
                </a:endParaRPr>
              </a:p>
            </p:txBody>
          </p:sp>
        </mc:Choice>
        <mc:Fallback xmlns="">
          <p:sp>
            <p:nvSpPr>
              <p:cNvPr id="25" name="Rettangolo 24">
                <a:extLst>
                  <a:ext uri="{FF2B5EF4-FFF2-40B4-BE49-F238E27FC236}">
                    <a16:creationId xmlns:a16="http://schemas.microsoft.com/office/drawing/2014/main" id="{5283F7FF-597F-9CB1-B788-5659D3EF5438}"/>
                  </a:ext>
                </a:extLst>
              </p:cNvPr>
              <p:cNvSpPr>
                <a:spLocks noRot="1" noChangeAspect="1" noMove="1" noResize="1" noEditPoints="1" noAdjustHandles="1" noChangeArrowheads="1" noChangeShapeType="1" noTextEdit="1"/>
              </p:cNvSpPr>
              <p:nvPr/>
            </p:nvSpPr>
            <p:spPr>
              <a:xfrm>
                <a:off x="3576000" y="3026734"/>
                <a:ext cx="2527038" cy="539507"/>
              </a:xfrm>
              <a:prstGeom prst="rect">
                <a:avLst/>
              </a:prstGeom>
              <a:blipFill>
                <a:blip r:embed="rId11"/>
                <a:stretch>
                  <a:fillRect b="-3409"/>
                </a:stretch>
              </a:blipFill>
            </p:spPr>
            <p:txBody>
              <a:bodyPr/>
              <a:lstStyle/>
              <a:p>
                <a:r>
                  <a:rPr lang="it-IT">
                    <a:noFill/>
                  </a:rPr>
                  <a:t> </a:t>
                </a:r>
              </a:p>
            </p:txBody>
          </p:sp>
        </mc:Fallback>
      </mc:AlternateContent>
    </p:spTree>
    <p:extLst>
      <p:ext uri="{BB962C8B-B14F-4D97-AF65-F5344CB8AC3E}">
        <p14:creationId xmlns:p14="http://schemas.microsoft.com/office/powerpoint/2010/main" val="369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par>
                                <p:cTn id="11" presetID="10" presetClass="entr" presetSubtype="0" fill="hold" grpId="0" nodeType="withEffect" nodePh="1">
                                  <p:stCondLst>
                                    <p:cond delay="0"/>
                                  </p:stCondLst>
                                  <p:endCondLst>
                                    <p:cond evt="begin" delay="0">
                                      <p:tn val="11"/>
                                    </p:cond>
                                  </p:end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500"/>
                                        <p:tgtEl>
                                          <p:spTgt spid="17"/>
                                        </p:tgtEl>
                                      </p:cBhvr>
                                    </p:animEffect>
                                  </p:childTnLst>
                                </p:cTn>
                              </p:par>
                              <p:par>
                                <p:cTn id="19" presetID="10" presetClass="entr" presetSubtype="0" fill="hold"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fade">
                                      <p:cBhvr>
                                        <p:cTn id="26" dur="500"/>
                                        <p:tgtEl>
                                          <p:spTgt spid="24"/>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500"/>
                                        <p:tgtEl>
                                          <p:spTgt spid="21"/>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1" grpId="0"/>
      <p:bldP spid="23" grpId="0"/>
      <p:bldP spid="24" grpId="0"/>
      <p:bldP spid="3" grpId="0"/>
      <p:bldP spid="26" grpId="0"/>
      <p:bldP spid="20" grpId="0"/>
      <p:bldP spid="2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a:xfrm>
            <a:off x="332513" y="241427"/>
            <a:ext cx="9055073" cy="493439"/>
          </a:xfrm>
        </p:spPr>
        <p:txBody>
          <a:bodyPr>
            <a:normAutofit/>
          </a:bodyPr>
          <a:lstStyle/>
          <a:p>
            <a:r>
              <a:rPr lang="en-GB" sz="2800" dirty="0"/>
              <a:t>The </a:t>
            </a:r>
            <a:r>
              <a:rPr lang="en-GB" sz="2800" b="1" dirty="0"/>
              <a:t>BAUM-WELCH Algorithm</a:t>
            </a:r>
            <a:endParaRPr lang="en-GB" dirty="0"/>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25</a:t>
            </a:fld>
            <a:endParaRPr lang="it-IT"/>
          </a:p>
        </p:txBody>
      </p:sp>
      <mc:AlternateContent xmlns:mc="http://schemas.openxmlformats.org/markup-compatibility/2006" xmlns:a14="http://schemas.microsoft.com/office/drawing/2010/main">
        <mc:Choice Requires="a14">
          <p:sp>
            <p:nvSpPr>
              <p:cNvPr id="9" name="Rettangolo 8">
                <a:extLst>
                  <a:ext uri="{FF2B5EF4-FFF2-40B4-BE49-F238E27FC236}">
                    <a16:creationId xmlns:a16="http://schemas.microsoft.com/office/drawing/2014/main" id="{9527E690-2080-48F9-B336-4FE3F3A92F60}"/>
                  </a:ext>
                </a:extLst>
              </p:cNvPr>
              <p:cNvSpPr/>
              <p:nvPr/>
            </p:nvSpPr>
            <p:spPr>
              <a:xfrm>
                <a:off x="1054402" y="1502677"/>
                <a:ext cx="7961337" cy="895373"/>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it-IT" sz="2000" b="0" i="1" smtClean="0">
                              <a:latin typeface="Cambria Math" panose="02040503050406030204" pitchFamily="18" charset="0"/>
                            </a:rPr>
                          </m:ctrlPr>
                        </m:sSubPr>
                        <m:e>
                          <m:r>
                            <a:rPr lang="it-IT" sz="2000" i="1" smtClean="0">
                              <a:latin typeface="Cambria Math" panose="02040503050406030204" pitchFamily="18" charset="0"/>
                            </a:rPr>
                            <m:t>𝜉</m:t>
                          </m:r>
                        </m:e>
                        <m:sub>
                          <m:r>
                            <a:rPr lang="it-IT" sz="2000" b="0" i="1" smtClean="0">
                              <a:latin typeface="Cambria Math" panose="02040503050406030204" pitchFamily="18" charset="0"/>
                            </a:rPr>
                            <m:t>𝑡</m:t>
                          </m:r>
                        </m:sub>
                      </m:sSub>
                      <m:d>
                        <m:dPr>
                          <m:ctrlPr>
                            <a:rPr lang="it-IT" sz="2000" b="0" i="1" smtClean="0">
                              <a:latin typeface="Cambria Math" panose="02040503050406030204" pitchFamily="18" charset="0"/>
                            </a:rPr>
                          </m:ctrlPr>
                        </m:dPr>
                        <m:e>
                          <m:r>
                            <a:rPr lang="it-IT" sz="2000" b="0" i="1" smtClean="0">
                              <a:solidFill>
                                <a:srgbClr val="E71224"/>
                              </a:solidFill>
                              <a:latin typeface="Cambria Math" panose="02040503050406030204" pitchFamily="18" charset="0"/>
                            </a:rPr>
                            <m:t>𝑖</m:t>
                          </m:r>
                          <m:r>
                            <a:rPr lang="it-IT" sz="2000" b="0" i="1" smtClean="0">
                              <a:latin typeface="Cambria Math" panose="02040503050406030204" pitchFamily="18" charset="0"/>
                            </a:rPr>
                            <m:t>,</m:t>
                          </m:r>
                          <m:r>
                            <a:rPr lang="it-IT" sz="2000" b="0" i="1" smtClean="0">
                              <a:solidFill>
                                <a:srgbClr val="0000FF"/>
                              </a:solidFill>
                              <a:latin typeface="Cambria Math" panose="02040503050406030204" pitchFamily="18" charset="0"/>
                            </a:rPr>
                            <m:t>𝑗</m:t>
                          </m:r>
                        </m:e>
                      </m:d>
                      <m:r>
                        <a:rPr lang="it-IT" sz="2000" b="0" i="1" smtClean="0">
                          <a:latin typeface="Cambria Math" panose="02040503050406030204" pitchFamily="18" charset="0"/>
                        </a:rPr>
                        <m:t>=</m:t>
                      </m:r>
                      <m:func>
                        <m:funcPr>
                          <m:ctrlPr>
                            <a:rPr lang="it-IT" sz="2000" b="0" i="1" smtClean="0">
                              <a:latin typeface="Cambria Math" panose="02040503050406030204" pitchFamily="18" charset="0"/>
                            </a:rPr>
                          </m:ctrlPr>
                        </m:funcPr>
                        <m:fName>
                          <m:r>
                            <m:rPr>
                              <m:sty m:val="p"/>
                            </m:rPr>
                            <a:rPr lang="it-IT" sz="2000" b="0" i="0" smtClean="0">
                              <a:latin typeface="Cambria Math" panose="02040503050406030204" pitchFamily="18" charset="0"/>
                            </a:rPr>
                            <m:t>Pr</m:t>
                          </m:r>
                        </m:fName>
                        <m:e>
                          <m:d>
                            <m:dPr>
                              <m:ctrlPr>
                                <a:rPr lang="it-IT" sz="2000" b="0" i="1" smtClean="0">
                                  <a:latin typeface="Cambria Math" panose="02040503050406030204" pitchFamily="18" charset="0"/>
                                </a:rPr>
                              </m:ctrlPr>
                            </m:dPr>
                            <m:e>
                              <m:sSub>
                                <m:sSubPr>
                                  <m:ctrlPr>
                                    <a:rPr lang="it-IT" sz="2000" b="0" i="1" smtClean="0">
                                      <a:latin typeface="Cambria Math" panose="02040503050406030204" pitchFamily="18" charset="0"/>
                                    </a:rPr>
                                  </m:ctrlPr>
                                </m:sSubPr>
                                <m:e>
                                  <m:r>
                                    <a:rPr lang="it-IT" sz="2000" b="0" i="1" smtClean="0">
                                      <a:latin typeface="Cambria Math" panose="02040503050406030204" pitchFamily="18" charset="0"/>
                                    </a:rPr>
                                    <m:t>𝑞</m:t>
                                  </m:r>
                                </m:e>
                                <m:sub>
                                  <m:r>
                                    <a:rPr lang="it-IT" sz="2000" b="0" i="1" smtClean="0">
                                      <a:latin typeface="Cambria Math" panose="02040503050406030204" pitchFamily="18" charset="0"/>
                                    </a:rPr>
                                    <m:t>𝑡</m:t>
                                  </m:r>
                                </m:sub>
                              </m:sSub>
                              <m:r>
                                <a:rPr lang="it-IT" sz="2000" b="0" i="1" smtClean="0">
                                  <a:latin typeface="Cambria Math" panose="02040503050406030204" pitchFamily="18" charset="0"/>
                                </a:rPr>
                                <m:t>=</m:t>
                              </m:r>
                              <m:sSub>
                                <m:sSubPr>
                                  <m:ctrlPr>
                                    <a:rPr lang="it-IT" sz="2000" b="0" i="1" smtClean="0">
                                      <a:solidFill>
                                        <a:srgbClr val="FF0000"/>
                                      </a:solidFill>
                                      <a:latin typeface="Cambria Math" panose="02040503050406030204" pitchFamily="18" charset="0"/>
                                    </a:rPr>
                                  </m:ctrlPr>
                                </m:sSubPr>
                                <m:e>
                                  <m:r>
                                    <a:rPr lang="it-IT" sz="2000" b="0" i="1" smtClean="0">
                                      <a:solidFill>
                                        <a:srgbClr val="FF0000"/>
                                      </a:solidFill>
                                      <a:latin typeface="Cambria Math" panose="02040503050406030204" pitchFamily="18" charset="0"/>
                                    </a:rPr>
                                    <m:t>𝑆</m:t>
                                  </m:r>
                                </m:e>
                                <m:sub>
                                  <m:r>
                                    <a:rPr lang="it-IT" sz="2000" b="0" i="1" smtClean="0">
                                      <a:solidFill>
                                        <a:srgbClr val="FF0000"/>
                                      </a:solidFill>
                                      <a:latin typeface="Cambria Math" panose="02040503050406030204" pitchFamily="18" charset="0"/>
                                    </a:rPr>
                                    <m:t>𝑖</m:t>
                                  </m:r>
                                </m:sub>
                              </m:sSub>
                              <m:r>
                                <a:rPr lang="it-IT" sz="2000" b="0" i="1" smtClean="0">
                                  <a:latin typeface="Cambria Math" panose="02040503050406030204" pitchFamily="18" charset="0"/>
                                </a:rPr>
                                <m:t>,</m:t>
                              </m:r>
                              <m:sSub>
                                <m:sSubPr>
                                  <m:ctrlPr>
                                    <a:rPr lang="it-IT" sz="2000" b="0" i="1" smtClean="0">
                                      <a:latin typeface="Cambria Math" panose="02040503050406030204" pitchFamily="18" charset="0"/>
                                    </a:rPr>
                                  </m:ctrlPr>
                                </m:sSubPr>
                                <m:e>
                                  <m:r>
                                    <a:rPr lang="it-IT" sz="2000" b="0" i="1" smtClean="0">
                                      <a:latin typeface="Cambria Math" panose="02040503050406030204" pitchFamily="18" charset="0"/>
                                    </a:rPr>
                                    <m:t>𝑞</m:t>
                                  </m:r>
                                </m:e>
                                <m:sub>
                                  <m:r>
                                    <a:rPr lang="it-IT" sz="2000" b="0" i="1" smtClean="0">
                                      <a:latin typeface="Cambria Math" panose="02040503050406030204" pitchFamily="18" charset="0"/>
                                    </a:rPr>
                                    <m:t>𝑡</m:t>
                                  </m:r>
                                  <m:r>
                                    <a:rPr lang="it-IT" sz="2000" b="0" i="1" smtClean="0">
                                      <a:latin typeface="Cambria Math" panose="02040503050406030204" pitchFamily="18" charset="0"/>
                                    </a:rPr>
                                    <m:t>+1</m:t>
                                  </m:r>
                                </m:sub>
                              </m:sSub>
                              <m:r>
                                <a:rPr lang="it-IT" sz="2000" b="0" i="1" smtClean="0">
                                  <a:latin typeface="Cambria Math" panose="02040503050406030204" pitchFamily="18" charset="0"/>
                                </a:rPr>
                                <m:t>=</m:t>
                              </m:r>
                              <m:sSub>
                                <m:sSubPr>
                                  <m:ctrlPr>
                                    <a:rPr lang="it-IT" sz="2000" b="0" i="1" smtClean="0">
                                      <a:solidFill>
                                        <a:srgbClr val="0000FF"/>
                                      </a:solidFill>
                                      <a:latin typeface="Cambria Math" panose="02040503050406030204" pitchFamily="18" charset="0"/>
                                    </a:rPr>
                                  </m:ctrlPr>
                                </m:sSubPr>
                                <m:e>
                                  <m:r>
                                    <a:rPr lang="it-IT" sz="2000" b="0" i="1" smtClean="0">
                                      <a:solidFill>
                                        <a:srgbClr val="0000FF"/>
                                      </a:solidFill>
                                      <a:latin typeface="Cambria Math" panose="02040503050406030204" pitchFamily="18" charset="0"/>
                                    </a:rPr>
                                    <m:t>𝑆</m:t>
                                  </m:r>
                                </m:e>
                                <m:sub>
                                  <m:r>
                                    <a:rPr lang="it-IT" sz="2000" b="0" i="1" smtClean="0">
                                      <a:solidFill>
                                        <a:srgbClr val="0000FF"/>
                                      </a:solidFill>
                                      <a:latin typeface="Cambria Math" panose="02040503050406030204" pitchFamily="18" charset="0"/>
                                    </a:rPr>
                                    <m:t>𝑗</m:t>
                                  </m:r>
                                </m:sub>
                              </m:sSub>
                              <m:r>
                                <a:rPr lang="it-IT" sz="2000" b="0" i="1" smtClean="0">
                                  <a:solidFill>
                                    <a:srgbClr val="00B050"/>
                                  </a:solidFill>
                                  <a:latin typeface="Cambria Math" panose="02040503050406030204" pitchFamily="18" charset="0"/>
                                </a:rPr>
                                <m:t>|</m:t>
                              </m:r>
                              <m:r>
                                <a:rPr lang="it-IT" sz="2000" b="0" i="1" smtClean="0">
                                  <a:solidFill>
                                    <a:srgbClr val="00B050"/>
                                  </a:solidFill>
                                  <a:latin typeface="Cambria Math" panose="02040503050406030204" pitchFamily="18" charset="0"/>
                                </a:rPr>
                                <m:t>𝑂</m:t>
                              </m:r>
                              <m:r>
                                <a:rPr lang="it-IT" sz="2000" b="0" i="1" smtClean="0">
                                  <a:solidFill>
                                    <a:srgbClr val="00B050"/>
                                  </a:solidFill>
                                  <a:latin typeface="Cambria Math" panose="02040503050406030204" pitchFamily="18" charset="0"/>
                                </a:rPr>
                                <m:t>,</m:t>
                              </m:r>
                              <m:r>
                                <a:rPr lang="it-IT" sz="2000" b="0" i="1" smtClean="0">
                                  <a:solidFill>
                                    <a:srgbClr val="00B050"/>
                                  </a:solidFill>
                                  <a:latin typeface="Cambria Math" panose="02040503050406030204" pitchFamily="18" charset="0"/>
                                </a:rPr>
                                <m:t>𝜆</m:t>
                              </m:r>
                            </m:e>
                          </m:d>
                        </m:e>
                      </m:func>
                      <m:r>
                        <a:rPr lang="it-IT" sz="2000" i="1">
                          <a:latin typeface="Cambria Math" panose="02040503050406030204" pitchFamily="18" charset="0"/>
                        </a:rPr>
                        <m:t>=</m:t>
                      </m:r>
                      <m:f>
                        <m:fPr>
                          <m:ctrlPr>
                            <a:rPr lang="it-IT" sz="2000" i="1">
                              <a:latin typeface="Cambria Math" panose="02040503050406030204" pitchFamily="18" charset="0"/>
                            </a:rPr>
                          </m:ctrlPr>
                        </m:fPr>
                        <m:num>
                          <m:sSub>
                            <m:sSubPr>
                              <m:ctrlPr>
                                <a:rPr lang="it-IT" sz="2000" i="1">
                                  <a:latin typeface="Cambria Math" panose="02040503050406030204" pitchFamily="18" charset="0"/>
                                </a:rPr>
                              </m:ctrlPr>
                            </m:sSubPr>
                            <m:e>
                              <m:r>
                                <a:rPr lang="it-IT" sz="2000" i="1">
                                  <a:latin typeface="Cambria Math" panose="02040503050406030204" pitchFamily="18" charset="0"/>
                                </a:rPr>
                                <m:t>𝛼</m:t>
                              </m:r>
                            </m:e>
                            <m:sub>
                              <m:r>
                                <a:rPr lang="it-IT" sz="2000" i="1">
                                  <a:latin typeface="Cambria Math" panose="02040503050406030204" pitchFamily="18" charset="0"/>
                                </a:rPr>
                                <m:t>𝑡</m:t>
                              </m:r>
                            </m:sub>
                          </m:sSub>
                          <m:d>
                            <m:dPr>
                              <m:ctrlPr>
                                <a:rPr lang="it-IT" sz="2000" i="1">
                                  <a:latin typeface="Cambria Math" panose="02040503050406030204" pitchFamily="18" charset="0"/>
                                </a:rPr>
                              </m:ctrlPr>
                            </m:dPr>
                            <m:e>
                              <m:r>
                                <a:rPr lang="it-IT" sz="2000" i="1" smtClean="0">
                                  <a:solidFill>
                                    <a:srgbClr val="FF0000"/>
                                  </a:solidFill>
                                  <a:latin typeface="Cambria Math" panose="02040503050406030204" pitchFamily="18" charset="0"/>
                                </a:rPr>
                                <m:t>𝑖</m:t>
                              </m:r>
                            </m:e>
                          </m:d>
                          <m:r>
                            <a:rPr lang="it-IT" sz="2000" b="0" i="1" smtClean="0">
                              <a:latin typeface="Cambria Math" panose="02040503050406030204" pitchFamily="18" charset="0"/>
                            </a:rPr>
                            <m:t>⋅</m:t>
                          </m:r>
                          <m:d>
                            <m:dPr>
                              <m:ctrlPr>
                                <a:rPr lang="it-IT" sz="2000" b="0" i="1" smtClean="0">
                                  <a:latin typeface="Cambria Math" panose="02040503050406030204" pitchFamily="18" charset="0"/>
                                </a:rPr>
                              </m:ctrlPr>
                            </m:dPr>
                            <m:e>
                              <m:sSub>
                                <m:sSubPr>
                                  <m:ctrlPr>
                                    <a:rPr lang="it-IT" sz="2000" i="1">
                                      <a:latin typeface="Cambria Math" panose="02040503050406030204" pitchFamily="18" charset="0"/>
                                    </a:rPr>
                                  </m:ctrlPr>
                                </m:sSubPr>
                                <m:e>
                                  <m:r>
                                    <a:rPr lang="it-IT" sz="2000" i="1">
                                      <a:latin typeface="Cambria Math" panose="02040503050406030204" pitchFamily="18" charset="0"/>
                                    </a:rPr>
                                    <m:t>𝑎</m:t>
                                  </m:r>
                                </m:e>
                                <m:sub>
                                  <m:r>
                                    <a:rPr lang="it-IT" sz="2000" i="1">
                                      <a:solidFill>
                                        <a:srgbClr val="FF0000"/>
                                      </a:solidFill>
                                      <a:latin typeface="Cambria Math" panose="02040503050406030204" pitchFamily="18" charset="0"/>
                                    </a:rPr>
                                    <m:t>𝑖</m:t>
                                  </m:r>
                                  <m:r>
                                    <a:rPr lang="it-IT" sz="2000" i="1">
                                      <a:solidFill>
                                        <a:srgbClr val="0000FF"/>
                                      </a:solidFill>
                                      <a:latin typeface="Cambria Math" panose="02040503050406030204" pitchFamily="18" charset="0"/>
                                    </a:rPr>
                                    <m:t>𝑗</m:t>
                                  </m:r>
                                </m:sub>
                              </m:sSub>
                              <m:r>
                                <a:rPr lang="it-IT" sz="2000" i="1">
                                  <a:latin typeface="Cambria Math" panose="02040503050406030204" pitchFamily="18" charset="0"/>
                                </a:rPr>
                                <m:t>⋅</m:t>
                              </m:r>
                              <m:sSub>
                                <m:sSubPr>
                                  <m:ctrlPr>
                                    <a:rPr lang="it-IT" sz="2000" i="1">
                                      <a:latin typeface="Cambria Math" panose="02040503050406030204" pitchFamily="18" charset="0"/>
                                    </a:rPr>
                                  </m:ctrlPr>
                                </m:sSubPr>
                                <m:e>
                                  <m:r>
                                    <a:rPr lang="it-IT" sz="2000" i="1">
                                      <a:latin typeface="Cambria Math" panose="02040503050406030204" pitchFamily="18" charset="0"/>
                                    </a:rPr>
                                    <m:t>𝑏</m:t>
                                  </m:r>
                                </m:e>
                                <m:sub>
                                  <m:r>
                                    <a:rPr lang="it-IT" sz="2000" i="1">
                                      <a:solidFill>
                                        <a:srgbClr val="0000FF"/>
                                      </a:solidFill>
                                      <a:latin typeface="Cambria Math" panose="02040503050406030204" pitchFamily="18" charset="0"/>
                                    </a:rPr>
                                    <m:t>𝑗</m:t>
                                  </m:r>
                                </m:sub>
                              </m:sSub>
                              <m:d>
                                <m:dPr>
                                  <m:ctrlPr>
                                    <a:rPr lang="it-IT" sz="2000" i="1">
                                      <a:latin typeface="Cambria Math" panose="02040503050406030204" pitchFamily="18" charset="0"/>
                                    </a:rPr>
                                  </m:ctrlPr>
                                </m:dPr>
                                <m:e>
                                  <m:sSub>
                                    <m:sSubPr>
                                      <m:ctrlPr>
                                        <a:rPr lang="it-IT" sz="2000" i="1">
                                          <a:latin typeface="Cambria Math" panose="02040503050406030204" pitchFamily="18" charset="0"/>
                                        </a:rPr>
                                      </m:ctrlPr>
                                    </m:sSubPr>
                                    <m:e>
                                      <m:r>
                                        <a:rPr lang="it-IT" sz="2000" i="1">
                                          <a:latin typeface="Cambria Math" panose="02040503050406030204" pitchFamily="18" charset="0"/>
                                        </a:rPr>
                                        <m:t>𝑜</m:t>
                                      </m:r>
                                    </m:e>
                                    <m:sub>
                                      <m:r>
                                        <a:rPr lang="it-IT" sz="2000" i="1">
                                          <a:latin typeface="Cambria Math" panose="02040503050406030204" pitchFamily="18" charset="0"/>
                                        </a:rPr>
                                        <m:t>𝑡</m:t>
                                      </m:r>
                                      <m:r>
                                        <a:rPr lang="it-IT" sz="2000" i="1">
                                          <a:latin typeface="Cambria Math" panose="02040503050406030204" pitchFamily="18" charset="0"/>
                                        </a:rPr>
                                        <m:t>+1</m:t>
                                      </m:r>
                                    </m:sub>
                                  </m:sSub>
                                </m:e>
                              </m:d>
                            </m:e>
                          </m:d>
                          <m:r>
                            <a:rPr lang="it-IT" sz="2000" b="0" i="1" smtClean="0">
                              <a:latin typeface="Cambria Math" panose="02040503050406030204" pitchFamily="18" charset="0"/>
                            </a:rPr>
                            <m:t>⋅</m:t>
                          </m:r>
                          <m:sSub>
                            <m:sSubPr>
                              <m:ctrlPr>
                                <a:rPr lang="it-IT" sz="2000" i="1">
                                  <a:latin typeface="Cambria Math" panose="02040503050406030204" pitchFamily="18" charset="0"/>
                                </a:rPr>
                              </m:ctrlPr>
                            </m:sSubPr>
                            <m:e>
                              <m:r>
                                <a:rPr lang="it-IT" sz="2000" i="1">
                                  <a:latin typeface="Cambria Math" panose="02040503050406030204" pitchFamily="18" charset="0"/>
                                </a:rPr>
                                <m:t>𝛽</m:t>
                              </m:r>
                            </m:e>
                            <m:sub>
                              <m:r>
                                <a:rPr lang="it-IT" sz="2000" i="1">
                                  <a:latin typeface="Cambria Math" panose="02040503050406030204" pitchFamily="18" charset="0"/>
                                </a:rPr>
                                <m:t>𝑡</m:t>
                              </m:r>
                              <m:r>
                                <a:rPr lang="it-IT" sz="2000" i="1">
                                  <a:latin typeface="Cambria Math" panose="02040503050406030204" pitchFamily="18" charset="0"/>
                                </a:rPr>
                                <m:t>+1</m:t>
                              </m:r>
                            </m:sub>
                          </m:sSub>
                          <m:r>
                            <a:rPr lang="it-IT" sz="2000" i="1">
                              <a:latin typeface="Cambria Math" panose="02040503050406030204" pitchFamily="18" charset="0"/>
                            </a:rPr>
                            <m:t>(</m:t>
                          </m:r>
                          <m:r>
                            <a:rPr lang="it-IT" sz="2000" i="1" smtClean="0">
                              <a:solidFill>
                                <a:srgbClr val="0000FF"/>
                              </a:solidFill>
                              <a:latin typeface="Cambria Math" panose="02040503050406030204" pitchFamily="18" charset="0"/>
                            </a:rPr>
                            <m:t>𝑗</m:t>
                          </m:r>
                          <m:r>
                            <a:rPr lang="it-IT" sz="2000" i="1">
                              <a:latin typeface="Cambria Math" panose="02040503050406030204" pitchFamily="18" charset="0"/>
                            </a:rPr>
                            <m:t>)</m:t>
                          </m:r>
                        </m:num>
                        <m:den>
                          <m:func>
                            <m:funcPr>
                              <m:ctrlPr>
                                <a:rPr lang="it-IT" sz="2000" i="1">
                                  <a:latin typeface="Cambria Math" panose="02040503050406030204" pitchFamily="18" charset="0"/>
                                </a:rPr>
                              </m:ctrlPr>
                            </m:funcPr>
                            <m:fName>
                              <m:r>
                                <m:rPr>
                                  <m:sty m:val="p"/>
                                </m:rPr>
                                <a:rPr lang="it-IT" sz="2000">
                                  <a:latin typeface="Cambria Math" panose="02040503050406030204" pitchFamily="18" charset="0"/>
                                </a:rPr>
                                <m:t>Pr</m:t>
                              </m:r>
                            </m:fName>
                            <m:e>
                              <m:r>
                                <a:rPr lang="it-IT" sz="2000" i="1">
                                  <a:latin typeface="Cambria Math" panose="02040503050406030204" pitchFamily="18" charset="0"/>
                                </a:rPr>
                                <m:t>(</m:t>
                              </m:r>
                              <m:r>
                                <a:rPr lang="it-IT" sz="2000" i="1">
                                  <a:latin typeface="Cambria Math" panose="02040503050406030204" pitchFamily="18" charset="0"/>
                                </a:rPr>
                                <m:t>𝑂</m:t>
                              </m:r>
                              <m:r>
                                <a:rPr lang="it-IT" sz="2000" i="1">
                                  <a:latin typeface="Cambria Math" panose="02040503050406030204" pitchFamily="18" charset="0"/>
                                </a:rPr>
                                <m:t>|</m:t>
                              </m:r>
                              <m:r>
                                <a:rPr lang="it-IT" sz="2000" i="1">
                                  <a:latin typeface="Cambria Math" panose="02040503050406030204" pitchFamily="18" charset="0"/>
                                </a:rPr>
                                <m:t>𝜆</m:t>
                              </m:r>
                              <m:r>
                                <a:rPr lang="it-IT" sz="2000" i="1">
                                  <a:latin typeface="Cambria Math" panose="02040503050406030204" pitchFamily="18" charset="0"/>
                                </a:rPr>
                                <m:t>)</m:t>
                              </m:r>
                            </m:e>
                          </m:func>
                        </m:den>
                      </m:f>
                    </m:oMath>
                  </m:oMathPara>
                </a14:m>
                <a:endParaRPr lang="it-IT" sz="2000" dirty="0"/>
              </a:p>
            </p:txBody>
          </p:sp>
        </mc:Choice>
        <mc:Fallback xmlns="">
          <p:sp>
            <p:nvSpPr>
              <p:cNvPr id="9" name="Rettangolo 8">
                <a:extLst>
                  <a:ext uri="{FF2B5EF4-FFF2-40B4-BE49-F238E27FC236}">
                    <a16:creationId xmlns:a16="http://schemas.microsoft.com/office/drawing/2014/main" id="{9527E690-2080-48F9-B336-4FE3F3A92F60}"/>
                  </a:ext>
                </a:extLst>
              </p:cNvPr>
              <p:cNvSpPr>
                <a:spLocks noRot="1" noChangeAspect="1" noMove="1" noResize="1" noEditPoints="1" noAdjustHandles="1" noChangeArrowheads="1" noChangeShapeType="1" noTextEdit="1"/>
              </p:cNvSpPr>
              <p:nvPr/>
            </p:nvSpPr>
            <p:spPr>
              <a:xfrm>
                <a:off x="1054402" y="1502677"/>
                <a:ext cx="7961337" cy="895373"/>
              </a:xfrm>
              <a:prstGeom prst="rect">
                <a:avLst/>
              </a:prstGeom>
              <a:blipFill>
                <a:blip r:embed="rId6"/>
                <a:stretch>
                  <a:fillRect/>
                </a:stretch>
              </a:blipFill>
            </p:spPr>
            <p:txBody>
              <a:bodyPr/>
              <a:lstStyle/>
              <a:p>
                <a:r>
                  <a:rPr lang="it-IT">
                    <a:noFill/>
                  </a:rPr>
                  <a:t> </a:t>
                </a:r>
              </a:p>
            </p:txBody>
          </p:sp>
        </mc:Fallback>
      </mc:AlternateContent>
      <p:sp>
        <p:nvSpPr>
          <p:cNvPr id="6" name="Rettangolo 5">
            <a:extLst>
              <a:ext uri="{FF2B5EF4-FFF2-40B4-BE49-F238E27FC236}">
                <a16:creationId xmlns:a16="http://schemas.microsoft.com/office/drawing/2014/main" id="{8BDE6A33-4CAC-4BF2-B776-73876C4FED5D}"/>
              </a:ext>
            </a:extLst>
          </p:cNvPr>
          <p:cNvSpPr/>
          <p:nvPr/>
        </p:nvSpPr>
        <p:spPr>
          <a:xfrm>
            <a:off x="332513" y="896355"/>
            <a:ext cx="9216626" cy="415498"/>
          </a:xfrm>
          <a:prstGeom prst="rect">
            <a:avLst/>
          </a:prstGeom>
        </p:spPr>
        <p:txBody>
          <a:bodyPr wrap="none">
            <a:spAutoFit/>
          </a:bodyPr>
          <a:lstStyle/>
          <a:p>
            <a:pPr marL="342900" indent="-342900">
              <a:buFont typeface="Arial" panose="020B0604020202020204" pitchFamily="34" charset="0"/>
              <a:buChar char="•"/>
            </a:pPr>
            <a:r>
              <a:rPr lang="en-GB" sz="2100" dirty="0"/>
              <a:t>Let us give an idea on how it works by introducing the following </a:t>
            </a:r>
            <a:r>
              <a:rPr lang="en-GB" sz="2100" b="1" dirty="0"/>
              <a:t>helper function</a:t>
            </a:r>
          </a:p>
        </p:txBody>
      </p:sp>
      <p:pic>
        <p:nvPicPr>
          <p:cNvPr id="8" name="Immagine 7">
            <a:extLst>
              <a:ext uri="{FF2B5EF4-FFF2-40B4-BE49-F238E27FC236}">
                <a16:creationId xmlns:a16="http://schemas.microsoft.com/office/drawing/2014/main" id="{EA204DF8-8984-4088-90AE-56128910FF81}"/>
              </a:ext>
            </a:extLst>
          </p:cNvPr>
          <p:cNvPicPr>
            <a:picLocks noChangeAspect="1"/>
          </p:cNvPicPr>
          <p:nvPr/>
        </p:nvPicPr>
        <p:blipFill>
          <a:blip r:embed="rId7"/>
          <a:stretch>
            <a:fillRect/>
          </a:stretch>
        </p:blipFill>
        <p:spPr>
          <a:xfrm>
            <a:off x="496013" y="2508513"/>
            <a:ext cx="3742769" cy="2135397"/>
          </a:xfrm>
          <a:prstGeom prst="rect">
            <a:avLst/>
          </a:prstGeom>
        </p:spPr>
      </p:pic>
      <mc:AlternateContent xmlns:mc="http://schemas.openxmlformats.org/markup-compatibility/2006" xmlns:a14="http://schemas.microsoft.com/office/drawing/2010/main">
        <mc:Choice Requires="a14">
          <p:sp>
            <p:nvSpPr>
              <p:cNvPr id="11" name="Rettangolo 10">
                <a:extLst>
                  <a:ext uri="{FF2B5EF4-FFF2-40B4-BE49-F238E27FC236}">
                    <a16:creationId xmlns:a16="http://schemas.microsoft.com/office/drawing/2014/main" id="{0525A002-311E-4787-A09F-8B49DE51F581}"/>
                  </a:ext>
                </a:extLst>
              </p:cNvPr>
              <p:cNvSpPr/>
              <p:nvPr/>
            </p:nvSpPr>
            <p:spPr>
              <a:xfrm>
                <a:off x="5331396" y="2420817"/>
                <a:ext cx="4253216" cy="95673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2000" i="1" smtClean="0">
                          <a:latin typeface="Cambria Math" panose="02040503050406030204" pitchFamily="18" charset="0"/>
                        </a:rPr>
                        <m:t>=</m:t>
                      </m:r>
                      <m:f>
                        <m:fPr>
                          <m:ctrlPr>
                            <a:rPr lang="it-IT" sz="2000" i="1" smtClean="0">
                              <a:latin typeface="Cambria Math" panose="02040503050406030204" pitchFamily="18" charset="0"/>
                            </a:rPr>
                          </m:ctrlPr>
                        </m:fPr>
                        <m:num>
                          <m:sSub>
                            <m:sSubPr>
                              <m:ctrlPr>
                                <a:rPr lang="it-IT" sz="2000" i="1">
                                  <a:latin typeface="Cambria Math" panose="02040503050406030204" pitchFamily="18" charset="0"/>
                                </a:rPr>
                              </m:ctrlPr>
                            </m:sSubPr>
                            <m:e>
                              <m:r>
                                <a:rPr lang="it-IT" sz="2000" i="1">
                                  <a:latin typeface="Cambria Math" panose="02040503050406030204" pitchFamily="18" charset="0"/>
                                </a:rPr>
                                <m:t>𝛼</m:t>
                              </m:r>
                            </m:e>
                            <m:sub>
                              <m:r>
                                <a:rPr lang="it-IT" sz="2000" i="1">
                                  <a:latin typeface="Cambria Math" panose="02040503050406030204" pitchFamily="18" charset="0"/>
                                </a:rPr>
                                <m:t>𝑡</m:t>
                              </m:r>
                            </m:sub>
                          </m:sSub>
                          <m:d>
                            <m:dPr>
                              <m:ctrlPr>
                                <a:rPr lang="it-IT" sz="2000" i="1">
                                  <a:latin typeface="Cambria Math" panose="02040503050406030204" pitchFamily="18" charset="0"/>
                                </a:rPr>
                              </m:ctrlPr>
                            </m:dPr>
                            <m:e>
                              <m:r>
                                <a:rPr lang="it-IT" sz="2000" i="1">
                                  <a:solidFill>
                                    <a:srgbClr val="FF0000"/>
                                  </a:solidFill>
                                  <a:latin typeface="Cambria Math" panose="02040503050406030204" pitchFamily="18" charset="0"/>
                                </a:rPr>
                                <m:t>𝑖</m:t>
                              </m:r>
                            </m:e>
                          </m:d>
                          <m:r>
                            <a:rPr lang="it-IT" sz="2000" i="1">
                              <a:latin typeface="Cambria Math" panose="02040503050406030204" pitchFamily="18" charset="0"/>
                            </a:rPr>
                            <m:t>⋅</m:t>
                          </m:r>
                          <m:d>
                            <m:dPr>
                              <m:ctrlPr>
                                <a:rPr lang="it-IT" sz="2000" i="1">
                                  <a:latin typeface="Cambria Math" panose="02040503050406030204" pitchFamily="18" charset="0"/>
                                </a:rPr>
                              </m:ctrlPr>
                            </m:dPr>
                            <m:e>
                              <m:sSub>
                                <m:sSubPr>
                                  <m:ctrlPr>
                                    <a:rPr lang="it-IT" sz="2000" i="1">
                                      <a:latin typeface="Cambria Math" panose="02040503050406030204" pitchFamily="18" charset="0"/>
                                    </a:rPr>
                                  </m:ctrlPr>
                                </m:sSubPr>
                                <m:e>
                                  <m:r>
                                    <a:rPr lang="it-IT" sz="2000" i="1">
                                      <a:latin typeface="Cambria Math" panose="02040503050406030204" pitchFamily="18" charset="0"/>
                                    </a:rPr>
                                    <m:t>𝑎</m:t>
                                  </m:r>
                                </m:e>
                                <m:sub>
                                  <m:r>
                                    <a:rPr lang="it-IT" sz="2000" i="1">
                                      <a:solidFill>
                                        <a:srgbClr val="FF0000"/>
                                      </a:solidFill>
                                      <a:latin typeface="Cambria Math" panose="02040503050406030204" pitchFamily="18" charset="0"/>
                                    </a:rPr>
                                    <m:t>𝑖</m:t>
                                  </m:r>
                                  <m:r>
                                    <a:rPr lang="it-IT" sz="2000" i="1">
                                      <a:solidFill>
                                        <a:srgbClr val="0000FF"/>
                                      </a:solidFill>
                                      <a:latin typeface="Cambria Math" panose="02040503050406030204" pitchFamily="18" charset="0"/>
                                    </a:rPr>
                                    <m:t>𝑗</m:t>
                                  </m:r>
                                </m:sub>
                              </m:sSub>
                              <m:r>
                                <a:rPr lang="it-IT" sz="2000" i="1">
                                  <a:latin typeface="Cambria Math" panose="02040503050406030204" pitchFamily="18" charset="0"/>
                                </a:rPr>
                                <m:t>⋅</m:t>
                              </m:r>
                              <m:sSub>
                                <m:sSubPr>
                                  <m:ctrlPr>
                                    <a:rPr lang="it-IT" sz="2000" i="1">
                                      <a:latin typeface="Cambria Math" panose="02040503050406030204" pitchFamily="18" charset="0"/>
                                    </a:rPr>
                                  </m:ctrlPr>
                                </m:sSubPr>
                                <m:e>
                                  <m:r>
                                    <a:rPr lang="it-IT" sz="2000" i="1">
                                      <a:latin typeface="Cambria Math" panose="02040503050406030204" pitchFamily="18" charset="0"/>
                                    </a:rPr>
                                    <m:t>𝑏</m:t>
                                  </m:r>
                                </m:e>
                                <m:sub>
                                  <m:r>
                                    <a:rPr lang="it-IT" sz="2000" i="1">
                                      <a:solidFill>
                                        <a:srgbClr val="0000FF"/>
                                      </a:solidFill>
                                      <a:latin typeface="Cambria Math" panose="02040503050406030204" pitchFamily="18" charset="0"/>
                                    </a:rPr>
                                    <m:t>𝑗</m:t>
                                  </m:r>
                                </m:sub>
                              </m:sSub>
                              <m:d>
                                <m:dPr>
                                  <m:ctrlPr>
                                    <a:rPr lang="it-IT" sz="2000" i="1">
                                      <a:latin typeface="Cambria Math" panose="02040503050406030204" pitchFamily="18" charset="0"/>
                                    </a:rPr>
                                  </m:ctrlPr>
                                </m:dPr>
                                <m:e>
                                  <m:sSub>
                                    <m:sSubPr>
                                      <m:ctrlPr>
                                        <a:rPr lang="it-IT" sz="2000" i="1">
                                          <a:latin typeface="Cambria Math" panose="02040503050406030204" pitchFamily="18" charset="0"/>
                                        </a:rPr>
                                      </m:ctrlPr>
                                    </m:sSubPr>
                                    <m:e>
                                      <m:r>
                                        <a:rPr lang="it-IT" sz="2000" i="1">
                                          <a:latin typeface="Cambria Math" panose="02040503050406030204" pitchFamily="18" charset="0"/>
                                        </a:rPr>
                                        <m:t>𝑜</m:t>
                                      </m:r>
                                    </m:e>
                                    <m:sub>
                                      <m:r>
                                        <a:rPr lang="it-IT" sz="2000" i="1">
                                          <a:latin typeface="Cambria Math" panose="02040503050406030204" pitchFamily="18" charset="0"/>
                                        </a:rPr>
                                        <m:t>𝑡</m:t>
                                      </m:r>
                                      <m:r>
                                        <a:rPr lang="it-IT" sz="2000" i="1">
                                          <a:latin typeface="Cambria Math" panose="02040503050406030204" pitchFamily="18" charset="0"/>
                                        </a:rPr>
                                        <m:t>+1</m:t>
                                      </m:r>
                                    </m:sub>
                                  </m:sSub>
                                </m:e>
                              </m:d>
                            </m:e>
                          </m:d>
                          <m:r>
                            <a:rPr lang="it-IT" sz="2000" i="1">
                              <a:latin typeface="Cambria Math" panose="02040503050406030204" pitchFamily="18" charset="0"/>
                            </a:rPr>
                            <m:t>⋅</m:t>
                          </m:r>
                          <m:sSub>
                            <m:sSubPr>
                              <m:ctrlPr>
                                <a:rPr lang="it-IT" sz="2000" i="1">
                                  <a:latin typeface="Cambria Math" panose="02040503050406030204" pitchFamily="18" charset="0"/>
                                </a:rPr>
                              </m:ctrlPr>
                            </m:sSubPr>
                            <m:e>
                              <m:r>
                                <a:rPr lang="it-IT" sz="2000" i="1">
                                  <a:latin typeface="Cambria Math" panose="02040503050406030204" pitchFamily="18" charset="0"/>
                                </a:rPr>
                                <m:t>𝛽</m:t>
                              </m:r>
                            </m:e>
                            <m:sub>
                              <m:r>
                                <a:rPr lang="it-IT" sz="2000" i="1">
                                  <a:latin typeface="Cambria Math" panose="02040503050406030204" pitchFamily="18" charset="0"/>
                                </a:rPr>
                                <m:t>𝑡</m:t>
                              </m:r>
                              <m:r>
                                <a:rPr lang="it-IT" sz="2000" i="1">
                                  <a:latin typeface="Cambria Math" panose="02040503050406030204" pitchFamily="18" charset="0"/>
                                </a:rPr>
                                <m:t>+1</m:t>
                              </m:r>
                            </m:sub>
                          </m:sSub>
                          <m:r>
                            <a:rPr lang="it-IT" sz="2000" i="1">
                              <a:latin typeface="Cambria Math" panose="02040503050406030204" pitchFamily="18" charset="0"/>
                            </a:rPr>
                            <m:t>(</m:t>
                          </m:r>
                          <m:r>
                            <a:rPr lang="it-IT" sz="2000" i="1">
                              <a:solidFill>
                                <a:srgbClr val="0000FF"/>
                              </a:solidFill>
                              <a:latin typeface="Cambria Math" panose="02040503050406030204" pitchFamily="18" charset="0"/>
                            </a:rPr>
                            <m:t>𝑗</m:t>
                          </m:r>
                          <m:r>
                            <a:rPr lang="it-IT" sz="2000" i="1">
                              <a:latin typeface="Cambria Math" panose="02040503050406030204" pitchFamily="18" charset="0"/>
                            </a:rPr>
                            <m:t>)</m:t>
                          </m:r>
                        </m:num>
                        <m:den>
                          <m:nary>
                            <m:naryPr>
                              <m:chr m:val="∑"/>
                              <m:ctrlPr>
                                <a:rPr lang="it-IT" sz="2000" i="1">
                                  <a:latin typeface="Cambria Math" panose="02040503050406030204" pitchFamily="18" charset="0"/>
                                </a:rPr>
                              </m:ctrlPr>
                            </m:naryPr>
                            <m:sub>
                              <m:r>
                                <m:rPr>
                                  <m:brk m:alnAt="23"/>
                                </m:rPr>
                                <a:rPr lang="it-IT" sz="2000" b="0" i="1" smtClean="0">
                                  <a:latin typeface="Cambria Math" panose="02040503050406030204" pitchFamily="18" charset="0"/>
                                </a:rPr>
                                <m:t>𝑖</m:t>
                              </m:r>
                              <m:r>
                                <a:rPr lang="it-IT" sz="2000" b="0" i="1" smtClean="0">
                                  <a:latin typeface="Cambria Math" panose="02040503050406030204" pitchFamily="18" charset="0"/>
                                </a:rPr>
                                <m:t>=1</m:t>
                              </m:r>
                            </m:sub>
                            <m:sup>
                              <m:r>
                                <a:rPr lang="it-IT" sz="2000" b="0" i="1" smtClean="0">
                                  <a:latin typeface="Cambria Math" panose="02040503050406030204" pitchFamily="18" charset="0"/>
                                </a:rPr>
                                <m:t>𝑁</m:t>
                              </m:r>
                            </m:sup>
                            <m:e>
                              <m:sSub>
                                <m:sSubPr>
                                  <m:ctrlPr>
                                    <a:rPr lang="it-IT" sz="2000" i="1">
                                      <a:latin typeface="Cambria Math" panose="02040503050406030204" pitchFamily="18" charset="0"/>
                                    </a:rPr>
                                  </m:ctrlPr>
                                </m:sSubPr>
                                <m:e>
                                  <m:r>
                                    <a:rPr lang="it-IT" sz="2000" b="0" i="1" smtClean="0">
                                      <a:latin typeface="Cambria Math" panose="02040503050406030204" pitchFamily="18" charset="0"/>
                                    </a:rPr>
                                    <m:t>𝛼</m:t>
                                  </m:r>
                                </m:e>
                                <m:sub>
                                  <m:r>
                                    <a:rPr lang="it-IT" sz="2000" i="1">
                                      <a:latin typeface="Cambria Math" panose="02040503050406030204" pitchFamily="18" charset="0"/>
                                    </a:rPr>
                                    <m:t>𝑡</m:t>
                                  </m:r>
                                </m:sub>
                              </m:sSub>
                              <m:d>
                                <m:dPr>
                                  <m:ctrlPr>
                                    <a:rPr lang="it-IT" sz="2000" i="1">
                                      <a:latin typeface="Cambria Math" panose="02040503050406030204" pitchFamily="18" charset="0"/>
                                    </a:rPr>
                                  </m:ctrlPr>
                                </m:dPr>
                                <m:e>
                                  <m:r>
                                    <a:rPr lang="it-IT" sz="2000" i="1">
                                      <a:latin typeface="Cambria Math" panose="02040503050406030204" pitchFamily="18" charset="0"/>
                                    </a:rPr>
                                    <m:t>𝑖</m:t>
                                  </m:r>
                                </m:e>
                              </m:d>
                              <m:nary>
                                <m:naryPr>
                                  <m:chr m:val="∑"/>
                                  <m:ctrlPr>
                                    <a:rPr lang="it-IT" sz="2000" i="1">
                                      <a:latin typeface="Cambria Math" panose="02040503050406030204" pitchFamily="18" charset="0"/>
                                    </a:rPr>
                                  </m:ctrlPr>
                                </m:naryPr>
                                <m:sub>
                                  <m:r>
                                    <m:rPr>
                                      <m:brk m:alnAt="23"/>
                                    </m:rPr>
                                    <a:rPr lang="it-IT" sz="2000" b="0" i="1" smtClean="0">
                                      <a:latin typeface="Cambria Math" panose="02040503050406030204" pitchFamily="18" charset="0"/>
                                    </a:rPr>
                                    <m:t>𝑗</m:t>
                                  </m:r>
                                  <m:r>
                                    <a:rPr lang="it-IT" sz="2000" b="0" i="1" smtClean="0">
                                      <a:latin typeface="Cambria Math" panose="02040503050406030204" pitchFamily="18" charset="0"/>
                                    </a:rPr>
                                    <m:t>=1</m:t>
                                  </m:r>
                                </m:sub>
                                <m:sup>
                                  <m:r>
                                    <a:rPr lang="it-IT" sz="2000" b="0" i="1" smtClean="0">
                                      <a:latin typeface="Cambria Math" panose="02040503050406030204" pitchFamily="18" charset="0"/>
                                    </a:rPr>
                                    <m:t>𝑁</m:t>
                                  </m:r>
                                </m:sup>
                                <m:e>
                                  <m:sSub>
                                    <m:sSubPr>
                                      <m:ctrlPr>
                                        <a:rPr lang="it-IT" sz="2000" i="1">
                                          <a:latin typeface="Cambria Math" panose="02040503050406030204" pitchFamily="18" charset="0"/>
                                        </a:rPr>
                                      </m:ctrlPr>
                                    </m:sSubPr>
                                    <m:e>
                                      <m:r>
                                        <a:rPr lang="it-IT" sz="2000" i="1">
                                          <a:latin typeface="Cambria Math" panose="02040503050406030204" pitchFamily="18" charset="0"/>
                                        </a:rPr>
                                        <m:t>𝑎</m:t>
                                      </m:r>
                                    </m:e>
                                    <m:sub>
                                      <m:r>
                                        <a:rPr lang="it-IT" sz="2000" i="1">
                                          <a:latin typeface="Cambria Math" panose="02040503050406030204" pitchFamily="18" charset="0"/>
                                        </a:rPr>
                                        <m:t>𝑖𝑗</m:t>
                                      </m:r>
                                    </m:sub>
                                  </m:sSub>
                                </m:e>
                              </m:nary>
                            </m:e>
                          </m:nary>
                          <m:sSub>
                            <m:sSubPr>
                              <m:ctrlPr>
                                <a:rPr lang="it-IT" sz="2000" b="0" i="1" smtClean="0">
                                  <a:latin typeface="Cambria Math" panose="02040503050406030204" pitchFamily="18" charset="0"/>
                                </a:rPr>
                              </m:ctrlPr>
                            </m:sSubPr>
                            <m:e>
                              <m:r>
                                <a:rPr lang="it-IT" sz="2000" b="0" i="1" smtClean="0">
                                  <a:latin typeface="Cambria Math" panose="02040503050406030204" pitchFamily="18" charset="0"/>
                                </a:rPr>
                                <m:t>𝑏</m:t>
                              </m:r>
                            </m:e>
                            <m:sub>
                              <m:r>
                                <a:rPr lang="it-IT" sz="2000" b="0" i="1" smtClean="0">
                                  <a:latin typeface="Cambria Math" panose="02040503050406030204" pitchFamily="18" charset="0"/>
                                </a:rPr>
                                <m:t>𝑗</m:t>
                              </m:r>
                            </m:sub>
                          </m:sSub>
                          <m:d>
                            <m:dPr>
                              <m:ctrlPr>
                                <a:rPr lang="it-IT" sz="2000" b="0" i="1" smtClean="0">
                                  <a:latin typeface="Cambria Math" panose="02040503050406030204" pitchFamily="18" charset="0"/>
                                </a:rPr>
                              </m:ctrlPr>
                            </m:dPr>
                            <m:e>
                              <m:sSub>
                                <m:sSubPr>
                                  <m:ctrlPr>
                                    <a:rPr lang="it-IT" sz="2000" b="0" i="1" smtClean="0">
                                      <a:latin typeface="Cambria Math" panose="02040503050406030204" pitchFamily="18" charset="0"/>
                                    </a:rPr>
                                  </m:ctrlPr>
                                </m:sSubPr>
                                <m:e>
                                  <m:r>
                                    <a:rPr lang="it-IT" sz="2000" b="0" i="1" smtClean="0">
                                      <a:latin typeface="Cambria Math" panose="02040503050406030204" pitchFamily="18" charset="0"/>
                                    </a:rPr>
                                    <m:t>𝑜</m:t>
                                  </m:r>
                                </m:e>
                                <m:sub>
                                  <m:r>
                                    <a:rPr lang="it-IT" sz="2000" b="0" i="1" smtClean="0">
                                      <a:latin typeface="Cambria Math" panose="02040503050406030204" pitchFamily="18" charset="0"/>
                                    </a:rPr>
                                    <m:t>𝑡</m:t>
                                  </m:r>
                                  <m:r>
                                    <a:rPr lang="it-IT" sz="2000" b="0" i="1" smtClean="0">
                                      <a:latin typeface="Cambria Math" panose="02040503050406030204" pitchFamily="18" charset="0"/>
                                    </a:rPr>
                                    <m:t>+1</m:t>
                                  </m:r>
                                </m:sub>
                              </m:sSub>
                            </m:e>
                          </m:d>
                          <m:sSub>
                            <m:sSubPr>
                              <m:ctrlPr>
                                <a:rPr lang="it-IT" sz="2000" b="0" i="1" smtClean="0">
                                  <a:latin typeface="Cambria Math" panose="02040503050406030204" pitchFamily="18" charset="0"/>
                                </a:rPr>
                              </m:ctrlPr>
                            </m:sSubPr>
                            <m:e>
                              <m:r>
                                <a:rPr lang="it-IT" sz="2000" b="0" i="1" smtClean="0">
                                  <a:latin typeface="Cambria Math" panose="02040503050406030204" pitchFamily="18" charset="0"/>
                                </a:rPr>
                                <m:t>𝛽</m:t>
                              </m:r>
                            </m:e>
                            <m:sub>
                              <m:r>
                                <a:rPr lang="it-IT" sz="2000" b="0" i="1" smtClean="0">
                                  <a:latin typeface="Cambria Math" panose="02040503050406030204" pitchFamily="18" charset="0"/>
                                </a:rPr>
                                <m:t>𝑡</m:t>
                              </m:r>
                              <m:r>
                                <a:rPr lang="it-IT" sz="2000" b="0" i="1" smtClean="0">
                                  <a:latin typeface="Cambria Math" panose="02040503050406030204" pitchFamily="18" charset="0"/>
                                </a:rPr>
                                <m:t>+1</m:t>
                              </m:r>
                            </m:sub>
                          </m:sSub>
                          <m:d>
                            <m:dPr>
                              <m:ctrlPr>
                                <a:rPr lang="it-IT" sz="2000" b="0" i="1" smtClean="0">
                                  <a:latin typeface="Cambria Math" panose="02040503050406030204" pitchFamily="18" charset="0"/>
                                </a:rPr>
                              </m:ctrlPr>
                            </m:dPr>
                            <m:e>
                              <m:r>
                                <a:rPr lang="it-IT" sz="2000" b="0" i="1" smtClean="0">
                                  <a:latin typeface="Cambria Math" panose="02040503050406030204" pitchFamily="18" charset="0"/>
                                </a:rPr>
                                <m:t>𝑗</m:t>
                              </m:r>
                            </m:e>
                          </m:d>
                        </m:den>
                      </m:f>
                    </m:oMath>
                  </m:oMathPara>
                </a14:m>
                <a:endParaRPr lang="en-US" sz="2000" dirty="0"/>
              </a:p>
            </p:txBody>
          </p:sp>
        </mc:Choice>
        <mc:Fallback xmlns="">
          <p:sp>
            <p:nvSpPr>
              <p:cNvPr id="11" name="Rettangolo 10">
                <a:extLst>
                  <a:ext uri="{FF2B5EF4-FFF2-40B4-BE49-F238E27FC236}">
                    <a16:creationId xmlns:a16="http://schemas.microsoft.com/office/drawing/2014/main" id="{0525A002-311E-4787-A09F-8B49DE51F581}"/>
                  </a:ext>
                </a:extLst>
              </p:cNvPr>
              <p:cNvSpPr>
                <a:spLocks noRot="1" noChangeAspect="1" noMove="1" noResize="1" noEditPoints="1" noAdjustHandles="1" noChangeArrowheads="1" noChangeShapeType="1" noTextEdit="1"/>
              </p:cNvSpPr>
              <p:nvPr/>
            </p:nvSpPr>
            <p:spPr>
              <a:xfrm>
                <a:off x="5331396" y="2420817"/>
                <a:ext cx="4253216" cy="956737"/>
              </a:xfrm>
              <a:prstGeom prst="rect">
                <a:avLst/>
              </a:prstGeom>
              <a:blipFill>
                <a:blip r:embed="rId8"/>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6" name="Rettangolo 15">
                <a:extLst>
                  <a:ext uri="{FF2B5EF4-FFF2-40B4-BE49-F238E27FC236}">
                    <a16:creationId xmlns:a16="http://schemas.microsoft.com/office/drawing/2014/main" id="{C125C704-9027-40DD-BDB6-268C17A642DC}"/>
                  </a:ext>
                </a:extLst>
              </p:cNvPr>
              <p:cNvSpPr/>
              <p:nvPr/>
            </p:nvSpPr>
            <p:spPr>
              <a:xfrm>
                <a:off x="4772715" y="3790035"/>
                <a:ext cx="4693450" cy="99264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nary>
                        <m:naryPr>
                          <m:chr m:val="∑"/>
                          <m:ctrlPr>
                            <a:rPr lang="it-IT" sz="2000" i="1" smtClean="0">
                              <a:latin typeface="Cambria Math" panose="02040503050406030204" pitchFamily="18" charset="0"/>
                            </a:rPr>
                          </m:ctrlPr>
                        </m:naryPr>
                        <m:sub>
                          <m:r>
                            <a:rPr lang="it-IT" sz="2000" b="0" i="1" smtClean="0">
                              <a:solidFill>
                                <a:srgbClr val="0000FF"/>
                              </a:solidFill>
                              <a:latin typeface="Cambria Math" panose="02040503050406030204" pitchFamily="18" charset="0"/>
                            </a:rPr>
                            <m:t>𝑗</m:t>
                          </m:r>
                          <m:r>
                            <a:rPr lang="it-IT" sz="2000" i="1">
                              <a:solidFill>
                                <a:srgbClr val="0000FF"/>
                              </a:solidFill>
                              <a:latin typeface="Cambria Math" panose="02040503050406030204" pitchFamily="18" charset="0"/>
                            </a:rPr>
                            <m:t>=1</m:t>
                          </m:r>
                        </m:sub>
                        <m:sup>
                          <m:r>
                            <a:rPr lang="it-IT" sz="2000" i="1" smtClean="0">
                              <a:solidFill>
                                <a:srgbClr val="0000FF"/>
                              </a:solidFill>
                              <a:latin typeface="Cambria Math" panose="02040503050406030204" pitchFamily="18" charset="0"/>
                            </a:rPr>
                            <m:t>𝑁</m:t>
                          </m:r>
                        </m:sup>
                        <m:e>
                          <m:sSub>
                            <m:sSubPr>
                              <m:ctrlPr>
                                <a:rPr lang="it-IT" sz="2000" i="1">
                                  <a:latin typeface="Cambria Math" panose="02040503050406030204" pitchFamily="18" charset="0"/>
                                </a:rPr>
                              </m:ctrlPr>
                            </m:sSubPr>
                            <m:e>
                              <m:r>
                                <a:rPr lang="it-IT" sz="2000" i="1">
                                  <a:latin typeface="Cambria Math" panose="02040503050406030204" pitchFamily="18" charset="0"/>
                                </a:rPr>
                                <m:t>𝜉</m:t>
                              </m:r>
                            </m:e>
                            <m:sub>
                              <m:r>
                                <a:rPr lang="it-IT" sz="2000" i="1">
                                  <a:latin typeface="Cambria Math" panose="02040503050406030204" pitchFamily="18" charset="0"/>
                                </a:rPr>
                                <m:t>𝑡</m:t>
                              </m:r>
                            </m:sub>
                          </m:sSub>
                          <m:d>
                            <m:dPr>
                              <m:ctrlPr>
                                <a:rPr lang="it-IT" sz="2000" i="1">
                                  <a:latin typeface="Cambria Math" panose="02040503050406030204" pitchFamily="18" charset="0"/>
                                </a:rPr>
                              </m:ctrlPr>
                            </m:dPr>
                            <m:e>
                              <m:r>
                                <a:rPr lang="it-IT" sz="2000" i="1">
                                  <a:latin typeface="Cambria Math" panose="02040503050406030204" pitchFamily="18" charset="0"/>
                                </a:rPr>
                                <m:t>𝑖</m:t>
                              </m:r>
                              <m:r>
                                <a:rPr lang="it-IT" sz="2000" i="1">
                                  <a:latin typeface="Cambria Math" panose="02040503050406030204" pitchFamily="18" charset="0"/>
                                </a:rPr>
                                <m:t>,</m:t>
                              </m:r>
                              <m:r>
                                <a:rPr lang="it-IT" sz="2000" i="1" smtClean="0">
                                  <a:solidFill>
                                    <a:srgbClr val="0000FF"/>
                                  </a:solidFill>
                                  <a:latin typeface="Cambria Math" panose="02040503050406030204" pitchFamily="18" charset="0"/>
                                </a:rPr>
                                <m:t>𝑗</m:t>
                              </m:r>
                            </m:e>
                          </m:d>
                          <m:r>
                            <m:rPr>
                              <m:nor/>
                            </m:rPr>
                            <a:rPr lang="it-IT" sz="2000" dirty="0"/>
                            <m:t> </m:t>
                          </m:r>
                        </m:e>
                      </m:nary>
                      <m:r>
                        <a:rPr lang="it-IT" sz="2000" b="0" i="1" dirty="0" smtClean="0">
                          <a:latin typeface="Cambria Math" panose="02040503050406030204" pitchFamily="18" charset="0"/>
                        </a:rPr>
                        <m:t>=</m:t>
                      </m:r>
                      <m:func>
                        <m:funcPr>
                          <m:ctrlPr>
                            <a:rPr lang="it-IT" sz="2000" i="1">
                              <a:latin typeface="Cambria Math" panose="02040503050406030204" pitchFamily="18" charset="0"/>
                            </a:rPr>
                          </m:ctrlPr>
                        </m:funcPr>
                        <m:fName>
                          <m:r>
                            <m:rPr>
                              <m:sty m:val="p"/>
                            </m:rPr>
                            <a:rPr lang="it-IT" sz="2000">
                              <a:latin typeface="Cambria Math" panose="02040503050406030204" pitchFamily="18" charset="0"/>
                            </a:rPr>
                            <m:t>Pr</m:t>
                          </m:r>
                        </m:fName>
                        <m:e>
                          <m:d>
                            <m:dPr>
                              <m:ctrlPr>
                                <a:rPr lang="it-IT" sz="2000" i="1">
                                  <a:latin typeface="Cambria Math" panose="02040503050406030204" pitchFamily="18" charset="0"/>
                                </a:rPr>
                              </m:ctrlPr>
                            </m:dPr>
                            <m:e>
                              <m:sSub>
                                <m:sSubPr>
                                  <m:ctrlPr>
                                    <a:rPr lang="it-IT" sz="2000" i="1">
                                      <a:latin typeface="Cambria Math" panose="02040503050406030204" pitchFamily="18" charset="0"/>
                                    </a:rPr>
                                  </m:ctrlPr>
                                </m:sSubPr>
                                <m:e>
                                  <m:r>
                                    <a:rPr lang="it-IT" sz="2000" i="1">
                                      <a:latin typeface="Cambria Math" panose="02040503050406030204" pitchFamily="18" charset="0"/>
                                    </a:rPr>
                                    <m:t>𝑞</m:t>
                                  </m:r>
                                </m:e>
                                <m:sub>
                                  <m:r>
                                    <a:rPr lang="it-IT" sz="2000" i="1">
                                      <a:latin typeface="Cambria Math" panose="02040503050406030204" pitchFamily="18" charset="0"/>
                                    </a:rPr>
                                    <m:t>𝑡</m:t>
                                  </m:r>
                                </m:sub>
                              </m:sSub>
                              <m:r>
                                <a:rPr lang="it-IT" sz="2000" i="1">
                                  <a:latin typeface="Cambria Math" panose="02040503050406030204" pitchFamily="18" charset="0"/>
                                </a:rPr>
                                <m:t>=</m:t>
                              </m:r>
                              <m:sSub>
                                <m:sSubPr>
                                  <m:ctrlPr>
                                    <a:rPr lang="it-IT" sz="2000" i="1" smtClean="0">
                                      <a:solidFill>
                                        <a:srgbClr val="E71224"/>
                                      </a:solidFill>
                                      <a:latin typeface="Cambria Math" panose="02040503050406030204" pitchFamily="18" charset="0"/>
                                    </a:rPr>
                                  </m:ctrlPr>
                                </m:sSubPr>
                                <m:e>
                                  <m:r>
                                    <a:rPr lang="it-IT" sz="2000" i="1">
                                      <a:solidFill>
                                        <a:srgbClr val="E71224"/>
                                      </a:solidFill>
                                      <a:latin typeface="Cambria Math" panose="02040503050406030204" pitchFamily="18" charset="0"/>
                                    </a:rPr>
                                    <m:t>𝑆</m:t>
                                  </m:r>
                                </m:e>
                                <m:sub>
                                  <m:r>
                                    <a:rPr lang="it-IT" sz="2000" i="1">
                                      <a:solidFill>
                                        <a:srgbClr val="E71224"/>
                                      </a:solidFill>
                                      <a:latin typeface="Cambria Math" panose="02040503050406030204" pitchFamily="18" charset="0"/>
                                    </a:rPr>
                                    <m:t>𝑖</m:t>
                                  </m:r>
                                </m:sub>
                              </m:sSub>
                              <m:r>
                                <a:rPr lang="it-IT" sz="2000" i="1">
                                  <a:latin typeface="Cambria Math" panose="02040503050406030204" pitchFamily="18" charset="0"/>
                                </a:rPr>
                                <m:t>|</m:t>
                              </m:r>
                              <m:r>
                                <a:rPr lang="it-IT" sz="2000" i="1">
                                  <a:latin typeface="Cambria Math" panose="02040503050406030204" pitchFamily="18" charset="0"/>
                                </a:rPr>
                                <m:t>𝑂</m:t>
                              </m:r>
                              <m:r>
                                <a:rPr lang="it-IT" sz="2000" i="1">
                                  <a:latin typeface="Cambria Math" panose="02040503050406030204" pitchFamily="18" charset="0"/>
                                </a:rPr>
                                <m:t>,</m:t>
                              </m:r>
                              <m:r>
                                <a:rPr lang="it-IT" sz="2000" i="1">
                                  <a:latin typeface="Cambria Math" panose="02040503050406030204" pitchFamily="18" charset="0"/>
                                </a:rPr>
                                <m:t>𝜆</m:t>
                              </m:r>
                            </m:e>
                          </m:d>
                        </m:e>
                      </m:func>
                      <m:r>
                        <a:rPr lang="it-IT" sz="2000" b="0" i="1" smtClean="0">
                          <a:latin typeface="Cambria Math" panose="02040503050406030204" pitchFamily="18" charset="0"/>
                        </a:rPr>
                        <m:t> ≡ </m:t>
                      </m:r>
                      <m:sSub>
                        <m:sSubPr>
                          <m:ctrlPr>
                            <a:rPr lang="it-IT" sz="2000" i="1">
                              <a:latin typeface="Cambria Math" panose="02040503050406030204" pitchFamily="18" charset="0"/>
                            </a:rPr>
                          </m:ctrlPr>
                        </m:sSubPr>
                        <m:e>
                          <m:r>
                            <a:rPr lang="it-IT" sz="2000" i="1">
                              <a:latin typeface="Cambria Math" panose="02040503050406030204" pitchFamily="18" charset="0"/>
                            </a:rPr>
                            <m:t>𝛾</m:t>
                          </m:r>
                        </m:e>
                        <m:sub>
                          <m:r>
                            <a:rPr lang="it-IT" sz="2000" i="1">
                              <a:latin typeface="Cambria Math" panose="02040503050406030204" pitchFamily="18" charset="0"/>
                            </a:rPr>
                            <m:t>𝑡</m:t>
                          </m:r>
                        </m:sub>
                      </m:sSub>
                      <m:d>
                        <m:dPr>
                          <m:ctrlPr>
                            <a:rPr lang="it-IT" sz="2000" i="1">
                              <a:latin typeface="Cambria Math" panose="02040503050406030204" pitchFamily="18" charset="0"/>
                            </a:rPr>
                          </m:ctrlPr>
                        </m:dPr>
                        <m:e>
                          <m:r>
                            <a:rPr lang="it-IT" sz="2000" i="1" smtClean="0">
                              <a:solidFill>
                                <a:srgbClr val="E71224"/>
                              </a:solidFill>
                              <a:latin typeface="Cambria Math" panose="02040503050406030204" pitchFamily="18" charset="0"/>
                            </a:rPr>
                            <m:t>𝑖</m:t>
                          </m:r>
                        </m:e>
                      </m:d>
                    </m:oMath>
                  </m:oMathPara>
                </a14:m>
                <a:endParaRPr lang="it-IT" sz="2000" dirty="0"/>
              </a:p>
            </p:txBody>
          </p:sp>
        </mc:Choice>
        <mc:Fallback xmlns="">
          <p:sp>
            <p:nvSpPr>
              <p:cNvPr id="16" name="Rettangolo 15">
                <a:extLst>
                  <a:ext uri="{FF2B5EF4-FFF2-40B4-BE49-F238E27FC236}">
                    <a16:creationId xmlns:a16="http://schemas.microsoft.com/office/drawing/2014/main" id="{C125C704-9027-40DD-BDB6-268C17A642DC}"/>
                  </a:ext>
                </a:extLst>
              </p:cNvPr>
              <p:cNvSpPr>
                <a:spLocks noRot="1" noChangeAspect="1" noMove="1" noResize="1" noEditPoints="1" noAdjustHandles="1" noChangeArrowheads="1" noChangeShapeType="1" noTextEdit="1"/>
              </p:cNvSpPr>
              <p:nvPr/>
            </p:nvSpPr>
            <p:spPr>
              <a:xfrm>
                <a:off x="4772715" y="3790035"/>
                <a:ext cx="4693450" cy="992644"/>
              </a:xfrm>
              <a:prstGeom prst="rect">
                <a:avLst/>
              </a:prstGeom>
              <a:blipFill>
                <a:blip r:embed="rId9"/>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7" name="Rettangolo 16">
                <a:extLst>
                  <a:ext uri="{FF2B5EF4-FFF2-40B4-BE49-F238E27FC236}">
                    <a16:creationId xmlns:a16="http://schemas.microsoft.com/office/drawing/2014/main" id="{3036BBA6-95AC-4D07-AE0F-5A3DCE317570}"/>
                  </a:ext>
                </a:extLst>
              </p:cNvPr>
              <p:cNvSpPr/>
              <p:nvPr/>
            </p:nvSpPr>
            <p:spPr>
              <a:xfrm>
                <a:off x="4378177" y="3400320"/>
                <a:ext cx="5482527" cy="415498"/>
              </a:xfrm>
              <a:prstGeom prst="rect">
                <a:avLst/>
              </a:prstGeom>
            </p:spPr>
            <p:txBody>
              <a:bodyPr wrap="none">
                <a:spAutoFit/>
              </a:bodyPr>
              <a:lstStyle/>
              <a:p>
                <a:pPr marL="342900" indent="-342900">
                  <a:buFont typeface="Arial" panose="020B0604020202020204" pitchFamily="34" charset="0"/>
                  <a:buChar char="•"/>
                </a:pPr>
                <a:r>
                  <a:rPr lang="en-GB" sz="2100" dirty="0"/>
                  <a:t>Note that, by </a:t>
                </a:r>
                <a:r>
                  <a:rPr lang="en-GB" sz="2100" b="1" dirty="0"/>
                  <a:t>marginalizing </a:t>
                </a:r>
                <a:r>
                  <a:rPr lang="en-GB" sz="2100" dirty="0" err="1"/>
                  <a:t>w.r.t.</a:t>
                </a:r>
                <a:r>
                  <a:rPr lang="en-GB" sz="2100" dirty="0"/>
                  <a:t> </a:t>
                </a:r>
                <a14:m>
                  <m:oMath xmlns:m="http://schemas.openxmlformats.org/officeDocument/2006/math">
                    <m:r>
                      <a:rPr lang="it-IT" sz="2100" b="0" i="1" smtClean="0">
                        <a:solidFill>
                          <a:srgbClr val="0000FF"/>
                        </a:solidFill>
                        <a:latin typeface="Cambria Math" panose="02040503050406030204" pitchFamily="18" charset="0"/>
                      </a:rPr>
                      <m:t>𝑗</m:t>
                    </m:r>
                    <m:r>
                      <a:rPr lang="it-IT" sz="2100" b="0" i="0" smtClean="0">
                        <a:latin typeface="Cambria Math" panose="02040503050406030204" pitchFamily="18" charset="0"/>
                      </a:rPr>
                      <m:t>, </m:t>
                    </m:r>
                  </m:oMath>
                </a14:m>
                <a:r>
                  <a:rPr lang="en-GB" sz="2100" dirty="0"/>
                  <a:t>it results: </a:t>
                </a:r>
              </a:p>
            </p:txBody>
          </p:sp>
        </mc:Choice>
        <mc:Fallback xmlns="">
          <p:sp>
            <p:nvSpPr>
              <p:cNvPr id="17" name="Rettangolo 16">
                <a:extLst>
                  <a:ext uri="{FF2B5EF4-FFF2-40B4-BE49-F238E27FC236}">
                    <a16:creationId xmlns:a16="http://schemas.microsoft.com/office/drawing/2014/main" id="{3036BBA6-95AC-4D07-AE0F-5A3DCE317570}"/>
                  </a:ext>
                </a:extLst>
              </p:cNvPr>
              <p:cNvSpPr>
                <a:spLocks noRot="1" noChangeAspect="1" noMove="1" noResize="1" noEditPoints="1" noAdjustHandles="1" noChangeArrowheads="1" noChangeShapeType="1" noTextEdit="1"/>
              </p:cNvSpPr>
              <p:nvPr/>
            </p:nvSpPr>
            <p:spPr>
              <a:xfrm>
                <a:off x="4378177" y="3400320"/>
                <a:ext cx="5482527" cy="415498"/>
              </a:xfrm>
              <a:prstGeom prst="rect">
                <a:avLst/>
              </a:prstGeom>
              <a:blipFill>
                <a:blip r:embed="rId10"/>
                <a:stretch>
                  <a:fillRect l="-1111" t="-8824" b="-27941"/>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8" name="Rettangolo 17">
                <a:extLst>
                  <a:ext uri="{FF2B5EF4-FFF2-40B4-BE49-F238E27FC236}">
                    <a16:creationId xmlns:a16="http://schemas.microsoft.com/office/drawing/2014/main" id="{222149D1-3292-463D-BBAA-10B9DEBD8944}"/>
                  </a:ext>
                </a:extLst>
              </p:cNvPr>
              <p:cNvSpPr/>
              <p:nvPr/>
            </p:nvSpPr>
            <p:spPr>
              <a:xfrm>
                <a:off x="2080016" y="5486521"/>
                <a:ext cx="5488554" cy="415498"/>
              </a:xfrm>
              <a:prstGeom prst="rect">
                <a:avLst/>
              </a:prstGeom>
            </p:spPr>
            <p:txBody>
              <a:bodyPr wrap="none">
                <a:spAutoFit/>
              </a:bodyPr>
              <a:lstStyle/>
              <a:p>
                <a14:m>
                  <m:oMath xmlns:m="http://schemas.openxmlformats.org/officeDocument/2006/math">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𝛾</m:t>
                        </m:r>
                      </m:e>
                      <m:sub>
                        <m:r>
                          <a:rPr lang="it-IT" sz="2100" b="0" i="1" smtClean="0">
                            <a:latin typeface="Cambria Math" panose="02040503050406030204" pitchFamily="18" charset="0"/>
                          </a:rPr>
                          <m:t>𝑡</m:t>
                        </m:r>
                      </m:sub>
                    </m:sSub>
                    <m:d>
                      <m:dPr>
                        <m:ctrlPr>
                          <a:rPr lang="it-IT" sz="2100" b="0" i="1" smtClean="0">
                            <a:latin typeface="Cambria Math" panose="02040503050406030204" pitchFamily="18" charset="0"/>
                          </a:rPr>
                        </m:ctrlPr>
                      </m:dPr>
                      <m:e>
                        <m:r>
                          <a:rPr lang="it-IT" sz="2100" b="0" i="1" smtClean="0">
                            <a:latin typeface="Cambria Math" panose="02040503050406030204" pitchFamily="18" charset="0"/>
                          </a:rPr>
                          <m:t>𝑖</m:t>
                        </m:r>
                      </m:e>
                    </m:d>
                    <m:r>
                      <a:rPr lang="it-IT" sz="2100" b="0" i="1" smtClean="0">
                        <a:latin typeface="Cambria Math" panose="02040503050406030204" pitchFamily="18" charset="0"/>
                      </a:rPr>
                      <m:t>≡</m:t>
                    </m:r>
                  </m:oMath>
                </a14:m>
                <a:r>
                  <a:rPr lang="en-GB" sz="2100" dirty="0"/>
                  <a:t> Probability of </a:t>
                </a:r>
                <a:r>
                  <a:rPr lang="en-GB" sz="2100" b="1" dirty="0"/>
                  <a:t>being</a:t>
                </a:r>
                <a:r>
                  <a:rPr lang="en-GB" sz="2100" dirty="0"/>
                  <a:t> in </a:t>
                </a:r>
                <a14:m>
                  <m:oMath xmlns:m="http://schemas.openxmlformats.org/officeDocument/2006/math">
                    <m:sSub>
                      <m:sSubPr>
                        <m:ctrlPr>
                          <a:rPr lang="it-IT" sz="2100" b="0" i="1" smtClean="0">
                            <a:solidFill>
                              <a:srgbClr val="E71224"/>
                            </a:solidFill>
                            <a:latin typeface="Cambria Math" panose="02040503050406030204" pitchFamily="18" charset="0"/>
                          </a:rPr>
                        </m:ctrlPr>
                      </m:sSubPr>
                      <m:e>
                        <m:r>
                          <a:rPr lang="it-IT" sz="2100" b="0" i="1" smtClean="0">
                            <a:solidFill>
                              <a:srgbClr val="E71224"/>
                            </a:solidFill>
                            <a:latin typeface="Cambria Math" panose="02040503050406030204" pitchFamily="18" charset="0"/>
                          </a:rPr>
                          <m:t>𝑆</m:t>
                        </m:r>
                      </m:e>
                      <m:sub>
                        <m:r>
                          <a:rPr lang="it-IT" sz="2100" b="0" i="1" smtClean="0">
                            <a:solidFill>
                              <a:srgbClr val="E71224"/>
                            </a:solidFill>
                            <a:latin typeface="Cambria Math" panose="02040503050406030204" pitchFamily="18" charset="0"/>
                          </a:rPr>
                          <m:t>𝑖</m:t>
                        </m:r>
                      </m:sub>
                    </m:sSub>
                  </m:oMath>
                </a14:m>
                <a:r>
                  <a:rPr lang="en-GB" sz="2100" dirty="0">
                    <a:solidFill>
                      <a:srgbClr val="E71224"/>
                    </a:solidFill>
                  </a:rPr>
                  <a:t> </a:t>
                </a:r>
                <a:r>
                  <a:rPr lang="en-GB" sz="2100" dirty="0"/>
                  <a:t>at </a:t>
                </a:r>
                <a:r>
                  <a:rPr lang="en-GB" sz="2100" b="1" dirty="0"/>
                  <a:t>time</a:t>
                </a:r>
                <a:r>
                  <a:rPr lang="en-GB" sz="2100" dirty="0"/>
                  <a:t> </a:t>
                </a:r>
                <a14:m>
                  <m:oMath xmlns:m="http://schemas.openxmlformats.org/officeDocument/2006/math">
                    <m:r>
                      <a:rPr lang="it-IT" sz="2100" i="1">
                        <a:latin typeface="Cambria Math" panose="02040503050406030204" pitchFamily="18" charset="0"/>
                      </a:rPr>
                      <m:t>𝑡</m:t>
                    </m:r>
                  </m:oMath>
                </a14:m>
                <a:r>
                  <a:rPr lang="en-GB" sz="2100" dirty="0"/>
                  <a:t> </a:t>
                </a:r>
                <a14:m>
                  <m:oMath xmlns:m="http://schemas.openxmlformats.org/officeDocument/2006/math">
                    <m:r>
                      <a:rPr lang="it-IT" sz="2100" i="1">
                        <a:latin typeface="Cambria Math" panose="02040503050406030204" pitchFamily="18" charset="0"/>
                      </a:rPr>
                      <m:t>|</m:t>
                    </m:r>
                    <m:r>
                      <a:rPr lang="it-IT" sz="2100" b="0" i="1" smtClean="0">
                        <a:latin typeface="Cambria Math" panose="02040503050406030204" pitchFamily="18" charset="0"/>
                      </a:rPr>
                      <m:t> </m:t>
                    </m:r>
                    <m:r>
                      <a:rPr lang="it-IT" sz="2100" i="1">
                        <a:latin typeface="Cambria Math" panose="02040503050406030204" pitchFamily="18" charset="0"/>
                      </a:rPr>
                      <m:t>𝑂</m:t>
                    </m:r>
                    <m:r>
                      <a:rPr lang="it-IT" sz="2100" i="1">
                        <a:latin typeface="Cambria Math" panose="02040503050406030204" pitchFamily="18" charset="0"/>
                      </a:rPr>
                      <m:t>,</m:t>
                    </m:r>
                    <m:r>
                      <a:rPr lang="it-IT" sz="2100" i="1">
                        <a:latin typeface="Cambria Math" panose="02040503050406030204" pitchFamily="18" charset="0"/>
                      </a:rPr>
                      <m:t>𝜆</m:t>
                    </m:r>
                  </m:oMath>
                </a14:m>
                <a:r>
                  <a:rPr lang="en-GB" sz="2100" dirty="0"/>
                  <a:t> </a:t>
                </a:r>
              </a:p>
            </p:txBody>
          </p:sp>
        </mc:Choice>
        <mc:Fallback xmlns="">
          <p:sp>
            <p:nvSpPr>
              <p:cNvPr id="18" name="Rettangolo 17">
                <a:extLst>
                  <a:ext uri="{FF2B5EF4-FFF2-40B4-BE49-F238E27FC236}">
                    <a16:creationId xmlns:a16="http://schemas.microsoft.com/office/drawing/2014/main" id="{222149D1-3292-463D-BBAA-10B9DEBD8944}"/>
                  </a:ext>
                </a:extLst>
              </p:cNvPr>
              <p:cNvSpPr>
                <a:spLocks noRot="1" noChangeAspect="1" noMove="1" noResize="1" noEditPoints="1" noAdjustHandles="1" noChangeArrowheads="1" noChangeShapeType="1" noTextEdit="1"/>
              </p:cNvSpPr>
              <p:nvPr/>
            </p:nvSpPr>
            <p:spPr>
              <a:xfrm>
                <a:off x="2080016" y="5486521"/>
                <a:ext cx="5488554" cy="415498"/>
              </a:xfrm>
              <a:prstGeom prst="rect">
                <a:avLst/>
              </a:prstGeom>
              <a:blipFill>
                <a:blip r:embed="rId11"/>
                <a:stretch>
                  <a:fillRect t="-8824" b="-29412"/>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9" name="Rettangolo 18">
                <a:extLst>
                  <a:ext uri="{FF2B5EF4-FFF2-40B4-BE49-F238E27FC236}">
                    <a16:creationId xmlns:a16="http://schemas.microsoft.com/office/drawing/2014/main" id="{B0E0430E-F6D2-4DC1-8281-36BE86DBFCF4}"/>
                  </a:ext>
                </a:extLst>
              </p:cNvPr>
              <p:cNvSpPr/>
              <p:nvPr/>
            </p:nvSpPr>
            <p:spPr>
              <a:xfrm>
                <a:off x="1872180" y="5017051"/>
                <a:ext cx="7143559" cy="441468"/>
              </a:xfrm>
              <a:prstGeom prst="rect">
                <a:avLst/>
              </a:prstGeom>
            </p:spPr>
            <p:txBody>
              <a:bodyPr wrap="none">
                <a:spAutoFit/>
              </a:bodyPr>
              <a:lstStyle/>
              <a:p>
                <a14:m>
                  <m:oMath xmlns:m="http://schemas.openxmlformats.org/officeDocument/2006/math">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𝜉</m:t>
                        </m:r>
                      </m:e>
                      <m:sub>
                        <m:r>
                          <a:rPr lang="it-IT" sz="2100" b="0" i="1" smtClean="0">
                            <a:latin typeface="Cambria Math" panose="02040503050406030204" pitchFamily="18" charset="0"/>
                          </a:rPr>
                          <m:t>𝑡</m:t>
                        </m:r>
                      </m:sub>
                    </m:sSub>
                    <m:r>
                      <a:rPr lang="it-IT" sz="2100" b="0" i="1" smtClean="0">
                        <a:latin typeface="Cambria Math" panose="02040503050406030204" pitchFamily="18" charset="0"/>
                      </a:rPr>
                      <m:t>(</m:t>
                    </m:r>
                    <m:r>
                      <a:rPr lang="it-IT" sz="2100" b="0" i="1" smtClean="0">
                        <a:latin typeface="Cambria Math" panose="02040503050406030204" pitchFamily="18" charset="0"/>
                      </a:rPr>
                      <m:t>𝑖</m:t>
                    </m:r>
                    <m:r>
                      <a:rPr lang="it-IT" sz="2100" b="0" i="1" smtClean="0">
                        <a:latin typeface="Cambria Math" panose="02040503050406030204" pitchFamily="18" charset="0"/>
                      </a:rPr>
                      <m:t>,</m:t>
                    </m:r>
                    <m:r>
                      <a:rPr lang="it-IT" sz="2100" b="0" i="1" smtClean="0">
                        <a:latin typeface="Cambria Math" panose="02040503050406030204" pitchFamily="18" charset="0"/>
                      </a:rPr>
                      <m:t>𝑗</m:t>
                    </m:r>
                    <m:r>
                      <a:rPr lang="it-IT" sz="2100" b="0" i="1" smtClean="0">
                        <a:latin typeface="Cambria Math" panose="02040503050406030204" pitchFamily="18" charset="0"/>
                      </a:rPr>
                      <m:t>)≡</m:t>
                    </m:r>
                  </m:oMath>
                </a14:m>
                <a:r>
                  <a:rPr lang="en-GB" sz="2100" dirty="0"/>
                  <a:t> Probability of </a:t>
                </a:r>
                <a:r>
                  <a:rPr lang="en-GB" sz="2100" b="1" dirty="0"/>
                  <a:t>transitioning from</a:t>
                </a:r>
                <a:r>
                  <a:rPr lang="en-GB" sz="2100" dirty="0"/>
                  <a:t> </a:t>
                </a:r>
                <a14:m>
                  <m:oMath xmlns:m="http://schemas.openxmlformats.org/officeDocument/2006/math">
                    <m:sSub>
                      <m:sSubPr>
                        <m:ctrlPr>
                          <a:rPr lang="it-IT" sz="2100" b="0" i="1" smtClean="0">
                            <a:solidFill>
                              <a:srgbClr val="E71224"/>
                            </a:solidFill>
                            <a:latin typeface="Cambria Math" panose="02040503050406030204" pitchFamily="18" charset="0"/>
                          </a:rPr>
                        </m:ctrlPr>
                      </m:sSubPr>
                      <m:e>
                        <m:r>
                          <a:rPr lang="it-IT" sz="2100" b="0" i="1" smtClean="0">
                            <a:solidFill>
                              <a:srgbClr val="E71224"/>
                            </a:solidFill>
                            <a:latin typeface="Cambria Math" panose="02040503050406030204" pitchFamily="18" charset="0"/>
                          </a:rPr>
                          <m:t>𝑆</m:t>
                        </m:r>
                      </m:e>
                      <m:sub>
                        <m:r>
                          <a:rPr lang="it-IT" sz="2100" b="0" i="1" smtClean="0">
                            <a:solidFill>
                              <a:srgbClr val="E71224"/>
                            </a:solidFill>
                            <a:latin typeface="Cambria Math" panose="02040503050406030204" pitchFamily="18" charset="0"/>
                          </a:rPr>
                          <m:t>𝑖</m:t>
                        </m:r>
                      </m:sub>
                    </m:sSub>
                  </m:oMath>
                </a14:m>
                <a:r>
                  <a:rPr lang="en-GB" sz="2100" dirty="0">
                    <a:solidFill>
                      <a:srgbClr val="E71224"/>
                    </a:solidFill>
                  </a:rPr>
                  <a:t> </a:t>
                </a:r>
                <a:r>
                  <a:rPr lang="en-GB" sz="2100" dirty="0"/>
                  <a:t>at </a:t>
                </a:r>
                <a:r>
                  <a:rPr lang="en-GB" sz="2100" b="1" dirty="0"/>
                  <a:t>time</a:t>
                </a:r>
                <a:r>
                  <a:rPr lang="en-GB" sz="2100" dirty="0"/>
                  <a:t> </a:t>
                </a:r>
                <a14:m>
                  <m:oMath xmlns:m="http://schemas.openxmlformats.org/officeDocument/2006/math">
                    <m:r>
                      <a:rPr lang="it-IT" sz="2100" b="0" i="1" smtClean="0">
                        <a:latin typeface="Cambria Math" panose="02040503050406030204" pitchFamily="18" charset="0"/>
                      </a:rPr>
                      <m:t>𝑡</m:t>
                    </m:r>
                  </m:oMath>
                </a14:m>
                <a:r>
                  <a:rPr lang="en-GB" sz="2100" dirty="0"/>
                  <a:t> </a:t>
                </a:r>
                <a:r>
                  <a:rPr lang="en-GB" sz="2100" b="1" dirty="0"/>
                  <a:t>to</a:t>
                </a:r>
                <a:r>
                  <a:rPr lang="en-GB" sz="2100" dirty="0"/>
                  <a:t> </a:t>
                </a:r>
                <a14:m>
                  <m:oMath xmlns:m="http://schemas.openxmlformats.org/officeDocument/2006/math">
                    <m:sSub>
                      <m:sSubPr>
                        <m:ctrlPr>
                          <a:rPr lang="it-IT" sz="2100" i="1" smtClean="0">
                            <a:solidFill>
                              <a:srgbClr val="E71224"/>
                            </a:solidFill>
                            <a:latin typeface="Cambria Math" panose="02040503050406030204" pitchFamily="18" charset="0"/>
                          </a:rPr>
                        </m:ctrlPr>
                      </m:sSubPr>
                      <m:e>
                        <m:r>
                          <a:rPr lang="it-IT" sz="2100" i="1">
                            <a:solidFill>
                              <a:srgbClr val="E71224"/>
                            </a:solidFill>
                            <a:latin typeface="Cambria Math" panose="02040503050406030204" pitchFamily="18" charset="0"/>
                          </a:rPr>
                          <m:t>𝑆</m:t>
                        </m:r>
                      </m:e>
                      <m:sub>
                        <m:r>
                          <a:rPr lang="it-IT" sz="2100" i="1">
                            <a:solidFill>
                              <a:srgbClr val="E71224"/>
                            </a:solidFill>
                            <a:latin typeface="Cambria Math" panose="02040503050406030204" pitchFamily="18" charset="0"/>
                          </a:rPr>
                          <m:t>𝑗</m:t>
                        </m:r>
                      </m:sub>
                    </m:sSub>
                    <m:r>
                      <a:rPr lang="it-IT" sz="2100" b="0" i="1" smtClean="0">
                        <a:solidFill>
                          <a:srgbClr val="00B050"/>
                        </a:solidFill>
                        <a:latin typeface="Cambria Math" panose="02040503050406030204" pitchFamily="18" charset="0"/>
                      </a:rPr>
                      <m:t>|</m:t>
                    </m:r>
                    <m:r>
                      <a:rPr lang="it-IT" sz="2100" b="0" i="1" smtClean="0">
                        <a:solidFill>
                          <a:srgbClr val="00B050"/>
                        </a:solidFill>
                        <a:latin typeface="Cambria Math" panose="02040503050406030204" pitchFamily="18" charset="0"/>
                      </a:rPr>
                      <m:t>𝑂</m:t>
                    </m:r>
                    <m:r>
                      <a:rPr lang="it-IT" sz="2100" b="0" i="1" smtClean="0">
                        <a:solidFill>
                          <a:srgbClr val="00B050"/>
                        </a:solidFill>
                        <a:latin typeface="Cambria Math" panose="02040503050406030204" pitchFamily="18" charset="0"/>
                      </a:rPr>
                      <m:t>,</m:t>
                    </m:r>
                    <m:r>
                      <a:rPr lang="it-IT" sz="2100" b="0" i="1" smtClean="0">
                        <a:solidFill>
                          <a:srgbClr val="00B050"/>
                        </a:solidFill>
                        <a:latin typeface="Cambria Math" panose="02040503050406030204" pitchFamily="18" charset="0"/>
                      </a:rPr>
                      <m:t>𝜆</m:t>
                    </m:r>
                  </m:oMath>
                </a14:m>
                <a:endParaRPr lang="en-GB" sz="2100" dirty="0"/>
              </a:p>
            </p:txBody>
          </p:sp>
        </mc:Choice>
        <mc:Fallback xmlns="">
          <p:sp>
            <p:nvSpPr>
              <p:cNvPr id="19" name="Rettangolo 18">
                <a:extLst>
                  <a:ext uri="{FF2B5EF4-FFF2-40B4-BE49-F238E27FC236}">
                    <a16:creationId xmlns:a16="http://schemas.microsoft.com/office/drawing/2014/main" id="{B0E0430E-F6D2-4DC1-8281-36BE86DBFCF4}"/>
                  </a:ext>
                </a:extLst>
              </p:cNvPr>
              <p:cNvSpPr>
                <a:spLocks noRot="1" noChangeAspect="1" noMove="1" noResize="1" noEditPoints="1" noAdjustHandles="1" noChangeArrowheads="1" noChangeShapeType="1" noTextEdit="1"/>
              </p:cNvSpPr>
              <p:nvPr/>
            </p:nvSpPr>
            <p:spPr>
              <a:xfrm>
                <a:off x="1872180" y="5017051"/>
                <a:ext cx="7143559" cy="441468"/>
              </a:xfrm>
              <a:prstGeom prst="rect">
                <a:avLst/>
              </a:prstGeom>
              <a:blipFill>
                <a:blip r:embed="rId12"/>
                <a:stretch>
                  <a:fillRect l="-427" t="-6944" b="-23611"/>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1" name="Rettangolo 20">
                <a:extLst>
                  <a:ext uri="{FF2B5EF4-FFF2-40B4-BE49-F238E27FC236}">
                    <a16:creationId xmlns:a16="http://schemas.microsoft.com/office/drawing/2014/main" id="{CF12B586-9DA7-4F8E-8585-FD984D3AD620}"/>
                  </a:ext>
                </a:extLst>
              </p:cNvPr>
              <p:cNvSpPr/>
              <p:nvPr/>
            </p:nvSpPr>
            <p:spPr>
              <a:xfrm>
                <a:off x="2902055" y="6216147"/>
                <a:ext cx="6262292" cy="441468"/>
              </a:xfrm>
              <a:prstGeom prst="rect">
                <a:avLst/>
              </a:prstGeom>
            </p:spPr>
            <p:txBody>
              <a:bodyPr wrap="none">
                <a:spAutoFit/>
              </a:bodyPr>
              <a:lstStyle/>
              <a:p>
                <a14:m>
                  <m:oMath xmlns:m="http://schemas.openxmlformats.org/officeDocument/2006/math">
                    <m:nary>
                      <m:naryPr>
                        <m:chr m:val="∑"/>
                        <m:ctrlPr>
                          <a:rPr lang="it-IT" sz="2100" i="1" smtClean="0">
                            <a:latin typeface="Cambria Math" panose="02040503050406030204" pitchFamily="18" charset="0"/>
                          </a:rPr>
                        </m:ctrlPr>
                      </m:naryPr>
                      <m:sub>
                        <m:r>
                          <a:rPr lang="it-IT" sz="2100" i="1">
                            <a:latin typeface="Cambria Math" panose="02040503050406030204" pitchFamily="18" charset="0"/>
                          </a:rPr>
                          <m:t>𝑡</m:t>
                        </m:r>
                        <m:r>
                          <a:rPr lang="it-IT" sz="2100" i="1">
                            <a:latin typeface="Cambria Math" panose="02040503050406030204" pitchFamily="18" charset="0"/>
                          </a:rPr>
                          <m:t>=1</m:t>
                        </m:r>
                      </m:sub>
                      <m:sup>
                        <m:r>
                          <a:rPr lang="it-IT" sz="2100" b="0" i="1" smtClean="0">
                            <a:latin typeface="Cambria Math" panose="02040503050406030204" pitchFamily="18" charset="0"/>
                          </a:rPr>
                          <m:t>𝑇</m:t>
                        </m:r>
                        <m:r>
                          <a:rPr lang="it-IT" sz="2100" b="0" i="1" smtClean="0">
                            <a:latin typeface="Cambria Math" panose="02040503050406030204" pitchFamily="18" charset="0"/>
                          </a:rPr>
                          <m:t>−1</m:t>
                        </m:r>
                      </m:sup>
                      <m:e>
                        <m:sSub>
                          <m:sSubPr>
                            <m:ctrlPr>
                              <a:rPr lang="it-IT" sz="2100" i="1">
                                <a:latin typeface="Cambria Math" panose="02040503050406030204" pitchFamily="18" charset="0"/>
                              </a:rPr>
                            </m:ctrlPr>
                          </m:sSubPr>
                          <m:e>
                            <m:r>
                              <a:rPr lang="it-IT" sz="2100" i="1">
                                <a:latin typeface="Cambria Math" panose="02040503050406030204" pitchFamily="18" charset="0"/>
                              </a:rPr>
                              <m:t>𝜉</m:t>
                            </m:r>
                          </m:e>
                          <m:sub>
                            <m:r>
                              <a:rPr lang="it-IT" sz="2100" i="1">
                                <a:latin typeface="Cambria Math" panose="02040503050406030204" pitchFamily="18" charset="0"/>
                              </a:rPr>
                              <m:t>𝑡</m:t>
                            </m:r>
                          </m:sub>
                        </m:sSub>
                        <m:d>
                          <m:dPr>
                            <m:ctrlPr>
                              <a:rPr lang="it-IT" sz="2100" i="1">
                                <a:latin typeface="Cambria Math" panose="02040503050406030204" pitchFamily="18" charset="0"/>
                              </a:rPr>
                            </m:ctrlPr>
                          </m:dPr>
                          <m:e>
                            <m:r>
                              <a:rPr lang="it-IT" sz="2100" i="1">
                                <a:latin typeface="Cambria Math" panose="02040503050406030204" pitchFamily="18" charset="0"/>
                              </a:rPr>
                              <m:t>𝑖</m:t>
                            </m:r>
                            <m:r>
                              <a:rPr lang="it-IT" sz="2100" i="1">
                                <a:latin typeface="Cambria Math" panose="02040503050406030204" pitchFamily="18" charset="0"/>
                              </a:rPr>
                              <m:t>,</m:t>
                            </m:r>
                            <m:r>
                              <a:rPr lang="it-IT" sz="2100" i="1">
                                <a:latin typeface="Cambria Math" panose="02040503050406030204" pitchFamily="18" charset="0"/>
                              </a:rPr>
                              <m:t>𝑗</m:t>
                            </m:r>
                          </m:e>
                        </m:d>
                      </m:e>
                    </m:nary>
                    <m:r>
                      <a:rPr lang="it-IT" sz="2100" b="0" i="1" dirty="0" smtClean="0">
                        <a:solidFill>
                          <a:srgbClr val="E71224"/>
                        </a:solidFill>
                        <a:latin typeface="Cambria Math" panose="02040503050406030204" pitchFamily="18" charset="0"/>
                      </a:rPr>
                      <m:t>≡</m:t>
                    </m:r>
                    <m:r>
                      <a:rPr lang="it-IT" sz="2100" b="0" i="1" dirty="0" smtClean="0">
                        <a:latin typeface="Cambria Math" panose="02040503050406030204" pitchFamily="18" charset="0"/>
                      </a:rPr>
                      <m:t> </m:t>
                    </m:r>
                  </m:oMath>
                </a14:m>
                <a:r>
                  <a:rPr lang="en-GB" sz="2100" dirty="0"/>
                  <a:t>Expected #transitions </a:t>
                </a:r>
                <a:r>
                  <a:rPr lang="en-GB" sz="2100" b="1" dirty="0"/>
                  <a:t>from</a:t>
                </a:r>
                <a:r>
                  <a:rPr lang="en-GB" sz="2100" dirty="0"/>
                  <a:t> </a:t>
                </a:r>
                <a14:m>
                  <m:oMath xmlns:m="http://schemas.openxmlformats.org/officeDocument/2006/math">
                    <m:sSub>
                      <m:sSubPr>
                        <m:ctrlPr>
                          <a:rPr lang="it-IT" sz="2100" i="1" smtClean="0">
                            <a:solidFill>
                              <a:srgbClr val="E71224"/>
                            </a:solidFill>
                            <a:latin typeface="Cambria Math" panose="02040503050406030204" pitchFamily="18" charset="0"/>
                          </a:rPr>
                        </m:ctrlPr>
                      </m:sSubPr>
                      <m:e>
                        <m:r>
                          <a:rPr lang="it-IT" sz="2100" i="1">
                            <a:solidFill>
                              <a:srgbClr val="E71224"/>
                            </a:solidFill>
                            <a:latin typeface="Cambria Math" panose="02040503050406030204" pitchFamily="18" charset="0"/>
                          </a:rPr>
                          <m:t>𝑆</m:t>
                        </m:r>
                      </m:e>
                      <m:sub>
                        <m:r>
                          <a:rPr lang="it-IT" sz="2100" i="1">
                            <a:solidFill>
                              <a:srgbClr val="E71224"/>
                            </a:solidFill>
                            <a:latin typeface="Cambria Math" panose="02040503050406030204" pitchFamily="18" charset="0"/>
                          </a:rPr>
                          <m:t>𝑖</m:t>
                        </m:r>
                      </m:sub>
                    </m:sSub>
                  </m:oMath>
                </a14:m>
                <a:r>
                  <a:rPr lang="en-GB" sz="2100" dirty="0"/>
                  <a:t> </a:t>
                </a:r>
                <a:r>
                  <a:rPr lang="en-GB" sz="2100" b="1" dirty="0"/>
                  <a:t>to</a:t>
                </a:r>
                <a:r>
                  <a:rPr lang="en-GB" sz="2100" dirty="0"/>
                  <a:t> </a:t>
                </a:r>
                <a14:m>
                  <m:oMath xmlns:m="http://schemas.openxmlformats.org/officeDocument/2006/math">
                    <m:sSub>
                      <m:sSubPr>
                        <m:ctrlPr>
                          <a:rPr lang="it-IT" sz="2100" i="1" smtClean="0">
                            <a:solidFill>
                              <a:srgbClr val="0000FF"/>
                            </a:solidFill>
                            <a:latin typeface="Cambria Math" panose="02040503050406030204" pitchFamily="18" charset="0"/>
                          </a:rPr>
                        </m:ctrlPr>
                      </m:sSubPr>
                      <m:e>
                        <m:r>
                          <a:rPr lang="it-IT" sz="2100" i="1">
                            <a:solidFill>
                              <a:srgbClr val="0000FF"/>
                            </a:solidFill>
                            <a:latin typeface="Cambria Math" panose="02040503050406030204" pitchFamily="18" charset="0"/>
                          </a:rPr>
                          <m:t>𝑆</m:t>
                        </m:r>
                      </m:e>
                      <m:sub>
                        <m:r>
                          <a:rPr lang="it-IT" sz="2100" i="1">
                            <a:solidFill>
                              <a:srgbClr val="0000FF"/>
                            </a:solidFill>
                            <a:latin typeface="Cambria Math" panose="02040503050406030204" pitchFamily="18" charset="0"/>
                          </a:rPr>
                          <m:t>𝑗</m:t>
                        </m:r>
                      </m:sub>
                    </m:sSub>
                    <m:r>
                      <a:rPr lang="it-IT" sz="2100" i="1" smtClean="0">
                        <a:solidFill>
                          <a:srgbClr val="00B050"/>
                        </a:solidFill>
                        <a:latin typeface="Cambria Math" panose="02040503050406030204" pitchFamily="18" charset="0"/>
                      </a:rPr>
                      <m:t>|</m:t>
                    </m:r>
                    <m:r>
                      <a:rPr lang="it-IT" sz="2100" b="0" i="1" smtClean="0">
                        <a:solidFill>
                          <a:srgbClr val="00B050"/>
                        </a:solidFill>
                        <a:latin typeface="Cambria Math" panose="02040503050406030204" pitchFamily="18" charset="0"/>
                      </a:rPr>
                      <m:t> </m:t>
                    </m:r>
                    <m:r>
                      <a:rPr lang="it-IT" sz="2100" i="1">
                        <a:solidFill>
                          <a:srgbClr val="00B050"/>
                        </a:solidFill>
                        <a:latin typeface="Cambria Math" panose="02040503050406030204" pitchFamily="18" charset="0"/>
                      </a:rPr>
                      <m:t>𝑂</m:t>
                    </m:r>
                    <m:r>
                      <a:rPr lang="it-IT" sz="2100" i="1">
                        <a:solidFill>
                          <a:srgbClr val="00B050"/>
                        </a:solidFill>
                        <a:latin typeface="Cambria Math" panose="02040503050406030204" pitchFamily="18" charset="0"/>
                      </a:rPr>
                      <m:t>,</m:t>
                    </m:r>
                    <m:r>
                      <a:rPr lang="it-IT" sz="2100" i="1">
                        <a:solidFill>
                          <a:srgbClr val="00B050"/>
                        </a:solidFill>
                        <a:latin typeface="Cambria Math" panose="02040503050406030204" pitchFamily="18" charset="0"/>
                      </a:rPr>
                      <m:t>𝜆</m:t>
                    </m:r>
                  </m:oMath>
                </a14:m>
                <a:endParaRPr lang="en-GB" sz="2100" dirty="0"/>
              </a:p>
            </p:txBody>
          </p:sp>
        </mc:Choice>
        <mc:Fallback xmlns="">
          <p:sp>
            <p:nvSpPr>
              <p:cNvPr id="21" name="Rettangolo 20">
                <a:extLst>
                  <a:ext uri="{FF2B5EF4-FFF2-40B4-BE49-F238E27FC236}">
                    <a16:creationId xmlns:a16="http://schemas.microsoft.com/office/drawing/2014/main" id="{CF12B586-9DA7-4F8E-8585-FD984D3AD620}"/>
                  </a:ext>
                </a:extLst>
              </p:cNvPr>
              <p:cNvSpPr>
                <a:spLocks noRot="1" noChangeAspect="1" noMove="1" noResize="1" noEditPoints="1" noAdjustHandles="1" noChangeArrowheads="1" noChangeShapeType="1" noTextEdit="1"/>
              </p:cNvSpPr>
              <p:nvPr/>
            </p:nvSpPr>
            <p:spPr>
              <a:xfrm>
                <a:off x="2902055" y="6216147"/>
                <a:ext cx="6262292" cy="441468"/>
              </a:xfrm>
              <a:prstGeom prst="rect">
                <a:avLst/>
              </a:prstGeom>
              <a:blipFill>
                <a:blip r:embed="rId13"/>
                <a:stretch>
                  <a:fillRect l="-6329" t="-116667" b="-173611"/>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3" name="Rettangolo 22">
                <a:extLst>
                  <a:ext uri="{FF2B5EF4-FFF2-40B4-BE49-F238E27FC236}">
                    <a16:creationId xmlns:a16="http://schemas.microsoft.com/office/drawing/2014/main" id="{CA5C72D2-47DA-483A-B278-6661E0296AE9}"/>
                  </a:ext>
                </a:extLst>
              </p:cNvPr>
              <p:cNvSpPr/>
              <p:nvPr/>
            </p:nvSpPr>
            <p:spPr>
              <a:xfrm>
                <a:off x="2902886" y="6618141"/>
                <a:ext cx="6921575" cy="421077"/>
              </a:xfrm>
              <a:prstGeom prst="rect">
                <a:avLst/>
              </a:prstGeom>
            </p:spPr>
            <p:txBody>
              <a:bodyPr wrap="none">
                <a:spAutoFit/>
              </a:bodyPr>
              <a:lstStyle/>
              <a:p>
                <a14:m>
                  <m:oMath xmlns:m="http://schemas.openxmlformats.org/officeDocument/2006/math">
                    <m:nary>
                      <m:naryPr>
                        <m:chr m:val="∑"/>
                        <m:ctrlPr>
                          <a:rPr lang="it-IT" sz="2100" i="1" smtClean="0">
                            <a:latin typeface="Cambria Math" panose="02040503050406030204" pitchFamily="18" charset="0"/>
                          </a:rPr>
                        </m:ctrlPr>
                      </m:naryPr>
                      <m:sub>
                        <m:r>
                          <a:rPr lang="it-IT" sz="2100" i="1">
                            <a:latin typeface="Cambria Math" panose="02040503050406030204" pitchFamily="18" charset="0"/>
                          </a:rPr>
                          <m:t>𝑡</m:t>
                        </m:r>
                        <m:r>
                          <a:rPr lang="it-IT" sz="2100" i="1">
                            <a:latin typeface="Cambria Math" panose="02040503050406030204" pitchFamily="18" charset="0"/>
                          </a:rPr>
                          <m:t>=1</m:t>
                        </m:r>
                      </m:sub>
                      <m:sup>
                        <m:r>
                          <a:rPr lang="it-IT" sz="2100" b="0" i="1" smtClean="0">
                            <a:latin typeface="Cambria Math" panose="02040503050406030204" pitchFamily="18" charset="0"/>
                          </a:rPr>
                          <m:t>𝑇</m:t>
                        </m:r>
                        <m:r>
                          <a:rPr lang="it-IT" sz="2100" b="0" i="1" smtClean="0">
                            <a:latin typeface="Cambria Math" panose="02040503050406030204" pitchFamily="18" charset="0"/>
                          </a:rPr>
                          <m:t>−1</m:t>
                        </m:r>
                      </m:sup>
                      <m:e>
                        <m:sSub>
                          <m:sSubPr>
                            <m:ctrlPr>
                              <a:rPr lang="it-IT" sz="2100" i="1">
                                <a:latin typeface="Cambria Math" panose="02040503050406030204" pitchFamily="18" charset="0"/>
                              </a:rPr>
                            </m:ctrlPr>
                          </m:sSubPr>
                          <m:e>
                            <m:r>
                              <a:rPr lang="it-IT" sz="2100" i="1">
                                <a:latin typeface="Cambria Math" panose="02040503050406030204" pitchFamily="18" charset="0"/>
                              </a:rPr>
                              <m:t>𝛾</m:t>
                            </m:r>
                          </m:e>
                          <m:sub>
                            <m:r>
                              <a:rPr lang="it-IT" sz="2100" i="1">
                                <a:latin typeface="Cambria Math" panose="02040503050406030204" pitchFamily="18" charset="0"/>
                              </a:rPr>
                              <m:t>𝑡</m:t>
                            </m:r>
                          </m:sub>
                        </m:sSub>
                        <m:d>
                          <m:dPr>
                            <m:ctrlPr>
                              <a:rPr lang="it-IT" sz="2100" i="1">
                                <a:latin typeface="Cambria Math" panose="02040503050406030204" pitchFamily="18" charset="0"/>
                              </a:rPr>
                            </m:ctrlPr>
                          </m:dPr>
                          <m:e>
                            <m:r>
                              <a:rPr lang="it-IT" sz="2100" i="1">
                                <a:latin typeface="Cambria Math" panose="02040503050406030204" pitchFamily="18" charset="0"/>
                              </a:rPr>
                              <m:t>𝑖</m:t>
                            </m:r>
                          </m:e>
                        </m:d>
                        <m:r>
                          <a:rPr lang="it-IT" sz="2100" i="1" smtClean="0">
                            <a:solidFill>
                              <a:srgbClr val="E71224"/>
                            </a:solidFill>
                            <a:latin typeface="Cambria Math" panose="02040503050406030204" pitchFamily="18" charset="0"/>
                          </a:rPr>
                          <m:t>≡</m:t>
                        </m:r>
                      </m:e>
                    </m:nary>
                    <m:r>
                      <a:rPr lang="it-IT" sz="2100" b="0" i="1" dirty="0" smtClean="0">
                        <a:latin typeface="Cambria Math" panose="02040503050406030204" pitchFamily="18" charset="0"/>
                      </a:rPr>
                      <m:t> </m:t>
                    </m:r>
                  </m:oMath>
                </a14:m>
                <a:r>
                  <a:rPr lang="en-GB" sz="2100" dirty="0"/>
                  <a:t>Exp. #times </a:t>
                </a:r>
                <a14:m>
                  <m:oMath xmlns:m="http://schemas.openxmlformats.org/officeDocument/2006/math">
                    <m:sSub>
                      <m:sSubPr>
                        <m:ctrlPr>
                          <a:rPr lang="it-IT" sz="2100" i="1">
                            <a:latin typeface="Cambria Math" panose="02040503050406030204" pitchFamily="18" charset="0"/>
                          </a:rPr>
                        </m:ctrlPr>
                      </m:sSubPr>
                      <m:e>
                        <m:r>
                          <a:rPr lang="it-IT" sz="2100" i="1">
                            <a:latin typeface="Cambria Math" panose="02040503050406030204" pitchFamily="18" charset="0"/>
                          </a:rPr>
                          <m:t>𝑆</m:t>
                        </m:r>
                      </m:e>
                      <m:sub>
                        <m:r>
                          <a:rPr lang="it-IT" sz="2100" i="1">
                            <a:latin typeface="Cambria Math" panose="02040503050406030204" pitchFamily="18" charset="0"/>
                          </a:rPr>
                          <m:t>𝑖</m:t>
                        </m:r>
                      </m:sub>
                    </m:sSub>
                  </m:oMath>
                </a14:m>
                <a:r>
                  <a:rPr lang="it-IT" sz="2100" dirty="0"/>
                  <a:t> </a:t>
                </a:r>
                <a:r>
                  <a:rPr lang="it-IT" sz="2100" dirty="0" err="1"/>
                  <a:t>is</a:t>
                </a:r>
                <a:r>
                  <a:rPr lang="it-IT" sz="2100" dirty="0"/>
                  <a:t> </a:t>
                </a:r>
                <a:r>
                  <a:rPr lang="it-IT" sz="2100" dirty="0" err="1"/>
                  <a:t>visited</a:t>
                </a:r>
                <a:r>
                  <a:rPr lang="it-IT" sz="2100" dirty="0"/>
                  <a:t> (#transitions from) </a:t>
                </a:r>
                <a14:m>
                  <m:oMath xmlns:m="http://schemas.openxmlformats.org/officeDocument/2006/math">
                    <m:r>
                      <a:rPr lang="it-IT" sz="2100" i="1" smtClean="0">
                        <a:solidFill>
                          <a:srgbClr val="00B050"/>
                        </a:solidFill>
                        <a:latin typeface="Cambria Math" panose="02040503050406030204" pitchFamily="18" charset="0"/>
                      </a:rPr>
                      <m:t>|</m:t>
                    </m:r>
                    <m:r>
                      <a:rPr lang="it-IT" sz="2100" i="1" smtClean="0">
                        <a:solidFill>
                          <a:srgbClr val="00B050"/>
                        </a:solidFill>
                        <a:latin typeface="Cambria Math" panose="02040503050406030204" pitchFamily="18" charset="0"/>
                      </a:rPr>
                      <m:t>𝑂</m:t>
                    </m:r>
                    <m:r>
                      <a:rPr lang="it-IT" sz="2100" i="1" smtClean="0">
                        <a:solidFill>
                          <a:srgbClr val="00B050"/>
                        </a:solidFill>
                        <a:latin typeface="Cambria Math" panose="02040503050406030204" pitchFamily="18" charset="0"/>
                      </a:rPr>
                      <m:t>,</m:t>
                    </m:r>
                    <m:r>
                      <a:rPr lang="it-IT" sz="2100" i="1" smtClean="0">
                        <a:solidFill>
                          <a:srgbClr val="00B050"/>
                        </a:solidFill>
                        <a:latin typeface="Cambria Math" panose="02040503050406030204" pitchFamily="18" charset="0"/>
                      </a:rPr>
                      <m:t>𝜆</m:t>
                    </m:r>
                  </m:oMath>
                </a14:m>
                <a:endParaRPr lang="en-GB" sz="2100" dirty="0"/>
              </a:p>
            </p:txBody>
          </p:sp>
        </mc:Choice>
        <mc:Fallback xmlns="">
          <p:sp>
            <p:nvSpPr>
              <p:cNvPr id="23" name="Rettangolo 22">
                <a:extLst>
                  <a:ext uri="{FF2B5EF4-FFF2-40B4-BE49-F238E27FC236}">
                    <a16:creationId xmlns:a16="http://schemas.microsoft.com/office/drawing/2014/main" id="{CA5C72D2-47DA-483A-B278-6661E0296AE9}"/>
                  </a:ext>
                </a:extLst>
              </p:cNvPr>
              <p:cNvSpPr>
                <a:spLocks noRot="1" noChangeAspect="1" noMove="1" noResize="1" noEditPoints="1" noAdjustHandles="1" noChangeArrowheads="1" noChangeShapeType="1" noTextEdit="1"/>
              </p:cNvSpPr>
              <p:nvPr/>
            </p:nvSpPr>
            <p:spPr>
              <a:xfrm>
                <a:off x="2902886" y="6618141"/>
                <a:ext cx="6921575" cy="421077"/>
              </a:xfrm>
              <a:prstGeom prst="rect">
                <a:avLst/>
              </a:prstGeom>
              <a:blipFill>
                <a:blip r:embed="rId14"/>
                <a:stretch>
                  <a:fillRect l="-5722" t="-121739" b="-185507"/>
                </a:stretch>
              </a:blipFill>
            </p:spPr>
            <p:txBody>
              <a:bodyPr/>
              <a:lstStyle/>
              <a:p>
                <a:r>
                  <a:rPr lang="it-IT">
                    <a:noFill/>
                  </a:rPr>
                  <a:t> </a:t>
                </a:r>
              </a:p>
            </p:txBody>
          </p:sp>
        </mc:Fallback>
      </mc:AlternateContent>
      <p:pic>
        <p:nvPicPr>
          <p:cNvPr id="24" name="Immagine 23">
            <a:extLst>
              <a:ext uri="{FF2B5EF4-FFF2-40B4-BE49-F238E27FC236}">
                <a16:creationId xmlns:a16="http://schemas.microsoft.com/office/drawing/2014/main" id="{763AB4AE-5BAE-4C56-A45A-FC0BCB52D3CC}"/>
              </a:ext>
            </a:extLst>
          </p:cNvPr>
          <p:cNvPicPr>
            <a:picLocks noChangeAspect="1"/>
          </p:cNvPicPr>
          <p:nvPr>
            <p:custDataLst>
              <p:tags r:id="rId1"/>
            </p:custDataLst>
          </p:nvPr>
        </p:nvPicPr>
        <p:blipFill>
          <a:blip r:embed="rId15">
            <a:extLst>
              <a:ext uri="{28A0092B-C50C-407E-A947-70E740481C1C}">
                <a14:useLocalDpi xmlns:a14="http://schemas.microsoft.com/office/drawing/2010/main" val="0"/>
              </a:ext>
            </a:extLst>
          </a:blip>
          <a:stretch>
            <a:fillRect/>
          </a:stretch>
        </p:blipFill>
        <p:spPr>
          <a:xfrm>
            <a:off x="1576057" y="5031929"/>
            <a:ext cx="222460" cy="925667"/>
          </a:xfrm>
          <a:prstGeom prst="rect">
            <a:avLst/>
          </a:prstGeom>
        </p:spPr>
      </p:pic>
      <p:pic>
        <p:nvPicPr>
          <p:cNvPr id="27" name="Immagine 26">
            <a:extLst>
              <a:ext uri="{FF2B5EF4-FFF2-40B4-BE49-F238E27FC236}">
                <a16:creationId xmlns:a16="http://schemas.microsoft.com/office/drawing/2014/main" id="{BF170300-423D-4DDC-8F23-C35E36B93293}"/>
              </a:ext>
            </a:extLst>
          </p:cNvPr>
          <p:cNvPicPr>
            <a:picLocks noChangeAspect="1"/>
          </p:cNvPicPr>
          <p:nvPr>
            <p:custDataLst>
              <p:tags r:id="rId2"/>
            </p:custDataLst>
          </p:nvPr>
        </p:nvPicPr>
        <p:blipFill>
          <a:blip r:embed="rId15">
            <a:extLst>
              <a:ext uri="{28A0092B-C50C-407E-A947-70E740481C1C}">
                <a14:useLocalDpi xmlns:a14="http://schemas.microsoft.com/office/drawing/2010/main" val="0"/>
              </a:ext>
            </a:extLst>
          </a:blip>
          <a:stretch>
            <a:fillRect/>
          </a:stretch>
        </p:blipFill>
        <p:spPr>
          <a:xfrm>
            <a:off x="2679595" y="6237595"/>
            <a:ext cx="222460" cy="925667"/>
          </a:xfrm>
          <a:prstGeom prst="rect">
            <a:avLst/>
          </a:prstGeom>
        </p:spPr>
      </p:pic>
      <mc:AlternateContent xmlns:mc="http://schemas.openxmlformats.org/markup-compatibility/2006" xmlns:a14="http://schemas.microsoft.com/office/drawing/2010/main">
        <mc:Choice Requires="a14">
          <p:sp>
            <p:nvSpPr>
              <p:cNvPr id="22" name="CasellaDiTesto 21">
                <a:extLst>
                  <a:ext uri="{FF2B5EF4-FFF2-40B4-BE49-F238E27FC236}">
                    <a16:creationId xmlns:a16="http://schemas.microsoft.com/office/drawing/2014/main" id="{88BA10CB-FF1C-4D4E-A8A0-36C56C14CD9F}"/>
                  </a:ext>
                </a:extLst>
              </p:cNvPr>
              <p:cNvSpPr txBox="1"/>
              <p:nvPr/>
            </p:nvSpPr>
            <p:spPr>
              <a:xfrm>
                <a:off x="237759" y="6300554"/>
                <a:ext cx="2553066" cy="738664"/>
              </a:xfrm>
              <a:prstGeom prst="rect">
                <a:avLst/>
              </a:prstGeom>
              <a:noFill/>
            </p:spPr>
            <p:txBody>
              <a:bodyPr wrap="square">
                <a:spAutoFit/>
              </a:bodyPr>
              <a:lstStyle/>
              <a:p>
                <a:pPr marL="342900" indent="-342900">
                  <a:buFont typeface="Arial" panose="020B0604020202020204" pitchFamily="34" charset="0"/>
                  <a:buChar char="•"/>
                </a:pPr>
                <a:r>
                  <a:rPr lang="en-GB" sz="2100" dirty="0"/>
                  <a:t>By marginalizing </a:t>
                </a:r>
                <a:r>
                  <a:rPr lang="en-GB" sz="2100" dirty="0" err="1"/>
                  <a:t>w.r.t.</a:t>
                </a:r>
                <a:r>
                  <a:rPr lang="en-GB" sz="2100" dirty="0"/>
                  <a:t> </a:t>
                </a:r>
                <a:r>
                  <a:rPr lang="en-GB" sz="2100" b="1" dirty="0"/>
                  <a:t>time</a:t>
                </a:r>
                <a:r>
                  <a:rPr lang="en-GB" sz="2100" dirty="0"/>
                  <a:t> </a:t>
                </a:r>
                <a14:m>
                  <m:oMath xmlns:m="http://schemas.openxmlformats.org/officeDocument/2006/math">
                    <m:r>
                      <a:rPr lang="it-IT" sz="2100" i="1">
                        <a:latin typeface="Cambria Math" panose="02040503050406030204" pitchFamily="18" charset="0"/>
                      </a:rPr>
                      <m:t>𝑡</m:t>
                    </m:r>
                  </m:oMath>
                </a14:m>
                <a:r>
                  <a:rPr lang="en-GB" sz="2100" dirty="0"/>
                  <a:t> </a:t>
                </a:r>
                <a:endParaRPr lang="en-US" sz="2100" dirty="0"/>
              </a:p>
            </p:txBody>
          </p:sp>
        </mc:Choice>
        <mc:Fallback xmlns="">
          <p:sp>
            <p:nvSpPr>
              <p:cNvPr id="22" name="CasellaDiTesto 21">
                <a:extLst>
                  <a:ext uri="{FF2B5EF4-FFF2-40B4-BE49-F238E27FC236}">
                    <a16:creationId xmlns:a16="http://schemas.microsoft.com/office/drawing/2014/main" id="{88BA10CB-FF1C-4D4E-A8A0-36C56C14CD9F}"/>
                  </a:ext>
                </a:extLst>
              </p:cNvPr>
              <p:cNvSpPr txBox="1">
                <a:spLocks noRot="1" noChangeAspect="1" noMove="1" noResize="1" noEditPoints="1" noAdjustHandles="1" noChangeArrowheads="1" noChangeShapeType="1" noTextEdit="1"/>
              </p:cNvSpPr>
              <p:nvPr/>
            </p:nvSpPr>
            <p:spPr>
              <a:xfrm>
                <a:off x="237759" y="6300554"/>
                <a:ext cx="2553066" cy="738664"/>
              </a:xfrm>
              <a:prstGeom prst="rect">
                <a:avLst/>
              </a:prstGeom>
              <a:blipFill>
                <a:blip r:embed="rId16"/>
                <a:stretch>
                  <a:fillRect l="-2387" t="-5785" b="-15702"/>
                </a:stretch>
              </a:blipFill>
            </p:spPr>
            <p:txBody>
              <a:bodyPr/>
              <a:lstStyle/>
              <a:p>
                <a:r>
                  <a:rPr lang="it-IT">
                    <a:noFill/>
                  </a:rPr>
                  <a:t> </a:t>
                </a:r>
              </a:p>
            </p:txBody>
          </p:sp>
        </mc:Fallback>
      </mc:AlternateContent>
      <p:sp>
        <p:nvSpPr>
          <p:cNvPr id="20" name="Rettangolo 19">
            <a:extLst>
              <a:ext uri="{FF2B5EF4-FFF2-40B4-BE49-F238E27FC236}">
                <a16:creationId xmlns:a16="http://schemas.microsoft.com/office/drawing/2014/main" id="{B94CD357-02EB-8FE2-3B60-8530219C9F3E}"/>
              </a:ext>
            </a:extLst>
          </p:cNvPr>
          <p:cNvSpPr/>
          <p:nvPr/>
        </p:nvSpPr>
        <p:spPr>
          <a:xfrm>
            <a:off x="244373" y="5274365"/>
            <a:ext cx="1140377" cy="415498"/>
          </a:xfrm>
          <a:prstGeom prst="rect">
            <a:avLst/>
          </a:prstGeom>
        </p:spPr>
        <p:txBody>
          <a:bodyPr wrap="none">
            <a:spAutoFit/>
          </a:bodyPr>
          <a:lstStyle/>
          <a:p>
            <a:pPr marL="342900" indent="-342900">
              <a:buFont typeface="Arial" panose="020B0604020202020204" pitchFamily="34" charset="0"/>
              <a:buChar char="•"/>
            </a:pPr>
            <a:r>
              <a:rPr lang="it-IT" sz="2100" dirty="0"/>
              <a:t>Note:</a:t>
            </a:r>
            <a:endParaRPr lang="en-GB" sz="2100" dirty="0"/>
          </a:p>
        </p:txBody>
      </p:sp>
      <p:pic>
        <p:nvPicPr>
          <p:cNvPr id="7" name="Immagine 6" descr="\documentclass{article}&#10;\usepackage{amsmath}&#10;\pagestyle{empty}&#10;\begin{document}&#10;&#10;&#10;$$a_{ij}b_j(o_{t+1})$$&#10;&#10;\end{document}" title="IguanaTex Bitmap Display">
            <a:extLst>
              <a:ext uri="{FF2B5EF4-FFF2-40B4-BE49-F238E27FC236}">
                <a16:creationId xmlns:a16="http://schemas.microsoft.com/office/drawing/2014/main" id="{5E1C4535-3547-E492-65A3-28D6A13D779B}"/>
              </a:ext>
            </a:extLst>
          </p:cNvPr>
          <p:cNvPicPr>
            <a:picLocks noChangeAspect="1"/>
          </p:cNvPicPr>
          <p:nvPr>
            <p:custDataLst>
              <p:tags r:id="rId3"/>
            </p:custDataLst>
          </p:nvPr>
        </p:nvPicPr>
        <p:blipFill>
          <a:blip r:embed="rId17">
            <a:extLst>
              <a:ext uri="{28A0092B-C50C-407E-A947-70E740481C1C}">
                <a14:useLocalDpi xmlns:a14="http://schemas.microsoft.com/office/drawing/2010/main" val="0"/>
              </a:ext>
            </a:extLst>
          </a:blip>
          <a:stretch>
            <a:fillRect/>
          </a:stretch>
        </p:blipFill>
        <p:spPr>
          <a:xfrm>
            <a:off x="2080016" y="4331103"/>
            <a:ext cx="1036806" cy="237687"/>
          </a:xfrm>
          <a:prstGeom prst="rect">
            <a:avLst/>
          </a:prstGeom>
        </p:spPr>
      </p:pic>
    </p:spTree>
    <p:extLst>
      <p:ext uri="{BB962C8B-B14F-4D97-AF65-F5344CB8AC3E}">
        <p14:creationId xmlns:p14="http://schemas.microsoft.com/office/powerpoint/2010/main" val="2894726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fade">
                                      <p:cBhvr>
                                        <p:cTn id="20" dur="500"/>
                                        <p:tgtEl>
                                          <p:spTgt spid="1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par>
                                <p:cTn id="24" presetID="10" presetClass="entr" presetSubtype="0" fill="hold" nodeType="with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fade">
                                      <p:cBhvr>
                                        <p:cTn id="26" dur="500"/>
                                        <p:tgtEl>
                                          <p:spTgt spid="24"/>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500"/>
                                        <p:tgtEl>
                                          <p:spTgt spid="20"/>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500"/>
                                        <p:tgtEl>
                                          <p:spTgt spid="21"/>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500"/>
                                        <p:tgtEl>
                                          <p:spTgt spid="23"/>
                                        </p:tgtEl>
                                      </p:cBhvr>
                                    </p:animEffect>
                                  </p:childTnLst>
                                </p:cTn>
                              </p:par>
                              <p:par>
                                <p:cTn id="38" presetID="10" presetClass="entr" presetSubtype="0" fill="hold"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6" grpId="0"/>
      <p:bldP spid="17" grpId="0"/>
      <p:bldP spid="18" grpId="0"/>
      <p:bldP spid="19" grpId="0"/>
      <p:bldP spid="21" grpId="0"/>
      <p:bldP spid="23" grpId="0"/>
      <p:bldP spid="22" grpId="0"/>
      <p:bldP spid="2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a:xfrm>
            <a:off x="330219" y="241172"/>
            <a:ext cx="9055073" cy="493439"/>
          </a:xfrm>
        </p:spPr>
        <p:txBody>
          <a:bodyPr>
            <a:normAutofit/>
          </a:bodyPr>
          <a:lstStyle/>
          <a:p>
            <a:r>
              <a:rPr lang="en-GB" sz="2800" dirty="0"/>
              <a:t>The </a:t>
            </a:r>
            <a:r>
              <a:rPr lang="en-GB" sz="2800" b="1" dirty="0"/>
              <a:t>BAUM-WELCH Algorithm</a:t>
            </a:r>
            <a:endParaRPr lang="en-GB" dirty="0"/>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26</a:t>
            </a:fld>
            <a:endParaRPr lang="it-IT" dirty="0"/>
          </a:p>
        </p:txBody>
      </p:sp>
      <p:sp>
        <p:nvSpPr>
          <p:cNvPr id="6" name="Rettangolo 5">
            <a:extLst>
              <a:ext uri="{FF2B5EF4-FFF2-40B4-BE49-F238E27FC236}">
                <a16:creationId xmlns:a16="http://schemas.microsoft.com/office/drawing/2014/main" id="{8BDE6A33-4CAC-4BF2-B776-73876C4FED5D}"/>
              </a:ext>
            </a:extLst>
          </p:cNvPr>
          <p:cNvSpPr/>
          <p:nvPr/>
        </p:nvSpPr>
        <p:spPr>
          <a:xfrm>
            <a:off x="330219" y="889236"/>
            <a:ext cx="4794069" cy="415498"/>
          </a:xfrm>
          <a:prstGeom prst="rect">
            <a:avLst/>
          </a:prstGeom>
        </p:spPr>
        <p:txBody>
          <a:bodyPr wrap="none">
            <a:spAutoFit/>
          </a:bodyPr>
          <a:lstStyle/>
          <a:p>
            <a:pPr marL="342900" indent="-342900">
              <a:buFont typeface="Arial" panose="020B0604020202020204" pitchFamily="34" charset="0"/>
              <a:buChar char="•"/>
            </a:pPr>
            <a:r>
              <a:rPr lang="en-GB" sz="2100" dirty="0"/>
              <a:t>Let us recap the information we have:</a:t>
            </a:r>
          </a:p>
        </p:txBody>
      </p:sp>
      <mc:AlternateContent xmlns:mc="http://schemas.openxmlformats.org/markup-compatibility/2006" xmlns:a14="http://schemas.microsoft.com/office/drawing/2010/main">
        <mc:Choice Requires="a14">
          <p:sp>
            <p:nvSpPr>
              <p:cNvPr id="12" name="Rettangolo 11">
                <a:extLst>
                  <a:ext uri="{FF2B5EF4-FFF2-40B4-BE49-F238E27FC236}">
                    <a16:creationId xmlns:a16="http://schemas.microsoft.com/office/drawing/2014/main" id="{98358135-4D71-46E8-9728-55A6F56F10F3}"/>
                  </a:ext>
                </a:extLst>
              </p:cNvPr>
              <p:cNvSpPr/>
              <p:nvPr/>
            </p:nvSpPr>
            <p:spPr>
              <a:xfrm>
                <a:off x="1018469" y="1345153"/>
                <a:ext cx="8882303" cy="415498"/>
              </a:xfrm>
              <a:prstGeom prst="rect">
                <a:avLst/>
              </a:prstGeom>
            </p:spPr>
            <p:txBody>
              <a:bodyPr wrap="none">
                <a:spAutoFit/>
              </a:bodyPr>
              <a:lstStyle/>
              <a:p>
                <a:pPr marL="342900" indent="-342900">
                  <a:buFont typeface="Arial" panose="020B0604020202020204" pitchFamily="34" charset="0"/>
                  <a:buChar char="•"/>
                </a:pPr>
                <a:r>
                  <a:rPr lang="en-GB" sz="2100" dirty="0"/>
                  <a:t>We have an idea of model structure </a:t>
                </a:r>
                <a14:m>
                  <m:oMath xmlns:m="http://schemas.openxmlformats.org/officeDocument/2006/math">
                    <m:r>
                      <a:rPr lang="it-IT" sz="2100" i="1" smtClean="0">
                        <a:latin typeface="Cambria Math" panose="02040503050406030204" pitchFamily="18" charset="0"/>
                      </a:rPr>
                      <m:t>𝜆</m:t>
                    </m:r>
                    <m:r>
                      <a:rPr lang="it-IT" sz="2100" i="1">
                        <a:latin typeface="Cambria Math" panose="02040503050406030204" pitchFamily="18" charset="0"/>
                      </a:rPr>
                      <m:t>={</m:t>
                    </m:r>
                    <m:r>
                      <a:rPr lang="it-IT" sz="2100" i="1">
                        <a:latin typeface="Cambria Math" panose="02040503050406030204" pitchFamily="18" charset="0"/>
                      </a:rPr>
                      <m:t>𝐴</m:t>
                    </m:r>
                    <m:r>
                      <a:rPr lang="it-IT" sz="2100" i="1">
                        <a:latin typeface="Cambria Math" panose="02040503050406030204" pitchFamily="18" charset="0"/>
                      </a:rPr>
                      <m:t>,</m:t>
                    </m:r>
                    <m:r>
                      <a:rPr lang="it-IT" sz="2100" i="1">
                        <a:latin typeface="Cambria Math" panose="02040503050406030204" pitchFamily="18" charset="0"/>
                      </a:rPr>
                      <m:t>𝐵</m:t>
                    </m:r>
                    <m:r>
                      <a:rPr lang="it-IT" sz="2100" i="1">
                        <a:latin typeface="Cambria Math" panose="02040503050406030204" pitchFamily="18" charset="0"/>
                      </a:rPr>
                      <m:t>,</m:t>
                    </m:r>
                    <m:r>
                      <m:rPr>
                        <m:sty m:val="p"/>
                      </m:rPr>
                      <a:rPr lang="it-IT" sz="2100">
                        <a:latin typeface="Cambria Math" panose="02040503050406030204" pitchFamily="18" charset="0"/>
                      </a:rPr>
                      <m:t>Π</m:t>
                    </m:r>
                    <m:r>
                      <a:rPr lang="it-IT" sz="2100" i="1">
                        <a:latin typeface="Cambria Math" panose="02040503050406030204" pitchFamily="18" charset="0"/>
                      </a:rPr>
                      <m:t>(0)}</m:t>
                    </m:r>
                  </m:oMath>
                </a14:m>
                <a:r>
                  <a:rPr lang="en-GB" sz="2100" dirty="0"/>
                  <a:t> (</a:t>
                </a:r>
                <a:r>
                  <a:rPr lang="en-GB" sz="2100" dirty="0">
                    <a:solidFill>
                      <a:srgbClr val="FF0000"/>
                    </a:solidFill>
                  </a:rPr>
                  <a:t>…</a:t>
                </a:r>
                <a:r>
                  <a:rPr lang="en-GB" sz="2100" i="1" dirty="0">
                    <a:solidFill>
                      <a:srgbClr val="FF0000"/>
                    </a:solidFill>
                  </a:rPr>
                  <a:t>at least a raw guess</a:t>
                </a:r>
                <a:r>
                  <a:rPr lang="en-GB" sz="2100" dirty="0"/>
                  <a:t>)</a:t>
                </a:r>
              </a:p>
            </p:txBody>
          </p:sp>
        </mc:Choice>
        <mc:Fallback xmlns="">
          <p:sp>
            <p:nvSpPr>
              <p:cNvPr id="12" name="Rettangolo 11">
                <a:extLst>
                  <a:ext uri="{FF2B5EF4-FFF2-40B4-BE49-F238E27FC236}">
                    <a16:creationId xmlns:a16="http://schemas.microsoft.com/office/drawing/2014/main" id="{98358135-4D71-46E8-9728-55A6F56F10F3}"/>
                  </a:ext>
                </a:extLst>
              </p:cNvPr>
              <p:cNvSpPr>
                <a:spLocks noRot="1" noChangeAspect="1" noMove="1" noResize="1" noEditPoints="1" noAdjustHandles="1" noChangeArrowheads="1" noChangeShapeType="1" noTextEdit="1"/>
              </p:cNvSpPr>
              <p:nvPr/>
            </p:nvSpPr>
            <p:spPr>
              <a:xfrm>
                <a:off x="1018469" y="1345153"/>
                <a:ext cx="8882303" cy="415498"/>
              </a:xfrm>
              <a:prstGeom prst="rect">
                <a:avLst/>
              </a:prstGeom>
              <a:blipFill>
                <a:blip r:embed="rId3"/>
                <a:stretch>
                  <a:fillRect l="-686" t="-10294" b="-27941"/>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4" name="Rettangolo 13">
                <a:extLst>
                  <a:ext uri="{FF2B5EF4-FFF2-40B4-BE49-F238E27FC236}">
                    <a16:creationId xmlns:a16="http://schemas.microsoft.com/office/drawing/2014/main" id="{6D4835E7-5FC0-4C3B-A43E-F58DED3375F6}"/>
                  </a:ext>
                </a:extLst>
              </p:cNvPr>
              <p:cNvSpPr/>
              <p:nvPr/>
            </p:nvSpPr>
            <p:spPr>
              <a:xfrm>
                <a:off x="1018469" y="1844478"/>
                <a:ext cx="7933069" cy="415498"/>
              </a:xfrm>
              <a:prstGeom prst="rect">
                <a:avLst/>
              </a:prstGeom>
            </p:spPr>
            <p:txBody>
              <a:bodyPr wrap="none">
                <a:spAutoFit/>
              </a:bodyPr>
              <a:lstStyle/>
              <a:p>
                <a:pPr marL="342900" indent="-342900">
                  <a:buFont typeface="Arial" panose="020B0604020202020204" pitchFamily="34" charset="0"/>
                  <a:buChar char="•"/>
                </a:pPr>
                <a:r>
                  <a:rPr lang="en-GB" sz="2100" dirty="0"/>
                  <a:t>We have a set of observations </a:t>
                </a:r>
                <a14:m>
                  <m:oMath xmlns:m="http://schemas.openxmlformats.org/officeDocument/2006/math">
                    <m:r>
                      <a:rPr lang="it-IT" sz="2100" b="0" i="1" smtClean="0">
                        <a:latin typeface="Cambria Math" panose="02040503050406030204" pitchFamily="18" charset="0"/>
                      </a:rPr>
                      <m:t>𝑂</m:t>
                    </m:r>
                    <m:r>
                      <a:rPr lang="it-IT" sz="2100" b="0" i="1" smtClean="0">
                        <a:latin typeface="Cambria Math" panose="02040503050406030204" pitchFamily="18" charset="0"/>
                      </a:rPr>
                      <m:t>=</m:t>
                    </m:r>
                    <m:d>
                      <m:dPr>
                        <m:begChr m:val="{"/>
                        <m:endChr m:val="}"/>
                        <m:ctrlPr>
                          <a:rPr lang="it-IT" sz="2100" b="0" i="1" smtClean="0">
                            <a:latin typeface="Cambria Math" panose="02040503050406030204" pitchFamily="18" charset="0"/>
                          </a:rPr>
                        </m:ctrlPr>
                      </m:dPr>
                      <m:e>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𝑜</m:t>
                            </m:r>
                          </m:e>
                          <m:sub>
                            <m:r>
                              <a:rPr lang="it-IT" sz="2100" b="0" i="1" smtClean="0">
                                <a:latin typeface="Cambria Math" panose="02040503050406030204" pitchFamily="18" charset="0"/>
                              </a:rPr>
                              <m:t>1</m:t>
                            </m:r>
                          </m:sub>
                        </m:sSub>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𝑜</m:t>
                            </m:r>
                          </m:e>
                          <m:sub>
                            <m:r>
                              <a:rPr lang="it-IT" sz="2100" b="0" i="1" smtClean="0">
                                <a:latin typeface="Cambria Math" panose="02040503050406030204" pitchFamily="18" charset="0"/>
                              </a:rPr>
                              <m:t>2</m:t>
                            </m:r>
                          </m:sub>
                        </m:sSub>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𝑜</m:t>
                            </m:r>
                          </m:e>
                          <m:sub>
                            <m:r>
                              <a:rPr lang="it-IT" sz="2100" b="0" i="1" smtClean="0">
                                <a:latin typeface="Cambria Math" panose="02040503050406030204" pitchFamily="18" charset="0"/>
                              </a:rPr>
                              <m:t>𝑇</m:t>
                            </m:r>
                          </m:sub>
                        </m:sSub>
                      </m:e>
                    </m:d>
                  </m:oMath>
                </a14:m>
                <a:r>
                  <a:rPr lang="en-GB" sz="2100" dirty="0"/>
                  <a:t>   (</a:t>
                </a:r>
                <a:r>
                  <a:rPr lang="en-GB" sz="2100" dirty="0">
                    <a:solidFill>
                      <a:srgbClr val="FF0000"/>
                    </a:solidFill>
                  </a:rPr>
                  <a:t>measurements</a:t>
                </a:r>
                <a:r>
                  <a:rPr lang="en-GB" sz="2100" dirty="0"/>
                  <a:t>)</a:t>
                </a:r>
              </a:p>
            </p:txBody>
          </p:sp>
        </mc:Choice>
        <mc:Fallback xmlns="">
          <p:sp>
            <p:nvSpPr>
              <p:cNvPr id="14" name="Rettangolo 13">
                <a:extLst>
                  <a:ext uri="{FF2B5EF4-FFF2-40B4-BE49-F238E27FC236}">
                    <a16:creationId xmlns:a16="http://schemas.microsoft.com/office/drawing/2014/main" id="{6D4835E7-5FC0-4C3B-A43E-F58DED3375F6}"/>
                  </a:ext>
                </a:extLst>
              </p:cNvPr>
              <p:cNvSpPr>
                <a:spLocks noRot="1" noChangeAspect="1" noMove="1" noResize="1" noEditPoints="1" noAdjustHandles="1" noChangeArrowheads="1" noChangeShapeType="1" noTextEdit="1"/>
              </p:cNvSpPr>
              <p:nvPr/>
            </p:nvSpPr>
            <p:spPr>
              <a:xfrm>
                <a:off x="1018469" y="1844478"/>
                <a:ext cx="7933069" cy="415498"/>
              </a:xfrm>
              <a:prstGeom prst="rect">
                <a:avLst/>
              </a:prstGeom>
              <a:blipFill>
                <a:blip r:embed="rId4"/>
                <a:stretch>
                  <a:fillRect l="-769" t="-10294" b="-27941"/>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6" name="Rettangolo 15">
                <a:extLst>
                  <a:ext uri="{FF2B5EF4-FFF2-40B4-BE49-F238E27FC236}">
                    <a16:creationId xmlns:a16="http://schemas.microsoft.com/office/drawing/2014/main" id="{0B7E494C-1449-411F-87AE-50944D2DAC9E}"/>
                  </a:ext>
                </a:extLst>
              </p:cNvPr>
              <p:cNvSpPr/>
              <p:nvPr/>
            </p:nvSpPr>
            <p:spPr>
              <a:xfrm>
                <a:off x="1014843" y="2394163"/>
                <a:ext cx="5996322" cy="415498"/>
              </a:xfrm>
              <a:prstGeom prst="rect">
                <a:avLst/>
              </a:prstGeom>
            </p:spPr>
            <p:txBody>
              <a:bodyPr wrap="none">
                <a:spAutoFit/>
              </a:bodyPr>
              <a:lstStyle/>
              <a:p>
                <a:pPr marL="342900" indent="-342900">
                  <a:buFont typeface="Arial" panose="020B0604020202020204" pitchFamily="34" charset="0"/>
                  <a:buChar char="•"/>
                </a:pPr>
                <a:r>
                  <a:rPr lang="en-GB" sz="2100" dirty="0"/>
                  <a:t>We have a </a:t>
                </a:r>
                <a:r>
                  <a:rPr lang="en-GB" sz="2100" b="1" dirty="0"/>
                  <a:t>set</a:t>
                </a:r>
                <a:r>
                  <a:rPr lang="en-GB" sz="2100" dirty="0"/>
                  <a:t> </a:t>
                </a:r>
                <a:r>
                  <a:rPr lang="en-GB" sz="2100" b="1" dirty="0"/>
                  <a:t>of tools</a:t>
                </a:r>
                <a:r>
                  <a:rPr lang="en-GB" sz="2100" dirty="0"/>
                  <a:t>:    </a:t>
                </a:r>
                <a14:m>
                  <m:oMath xmlns:m="http://schemas.openxmlformats.org/officeDocument/2006/math">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𝛼</m:t>
                        </m:r>
                      </m:e>
                      <m:sub>
                        <m:r>
                          <a:rPr lang="it-IT" sz="2100" b="0" i="1" smtClean="0">
                            <a:latin typeface="Cambria Math" panose="02040503050406030204" pitchFamily="18" charset="0"/>
                          </a:rPr>
                          <m:t>𝑡</m:t>
                        </m:r>
                      </m:sub>
                    </m:sSub>
                    <m:d>
                      <m:dPr>
                        <m:ctrlPr>
                          <a:rPr lang="it-IT" sz="2100" b="0" i="1" smtClean="0">
                            <a:latin typeface="Cambria Math" panose="02040503050406030204" pitchFamily="18" charset="0"/>
                          </a:rPr>
                        </m:ctrlPr>
                      </m:dPr>
                      <m:e>
                        <m:r>
                          <a:rPr lang="it-IT" sz="2100" b="0" i="1" smtClean="0">
                            <a:latin typeface="Cambria Math" panose="02040503050406030204" pitchFamily="18" charset="0"/>
                          </a:rPr>
                          <m:t>𝑖</m:t>
                        </m:r>
                      </m:e>
                    </m:d>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𝛽</m:t>
                        </m:r>
                      </m:e>
                      <m:sub>
                        <m:r>
                          <a:rPr lang="it-IT" sz="2100" b="0" i="1" smtClean="0">
                            <a:latin typeface="Cambria Math" panose="02040503050406030204" pitchFamily="18" charset="0"/>
                          </a:rPr>
                          <m:t>𝑡</m:t>
                        </m:r>
                      </m:sub>
                    </m:sSub>
                    <m:d>
                      <m:dPr>
                        <m:ctrlPr>
                          <a:rPr lang="it-IT" sz="2100" b="0" i="1" smtClean="0">
                            <a:latin typeface="Cambria Math" panose="02040503050406030204" pitchFamily="18" charset="0"/>
                          </a:rPr>
                        </m:ctrlPr>
                      </m:dPr>
                      <m:e>
                        <m:r>
                          <a:rPr lang="it-IT" sz="2100" b="0" i="1" smtClean="0">
                            <a:latin typeface="Cambria Math" panose="02040503050406030204" pitchFamily="18" charset="0"/>
                          </a:rPr>
                          <m:t>𝑖</m:t>
                        </m:r>
                      </m:e>
                    </m:d>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𝛾</m:t>
                        </m:r>
                      </m:e>
                      <m:sub>
                        <m:r>
                          <a:rPr lang="it-IT" sz="2100" b="0" i="1" smtClean="0">
                            <a:latin typeface="Cambria Math" panose="02040503050406030204" pitchFamily="18" charset="0"/>
                          </a:rPr>
                          <m:t>𝑡</m:t>
                        </m:r>
                      </m:sub>
                    </m:sSub>
                    <m:d>
                      <m:dPr>
                        <m:ctrlPr>
                          <a:rPr lang="it-IT" sz="2100" b="0" i="1" smtClean="0">
                            <a:latin typeface="Cambria Math" panose="02040503050406030204" pitchFamily="18" charset="0"/>
                          </a:rPr>
                        </m:ctrlPr>
                      </m:dPr>
                      <m:e>
                        <m:r>
                          <a:rPr lang="it-IT" sz="2100" b="0" i="1" smtClean="0">
                            <a:latin typeface="Cambria Math" panose="02040503050406030204" pitchFamily="18" charset="0"/>
                          </a:rPr>
                          <m:t>𝑖</m:t>
                        </m:r>
                      </m:e>
                    </m:d>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𝜉</m:t>
                        </m:r>
                      </m:e>
                      <m:sub>
                        <m:r>
                          <a:rPr lang="it-IT" sz="2100" b="0" i="1" smtClean="0">
                            <a:latin typeface="Cambria Math" panose="02040503050406030204" pitchFamily="18" charset="0"/>
                          </a:rPr>
                          <m:t>𝑡</m:t>
                        </m:r>
                      </m:sub>
                    </m:sSub>
                    <m:r>
                      <a:rPr lang="it-IT" sz="2100" b="0" i="1" smtClean="0">
                        <a:latin typeface="Cambria Math" panose="02040503050406030204" pitchFamily="18" charset="0"/>
                      </a:rPr>
                      <m:t>(</m:t>
                    </m:r>
                    <m:r>
                      <a:rPr lang="it-IT" sz="2100" b="0" i="1" smtClean="0">
                        <a:latin typeface="Cambria Math" panose="02040503050406030204" pitchFamily="18" charset="0"/>
                      </a:rPr>
                      <m:t>𝑖</m:t>
                    </m:r>
                    <m:r>
                      <a:rPr lang="it-IT" sz="2100" b="0" i="1" smtClean="0">
                        <a:latin typeface="Cambria Math" panose="02040503050406030204" pitchFamily="18" charset="0"/>
                      </a:rPr>
                      <m:t>,</m:t>
                    </m:r>
                    <m:r>
                      <a:rPr lang="it-IT" sz="2100" b="0" i="1" smtClean="0">
                        <a:latin typeface="Cambria Math" panose="02040503050406030204" pitchFamily="18" charset="0"/>
                      </a:rPr>
                      <m:t>𝑗</m:t>
                    </m:r>
                    <m:r>
                      <a:rPr lang="it-IT" sz="2100" b="0" i="1" smtClean="0">
                        <a:latin typeface="Cambria Math" panose="02040503050406030204" pitchFamily="18" charset="0"/>
                      </a:rPr>
                      <m:t>)</m:t>
                    </m:r>
                  </m:oMath>
                </a14:m>
                <a:endParaRPr lang="en-GB" sz="2100" dirty="0"/>
              </a:p>
            </p:txBody>
          </p:sp>
        </mc:Choice>
        <mc:Fallback xmlns="">
          <p:sp>
            <p:nvSpPr>
              <p:cNvPr id="16" name="Rettangolo 15">
                <a:extLst>
                  <a:ext uri="{FF2B5EF4-FFF2-40B4-BE49-F238E27FC236}">
                    <a16:creationId xmlns:a16="http://schemas.microsoft.com/office/drawing/2014/main" id="{0B7E494C-1449-411F-87AE-50944D2DAC9E}"/>
                  </a:ext>
                </a:extLst>
              </p:cNvPr>
              <p:cNvSpPr>
                <a:spLocks noRot="1" noChangeAspect="1" noMove="1" noResize="1" noEditPoints="1" noAdjustHandles="1" noChangeArrowheads="1" noChangeShapeType="1" noTextEdit="1"/>
              </p:cNvSpPr>
              <p:nvPr/>
            </p:nvSpPr>
            <p:spPr>
              <a:xfrm>
                <a:off x="1014843" y="2394163"/>
                <a:ext cx="5996322" cy="415498"/>
              </a:xfrm>
              <a:prstGeom prst="rect">
                <a:avLst/>
              </a:prstGeom>
              <a:blipFill>
                <a:blip r:embed="rId5"/>
                <a:stretch>
                  <a:fillRect l="-1016" t="-10294" b="-27941"/>
                </a:stretch>
              </a:blipFill>
            </p:spPr>
            <p:txBody>
              <a:bodyPr/>
              <a:lstStyle/>
              <a:p>
                <a:r>
                  <a:rPr lang="it-IT">
                    <a:noFill/>
                  </a:rPr>
                  <a:t> </a:t>
                </a:r>
              </a:p>
            </p:txBody>
          </p:sp>
        </mc:Fallback>
      </mc:AlternateContent>
      <p:sp>
        <p:nvSpPr>
          <p:cNvPr id="17" name="Rettangolo 16">
            <a:extLst>
              <a:ext uri="{FF2B5EF4-FFF2-40B4-BE49-F238E27FC236}">
                <a16:creationId xmlns:a16="http://schemas.microsoft.com/office/drawing/2014/main" id="{D1CC6D00-04FA-4F96-AEC6-949A0BC8ACE1}"/>
              </a:ext>
            </a:extLst>
          </p:cNvPr>
          <p:cNvSpPr/>
          <p:nvPr/>
        </p:nvSpPr>
        <p:spPr>
          <a:xfrm>
            <a:off x="330219" y="3012359"/>
            <a:ext cx="7401706" cy="415498"/>
          </a:xfrm>
          <a:prstGeom prst="rect">
            <a:avLst/>
          </a:prstGeom>
        </p:spPr>
        <p:txBody>
          <a:bodyPr wrap="none">
            <a:spAutoFit/>
          </a:bodyPr>
          <a:lstStyle/>
          <a:p>
            <a:pPr marL="342900" indent="-342900">
              <a:buFont typeface="Arial" panose="020B0604020202020204" pitchFamily="34" charset="0"/>
              <a:buChar char="•"/>
            </a:pPr>
            <a:r>
              <a:rPr lang="en-GB" sz="2100" dirty="0"/>
              <a:t>How do we use these info to </a:t>
            </a:r>
            <a:r>
              <a:rPr lang="en-GB" sz="2100" b="1" dirty="0"/>
              <a:t>improve</a:t>
            </a:r>
            <a:r>
              <a:rPr lang="en-GB" sz="2100" dirty="0"/>
              <a:t> (</a:t>
            </a:r>
            <a:r>
              <a:rPr lang="en-GB" sz="2100" b="1" dirty="0">
                <a:solidFill>
                  <a:srgbClr val="FF0000"/>
                </a:solidFill>
              </a:rPr>
              <a:t>train</a:t>
            </a:r>
            <a:r>
              <a:rPr lang="en-GB" sz="2100" dirty="0"/>
              <a:t>) our </a:t>
            </a:r>
            <a:r>
              <a:rPr lang="en-GB" sz="2100" b="1" dirty="0"/>
              <a:t>model guess</a:t>
            </a:r>
            <a:r>
              <a:rPr lang="en-GB" sz="2100" dirty="0"/>
              <a:t>?</a:t>
            </a:r>
          </a:p>
        </p:txBody>
      </p:sp>
      <mc:AlternateContent xmlns:mc="http://schemas.openxmlformats.org/markup-compatibility/2006" xmlns:a14="http://schemas.microsoft.com/office/drawing/2010/main">
        <mc:Choice Requires="a14">
          <p:sp>
            <p:nvSpPr>
              <p:cNvPr id="7" name="Rettangolo 6">
                <a:extLst>
                  <a:ext uri="{FF2B5EF4-FFF2-40B4-BE49-F238E27FC236}">
                    <a16:creationId xmlns:a16="http://schemas.microsoft.com/office/drawing/2014/main" id="{8B153DFB-CB74-4CCF-8F1B-1597D0401526}"/>
                  </a:ext>
                </a:extLst>
              </p:cNvPr>
              <p:cNvSpPr/>
              <p:nvPr/>
            </p:nvSpPr>
            <p:spPr>
              <a:xfrm>
                <a:off x="799893" y="4130520"/>
                <a:ext cx="3558475" cy="415498"/>
              </a:xfrm>
              <a:prstGeom prst="rect">
                <a:avLst/>
              </a:prstGeom>
            </p:spPr>
            <p:txBody>
              <a:bodyPr wrap="none">
                <a:spAutoFit/>
              </a:bodyPr>
              <a:lstStyle/>
              <a:p>
                <a:pPr marL="342900" indent="-342900">
                  <a:buFont typeface="Arial" panose="020B0604020202020204" pitchFamily="34" charset="0"/>
                  <a:buChar char="•"/>
                </a:pPr>
                <a14:m>
                  <m:oMath xmlns:m="http://schemas.openxmlformats.org/officeDocument/2006/math">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𝛾</m:t>
                        </m:r>
                      </m:e>
                      <m:sub>
                        <m:r>
                          <a:rPr lang="it-IT" sz="2100" b="0" i="1" smtClean="0">
                            <a:latin typeface="Cambria Math" panose="02040503050406030204" pitchFamily="18" charset="0"/>
                          </a:rPr>
                          <m:t>1</m:t>
                        </m:r>
                      </m:sub>
                    </m:sSub>
                    <m:d>
                      <m:dPr>
                        <m:ctrlPr>
                          <a:rPr lang="it-IT" sz="2100" b="0" i="1" smtClean="0">
                            <a:latin typeface="Cambria Math" panose="02040503050406030204" pitchFamily="18" charset="0"/>
                          </a:rPr>
                        </m:ctrlPr>
                      </m:dPr>
                      <m:e>
                        <m:r>
                          <a:rPr lang="it-IT" sz="2100" b="0" i="1" smtClean="0">
                            <a:solidFill>
                              <a:srgbClr val="E71224"/>
                            </a:solidFill>
                            <a:latin typeface="Cambria Math" panose="02040503050406030204" pitchFamily="18" charset="0"/>
                          </a:rPr>
                          <m:t>𝑖</m:t>
                        </m:r>
                      </m:e>
                    </m:d>
                    <m:r>
                      <a:rPr lang="it-IT" sz="2100" b="0" i="1" smtClean="0">
                        <a:latin typeface="Cambria Math" panose="02040503050406030204" pitchFamily="18" charset="0"/>
                      </a:rPr>
                      <m:t>=</m:t>
                    </m:r>
                    <m:func>
                      <m:funcPr>
                        <m:ctrlPr>
                          <a:rPr lang="it-IT" sz="2100" i="1">
                            <a:latin typeface="Cambria Math" panose="02040503050406030204" pitchFamily="18" charset="0"/>
                          </a:rPr>
                        </m:ctrlPr>
                      </m:funcPr>
                      <m:fName>
                        <m:r>
                          <m:rPr>
                            <m:sty m:val="p"/>
                          </m:rPr>
                          <a:rPr lang="it-IT" sz="2100">
                            <a:latin typeface="Cambria Math" panose="02040503050406030204" pitchFamily="18" charset="0"/>
                          </a:rPr>
                          <m:t>Pr</m:t>
                        </m:r>
                      </m:fName>
                      <m:e>
                        <m:d>
                          <m:dPr>
                            <m:ctrlPr>
                              <a:rPr lang="it-IT" sz="2100" i="1">
                                <a:latin typeface="Cambria Math" panose="02040503050406030204" pitchFamily="18" charset="0"/>
                              </a:rPr>
                            </m:ctrlPr>
                          </m:dPr>
                          <m:e>
                            <m:sSub>
                              <m:sSubPr>
                                <m:ctrlPr>
                                  <a:rPr lang="it-IT" sz="2100" i="1">
                                    <a:latin typeface="Cambria Math" panose="02040503050406030204" pitchFamily="18" charset="0"/>
                                  </a:rPr>
                                </m:ctrlPr>
                              </m:sSubPr>
                              <m:e>
                                <m:r>
                                  <a:rPr lang="it-IT" sz="2100" i="1">
                                    <a:latin typeface="Cambria Math" panose="02040503050406030204" pitchFamily="18" charset="0"/>
                                  </a:rPr>
                                  <m:t>𝑞</m:t>
                                </m:r>
                              </m:e>
                              <m:sub>
                                <m:r>
                                  <a:rPr lang="it-IT" sz="2100" b="0" i="1" smtClean="0">
                                    <a:latin typeface="Cambria Math" panose="02040503050406030204" pitchFamily="18" charset="0"/>
                                  </a:rPr>
                                  <m:t>1</m:t>
                                </m:r>
                              </m:sub>
                            </m:sSub>
                            <m:r>
                              <a:rPr lang="it-IT" sz="2100" i="1">
                                <a:latin typeface="Cambria Math" panose="02040503050406030204" pitchFamily="18" charset="0"/>
                              </a:rPr>
                              <m:t>=</m:t>
                            </m:r>
                            <m:sSub>
                              <m:sSubPr>
                                <m:ctrlPr>
                                  <a:rPr lang="it-IT" sz="2100" i="1" smtClean="0">
                                    <a:solidFill>
                                      <a:srgbClr val="E71224"/>
                                    </a:solidFill>
                                    <a:latin typeface="Cambria Math" panose="02040503050406030204" pitchFamily="18" charset="0"/>
                                  </a:rPr>
                                </m:ctrlPr>
                              </m:sSubPr>
                              <m:e>
                                <m:r>
                                  <a:rPr lang="it-IT" sz="2100" i="1">
                                    <a:solidFill>
                                      <a:srgbClr val="E71224"/>
                                    </a:solidFill>
                                    <a:latin typeface="Cambria Math" panose="02040503050406030204" pitchFamily="18" charset="0"/>
                                  </a:rPr>
                                  <m:t>𝑆</m:t>
                                </m:r>
                              </m:e>
                              <m:sub>
                                <m:r>
                                  <a:rPr lang="it-IT" sz="2100" i="1">
                                    <a:solidFill>
                                      <a:srgbClr val="E71224"/>
                                    </a:solidFill>
                                    <a:latin typeface="Cambria Math" panose="02040503050406030204" pitchFamily="18" charset="0"/>
                                  </a:rPr>
                                  <m:t>𝑖</m:t>
                                </m:r>
                              </m:sub>
                            </m:sSub>
                            <m:r>
                              <a:rPr lang="it-IT" sz="2100" i="1">
                                <a:latin typeface="Cambria Math" panose="02040503050406030204" pitchFamily="18" charset="0"/>
                              </a:rPr>
                              <m:t>|</m:t>
                            </m:r>
                            <m:r>
                              <a:rPr lang="it-IT" sz="2100" i="1">
                                <a:latin typeface="Cambria Math" panose="02040503050406030204" pitchFamily="18" charset="0"/>
                              </a:rPr>
                              <m:t>𝑂</m:t>
                            </m:r>
                            <m:r>
                              <a:rPr lang="it-IT" sz="2100" i="1">
                                <a:latin typeface="Cambria Math" panose="02040503050406030204" pitchFamily="18" charset="0"/>
                              </a:rPr>
                              <m:t>,</m:t>
                            </m:r>
                            <m:r>
                              <a:rPr lang="it-IT" sz="2100" i="1">
                                <a:latin typeface="Cambria Math" panose="02040503050406030204" pitchFamily="18" charset="0"/>
                              </a:rPr>
                              <m:t>𝜆</m:t>
                            </m:r>
                          </m:e>
                        </m:d>
                      </m:e>
                    </m:func>
                    <m:r>
                      <a:rPr lang="it-IT" sz="2100" b="0" i="1" smtClean="0">
                        <a:solidFill>
                          <a:srgbClr val="E71224"/>
                        </a:solidFill>
                        <a:latin typeface="Cambria Math" panose="02040503050406030204" pitchFamily="18" charset="0"/>
                      </a:rPr>
                      <m:t>≡</m:t>
                    </m:r>
                  </m:oMath>
                </a14:m>
                <a:endParaRPr lang="en-US" sz="2100" dirty="0"/>
              </a:p>
            </p:txBody>
          </p:sp>
        </mc:Choice>
        <mc:Fallback xmlns="">
          <p:sp>
            <p:nvSpPr>
              <p:cNvPr id="7" name="Rettangolo 6">
                <a:extLst>
                  <a:ext uri="{FF2B5EF4-FFF2-40B4-BE49-F238E27FC236}">
                    <a16:creationId xmlns:a16="http://schemas.microsoft.com/office/drawing/2014/main" id="{8B153DFB-CB74-4CCF-8F1B-1597D0401526}"/>
                  </a:ext>
                </a:extLst>
              </p:cNvPr>
              <p:cNvSpPr>
                <a:spLocks noRot="1" noChangeAspect="1" noMove="1" noResize="1" noEditPoints="1" noAdjustHandles="1" noChangeArrowheads="1" noChangeShapeType="1" noTextEdit="1"/>
              </p:cNvSpPr>
              <p:nvPr/>
            </p:nvSpPr>
            <p:spPr>
              <a:xfrm>
                <a:off x="799893" y="4130520"/>
                <a:ext cx="3558475" cy="415498"/>
              </a:xfrm>
              <a:prstGeom prst="rect">
                <a:avLst/>
              </a:prstGeom>
              <a:blipFill>
                <a:blip r:embed="rId6"/>
                <a:stretch>
                  <a:fillRect l="-1712" t="-7353" b="-20588"/>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8" name="Rettangolo 17">
                <a:extLst>
                  <a:ext uri="{FF2B5EF4-FFF2-40B4-BE49-F238E27FC236}">
                    <a16:creationId xmlns:a16="http://schemas.microsoft.com/office/drawing/2014/main" id="{A29B1647-CBE1-43FF-A9FC-E54A31D1CFF1}"/>
                  </a:ext>
                </a:extLst>
              </p:cNvPr>
              <p:cNvSpPr/>
              <p:nvPr/>
            </p:nvSpPr>
            <p:spPr>
              <a:xfrm>
                <a:off x="7731925" y="2990701"/>
                <a:ext cx="2117759" cy="42274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acc>
                        <m:accPr>
                          <m:chr m:val="̅"/>
                          <m:ctrlPr>
                            <a:rPr lang="it-IT" sz="2100" b="0" i="1" smtClean="0">
                              <a:latin typeface="Cambria Math" panose="02040503050406030204" pitchFamily="18" charset="0"/>
                            </a:rPr>
                          </m:ctrlPr>
                        </m:accPr>
                        <m:e>
                          <m:r>
                            <a:rPr lang="it-IT" sz="2100" i="1">
                              <a:latin typeface="Cambria Math" panose="02040503050406030204" pitchFamily="18" charset="0"/>
                            </a:rPr>
                            <m:t>𝜆</m:t>
                          </m:r>
                        </m:e>
                      </m:acc>
                      <m:r>
                        <a:rPr lang="it-IT" sz="2100" i="1">
                          <a:latin typeface="Cambria Math" panose="02040503050406030204" pitchFamily="18" charset="0"/>
                        </a:rPr>
                        <m:t>=</m:t>
                      </m:r>
                      <m:d>
                        <m:dPr>
                          <m:begChr m:val="{"/>
                          <m:endChr m:val="}"/>
                          <m:ctrlPr>
                            <a:rPr lang="it-IT" sz="2100" b="0" i="1">
                              <a:latin typeface="Cambria Math" panose="02040503050406030204" pitchFamily="18" charset="0"/>
                            </a:rPr>
                          </m:ctrlPr>
                        </m:dPr>
                        <m:e>
                          <m:acc>
                            <m:accPr>
                              <m:chr m:val="̅"/>
                              <m:ctrlPr>
                                <a:rPr lang="it-IT" sz="2100" b="0" i="1" smtClean="0">
                                  <a:latin typeface="Cambria Math" panose="02040503050406030204" pitchFamily="18" charset="0"/>
                                </a:rPr>
                              </m:ctrlPr>
                            </m:accPr>
                            <m:e>
                              <m:r>
                                <a:rPr lang="it-IT" sz="2100" i="1">
                                  <a:latin typeface="Cambria Math" panose="02040503050406030204" pitchFamily="18" charset="0"/>
                                </a:rPr>
                                <m:t>𝐴</m:t>
                              </m:r>
                            </m:e>
                          </m:acc>
                          <m:r>
                            <a:rPr lang="it-IT" sz="2100" i="1">
                              <a:latin typeface="Cambria Math" panose="02040503050406030204" pitchFamily="18" charset="0"/>
                            </a:rPr>
                            <m:t>,</m:t>
                          </m:r>
                          <m:acc>
                            <m:accPr>
                              <m:chr m:val="̅"/>
                              <m:ctrlPr>
                                <a:rPr lang="it-IT" sz="2100" b="0" i="1" smtClean="0">
                                  <a:latin typeface="Cambria Math" panose="02040503050406030204" pitchFamily="18" charset="0"/>
                                </a:rPr>
                              </m:ctrlPr>
                            </m:accPr>
                            <m:e>
                              <m:r>
                                <a:rPr lang="it-IT" sz="2100" i="1">
                                  <a:latin typeface="Cambria Math" panose="02040503050406030204" pitchFamily="18" charset="0"/>
                                </a:rPr>
                                <m:t>𝐵</m:t>
                              </m:r>
                            </m:e>
                          </m:acc>
                          <m:r>
                            <a:rPr lang="it-IT" sz="2100" i="1">
                              <a:latin typeface="Cambria Math" panose="02040503050406030204" pitchFamily="18" charset="0"/>
                            </a:rPr>
                            <m:t>,</m:t>
                          </m:r>
                          <m:acc>
                            <m:accPr>
                              <m:chr m:val="̅"/>
                              <m:ctrlPr>
                                <a:rPr lang="it-IT" sz="2100" b="0" i="1" smtClean="0">
                                  <a:latin typeface="Cambria Math" panose="02040503050406030204" pitchFamily="18" charset="0"/>
                                </a:rPr>
                              </m:ctrlPr>
                            </m:accPr>
                            <m:e>
                              <m:r>
                                <m:rPr>
                                  <m:sty m:val="p"/>
                                </m:rPr>
                                <a:rPr lang="it-IT" sz="2100">
                                  <a:latin typeface="Cambria Math" panose="02040503050406030204" pitchFamily="18" charset="0"/>
                                </a:rPr>
                                <m:t>Π</m:t>
                              </m:r>
                            </m:e>
                          </m:acc>
                          <m:d>
                            <m:dPr>
                              <m:ctrlPr>
                                <a:rPr lang="it-IT" sz="2100" i="1">
                                  <a:latin typeface="Cambria Math" panose="02040503050406030204" pitchFamily="18" charset="0"/>
                                </a:rPr>
                              </m:ctrlPr>
                            </m:dPr>
                            <m:e>
                              <m:r>
                                <a:rPr lang="it-IT" sz="2100" i="1">
                                  <a:latin typeface="Cambria Math" panose="02040503050406030204" pitchFamily="18" charset="0"/>
                                </a:rPr>
                                <m:t>0</m:t>
                              </m:r>
                            </m:e>
                          </m:d>
                        </m:e>
                      </m:d>
                    </m:oMath>
                  </m:oMathPara>
                </a14:m>
                <a:endParaRPr lang="en-GB" sz="2100" dirty="0"/>
              </a:p>
            </p:txBody>
          </p:sp>
        </mc:Choice>
        <mc:Fallback xmlns="">
          <p:sp>
            <p:nvSpPr>
              <p:cNvPr id="18" name="Rettangolo 17">
                <a:extLst>
                  <a:ext uri="{FF2B5EF4-FFF2-40B4-BE49-F238E27FC236}">
                    <a16:creationId xmlns:a16="http://schemas.microsoft.com/office/drawing/2014/main" id="{A29B1647-CBE1-43FF-A9FC-E54A31D1CFF1}"/>
                  </a:ext>
                </a:extLst>
              </p:cNvPr>
              <p:cNvSpPr>
                <a:spLocks noRot="1" noChangeAspect="1" noMove="1" noResize="1" noEditPoints="1" noAdjustHandles="1" noChangeArrowheads="1" noChangeShapeType="1" noTextEdit="1"/>
              </p:cNvSpPr>
              <p:nvPr/>
            </p:nvSpPr>
            <p:spPr>
              <a:xfrm>
                <a:off x="7731925" y="2990701"/>
                <a:ext cx="2117759" cy="422744"/>
              </a:xfrm>
              <a:prstGeom prst="rect">
                <a:avLst/>
              </a:prstGeom>
              <a:blipFill>
                <a:blip r:embed="rId7"/>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9" name="Rettangolo 18">
                <a:extLst>
                  <a:ext uri="{FF2B5EF4-FFF2-40B4-BE49-F238E27FC236}">
                    <a16:creationId xmlns:a16="http://schemas.microsoft.com/office/drawing/2014/main" id="{565F0392-79D1-4168-BE49-7D18F943B320}"/>
                  </a:ext>
                </a:extLst>
              </p:cNvPr>
              <p:cNvSpPr/>
              <p:nvPr/>
            </p:nvSpPr>
            <p:spPr>
              <a:xfrm>
                <a:off x="773299" y="5018499"/>
                <a:ext cx="1138197" cy="441468"/>
              </a:xfrm>
              <a:prstGeom prst="rect">
                <a:avLst/>
              </a:prstGeom>
            </p:spPr>
            <p:txBody>
              <a:bodyPr wrap="none">
                <a:spAutoFit/>
              </a:bodyPr>
              <a:lstStyle/>
              <a:p>
                <a:pPr marL="342900" indent="-342900">
                  <a:buFont typeface="Arial" panose="020B0604020202020204" pitchFamily="34" charset="0"/>
                  <a:buChar char="•"/>
                </a:pPr>
                <a14:m>
                  <m:oMath xmlns:m="http://schemas.openxmlformats.org/officeDocument/2006/math">
                    <m:sSub>
                      <m:sSubPr>
                        <m:ctrlPr>
                          <a:rPr lang="it-IT" sz="2100" b="0" i="1" smtClean="0">
                            <a:latin typeface="Cambria Math" panose="02040503050406030204" pitchFamily="18" charset="0"/>
                          </a:rPr>
                        </m:ctrlPr>
                      </m:sSubPr>
                      <m:e>
                        <m:acc>
                          <m:accPr>
                            <m:chr m:val="̅"/>
                            <m:ctrlPr>
                              <a:rPr lang="it-IT" sz="2100" b="0" i="1" smtClean="0">
                                <a:latin typeface="Cambria Math" panose="02040503050406030204" pitchFamily="18" charset="0"/>
                              </a:rPr>
                            </m:ctrlPr>
                          </m:accPr>
                          <m:e>
                            <m:r>
                              <a:rPr lang="it-IT" sz="2100" b="0" i="1" smtClean="0">
                                <a:latin typeface="Cambria Math" panose="02040503050406030204" pitchFamily="18" charset="0"/>
                              </a:rPr>
                              <m:t>𝑎</m:t>
                            </m:r>
                          </m:e>
                        </m:acc>
                      </m:e>
                      <m:sub>
                        <m:r>
                          <a:rPr lang="it-IT" sz="2100" b="0" i="1" smtClean="0">
                            <a:solidFill>
                              <a:srgbClr val="FF0000"/>
                            </a:solidFill>
                            <a:latin typeface="Cambria Math" panose="02040503050406030204" pitchFamily="18" charset="0"/>
                          </a:rPr>
                          <m:t>𝑖</m:t>
                        </m:r>
                        <m:r>
                          <a:rPr lang="it-IT" sz="2100" b="0" i="1" smtClean="0">
                            <a:solidFill>
                              <a:srgbClr val="0000FF"/>
                            </a:solidFill>
                            <a:latin typeface="Cambria Math" panose="02040503050406030204" pitchFamily="18" charset="0"/>
                          </a:rPr>
                          <m:t>𝑗</m:t>
                        </m:r>
                      </m:sub>
                    </m:sSub>
                    <m:r>
                      <a:rPr lang="it-IT" sz="2100" b="0" i="1" smtClean="0">
                        <a:solidFill>
                          <a:srgbClr val="E71224"/>
                        </a:solidFill>
                        <a:latin typeface="Cambria Math" panose="02040503050406030204" pitchFamily="18" charset="0"/>
                      </a:rPr>
                      <m:t>≡</m:t>
                    </m:r>
                  </m:oMath>
                </a14:m>
                <a:endParaRPr lang="en-US" sz="2100" dirty="0"/>
              </a:p>
            </p:txBody>
          </p:sp>
        </mc:Choice>
        <mc:Fallback xmlns="">
          <p:sp>
            <p:nvSpPr>
              <p:cNvPr id="19" name="Rettangolo 18">
                <a:extLst>
                  <a:ext uri="{FF2B5EF4-FFF2-40B4-BE49-F238E27FC236}">
                    <a16:creationId xmlns:a16="http://schemas.microsoft.com/office/drawing/2014/main" id="{565F0392-79D1-4168-BE49-7D18F943B320}"/>
                  </a:ext>
                </a:extLst>
              </p:cNvPr>
              <p:cNvSpPr>
                <a:spLocks noRot="1" noChangeAspect="1" noMove="1" noResize="1" noEditPoints="1" noAdjustHandles="1" noChangeArrowheads="1" noChangeShapeType="1" noTextEdit="1"/>
              </p:cNvSpPr>
              <p:nvPr/>
            </p:nvSpPr>
            <p:spPr>
              <a:xfrm>
                <a:off x="773299" y="5018499"/>
                <a:ext cx="1138197" cy="441468"/>
              </a:xfrm>
              <a:prstGeom prst="rect">
                <a:avLst/>
              </a:prstGeom>
              <a:blipFill>
                <a:blip r:embed="rId8"/>
                <a:stretch>
                  <a:fillRect l="-5348" t="-4110" b="-15068"/>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0" name="Rettangolo 9">
                <a:extLst>
                  <a:ext uri="{FF2B5EF4-FFF2-40B4-BE49-F238E27FC236}">
                    <a16:creationId xmlns:a16="http://schemas.microsoft.com/office/drawing/2014/main" id="{47FC4338-609A-4D07-AFB1-6E456A20F193}"/>
                  </a:ext>
                </a:extLst>
              </p:cNvPr>
              <p:cNvSpPr/>
              <p:nvPr/>
            </p:nvSpPr>
            <p:spPr>
              <a:xfrm>
                <a:off x="4358368" y="4128044"/>
                <a:ext cx="5611280" cy="415498"/>
              </a:xfrm>
              <a:prstGeom prst="rect">
                <a:avLst/>
              </a:prstGeom>
            </p:spPr>
            <p:txBody>
              <a:bodyPr wrap="none">
                <a:spAutoFit/>
              </a:bodyPr>
              <a:lstStyle/>
              <a:p>
                <a:r>
                  <a:rPr lang="en-US" sz="2100" dirty="0"/>
                  <a:t>Expected frequency in </a:t>
                </a:r>
                <a14:m>
                  <m:oMath xmlns:m="http://schemas.openxmlformats.org/officeDocument/2006/math">
                    <m:sSub>
                      <m:sSubPr>
                        <m:ctrlPr>
                          <a:rPr lang="it-IT" sz="2100" i="1" smtClean="0">
                            <a:solidFill>
                              <a:srgbClr val="E71224"/>
                            </a:solidFill>
                            <a:latin typeface="Cambria Math" panose="02040503050406030204" pitchFamily="18" charset="0"/>
                          </a:rPr>
                        </m:ctrlPr>
                      </m:sSubPr>
                      <m:e>
                        <m:r>
                          <a:rPr lang="it-IT" sz="2100" i="1">
                            <a:solidFill>
                              <a:srgbClr val="E71224"/>
                            </a:solidFill>
                            <a:latin typeface="Cambria Math" panose="02040503050406030204" pitchFamily="18" charset="0"/>
                          </a:rPr>
                          <m:t>𝑆</m:t>
                        </m:r>
                      </m:e>
                      <m:sub>
                        <m:r>
                          <a:rPr lang="it-IT" sz="2100" i="1">
                            <a:solidFill>
                              <a:srgbClr val="E71224"/>
                            </a:solidFill>
                            <a:latin typeface="Cambria Math" panose="02040503050406030204" pitchFamily="18" charset="0"/>
                          </a:rPr>
                          <m:t>𝑖</m:t>
                        </m:r>
                      </m:sub>
                    </m:sSub>
                  </m:oMath>
                </a14:m>
                <a:r>
                  <a:rPr lang="en-US" sz="2100" dirty="0"/>
                  <a:t> at time </a:t>
                </a:r>
                <a14:m>
                  <m:oMath xmlns:m="http://schemas.openxmlformats.org/officeDocument/2006/math">
                    <m:r>
                      <a:rPr lang="it-IT" sz="2100" i="1">
                        <a:latin typeface="Cambria Math" panose="02040503050406030204" pitchFamily="18" charset="0"/>
                      </a:rPr>
                      <m:t>𝑡</m:t>
                    </m:r>
                    <m:r>
                      <a:rPr lang="it-IT" sz="2100" i="1">
                        <a:latin typeface="Cambria Math" panose="02040503050406030204" pitchFamily="18" charset="0"/>
                      </a:rPr>
                      <m:t>=1</m:t>
                    </m:r>
                  </m:oMath>
                </a14:m>
                <a:r>
                  <a:rPr lang="en-US" sz="2100" dirty="0"/>
                  <a:t>, i.e., </a:t>
                </a:r>
                <a14:m>
                  <m:oMath xmlns:m="http://schemas.openxmlformats.org/officeDocument/2006/math">
                    <m:sSub>
                      <m:sSubPr>
                        <m:ctrlPr>
                          <a:rPr lang="it-IT" sz="2100" i="1">
                            <a:latin typeface="Cambria Math" panose="02040503050406030204" pitchFamily="18" charset="0"/>
                          </a:rPr>
                        </m:ctrlPr>
                      </m:sSubPr>
                      <m:e>
                        <m:acc>
                          <m:accPr>
                            <m:chr m:val="̅"/>
                            <m:ctrlPr>
                              <a:rPr lang="it-IT" sz="2100" i="1">
                                <a:latin typeface="Cambria Math" panose="02040503050406030204" pitchFamily="18" charset="0"/>
                              </a:rPr>
                            </m:ctrlPr>
                          </m:accPr>
                          <m:e>
                            <m:r>
                              <a:rPr lang="it-IT" sz="2100" i="1">
                                <a:latin typeface="Cambria Math" panose="02040503050406030204" pitchFamily="18" charset="0"/>
                              </a:rPr>
                              <m:t>𝜋</m:t>
                            </m:r>
                          </m:e>
                        </m:acc>
                      </m:e>
                      <m:sub>
                        <m:r>
                          <a:rPr lang="it-IT" sz="2100" i="1">
                            <a:latin typeface="Cambria Math" panose="02040503050406030204" pitchFamily="18" charset="0"/>
                          </a:rPr>
                          <m:t>𝑖</m:t>
                        </m:r>
                      </m:sub>
                    </m:sSub>
                    <m:d>
                      <m:dPr>
                        <m:ctrlPr>
                          <a:rPr lang="it-IT" sz="2100" i="1">
                            <a:latin typeface="Cambria Math" panose="02040503050406030204" pitchFamily="18" charset="0"/>
                          </a:rPr>
                        </m:ctrlPr>
                      </m:dPr>
                      <m:e>
                        <m:r>
                          <a:rPr lang="it-IT" sz="2100" i="1">
                            <a:latin typeface="Cambria Math" panose="02040503050406030204" pitchFamily="18" charset="0"/>
                          </a:rPr>
                          <m:t>0</m:t>
                        </m:r>
                      </m:e>
                    </m:d>
                  </m:oMath>
                </a14:m>
                <a:endParaRPr lang="en-US" sz="2100" dirty="0"/>
              </a:p>
            </p:txBody>
          </p:sp>
        </mc:Choice>
        <mc:Fallback xmlns="">
          <p:sp>
            <p:nvSpPr>
              <p:cNvPr id="10" name="Rettangolo 9">
                <a:extLst>
                  <a:ext uri="{FF2B5EF4-FFF2-40B4-BE49-F238E27FC236}">
                    <a16:creationId xmlns:a16="http://schemas.microsoft.com/office/drawing/2014/main" id="{47FC4338-609A-4D07-AFB1-6E456A20F193}"/>
                  </a:ext>
                </a:extLst>
              </p:cNvPr>
              <p:cNvSpPr>
                <a:spLocks noRot="1" noChangeAspect="1" noMove="1" noResize="1" noEditPoints="1" noAdjustHandles="1" noChangeArrowheads="1" noChangeShapeType="1" noTextEdit="1"/>
              </p:cNvSpPr>
              <p:nvPr/>
            </p:nvSpPr>
            <p:spPr>
              <a:xfrm>
                <a:off x="4358368" y="4128044"/>
                <a:ext cx="5611280" cy="415498"/>
              </a:xfrm>
              <a:prstGeom prst="rect">
                <a:avLst/>
              </a:prstGeom>
              <a:blipFill>
                <a:blip r:embed="rId9"/>
                <a:stretch>
                  <a:fillRect l="-1304" t="-8824" b="-29412"/>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0" name="Rettangolo 19">
                <a:extLst>
                  <a:ext uri="{FF2B5EF4-FFF2-40B4-BE49-F238E27FC236}">
                    <a16:creationId xmlns:a16="http://schemas.microsoft.com/office/drawing/2014/main" id="{26729992-CF8F-4547-B829-3DFFA0ACF1CD}"/>
                  </a:ext>
                </a:extLst>
              </p:cNvPr>
              <p:cNvSpPr/>
              <p:nvPr/>
            </p:nvSpPr>
            <p:spPr>
              <a:xfrm>
                <a:off x="1910968" y="4868591"/>
                <a:ext cx="3846502" cy="70602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it-IT" sz="1900" i="1" smtClean="0">
                              <a:latin typeface="Cambria Math" panose="02040503050406030204" pitchFamily="18" charset="0"/>
                            </a:rPr>
                          </m:ctrlPr>
                        </m:fPr>
                        <m:num>
                          <m:r>
                            <m:rPr>
                              <m:sty m:val="p"/>
                            </m:rPr>
                            <a:rPr lang="it-IT" sz="1900">
                              <a:latin typeface="Cambria Math" panose="02040503050406030204" pitchFamily="18" charset="0"/>
                            </a:rPr>
                            <m:t>Expected</m:t>
                          </m:r>
                          <m:r>
                            <a:rPr lang="it-IT" sz="1900" smtClean="0">
                              <a:latin typeface="Cambria Math" panose="02040503050406030204" pitchFamily="18" charset="0"/>
                            </a:rPr>
                            <m:t> </m:t>
                          </m:r>
                          <m:r>
                            <a:rPr lang="it-IT" sz="1900" b="0" i="0" smtClean="0">
                              <a:latin typeface="Cambria Math" panose="02040503050406030204" pitchFamily="18" charset="0"/>
                            </a:rPr>
                            <m:t>#</m:t>
                          </m:r>
                          <m:r>
                            <m:rPr>
                              <m:sty m:val="p"/>
                            </m:rPr>
                            <a:rPr lang="it-IT" sz="1900">
                              <a:latin typeface="Cambria Math" panose="02040503050406030204" pitchFamily="18" charset="0"/>
                            </a:rPr>
                            <m:t>transitions</m:t>
                          </m:r>
                          <m:r>
                            <a:rPr lang="it-IT" sz="1900">
                              <a:latin typeface="Cambria Math" panose="02040503050406030204" pitchFamily="18" charset="0"/>
                            </a:rPr>
                            <m:t> </m:t>
                          </m:r>
                          <m:r>
                            <m:rPr>
                              <m:sty m:val="p"/>
                            </m:rPr>
                            <a:rPr lang="it-IT" sz="1900">
                              <a:latin typeface="Cambria Math" panose="02040503050406030204" pitchFamily="18" charset="0"/>
                            </a:rPr>
                            <m:t>from</m:t>
                          </m:r>
                          <m:r>
                            <a:rPr lang="it-IT" sz="1900">
                              <a:latin typeface="Cambria Math" panose="02040503050406030204" pitchFamily="18" charset="0"/>
                            </a:rPr>
                            <m:t> </m:t>
                          </m:r>
                          <m:sSub>
                            <m:sSubPr>
                              <m:ctrlPr>
                                <a:rPr lang="it-IT" sz="1900" i="1" smtClean="0">
                                  <a:solidFill>
                                    <a:srgbClr val="E71224"/>
                                  </a:solidFill>
                                  <a:latin typeface="Cambria Math" panose="02040503050406030204" pitchFamily="18" charset="0"/>
                                </a:rPr>
                              </m:ctrlPr>
                            </m:sSubPr>
                            <m:e>
                              <m:r>
                                <a:rPr lang="it-IT" sz="1900" i="1">
                                  <a:solidFill>
                                    <a:srgbClr val="E71224"/>
                                  </a:solidFill>
                                  <a:latin typeface="Cambria Math" panose="02040503050406030204" pitchFamily="18" charset="0"/>
                                </a:rPr>
                                <m:t>𝑆</m:t>
                              </m:r>
                            </m:e>
                            <m:sub>
                              <m:r>
                                <a:rPr lang="it-IT" sz="1900" i="1">
                                  <a:solidFill>
                                    <a:srgbClr val="E71224"/>
                                  </a:solidFill>
                                  <a:latin typeface="Cambria Math" panose="02040503050406030204" pitchFamily="18" charset="0"/>
                                </a:rPr>
                                <m:t>𝑖</m:t>
                              </m:r>
                            </m:sub>
                          </m:sSub>
                          <m:r>
                            <a:rPr lang="it-IT" sz="1900" i="1">
                              <a:latin typeface="Cambria Math" panose="02040503050406030204" pitchFamily="18" charset="0"/>
                            </a:rPr>
                            <m:t> </m:t>
                          </m:r>
                          <m:r>
                            <m:rPr>
                              <m:sty m:val="p"/>
                            </m:rPr>
                            <a:rPr lang="it-IT" sz="1900">
                              <a:latin typeface="Cambria Math" panose="02040503050406030204" pitchFamily="18" charset="0"/>
                            </a:rPr>
                            <m:t>to</m:t>
                          </m:r>
                          <m:r>
                            <a:rPr lang="it-IT" sz="1900">
                              <a:latin typeface="Cambria Math" panose="02040503050406030204" pitchFamily="18" charset="0"/>
                            </a:rPr>
                            <m:t> </m:t>
                          </m:r>
                          <m:sSub>
                            <m:sSubPr>
                              <m:ctrlPr>
                                <a:rPr lang="it-IT" sz="1900" i="1" smtClean="0">
                                  <a:solidFill>
                                    <a:srgbClr val="E71224"/>
                                  </a:solidFill>
                                  <a:latin typeface="Cambria Math" panose="02040503050406030204" pitchFamily="18" charset="0"/>
                                </a:rPr>
                              </m:ctrlPr>
                            </m:sSubPr>
                            <m:e>
                              <m:r>
                                <a:rPr lang="it-IT" sz="1900" i="1">
                                  <a:solidFill>
                                    <a:srgbClr val="E71224"/>
                                  </a:solidFill>
                                  <a:latin typeface="Cambria Math" panose="02040503050406030204" pitchFamily="18" charset="0"/>
                                </a:rPr>
                                <m:t>𝑆</m:t>
                              </m:r>
                            </m:e>
                            <m:sub>
                              <m:r>
                                <a:rPr lang="it-IT" sz="1900" i="1">
                                  <a:solidFill>
                                    <a:srgbClr val="E71224"/>
                                  </a:solidFill>
                                  <a:latin typeface="Cambria Math" panose="02040503050406030204" pitchFamily="18" charset="0"/>
                                </a:rPr>
                                <m:t>𝑗</m:t>
                              </m:r>
                            </m:sub>
                          </m:sSub>
                        </m:num>
                        <m:den>
                          <m:r>
                            <m:rPr>
                              <m:sty m:val="p"/>
                            </m:rPr>
                            <a:rPr lang="it-IT" sz="1900">
                              <a:latin typeface="Cambria Math" panose="02040503050406030204" pitchFamily="18" charset="0"/>
                            </a:rPr>
                            <m:t>Expected</m:t>
                          </m:r>
                          <m:r>
                            <a:rPr lang="it-IT" sz="1900" b="0" i="0" smtClean="0">
                              <a:latin typeface="Cambria Math" panose="02040503050406030204" pitchFamily="18" charset="0"/>
                            </a:rPr>
                            <m:t> </m:t>
                          </m:r>
                          <m:r>
                            <a:rPr lang="it-IT" sz="1900">
                              <a:latin typeface="Cambria Math" panose="02040503050406030204" pitchFamily="18" charset="0"/>
                            </a:rPr>
                            <m:t>#</m:t>
                          </m:r>
                          <m:r>
                            <m:rPr>
                              <m:sty m:val="p"/>
                            </m:rPr>
                            <a:rPr lang="it-IT" sz="1900">
                              <a:latin typeface="Cambria Math" panose="02040503050406030204" pitchFamily="18" charset="0"/>
                            </a:rPr>
                            <m:t>transitions</m:t>
                          </m:r>
                          <m:r>
                            <a:rPr lang="it-IT" sz="1900" b="0" i="0" smtClean="0">
                              <a:latin typeface="Cambria Math" panose="02040503050406030204" pitchFamily="18" charset="0"/>
                            </a:rPr>
                            <m:t> </m:t>
                          </m:r>
                          <m:r>
                            <m:rPr>
                              <m:sty m:val="p"/>
                            </m:rPr>
                            <a:rPr lang="it-IT" sz="1900">
                              <a:latin typeface="Cambria Math" panose="02040503050406030204" pitchFamily="18" charset="0"/>
                            </a:rPr>
                            <m:t>from</m:t>
                          </m:r>
                          <m:r>
                            <a:rPr lang="it-IT" sz="1900" i="1">
                              <a:latin typeface="Cambria Math" panose="02040503050406030204" pitchFamily="18" charset="0"/>
                            </a:rPr>
                            <m:t> </m:t>
                          </m:r>
                          <m:sSub>
                            <m:sSubPr>
                              <m:ctrlPr>
                                <a:rPr lang="it-IT" sz="1900" i="1" smtClean="0">
                                  <a:solidFill>
                                    <a:srgbClr val="E71224"/>
                                  </a:solidFill>
                                  <a:latin typeface="Cambria Math" panose="02040503050406030204" pitchFamily="18" charset="0"/>
                                </a:rPr>
                              </m:ctrlPr>
                            </m:sSubPr>
                            <m:e>
                              <m:r>
                                <a:rPr lang="it-IT" sz="1900" i="1">
                                  <a:solidFill>
                                    <a:srgbClr val="E71224"/>
                                  </a:solidFill>
                                  <a:latin typeface="Cambria Math" panose="02040503050406030204" pitchFamily="18" charset="0"/>
                                </a:rPr>
                                <m:t>𝑆</m:t>
                              </m:r>
                            </m:e>
                            <m:sub>
                              <m:r>
                                <a:rPr lang="it-IT" sz="1900" i="1">
                                  <a:solidFill>
                                    <a:srgbClr val="E71224"/>
                                  </a:solidFill>
                                  <a:latin typeface="Cambria Math" panose="02040503050406030204" pitchFamily="18" charset="0"/>
                                </a:rPr>
                                <m:t>𝑖</m:t>
                              </m:r>
                            </m:sub>
                          </m:sSub>
                        </m:den>
                      </m:f>
                    </m:oMath>
                  </m:oMathPara>
                </a14:m>
                <a:endParaRPr lang="en-US" sz="1900" dirty="0"/>
              </a:p>
            </p:txBody>
          </p:sp>
        </mc:Choice>
        <mc:Fallback xmlns="">
          <p:sp>
            <p:nvSpPr>
              <p:cNvPr id="20" name="Rettangolo 19">
                <a:extLst>
                  <a:ext uri="{FF2B5EF4-FFF2-40B4-BE49-F238E27FC236}">
                    <a16:creationId xmlns:a16="http://schemas.microsoft.com/office/drawing/2014/main" id="{26729992-CF8F-4547-B829-3DFFA0ACF1CD}"/>
                  </a:ext>
                </a:extLst>
              </p:cNvPr>
              <p:cNvSpPr>
                <a:spLocks noRot="1" noChangeAspect="1" noMove="1" noResize="1" noEditPoints="1" noAdjustHandles="1" noChangeArrowheads="1" noChangeShapeType="1" noTextEdit="1"/>
              </p:cNvSpPr>
              <p:nvPr/>
            </p:nvSpPr>
            <p:spPr>
              <a:xfrm>
                <a:off x="1910968" y="4868591"/>
                <a:ext cx="3846502" cy="706027"/>
              </a:xfrm>
              <a:prstGeom prst="rect">
                <a:avLst/>
              </a:prstGeom>
              <a:blipFill>
                <a:blip r:embed="rId10"/>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1" name="Rettangolo 20">
                <a:extLst>
                  <a:ext uri="{FF2B5EF4-FFF2-40B4-BE49-F238E27FC236}">
                    <a16:creationId xmlns:a16="http://schemas.microsoft.com/office/drawing/2014/main" id="{B5F7B016-B44F-4201-8CF5-04B806A1A2E2}"/>
                  </a:ext>
                </a:extLst>
              </p:cNvPr>
              <p:cNvSpPr/>
              <p:nvPr/>
            </p:nvSpPr>
            <p:spPr>
              <a:xfrm>
                <a:off x="5654139" y="4781316"/>
                <a:ext cx="1963486" cy="85985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2200" i="1" smtClean="0">
                          <a:latin typeface="Cambria Math" panose="02040503050406030204" pitchFamily="18" charset="0"/>
                        </a:rPr>
                        <m:t>=</m:t>
                      </m:r>
                      <m:f>
                        <m:fPr>
                          <m:ctrlPr>
                            <a:rPr lang="it-IT" sz="2200" i="1">
                              <a:latin typeface="Cambria Math" panose="02040503050406030204" pitchFamily="18" charset="0"/>
                            </a:rPr>
                          </m:ctrlPr>
                        </m:fPr>
                        <m:num>
                          <m:nary>
                            <m:naryPr>
                              <m:chr m:val="∑"/>
                              <m:ctrlPr>
                                <a:rPr lang="it-IT" sz="2200" i="1">
                                  <a:latin typeface="Cambria Math" panose="02040503050406030204" pitchFamily="18" charset="0"/>
                                </a:rPr>
                              </m:ctrlPr>
                            </m:naryPr>
                            <m:sub>
                              <m:r>
                                <a:rPr lang="it-IT" sz="2200" i="1">
                                  <a:latin typeface="Cambria Math" panose="02040503050406030204" pitchFamily="18" charset="0"/>
                                </a:rPr>
                                <m:t>𝑡</m:t>
                              </m:r>
                              <m:r>
                                <a:rPr lang="it-IT" sz="2200" i="1">
                                  <a:latin typeface="Cambria Math" panose="02040503050406030204" pitchFamily="18" charset="0"/>
                                </a:rPr>
                                <m:t>=1</m:t>
                              </m:r>
                            </m:sub>
                            <m:sup>
                              <m:r>
                                <a:rPr lang="it-IT" sz="2200" i="1">
                                  <a:latin typeface="Cambria Math" panose="02040503050406030204" pitchFamily="18" charset="0"/>
                                </a:rPr>
                                <m:t>𝑇</m:t>
                              </m:r>
                              <m:r>
                                <a:rPr lang="it-IT" sz="2200" i="1">
                                  <a:latin typeface="Cambria Math" panose="02040503050406030204" pitchFamily="18" charset="0"/>
                                </a:rPr>
                                <m:t>−1</m:t>
                              </m:r>
                            </m:sup>
                            <m:e>
                              <m:sSub>
                                <m:sSubPr>
                                  <m:ctrlPr>
                                    <a:rPr lang="it-IT" sz="2200" i="1">
                                      <a:latin typeface="Cambria Math" panose="02040503050406030204" pitchFamily="18" charset="0"/>
                                    </a:rPr>
                                  </m:ctrlPr>
                                </m:sSubPr>
                                <m:e>
                                  <m:r>
                                    <a:rPr lang="it-IT" sz="2200" i="1">
                                      <a:latin typeface="Cambria Math" panose="02040503050406030204" pitchFamily="18" charset="0"/>
                                    </a:rPr>
                                    <m:t>𝜉</m:t>
                                  </m:r>
                                </m:e>
                                <m:sub>
                                  <m:r>
                                    <a:rPr lang="it-IT" sz="2200" i="1">
                                      <a:latin typeface="Cambria Math" panose="02040503050406030204" pitchFamily="18" charset="0"/>
                                    </a:rPr>
                                    <m:t>𝑡</m:t>
                                  </m:r>
                                </m:sub>
                              </m:sSub>
                              <m:d>
                                <m:dPr>
                                  <m:ctrlPr>
                                    <a:rPr lang="it-IT" sz="2200" i="1">
                                      <a:latin typeface="Cambria Math" panose="02040503050406030204" pitchFamily="18" charset="0"/>
                                    </a:rPr>
                                  </m:ctrlPr>
                                </m:dPr>
                                <m:e>
                                  <m:r>
                                    <a:rPr lang="it-IT" sz="2200" i="1">
                                      <a:latin typeface="Cambria Math" panose="02040503050406030204" pitchFamily="18" charset="0"/>
                                    </a:rPr>
                                    <m:t>𝑖</m:t>
                                  </m:r>
                                  <m:r>
                                    <a:rPr lang="it-IT" sz="2200" i="1">
                                      <a:latin typeface="Cambria Math" panose="02040503050406030204" pitchFamily="18" charset="0"/>
                                    </a:rPr>
                                    <m:t>,</m:t>
                                  </m:r>
                                  <m:r>
                                    <a:rPr lang="it-IT" sz="2200" i="1">
                                      <a:latin typeface="Cambria Math" panose="02040503050406030204" pitchFamily="18" charset="0"/>
                                    </a:rPr>
                                    <m:t>𝑗</m:t>
                                  </m:r>
                                </m:e>
                              </m:d>
                            </m:e>
                          </m:nary>
                        </m:num>
                        <m:den>
                          <m:nary>
                            <m:naryPr>
                              <m:chr m:val="∑"/>
                              <m:ctrlPr>
                                <a:rPr lang="it-IT" sz="2200" i="1">
                                  <a:latin typeface="Cambria Math" panose="02040503050406030204" pitchFamily="18" charset="0"/>
                                </a:rPr>
                              </m:ctrlPr>
                            </m:naryPr>
                            <m:sub>
                              <m:r>
                                <a:rPr lang="it-IT" sz="2200" i="1">
                                  <a:latin typeface="Cambria Math" panose="02040503050406030204" pitchFamily="18" charset="0"/>
                                </a:rPr>
                                <m:t>𝑡</m:t>
                              </m:r>
                              <m:r>
                                <a:rPr lang="it-IT" sz="2200" i="1">
                                  <a:latin typeface="Cambria Math" panose="02040503050406030204" pitchFamily="18" charset="0"/>
                                </a:rPr>
                                <m:t>=1</m:t>
                              </m:r>
                            </m:sub>
                            <m:sup>
                              <m:r>
                                <a:rPr lang="it-IT" sz="2200" i="1">
                                  <a:latin typeface="Cambria Math" panose="02040503050406030204" pitchFamily="18" charset="0"/>
                                </a:rPr>
                                <m:t>𝑇</m:t>
                              </m:r>
                              <m:r>
                                <a:rPr lang="it-IT" sz="2200" i="1">
                                  <a:latin typeface="Cambria Math" panose="02040503050406030204" pitchFamily="18" charset="0"/>
                                </a:rPr>
                                <m:t>−1</m:t>
                              </m:r>
                            </m:sup>
                            <m:e>
                              <m:sSub>
                                <m:sSubPr>
                                  <m:ctrlPr>
                                    <a:rPr lang="it-IT" sz="2200" i="1">
                                      <a:latin typeface="Cambria Math" panose="02040503050406030204" pitchFamily="18" charset="0"/>
                                    </a:rPr>
                                  </m:ctrlPr>
                                </m:sSubPr>
                                <m:e>
                                  <m:r>
                                    <a:rPr lang="it-IT" sz="2200" i="1">
                                      <a:latin typeface="Cambria Math" panose="02040503050406030204" pitchFamily="18" charset="0"/>
                                    </a:rPr>
                                    <m:t>𝛾</m:t>
                                  </m:r>
                                </m:e>
                                <m:sub>
                                  <m:r>
                                    <a:rPr lang="it-IT" sz="2200" i="1">
                                      <a:latin typeface="Cambria Math" panose="02040503050406030204" pitchFamily="18" charset="0"/>
                                    </a:rPr>
                                    <m:t>𝑡</m:t>
                                  </m:r>
                                </m:sub>
                              </m:sSub>
                              <m:d>
                                <m:dPr>
                                  <m:ctrlPr>
                                    <a:rPr lang="it-IT" sz="2200" i="1">
                                      <a:latin typeface="Cambria Math" panose="02040503050406030204" pitchFamily="18" charset="0"/>
                                    </a:rPr>
                                  </m:ctrlPr>
                                </m:dPr>
                                <m:e>
                                  <m:r>
                                    <a:rPr lang="it-IT" sz="2200" i="1">
                                      <a:latin typeface="Cambria Math" panose="02040503050406030204" pitchFamily="18" charset="0"/>
                                    </a:rPr>
                                    <m:t>𝑖</m:t>
                                  </m:r>
                                </m:e>
                              </m:d>
                            </m:e>
                          </m:nary>
                        </m:den>
                      </m:f>
                    </m:oMath>
                  </m:oMathPara>
                </a14:m>
                <a:endParaRPr lang="en-US" sz="2200" dirty="0"/>
              </a:p>
            </p:txBody>
          </p:sp>
        </mc:Choice>
        <mc:Fallback xmlns="">
          <p:sp>
            <p:nvSpPr>
              <p:cNvPr id="21" name="Rettangolo 20">
                <a:extLst>
                  <a:ext uri="{FF2B5EF4-FFF2-40B4-BE49-F238E27FC236}">
                    <a16:creationId xmlns:a16="http://schemas.microsoft.com/office/drawing/2014/main" id="{B5F7B016-B44F-4201-8CF5-04B806A1A2E2}"/>
                  </a:ext>
                </a:extLst>
              </p:cNvPr>
              <p:cNvSpPr>
                <a:spLocks noRot="1" noChangeAspect="1" noMove="1" noResize="1" noEditPoints="1" noAdjustHandles="1" noChangeArrowheads="1" noChangeShapeType="1" noTextEdit="1"/>
              </p:cNvSpPr>
              <p:nvPr/>
            </p:nvSpPr>
            <p:spPr>
              <a:xfrm>
                <a:off x="5654139" y="4781316"/>
                <a:ext cx="1963486" cy="859851"/>
              </a:xfrm>
              <a:prstGeom prst="rect">
                <a:avLst/>
              </a:prstGeom>
              <a:blipFill>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Rettangolo 21">
                <a:extLst>
                  <a:ext uri="{FF2B5EF4-FFF2-40B4-BE49-F238E27FC236}">
                    <a16:creationId xmlns:a16="http://schemas.microsoft.com/office/drawing/2014/main" id="{15712269-C039-4905-A64A-74C1012C7C32}"/>
                  </a:ext>
                </a:extLst>
              </p:cNvPr>
              <p:cNvSpPr/>
              <p:nvPr/>
            </p:nvSpPr>
            <p:spPr>
              <a:xfrm>
                <a:off x="714097" y="5908451"/>
                <a:ext cx="1413272" cy="422616"/>
              </a:xfrm>
              <a:prstGeom prst="rect">
                <a:avLst/>
              </a:prstGeom>
            </p:spPr>
            <p:txBody>
              <a:bodyPr wrap="none">
                <a:spAutoFit/>
              </a:bodyPr>
              <a:lstStyle/>
              <a:p>
                <a:pPr marL="342900" indent="-342900">
                  <a:buFont typeface="Arial" panose="020B0604020202020204" pitchFamily="34" charset="0"/>
                  <a:buChar char="•"/>
                </a:pPr>
                <a14:m>
                  <m:oMath xmlns:m="http://schemas.openxmlformats.org/officeDocument/2006/math">
                    <m:sSub>
                      <m:sSubPr>
                        <m:ctrlPr>
                          <a:rPr lang="it-IT" sz="2100" b="0" i="1" smtClean="0">
                            <a:latin typeface="Cambria Math" panose="02040503050406030204" pitchFamily="18" charset="0"/>
                          </a:rPr>
                        </m:ctrlPr>
                      </m:sSubPr>
                      <m:e>
                        <m:acc>
                          <m:accPr>
                            <m:chr m:val="̅"/>
                            <m:ctrlPr>
                              <a:rPr lang="it-IT" sz="2100" b="0" i="1" smtClean="0">
                                <a:latin typeface="Cambria Math" panose="02040503050406030204" pitchFamily="18" charset="0"/>
                              </a:rPr>
                            </m:ctrlPr>
                          </m:accPr>
                          <m:e>
                            <m:r>
                              <a:rPr lang="it-IT" sz="2100" b="0" i="1" smtClean="0">
                                <a:latin typeface="Cambria Math" panose="02040503050406030204" pitchFamily="18" charset="0"/>
                              </a:rPr>
                              <m:t>𝑏</m:t>
                            </m:r>
                          </m:e>
                        </m:acc>
                      </m:e>
                      <m:sub>
                        <m:r>
                          <a:rPr lang="it-IT" sz="2100" b="0" i="1" smtClean="0">
                            <a:solidFill>
                              <a:srgbClr val="E71224"/>
                            </a:solidFill>
                            <a:latin typeface="Cambria Math" panose="02040503050406030204" pitchFamily="18" charset="0"/>
                          </a:rPr>
                          <m:t>𝑖</m:t>
                        </m:r>
                      </m:sub>
                    </m:sSub>
                    <m:r>
                      <a:rPr lang="it-IT" sz="2100" b="0" i="1" smtClean="0">
                        <a:latin typeface="Cambria Math" panose="02040503050406030204" pitchFamily="18" charset="0"/>
                      </a:rPr>
                      <m:t>(</m:t>
                    </m:r>
                    <m:r>
                      <a:rPr lang="it-IT" sz="2100" b="0" i="1" smtClean="0">
                        <a:solidFill>
                          <a:srgbClr val="7030A0"/>
                        </a:solidFill>
                        <a:latin typeface="Cambria Math" panose="02040503050406030204" pitchFamily="18" charset="0"/>
                      </a:rPr>
                      <m:t>𝑘</m:t>
                    </m:r>
                    <m:r>
                      <a:rPr lang="it-IT" sz="2100" b="0" i="1" smtClean="0">
                        <a:latin typeface="Cambria Math" panose="02040503050406030204" pitchFamily="18" charset="0"/>
                      </a:rPr>
                      <m:t>)</m:t>
                    </m:r>
                    <m:r>
                      <a:rPr lang="it-IT" sz="2100" b="0" i="1" smtClean="0">
                        <a:solidFill>
                          <a:srgbClr val="E71224"/>
                        </a:solidFill>
                        <a:latin typeface="Cambria Math" panose="02040503050406030204" pitchFamily="18" charset="0"/>
                      </a:rPr>
                      <m:t>≡</m:t>
                    </m:r>
                  </m:oMath>
                </a14:m>
                <a:endParaRPr lang="en-US" sz="2100" dirty="0"/>
              </a:p>
            </p:txBody>
          </p:sp>
        </mc:Choice>
        <mc:Fallback xmlns="">
          <p:sp>
            <p:nvSpPr>
              <p:cNvPr id="22" name="Rettangolo 21">
                <a:extLst>
                  <a:ext uri="{FF2B5EF4-FFF2-40B4-BE49-F238E27FC236}">
                    <a16:creationId xmlns:a16="http://schemas.microsoft.com/office/drawing/2014/main" id="{15712269-C039-4905-A64A-74C1012C7C32}"/>
                  </a:ext>
                </a:extLst>
              </p:cNvPr>
              <p:cNvSpPr>
                <a:spLocks noRot="1" noChangeAspect="1" noMove="1" noResize="1" noEditPoints="1" noAdjustHandles="1" noChangeArrowheads="1" noChangeShapeType="1" noTextEdit="1"/>
              </p:cNvSpPr>
              <p:nvPr/>
            </p:nvSpPr>
            <p:spPr>
              <a:xfrm>
                <a:off x="714097" y="5908451"/>
                <a:ext cx="1413272" cy="422616"/>
              </a:xfrm>
              <a:prstGeom prst="rect">
                <a:avLst/>
              </a:prstGeom>
              <a:blipFill>
                <a:blip r:embed="rId12"/>
                <a:stretch>
                  <a:fillRect l="-4310" t="-4286" b="-20000"/>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3" name="Rettangolo 22">
                <a:extLst>
                  <a:ext uri="{FF2B5EF4-FFF2-40B4-BE49-F238E27FC236}">
                    <a16:creationId xmlns:a16="http://schemas.microsoft.com/office/drawing/2014/main" id="{61CD3E6B-ABDA-4A42-BA23-B619B0A8C158}"/>
                  </a:ext>
                </a:extLst>
              </p:cNvPr>
              <p:cNvSpPr/>
              <p:nvPr/>
            </p:nvSpPr>
            <p:spPr>
              <a:xfrm>
                <a:off x="1910968" y="5786249"/>
                <a:ext cx="5260864" cy="72878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it-IT" sz="2000" i="1" smtClean="0">
                              <a:latin typeface="Cambria Math" panose="02040503050406030204" pitchFamily="18" charset="0"/>
                            </a:rPr>
                          </m:ctrlPr>
                        </m:fPr>
                        <m:num>
                          <m:r>
                            <m:rPr>
                              <m:sty m:val="p"/>
                            </m:rPr>
                            <a:rPr lang="it-IT" sz="2000">
                              <a:latin typeface="Cambria Math" panose="02040503050406030204" pitchFamily="18" charset="0"/>
                            </a:rPr>
                            <m:t>Expected</m:t>
                          </m:r>
                          <m:r>
                            <a:rPr lang="it-IT" sz="2000">
                              <a:latin typeface="Cambria Math" panose="02040503050406030204" pitchFamily="18" charset="0"/>
                            </a:rPr>
                            <m:t> #</m:t>
                          </m:r>
                          <m:r>
                            <m:rPr>
                              <m:sty m:val="p"/>
                            </m:rPr>
                            <a:rPr lang="it-IT" sz="2000">
                              <a:latin typeface="Cambria Math" panose="02040503050406030204" pitchFamily="18" charset="0"/>
                            </a:rPr>
                            <m:t>times</m:t>
                          </m:r>
                          <m:r>
                            <a:rPr lang="it-IT" sz="2000">
                              <a:latin typeface="Cambria Math" panose="02040503050406030204" pitchFamily="18" charset="0"/>
                            </a:rPr>
                            <m:t> </m:t>
                          </m:r>
                          <m:r>
                            <m:rPr>
                              <m:sty m:val="p"/>
                            </m:rPr>
                            <a:rPr lang="it-IT" sz="2000" b="0" i="0" smtClean="0">
                              <a:latin typeface="Cambria Math" panose="02040503050406030204" pitchFamily="18" charset="0"/>
                            </a:rPr>
                            <m:t>in</m:t>
                          </m:r>
                          <m:r>
                            <a:rPr lang="it-IT" sz="2000" b="0" i="0" smtClean="0">
                              <a:latin typeface="Cambria Math" panose="02040503050406030204" pitchFamily="18" charset="0"/>
                            </a:rPr>
                            <m:t> </m:t>
                          </m:r>
                          <m:r>
                            <m:rPr>
                              <m:sty m:val="p"/>
                            </m:rPr>
                            <a:rPr lang="it-IT" sz="2000" b="0" i="0" smtClean="0">
                              <a:latin typeface="Cambria Math" panose="02040503050406030204" pitchFamily="18" charset="0"/>
                            </a:rPr>
                            <m:t>state</m:t>
                          </m:r>
                          <m:r>
                            <a:rPr lang="it-IT" sz="2000" b="0" i="0" smtClean="0">
                              <a:latin typeface="Cambria Math" panose="02040503050406030204" pitchFamily="18" charset="0"/>
                            </a:rPr>
                            <m:t> </m:t>
                          </m:r>
                          <m:sSub>
                            <m:sSubPr>
                              <m:ctrlPr>
                                <a:rPr lang="it-IT" sz="2000" i="1" smtClean="0">
                                  <a:solidFill>
                                    <a:srgbClr val="E71224"/>
                                  </a:solidFill>
                                  <a:latin typeface="Cambria Math" panose="02040503050406030204" pitchFamily="18" charset="0"/>
                                </a:rPr>
                              </m:ctrlPr>
                            </m:sSubPr>
                            <m:e>
                              <m:r>
                                <a:rPr lang="it-IT" sz="2000" i="1">
                                  <a:solidFill>
                                    <a:srgbClr val="E71224"/>
                                  </a:solidFill>
                                  <a:latin typeface="Cambria Math" panose="02040503050406030204" pitchFamily="18" charset="0"/>
                                </a:rPr>
                                <m:t>𝑆</m:t>
                              </m:r>
                            </m:e>
                            <m:sub>
                              <m:r>
                                <a:rPr lang="it-IT" sz="2000" b="0" i="1" smtClean="0">
                                  <a:solidFill>
                                    <a:srgbClr val="E71224"/>
                                  </a:solidFill>
                                  <a:latin typeface="Cambria Math" panose="02040503050406030204" pitchFamily="18" charset="0"/>
                                </a:rPr>
                                <m:t>𝑖</m:t>
                              </m:r>
                            </m:sub>
                          </m:sSub>
                          <m:r>
                            <a:rPr lang="it-IT" sz="2000" b="0" i="1" smtClean="0">
                              <a:latin typeface="Cambria Math" panose="02040503050406030204" pitchFamily="18" charset="0"/>
                            </a:rPr>
                            <m:t> </m:t>
                          </m:r>
                          <m:r>
                            <m:rPr>
                              <m:sty m:val="p"/>
                            </m:rPr>
                            <a:rPr lang="it-IT" sz="2000" b="0" i="0" smtClean="0">
                              <a:latin typeface="Cambria Math" panose="02040503050406030204" pitchFamily="18" charset="0"/>
                            </a:rPr>
                            <m:t>and</m:t>
                          </m:r>
                          <m:r>
                            <a:rPr lang="it-IT" sz="2000" b="0" i="0" smtClean="0">
                              <a:latin typeface="Cambria Math" panose="02040503050406030204" pitchFamily="18" charset="0"/>
                            </a:rPr>
                            <m:t> </m:t>
                          </m:r>
                          <m:r>
                            <m:rPr>
                              <m:sty m:val="p"/>
                            </m:rPr>
                            <a:rPr lang="it-IT" sz="2000" b="0" i="0" smtClean="0">
                              <a:latin typeface="Cambria Math" panose="02040503050406030204" pitchFamily="18" charset="0"/>
                            </a:rPr>
                            <m:t>observing</m:t>
                          </m:r>
                          <m:r>
                            <a:rPr lang="it-IT" sz="2000" b="0" i="0" smtClean="0">
                              <a:latin typeface="Cambria Math" panose="02040503050406030204" pitchFamily="18" charset="0"/>
                            </a:rPr>
                            <m:t> </m:t>
                          </m:r>
                          <m:sSub>
                            <m:sSubPr>
                              <m:ctrlPr>
                                <a:rPr lang="it-IT" sz="2000" b="0" i="1" smtClean="0">
                                  <a:solidFill>
                                    <a:srgbClr val="7030A0"/>
                                  </a:solidFill>
                                  <a:latin typeface="Cambria Math" panose="02040503050406030204" pitchFamily="18" charset="0"/>
                                </a:rPr>
                              </m:ctrlPr>
                            </m:sSubPr>
                            <m:e>
                              <m:r>
                                <a:rPr lang="it-IT" sz="2000" b="0" i="1" smtClean="0">
                                  <a:solidFill>
                                    <a:srgbClr val="7030A0"/>
                                  </a:solidFill>
                                  <a:latin typeface="Cambria Math" panose="02040503050406030204" pitchFamily="18" charset="0"/>
                                </a:rPr>
                                <m:t>𝑚</m:t>
                              </m:r>
                            </m:e>
                            <m:sub>
                              <m:r>
                                <a:rPr lang="it-IT" sz="2000" b="0" i="1" smtClean="0">
                                  <a:solidFill>
                                    <a:srgbClr val="7030A0"/>
                                  </a:solidFill>
                                  <a:latin typeface="Cambria Math" panose="02040503050406030204" pitchFamily="18" charset="0"/>
                                </a:rPr>
                                <m:t>𝑘</m:t>
                              </m:r>
                            </m:sub>
                          </m:sSub>
                        </m:num>
                        <m:den>
                          <m:r>
                            <m:rPr>
                              <m:sty m:val="p"/>
                            </m:rPr>
                            <a:rPr lang="it-IT" sz="2000">
                              <a:latin typeface="Cambria Math" panose="02040503050406030204" pitchFamily="18" charset="0"/>
                            </a:rPr>
                            <m:t>Expected</m:t>
                          </m:r>
                          <m:r>
                            <a:rPr lang="it-IT" sz="2000" b="0" i="0" smtClean="0">
                              <a:latin typeface="Cambria Math" panose="02040503050406030204" pitchFamily="18" charset="0"/>
                            </a:rPr>
                            <m:t> </m:t>
                          </m:r>
                          <m:r>
                            <a:rPr lang="it-IT" sz="2000">
                              <a:latin typeface="Cambria Math" panose="02040503050406030204" pitchFamily="18" charset="0"/>
                            </a:rPr>
                            <m:t>#</m:t>
                          </m:r>
                          <m:r>
                            <m:rPr>
                              <m:sty m:val="p"/>
                            </m:rPr>
                            <a:rPr lang="it-IT" sz="2000">
                              <a:latin typeface="Cambria Math" panose="02040503050406030204" pitchFamily="18" charset="0"/>
                            </a:rPr>
                            <m:t>times</m:t>
                          </m:r>
                          <m:r>
                            <a:rPr lang="it-IT" sz="2000" b="0" i="0" smtClean="0">
                              <a:latin typeface="Cambria Math" panose="02040503050406030204" pitchFamily="18" charset="0"/>
                            </a:rPr>
                            <m:t> </m:t>
                          </m:r>
                          <m:r>
                            <m:rPr>
                              <m:sty m:val="p"/>
                            </m:rPr>
                            <a:rPr lang="it-IT" sz="2000" b="0" i="0" smtClean="0">
                              <a:latin typeface="Cambria Math" panose="02040503050406030204" pitchFamily="18" charset="0"/>
                            </a:rPr>
                            <m:t>in</m:t>
                          </m:r>
                          <m:r>
                            <a:rPr lang="it-IT" sz="2000" b="0" i="0" smtClean="0">
                              <a:latin typeface="Cambria Math" panose="02040503050406030204" pitchFamily="18" charset="0"/>
                            </a:rPr>
                            <m:t> </m:t>
                          </m:r>
                          <m:sSub>
                            <m:sSubPr>
                              <m:ctrlPr>
                                <a:rPr lang="it-IT" sz="2000" b="0" i="1" smtClean="0">
                                  <a:latin typeface="Cambria Math" panose="02040503050406030204" pitchFamily="18" charset="0"/>
                                </a:rPr>
                              </m:ctrlPr>
                            </m:sSubPr>
                            <m:e>
                              <m:r>
                                <a:rPr lang="it-IT" sz="2000" b="0" i="1" smtClean="0">
                                  <a:latin typeface="Cambria Math" panose="02040503050406030204" pitchFamily="18" charset="0"/>
                                </a:rPr>
                                <m:t>𝑆</m:t>
                              </m:r>
                            </m:e>
                            <m:sub>
                              <m:r>
                                <a:rPr lang="it-IT" sz="2000" b="0" i="1" smtClean="0">
                                  <a:latin typeface="Cambria Math" panose="02040503050406030204" pitchFamily="18" charset="0"/>
                                </a:rPr>
                                <m:t>𝑖</m:t>
                              </m:r>
                            </m:sub>
                          </m:sSub>
                        </m:den>
                      </m:f>
                    </m:oMath>
                  </m:oMathPara>
                </a14:m>
                <a:endParaRPr lang="en-US" sz="2000" dirty="0"/>
              </a:p>
            </p:txBody>
          </p:sp>
        </mc:Choice>
        <mc:Fallback xmlns="">
          <p:sp>
            <p:nvSpPr>
              <p:cNvPr id="23" name="Rettangolo 22">
                <a:extLst>
                  <a:ext uri="{FF2B5EF4-FFF2-40B4-BE49-F238E27FC236}">
                    <a16:creationId xmlns:a16="http://schemas.microsoft.com/office/drawing/2014/main" id="{61CD3E6B-ABDA-4A42-BA23-B619B0A8C158}"/>
                  </a:ext>
                </a:extLst>
              </p:cNvPr>
              <p:cNvSpPr>
                <a:spLocks noRot="1" noChangeAspect="1" noMove="1" noResize="1" noEditPoints="1" noAdjustHandles="1" noChangeArrowheads="1" noChangeShapeType="1" noTextEdit="1"/>
              </p:cNvSpPr>
              <p:nvPr/>
            </p:nvSpPr>
            <p:spPr>
              <a:xfrm>
                <a:off x="1910968" y="5786249"/>
                <a:ext cx="5260864" cy="728789"/>
              </a:xfrm>
              <a:prstGeom prst="rect">
                <a:avLst/>
              </a:prstGeom>
              <a:blipFill>
                <a:blip r:embed="rId13"/>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4" name="Rettangolo 23">
                <a:extLst>
                  <a:ext uri="{FF2B5EF4-FFF2-40B4-BE49-F238E27FC236}">
                    <a16:creationId xmlns:a16="http://schemas.microsoft.com/office/drawing/2014/main" id="{1E9D2147-96D7-46F1-9D79-7942C4EAA44D}"/>
                  </a:ext>
                </a:extLst>
              </p:cNvPr>
              <p:cNvSpPr/>
              <p:nvPr/>
            </p:nvSpPr>
            <p:spPr>
              <a:xfrm>
                <a:off x="6946427" y="5519200"/>
                <a:ext cx="2736583" cy="1088696"/>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r>
                        <a:rPr lang="it-IT" sz="2200" i="1" smtClean="0">
                          <a:latin typeface="Cambria Math" panose="02040503050406030204" pitchFamily="18" charset="0"/>
                        </a:rPr>
                        <m:t>=</m:t>
                      </m:r>
                      <m:f>
                        <m:fPr>
                          <m:ctrlPr>
                            <a:rPr lang="it-IT" sz="2200" i="1">
                              <a:latin typeface="Cambria Math" panose="02040503050406030204" pitchFamily="18" charset="0"/>
                            </a:rPr>
                          </m:ctrlPr>
                        </m:fPr>
                        <m:num>
                          <m:nary>
                            <m:naryPr>
                              <m:chr m:val="∑"/>
                              <m:ctrlPr>
                                <a:rPr lang="it-IT" sz="2200" i="1">
                                  <a:latin typeface="Cambria Math" panose="02040503050406030204" pitchFamily="18" charset="0"/>
                                </a:rPr>
                              </m:ctrlPr>
                            </m:naryPr>
                            <m:sub>
                              <m:eqArr>
                                <m:eqArrPr>
                                  <m:ctrlPr>
                                    <a:rPr lang="it-IT" sz="2200" i="1">
                                      <a:latin typeface="Cambria Math" panose="02040503050406030204" pitchFamily="18" charset="0"/>
                                    </a:rPr>
                                  </m:ctrlPr>
                                </m:eqArrPr>
                                <m:e>
                                  <m:r>
                                    <a:rPr lang="it-IT" sz="2200" i="1">
                                      <a:latin typeface="Cambria Math" panose="02040503050406030204" pitchFamily="18" charset="0"/>
                                    </a:rPr>
                                    <m:t>𝑡</m:t>
                                  </m:r>
                                  <m:r>
                                    <a:rPr lang="it-IT" sz="2200" i="1">
                                      <a:latin typeface="Cambria Math" panose="02040503050406030204" pitchFamily="18" charset="0"/>
                                    </a:rPr>
                                    <m:t>=1</m:t>
                                  </m:r>
                                </m:e>
                                <m:e>
                                  <m:r>
                                    <m:rPr>
                                      <m:sty m:val="p"/>
                                    </m:rPr>
                                    <a:rPr lang="it-IT" sz="2200" b="0" i="0" smtClean="0">
                                      <a:solidFill>
                                        <a:srgbClr val="7030A0"/>
                                      </a:solidFill>
                                      <a:latin typeface="Cambria Math" panose="02040503050406030204" pitchFamily="18" charset="0"/>
                                    </a:rPr>
                                    <m:t>with</m:t>
                                  </m:r>
                                  <m:r>
                                    <a:rPr lang="it-IT" sz="2200" i="1">
                                      <a:solidFill>
                                        <a:srgbClr val="7030A0"/>
                                      </a:solidFill>
                                      <a:latin typeface="Cambria Math" panose="02040503050406030204" pitchFamily="18" charset="0"/>
                                    </a:rPr>
                                    <m:t> </m:t>
                                  </m:r>
                                  <m:sSub>
                                    <m:sSubPr>
                                      <m:ctrlPr>
                                        <a:rPr lang="it-IT" sz="2200" i="1">
                                          <a:solidFill>
                                            <a:srgbClr val="7030A0"/>
                                          </a:solidFill>
                                          <a:latin typeface="Cambria Math" panose="02040503050406030204" pitchFamily="18" charset="0"/>
                                        </a:rPr>
                                      </m:ctrlPr>
                                    </m:sSubPr>
                                    <m:e>
                                      <m:r>
                                        <a:rPr lang="it-IT" sz="2200" i="1">
                                          <a:solidFill>
                                            <a:srgbClr val="7030A0"/>
                                          </a:solidFill>
                                          <a:latin typeface="Cambria Math" panose="02040503050406030204" pitchFamily="18" charset="0"/>
                                        </a:rPr>
                                        <m:t>𝑜</m:t>
                                      </m:r>
                                    </m:e>
                                    <m:sub>
                                      <m:r>
                                        <a:rPr lang="it-IT" sz="2200" i="1">
                                          <a:solidFill>
                                            <a:srgbClr val="7030A0"/>
                                          </a:solidFill>
                                          <a:latin typeface="Cambria Math" panose="02040503050406030204" pitchFamily="18" charset="0"/>
                                        </a:rPr>
                                        <m:t>𝑡</m:t>
                                      </m:r>
                                    </m:sub>
                                  </m:sSub>
                                  <m:r>
                                    <a:rPr lang="it-IT" sz="2200" i="1">
                                      <a:solidFill>
                                        <a:srgbClr val="7030A0"/>
                                      </a:solidFill>
                                      <a:latin typeface="Cambria Math" panose="02040503050406030204" pitchFamily="18" charset="0"/>
                                    </a:rPr>
                                    <m:t>=</m:t>
                                  </m:r>
                                  <m:sSub>
                                    <m:sSubPr>
                                      <m:ctrlPr>
                                        <a:rPr lang="it-IT" sz="2200" i="1">
                                          <a:solidFill>
                                            <a:srgbClr val="7030A0"/>
                                          </a:solidFill>
                                          <a:latin typeface="Cambria Math" panose="02040503050406030204" pitchFamily="18" charset="0"/>
                                        </a:rPr>
                                      </m:ctrlPr>
                                    </m:sSubPr>
                                    <m:e>
                                      <m:r>
                                        <a:rPr lang="it-IT" sz="2200" i="1">
                                          <a:solidFill>
                                            <a:srgbClr val="7030A0"/>
                                          </a:solidFill>
                                          <a:latin typeface="Cambria Math" panose="02040503050406030204" pitchFamily="18" charset="0"/>
                                        </a:rPr>
                                        <m:t>𝑚</m:t>
                                      </m:r>
                                    </m:e>
                                    <m:sub>
                                      <m:r>
                                        <a:rPr lang="it-IT" sz="2200" i="1">
                                          <a:solidFill>
                                            <a:srgbClr val="7030A0"/>
                                          </a:solidFill>
                                          <a:latin typeface="Cambria Math" panose="02040503050406030204" pitchFamily="18" charset="0"/>
                                        </a:rPr>
                                        <m:t>𝑘</m:t>
                                      </m:r>
                                    </m:sub>
                                  </m:sSub>
                                </m:e>
                              </m:eqArr>
                            </m:sub>
                            <m:sup>
                              <m:r>
                                <a:rPr lang="it-IT" sz="2200" i="1">
                                  <a:latin typeface="Cambria Math" panose="02040503050406030204" pitchFamily="18" charset="0"/>
                                </a:rPr>
                                <m:t>𝑇</m:t>
                              </m:r>
                            </m:sup>
                            <m:e>
                              <m:sSub>
                                <m:sSubPr>
                                  <m:ctrlPr>
                                    <a:rPr lang="it-IT" sz="2200" i="1">
                                      <a:latin typeface="Cambria Math" panose="02040503050406030204" pitchFamily="18" charset="0"/>
                                    </a:rPr>
                                  </m:ctrlPr>
                                </m:sSubPr>
                                <m:e>
                                  <m:r>
                                    <a:rPr lang="it-IT" sz="2200" i="1">
                                      <a:latin typeface="Cambria Math" panose="02040503050406030204" pitchFamily="18" charset="0"/>
                                    </a:rPr>
                                    <m:t>𝜉</m:t>
                                  </m:r>
                                </m:e>
                                <m:sub>
                                  <m:r>
                                    <a:rPr lang="it-IT" sz="2200" i="1">
                                      <a:latin typeface="Cambria Math" panose="02040503050406030204" pitchFamily="18" charset="0"/>
                                    </a:rPr>
                                    <m:t>𝑡</m:t>
                                  </m:r>
                                </m:sub>
                              </m:sSub>
                              <m:d>
                                <m:dPr>
                                  <m:ctrlPr>
                                    <a:rPr lang="it-IT" sz="2200" i="1">
                                      <a:latin typeface="Cambria Math" panose="02040503050406030204" pitchFamily="18" charset="0"/>
                                    </a:rPr>
                                  </m:ctrlPr>
                                </m:dPr>
                                <m:e>
                                  <m:r>
                                    <a:rPr lang="it-IT" sz="2200" i="1">
                                      <a:latin typeface="Cambria Math" panose="02040503050406030204" pitchFamily="18" charset="0"/>
                                    </a:rPr>
                                    <m:t>𝑖</m:t>
                                  </m:r>
                                  <m:r>
                                    <a:rPr lang="it-IT" sz="2200" i="1">
                                      <a:latin typeface="Cambria Math" panose="02040503050406030204" pitchFamily="18" charset="0"/>
                                    </a:rPr>
                                    <m:t>,</m:t>
                                  </m:r>
                                  <m:r>
                                    <a:rPr lang="it-IT" sz="2200" i="1">
                                      <a:latin typeface="Cambria Math" panose="02040503050406030204" pitchFamily="18" charset="0"/>
                                    </a:rPr>
                                    <m:t>𝑗</m:t>
                                  </m:r>
                                </m:e>
                              </m:d>
                            </m:e>
                          </m:nary>
                        </m:num>
                        <m:den>
                          <m:nary>
                            <m:naryPr>
                              <m:chr m:val="∑"/>
                              <m:ctrlPr>
                                <a:rPr lang="it-IT" sz="2200" i="1">
                                  <a:latin typeface="Cambria Math" panose="02040503050406030204" pitchFamily="18" charset="0"/>
                                </a:rPr>
                              </m:ctrlPr>
                            </m:naryPr>
                            <m:sub>
                              <m:r>
                                <a:rPr lang="it-IT" sz="2200" i="1">
                                  <a:latin typeface="Cambria Math" panose="02040503050406030204" pitchFamily="18" charset="0"/>
                                </a:rPr>
                                <m:t>𝑡</m:t>
                              </m:r>
                              <m:r>
                                <a:rPr lang="it-IT" sz="2200" i="1">
                                  <a:latin typeface="Cambria Math" panose="02040503050406030204" pitchFamily="18" charset="0"/>
                                </a:rPr>
                                <m:t>=1</m:t>
                              </m:r>
                            </m:sub>
                            <m:sup>
                              <m:r>
                                <a:rPr lang="it-IT" sz="2200" i="1">
                                  <a:latin typeface="Cambria Math" panose="02040503050406030204" pitchFamily="18" charset="0"/>
                                </a:rPr>
                                <m:t>𝑇</m:t>
                              </m:r>
                            </m:sup>
                            <m:e>
                              <m:sSub>
                                <m:sSubPr>
                                  <m:ctrlPr>
                                    <a:rPr lang="it-IT" sz="2200" i="1">
                                      <a:latin typeface="Cambria Math" panose="02040503050406030204" pitchFamily="18" charset="0"/>
                                    </a:rPr>
                                  </m:ctrlPr>
                                </m:sSubPr>
                                <m:e>
                                  <m:r>
                                    <a:rPr lang="it-IT" sz="2200" i="1">
                                      <a:latin typeface="Cambria Math" panose="02040503050406030204" pitchFamily="18" charset="0"/>
                                    </a:rPr>
                                    <m:t>𝛾</m:t>
                                  </m:r>
                                </m:e>
                                <m:sub>
                                  <m:r>
                                    <a:rPr lang="it-IT" sz="2200" i="1">
                                      <a:latin typeface="Cambria Math" panose="02040503050406030204" pitchFamily="18" charset="0"/>
                                    </a:rPr>
                                    <m:t>𝑡</m:t>
                                  </m:r>
                                </m:sub>
                              </m:sSub>
                              <m:d>
                                <m:dPr>
                                  <m:ctrlPr>
                                    <a:rPr lang="it-IT" sz="2200" i="1">
                                      <a:latin typeface="Cambria Math" panose="02040503050406030204" pitchFamily="18" charset="0"/>
                                    </a:rPr>
                                  </m:ctrlPr>
                                </m:dPr>
                                <m:e>
                                  <m:r>
                                    <a:rPr lang="it-IT" sz="2200" i="1">
                                      <a:latin typeface="Cambria Math" panose="02040503050406030204" pitchFamily="18" charset="0"/>
                                    </a:rPr>
                                    <m:t>𝑖</m:t>
                                  </m:r>
                                </m:e>
                              </m:d>
                            </m:e>
                          </m:nary>
                        </m:den>
                      </m:f>
                    </m:oMath>
                  </m:oMathPara>
                </a14:m>
                <a:endParaRPr lang="en-US" sz="2200" dirty="0"/>
              </a:p>
            </p:txBody>
          </p:sp>
        </mc:Choice>
        <mc:Fallback xmlns="">
          <p:sp>
            <p:nvSpPr>
              <p:cNvPr id="24" name="Rettangolo 23">
                <a:extLst>
                  <a:ext uri="{FF2B5EF4-FFF2-40B4-BE49-F238E27FC236}">
                    <a16:creationId xmlns:a16="http://schemas.microsoft.com/office/drawing/2014/main" id="{1E9D2147-96D7-46F1-9D79-7942C4EAA44D}"/>
                  </a:ext>
                </a:extLst>
              </p:cNvPr>
              <p:cNvSpPr>
                <a:spLocks noRot="1" noChangeAspect="1" noMove="1" noResize="1" noEditPoints="1" noAdjustHandles="1" noChangeArrowheads="1" noChangeShapeType="1" noTextEdit="1"/>
              </p:cNvSpPr>
              <p:nvPr/>
            </p:nvSpPr>
            <p:spPr>
              <a:xfrm>
                <a:off x="6946427" y="5519200"/>
                <a:ext cx="2736583" cy="1088696"/>
              </a:xfrm>
              <a:prstGeom prst="rect">
                <a:avLst/>
              </a:prstGeom>
              <a:blipFill>
                <a:blip r:embed="rId14"/>
                <a:stretch>
                  <a:fillRect/>
                </a:stretch>
              </a:blipFill>
            </p:spPr>
            <p:txBody>
              <a:bodyPr/>
              <a:lstStyle/>
              <a:p>
                <a:r>
                  <a:rPr lang="it-IT">
                    <a:noFill/>
                  </a:rPr>
                  <a:t> </a:t>
                </a:r>
              </a:p>
            </p:txBody>
          </p:sp>
        </mc:Fallback>
      </mc:AlternateContent>
      <p:sp>
        <p:nvSpPr>
          <p:cNvPr id="25" name="Rettangolo 24">
            <a:extLst>
              <a:ext uri="{FF2B5EF4-FFF2-40B4-BE49-F238E27FC236}">
                <a16:creationId xmlns:a16="http://schemas.microsoft.com/office/drawing/2014/main" id="{71D4EA5B-86C1-4B59-A0ED-27EDA441F7F8}"/>
              </a:ext>
            </a:extLst>
          </p:cNvPr>
          <p:cNvSpPr/>
          <p:nvPr/>
        </p:nvSpPr>
        <p:spPr>
          <a:xfrm>
            <a:off x="330219" y="3595207"/>
            <a:ext cx="7525393" cy="415498"/>
          </a:xfrm>
          <a:prstGeom prst="rect">
            <a:avLst/>
          </a:prstGeom>
        </p:spPr>
        <p:txBody>
          <a:bodyPr wrap="none">
            <a:spAutoFit/>
          </a:bodyPr>
          <a:lstStyle/>
          <a:p>
            <a:pPr marL="342900" indent="-342900">
              <a:buFont typeface="Arial" panose="020B0604020202020204" pitchFamily="34" charset="0"/>
              <a:buChar char="•"/>
            </a:pPr>
            <a:r>
              <a:rPr lang="en-GB" sz="2100" dirty="0"/>
              <a:t>Note that we have the ability to compute the following updates:</a:t>
            </a:r>
          </a:p>
        </p:txBody>
      </p:sp>
      <mc:AlternateContent xmlns:mc="http://schemas.openxmlformats.org/markup-compatibility/2006" xmlns:a14="http://schemas.microsoft.com/office/drawing/2010/main">
        <mc:Choice Requires="a14">
          <p:sp>
            <p:nvSpPr>
              <p:cNvPr id="26" name="Rettangolo 25">
                <a:extLst>
                  <a:ext uri="{FF2B5EF4-FFF2-40B4-BE49-F238E27FC236}">
                    <a16:creationId xmlns:a16="http://schemas.microsoft.com/office/drawing/2014/main" id="{12AE3968-2ABB-2375-20E9-BDB342C10ADE}"/>
                  </a:ext>
                </a:extLst>
              </p:cNvPr>
              <p:cNvSpPr/>
              <p:nvPr/>
            </p:nvSpPr>
            <p:spPr>
              <a:xfrm>
                <a:off x="330219" y="6679932"/>
                <a:ext cx="9807878" cy="664028"/>
              </a:xfrm>
              <a:prstGeom prst="rect">
                <a:avLst/>
              </a:prstGeom>
            </p:spPr>
            <p:txBody>
              <a:bodyPr wrap="none">
                <a:spAutoFit/>
              </a:bodyPr>
              <a:lstStyle/>
              <a:p>
                <a:pPr marL="342900" indent="-342900">
                  <a:buFont typeface="Arial" panose="020B0604020202020204" pitchFamily="34" charset="0"/>
                  <a:buChar char="•"/>
                </a:pPr>
                <a:r>
                  <a:rPr lang="en-GB" sz="2100" dirty="0"/>
                  <a:t>If </a:t>
                </a:r>
                <a14:m>
                  <m:oMath xmlns:m="http://schemas.openxmlformats.org/officeDocument/2006/math">
                    <m:r>
                      <a:rPr lang="it-IT" sz="2100" b="0" i="1" smtClean="0">
                        <a:latin typeface="Cambria Math" panose="02040503050406030204" pitchFamily="18" charset="0"/>
                      </a:rPr>
                      <m:t>𝑅</m:t>
                    </m:r>
                  </m:oMath>
                </a14:m>
                <a:r>
                  <a:rPr lang="en-GB" sz="2100" dirty="0"/>
                  <a:t>-many realizations are available, we can averaging among them </a:t>
                </a:r>
                <a14:m>
                  <m:oMath xmlns:m="http://schemas.openxmlformats.org/officeDocument/2006/math">
                    <m:r>
                      <a:rPr lang="it-IT" sz="2000" b="0" i="0" smtClean="0">
                        <a:latin typeface="Cambria Math" panose="02040503050406030204" pitchFamily="18" charset="0"/>
                      </a:rPr>
                      <m:t>⇒</m:t>
                    </m:r>
                    <m:f>
                      <m:fPr>
                        <m:ctrlPr>
                          <a:rPr lang="it-IT" sz="2000" b="0" i="1" smtClean="0">
                            <a:latin typeface="Cambria Math" panose="02040503050406030204" pitchFamily="18" charset="0"/>
                          </a:rPr>
                        </m:ctrlPr>
                      </m:fPr>
                      <m:num>
                        <m:nary>
                          <m:naryPr>
                            <m:chr m:val="∑"/>
                            <m:limLoc m:val="subSup"/>
                            <m:ctrlPr>
                              <a:rPr lang="it-IT" sz="2000" b="0" i="1" smtClean="0">
                                <a:latin typeface="Cambria Math" panose="02040503050406030204" pitchFamily="18" charset="0"/>
                              </a:rPr>
                            </m:ctrlPr>
                          </m:naryPr>
                          <m:sub>
                            <m:r>
                              <m:rPr>
                                <m:brk m:alnAt="25"/>
                              </m:rPr>
                              <a:rPr lang="it-IT" sz="2000" b="0" i="1" smtClean="0">
                                <a:latin typeface="Cambria Math" panose="02040503050406030204" pitchFamily="18" charset="0"/>
                              </a:rPr>
                              <m:t>𝑘</m:t>
                            </m:r>
                            <m:r>
                              <a:rPr lang="it-IT" sz="2000" b="0" i="1" smtClean="0">
                                <a:latin typeface="Cambria Math" panose="02040503050406030204" pitchFamily="18" charset="0"/>
                              </a:rPr>
                              <m:t>=1</m:t>
                            </m:r>
                          </m:sub>
                          <m:sup>
                            <m:r>
                              <a:rPr lang="it-IT" sz="2000" b="0" i="1" smtClean="0">
                                <a:latin typeface="Cambria Math" panose="02040503050406030204" pitchFamily="18" charset="0"/>
                              </a:rPr>
                              <m:t>𝑅</m:t>
                            </m:r>
                          </m:sup>
                          <m:e>
                            <m:d>
                              <m:dPr>
                                <m:begChr m:val="{"/>
                                <m:endChr m:val="}"/>
                                <m:ctrlPr>
                                  <a:rPr lang="it-IT" sz="2000" i="1">
                                    <a:latin typeface="Cambria Math" panose="02040503050406030204" pitchFamily="18" charset="0"/>
                                  </a:rPr>
                                </m:ctrlPr>
                              </m:dPr>
                              <m:e>
                                <m:sSubSup>
                                  <m:sSubSupPr>
                                    <m:ctrlPr>
                                      <a:rPr lang="it-IT" sz="2000" i="1">
                                        <a:latin typeface="Cambria Math" panose="02040503050406030204" pitchFamily="18" charset="0"/>
                                      </a:rPr>
                                    </m:ctrlPr>
                                  </m:sSubSupPr>
                                  <m:e>
                                    <m:acc>
                                      <m:accPr>
                                        <m:chr m:val="̅"/>
                                        <m:ctrlPr>
                                          <a:rPr lang="it-IT" sz="2000" i="1">
                                            <a:latin typeface="Cambria Math" panose="02040503050406030204" pitchFamily="18" charset="0"/>
                                          </a:rPr>
                                        </m:ctrlPr>
                                      </m:accPr>
                                      <m:e>
                                        <m:r>
                                          <a:rPr lang="it-IT" sz="2000" i="1">
                                            <a:latin typeface="Cambria Math" panose="02040503050406030204" pitchFamily="18" charset="0"/>
                                          </a:rPr>
                                          <m:t>𝜋</m:t>
                                        </m:r>
                                      </m:e>
                                    </m:acc>
                                  </m:e>
                                  <m:sub>
                                    <m:r>
                                      <a:rPr lang="it-IT" sz="2000" i="1">
                                        <a:latin typeface="Cambria Math" panose="02040503050406030204" pitchFamily="18" charset="0"/>
                                      </a:rPr>
                                      <m:t>𝑖</m:t>
                                    </m:r>
                                  </m:sub>
                                  <m:sup>
                                    <m:r>
                                      <a:rPr lang="it-IT" sz="2000" i="1">
                                        <a:latin typeface="Cambria Math" panose="02040503050406030204" pitchFamily="18" charset="0"/>
                                      </a:rPr>
                                      <m:t>𝑘</m:t>
                                    </m:r>
                                  </m:sup>
                                </m:sSubSup>
                                <m:d>
                                  <m:dPr>
                                    <m:ctrlPr>
                                      <a:rPr lang="it-IT" sz="2000" i="1">
                                        <a:latin typeface="Cambria Math" panose="02040503050406030204" pitchFamily="18" charset="0"/>
                                      </a:rPr>
                                    </m:ctrlPr>
                                  </m:dPr>
                                  <m:e>
                                    <m:r>
                                      <a:rPr lang="it-IT" sz="2000" i="1">
                                        <a:latin typeface="Cambria Math" panose="02040503050406030204" pitchFamily="18" charset="0"/>
                                      </a:rPr>
                                      <m:t>0</m:t>
                                    </m:r>
                                  </m:e>
                                </m:d>
                                <m:r>
                                  <a:rPr lang="it-IT" sz="2000" i="1">
                                    <a:latin typeface="Cambria Math" panose="02040503050406030204" pitchFamily="18" charset="0"/>
                                  </a:rPr>
                                  <m:t>, </m:t>
                                </m:r>
                                <m:sSup>
                                  <m:sSupPr>
                                    <m:ctrlPr>
                                      <a:rPr lang="it-IT" sz="2000" i="1">
                                        <a:latin typeface="Cambria Math" panose="02040503050406030204" pitchFamily="18" charset="0"/>
                                      </a:rPr>
                                    </m:ctrlPr>
                                  </m:sSupPr>
                                  <m:e>
                                    <m:acc>
                                      <m:accPr>
                                        <m:chr m:val="̅"/>
                                        <m:ctrlPr>
                                          <a:rPr lang="it-IT" sz="2000" i="1">
                                            <a:latin typeface="Cambria Math" panose="02040503050406030204" pitchFamily="18" charset="0"/>
                                          </a:rPr>
                                        </m:ctrlPr>
                                      </m:accPr>
                                      <m:e>
                                        <m:r>
                                          <a:rPr lang="it-IT" sz="2000" i="1">
                                            <a:latin typeface="Cambria Math" panose="02040503050406030204" pitchFamily="18" charset="0"/>
                                          </a:rPr>
                                          <m:t>𝐴</m:t>
                                        </m:r>
                                      </m:e>
                                    </m:acc>
                                  </m:e>
                                  <m:sup>
                                    <m:r>
                                      <a:rPr lang="it-IT" sz="2000" i="1">
                                        <a:latin typeface="Cambria Math" panose="02040503050406030204" pitchFamily="18" charset="0"/>
                                      </a:rPr>
                                      <m:t>𝑘</m:t>
                                    </m:r>
                                  </m:sup>
                                </m:sSup>
                                <m:r>
                                  <a:rPr lang="it-IT" sz="2000" i="1">
                                    <a:latin typeface="Cambria Math" panose="02040503050406030204" pitchFamily="18" charset="0"/>
                                  </a:rPr>
                                  <m:t>, </m:t>
                                </m:r>
                                <m:sSup>
                                  <m:sSupPr>
                                    <m:ctrlPr>
                                      <a:rPr lang="it-IT" sz="2000" i="1">
                                        <a:latin typeface="Cambria Math" panose="02040503050406030204" pitchFamily="18" charset="0"/>
                                      </a:rPr>
                                    </m:ctrlPr>
                                  </m:sSupPr>
                                  <m:e>
                                    <m:acc>
                                      <m:accPr>
                                        <m:chr m:val="̅"/>
                                        <m:ctrlPr>
                                          <a:rPr lang="it-IT" sz="2000" i="1">
                                            <a:latin typeface="Cambria Math" panose="02040503050406030204" pitchFamily="18" charset="0"/>
                                          </a:rPr>
                                        </m:ctrlPr>
                                      </m:accPr>
                                      <m:e>
                                        <m:r>
                                          <a:rPr lang="it-IT" sz="2000" i="1">
                                            <a:latin typeface="Cambria Math" panose="02040503050406030204" pitchFamily="18" charset="0"/>
                                          </a:rPr>
                                          <m:t>𝐵</m:t>
                                        </m:r>
                                      </m:e>
                                    </m:acc>
                                  </m:e>
                                  <m:sup>
                                    <m:r>
                                      <a:rPr lang="it-IT" sz="2000" i="1">
                                        <a:latin typeface="Cambria Math" panose="02040503050406030204" pitchFamily="18" charset="0"/>
                                      </a:rPr>
                                      <m:t>𝑘</m:t>
                                    </m:r>
                                  </m:sup>
                                </m:sSup>
                              </m:e>
                            </m:d>
                          </m:e>
                        </m:nary>
                      </m:num>
                      <m:den>
                        <m:r>
                          <a:rPr lang="it-IT" sz="2000" b="0" i="1" smtClean="0">
                            <a:latin typeface="Cambria Math" panose="02040503050406030204" pitchFamily="18" charset="0"/>
                          </a:rPr>
                          <m:t>𝑅</m:t>
                        </m:r>
                      </m:den>
                    </m:f>
                  </m:oMath>
                </a14:m>
                <a:endParaRPr lang="en-GB" sz="2100" dirty="0"/>
              </a:p>
            </p:txBody>
          </p:sp>
        </mc:Choice>
        <mc:Fallback xmlns="">
          <p:sp>
            <p:nvSpPr>
              <p:cNvPr id="26" name="Rettangolo 25">
                <a:extLst>
                  <a:ext uri="{FF2B5EF4-FFF2-40B4-BE49-F238E27FC236}">
                    <a16:creationId xmlns:a16="http://schemas.microsoft.com/office/drawing/2014/main" id="{12AE3968-2ABB-2375-20E9-BDB342C10ADE}"/>
                  </a:ext>
                </a:extLst>
              </p:cNvPr>
              <p:cNvSpPr>
                <a:spLocks noRot="1" noChangeAspect="1" noMove="1" noResize="1" noEditPoints="1" noAdjustHandles="1" noChangeArrowheads="1" noChangeShapeType="1" noTextEdit="1"/>
              </p:cNvSpPr>
              <p:nvPr/>
            </p:nvSpPr>
            <p:spPr>
              <a:xfrm>
                <a:off x="330219" y="6679932"/>
                <a:ext cx="9807878" cy="664028"/>
              </a:xfrm>
              <a:prstGeom prst="rect">
                <a:avLst/>
              </a:prstGeom>
              <a:blipFill>
                <a:blip r:embed="rId15"/>
                <a:stretch>
                  <a:fillRect l="-622" b="-8257"/>
                </a:stretch>
              </a:blipFill>
            </p:spPr>
            <p:txBody>
              <a:bodyPr/>
              <a:lstStyle/>
              <a:p>
                <a:r>
                  <a:rPr lang="en-US">
                    <a:noFill/>
                  </a:rPr>
                  <a:t> </a:t>
                </a:r>
              </a:p>
            </p:txBody>
          </p:sp>
        </mc:Fallback>
      </mc:AlternateContent>
    </p:spTree>
    <p:extLst>
      <p:ext uri="{BB962C8B-B14F-4D97-AF65-F5344CB8AC3E}">
        <p14:creationId xmlns:p14="http://schemas.microsoft.com/office/powerpoint/2010/main" val="4033014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fade">
                                      <p:cBhvr>
                                        <p:cTn id="20" dur="500"/>
                                        <p:tgtEl>
                                          <p:spTgt spid="19"/>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fade">
                                      <p:cBhvr>
                                        <p:cTn id="26" dur="500"/>
                                        <p:tgtEl>
                                          <p:spTgt spid="21"/>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500"/>
                                        <p:tgtEl>
                                          <p:spTgt spid="2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fade">
                                      <p:cBhvr>
                                        <p:cTn id="4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9" grpId="0"/>
      <p:bldP spid="10" grpId="0"/>
      <p:bldP spid="20" grpId="0"/>
      <p:bldP spid="21" grpId="0"/>
      <p:bldP spid="22" grpId="0"/>
      <p:bldP spid="23" grpId="0"/>
      <p:bldP spid="24" grpId="0"/>
      <p:bldP spid="25" grpId="0"/>
      <p:bldP spid="2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Immagine 40">
            <a:extLst>
              <a:ext uri="{FF2B5EF4-FFF2-40B4-BE49-F238E27FC236}">
                <a16:creationId xmlns:a16="http://schemas.microsoft.com/office/drawing/2014/main" id="{25F4FA7F-98BB-4E01-98CA-DF66107C9A53}"/>
              </a:ext>
            </a:extLst>
          </p:cNvPr>
          <p:cNvPicPr>
            <a:picLocks noChangeAspect="1"/>
          </p:cNvPicPr>
          <p:nvPr/>
        </p:nvPicPr>
        <p:blipFill>
          <a:blip r:embed="rId3"/>
          <a:stretch>
            <a:fillRect/>
          </a:stretch>
        </p:blipFill>
        <p:spPr>
          <a:xfrm>
            <a:off x="164120" y="2734901"/>
            <a:ext cx="2451573" cy="1922345"/>
          </a:xfrm>
          <a:prstGeom prst="rect">
            <a:avLst/>
          </a:prstGeom>
        </p:spPr>
      </p:pic>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p:txBody>
          <a:bodyPr>
            <a:normAutofit/>
          </a:bodyPr>
          <a:lstStyle/>
          <a:p>
            <a:r>
              <a:rPr lang="en-GB" sz="2800" dirty="0"/>
              <a:t>The </a:t>
            </a:r>
            <a:r>
              <a:rPr lang="en-GB" sz="2800" b="1" dirty="0"/>
              <a:t>BAUM-WELCH Algorithm</a:t>
            </a:r>
            <a:endParaRPr lang="en-GB" dirty="0"/>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27</a:t>
            </a:fld>
            <a:endParaRPr lang="it-IT" dirty="0"/>
          </a:p>
        </p:txBody>
      </p:sp>
      <p:sp>
        <p:nvSpPr>
          <p:cNvPr id="6" name="Rettangolo 5">
            <a:extLst>
              <a:ext uri="{FF2B5EF4-FFF2-40B4-BE49-F238E27FC236}">
                <a16:creationId xmlns:a16="http://schemas.microsoft.com/office/drawing/2014/main" id="{8BDE6A33-4CAC-4BF2-B776-73876C4FED5D}"/>
              </a:ext>
            </a:extLst>
          </p:cNvPr>
          <p:cNvSpPr/>
          <p:nvPr/>
        </p:nvSpPr>
        <p:spPr>
          <a:xfrm>
            <a:off x="332513" y="1002590"/>
            <a:ext cx="998991" cy="415498"/>
          </a:xfrm>
          <a:prstGeom prst="rect">
            <a:avLst/>
          </a:prstGeom>
        </p:spPr>
        <p:txBody>
          <a:bodyPr wrap="none">
            <a:spAutoFit/>
          </a:bodyPr>
          <a:lstStyle/>
          <a:p>
            <a:pPr marL="342900" indent="-342900">
              <a:buFont typeface="Arial" panose="020B0604020202020204" pitchFamily="34" charset="0"/>
              <a:buChar char="•"/>
            </a:pPr>
            <a:r>
              <a:rPr lang="en-GB" sz="2100" dirty="0"/>
              <a:t>So…</a:t>
            </a:r>
          </a:p>
        </p:txBody>
      </p:sp>
      <mc:AlternateContent xmlns:mc="http://schemas.openxmlformats.org/markup-compatibility/2006" xmlns:a14="http://schemas.microsoft.com/office/drawing/2010/main">
        <mc:Choice Requires="a14">
          <p:sp>
            <p:nvSpPr>
              <p:cNvPr id="26" name="Rettangolo 25">
                <a:extLst>
                  <a:ext uri="{FF2B5EF4-FFF2-40B4-BE49-F238E27FC236}">
                    <a16:creationId xmlns:a16="http://schemas.microsoft.com/office/drawing/2014/main" id="{49F8011C-B3C8-4453-B8D7-58DCD9EF52D5}"/>
                  </a:ext>
                </a:extLst>
              </p:cNvPr>
              <p:cNvSpPr/>
              <p:nvPr/>
            </p:nvSpPr>
            <p:spPr>
              <a:xfrm>
                <a:off x="685373" y="1580226"/>
                <a:ext cx="9209252" cy="415498"/>
              </a:xfrm>
              <a:prstGeom prst="rect">
                <a:avLst/>
              </a:prstGeom>
            </p:spPr>
            <p:txBody>
              <a:bodyPr wrap="none">
                <a:spAutoFit/>
              </a:bodyPr>
              <a:lstStyle/>
              <a:p>
                <a:pPr marL="342900" indent="-342900">
                  <a:buFont typeface="Arial" panose="020B0604020202020204" pitchFamily="34" charset="0"/>
                  <a:buChar char="•"/>
                </a:pPr>
                <a:r>
                  <a:rPr lang="en-GB" sz="2100" dirty="0"/>
                  <a:t>Given a model guess </a:t>
                </a:r>
                <a14:m>
                  <m:oMath xmlns:m="http://schemas.openxmlformats.org/officeDocument/2006/math">
                    <m:r>
                      <a:rPr lang="it-IT" sz="2100" i="1">
                        <a:latin typeface="Cambria Math" panose="02040503050406030204" pitchFamily="18" charset="0"/>
                      </a:rPr>
                      <m:t>𝜆</m:t>
                    </m:r>
                    <m:r>
                      <a:rPr lang="it-IT" sz="2100" i="1">
                        <a:latin typeface="Cambria Math" panose="02040503050406030204" pitchFamily="18" charset="0"/>
                      </a:rPr>
                      <m:t>={</m:t>
                    </m:r>
                    <m:r>
                      <a:rPr lang="it-IT" sz="2100" i="1">
                        <a:latin typeface="Cambria Math" panose="02040503050406030204" pitchFamily="18" charset="0"/>
                      </a:rPr>
                      <m:t>𝐴</m:t>
                    </m:r>
                    <m:r>
                      <a:rPr lang="it-IT" sz="2100" i="1">
                        <a:latin typeface="Cambria Math" panose="02040503050406030204" pitchFamily="18" charset="0"/>
                      </a:rPr>
                      <m:t>,</m:t>
                    </m:r>
                    <m:r>
                      <a:rPr lang="it-IT" sz="2100" i="1">
                        <a:latin typeface="Cambria Math" panose="02040503050406030204" pitchFamily="18" charset="0"/>
                      </a:rPr>
                      <m:t>𝐵</m:t>
                    </m:r>
                    <m:r>
                      <a:rPr lang="it-IT" sz="2100" i="1">
                        <a:latin typeface="Cambria Math" panose="02040503050406030204" pitchFamily="18" charset="0"/>
                      </a:rPr>
                      <m:t>,</m:t>
                    </m:r>
                    <m:r>
                      <m:rPr>
                        <m:sty m:val="p"/>
                      </m:rPr>
                      <a:rPr lang="it-IT" sz="2100">
                        <a:latin typeface="Cambria Math" panose="02040503050406030204" pitchFamily="18" charset="0"/>
                      </a:rPr>
                      <m:t>Π</m:t>
                    </m:r>
                    <m:r>
                      <a:rPr lang="it-IT" sz="2100" i="1">
                        <a:latin typeface="Cambria Math" panose="02040503050406030204" pitchFamily="18" charset="0"/>
                      </a:rPr>
                      <m:t>(0)}</m:t>
                    </m:r>
                  </m:oMath>
                </a14:m>
                <a:r>
                  <a:rPr lang="en-GB" sz="2100" dirty="0"/>
                  <a:t> and </a:t>
                </a:r>
                <a14:m>
                  <m:oMath xmlns:m="http://schemas.openxmlformats.org/officeDocument/2006/math">
                    <m:r>
                      <a:rPr lang="it-IT" sz="2100" b="0" i="1" smtClean="0">
                        <a:latin typeface="Cambria Math" panose="02040503050406030204" pitchFamily="18" charset="0"/>
                      </a:rPr>
                      <m:t>𝑂</m:t>
                    </m:r>
                  </m:oMath>
                </a14:m>
                <a:r>
                  <a:rPr lang="en-GB" sz="2100" dirty="0"/>
                  <a:t>, produce </a:t>
                </a:r>
                <a14:m>
                  <m:oMath xmlns:m="http://schemas.openxmlformats.org/officeDocument/2006/math">
                    <m:sSub>
                      <m:sSubPr>
                        <m:ctrlPr>
                          <a:rPr lang="it-IT" sz="2100" i="1">
                            <a:latin typeface="Cambria Math" panose="02040503050406030204" pitchFamily="18" charset="0"/>
                          </a:rPr>
                        </m:ctrlPr>
                      </m:sSubPr>
                      <m:e>
                        <m:r>
                          <a:rPr lang="it-IT" sz="2100" i="1">
                            <a:latin typeface="Cambria Math" panose="02040503050406030204" pitchFamily="18" charset="0"/>
                          </a:rPr>
                          <m:t>𝛼</m:t>
                        </m:r>
                      </m:e>
                      <m:sub>
                        <m:r>
                          <a:rPr lang="it-IT" sz="2100" i="1">
                            <a:latin typeface="Cambria Math" panose="02040503050406030204" pitchFamily="18" charset="0"/>
                          </a:rPr>
                          <m:t>𝑡</m:t>
                        </m:r>
                      </m:sub>
                    </m:sSub>
                    <m:d>
                      <m:dPr>
                        <m:ctrlPr>
                          <a:rPr lang="it-IT" sz="2100" i="1">
                            <a:latin typeface="Cambria Math" panose="02040503050406030204" pitchFamily="18" charset="0"/>
                          </a:rPr>
                        </m:ctrlPr>
                      </m:dPr>
                      <m:e>
                        <m:r>
                          <a:rPr lang="it-IT" sz="2100" i="1">
                            <a:latin typeface="Cambria Math" panose="02040503050406030204" pitchFamily="18" charset="0"/>
                          </a:rPr>
                          <m:t>𝑖</m:t>
                        </m:r>
                      </m:e>
                    </m:d>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𝛽</m:t>
                        </m:r>
                      </m:e>
                      <m:sub>
                        <m:r>
                          <a:rPr lang="it-IT" sz="2100" i="1">
                            <a:latin typeface="Cambria Math" panose="02040503050406030204" pitchFamily="18" charset="0"/>
                          </a:rPr>
                          <m:t>𝑡</m:t>
                        </m:r>
                      </m:sub>
                    </m:sSub>
                    <m:d>
                      <m:dPr>
                        <m:ctrlPr>
                          <a:rPr lang="it-IT" sz="2100" i="1">
                            <a:latin typeface="Cambria Math" panose="02040503050406030204" pitchFamily="18" charset="0"/>
                          </a:rPr>
                        </m:ctrlPr>
                      </m:dPr>
                      <m:e>
                        <m:r>
                          <a:rPr lang="it-IT" sz="2100" i="1">
                            <a:latin typeface="Cambria Math" panose="02040503050406030204" pitchFamily="18" charset="0"/>
                          </a:rPr>
                          <m:t>𝑖</m:t>
                        </m:r>
                      </m:e>
                    </m:d>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𝛾</m:t>
                        </m:r>
                      </m:e>
                      <m:sub>
                        <m:r>
                          <a:rPr lang="it-IT" sz="2100" i="1">
                            <a:latin typeface="Cambria Math" panose="02040503050406030204" pitchFamily="18" charset="0"/>
                          </a:rPr>
                          <m:t>𝑡</m:t>
                        </m:r>
                      </m:sub>
                    </m:sSub>
                    <m:d>
                      <m:dPr>
                        <m:ctrlPr>
                          <a:rPr lang="it-IT" sz="2100" i="1">
                            <a:latin typeface="Cambria Math" panose="02040503050406030204" pitchFamily="18" charset="0"/>
                          </a:rPr>
                        </m:ctrlPr>
                      </m:dPr>
                      <m:e>
                        <m:r>
                          <a:rPr lang="it-IT" sz="2100" i="1">
                            <a:latin typeface="Cambria Math" panose="02040503050406030204" pitchFamily="18" charset="0"/>
                          </a:rPr>
                          <m:t>𝑖</m:t>
                        </m:r>
                      </m:e>
                    </m:d>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𝜉</m:t>
                        </m:r>
                      </m:e>
                      <m:sub>
                        <m:r>
                          <a:rPr lang="it-IT" sz="2100" i="1">
                            <a:latin typeface="Cambria Math" panose="02040503050406030204" pitchFamily="18" charset="0"/>
                          </a:rPr>
                          <m:t>𝑡</m:t>
                        </m:r>
                      </m:sub>
                    </m:sSub>
                    <m:r>
                      <a:rPr lang="it-IT" sz="2100" i="1">
                        <a:latin typeface="Cambria Math" panose="02040503050406030204" pitchFamily="18" charset="0"/>
                      </a:rPr>
                      <m:t>(</m:t>
                    </m:r>
                    <m:r>
                      <a:rPr lang="it-IT" sz="2100" i="1">
                        <a:latin typeface="Cambria Math" panose="02040503050406030204" pitchFamily="18" charset="0"/>
                      </a:rPr>
                      <m:t>𝑖</m:t>
                    </m:r>
                    <m:r>
                      <a:rPr lang="it-IT" sz="2100" i="1">
                        <a:latin typeface="Cambria Math" panose="02040503050406030204" pitchFamily="18" charset="0"/>
                      </a:rPr>
                      <m:t>,</m:t>
                    </m:r>
                    <m:r>
                      <a:rPr lang="it-IT" sz="2100" i="1">
                        <a:latin typeface="Cambria Math" panose="02040503050406030204" pitchFamily="18" charset="0"/>
                      </a:rPr>
                      <m:t>𝑗</m:t>
                    </m:r>
                    <m:r>
                      <a:rPr lang="it-IT" sz="2100" i="1">
                        <a:latin typeface="Cambria Math" panose="02040503050406030204" pitchFamily="18" charset="0"/>
                      </a:rPr>
                      <m:t>)</m:t>
                    </m:r>
                  </m:oMath>
                </a14:m>
                <a:endParaRPr lang="en-GB" sz="2100" dirty="0"/>
              </a:p>
            </p:txBody>
          </p:sp>
        </mc:Choice>
        <mc:Fallback xmlns="">
          <p:sp>
            <p:nvSpPr>
              <p:cNvPr id="26" name="Rettangolo 25">
                <a:extLst>
                  <a:ext uri="{FF2B5EF4-FFF2-40B4-BE49-F238E27FC236}">
                    <a16:creationId xmlns:a16="http://schemas.microsoft.com/office/drawing/2014/main" id="{49F8011C-B3C8-4453-B8D7-58DCD9EF52D5}"/>
                  </a:ext>
                </a:extLst>
              </p:cNvPr>
              <p:cNvSpPr>
                <a:spLocks noRot="1" noChangeAspect="1" noMove="1" noResize="1" noEditPoints="1" noAdjustHandles="1" noChangeArrowheads="1" noChangeShapeType="1" noTextEdit="1"/>
              </p:cNvSpPr>
              <p:nvPr/>
            </p:nvSpPr>
            <p:spPr>
              <a:xfrm>
                <a:off x="685373" y="1580226"/>
                <a:ext cx="9209252" cy="415498"/>
              </a:xfrm>
              <a:prstGeom prst="rect">
                <a:avLst/>
              </a:prstGeom>
              <a:blipFill>
                <a:blip r:embed="rId4"/>
                <a:stretch>
                  <a:fillRect l="-662" t="-8824" b="-2941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Rettangolo 26">
                <a:extLst>
                  <a:ext uri="{FF2B5EF4-FFF2-40B4-BE49-F238E27FC236}">
                    <a16:creationId xmlns:a16="http://schemas.microsoft.com/office/drawing/2014/main" id="{05BD73AC-AF96-4B09-ABA9-3025394BDE8D}"/>
                  </a:ext>
                </a:extLst>
              </p:cNvPr>
              <p:cNvSpPr/>
              <p:nvPr/>
            </p:nvSpPr>
            <p:spPr>
              <a:xfrm>
                <a:off x="685373" y="2142900"/>
                <a:ext cx="6927217" cy="422744"/>
              </a:xfrm>
              <a:prstGeom prst="rect">
                <a:avLst/>
              </a:prstGeom>
            </p:spPr>
            <p:txBody>
              <a:bodyPr wrap="none">
                <a:spAutoFit/>
              </a:bodyPr>
              <a:lstStyle/>
              <a:p>
                <a:pPr marL="342900" indent="-342900">
                  <a:buFont typeface="Arial" panose="020B0604020202020204" pitchFamily="34" charset="0"/>
                  <a:buChar char="•"/>
                </a:pPr>
                <a:r>
                  <a:rPr lang="en-GB" sz="2100" dirty="0"/>
                  <a:t>Given </a:t>
                </a:r>
                <a14:m>
                  <m:oMath xmlns:m="http://schemas.openxmlformats.org/officeDocument/2006/math">
                    <m:sSub>
                      <m:sSubPr>
                        <m:ctrlPr>
                          <a:rPr lang="it-IT" sz="2100" i="1">
                            <a:latin typeface="Cambria Math" panose="02040503050406030204" pitchFamily="18" charset="0"/>
                          </a:rPr>
                        </m:ctrlPr>
                      </m:sSubPr>
                      <m:e>
                        <m:r>
                          <a:rPr lang="it-IT" sz="2100" i="1">
                            <a:latin typeface="Cambria Math" panose="02040503050406030204" pitchFamily="18" charset="0"/>
                          </a:rPr>
                          <m:t>𝛼</m:t>
                        </m:r>
                      </m:e>
                      <m:sub>
                        <m:r>
                          <a:rPr lang="it-IT" sz="2100" i="1">
                            <a:latin typeface="Cambria Math" panose="02040503050406030204" pitchFamily="18" charset="0"/>
                          </a:rPr>
                          <m:t>𝑡</m:t>
                        </m:r>
                      </m:sub>
                    </m:sSub>
                    <m:d>
                      <m:dPr>
                        <m:ctrlPr>
                          <a:rPr lang="it-IT" sz="2100" i="1">
                            <a:latin typeface="Cambria Math" panose="02040503050406030204" pitchFamily="18" charset="0"/>
                          </a:rPr>
                        </m:ctrlPr>
                      </m:dPr>
                      <m:e>
                        <m:r>
                          <a:rPr lang="it-IT" sz="2100" i="1">
                            <a:latin typeface="Cambria Math" panose="02040503050406030204" pitchFamily="18" charset="0"/>
                          </a:rPr>
                          <m:t>𝑖</m:t>
                        </m:r>
                      </m:e>
                    </m:d>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𝛽</m:t>
                        </m:r>
                      </m:e>
                      <m:sub>
                        <m:r>
                          <a:rPr lang="it-IT" sz="2100" i="1">
                            <a:latin typeface="Cambria Math" panose="02040503050406030204" pitchFamily="18" charset="0"/>
                          </a:rPr>
                          <m:t>𝑡</m:t>
                        </m:r>
                      </m:sub>
                    </m:sSub>
                    <m:d>
                      <m:dPr>
                        <m:ctrlPr>
                          <a:rPr lang="it-IT" sz="2100" i="1">
                            <a:latin typeface="Cambria Math" panose="02040503050406030204" pitchFamily="18" charset="0"/>
                          </a:rPr>
                        </m:ctrlPr>
                      </m:dPr>
                      <m:e>
                        <m:r>
                          <a:rPr lang="it-IT" sz="2100" i="1">
                            <a:latin typeface="Cambria Math" panose="02040503050406030204" pitchFamily="18" charset="0"/>
                          </a:rPr>
                          <m:t>𝑖</m:t>
                        </m:r>
                      </m:e>
                    </m:d>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𝛾</m:t>
                        </m:r>
                      </m:e>
                      <m:sub>
                        <m:r>
                          <a:rPr lang="it-IT" sz="2100" i="1">
                            <a:latin typeface="Cambria Math" panose="02040503050406030204" pitchFamily="18" charset="0"/>
                          </a:rPr>
                          <m:t>𝑡</m:t>
                        </m:r>
                      </m:sub>
                    </m:sSub>
                    <m:d>
                      <m:dPr>
                        <m:ctrlPr>
                          <a:rPr lang="it-IT" sz="2100" i="1">
                            <a:latin typeface="Cambria Math" panose="02040503050406030204" pitchFamily="18" charset="0"/>
                          </a:rPr>
                        </m:ctrlPr>
                      </m:dPr>
                      <m:e>
                        <m:r>
                          <a:rPr lang="it-IT" sz="2100" i="1">
                            <a:latin typeface="Cambria Math" panose="02040503050406030204" pitchFamily="18" charset="0"/>
                          </a:rPr>
                          <m:t>𝑖</m:t>
                        </m:r>
                      </m:e>
                    </m:d>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𝜉</m:t>
                        </m:r>
                      </m:e>
                      <m:sub>
                        <m:r>
                          <a:rPr lang="it-IT" sz="2100" i="1">
                            <a:latin typeface="Cambria Math" panose="02040503050406030204" pitchFamily="18" charset="0"/>
                          </a:rPr>
                          <m:t>𝑡</m:t>
                        </m:r>
                      </m:sub>
                    </m:sSub>
                    <m:r>
                      <a:rPr lang="it-IT" sz="2100" i="1">
                        <a:latin typeface="Cambria Math" panose="02040503050406030204" pitchFamily="18" charset="0"/>
                      </a:rPr>
                      <m:t>(</m:t>
                    </m:r>
                    <m:r>
                      <a:rPr lang="it-IT" sz="2100" i="1">
                        <a:latin typeface="Cambria Math" panose="02040503050406030204" pitchFamily="18" charset="0"/>
                      </a:rPr>
                      <m:t>𝑖</m:t>
                    </m:r>
                    <m:r>
                      <a:rPr lang="it-IT" sz="2100" i="1">
                        <a:latin typeface="Cambria Math" panose="02040503050406030204" pitchFamily="18" charset="0"/>
                      </a:rPr>
                      <m:t>,</m:t>
                    </m:r>
                    <m:r>
                      <a:rPr lang="it-IT" sz="2100" i="1">
                        <a:latin typeface="Cambria Math" panose="02040503050406030204" pitchFamily="18" charset="0"/>
                      </a:rPr>
                      <m:t>𝑗</m:t>
                    </m:r>
                    <m:r>
                      <a:rPr lang="it-IT" sz="2100" i="1">
                        <a:latin typeface="Cambria Math" panose="02040503050406030204" pitchFamily="18" charset="0"/>
                      </a:rPr>
                      <m:t>)</m:t>
                    </m:r>
                  </m:oMath>
                </a14:m>
                <a:r>
                  <a:rPr lang="en-GB" sz="2100" dirty="0"/>
                  <a:t>, produce </a:t>
                </a:r>
                <a14:m>
                  <m:oMath xmlns:m="http://schemas.openxmlformats.org/officeDocument/2006/math">
                    <m:acc>
                      <m:accPr>
                        <m:chr m:val="̅"/>
                        <m:ctrlPr>
                          <a:rPr lang="it-IT" sz="2100" b="0" i="1" smtClean="0">
                            <a:latin typeface="Cambria Math" panose="02040503050406030204" pitchFamily="18" charset="0"/>
                          </a:rPr>
                        </m:ctrlPr>
                      </m:accPr>
                      <m:e>
                        <m:r>
                          <a:rPr lang="it-IT" sz="2100" i="1">
                            <a:latin typeface="Cambria Math" panose="02040503050406030204" pitchFamily="18" charset="0"/>
                          </a:rPr>
                          <m:t>𝜆</m:t>
                        </m:r>
                      </m:e>
                    </m:acc>
                    <m:r>
                      <a:rPr lang="it-IT" sz="2100" i="1">
                        <a:latin typeface="Cambria Math" panose="02040503050406030204" pitchFamily="18" charset="0"/>
                      </a:rPr>
                      <m:t>=</m:t>
                    </m:r>
                    <m:d>
                      <m:dPr>
                        <m:begChr m:val="{"/>
                        <m:endChr m:val="}"/>
                        <m:ctrlPr>
                          <a:rPr lang="it-IT" sz="2100" b="0" i="1" smtClean="0">
                            <a:latin typeface="Cambria Math" panose="02040503050406030204" pitchFamily="18" charset="0"/>
                          </a:rPr>
                        </m:ctrlPr>
                      </m:dPr>
                      <m:e>
                        <m:acc>
                          <m:accPr>
                            <m:chr m:val="̅"/>
                            <m:ctrlPr>
                              <a:rPr lang="it-IT" sz="2100" b="0" i="1" smtClean="0">
                                <a:latin typeface="Cambria Math" panose="02040503050406030204" pitchFamily="18" charset="0"/>
                              </a:rPr>
                            </m:ctrlPr>
                          </m:accPr>
                          <m:e>
                            <m:r>
                              <a:rPr lang="it-IT" sz="2100" i="1">
                                <a:latin typeface="Cambria Math" panose="02040503050406030204" pitchFamily="18" charset="0"/>
                              </a:rPr>
                              <m:t>𝐴</m:t>
                            </m:r>
                          </m:e>
                        </m:acc>
                        <m:r>
                          <a:rPr lang="it-IT" sz="2100" i="1">
                            <a:latin typeface="Cambria Math" panose="02040503050406030204" pitchFamily="18" charset="0"/>
                          </a:rPr>
                          <m:t>,</m:t>
                        </m:r>
                        <m:acc>
                          <m:accPr>
                            <m:chr m:val="̅"/>
                            <m:ctrlPr>
                              <a:rPr lang="it-IT" sz="2100" b="0" i="1" smtClean="0">
                                <a:latin typeface="Cambria Math" panose="02040503050406030204" pitchFamily="18" charset="0"/>
                              </a:rPr>
                            </m:ctrlPr>
                          </m:accPr>
                          <m:e>
                            <m:r>
                              <a:rPr lang="it-IT" sz="2100" i="1">
                                <a:latin typeface="Cambria Math" panose="02040503050406030204" pitchFamily="18" charset="0"/>
                              </a:rPr>
                              <m:t>𝐵</m:t>
                            </m:r>
                          </m:e>
                        </m:acc>
                        <m:r>
                          <a:rPr lang="it-IT" sz="2100" i="1">
                            <a:latin typeface="Cambria Math" panose="02040503050406030204" pitchFamily="18" charset="0"/>
                          </a:rPr>
                          <m:t>,</m:t>
                        </m:r>
                        <m:acc>
                          <m:accPr>
                            <m:chr m:val="̅"/>
                            <m:ctrlPr>
                              <a:rPr lang="it-IT" sz="2100" b="0" i="1" smtClean="0">
                                <a:latin typeface="Cambria Math" panose="02040503050406030204" pitchFamily="18" charset="0"/>
                              </a:rPr>
                            </m:ctrlPr>
                          </m:accPr>
                          <m:e>
                            <m:r>
                              <m:rPr>
                                <m:sty m:val="p"/>
                              </m:rPr>
                              <a:rPr lang="it-IT" sz="2100">
                                <a:latin typeface="Cambria Math" panose="02040503050406030204" pitchFamily="18" charset="0"/>
                              </a:rPr>
                              <m:t>Π</m:t>
                            </m:r>
                          </m:e>
                        </m:acc>
                        <m:d>
                          <m:dPr>
                            <m:ctrlPr>
                              <a:rPr lang="it-IT" sz="2100" i="1">
                                <a:latin typeface="Cambria Math" panose="02040503050406030204" pitchFamily="18" charset="0"/>
                              </a:rPr>
                            </m:ctrlPr>
                          </m:dPr>
                          <m:e>
                            <m:r>
                              <a:rPr lang="it-IT" sz="2100" i="1">
                                <a:latin typeface="Cambria Math" panose="02040503050406030204" pitchFamily="18" charset="0"/>
                              </a:rPr>
                              <m:t>0</m:t>
                            </m:r>
                          </m:e>
                        </m:d>
                      </m:e>
                    </m:d>
                  </m:oMath>
                </a14:m>
                <a:r>
                  <a:rPr lang="en-GB" sz="2100" dirty="0"/>
                  <a:t> </a:t>
                </a:r>
              </a:p>
            </p:txBody>
          </p:sp>
        </mc:Choice>
        <mc:Fallback xmlns="">
          <p:sp>
            <p:nvSpPr>
              <p:cNvPr id="27" name="Rettangolo 26">
                <a:extLst>
                  <a:ext uri="{FF2B5EF4-FFF2-40B4-BE49-F238E27FC236}">
                    <a16:creationId xmlns:a16="http://schemas.microsoft.com/office/drawing/2014/main" id="{05BD73AC-AF96-4B09-ABA9-3025394BDE8D}"/>
                  </a:ext>
                </a:extLst>
              </p:cNvPr>
              <p:cNvSpPr>
                <a:spLocks noRot="1" noChangeAspect="1" noMove="1" noResize="1" noEditPoints="1" noAdjustHandles="1" noChangeArrowheads="1" noChangeShapeType="1" noTextEdit="1"/>
              </p:cNvSpPr>
              <p:nvPr/>
            </p:nvSpPr>
            <p:spPr>
              <a:xfrm>
                <a:off x="685373" y="2142900"/>
                <a:ext cx="6927217" cy="422744"/>
              </a:xfrm>
              <a:prstGeom prst="rect">
                <a:avLst/>
              </a:prstGeom>
              <a:blipFill>
                <a:blip r:embed="rId5"/>
                <a:stretch>
                  <a:fillRect l="-880" t="-7246" b="-28986"/>
                </a:stretch>
              </a:blipFill>
            </p:spPr>
            <p:txBody>
              <a:bodyPr/>
              <a:lstStyle/>
              <a:p>
                <a:r>
                  <a:rPr lang="en-US">
                    <a:noFill/>
                  </a:rPr>
                  <a:t> </a:t>
                </a:r>
              </a:p>
            </p:txBody>
          </p:sp>
        </mc:Fallback>
      </mc:AlternateContent>
      <p:grpSp>
        <p:nvGrpSpPr>
          <p:cNvPr id="7" name="Gruppo 6">
            <a:extLst>
              <a:ext uri="{FF2B5EF4-FFF2-40B4-BE49-F238E27FC236}">
                <a16:creationId xmlns:a16="http://schemas.microsoft.com/office/drawing/2014/main" id="{DD709B3F-ADB7-38D5-75AD-46FC7B1D0C37}"/>
              </a:ext>
            </a:extLst>
          </p:cNvPr>
          <p:cNvGrpSpPr/>
          <p:nvPr/>
        </p:nvGrpSpPr>
        <p:grpSpPr>
          <a:xfrm>
            <a:off x="290290" y="2482061"/>
            <a:ext cx="9794554" cy="4612092"/>
            <a:chOff x="290290" y="2482061"/>
            <a:chExt cx="9794554" cy="4612092"/>
          </a:xfrm>
        </p:grpSpPr>
        <p:grpSp>
          <p:nvGrpSpPr>
            <p:cNvPr id="24" name="Gruppo 23">
              <a:extLst>
                <a:ext uri="{FF2B5EF4-FFF2-40B4-BE49-F238E27FC236}">
                  <a16:creationId xmlns:a16="http://schemas.microsoft.com/office/drawing/2014/main" id="{21055D09-E8ED-CFB0-9214-6652C88214AE}"/>
                </a:ext>
              </a:extLst>
            </p:cNvPr>
            <p:cNvGrpSpPr/>
            <p:nvPr/>
          </p:nvGrpSpPr>
          <p:grpSpPr>
            <a:xfrm>
              <a:off x="290290" y="2482061"/>
              <a:ext cx="9565200" cy="4535689"/>
              <a:chOff x="290290" y="2482061"/>
              <a:chExt cx="9565200" cy="4535689"/>
            </a:xfrm>
          </p:grpSpPr>
          <mc:AlternateContent xmlns:mc="http://schemas.openxmlformats.org/markup-compatibility/2006" xmlns:a14="http://schemas.microsoft.com/office/drawing/2010/main">
            <mc:Choice Requires="a14">
              <p:sp>
                <p:nvSpPr>
                  <p:cNvPr id="3" name="Rettangolo 2">
                    <a:extLst>
                      <a:ext uri="{FF2B5EF4-FFF2-40B4-BE49-F238E27FC236}">
                        <a16:creationId xmlns:a16="http://schemas.microsoft.com/office/drawing/2014/main" id="{DBFB52AB-B5D0-4BD1-915F-784D0689A251}"/>
                      </a:ext>
                    </a:extLst>
                  </p:cNvPr>
                  <p:cNvSpPr/>
                  <p:nvPr/>
                </p:nvSpPr>
                <p:spPr>
                  <a:xfrm>
                    <a:off x="3804021" y="3012500"/>
                    <a:ext cx="2324611" cy="1082832"/>
                  </a:xfrm>
                  <a:prstGeom prst="rect">
                    <a:avLst/>
                  </a:prstGeom>
                </p:spPr>
                <p:txBody>
                  <a:bodyPr wrap="square">
                    <a:spAutoFit/>
                  </a:bodyPr>
                  <a:lstStyle/>
                  <a:p>
                    <a14:m>
                      <m:oMath xmlns:m="http://schemas.openxmlformats.org/officeDocument/2006/math">
                        <m:r>
                          <a:rPr lang="it-IT" sz="2400" i="1" smtClean="0">
                            <a:latin typeface="Cambria Math" panose="02040503050406030204" pitchFamily="18" charset="0"/>
                          </a:rPr>
                          <m:t>𝜆</m:t>
                        </m:r>
                        <m:r>
                          <a:rPr lang="it-IT" sz="2400" i="1">
                            <a:latin typeface="Cambria Math" panose="02040503050406030204" pitchFamily="18" charset="0"/>
                          </a:rPr>
                          <m:t>={</m:t>
                        </m:r>
                        <m:r>
                          <a:rPr lang="it-IT" sz="2400" i="1">
                            <a:latin typeface="Cambria Math" panose="02040503050406030204" pitchFamily="18" charset="0"/>
                          </a:rPr>
                          <m:t>𝐴</m:t>
                        </m:r>
                        <m:r>
                          <a:rPr lang="it-IT" sz="2400" i="1">
                            <a:latin typeface="Cambria Math" panose="02040503050406030204" pitchFamily="18" charset="0"/>
                          </a:rPr>
                          <m:t>,</m:t>
                        </m:r>
                        <m:r>
                          <a:rPr lang="it-IT" sz="2400" i="1">
                            <a:latin typeface="Cambria Math" panose="02040503050406030204" pitchFamily="18" charset="0"/>
                          </a:rPr>
                          <m:t>𝐵</m:t>
                        </m:r>
                        <m:r>
                          <a:rPr lang="it-IT" sz="2400" i="1">
                            <a:latin typeface="Cambria Math" panose="02040503050406030204" pitchFamily="18" charset="0"/>
                          </a:rPr>
                          <m:t>,</m:t>
                        </m:r>
                        <m:r>
                          <m:rPr>
                            <m:sty m:val="p"/>
                          </m:rPr>
                          <a:rPr lang="it-IT" sz="2400">
                            <a:latin typeface="Cambria Math" panose="02040503050406030204" pitchFamily="18" charset="0"/>
                          </a:rPr>
                          <m:t>Π</m:t>
                        </m:r>
                        <m:r>
                          <a:rPr lang="it-IT" sz="2400" i="1">
                            <a:latin typeface="Cambria Math" panose="02040503050406030204" pitchFamily="18" charset="0"/>
                          </a:rPr>
                          <m:t>(0)}</m:t>
                        </m:r>
                      </m:oMath>
                    </a14:m>
                    <a:r>
                      <a:rPr lang="en-GB" sz="2400" dirty="0"/>
                      <a:t> </a:t>
                    </a:r>
                    <a:endParaRPr lang="en-US" sz="2400" dirty="0"/>
                  </a:p>
                </p:txBody>
              </p:sp>
            </mc:Choice>
            <mc:Fallback xmlns="">
              <p:sp>
                <p:nvSpPr>
                  <p:cNvPr id="3" name="Rettangolo 2">
                    <a:extLst>
                      <a:ext uri="{FF2B5EF4-FFF2-40B4-BE49-F238E27FC236}">
                        <a16:creationId xmlns:a16="http://schemas.microsoft.com/office/drawing/2014/main" id="{DBFB52AB-B5D0-4BD1-915F-784D0689A251}"/>
                      </a:ext>
                    </a:extLst>
                  </p:cNvPr>
                  <p:cNvSpPr>
                    <a:spLocks noRot="1" noChangeAspect="1" noMove="1" noResize="1" noEditPoints="1" noAdjustHandles="1" noChangeArrowheads="1" noChangeShapeType="1" noTextEdit="1"/>
                  </p:cNvSpPr>
                  <p:nvPr/>
                </p:nvSpPr>
                <p:spPr>
                  <a:xfrm>
                    <a:off x="3804021" y="3012500"/>
                    <a:ext cx="2324611" cy="1082832"/>
                  </a:xfrm>
                  <a:prstGeom prst="rect">
                    <a:avLst/>
                  </a:prstGeom>
                  <a:blipFill>
                    <a:blip r:embed="rId6"/>
                    <a:stretch>
                      <a:fillRect l="-78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Rettangolo 7">
                    <a:extLst>
                      <a:ext uri="{FF2B5EF4-FFF2-40B4-BE49-F238E27FC236}">
                        <a16:creationId xmlns:a16="http://schemas.microsoft.com/office/drawing/2014/main" id="{B54008E4-7400-4244-A083-FA79E59133E3}"/>
                      </a:ext>
                    </a:extLst>
                  </p:cNvPr>
                  <p:cNvSpPr/>
                  <p:nvPr/>
                </p:nvSpPr>
                <p:spPr>
                  <a:xfrm>
                    <a:off x="3834780" y="3598939"/>
                    <a:ext cx="2148730" cy="1024078"/>
                  </a:xfrm>
                  <a:prstGeom prst="rect">
                    <a:avLst/>
                  </a:prstGeom>
                </p:spPr>
                <p:txBody>
                  <a:bodyPr wrap="square">
                    <a:spAutoFit/>
                  </a:bodyPr>
                  <a:lstStyle/>
                  <a:p>
                    <a14:m>
                      <m:oMath xmlns:m="http://schemas.openxmlformats.org/officeDocument/2006/math">
                        <m:acc>
                          <m:accPr>
                            <m:chr m:val="̅"/>
                            <m:ctrlPr>
                              <a:rPr lang="it-IT" sz="2200" i="1">
                                <a:latin typeface="Cambria Math" panose="02040503050406030204" pitchFamily="18" charset="0"/>
                              </a:rPr>
                            </m:ctrlPr>
                          </m:accPr>
                          <m:e>
                            <m:r>
                              <a:rPr lang="it-IT" sz="2200" i="1">
                                <a:latin typeface="Cambria Math" panose="02040503050406030204" pitchFamily="18" charset="0"/>
                              </a:rPr>
                              <m:t>𝜆</m:t>
                            </m:r>
                          </m:e>
                        </m:acc>
                        <m:r>
                          <a:rPr lang="it-IT" sz="2200" i="1">
                            <a:latin typeface="Cambria Math" panose="02040503050406030204" pitchFamily="18" charset="0"/>
                          </a:rPr>
                          <m:t>=</m:t>
                        </m:r>
                        <m:d>
                          <m:dPr>
                            <m:begChr m:val="{"/>
                            <m:endChr m:val="}"/>
                            <m:ctrlPr>
                              <a:rPr lang="it-IT" sz="2200" i="1">
                                <a:latin typeface="Cambria Math" panose="02040503050406030204" pitchFamily="18" charset="0"/>
                              </a:rPr>
                            </m:ctrlPr>
                          </m:dPr>
                          <m:e>
                            <m:acc>
                              <m:accPr>
                                <m:chr m:val="̅"/>
                                <m:ctrlPr>
                                  <a:rPr lang="it-IT" sz="2200" i="1">
                                    <a:latin typeface="Cambria Math" panose="02040503050406030204" pitchFamily="18" charset="0"/>
                                  </a:rPr>
                                </m:ctrlPr>
                              </m:accPr>
                              <m:e>
                                <m:r>
                                  <a:rPr lang="it-IT" sz="2200" i="1">
                                    <a:latin typeface="Cambria Math" panose="02040503050406030204" pitchFamily="18" charset="0"/>
                                  </a:rPr>
                                  <m:t>𝐴</m:t>
                                </m:r>
                              </m:e>
                            </m:acc>
                            <m:r>
                              <a:rPr lang="it-IT" sz="2200" i="1">
                                <a:latin typeface="Cambria Math" panose="02040503050406030204" pitchFamily="18" charset="0"/>
                              </a:rPr>
                              <m:t>,</m:t>
                            </m:r>
                            <m:acc>
                              <m:accPr>
                                <m:chr m:val="̅"/>
                                <m:ctrlPr>
                                  <a:rPr lang="it-IT" sz="2200" i="1">
                                    <a:latin typeface="Cambria Math" panose="02040503050406030204" pitchFamily="18" charset="0"/>
                                  </a:rPr>
                                </m:ctrlPr>
                              </m:accPr>
                              <m:e>
                                <m:r>
                                  <a:rPr lang="it-IT" sz="2200" i="1">
                                    <a:latin typeface="Cambria Math" panose="02040503050406030204" pitchFamily="18" charset="0"/>
                                  </a:rPr>
                                  <m:t>𝐵</m:t>
                                </m:r>
                              </m:e>
                            </m:acc>
                            <m:r>
                              <a:rPr lang="it-IT" sz="2200" i="1">
                                <a:latin typeface="Cambria Math" panose="02040503050406030204" pitchFamily="18" charset="0"/>
                              </a:rPr>
                              <m:t>,</m:t>
                            </m:r>
                            <m:acc>
                              <m:accPr>
                                <m:chr m:val="̅"/>
                                <m:ctrlPr>
                                  <a:rPr lang="it-IT" sz="2200" i="1">
                                    <a:latin typeface="Cambria Math" panose="02040503050406030204" pitchFamily="18" charset="0"/>
                                  </a:rPr>
                                </m:ctrlPr>
                              </m:accPr>
                              <m:e>
                                <m:r>
                                  <m:rPr>
                                    <m:sty m:val="p"/>
                                  </m:rPr>
                                  <a:rPr lang="it-IT" sz="2200">
                                    <a:latin typeface="Cambria Math" panose="02040503050406030204" pitchFamily="18" charset="0"/>
                                  </a:rPr>
                                  <m:t>Π</m:t>
                                </m:r>
                              </m:e>
                            </m:acc>
                            <m:d>
                              <m:dPr>
                                <m:ctrlPr>
                                  <a:rPr lang="it-IT" sz="2200" i="1">
                                    <a:latin typeface="Cambria Math" panose="02040503050406030204" pitchFamily="18" charset="0"/>
                                  </a:rPr>
                                </m:ctrlPr>
                              </m:dPr>
                              <m:e>
                                <m:r>
                                  <a:rPr lang="it-IT" sz="2200" i="1">
                                    <a:latin typeface="Cambria Math" panose="02040503050406030204" pitchFamily="18" charset="0"/>
                                  </a:rPr>
                                  <m:t>0</m:t>
                                </m:r>
                              </m:e>
                            </m:d>
                          </m:e>
                        </m:d>
                      </m:oMath>
                    </a14:m>
                    <a:r>
                      <a:rPr lang="en-GB" sz="2200" dirty="0"/>
                      <a:t> </a:t>
                    </a:r>
                    <a:endParaRPr lang="en-US" sz="2200" dirty="0"/>
                  </a:p>
                </p:txBody>
              </p:sp>
            </mc:Choice>
            <mc:Fallback xmlns="">
              <p:sp>
                <p:nvSpPr>
                  <p:cNvPr id="8" name="Rettangolo 7">
                    <a:extLst>
                      <a:ext uri="{FF2B5EF4-FFF2-40B4-BE49-F238E27FC236}">
                        <a16:creationId xmlns:a16="http://schemas.microsoft.com/office/drawing/2014/main" id="{B54008E4-7400-4244-A083-FA79E59133E3}"/>
                      </a:ext>
                    </a:extLst>
                  </p:cNvPr>
                  <p:cNvSpPr>
                    <a:spLocks noRot="1" noChangeAspect="1" noMove="1" noResize="1" noEditPoints="1" noAdjustHandles="1" noChangeArrowheads="1" noChangeShapeType="1" noTextEdit="1"/>
                  </p:cNvSpPr>
                  <p:nvPr/>
                </p:nvSpPr>
                <p:spPr>
                  <a:xfrm>
                    <a:off x="3834780" y="3598939"/>
                    <a:ext cx="2148730" cy="1024078"/>
                  </a:xfrm>
                  <a:prstGeom prst="rect">
                    <a:avLst/>
                  </a:prstGeom>
                  <a:blipFill>
                    <a:blip r:embed="rId7"/>
                    <a:stretch>
                      <a:fillRect l="-28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Rettangolo 8">
                    <a:extLst>
                      <a:ext uri="{FF2B5EF4-FFF2-40B4-BE49-F238E27FC236}">
                        <a16:creationId xmlns:a16="http://schemas.microsoft.com/office/drawing/2014/main" id="{60073C6D-4316-4501-9FD9-192588BE5572}"/>
                      </a:ext>
                    </a:extLst>
                  </p:cNvPr>
                  <p:cNvSpPr/>
                  <p:nvPr/>
                </p:nvSpPr>
                <p:spPr>
                  <a:xfrm>
                    <a:off x="3344463" y="6556085"/>
                    <a:ext cx="3391698" cy="46166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it-IT" sz="2400" i="1">
                                  <a:latin typeface="Cambria Math" panose="02040503050406030204" pitchFamily="18" charset="0"/>
                                </a:rPr>
                              </m:ctrlPr>
                            </m:sSubPr>
                            <m:e>
                              <m:r>
                                <a:rPr lang="it-IT" sz="2400" i="1">
                                  <a:latin typeface="Cambria Math" panose="02040503050406030204" pitchFamily="18" charset="0"/>
                                </a:rPr>
                                <m:t>𝛼</m:t>
                              </m:r>
                            </m:e>
                            <m:sub>
                              <m:r>
                                <a:rPr lang="it-IT" sz="2400" i="1">
                                  <a:latin typeface="Cambria Math" panose="02040503050406030204" pitchFamily="18" charset="0"/>
                                </a:rPr>
                                <m:t>𝑡</m:t>
                              </m:r>
                            </m:sub>
                          </m:sSub>
                          <m:d>
                            <m:dPr>
                              <m:ctrlPr>
                                <a:rPr lang="it-IT" sz="2400" i="1">
                                  <a:latin typeface="Cambria Math" panose="02040503050406030204" pitchFamily="18" charset="0"/>
                                </a:rPr>
                              </m:ctrlPr>
                            </m:dPr>
                            <m:e>
                              <m:r>
                                <a:rPr lang="it-IT" sz="2400" i="1">
                                  <a:latin typeface="Cambria Math" panose="02040503050406030204" pitchFamily="18" charset="0"/>
                                </a:rPr>
                                <m:t>𝑖</m:t>
                              </m:r>
                            </m:e>
                          </m:d>
                          <m:r>
                            <a:rPr lang="it-IT" sz="2400" i="1">
                              <a:latin typeface="Cambria Math" panose="02040503050406030204" pitchFamily="18" charset="0"/>
                            </a:rPr>
                            <m:t>,</m:t>
                          </m:r>
                          <m:sSub>
                            <m:sSubPr>
                              <m:ctrlPr>
                                <a:rPr lang="it-IT" sz="2400" i="1">
                                  <a:latin typeface="Cambria Math" panose="02040503050406030204" pitchFamily="18" charset="0"/>
                                </a:rPr>
                              </m:ctrlPr>
                            </m:sSubPr>
                            <m:e>
                              <m:r>
                                <a:rPr lang="it-IT" sz="2400" i="1">
                                  <a:latin typeface="Cambria Math" panose="02040503050406030204" pitchFamily="18" charset="0"/>
                                </a:rPr>
                                <m:t>𝛽</m:t>
                              </m:r>
                            </m:e>
                            <m:sub>
                              <m:r>
                                <a:rPr lang="it-IT" sz="2400" i="1">
                                  <a:latin typeface="Cambria Math" panose="02040503050406030204" pitchFamily="18" charset="0"/>
                                </a:rPr>
                                <m:t>𝑡</m:t>
                              </m:r>
                            </m:sub>
                          </m:sSub>
                          <m:d>
                            <m:dPr>
                              <m:ctrlPr>
                                <a:rPr lang="it-IT" sz="2400" i="1">
                                  <a:latin typeface="Cambria Math" panose="02040503050406030204" pitchFamily="18" charset="0"/>
                                </a:rPr>
                              </m:ctrlPr>
                            </m:dPr>
                            <m:e>
                              <m:r>
                                <a:rPr lang="it-IT" sz="2400" i="1">
                                  <a:latin typeface="Cambria Math" panose="02040503050406030204" pitchFamily="18" charset="0"/>
                                </a:rPr>
                                <m:t>𝑖</m:t>
                              </m:r>
                            </m:e>
                          </m:d>
                          <m:r>
                            <a:rPr lang="it-IT" sz="2400" i="1">
                              <a:latin typeface="Cambria Math" panose="02040503050406030204" pitchFamily="18" charset="0"/>
                            </a:rPr>
                            <m:t>,</m:t>
                          </m:r>
                          <m:sSub>
                            <m:sSubPr>
                              <m:ctrlPr>
                                <a:rPr lang="it-IT" sz="2400" i="1">
                                  <a:latin typeface="Cambria Math" panose="02040503050406030204" pitchFamily="18" charset="0"/>
                                </a:rPr>
                              </m:ctrlPr>
                            </m:sSubPr>
                            <m:e>
                              <m:r>
                                <a:rPr lang="it-IT" sz="2400" i="1">
                                  <a:latin typeface="Cambria Math" panose="02040503050406030204" pitchFamily="18" charset="0"/>
                                </a:rPr>
                                <m:t>𝛾</m:t>
                              </m:r>
                            </m:e>
                            <m:sub>
                              <m:r>
                                <a:rPr lang="it-IT" sz="2400" i="1">
                                  <a:latin typeface="Cambria Math" panose="02040503050406030204" pitchFamily="18" charset="0"/>
                                </a:rPr>
                                <m:t>𝑡</m:t>
                              </m:r>
                            </m:sub>
                          </m:sSub>
                          <m:d>
                            <m:dPr>
                              <m:ctrlPr>
                                <a:rPr lang="it-IT" sz="2400" i="1">
                                  <a:latin typeface="Cambria Math" panose="02040503050406030204" pitchFamily="18" charset="0"/>
                                </a:rPr>
                              </m:ctrlPr>
                            </m:dPr>
                            <m:e>
                              <m:r>
                                <a:rPr lang="it-IT" sz="2400" i="1">
                                  <a:latin typeface="Cambria Math" panose="02040503050406030204" pitchFamily="18" charset="0"/>
                                </a:rPr>
                                <m:t>𝑖</m:t>
                              </m:r>
                            </m:e>
                          </m:d>
                          <m:r>
                            <a:rPr lang="it-IT" sz="2400" i="1">
                              <a:latin typeface="Cambria Math" panose="02040503050406030204" pitchFamily="18" charset="0"/>
                            </a:rPr>
                            <m:t>,</m:t>
                          </m:r>
                          <m:sSub>
                            <m:sSubPr>
                              <m:ctrlPr>
                                <a:rPr lang="it-IT" sz="2400" i="1">
                                  <a:latin typeface="Cambria Math" panose="02040503050406030204" pitchFamily="18" charset="0"/>
                                </a:rPr>
                              </m:ctrlPr>
                            </m:sSubPr>
                            <m:e>
                              <m:r>
                                <a:rPr lang="it-IT" sz="2400" i="1">
                                  <a:latin typeface="Cambria Math" panose="02040503050406030204" pitchFamily="18" charset="0"/>
                                </a:rPr>
                                <m:t>𝜉</m:t>
                              </m:r>
                            </m:e>
                            <m:sub>
                              <m:r>
                                <a:rPr lang="it-IT" sz="2400" i="1">
                                  <a:latin typeface="Cambria Math" panose="02040503050406030204" pitchFamily="18" charset="0"/>
                                </a:rPr>
                                <m:t>𝑡</m:t>
                              </m:r>
                            </m:sub>
                          </m:sSub>
                          <m:r>
                            <a:rPr lang="it-IT" sz="2400" i="1">
                              <a:latin typeface="Cambria Math" panose="02040503050406030204" pitchFamily="18" charset="0"/>
                            </a:rPr>
                            <m:t>(</m:t>
                          </m:r>
                          <m:r>
                            <a:rPr lang="it-IT" sz="2400" i="1">
                              <a:latin typeface="Cambria Math" panose="02040503050406030204" pitchFamily="18" charset="0"/>
                            </a:rPr>
                            <m:t>𝑖</m:t>
                          </m:r>
                          <m:r>
                            <a:rPr lang="it-IT" sz="2400" i="1">
                              <a:latin typeface="Cambria Math" panose="02040503050406030204" pitchFamily="18" charset="0"/>
                            </a:rPr>
                            <m:t>,</m:t>
                          </m:r>
                          <m:r>
                            <a:rPr lang="it-IT" sz="2400" i="1">
                              <a:latin typeface="Cambria Math" panose="02040503050406030204" pitchFamily="18" charset="0"/>
                            </a:rPr>
                            <m:t>𝑗</m:t>
                          </m:r>
                          <m:r>
                            <a:rPr lang="it-IT" sz="2400" i="1">
                              <a:latin typeface="Cambria Math" panose="02040503050406030204" pitchFamily="18" charset="0"/>
                            </a:rPr>
                            <m:t>)</m:t>
                          </m:r>
                        </m:oMath>
                      </m:oMathPara>
                    </a14:m>
                    <a:endParaRPr lang="en-US" sz="2400" dirty="0"/>
                  </a:p>
                </p:txBody>
              </p:sp>
            </mc:Choice>
            <mc:Fallback xmlns="">
              <p:sp>
                <p:nvSpPr>
                  <p:cNvPr id="9" name="Rettangolo 8">
                    <a:extLst>
                      <a:ext uri="{FF2B5EF4-FFF2-40B4-BE49-F238E27FC236}">
                        <a16:creationId xmlns:a16="http://schemas.microsoft.com/office/drawing/2014/main" id="{60073C6D-4316-4501-9FD9-192588BE5572}"/>
                      </a:ext>
                    </a:extLst>
                  </p:cNvPr>
                  <p:cNvSpPr>
                    <a:spLocks noRot="1" noChangeAspect="1" noMove="1" noResize="1" noEditPoints="1" noAdjustHandles="1" noChangeArrowheads="1" noChangeShapeType="1" noTextEdit="1"/>
                  </p:cNvSpPr>
                  <p:nvPr/>
                </p:nvSpPr>
                <p:spPr>
                  <a:xfrm>
                    <a:off x="3344463" y="6556085"/>
                    <a:ext cx="3391698" cy="461665"/>
                  </a:xfrm>
                  <a:prstGeom prst="rect">
                    <a:avLst/>
                  </a:prstGeom>
                  <a:blipFill>
                    <a:blip r:embed="rId8"/>
                    <a:stretch>
                      <a:fillRect b="-1710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Rettangolo 27">
                    <a:extLst>
                      <a:ext uri="{FF2B5EF4-FFF2-40B4-BE49-F238E27FC236}">
                        <a16:creationId xmlns:a16="http://schemas.microsoft.com/office/drawing/2014/main" id="{5E36D0C7-8658-4F77-A360-0713617DB690}"/>
                      </a:ext>
                    </a:extLst>
                  </p:cNvPr>
                  <p:cNvSpPr/>
                  <p:nvPr/>
                </p:nvSpPr>
                <p:spPr>
                  <a:xfrm>
                    <a:off x="3627226" y="5925237"/>
                    <a:ext cx="2855910" cy="40011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it-IT" sz="2000" i="1">
                                  <a:latin typeface="Cambria Math" panose="02040503050406030204" pitchFamily="18" charset="0"/>
                                </a:rPr>
                              </m:ctrlPr>
                            </m:sSubPr>
                            <m:e>
                              <m:r>
                                <a:rPr lang="it-IT" sz="2000" i="1">
                                  <a:latin typeface="Cambria Math" panose="02040503050406030204" pitchFamily="18" charset="0"/>
                                </a:rPr>
                                <m:t>𝛼</m:t>
                              </m:r>
                            </m:e>
                            <m:sub>
                              <m:r>
                                <a:rPr lang="it-IT" sz="2000" i="1">
                                  <a:latin typeface="Cambria Math" panose="02040503050406030204" pitchFamily="18" charset="0"/>
                                </a:rPr>
                                <m:t>𝑡</m:t>
                              </m:r>
                            </m:sub>
                          </m:sSub>
                          <m:d>
                            <m:dPr>
                              <m:ctrlPr>
                                <a:rPr lang="it-IT" sz="2000" i="1">
                                  <a:latin typeface="Cambria Math" panose="02040503050406030204" pitchFamily="18" charset="0"/>
                                </a:rPr>
                              </m:ctrlPr>
                            </m:dPr>
                            <m:e>
                              <m:r>
                                <a:rPr lang="it-IT" sz="2000" i="1">
                                  <a:latin typeface="Cambria Math" panose="02040503050406030204" pitchFamily="18" charset="0"/>
                                </a:rPr>
                                <m:t>𝑖</m:t>
                              </m:r>
                            </m:e>
                          </m:d>
                          <m:r>
                            <a:rPr lang="it-IT" sz="2000" i="1">
                              <a:latin typeface="Cambria Math" panose="02040503050406030204" pitchFamily="18" charset="0"/>
                            </a:rPr>
                            <m:t>,</m:t>
                          </m:r>
                          <m:sSub>
                            <m:sSubPr>
                              <m:ctrlPr>
                                <a:rPr lang="it-IT" sz="2000" i="1">
                                  <a:latin typeface="Cambria Math" panose="02040503050406030204" pitchFamily="18" charset="0"/>
                                </a:rPr>
                              </m:ctrlPr>
                            </m:sSubPr>
                            <m:e>
                              <m:r>
                                <a:rPr lang="it-IT" sz="2000" i="1">
                                  <a:latin typeface="Cambria Math" panose="02040503050406030204" pitchFamily="18" charset="0"/>
                                </a:rPr>
                                <m:t>𝛽</m:t>
                              </m:r>
                            </m:e>
                            <m:sub>
                              <m:r>
                                <a:rPr lang="it-IT" sz="2000" i="1">
                                  <a:latin typeface="Cambria Math" panose="02040503050406030204" pitchFamily="18" charset="0"/>
                                </a:rPr>
                                <m:t>𝑡</m:t>
                              </m:r>
                            </m:sub>
                          </m:sSub>
                          <m:d>
                            <m:dPr>
                              <m:ctrlPr>
                                <a:rPr lang="it-IT" sz="2000" i="1">
                                  <a:latin typeface="Cambria Math" panose="02040503050406030204" pitchFamily="18" charset="0"/>
                                </a:rPr>
                              </m:ctrlPr>
                            </m:dPr>
                            <m:e>
                              <m:r>
                                <a:rPr lang="it-IT" sz="2000" i="1">
                                  <a:latin typeface="Cambria Math" panose="02040503050406030204" pitchFamily="18" charset="0"/>
                                </a:rPr>
                                <m:t>𝑖</m:t>
                              </m:r>
                            </m:e>
                          </m:d>
                          <m:r>
                            <a:rPr lang="it-IT" sz="2000" i="1">
                              <a:latin typeface="Cambria Math" panose="02040503050406030204" pitchFamily="18" charset="0"/>
                            </a:rPr>
                            <m:t>,</m:t>
                          </m:r>
                          <m:sSub>
                            <m:sSubPr>
                              <m:ctrlPr>
                                <a:rPr lang="it-IT" sz="2000" i="1">
                                  <a:latin typeface="Cambria Math" panose="02040503050406030204" pitchFamily="18" charset="0"/>
                                </a:rPr>
                              </m:ctrlPr>
                            </m:sSubPr>
                            <m:e>
                              <m:r>
                                <a:rPr lang="it-IT" sz="2000" i="1">
                                  <a:latin typeface="Cambria Math" panose="02040503050406030204" pitchFamily="18" charset="0"/>
                                </a:rPr>
                                <m:t>𝛾</m:t>
                              </m:r>
                            </m:e>
                            <m:sub>
                              <m:r>
                                <a:rPr lang="it-IT" sz="2000" i="1">
                                  <a:latin typeface="Cambria Math" panose="02040503050406030204" pitchFamily="18" charset="0"/>
                                </a:rPr>
                                <m:t>𝑡</m:t>
                              </m:r>
                            </m:sub>
                          </m:sSub>
                          <m:d>
                            <m:dPr>
                              <m:ctrlPr>
                                <a:rPr lang="it-IT" sz="2000" i="1">
                                  <a:latin typeface="Cambria Math" panose="02040503050406030204" pitchFamily="18" charset="0"/>
                                </a:rPr>
                              </m:ctrlPr>
                            </m:dPr>
                            <m:e>
                              <m:r>
                                <a:rPr lang="it-IT" sz="2000" i="1">
                                  <a:latin typeface="Cambria Math" panose="02040503050406030204" pitchFamily="18" charset="0"/>
                                </a:rPr>
                                <m:t>𝑖</m:t>
                              </m:r>
                            </m:e>
                          </m:d>
                          <m:r>
                            <a:rPr lang="it-IT" sz="2000" i="1">
                              <a:latin typeface="Cambria Math" panose="02040503050406030204" pitchFamily="18" charset="0"/>
                            </a:rPr>
                            <m:t>,</m:t>
                          </m:r>
                          <m:sSub>
                            <m:sSubPr>
                              <m:ctrlPr>
                                <a:rPr lang="it-IT" sz="2000" i="1">
                                  <a:latin typeface="Cambria Math" panose="02040503050406030204" pitchFamily="18" charset="0"/>
                                </a:rPr>
                              </m:ctrlPr>
                            </m:sSubPr>
                            <m:e>
                              <m:r>
                                <a:rPr lang="it-IT" sz="2000" i="1">
                                  <a:latin typeface="Cambria Math" panose="02040503050406030204" pitchFamily="18" charset="0"/>
                                </a:rPr>
                                <m:t>𝜉</m:t>
                              </m:r>
                            </m:e>
                            <m:sub>
                              <m:r>
                                <a:rPr lang="it-IT" sz="2000" i="1">
                                  <a:latin typeface="Cambria Math" panose="02040503050406030204" pitchFamily="18" charset="0"/>
                                </a:rPr>
                                <m:t>𝑡</m:t>
                              </m:r>
                            </m:sub>
                          </m:sSub>
                          <m:r>
                            <a:rPr lang="it-IT" sz="2000" i="1">
                              <a:latin typeface="Cambria Math" panose="02040503050406030204" pitchFamily="18" charset="0"/>
                            </a:rPr>
                            <m:t>(</m:t>
                          </m:r>
                          <m:r>
                            <a:rPr lang="it-IT" sz="2000" i="1">
                              <a:latin typeface="Cambria Math" panose="02040503050406030204" pitchFamily="18" charset="0"/>
                            </a:rPr>
                            <m:t>𝑖</m:t>
                          </m:r>
                          <m:r>
                            <a:rPr lang="it-IT" sz="2000" i="1">
                              <a:latin typeface="Cambria Math" panose="02040503050406030204" pitchFamily="18" charset="0"/>
                            </a:rPr>
                            <m:t>,</m:t>
                          </m:r>
                          <m:r>
                            <a:rPr lang="it-IT" sz="2000" i="1">
                              <a:latin typeface="Cambria Math" panose="02040503050406030204" pitchFamily="18" charset="0"/>
                            </a:rPr>
                            <m:t>𝑗</m:t>
                          </m:r>
                          <m:r>
                            <a:rPr lang="it-IT" sz="2000" i="1">
                              <a:latin typeface="Cambria Math" panose="02040503050406030204" pitchFamily="18" charset="0"/>
                            </a:rPr>
                            <m:t>)</m:t>
                          </m:r>
                        </m:oMath>
                      </m:oMathPara>
                    </a14:m>
                    <a:endParaRPr lang="en-US" sz="2000" dirty="0"/>
                  </a:p>
                </p:txBody>
              </p:sp>
            </mc:Choice>
            <mc:Fallback xmlns="">
              <p:sp>
                <p:nvSpPr>
                  <p:cNvPr id="28" name="Rettangolo 27">
                    <a:extLst>
                      <a:ext uri="{FF2B5EF4-FFF2-40B4-BE49-F238E27FC236}">
                        <a16:creationId xmlns:a16="http://schemas.microsoft.com/office/drawing/2014/main" id="{5E36D0C7-8658-4F77-A360-0713617DB690}"/>
                      </a:ext>
                    </a:extLst>
                  </p:cNvPr>
                  <p:cNvSpPr>
                    <a:spLocks noRot="1" noChangeAspect="1" noMove="1" noResize="1" noEditPoints="1" noAdjustHandles="1" noChangeArrowheads="1" noChangeShapeType="1" noTextEdit="1"/>
                  </p:cNvSpPr>
                  <p:nvPr/>
                </p:nvSpPr>
                <p:spPr>
                  <a:xfrm>
                    <a:off x="3627226" y="5925237"/>
                    <a:ext cx="2855910" cy="400110"/>
                  </a:xfrm>
                  <a:prstGeom prst="rect">
                    <a:avLst/>
                  </a:prstGeom>
                  <a:blipFill>
                    <a:blip r:embed="rId9"/>
                    <a:stretch>
                      <a:fillRect b="-1363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Rettangolo 28">
                    <a:extLst>
                      <a:ext uri="{FF2B5EF4-FFF2-40B4-BE49-F238E27FC236}">
                        <a16:creationId xmlns:a16="http://schemas.microsoft.com/office/drawing/2014/main" id="{5BFCCF78-A2E4-4E7E-BF94-A83DFEA0BE15}"/>
                      </a:ext>
                    </a:extLst>
                  </p:cNvPr>
                  <p:cNvSpPr/>
                  <p:nvPr/>
                </p:nvSpPr>
                <p:spPr>
                  <a:xfrm>
                    <a:off x="3834780" y="5394036"/>
                    <a:ext cx="2593274" cy="36933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it-IT" i="1">
                                  <a:latin typeface="Cambria Math" panose="02040503050406030204" pitchFamily="18" charset="0"/>
                                </a:rPr>
                              </m:ctrlPr>
                            </m:sSubPr>
                            <m:e>
                              <m:r>
                                <a:rPr lang="it-IT" i="1">
                                  <a:latin typeface="Cambria Math" panose="02040503050406030204" pitchFamily="18" charset="0"/>
                                </a:rPr>
                                <m:t>𝛼</m:t>
                              </m:r>
                            </m:e>
                            <m:sub>
                              <m:r>
                                <a:rPr lang="it-IT" i="1">
                                  <a:latin typeface="Cambria Math" panose="02040503050406030204" pitchFamily="18" charset="0"/>
                                </a:rPr>
                                <m:t>𝑡</m:t>
                              </m:r>
                            </m:sub>
                          </m:sSub>
                          <m:d>
                            <m:dPr>
                              <m:ctrlPr>
                                <a:rPr lang="it-IT" i="1">
                                  <a:latin typeface="Cambria Math" panose="02040503050406030204" pitchFamily="18" charset="0"/>
                                </a:rPr>
                              </m:ctrlPr>
                            </m:dPr>
                            <m:e>
                              <m:r>
                                <a:rPr lang="it-IT" i="1">
                                  <a:latin typeface="Cambria Math" panose="02040503050406030204" pitchFamily="18" charset="0"/>
                                </a:rPr>
                                <m:t>𝑖</m:t>
                              </m:r>
                            </m:e>
                          </m:d>
                          <m:r>
                            <a:rPr lang="it-IT" i="1">
                              <a:latin typeface="Cambria Math" panose="02040503050406030204" pitchFamily="18" charset="0"/>
                            </a:rPr>
                            <m:t>,</m:t>
                          </m:r>
                          <m:sSub>
                            <m:sSubPr>
                              <m:ctrlPr>
                                <a:rPr lang="it-IT" i="1">
                                  <a:latin typeface="Cambria Math" panose="02040503050406030204" pitchFamily="18" charset="0"/>
                                </a:rPr>
                              </m:ctrlPr>
                            </m:sSubPr>
                            <m:e>
                              <m:r>
                                <a:rPr lang="it-IT" i="1">
                                  <a:latin typeface="Cambria Math" panose="02040503050406030204" pitchFamily="18" charset="0"/>
                                </a:rPr>
                                <m:t>𝛽</m:t>
                              </m:r>
                            </m:e>
                            <m:sub>
                              <m:r>
                                <a:rPr lang="it-IT" i="1">
                                  <a:latin typeface="Cambria Math" panose="02040503050406030204" pitchFamily="18" charset="0"/>
                                </a:rPr>
                                <m:t>𝑡</m:t>
                              </m:r>
                            </m:sub>
                          </m:sSub>
                          <m:d>
                            <m:dPr>
                              <m:ctrlPr>
                                <a:rPr lang="it-IT" i="1">
                                  <a:latin typeface="Cambria Math" panose="02040503050406030204" pitchFamily="18" charset="0"/>
                                </a:rPr>
                              </m:ctrlPr>
                            </m:dPr>
                            <m:e>
                              <m:r>
                                <a:rPr lang="it-IT" i="1">
                                  <a:latin typeface="Cambria Math" panose="02040503050406030204" pitchFamily="18" charset="0"/>
                                </a:rPr>
                                <m:t>𝑖</m:t>
                              </m:r>
                            </m:e>
                          </m:d>
                          <m:r>
                            <a:rPr lang="it-IT" i="1">
                              <a:latin typeface="Cambria Math" panose="02040503050406030204" pitchFamily="18" charset="0"/>
                            </a:rPr>
                            <m:t>,</m:t>
                          </m:r>
                          <m:sSub>
                            <m:sSubPr>
                              <m:ctrlPr>
                                <a:rPr lang="it-IT" i="1">
                                  <a:latin typeface="Cambria Math" panose="02040503050406030204" pitchFamily="18" charset="0"/>
                                </a:rPr>
                              </m:ctrlPr>
                            </m:sSubPr>
                            <m:e>
                              <m:r>
                                <a:rPr lang="it-IT" i="1">
                                  <a:latin typeface="Cambria Math" panose="02040503050406030204" pitchFamily="18" charset="0"/>
                                </a:rPr>
                                <m:t>𝛾</m:t>
                              </m:r>
                            </m:e>
                            <m:sub>
                              <m:r>
                                <a:rPr lang="it-IT" i="1">
                                  <a:latin typeface="Cambria Math" panose="02040503050406030204" pitchFamily="18" charset="0"/>
                                </a:rPr>
                                <m:t>𝑡</m:t>
                              </m:r>
                            </m:sub>
                          </m:sSub>
                          <m:d>
                            <m:dPr>
                              <m:ctrlPr>
                                <a:rPr lang="it-IT" i="1">
                                  <a:latin typeface="Cambria Math" panose="02040503050406030204" pitchFamily="18" charset="0"/>
                                </a:rPr>
                              </m:ctrlPr>
                            </m:dPr>
                            <m:e>
                              <m:r>
                                <a:rPr lang="it-IT" i="1">
                                  <a:latin typeface="Cambria Math" panose="02040503050406030204" pitchFamily="18" charset="0"/>
                                </a:rPr>
                                <m:t>𝑖</m:t>
                              </m:r>
                            </m:e>
                          </m:d>
                          <m:r>
                            <a:rPr lang="it-IT" i="1">
                              <a:latin typeface="Cambria Math" panose="02040503050406030204" pitchFamily="18" charset="0"/>
                            </a:rPr>
                            <m:t>,</m:t>
                          </m:r>
                          <m:sSub>
                            <m:sSubPr>
                              <m:ctrlPr>
                                <a:rPr lang="it-IT" i="1">
                                  <a:latin typeface="Cambria Math" panose="02040503050406030204" pitchFamily="18" charset="0"/>
                                </a:rPr>
                              </m:ctrlPr>
                            </m:sSubPr>
                            <m:e>
                              <m:r>
                                <a:rPr lang="it-IT" i="1">
                                  <a:latin typeface="Cambria Math" panose="02040503050406030204" pitchFamily="18" charset="0"/>
                                </a:rPr>
                                <m:t>𝜉</m:t>
                              </m:r>
                            </m:e>
                            <m:sub>
                              <m:r>
                                <a:rPr lang="it-IT" i="1">
                                  <a:latin typeface="Cambria Math" panose="02040503050406030204" pitchFamily="18" charset="0"/>
                                </a:rPr>
                                <m:t>𝑡</m:t>
                              </m:r>
                            </m:sub>
                          </m:sSub>
                          <m:r>
                            <a:rPr lang="it-IT" i="1">
                              <a:latin typeface="Cambria Math" panose="02040503050406030204" pitchFamily="18" charset="0"/>
                            </a:rPr>
                            <m:t>(</m:t>
                          </m:r>
                          <m:r>
                            <a:rPr lang="it-IT" i="1">
                              <a:latin typeface="Cambria Math" panose="02040503050406030204" pitchFamily="18" charset="0"/>
                            </a:rPr>
                            <m:t>𝑖</m:t>
                          </m:r>
                          <m:r>
                            <a:rPr lang="it-IT" i="1">
                              <a:latin typeface="Cambria Math" panose="02040503050406030204" pitchFamily="18" charset="0"/>
                            </a:rPr>
                            <m:t>,</m:t>
                          </m:r>
                          <m:r>
                            <a:rPr lang="it-IT" i="1">
                              <a:latin typeface="Cambria Math" panose="02040503050406030204" pitchFamily="18" charset="0"/>
                            </a:rPr>
                            <m:t>𝑗</m:t>
                          </m:r>
                          <m:r>
                            <a:rPr lang="it-IT" i="1">
                              <a:latin typeface="Cambria Math" panose="02040503050406030204" pitchFamily="18" charset="0"/>
                            </a:rPr>
                            <m:t>)</m:t>
                          </m:r>
                        </m:oMath>
                      </m:oMathPara>
                    </a14:m>
                    <a:endParaRPr lang="en-US" dirty="0"/>
                  </a:p>
                </p:txBody>
              </p:sp>
            </mc:Choice>
            <mc:Fallback xmlns="">
              <p:sp>
                <p:nvSpPr>
                  <p:cNvPr id="29" name="Rettangolo 28">
                    <a:extLst>
                      <a:ext uri="{FF2B5EF4-FFF2-40B4-BE49-F238E27FC236}">
                        <a16:creationId xmlns:a16="http://schemas.microsoft.com/office/drawing/2014/main" id="{5BFCCF78-A2E4-4E7E-BF94-A83DFEA0BE15}"/>
                      </a:ext>
                    </a:extLst>
                  </p:cNvPr>
                  <p:cNvSpPr>
                    <a:spLocks noRot="1" noChangeAspect="1" noMove="1" noResize="1" noEditPoints="1" noAdjustHandles="1" noChangeArrowheads="1" noChangeShapeType="1" noTextEdit="1"/>
                  </p:cNvSpPr>
                  <p:nvPr/>
                </p:nvSpPr>
                <p:spPr>
                  <a:xfrm>
                    <a:off x="3834780" y="5394036"/>
                    <a:ext cx="2593274" cy="369332"/>
                  </a:xfrm>
                  <a:prstGeom prst="rect">
                    <a:avLst/>
                  </a:prstGeom>
                  <a:blipFill>
                    <a:blip r:embed="rId10"/>
                    <a:stretch>
                      <a:fillRect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Rettangolo 29">
                    <a:extLst>
                      <a:ext uri="{FF2B5EF4-FFF2-40B4-BE49-F238E27FC236}">
                        <a16:creationId xmlns:a16="http://schemas.microsoft.com/office/drawing/2014/main" id="{06C2B18F-6C07-42FD-966D-8125FA833CA3}"/>
                      </a:ext>
                    </a:extLst>
                  </p:cNvPr>
                  <p:cNvSpPr/>
                  <p:nvPr/>
                </p:nvSpPr>
                <p:spPr>
                  <a:xfrm>
                    <a:off x="4222142" y="4779361"/>
                    <a:ext cx="1904688" cy="43088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it-IT" sz="2200" b="0" i="0" smtClean="0">
                              <a:latin typeface="Cambria Math" panose="02040503050406030204" pitchFamily="18" charset="0"/>
                            </a:rPr>
                            <m:t>local</m:t>
                          </m:r>
                          <m:r>
                            <a:rPr lang="it-IT" sz="2200" b="0" i="0" smtClean="0">
                              <a:latin typeface="Cambria Math" panose="02040503050406030204" pitchFamily="18" charset="0"/>
                            </a:rPr>
                            <m:t> </m:t>
                          </m:r>
                          <m:r>
                            <m:rPr>
                              <m:sty m:val="p"/>
                            </m:rPr>
                            <a:rPr lang="it-IT" sz="2200" b="0" i="0" smtClean="0">
                              <a:latin typeface="Cambria Math" panose="02040503050406030204" pitchFamily="18" charset="0"/>
                            </a:rPr>
                            <m:t>optimun</m:t>
                          </m:r>
                        </m:oMath>
                      </m:oMathPara>
                    </a14:m>
                    <a:endParaRPr lang="en-US" sz="2200" dirty="0"/>
                  </a:p>
                </p:txBody>
              </p:sp>
            </mc:Choice>
            <mc:Fallback xmlns="">
              <p:sp>
                <p:nvSpPr>
                  <p:cNvPr id="30" name="Rettangolo 29">
                    <a:extLst>
                      <a:ext uri="{FF2B5EF4-FFF2-40B4-BE49-F238E27FC236}">
                        <a16:creationId xmlns:a16="http://schemas.microsoft.com/office/drawing/2014/main" id="{06C2B18F-6C07-42FD-966D-8125FA833CA3}"/>
                      </a:ext>
                    </a:extLst>
                  </p:cNvPr>
                  <p:cNvSpPr>
                    <a:spLocks noRot="1" noChangeAspect="1" noMove="1" noResize="1" noEditPoints="1" noAdjustHandles="1" noChangeArrowheads="1" noChangeShapeType="1" noTextEdit="1"/>
                  </p:cNvSpPr>
                  <p:nvPr/>
                </p:nvSpPr>
                <p:spPr>
                  <a:xfrm>
                    <a:off x="4222142" y="4779361"/>
                    <a:ext cx="1904688" cy="430887"/>
                  </a:xfrm>
                  <a:prstGeom prst="rect">
                    <a:avLst/>
                  </a:prstGeom>
                  <a:blipFill>
                    <a:blip r:embed="rId11"/>
                    <a:stretch>
                      <a:fillRect b="-14085"/>
                    </a:stretch>
                  </a:blipFill>
                </p:spPr>
                <p:txBody>
                  <a:bodyPr/>
                  <a:lstStyle/>
                  <a:p>
                    <a:r>
                      <a:rPr lang="en-US">
                        <a:noFill/>
                      </a:rPr>
                      <a:t> </a:t>
                    </a:r>
                  </a:p>
                </p:txBody>
              </p:sp>
            </mc:Fallback>
          </mc:AlternateContent>
          <p:cxnSp>
            <p:nvCxnSpPr>
              <p:cNvPr id="13" name="Connettore curvo 12">
                <a:extLst>
                  <a:ext uri="{FF2B5EF4-FFF2-40B4-BE49-F238E27FC236}">
                    <a16:creationId xmlns:a16="http://schemas.microsoft.com/office/drawing/2014/main" id="{5FDA49CA-0839-4617-ABBF-38F599DE60AF}"/>
                  </a:ext>
                </a:extLst>
              </p:cNvPr>
              <p:cNvCxnSpPr>
                <a:cxnSpLocks/>
                <a:stCxn id="3" idx="3"/>
                <a:endCxn id="9" idx="3"/>
              </p:cNvCxnSpPr>
              <p:nvPr/>
            </p:nvCxnSpPr>
            <p:spPr>
              <a:xfrm>
                <a:off x="6128632" y="3243333"/>
                <a:ext cx="607529" cy="3543585"/>
              </a:xfrm>
              <a:prstGeom prst="curvedConnector3">
                <a:avLst>
                  <a:gd name="adj1" fmla="val 476659"/>
                </a:avLst>
              </a:prstGeom>
              <a:ln w="31750">
                <a:solidFill>
                  <a:schemeClr val="tx1"/>
                </a:solidFill>
                <a:headEnd w="lg" len="lg"/>
                <a:tailEnd type="arrow"/>
              </a:ln>
            </p:spPr>
            <p:style>
              <a:lnRef idx="1">
                <a:schemeClr val="accent1"/>
              </a:lnRef>
              <a:fillRef idx="0">
                <a:schemeClr val="accent1"/>
              </a:fillRef>
              <a:effectRef idx="0">
                <a:schemeClr val="accent1"/>
              </a:effectRef>
              <a:fontRef idx="minor">
                <a:schemeClr val="tx1"/>
              </a:fontRef>
            </p:style>
          </p:cxnSp>
          <p:cxnSp>
            <p:nvCxnSpPr>
              <p:cNvPr id="31" name="Connettore curvo 30">
                <a:extLst>
                  <a:ext uri="{FF2B5EF4-FFF2-40B4-BE49-F238E27FC236}">
                    <a16:creationId xmlns:a16="http://schemas.microsoft.com/office/drawing/2014/main" id="{3E1916CE-D6BD-4998-BAD2-6FE64BE54509}"/>
                  </a:ext>
                </a:extLst>
              </p:cNvPr>
              <p:cNvCxnSpPr>
                <a:cxnSpLocks/>
                <a:stCxn id="9" idx="1"/>
                <a:endCxn id="8" idx="1"/>
              </p:cNvCxnSpPr>
              <p:nvPr/>
            </p:nvCxnSpPr>
            <p:spPr>
              <a:xfrm rot="10800000" flipH="1">
                <a:off x="3344462" y="3987860"/>
                <a:ext cx="490317" cy="2799058"/>
              </a:xfrm>
              <a:prstGeom prst="curvedConnector3">
                <a:avLst>
                  <a:gd name="adj1" fmla="val -310348"/>
                </a:avLst>
              </a:prstGeom>
              <a:ln w="31750">
                <a:solidFill>
                  <a:schemeClr val="tx1"/>
                </a:solidFill>
                <a:headEnd w="lg" len="lg"/>
                <a:tailEnd type="arrow"/>
              </a:ln>
            </p:spPr>
            <p:style>
              <a:lnRef idx="1">
                <a:schemeClr val="accent1"/>
              </a:lnRef>
              <a:fillRef idx="0">
                <a:schemeClr val="accent1"/>
              </a:fillRef>
              <a:effectRef idx="0">
                <a:schemeClr val="accent1"/>
              </a:effectRef>
              <a:fontRef idx="minor">
                <a:schemeClr val="tx1"/>
              </a:fontRef>
            </p:style>
          </p:cxnSp>
          <p:cxnSp>
            <p:nvCxnSpPr>
              <p:cNvPr id="36" name="Connettore curvo 35">
                <a:extLst>
                  <a:ext uri="{FF2B5EF4-FFF2-40B4-BE49-F238E27FC236}">
                    <a16:creationId xmlns:a16="http://schemas.microsoft.com/office/drawing/2014/main" id="{6DD1E41C-9148-4D3C-BF78-0B0C4B9D9D26}"/>
                  </a:ext>
                </a:extLst>
              </p:cNvPr>
              <p:cNvCxnSpPr>
                <a:cxnSpLocks/>
                <a:stCxn id="8" idx="3"/>
                <a:endCxn id="28" idx="3"/>
              </p:cNvCxnSpPr>
              <p:nvPr/>
            </p:nvCxnSpPr>
            <p:spPr>
              <a:xfrm>
                <a:off x="5983510" y="3818198"/>
                <a:ext cx="499626" cy="2307094"/>
              </a:xfrm>
              <a:prstGeom prst="curvedConnector3">
                <a:avLst>
                  <a:gd name="adj1" fmla="val 387928"/>
                </a:avLst>
              </a:prstGeom>
              <a:ln w="31750">
                <a:solidFill>
                  <a:schemeClr val="tx1"/>
                </a:solidFill>
                <a:headEnd w="lg" len="lg"/>
                <a:tailEnd type="arrow"/>
              </a:ln>
            </p:spPr>
            <p:style>
              <a:lnRef idx="1">
                <a:schemeClr val="accent1"/>
              </a:lnRef>
              <a:fillRef idx="0">
                <a:schemeClr val="accent1"/>
              </a:fillRef>
              <a:effectRef idx="0">
                <a:schemeClr val="accent1"/>
              </a:effectRef>
              <a:fontRef idx="minor">
                <a:schemeClr val="tx1"/>
              </a:fontRef>
            </p:style>
          </p:cxnSp>
          <p:cxnSp>
            <p:nvCxnSpPr>
              <p:cNvPr id="43" name="Connettore curvo 42">
                <a:extLst>
                  <a:ext uri="{FF2B5EF4-FFF2-40B4-BE49-F238E27FC236}">
                    <a16:creationId xmlns:a16="http://schemas.microsoft.com/office/drawing/2014/main" id="{2F3A0723-2A41-4D3E-A4EB-C37C94D2CBCB}"/>
                  </a:ext>
                </a:extLst>
              </p:cNvPr>
              <p:cNvCxnSpPr>
                <a:cxnSpLocks/>
                <a:stCxn id="28" idx="1"/>
                <a:endCxn id="54" idx="1"/>
              </p:cNvCxnSpPr>
              <p:nvPr/>
            </p:nvCxnSpPr>
            <p:spPr>
              <a:xfrm rot="10800000" flipH="1">
                <a:off x="3627226" y="4581548"/>
                <a:ext cx="264736" cy="1543744"/>
              </a:xfrm>
              <a:prstGeom prst="curvedConnector3">
                <a:avLst>
                  <a:gd name="adj1" fmla="val -445706"/>
                </a:avLst>
              </a:prstGeom>
              <a:ln w="31750">
                <a:solidFill>
                  <a:schemeClr val="tx1"/>
                </a:solidFill>
                <a:headEnd w="lg" len="lg"/>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4" name="Rettangolo 53">
                    <a:extLst>
                      <a:ext uri="{FF2B5EF4-FFF2-40B4-BE49-F238E27FC236}">
                        <a16:creationId xmlns:a16="http://schemas.microsoft.com/office/drawing/2014/main" id="{C20F05C2-8E31-4782-A8B2-9F0B200C527D}"/>
                      </a:ext>
                    </a:extLst>
                  </p:cNvPr>
                  <p:cNvSpPr/>
                  <p:nvPr/>
                </p:nvSpPr>
                <p:spPr>
                  <a:xfrm>
                    <a:off x="3891962" y="4192627"/>
                    <a:ext cx="2148730" cy="438518"/>
                  </a:xfrm>
                  <a:prstGeom prst="rect">
                    <a:avLst/>
                  </a:prstGeom>
                </p:spPr>
                <p:txBody>
                  <a:bodyPr wrap="square">
                    <a:spAutoFit/>
                  </a:bodyPr>
                  <a:lstStyle/>
                  <a:p>
                    <a14:m>
                      <m:oMath xmlns:m="http://schemas.openxmlformats.org/officeDocument/2006/math">
                        <m:acc>
                          <m:accPr>
                            <m:chr m:val="̅"/>
                            <m:ctrlPr>
                              <a:rPr lang="it-IT" sz="2200" i="1">
                                <a:latin typeface="Cambria Math" panose="02040503050406030204" pitchFamily="18" charset="0"/>
                              </a:rPr>
                            </m:ctrlPr>
                          </m:accPr>
                          <m:e>
                            <m:r>
                              <a:rPr lang="it-IT" sz="2200" i="1">
                                <a:latin typeface="Cambria Math" panose="02040503050406030204" pitchFamily="18" charset="0"/>
                              </a:rPr>
                              <m:t>𝜆</m:t>
                            </m:r>
                          </m:e>
                        </m:acc>
                        <m:r>
                          <a:rPr lang="it-IT" sz="2200" i="1">
                            <a:latin typeface="Cambria Math" panose="02040503050406030204" pitchFamily="18" charset="0"/>
                          </a:rPr>
                          <m:t>=</m:t>
                        </m:r>
                        <m:d>
                          <m:dPr>
                            <m:begChr m:val="{"/>
                            <m:endChr m:val="}"/>
                            <m:ctrlPr>
                              <a:rPr lang="it-IT" sz="2200" i="1">
                                <a:latin typeface="Cambria Math" panose="02040503050406030204" pitchFamily="18" charset="0"/>
                              </a:rPr>
                            </m:ctrlPr>
                          </m:dPr>
                          <m:e>
                            <m:acc>
                              <m:accPr>
                                <m:chr m:val="̅"/>
                                <m:ctrlPr>
                                  <a:rPr lang="it-IT" sz="2200" i="1">
                                    <a:latin typeface="Cambria Math" panose="02040503050406030204" pitchFamily="18" charset="0"/>
                                  </a:rPr>
                                </m:ctrlPr>
                              </m:accPr>
                              <m:e>
                                <m:r>
                                  <a:rPr lang="it-IT" sz="2200" i="1">
                                    <a:latin typeface="Cambria Math" panose="02040503050406030204" pitchFamily="18" charset="0"/>
                                  </a:rPr>
                                  <m:t>𝐴</m:t>
                                </m:r>
                              </m:e>
                            </m:acc>
                            <m:r>
                              <a:rPr lang="it-IT" sz="2200" i="1">
                                <a:latin typeface="Cambria Math" panose="02040503050406030204" pitchFamily="18" charset="0"/>
                              </a:rPr>
                              <m:t>,</m:t>
                            </m:r>
                            <m:acc>
                              <m:accPr>
                                <m:chr m:val="̅"/>
                                <m:ctrlPr>
                                  <a:rPr lang="it-IT" sz="2200" i="1">
                                    <a:latin typeface="Cambria Math" panose="02040503050406030204" pitchFamily="18" charset="0"/>
                                  </a:rPr>
                                </m:ctrlPr>
                              </m:accPr>
                              <m:e>
                                <m:r>
                                  <a:rPr lang="it-IT" sz="2200" i="1">
                                    <a:latin typeface="Cambria Math" panose="02040503050406030204" pitchFamily="18" charset="0"/>
                                  </a:rPr>
                                  <m:t>𝐵</m:t>
                                </m:r>
                              </m:e>
                            </m:acc>
                            <m:r>
                              <a:rPr lang="it-IT" sz="2200" i="1">
                                <a:latin typeface="Cambria Math" panose="02040503050406030204" pitchFamily="18" charset="0"/>
                              </a:rPr>
                              <m:t>,</m:t>
                            </m:r>
                            <m:acc>
                              <m:accPr>
                                <m:chr m:val="̅"/>
                                <m:ctrlPr>
                                  <a:rPr lang="it-IT" sz="2200" i="1">
                                    <a:latin typeface="Cambria Math" panose="02040503050406030204" pitchFamily="18" charset="0"/>
                                  </a:rPr>
                                </m:ctrlPr>
                              </m:accPr>
                              <m:e>
                                <m:r>
                                  <m:rPr>
                                    <m:sty m:val="p"/>
                                  </m:rPr>
                                  <a:rPr lang="it-IT" sz="2200">
                                    <a:latin typeface="Cambria Math" panose="02040503050406030204" pitchFamily="18" charset="0"/>
                                  </a:rPr>
                                  <m:t>Π</m:t>
                                </m:r>
                              </m:e>
                            </m:acc>
                            <m:d>
                              <m:dPr>
                                <m:ctrlPr>
                                  <a:rPr lang="it-IT" sz="2200" i="1">
                                    <a:latin typeface="Cambria Math" panose="02040503050406030204" pitchFamily="18" charset="0"/>
                                  </a:rPr>
                                </m:ctrlPr>
                              </m:dPr>
                              <m:e>
                                <m:r>
                                  <a:rPr lang="it-IT" sz="2200" i="1">
                                    <a:latin typeface="Cambria Math" panose="02040503050406030204" pitchFamily="18" charset="0"/>
                                  </a:rPr>
                                  <m:t>0</m:t>
                                </m:r>
                              </m:e>
                            </m:d>
                          </m:e>
                        </m:d>
                      </m:oMath>
                    </a14:m>
                    <a:r>
                      <a:rPr lang="en-GB" sz="2200" dirty="0"/>
                      <a:t> </a:t>
                    </a:r>
                    <a:endParaRPr lang="en-US" sz="2200" dirty="0"/>
                  </a:p>
                </p:txBody>
              </p:sp>
            </mc:Choice>
            <mc:Fallback xmlns="">
              <p:sp>
                <p:nvSpPr>
                  <p:cNvPr id="54" name="Rettangolo 53">
                    <a:extLst>
                      <a:ext uri="{FF2B5EF4-FFF2-40B4-BE49-F238E27FC236}">
                        <a16:creationId xmlns:a16="http://schemas.microsoft.com/office/drawing/2014/main" id="{C20F05C2-8E31-4782-A8B2-9F0B200C527D}"/>
                      </a:ext>
                    </a:extLst>
                  </p:cNvPr>
                  <p:cNvSpPr>
                    <a:spLocks noRot="1" noChangeAspect="1" noMove="1" noResize="1" noEditPoints="1" noAdjustHandles="1" noChangeArrowheads="1" noChangeShapeType="1" noTextEdit="1"/>
                  </p:cNvSpPr>
                  <p:nvPr/>
                </p:nvSpPr>
                <p:spPr>
                  <a:xfrm>
                    <a:off x="3891962" y="4192627"/>
                    <a:ext cx="2148730" cy="438518"/>
                  </a:xfrm>
                  <a:prstGeom prst="rect">
                    <a:avLst/>
                  </a:prstGeom>
                  <a:blipFill>
                    <a:blip r:embed="rId12"/>
                    <a:stretch>
                      <a:fillRect l="-283"/>
                    </a:stretch>
                  </a:blipFill>
                </p:spPr>
                <p:txBody>
                  <a:bodyPr/>
                  <a:lstStyle/>
                  <a:p>
                    <a:r>
                      <a:rPr lang="en-US">
                        <a:noFill/>
                      </a:rPr>
                      <a:t> </a:t>
                    </a:r>
                  </a:p>
                </p:txBody>
              </p:sp>
            </mc:Fallback>
          </mc:AlternateContent>
          <p:cxnSp>
            <p:nvCxnSpPr>
              <p:cNvPr id="68" name="Connettore curvo 67">
                <a:extLst>
                  <a:ext uri="{FF2B5EF4-FFF2-40B4-BE49-F238E27FC236}">
                    <a16:creationId xmlns:a16="http://schemas.microsoft.com/office/drawing/2014/main" id="{ACF0B942-8D6A-495E-88ED-B46D9DAF10F3}"/>
                  </a:ext>
                </a:extLst>
              </p:cNvPr>
              <p:cNvCxnSpPr>
                <a:cxnSpLocks/>
                <a:stCxn id="54" idx="3"/>
                <a:endCxn id="29" idx="3"/>
              </p:cNvCxnSpPr>
              <p:nvPr/>
            </p:nvCxnSpPr>
            <p:spPr>
              <a:xfrm>
                <a:off x="6040692" y="4411886"/>
                <a:ext cx="387362" cy="1166816"/>
              </a:xfrm>
              <a:prstGeom prst="curvedConnector3">
                <a:avLst>
                  <a:gd name="adj1" fmla="val 159015"/>
                </a:avLst>
              </a:prstGeom>
              <a:ln w="31750">
                <a:solidFill>
                  <a:schemeClr val="tx1"/>
                </a:solidFill>
                <a:headEnd w="lg" len="lg"/>
                <a:tailEnd type="arrow"/>
              </a:ln>
            </p:spPr>
            <p:style>
              <a:lnRef idx="1">
                <a:schemeClr val="accent1"/>
              </a:lnRef>
              <a:fillRef idx="0">
                <a:schemeClr val="accent1"/>
              </a:fillRef>
              <a:effectRef idx="0">
                <a:schemeClr val="accent1"/>
              </a:effectRef>
              <a:fontRef idx="minor">
                <a:schemeClr val="tx1"/>
              </a:fontRef>
            </p:style>
          </p:cxnSp>
          <p:cxnSp>
            <p:nvCxnSpPr>
              <p:cNvPr id="74" name="Connettore curvo 73">
                <a:extLst>
                  <a:ext uri="{FF2B5EF4-FFF2-40B4-BE49-F238E27FC236}">
                    <a16:creationId xmlns:a16="http://schemas.microsoft.com/office/drawing/2014/main" id="{0EC5B744-F446-4EC8-B8EC-903D64E2B839}"/>
                  </a:ext>
                </a:extLst>
              </p:cNvPr>
              <p:cNvCxnSpPr>
                <a:cxnSpLocks/>
                <a:stCxn id="29" idx="1"/>
                <a:endCxn id="30" idx="1"/>
              </p:cNvCxnSpPr>
              <p:nvPr/>
            </p:nvCxnSpPr>
            <p:spPr>
              <a:xfrm rot="10800000" flipH="1">
                <a:off x="3834780" y="4994806"/>
                <a:ext cx="387362" cy="583897"/>
              </a:xfrm>
              <a:prstGeom prst="curvedConnector3">
                <a:avLst>
                  <a:gd name="adj1" fmla="val -206850"/>
                </a:avLst>
              </a:prstGeom>
              <a:ln w="31750">
                <a:solidFill>
                  <a:schemeClr val="tx1"/>
                </a:solidFill>
                <a:headEnd w="lg" len="lg"/>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1" name="Rettangolo 80">
                    <a:extLst>
                      <a:ext uri="{FF2B5EF4-FFF2-40B4-BE49-F238E27FC236}">
                        <a16:creationId xmlns:a16="http://schemas.microsoft.com/office/drawing/2014/main" id="{DB3B2F37-C9AE-4753-9103-ACF1E8F6AD4F}"/>
                      </a:ext>
                    </a:extLst>
                  </p:cNvPr>
                  <p:cNvSpPr/>
                  <p:nvPr/>
                </p:nvSpPr>
                <p:spPr>
                  <a:xfrm>
                    <a:off x="290290" y="5832276"/>
                    <a:ext cx="1891865" cy="76944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it-IT" sz="2200" b="0" i="0" smtClean="0">
                              <a:latin typeface="Cambria Math" panose="02040503050406030204" pitchFamily="18" charset="0"/>
                            </a:rPr>
                            <m:t>Expectation</m:t>
                          </m:r>
                          <m:r>
                            <a:rPr lang="it-IT" sz="2200" b="0" i="0" smtClean="0">
                              <a:latin typeface="Cambria Math" panose="02040503050406030204" pitchFamily="18" charset="0"/>
                            </a:rPr>
                            <m:t> </m:t>
                          </m:r>
                        </m:oMath>
                      </m:oMathPara>
                    </a14:m>
                    <a:endParaRPr lang="it-IT" sz="2200" b="0" i="0"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m:rPr>
                              <m:sty m:val="p"/>
                            </m:rPr>
                            <a:rPr lang="it-IT" sz="2200" b="0" i="0" smtClean="0">
                              <a:latin typeface="Cambria Math" panose="02040503050406030204" pitchFamily="18" charset="0"/>
                            </a:rPr>
                            <m:t>Maximization</m:t>
                          </m:r>
                        </m:oMath>
                      </m:oMathPara>
                    </a14:m>
                    <a:endParaRPr lang="en-US" sz="2200" dirty="0"/>
                  </a:p>
                </p:txBody>
              </p:sp>
            </mc:Choice>
            <mc:Fallback xmlns="">
              <p:sp>
                <p:nvSpPr>
                  <p:cNvPr id="81" name="Rettangolo 80">
                    <a:extLst>
                      <a:ext uri="{FF2B5EF4-FFF2-40B4-BE49-F238E27FC236}">
                        <a16:creationId xmlns:a16="http://schemas.microsoft.com/office/drawing/2014/main" id="{DB3B2F37-C9AE-4753-9103-ACF1E8F6AD4F}"/>
                      </a:ext>
                    </a:extLst>
                  </p:cNvPr>
                  <p:cNvSpPr>
                    <a:spLocks noRot="1" noChangeAspect="1" noMove="1" noResize="1" noEditPoints="1" noAdjustHandles="1" noChangeArrowheads="1" noChangeShapeType="1" noTextEdit="1"/>
                  </p:cNvSpPr>
                  <p:nvPr/>
                </p:nvSpPr>
                <p:spPr>
                  <a:xfrm>
                    <a:off x="290290" y="5832276"/>
                    <a:ext cx="1891865" cy="769441"/>
                  </a:xfrm>
                  <a:prstGeom prst="rect">
                    <a:avLst/>
                  </a:prstGeom>
                  <a:blipFill>
                    <a:blip r:embed="rId1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2" name="Rettangolo 81">
                    <a:extLst>
                      <a:ext uri="{FF2B5EF4-FFF2-40B4-BE49-F238E27FC236}">
                        <a16:creationId xmlns:a16="http://schemas.microsoft.com/office/drawing/2014/main" id="{C382DEE1-5289-4998-88B7-0C37B8018931}"/>
                      </a:ext>
                    </a:extLst>
                  </p:cNvPr>
                  <p:cNvSpPr/>
                  <p:nvPr/>
                </p:nvSpPr>
                <p:spPr>
                  <a:xfrm>
                    <a:off x="7916113" y="2482061"/>
                    <a:ext cx="1939377" cy="73866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it-IT" sz="2100" smtClean="0">
                              <a:latin typeface="Cambria Math" panose="02040503050406030204" pitchFamily="18" charset="0"/>
                            </a:rPr>
                            <m:t>R</m:t>
                          </m:r>
                          <m:r>
                            <m:rPr>
                              <m:sty m:val="p"/>
                            </m:rPr>
                            <a:rPr lang="it-IT" sz="2100" b="0" i="0" smtClean="0">
                              <a:latin typeface="Cambria Math" panose="02040503050406030204" pitchFamily="18" charset="0"/>
                            </a:rPr>
                            <m:t>e</m:t>
                          </m:r>
                          <m:r>
                            <a:rPr lang="it-IT" sz="2100" b="0" i="0" smtClean="0">
                              <a:latin typeface="Cambria Math" panose="02040503050406030204" pitchFamily="18" charset="0"/>
                            </a:rPr>
                            <m:t>−</m:t>
                          </m:r>
                          <m:r>
                            <m:rPr>
                              <m:sty m:val="p"/>
                            </m:rPr>
                            <a:rPr lang="it-IT" sz="2100" b="0" i="0" smtClean="0">
                              <a:latin typeface="Cambria Math" panose="02040503050406030204" pitchFamily="18" charset="0"/>
                            </a:rPr>
                            <m:t>Estimate</m:t>
                          </m:r>
                          <m:r>
                            <a:rPr lang="it-IT" sz="2100" b="0" i="0" smtClean="0">
                              <a:latin typeface="Cambria Math" panose="02040503050406030204" pitchFamily="18" charset="0"/>
                            </a:rPr>
                            <m:t> </m:t>
                          </m:r>
                        </m:oMath>
                      </m:oMathPara>
                    </a14:m>
                    <a:endParaRPr lang="it-IT" sz="2100" b="0" i="0"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m:rPr>
                              <m:sty m:val="p"/>
                            </m:rPr>
                            <a:rPr lang="it-IT" sz="2100" b="0" i="0" smtClean="0">
                              <a:latin typeface="Cambria Math" panose="02040503050406030204" pitchFamily="18" charset="0"/>
                            </a:rPr>
                            <m:t>Paramters</m:t>
                          </m:r>
                        </m:oMath>
                      </m:oMathPara>
                    </a14:m>
                    <a:endParaRPr lang="it-IT" sz="2100" b="0" dirty="0"/>
                  </a:p>
                </p:txBody>
              </p:sp>
            </mc:Choice>
            <mc:Fallback xmlns="">
              <p:sp>
                <p:nvSpPr>
                  <p:cNvPr id="82" name="Rettangolo 81">
                    <a:extLst>
                      <a:ext uri="{FF2B5EF4-FFF2-40B4-BE49-F238E27FC236}">
                        <a16:creationId xmlns:a16="http://schemas.microsoft.com/office/drawing/2014/main" id="{C382DEE1-5289-4998-88B7-0C37B8018931}"/>
                      </a:ext>
                    </a:extLst>
                  </p:cNvPr>
                  <p:cNvSpPr>
                    <a:spLocks noRot="1" noChangeAspect="1" noMove="1" noResize="1" noEditPoints="1" noAdjustHandles="1" noChangeArrowheads="1" noChangeShapeType="1" noTextEdit="1"/>
                  </p:cNvSpPr>
                  <p:nvPr/>
                </p:nvSpPr>
                <p:spPr>
                  <a:xfrm>
                    <a:off x="7916113" y="2482061"/>
                    <a:ext cx="1939377" cy="738664"/>
                  </a:xfrm>
                  <a:prstGeom prst="rect">
                    <a:avLst/>
                  </a:prstGeom>
                  <a:blipFill>
                    <a:blip r:embed="rId14"/>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25" name="Rettangolo 24">
                  <a:extLst>
                    <a:ext uri="{FF2B5EF4-FFF2-40B4-BE49-F238E27FC236}">
                      <a16:creationId xmlns:a16="http://schemas.microsoft.com/office/drawing/2014/main" id="{91A00CCE-69AB-8E60-6E88-AB65DFA7C53D}"/>
                    </a:ext>
                  </a:extLst>
                </p:cNvPr>
                <p:cNvSpPr/>
                <p:nvPr/>
              </p:nvSpPr>
              <p:spPr>
                <a:xfrm>
                  <a:off x="7557806" y="3181684"/>
                  <a:ext cx="2527038" cy="53950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unc>
                          <m:funcPr>
                            <m:ctrlPr>
                              <a:rPr lang="it-IT" sz="1900" b="0" i="1" smtClean="0">
                                <a:solidFill>
                                  <a:schemeClr val="tx1"/>
                                </a:solidFill>
                                <a:latin typeface="Cambria Math" panose="02040503050406030204" pitchFamily="18" charset="0"/>
                              </a:rPr>
                            </m:ctrlPr>
                          </m:funcPr>
                          <m:fName>
                            <m:acc>
                              <m:accPr>
                                <m:chr m:val="̅"/>
                                <m:ctrlPr>
                                  <a:rPr lang="it-IT" sz="1900" b="0" i="1" smtClean="0">
                                    <a:solidFill>
                                      <a:schemeClr val="tx1"/>
                                    </a:solidFill>
                                    <a:latin typeface="Cambria Math" panose="02040503050406030204" pitchFamily="18" charset="0"/>
                                  </a:rPr>
                                </m:ctrlPr>
                              </m:accPr>
                              <m:e>
                                <m:r>
                                  <a:rPr lang="it-IT" sz="1900" b="0" i="1" smtClean="0">
                                    <a:solidFill>
                                      <a:schemeClr val="tx1"/>
                                    </a:solidFill>
                                    <a:latin typeface="Cambria Math" panose="02040503050406030204" pitchFamily="18" charset="0"/>
                                  </a:rPr>
                                  <m:t>𝜆</m:t>
                                </m:r>
                              </m:e>
                            </m:acc>
                            <m:r>
                              <a:rPr lang="it-IT" sz="1900" b="0" i="1" smtClean="0">
                                <a:solidFill>
                                  <a:schemeClr val="tx1"/>
                                </a:solidFill>
                                <a:latin typeface="Cambria Math" panose="02040503050406030204" pitchFamily="18" charset="0"/>
                              </a:rPr>
                              <m:t>=</m:t>
                            </m:r>
                            <m:limLow>
                              <m:limLowPr>
                                <m:ctrlPr>
                                  <a:rPr lang="it-IT" sz="1900" b="0" i="1" smtClean="0">
                                    <a:solidFill>
                                      <a:schemeClr val="tx1"/>
                                    </a:solidFill>
                                    <a:latin typeface="Cambria Math" panose="02040503050406030204" pitchFamily="18" charset="0"/>
                                  </a:rPr>
                                </m:ctrlPr>
                              </m:limLowPr>
                              <m:e>
                                <m:r>
                                  <m:rPr>
                                    <m:sty m:val="p"/>
                                  </m:rPr>
                                  <a:rPr lang="it-IT" sz="1900" b="0" i="0" smtClean="0">
                                    <a:solidFill>
                                      <a:schemeClr val="tx1"/>
                                    </a:solidFill>
                                    <a:latin typeface="Cambria Math" panose="02040503050406030204" pitchFamily="18" charset="0"/>
                                  </a:rPr>
                                  <m:t>arg</m:t>
                                </m:r>
                                <m:r>
                                  <a:rPr lang="it-IT" sz="1900" b="0" i="0" smtClean="0">
                                    <a:solidFill>
                                      <a:schemeClr val="tx1"/>
                                    </a:solidFill>
                                    <a:latin typeface="Cambria Math" panose="02040503050406030204" pitchFamily="18" charset="0"/>
                                  </a:rPr>
                                  <m:t> </m:t>
                                </m:r>
                                <m:r>
                                  <m:rPr>
                                    <m:sty m:val="p"/>
                                  </m:rPr>
                                  <a:rPr lang="it-IT" sz="1900" i="0" smtClean="0">
                                    <a:solidFill>
                                      <a:schemeClr val="tx1"/>
                                    </a:solidFill>
                                    <a:latin typeface="Cambria Math" panose="02040503050406030204" pitchFamily="18" charset="0"/>
                                  </a:rPr>
                                  <m:t>max</m:t>
                                </m:r>
                              </m:e>
                              <m:lim>
                                <m:r>
                                  <a:rPr lang="it-IT" sz="1900" b="0" i="1" smtClean="0">
                                    <a:solidFill>
                                      <a:schemeClr val="tx1"/>
                                    </a:solidFill>
                                    <a:latin typeface="Cambria Math" panose="02040503050406030204" pitchFamily="18" charset="0"/>
                                  </a:rPr>
                                  <m:t>𝜆</m:t>
                                </m:r>
                              </m:lim>
                            </m:limLow>
                          </m:fName>
                          <m:e>
                            <m:d>
                              <m:dPr>
                                <m:begChr m:val="{"/>
                                <m:endChr m:val="}"/>
                                <m:ctrlPr>
                                  <a:rPr lang="it-IT" sz="1900" b="0" i="1" smtClean="0">
                                    <a:solidFill>
                                      <a:schemeClr val="tx1"/>
                                    </a:solidFill>
                                    <a:latin typeface="Cambria Math" panose="02040503050406030204" pitchFamily="18" charset="0"/>
                                  </a:rPr>
                                </m:ctrlPr>
                              </m:dPr>
                              <m:e>
                                <m:func>
                                  <m:funcPr>
                                    <m:ctrlPr>
                                      <a:rPr lang="it-IT" sz="1900" b="0" i="1" smtClean="0">
                                        <a:solidFill>
                                          <a:schemeClr val="tx1"/>
                                        </a:solidFill>
                                        <a:latin typeface="Cambria Math" panose="02040503050406030204" pitchFamily="18" charset="0"/>
                                      </a:rPr>
                                    </m:ctrlPr>
                                  </m:funcPr>
                                  <m:fName>
                                    <m:r>
                                      <m:rPr>
                                        <m:sty m:val="p"/>
                                      </m:rPr>
                                      <a:rPr lang="it-IT" sz="1900" b="0" i="0" smtClean="0">
                                        <a:solidFill>
                                          <a:schemeClr val="tx1"/>
                                        </a:solidFill>
                                        <a:latin typeface="Cambria Math" panose="02040503050406030204" pitchFamily="18" charset="0"/>
                                      </a:rPr>
                                      <m:t>Pr</m:t>
                                    </m:r>
                                  </m:fName>
                                  <m:e>
                                    <m:d>
                                      <m:dPr>
                                        <m:ctrlPr>
                                          <a:rPr lang="it-IT" sz="1900" b="0" i="1" smtClean="0">
                                            <a:solidFill>
                                              <a:schemeClr val="tx1"/>
                                            </a:solidFill>
                                            <a:latin typeface="Cambria Math" panose="02040503050406030204" pitchFamily="18" charset="0"/>
                                          </a:rPr>
                                        </m:ctrlPr>
                                      </m:dPr>
                                      <m:e>
                                        <m:r>
                                          <a:rPr lang="it-IT" sz="1900" i="1">
                                            <a:latin typeface="Cambria Math" panose="02040503050406030204" pitchFamily="18" charset="0"/>
                                          </a:rPr>
                                          <m:t>𝑂</m:t>
                                        </m:r>
                                        <m:r>
                                          <a:rPr lang="it-IT" sz="1900" i="1">
                                            <a:latin typeface="Cambria Math" panose="02040503050406030204" pitchFamily="18" charset="0"/>
                                          </a:rPr>
                                          <m:t>|</m:t>
                                        </m:r>
                                        <m:r>
                                          <a:rPr lang="it-IT" sz="1900" b="0" i="1" smtClean="0">
                                            <a:solidFill>
                                              <a:schemeClr val="tx1"/>
                                            </a:solidFill>
                                            <a:latin typeface="Cambria Math" panose="02040503050406030204" pitchFamily="18" charset="0"/>
                                          </a:rPr>
                                          <m:t>𝜆</m:t>
                                        </m:r>
                                      </m:e>
                                    </m:d>
                                  </m:e>
                                </m:func>
                              </m:e>
                            </m:d>
                          </m:e>
                        </m:func>
                      </m:oMath>
                    </m:oMathPara>
                  </a14:m>
                  <a:endParaRPr lang="it-IT" sz="1900" dirty="0">
                    <a:solidFill>
                      <a:schemeClr val="tx1"/>
                    </a:solidFill>
                  </a:endParaRPr>
                </a:p>
              </p:txBody>
            </p:sp>
          </mc:Choice>
          <mc:Fallback xmlns="">
            <p:sp>
              <p:nvSpPr>
                <p:cNvPr id="25" name="Rettangolo 24">
                  <a:extLst>
                    <a:ext uri="{FF2B5EF4-FFF2-40B4-BE49-F238E27FC236}">
                      <a16:creationId xmlns:a16="http://schemas.microsoft.com/office/drawing/2014/main" id="{91A00CCE-69AB-8E60-6E88-AB65DFA7C53D}"/>
                    </a:ext>
                  </a:extLst>
                </p:cNvPr>
                <p:cNvSpPr>
                  <a:spLocks noRot="1" noChangeAspect="1" noMove="1" noResize="1" noEditPoints="1" noAdjustHandles="1" noChangeArrowheads="1" noChangeShapeType="1" noTextEdit="1"/>
                </p:cNvSpPr>
                <p:nvPr/>
              </p:nvSpPr>
              <p:spPr>
                <a:xfrm>
                  <a:off x="7557806" y="3181684"/>
                  <a:ext cx="2527038" cy="539507"/>
                </a:xfrm>
                <a:prstGeom prst="rect">
                  <a:avLst/>
                </a:prstGeom>
                <a:blipFill>
                  <a:blip r:embed="rId15"/>
                  <a:stretch>
                    <a:fillRect b="-340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2" name="Rettangolo 31">
                  <a:extLst>
                    <a:ext uri="{FF2B5EF4-FFF2-40B4-BE49-F238E27FC236}">
                      <a16:creationId xmlns:a16="http://schemas.microsoft.com/office/drawing/2014/main" id="{D558EE1E-5172-3BD3-12D7-ABDD7C09E29A}"/>
                    </a:ext>
                  </a:extLst>
                </p:cNvPr>
                <p:cNvSpPr/>
                <p:nvPr/>
              </p:nvSpPr>
              <p:spPr>
                <a:xfrm>
                  <a:off x="393555" y="6619279"/>
                  <a:ext cx="1685333" cy="47487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unc>
                          <m:funcPr>
                            <m:ctrlPr>
                              <a:rPr lang="it-IT" sz="1900" b="0" i="1" smtClean="0">
                                <a:solidFill>
                                  <a:schemeClr val="tx1"/>
                                </a:solidFill>
                                <a:latin typeface="Cambria Math" panose="02040503050406030204" pitchFamily="18" charset="0"/>
                              </a:rPr>
                            </m:ctrlPr>
                          </m:funcPr>
                          <m:fName>
                            <m:limLow>
                              <m:limLowPr>
                                <m:ctrlPr>
                                  <a:rPr lang="it-IT" sz="1900" b="0" i="1" smtClean="0">
                                    <a:solidFill>
                                      <a:schemeClr val="tx1"/>
                                    </a:solidFill>
                                    <a:latin typeface="Cambria Math" panose="02040503050406030204" pitchFamily="18" charset="0"/>
                                  </a:rPr>
                                </m:ctrlPr>
                              </m:limLowPr>
                              <m:e>
                                <m:r>
                                  <m:rPr>
                                    <m:sty m:val="p"/>
                                  </m:rPr>
                                  <a:rPr lang="it-IT" sz="1900" i="0" smtClean="0">
                                    <a:solidFill>
                                      <a:schemeClr val="tx1"/>
                                    </a:solidFill>
                                    <a:latin typeface="Cambria Math" panose="02040503050406030204" pitchFamily="18" charset="0"/>
                                  </a:rPr>
                                  <m:t>max</m:t>
                                </m:r>
                              </m:e>
                              <m:lim>
                                <m:r>
                                  <a:rPr lang="it-IT" sz="1900" b="0" i="1" smtClean="0">
                                    <a:solidFill>
                                      <a:schemeClr val="tx1"/>
                                    </a:solidFill>
                                    <a:latin typeface="Cambria Math" panose="02040503050406030204" pitchFamily="18" charset="0"/>
                                  </a:rPr>
                                  <m:t>𝜆</m:t>
                                </m:r>
                              </m:lim>
                            </m:limLow>
                          </m:fName>
                          <m:e>
                            <m:d>
                              <m:dPr>
                                <m:begChr m:val="{"/>
                                <m:endChr m:val="}"/>
                                <m:ctrlPr>
                                  <a:rPr lang="it-IT" sz="1900" b="0" i="1" smtClean="0">
                                    <a:solidFill>
                                      <a:schemeClr val="tx1"/>
                                    </a:solidFill>
                                    <a:latin typeface="Cambria Math" panose="02040503050406030204" pitchFamily="18" charset="0"/>
                                  </a:rPr>
                                </m:ctrlPr>
                              </m:dPr>
                              <m:e>
                                <m:func>
                                  <m:funcPr>
                                    <m:ctrlPr>
                                      <a:rPr lang="it-IT" sz="1900" b="0" i="1" smtClean="0">
                                        <a:solidFill>
                                          <a:schemeClr val="tx1"/>
                                        </a:solidFill>
                                        <a:latin typeface="Cambria Math" panose="02040503050406030204" pitchFamily="18" charset="0"/>
                                      </a:rPr>
                                    </m:ctrlPr>
                                  </m:funcPr>
                                  <m:fName>
                                    <m:r>
                                      <m:rPr>
                                        <m:sty m:val="p"/>
                                      </m:rPr>
                                      <a:rPr lang="it-IT" sz="1900" b="0" i="0" smtClean="0">
                                        <a:solidFill>
                                          <a:schemeClr val="tx1"/>
                                        </a:solidFill>
                                        <a:latin typeface="Cambria Math" panose="02040503050406030204" pitchFamily="18" charset="0"/>
                                      </a:rPr>
                                      <m:t>Pr</m:t>
                                    </m:r>
                                  </m:fName>
                                  <m:e>
                                    <m:d>
                                      <m:dPr>
                                        <m:ctrlPr>
                                          <a:rPr lang="it-IT" sz="1900" b="0" i="1" smtClean="0">
                                            <a:solidFill>
                                              <a:schemeClr val="tx1"/>
                                            </a:solidFill>
                                            <a:latin typeface="Cambria Math" panose="02040503050406030204" pitchFamily="18" charset="0"/>
                                          </a:rPr>
                                        </m:ctrlPr>
                                      </m:dPr>
                                      <m:e>
                                        <m:r>
                                          <a:rPr lang="it-IT" sz="1900" i="1">
                                            <a:latin typeface="Cambria Math" panose="02040503050406030204" pitchFamily="18" charset="0"/>
                                          </a:rPr>
                                          <m:t>𝑂</m:t>
                                        </m:r>
                                        <m:r>
                                          <a:rPr lang="it-IT" sz="1900" i="1">
                                            <a:latin typeface="Cambria Math" panose="02040503050406030204" pitchFamily="18" charset="0"/>
                                          </a:rPr>
                                          <m:t>|</m:t>
                                        </m:r>
                                        <m:r>
                                          <a:rPr lang="it-IT" sz="1900" b="0" i="1" smtClean="0">
                                            <a:solidFill>
                                              <a:schemeClr val="tx1"/>
                                            </a:solidFill>
                                            <a:latin typeface="Cambria Math" panose="02040503050406030204" pitchFamily="18" charset="0"/>
                                          </a:rPr>
                                          <m:t>𝜆</m:t>
                                        </m:r>
                                      </m:e>
                                    </m:d>
                                  </m:e>
                                </m:func>
                              </m:e>
                            </m:d>
                          </m:e>
                        </m:func>
                      </m:oMath>
                    </m:oMathPara>
                  </a14:m>
                  <a:endParaRPr lang="it-IT" sz="1900" dirty="0">
                    <a:solidFill>
                      <a:schemeClr val="tx1"/>
                    </a:solidFill>
                  </a:endParaRPr>
                </a:p>
              </p:txBody>
            </p:sp>
          </mc:Choice>
          <mc:Fallback xmlns="">
            <p:sp>
              <p:nvSpPr>
                <p:cNvPr id="32" name="Rettangolo 31">
                  <a:extLst>
                    <a:ext uri="{FF2B5EF4-FFF2-40B4-BE49-F238E27FC236}">
                      <a16:creationId xmlns:a16="http://schemas.microsoft.com/office/drawing/2014/main" id="{D558EE1E-5172-3BD3-12D7-ABDD7C09E29A}"/>
                    </a:ext>
                  </a:extLst>
                </p:cNvPr>
                <p:cNvSpPr>
                  <a:spLocks noRot="1" noChangeAspect="1" noMove="1" noResize="1" noEditPoints="1" noAdjustHandles="1" noChangeArrowheads="1" noChangeShapeType="1" noTextEdit="1"/>
                </p:cNvSpPr>
                <p:nvPr/>
              </p:nvSpPr>
              <p:spPr>
                <a:xfrm>
                  <a:off x="393555" y="6619279"/>
                  <a:ext cx="1685333" cy="474874"/>
                </a:xfrm>
                <a:prstGeom prst="rect">
                  <a:avLst/>
                </a:prstGeom>
                <a:blipFill>
                  <a:blip r:embed="rId16"/>
                  <a:stretch>
                    <a:fillRect b="-2564"/>
                  </a:stretch>
                </a:blipFill>
              </p:spPr>
              <p:txBody>
                <a:bodyPr/>
                <a:lstStyle/>
                <a:p>
                  <a:r>
                    <a:rPr lang="en-US">
                      <a:noFill/>
                    </a:rPr>
                    <a:t> </a:t>
                  </a:r>
                </a:p>
              </p:txBody>
            </p:sp>
          </mc:Fallback>
        </mc:AlternateContent>
      </p:grpSp>
    </p:spTree>
    <p:extLst>
      <p:ext uri="{BB962C8B-B14F-4D97-AF65-F5344CB8AC3E}">
        <p14:creationId xmlns:p14="http://schemas.microsoft.com/office/powerpoint/2010/main" val="7688440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p:txBody>
          <a:bodyPr>
            <a:normAutofit/>
          </a:bodyPr>
          <a:lstStyle/>
          <a:p>
            <a:r>
              <a:rPr lang="en-GB" dirty="0"/>
              <a:t>Three key HMM problems </a:t>
            </a:r>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28</a:t>
            </a:fld>
            <a:endParaRPr lang="it-IT"/>
          </a:p>
        </p:txBody>
      </p:sp>
      <mc:AlternateContent xmlns:mc="http://schemas.openxmlformats.org/markup-compatibility/2006" xmlns:a14="http://schemas.microsoft.com/office/drawing/2010/main">
        <mc:Choice Requires="a14">
          <p:sp>
            <p:nvSpPr>
              <p:cNvPr id="58" name="Rettangolo 57">
                <a:extLst>
                  <a:ext uri="{FF2B5EF4-FFF2-40B4-BE49-F238E27FC236}">
                    <a16:creationId xmlns:a16="http://schemas.microsoft.com/office/drawing/2014/main" id="{F3EB3073-C7EA-47A4-A9DF-6CA3ED5C6EB3}"/>
                  </a:ext>
                </a:extLst>
              </p:cNvPr>
              <p:cNvSpPr/>
              <p:nvPr/>
            </p:nvSpPr>
            <p:spPr>
              <a:xfrm>
                <a:off x="5274719" y="2750818"/>
                <a:ext cx="1820819" cy="415498"/>
              </a:xfrm>
              <a:prstGeom prst="rect">
                <a:avLst/>
              </a:prstGeom>
            </p:spPr>
            <p:txBody>
              <a:bodyPr wrap="none">
                <a:spAutoFit/>
              </a:bodyPr>
              <a:lstStyle/>
              <a:p>
                <a14:m>
                  <m:oMath xmlns:m="http://schemas.openxmlformats.org/officeDocument/2006/math">
                    <m:func>
                      <m:funcPr>
                        <m:ctrlPr>
                          <a:rPr lang="it-IT" sz="2100" b="0" i="1" smtClean="0">
                            <a:latin typeface="Cambria Math" panose="02040503050406030204" pitchFamily="18" charset="0"/>
                          </a:rPr>
                        </m:ctrlPr>
                      </m:funcPr>
                      <m:fName>
                        <m:r>
                          <a:rPr lang="it-IT" sz="2100" i="1">
                            <a:latin typeface="Cambria Math" panose="02040503050406030204" pitchFamily="18" charset="0"/>
                          </a:rPr>
                          <m:t>⇒</m:t>
                        </m:r>
                        <m:r>
                          <a:rPr lang="it-IT" sz="2100" b="0" i="0" smtClean="0">
                            <a:latin typeface="Cambria Math" panose="02040503050406030204" pitchFamily="18" charset="0"/>
                          </a:rPr>
                          <m:t>    </m:t>
                        </m:r>
                        <m:r>
                          <m:rPr>
                            <m:sty m:val="p"/>
                          </m:rPr>
                          <a:rPr lang="it-IT" sz="2100" b="0" i="0" smtClean="0">
                            <a:latin typeface="Cambria Math" panose="02040503050406030204" pitchFamily="18" charset="0"/>
                          </a:rPr>
                          <m:t>Pr</m:t>
                        </m:r>
                      </m:fName>
                      <m:e>
                        <m:r>
                          <a:rPr lang="it-IT" sz="2100" b="0" i="1" smtClean="0">
                            <a:latin typeface="Cambria Math" panose="02040503050406030204" pitchFamily="18" charset="0"/>
                          </a:rPr>
                          <m:t>(</m:t>
                        </m:r>
                        <m:r>
                          <a:rPr lang="it-IT" sz="2100" b="0" i="1" smtClean="0">
                            <a:latin typeface="Cambria Math" panose="02040503050406030204" pitchFamily="18" charset="0"/>
                          </a:rPr>
                          <m:t>𝑂</m:t>
                        </m:r>
                        <m:r>
                          <a:rPr lang="it-IT" sz="2100" b="0" i="1" smtClean="0">
                            <a:latin typeface="Cambria Math" panose="02040503050406030204" pitchFamily="18" charset="0"/>
                          </a:rPr>
                          <m:t>|</m:t>
                        </m:r>
                        <m:r>
                          <a:rPr lang="it-IT" sz="2100" b="0" i="1" smtClean="0">
                            <a:latin typeface="Cambria Math" panose="02040503050406030204" pitchFamily="18" charset="0"/>
                          </a:rPr>
                          <m:t>𝜆</m:t>
                        </m:r>
                        <m:r>
                          <a:rPr lang="it-IT" sz="2100" b="0" i="1" smtClean="0">
                            <a:latin typeface="Cambria Math" panose="02040503050406030204" pitchFamily="18" charset="0"/>
                          </a:rPr>
                          <m:t>)</m:t>
                        </m:r>
                      </m:e>
                    </m:func>
                  </m:oMath>
                </a14:m>
                <a:r>
                  <a:rPr lang="it-IT" sz="2100" dirty="0"/>
                  <a:t> ?</a:t>
                </a:r>
              </a:p>
            </p:txBody>
          </p:sp>
        </mc:Choice>
        <mc:Fallback xmlns="">
          <p:sp>
            <p:nvSpPr>
              <p:cNvPr id="58" name="Rettangolo 57">
                <a:extLst>
                  <a:ext uri="{FF2B5EF4-FFF2-40B4-BE49-F238E27FC236}">
                    <a16:creationId xmlns:a16="http://schemas.microsoft.com/office/drawing/2014/main" id="{F3EB3073-C7EA-47A4-A9DF-6CA3ED5C6EB3}"/>
                  </a:ext>
                </a:extLst>
              </p:cNvPr>
              <p:cNvSpPr>
                <a:spLocks noRot="1" noChangeAspect="1" noMove="1" noResize="1" noEditPoints="1" noAdjustHandles="1" noChangeArrowheads="1" noChangeShapeType="1" noTextEdit="1"/>
              </p:cNvSpPr>
              <p:nvPr/>
            </p:nvSpPr>
            <p:spPr>
              <a:xfrm>
                <a:off x="5274719" y="2750818"/>
                <a:ext cx="1820819" cy="415498"/>
              </a:xfrm>
              <a:prstGeom prst="rect">
                <a:avLst/>
              </a:prstGeom>
              <a:blipFill>
                <a:blip r:embed="rId3"/>
                <a:stretch>
                  <a:fillRect t="-8824" r="-3010" b="-29412"/>
                </a:stretch>
              </a:blipFill>
            </p:spPr>
            <p:txBody>
              <a:bodyPr/>
              <a:lstStyle/>
              <a:p>
                <a:r>
                  <a:rPr lang="it-IT">
                    <a:noFill/>
                  </a:rPr>
                  <a:t> </a:t>
                </a:r>
              </a:p>
            </p:txBody>
          </p:sp>
        </mc:Fallback>
      </mc:AlternateContent>
      <p:grpSp>
        <p:nvGrpSpPr>
          <p:cNvPr id="7" name="Gruppo 6">
            <a:extLst>
              <a:ext uri="{FF2B5EF4-FFF2-40B4-BE49-F238E27FC236}">
                <a16:creationId xmlns:a16="http://schemas.microsoft.com/office/drawing/2014/main" id="{1DB1B0C4-B3A8-4004-8CD7-236AEE845171}"/>
              </a:ext>
            </a:extLst>
          </p:cNvPr>
          <p:cNvGrpSpPr/>
          <p:nvPr/>
        </p:nvGrpSpPr>
        <p:grpSpPr>
          <a:xfrm>
            <a:off x="5786623" y="5408081"/>
            <a:ext cx="3684755" cy="1947653"/>
            <a:chOff x="1288620" y="2709000"/>
            <a:chExt cx="4961770" cy="2580990"/>
          </a:xfrm>
        </p:grpSpPr>
        <p:pic>
          <p:nvPicPr>
            <p:cNvPr id="3" name="Immagine 2">
              <a:extLst>
                <a:ext uri="{FF2B5EF4-FFF2-40B4-BE49-F238E27FC236}">
                  <a16:creationId xmlns:a16="http://schemas.microsoft.com/office/drawing/2014/main" id="{C0078AC7-D283-47A1-820E-3141985FFF60}"/>
                </a:ext>
              </a:extLst>
            </p:cNvPr>
            <p:cNvPicPr>
              <a:picLocks noChangeAspect="1"/>
            </p:cNvPicPr>
            <p:nvPr/>
          </p:nvPicPr>
          <p:blipFill>
            <a:blip r:embed="rId4"/>
            <a:stretch>
              <a:fillRect/>
            </a:stretch>
          </p:blipFill>
          <p:spPr>
            <a:xfrm>
              <a:off x="1288620" y="2709000"/>
              <a:ext cx="3571429" cy="2019048"/>
            </a:xfrm>
            <a:prstGeom prst="rect">
              <a:avLst/>
            </a:prstGeom>
          </p:spPr>
        </p:pic>
        <p:pic>
          <p:nvPicPr>
            <p:cNvPr id="39" name="Picture 6" descr="VIOMI V300004: Robot Vacuum Cleaner, Viomi SE, black at reichelt elektronik">
              <a:extLst>
                <a:ext uri="{FF2B5EF4-FFF2-40B4-BE49-F238E27FC236}">
                  <a16:creationId xmlns:a16="http://schemas.microsoft.com/office/drawing/2014/main" id="{BD21C210-B6EB-4C77-9F0D-47608018572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64199" y="3665498"/>
              <a:ext cx="1786191" cy="1624492"/>
            </a:xfrm>
            <a:prstGeom prst="rect">
              <a:avLst/>
            </a:prstGeom>
            <a:noFill/>
            <a:extLst>
              <a:ext uri="{909E8E84-426E-40DD-AFC4-6F175D3DCCD1}">
                <a14:hiddenFill xmlns:a14="http://schemas.microsoft.com/office/drawing/2010/main">
                  <a:solidFill>
                    <a:srgbClr val="FFFFFF"/>
                  </a:solidFill>
                </a14:hiddenFill>
              </a:ext>
            </a:extLst>
          </p:spPr>
        </p:pic>
      </p:grpSp>
      <mc:AlternateContent xmlns:mc="http://schemas.openxmlformats.org/markup-compatibility/2006" xmlns:a14="http://schemas.microsoft.com/office/drawing/2010/main">
        <mc:Choice Requires="a14">
          <p:sp>
            <p:nvSpPr>
              <p:cNvPr id="42" name="Rettangolo 41">
                <a:extLst>
                  <a:ext uri="{FF2B5EF4-FFF2-40B4-BE49-F238E27FC236}">
                    <a16:creationId xmlns:a16="http://schemas.microsoft.com/office/drawing/2014/main" id="{55342732-0168-4227-AEF1-9703F3DA2598}"/>
                  </a:ext>
                </a:extLst>
              </p:cNvPr>
              <p:cNvSpPr/>
              <p:nvPr/>
            </p:nvSpPr>
            <p:spPr>
              <a:xfrm>
                <a:off x="1472890" y="2453400"/>
                <a:ext cx="2691634" cy="41549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2100" i="1" smtClean="0">
                          <a:latin typeface="Cambria Math" panose="02040503050406030204" pitchFamily="18" charset="0"/>
                        </a:rPr>
                        <m:t>𝑂</m:t>
                      </m:r>
                      <m:r>
                        <a:rPr lang="it-IT" sz="2100" i="1" smtClean="0">
                          <a:latin typeface="Cambria Math" panose="02040503050406030204" pitchFamily="18" charset="0"/>
                        </a:rPr>
                        <m:t>=</m:t>
                      </m:r>
                      <m:d>
                        <m:dPr>
                          <m:begChr m:val="{"/>
                          <m:endChr m:val="}"/>
                          <m:ctrlPr>
                            <a:rPr lang="it-IT" sz="2100" i="1">
                              <a:latin typeface="Cambria Math" panose="02040503050406030204" pitchFamily="18" charset="0"/>
                            </a:rPr>
                          </m:ctrlPr>
                        </m:dPr>
                        <m:e>
                          <m:sSub>
                            <m:sSubPr>
                              <m:ctrlPr>
                                <a:rPr lang="it-IT" sz="2100" i="1">
                                  <a:latin typeface="Cambria Math" panose="02040503050406030204" pitchFamily="18" charset="0"/>
                                </a:rPr>
                              </m:ctrlPr>
                            </m:sSubPr>
                            <m:e>
                              <m:r>
                                <a:rPr lang="it-IT" sz="2100" i="1">
                                  <a:latin typeface="Cambria Math" panose="02040503050406030204" pitchFamily="18" charset="0"/>
                                </a:rPr>
                                <m:t>𝑜</m:t>
                              </m:r>
                            </m:e>
                            <m:sub>
                              <m:r>
                                <a:rPr lang="it-IT" sz="2100" i="1">
                                  <a:latin typeface="Cambria Math" panose="02040503050406030204" pitchFamily="18" charset="0"/>
                                </a:rPr>
                                <m:t>1</m:t>
                              </m:r>
                            </m:sub>
                          </m:sSub>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𝑜</m:t>
                              </m:r>
                            </m:e>
                            <m:sub>
                              <m:r>
                                <a:rPr lang="it-IT" sz="2100" i="1">
                                  <a:latin typeface="Cambria Math" panose="02040503050406030204" pitchFamily="18" charset="0"/>
                                </a:rPr>
                                <m:t>2</m:t>
                              </m:r>
                            </m:sub>
                          </m:sSub>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𝑜</m:t>
                              </m:r>
                            </m:e>
                            <m:sub>
                              <m:r>
                                <a:rPr lang="it-IT" sz="2100" b="0" i="1" smtClean="0">
                                  <a:latin typeface="Cambria Math" panose="02040503050406030204" pitchFamily="18" charset="0"/>
                                </a:rPr>
                                <m:t>3</m:t>
                              </m:r>
                            </m:sub>
                          </m:sSub>
                          <m:r>
                            <a:rPr lang="it-IT" sz="2100" b="0" i="1" smtClean="0">
                              <a:latin typeface="Cambria Math" panose="02040503050406030204" pitchFamily="18" charset="0"/>
                            </a:rPr>
                            <m:t>,</m:t>
                          </m:r>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𝑜</m:t>
                              </m:r>
                            </m:e>
                            <m:sub>
                              <m:r>
                                <a:rPr lang="it-IT" sz="2100" i="1">
                                  <a:latin typeface="Cambria Math" panose="02040503050406030204" pitchFamily="18" charset="0"/>
                                </a:rPr>
                                <m:t>𝑇</m:t>
                              </m:r>
                            </m:sub>
                          </m:sSub>
                        </m:e>
                      </m:d>
                    </m:oMath>
                  </m:oMathPara>
                </a14:m>
                <a:endParaRPr lang="it-IT" sz="2100" dirty="0"/>
              </a:p>
            </p:txBody>
          </p:sp>
        </mc:Choice>
        <mc:Fallback xmlns="">
          <p:sp>
            <p:nvSpPr>
              <p:cNvPr id="42" name="Rettangolo 41">
                <a:extLst>
                  <a:ext uri="{FF2B5EF4-FFF2-40B4-BE49-F238E27FC236}">
                    <a16:creationId xmlns:a16="http://schemas.microsoft.com/office/drawing/2014/main" id="{55342732-0168-4227-AEF1-9703F3DA2598}"/>
                  </a:ext>
                </a:extLst>
              </p:cNvPr>
              <p:cNvSpPr>
                <a:spLocks noRot="1" noChangeAspect="1" noMove="1" noResize="1" noEditPoints="1" noAdjustHandles="1" noChangeArrowheads="1" noChangeShapeType="1" noTextEdit="1"/>
              </p:cNvSpPr>
              <p:nvPr/>
            </p:nvSpPr>
            <p:spPr>
              <a:xfrm>
                <a:off x="1472890" y="2453400"/>
                <a:ext cx="2691634" cy="415498"/>
              </a:xfrm>
              <a:prstGeom prst="rect">
                <a:avLst/>
              </a:prstGeom>
              <a:blipFill>
                <a:blip r:embed="rId6"/>
                <a:stretch>
                  <a:fillRect/>
                </a:stretch>
              </a:blipFill>
            </p:spPr>
            <p:txBody>
              <a:bodyPr/>
              <a:lstStyle/>
              <a:p>
                <a:r>
                  <a:rPr lang="it-IT">
                    <a:noFill/>
                  </a:rPr>
                  <a:t> </a:t>
                </a:r>
              </a:p>
            </p:txBody>
          </p:sp>
        </mc:Fallback>
      </mc:AlternateContent>
      <p:sp>
        <p:nvSpPr>
          <p:cNvPr id="43" name="CasellaDiTesto 42">
            <a:extLst>
              <a:ext uri="{FF2B5EF4-FFF2-40B4-BE49-F238E27FC236}">
                <a16:creationId xmlns:a16="http://schemas.microsoft.com/office/drawing/2014/main" id="{E5B6DB4B-36BA-4FFE-8D18-F631E4F885EE}"/>
              </a:ext>
            </a:extLst>
          </p:cNvPr>
          <p:cNvSpPr txBox="1"/>
          <p:nvPr/>
        </p:nvSpPr>
        <p:spPr>
          <a:xfrm>
            <a:off x="530945" y="1865752"/>
            <a:ext cx="7509895" cy="415498"/>
          </a:xfrm>
          <a:prstGeom prst="rect">
            <a:avLst/>
          </a:prstGeom>
          <a:noFill/>
        </p:spPr>
        <p:txBody>
          <a:bodyPr wrap="square">
            <a:spAutoFit/>
          </a:bodyPr>
          <a:lstStyle/>
          <a:p>
            <a:r>
              <a:rPr lang="en-GB" sz="2100" dirty="0"/>
              <a:t>1.  What is the probability that a model generates a sequence?</a:t>
            </a:r>
          </a:p>
        </p:txBody>
      </p:sp>
      <p:sp>
        <p:nvSpPr>
          <p:cNvPr id="44" name="CasellaDiTesto 43">
            <a:extLst>
              <a:ext uri="{FF2B5EF4-FFF2-40B4-BE49-F238E27FC236}">
                <a16:creationId xmlns:a16="http://schemas.microsoft.com/office/drawing/2014/main" id="{AA3FAA28-F7B4-4CD4-AA82-A443D549C439}"/>
              </a:ext>
            </a:extLst>
          </p:cNvPr>
          <p:cNvSpPr txBox="1"/>
          <p:nvPr/>
        </p:nvSpPr>
        <p:spPr>
          <a:xfrm>
            <a:off x="547421" y="3555007"/>
            <a:ext cx="9197843" cy="415498"/>
          </a:xfrm>
          <a:prstGeom prst="rect">
            <a:avLst/>
          </a:prstGeom>
          <a:noFill/>
        </p:spPr>
        <p:txBody>
          <a:bodyPr wrap="square">
            <a:spAutoFit/>
          </a:bodyPr>
          <a:lstStyle/>
          <a:p>
            <a:r>
              <a:rPr lang="en-GB" sz="2100" dirty="0"/>
              <a:t>2.  What sequence of states best explain a sequence of observations?</a:t>
            </a:r>
          </a:p>
        </p:txBody>
      </p:sp>
      <p:sp>
        <p:nvSpPr>
          <p:cNvPr id="45" name="CasellaDiTesto 44">
            <a:extLst>
              <a:ext uri="{FF2B5EF4-FFF2-40B4-BE49-F238E27FC236}">
                <a16:creationId xmlns:a16="http://schemas.microsoft.com/office/drawing/2014/main" id="{8600F32B-E4B0-471B-B521-A6DE5D6FE44D}"/>
              </a:ext>
            </a:extLst>
          </p:cNvPr>
          <p:cNvSpPr txBox="1"/>
          <p:nvPr/>
        </p:nvSpPr>
        <p:spPr>
          <a:xfrm>
            <a:off x="580004" y="4835055"/>
            <a:ext cx="8959183" cy="738664"/>
          </a:xfrm>
          <a:prstGeom prst="rect">
            <a:avLst/>
          </a:prstGeom>
          <a:noFill/>
        </p:spPr>
        <p:txBody>
          <a:bodyPr wrap="square">
            <a:spAutoFit/>
          </a:bodyPr>
          <a:lstStyle/>
          <a:p>
            <a:r>
              <a:rPr lang="en-GB" sz="2100" dirty="0"/>
              <a:t>3.  Given a sequences of observations how to learn the model probabilities that would generate them?</a:t>
            </a:r>
          </a:p>
        </p:txBody>
      </p:sp>
      <mc:AlternateContent xmlns:mc="http://schemas.openxmlformats.org/markup-compatibility/2006" xmlns:a14="http://schemas.microsoft.com/office/drawing/2010/main">
        <mc:Choice Requires="a14">
          <p:sp>
            <p:nvSpPr>
              <p:cNvPr id="46" name="Rettangolo 45">
                <a:extLst>
                  <a:ext uri="{FF2B5EF4-FFF2-40B4-BE49-F238E27FC236}">
                    <a16:creationId xmlns:a16="http://schemas.microsoft.com/office/drawing/2014/main" id="{8FF2A1F2-3E4A-40DB-B541-76F2126E58C9}"/>
                  </a:ext>
                </a:extLst>
              </p:cNvPr>
              <p:cNvSpPr/>
              <p:nvPr/>
            </p:nvSpPr>
            <p:spPr>
              <a:xfrm>
                <a:off x="1354460" y="3070198"/>
                <a:ext cx="2904000" cy="415498"/>
              </a:xfrm>
              <a:prstGeom prst="rect">
                <a:avLst/>
              </a:prstGeom>
            </p:spPr>
            <p:txBody>
              <a:bodyPr wrap="none">
                <a:spAutoFit/>
              </a:bodyPr>
              <a:lstStyle/>
              <a:p>
                <a:r>
                  <a:rPr lang="it-IT" sz="2100" dirty="0"/>
                  <a:t>Model : </a:t>
                </a:r>
                <a14:m>
                  <m:oMath xmlns:m="http://schemas.openxmlformats.org/officeDocument/2006/math">
                    <m:r>
                      <a:rPr lang="it-IT" sz="2100" i="1" smtClean="0">
                        <a:latin typeface="Cambria Math" panose="02040503050406030204" pitchFamily="18" charset="0"/>
                      </a:rPr>
                      <m:t>𝜆</m:t>
                    </m:r>
                    <m:r>
                      <a:rPr lang="it-IT" sz="2100" b="0" i="1" smtClean="0">
                        <a:latin typeface="Cambria Math" panose="02040503050406030204" pitchFamily="18" charset="0"/>
                      </a:rPr>
                      <m:t>={</m:t>
                    </m:r>
                    <m:r>
                      <a:rPr lang="it-IT" sz="2100" b="0" i="1" smtClean="0">
                        <a:latin typeface="Cambria Math" panose="02040503050406030204" pitchFamily="18" charset="0"/>
                      </a:rPr>
                      <m:t>𝐴</m:t>
                    </m:r>
                    <m:r>
                      <a:rPr lang="it-IT" sz="2100" b="0" i="1" smtClean="0">
                        <a:latin typeface="Cambria Math" panose="02040503050406030204" pitchFamily="18" charset="0"/>
                      </a:rPr>
                      <m:t>,</m:t>
                    </m:r>
                    <m:r>
                      <a:rPr lang="it-IT" sz="2100" b="0" i="1" smtClean="0">
                        <a:latin typeface="Cambria Math" panose="02040503050406030204" pitchFamily="18" charset="0"/>
                      </a:rPr>
                      <m:t>𝐵</m:t>
                    </m:r>
                    <m:r>
                      <a:rPr lang="it-IT" sz="2100" b="0" i="1" smtClean="0">
                        <a:latin typeface="Cambria Math" panose="02040503050406030204" pitchFamily="18" charset="0"/>
                      </a:rPr>
                      <m:t>,</m:t>
                    </m:r>
                    <m:r>
                      <m:rPr>
                        <m:sty m:val="p"/>
                      </m:rPr>
                      <a:rPr lang="it-IT" sz="2100" b="0" i="0" smtClean="0">
                        <a:latin typeface="Cambria Math" panose="02040503050406030204" pitchFamily="18" charset="0"/>
                      </a:rPr>
                      <m:t>Π</m:t>
                    </m:r>
                    <m:r>
                      <a:rPr lang="it-IT" sz="2100" b="0" i="1" smtClean="0">
                        <a:latin typeface="Cambria Math" panose="02040503050406030204" pitchFamily="18" charset="0"/>
                      </a:rPr>
                      <m:t>(0)}</m:t>
                    </m:r>
                  </m:oMath>
                </a14:m>
                <a:endParaRPr lang="it-IT" sz="2100" dirty="0"/>
              </a:p>
            </p:txBody>
          </p:sp>
        </mc:Choice>
        <mc:Fallback xmlns="">
          <p:sp>
            <p:nvSpPr>
              <p:cNvPr id="46" name="Rettangolo 45">
                <a:extLst>
                  <a:ext uri="{FF2B5EF4-FFF2-40B4-BE49-F238E27FC236}">
                    <a16:creationId xmlns:a16="http://schemas.microsoft.com/office/drawing/2014/main" id="{8FF2A1F2-3E4A-40DB-B541-76F2126E58C9}"/>
                  </a:ext>
                </a:extLst>
              </p:cNvPr>
              <p:cNvSpPr>
                <a:spLocks noRot="1" noChangeAspect="1" noMove="1" noResize="1" noEditPoints="1" noAdjustHandles="1" noChangeArrowheads="1" noChangeShapeType="1" noTextEdit="1"/>
              </p:cNvSpPr>
              <p:nvPr/>
            </p:nvSpPr>
            <p:spPr>
              <a:xfrm>
                <a:off x="1354460" y="3070198"/>
                <a:ext cx="2904000" cy="415498"/>
              </a:xfrm>
              <a:prstGeom prst="rect">
                <a:avLst/>
              </a:prstGeom>
              <a:blipFill>
                <a:blip r:embed="rId7"/>
                <a:stretch>
                  <a:fillRect l="-2516" t="-10294" r="-210" b="-27941"/>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49" name="Rettangolo 48">
                <a:extLst>
                  <a:ext uri="{FF2B5EF4-FFF2-40B4-BE49-F238E27FC236}">
                    <a16:creationId xmlns:a16="http://schemas.microsoft.com/office/drawing/2014/main" id="{7CF5552B-A761-49C0-8CAE-13F246B7F118}"/>
                  </a:ext>
                </a:extLst>
              </p:cNvPr>
              <p:cNvSpPr/>
              <p:nvPr/>
            </p:nvSpPr>
            <p:spPr>
              <a:xfrm>
                <a:off x="880026" y="4189886"/>
                <a:ext cx="6544035" cy="41549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2100" i="1" smtClean="0">
                          <a:latin typeface="Cambria Math" panose="02040503050406030204" pitchFamily="18" charset="0"/>
                        </a:rPr>
                        <m:t>𝑂</m:t>
                      </m:r>
                      <m:r>
                        <a:rPr lang="it-IT" sz="2100" i="1" smtClean="0">
                          <a:latin typeface="Cambria Math" panose="02040503050406030204" pitchFamily="18" charset="0"/>
                        </a:rPr>
                        <m:t>=</m:t>
                      </m:r>
                      <m:d>
                        <m:dPr>
                          <m:begChr m:val="{"/>
                          <m:endChr m:val="}"/>
                          <m:ctrlPr>
                            <a:rPr lang="it-IT" sz="2100" i="1">
                              <a:latin typeface="Cambria Math" panose="02040503050406030204" pitchFamily="18" charset="0"/>
                            </a:rPr>
                          </m:ctrlPr>
                        </m:dPr>
                        <m:e>
                          <m:sSub>
                            <m:sSubPr>
                              <m:ctrlPr>
                                <a:rPr lang="it-IT" sz="2100" i="1">
                                  <a:latin typeface="Cambria Math" panose="02040503050406030204" pitchFamily="18" charset="0"/>
                                </a:rPr>
                              </m:ctrlPr>
                            </m:sSubPr>
                            <m:e>
                              <m:r>
                                <a:rPr lang="it-IT" sz="2100" i="1">
                                  <a:latin typeface="Cambria Math" panose="02040503050406030204" pitchFamily="18" charset="0"/>
                                </a:rPr>
                                <m:t>𝑜</m:t>
                              </m:r>
                            </m:e>
                            <m:sub>
                              <m:r>
                                <a:rPr lang="it-IT" sz="2100" i="1">
                                  <a:latin typeface="Cambria Math" panose="02040503050406030204" pitchFamily="18" charset="0"/>
                                </a:rPr>
                                <m:t>1</m:t>
                              </m:r>
                            </m:sub>
                          </m:sSub>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𝑜</m:t>
                              </m:r>
                            </m:e>
                            <m:sub>
                              <m:r>
                                <a:rPr lang="it-IT" sz="2100" i="1">
                                  <a:latin typeface="Cambria Math" panose="02040503050406030204" pitchFamily="18" charset="0"/>
                                </a:rPr>
                                <m:t>2</m:t>
                              </m:r>
                            </m:sub>
                          </m:sSub>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𝑜</m:t>
                              </m:r>
                            </m:e>
                            <m:sub>
                              <m:r>
                                <a:rPr lang="it-IT" sz="2100" b="0" i="1" smtClean="0">
                                  <a:latin typeface="Cambria Math" panose="02040503050406030204" pitchFamily="18" charset="0"/>
                                </a:rPr>
                                <m:t>3</m:t>
                              </m:r>
                            </m:sub>
                          </m:sSub>
                          <m:r>
                            <a:rPr lang="it-IT" sz="2100" b="0" i="1" smtClean="0">
                              <a:latin typeface="Cambria Math" panose="02040503050406030204" pitchFamily="18" charset="0"/>
                            </a:rPr>
                            <m:t>,</m:t>
                          </m:r>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𝑜</m:t>
                              </m:r>
                            </m:e>
                            <m:sub>
                              <m:r>
                                <a:rPr lang="it-IT" sz="2100" i="1">
                                  <a:latin typeface="Cambria Math" panose="02040503050406030204" pitchFamily="18" charset="0"/>
                                </a:rPr>
                                <m:t>𝑇</m:t>
                              </m:r>
                            </m:sub>
                          </m:sSub>
                        </m:e>
                      </m:d>
                      <m:r>
                        <a:rPr lang="it-IT" sz="2100" b="0" i="1" smtClean="0">
                          <a:latin typeface="Cambria Math" panose="02040503050406030204" pitchFamily="18" charset="0"/>
                        </a:rPr>
                        <m:t>       ⇒      </m:t>
                      </m:r>
                      <m:r>
                        <a:rPr lang="it-IT" sz="2100" b="0" i="1" smtClean="0">
                          <a:latin typeface="Cambria Math" panose="02040503050406030204" pitchFamily="18" charset="0"/>
                        </a:rPr>
                        <m:t>𝑄</m:t>
                      </m:r>
                      <m:r>
                        <a:rPr lang="it-IT" sz="2100" b="0" i="1" smtClean="0">
                          <a:latin typeface="Cambria Math" panose="02040503050406030204" pitchFamily="18" charset="0"/>
                        </a:rPr>
                        <m:t>=</m:t>
                      </m:r>
                      <m:d>
                        <m:dPr>
                          <m:begChr m:val="{"/>
                          <m:endChr m:val="}"/>
                          <m:ctrlPr>
                            <a:rPr lang="it-IT" sz="2100" b="0" i="1" smtClean="0">
                              <a:latin typeface="Cambria Math" panose="02040503050406030204" pitchFamily="18" charset="0"/>
                            </a:rPr>
                          </m:ctrlPr>
                        </m:dPr>
                        <m:e>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𝑞</m:t>
                              </m:r>
                            </m:e>
                            <m:sub>
                              <m:r>
                                <a:rPr lang="it-IT" sz="2100" b="0" i="1" smtClean="0">
                                  <a:latin typeface="Cambria Math" panose="02040503050406030204" pitchFamily="18" charset="0"/>
                                </a:rPr>
                                <m:t>1</m:t>
                              </m:r>
                            </m:sub>
                          </m:sSub>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𝑞</m:t>
                              </m:r>
                            </m:e>
                            <m:sub>
                              <m:r>
                                <a:rPr lang="it-IT" sz="2100" b="0" i="1" smtClean="0">
                                  <a:latin typeface="Cambria Math" panose="02040503050406030204" pitchFamily="18" charset="0"/>
                                </a:rPr>
                                <m:t>2</m:t>
                              </m:r>
                            </m:sub>
                          </m:sSub>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𝑞</m:t>
                              </m:r>
                            </m:e>
                            <m:sub>
                              <m:r>
                                <a:rPr lang="it-IT" sz="2100" b="0" i="1" smtClean="0">
                                  <a:latin typeface="Cambria Math" panose="02040503050406030204" pitchFamily="18" charset="0"/>
                                </a:rPr>
                                <m:t>3</m:t>
                              </m:r>
                            </m:sub>
                          </m:sSub>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𝑞</m:t>
                              </m:r>
                            </m:e>
                            <m:sub>
                              <m:r>
                                <a:rPr lang="it-IT" sz="2100" b="0" i="1" smtClean="0">
                                  <a:latin typeface="Cambria Math" panose="02040503050406030204" pitchFamily="18" charset="0"/>
                                </a:rPr>
                                <m:t>𝑇</m:t>
                              </m:r>
                            </m:sub>
                          </m:sSub>
                        </m:e>
                      </m:d>
                      <m:r>
                        <a:rPr lang="it-IT" sz="2100" b="0" i="1" smtClean="0">
                          <a:latin typeface="Cambria Math" panose="02040503050406030204" pitchFamily="18" charset="0"/>
                        </a:rPr>
                        <m:t>   ?</m:t>
                      </m:r>
                    </m:oMath>
                  </m:oMathPara>
                </a14:m>
                <a:endParaRPr lang="it-IT" sz="2100" dirty="0"/>
              </a:p>
            </p:txBody>
          </p:sp>
        </mc:Choice>
        <mc:Fallback xmlns="">
          <p:sp>
            <p:nvSpPr>
              <p:cNvPr id="49" name="Rettangolo 48">
                <a:extLst>
                  <a:ext uri="{FF2B5EF4-FFF2-40B4-BE49-F238E27FC236}">
                    <a16:creationId xmlns:a16="http://schemas.microsoft.com/office/drawing/2014/main" id="{7CF5552B-A761-49C0-8CAE-13F246B7F118}"/>
                  </a:ext>
                </a:extLst>
              </p:cNvPr>
              <p:cNvSpPr>
                <a:spLocks noRot="1" noChangeAspect="1" noMove="1" noResize="1" noEditPoints="1" noAdjustHandles="1" noChangeArrowheads="1" noChangeShapeType="1" noTextEdit="1"/>
              </p:cNvSpPr>
              <p:nvPr/>
            </p:nvSpPr>
            <p:spPr>
              <a:xfrm>
                <a:off x="880026" y="4189886"/>
                <a:ext cx="6544035" cy="415498"/>
              </a:xfrm>
              <a:prstGeom prst="rect">
                <a:avLst/>
              </a:prstGeom>
              <a:blipFill>
                <a:blip r:embed="rId8"/>
                <a:stretch>
                  <a:fillRect b="-1470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0" name="Rettangolo 49">
                <a:extLst>
                  <a:ext uri="{FF2B5EF4-FFF2-40B4-BE49-F238E27FC236}">
                    <a16:creationId xmlns:a16="http://schemas.microsoft.com/office/drawing/2014/main" id="{337176D1-A341-477A-A109-7F6F07704CB3}"/>
                  </a:ext>
                </a:extLst>
              </p:cNvPr>
              <p:cNvSpPr/>
              <p:nvPr/>
            </p:nvSpPr>
            <p:spPr>
              <a:xfrm>
                <a:off x="921096" y="5761013"/>
                <a:ext cx="3049553"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2400" i="1" smtClean="0">
                          <a:solidFill>
                            <a:schemeClr val="tx1"/>
                          </a:solidFill>
                          <a:latin typeface="Cambria Math" panose="02040503050406030204" pitchFamily="18" charset="0"/>
                        </a:rPr>
                        <m:t>𝑂</m:t>
                      </m:r>
                      <m:r>
                        <a:rPr lang="it-IT" sz="2400" i="1" smtClean="0">
                          <a:solidFill>
                            <a:schemeClr val="tx1"/>
                          </a:solidFill>
                          <a:latin typeface="Cambria Math" panose="02040503050406030204" pitchFamily="18" charset="0"/>
                        </a:rPr>
                        <m:t>=</m:t>
                      </m:r>
                      <m:d>
                        <m:dPr>
                          <m:begChr m:val="{"/>
                          <m:endChr m:val="}"/>
                          <m:ctrlPr>
                            <a:rPr lang="it-IT" sz="2400" i="1">
                              <a:solidFill>
                                <a:schemeClr val="tx1"/>
                              </a:solidFill>
                              <a:latin typeface="Cambria Math" panose="02040503050406030204" pitchFamily="18" charset="0"/>
                            </a:rPr>
                          </m:ctrlPr>
                        </m:dPr>
                        <m:e>
                          <m:sSub>
                            <m:sSubPr>
                              <m:ctrlPr>
                                <a:rPr lang="it-IT" sz="2400" i="1">
                                  <a:solidFill>
                                    <a:schemeClr val="tx1"/>
                                  </a:solidFill>
                                  <a:latin typeface="Cambria Math" panose="02040503050406030204" pitchFamily="18" charset="0"/>
                                </a:rPr>
                              </m:ctrlPr>
                            </m:sSubPr>
                            <m:e>
                              <m:r>
                                <a:rPr lang="it-IT" sz="2400" i="1">
                                  <a:solidFill>
                                    <a:schemeClr val="tx1"/>
                                  </a:solidFill>
                                  <a:latin typeface="Cambria Math" panose="02040503050406030204" pitchFamily="18" charset="0"/>
                                </a:rPr>
                                <m:t>𝑜</m:t>
                              </m:r>
                            </m:e>
                            <m:sub>
                              <m:r>
                                <a:rPr lang="it-IT" sz="2400" i="1">
                                  <a:solidFill>
                                    <a:schemeClr val="tx1"/>
                                  </a:solidFill>
                                  <a:latin typeface="Cambria Math" panose="02040503050406030204" pitchFamily="18" charset="0"/>
                                </a:rPr>
                                <m:t>1</m:t>
                              </m:r>
                            </m:sub>
                          </m:sSub>
                          <m:r>
                            <a:rPr lang="it-IT" sz="2400" i="1">
                              <a:solidFill>
                                <a:schemeClr val="tx1"/>
                              </a:solidFill>
                              <a:latin typeface="Cambria Math" panose="02040503050406030204" pitchFamily="18" charset="0"/>
                            </a:rPr>
                            <m:t>,</m:t>
                          </m:r>
                          <m:sSub>
                            <m:sSubPr>
                              <m:ctrlPr>
                                <a:rPr lang="it-IT" sz="2400" i="1">
                                  <a:solidFill>
                                    <a:schemeClr val="tx1"/>
                                  </a:solidFill>
                                  <a:latin typeface="Cambria Math" panose="02040503050406030204" pitchFamily="18" charset="0"/>
                                </a:rPr>
                              </m:ctrlPr>
                            </m:sSubPr>
                            <m:e>
                              <m:r>
                                <a:rPr lang="it-IT" sz="2400" i="1">
                                  <a:solidFill>
                                    <a:schemeClr val="tx1"/>
                                  </a:solidFill>
                                  <a:latin typeface="Cambria Math" panose="02040503050406030204" pitchFamily="18" charset="0"/>
                                </a:rPr>
                                <m:t>𝑜</m:t>
                              </m:r>
                            </m:e>
                            <m:sub>
                              <m:r>
                                <a:rPr lang="it-IT" sz="2400" i="1">
                                  <a:solidFill>
                                    <a:schemeClr val="tx1"/>
                                  </a:solidFill>
                                  <a:latin typeface="Cambria Math" panose="02040503050406030204" pitchFamily="18" charset="0"/>
                                </a:rPr>
                                <m:t>2</m:t>
                              </m:r>
                            </m:sub>
                          </m:sSub>
                          <m:r>
                            <a:rPr lang="it-IT" sz="2400" b="0" i="1" smtClean="0">
                              <a:solidFill>
                                <a:schemeClr val="tx1"/>
                              </a:solidFill>
                              <a:latin typeface="Cambria Math" panose="02040503050406030204" pitchFamily="18" charset="0"/>
                            </a:rPr>
                            <m:t>,</m:t>
                          </m:r>
                          <m:sSub>
                            <m:sSubPr>
                              <m:ctrlPr>
                                <a:rPr lang="it-IT" sz="2400" b="0" i="1" smtClean="0">
                                  <a:solidFill>
                                    <a:schemeClr val="tx1"/>
                                  </a:solidFill>
                                  <a:latin typeface="Cambria Math" panose="02040503050406030204" pitchFamily="18" charset="0"/>
                                </a:rPr>
                              </m:ctrlPr>
                            </m:sSubPr>
                            <m:e>
                              <m:r>
                                <a:rPr lang="it-IT" sz="2400" b="0" i="1" smtClean="0">
                                  <a:solidFill>
                                    <a:schemeClr val="tx1"/>
                                  </a:solidFill>
                                  <a:latin typeface="Cambria Math" panose="02040503050406030204" pitchFamily="18" charset="0"/>
                                </a:rPr>
                                <m:t>𝑜</m:t>
                              </m:r>
                            </m:e>
                            <m:sub>
                              <m:r>
                                <a:rPr lang="it-IT" sz="2400" b="0" i="1" smtClean="0">
                                  <a:solidFill>
                                    <a:schemeClr val="tx1"/>
                                  </a:solidFill>
                                  <a:latin typeface="Cambria Math" panose="02040503050406030204" pitchFamily="18" charset="0"/>
                                </a:rPr>
                                <m:t>3</m:t>
                              </m:r>
                            </m:sub>
                          </m:sSub>
                          <m:r>
                            <a:rPr lang="it-IT" sz="2400" b="0" i="1" smtClean="0">
                              <a:solidFill>
                                <a:schemeClr val="tx1"/>
                              </a:solidFill>
                              <a:latin typeface="Cambria Math" panose="02040503050406030204" pitchFamily="18" charset="0"/>
                            </a:rPr>
                            <m:t>,</m:t>
                          </m:r>
                          <m:r>
                            <a:rPr lang="it-IT" sz="2400" i="1">
                              <a:solidFill>
                                <a:schemeClr val="tx1"/>
                              </a:solidFill>
                              <a:latin typeface="Cambria Math" panose="02040503050406030204" pitchFamily="18" charset="0"/>
                            </a:rPr>
                            <m:t>…,</m:t>
                          </m:r>
                          <m:sSub>
                            <m:sSubPr>
                              <m:ctrlPr>
                                <a:rPr lang="it-IT" sz="2400" i="1">
                                  <a:solidFill>
                                    <a:schemeClr val="tx1"/>
                                  </a:solidFill>
                                  <a:latin typeface="Cambria Math" panose="02040503050406030204" pitchFamily="18" charset="0"/>
                                </a:rPr>
                              </m:ctrlPr>
                            </m:sSubPr>
                            <m:e>
                              <m:r>
                                <a:rPr lang="it-IT" sz="2400" i="1">
                                  <a:solidFill>
                                    <a:schemeClr val="tx1"/>
                                  </a:solidFill>
                                  <a:latin typeface="Cambria Math" panose="02040503050406030204" pitchFamily="18" charset="0"/>
                                </a:rPr>
                                <m:t>𝑜</m:t>
                              </m:r>
                            </m:e>
                            <m:sub>
                              <m:r>
                                <a:rPr lang="it-IT" sz="2400" i="1">
                                  <a:solidFill>
                                    <a:schemeClr val="tx1"/>
                                  </a:solidFill>
                                  <a:latin typeface="Cambria Math" panose="02040503050406030204" pitchFamily="18" charset="0"/>
                                </a:rPr>
                                <m:t>𝑇</m:t>
                              </m:r>
                            </m:sub>
                          </m:sSub>
                        </m:e>
                      </m:d>
                    </m:oMath>
                  </m:oMathPara>
                </a14:m>
                <a:endParaRPr lang="it-IT" sz="2400" dirty="0">
                  <a:solidFill>
                    <a:schemeClr val="tx1"/>
                  </a:solidFill>
                </a:endParaRPr>
              </a:p>
            </p:txBody>
          </p:sp>
        </mc:Choice>
        <mc:Fallback xmlns="">
          <p:sp>
            <p:nvSpPr>
              <p:cNvPr id="50" name="Rettangolo 49">
                <a:extLst>
                  <a:ext uri="{FF2B5EF4-FFF2-40B4-BE49-F238E27FC236}">
                    <a16:creationId xmlns:a16="http://schemas.microsoft.com/office/drawing/2014/main" id="{337176D1-A341-477A-A109-7F6F07704CB3}"/>
                  </a:ext>
                </a:extLst>
              </p:cNvPr>
              <p:cNvSpPr>
                <a:spLocks noRot="1" noChangeAspect="1" noMove="1" noResize="1" noEditPoints="1" noAdjustHandles="1" noChangeArrowheads="1" noChangeShapeType="1" noTextEdit="1"/>
              </p:cNvSpPr>
              <p:nvPr/>
            </p:nvSpPr>
            <p:spPr>
              <a:xfrm>
                <a:off x="921096" y="5761013"/>
                <a:ext cx="3049553" cy="461665"/>
              </a:xfrm>
              <a:prstGeom prst="rect">
                <a:avLst/>
              </a:prstGeom>
              <a:blipFill>
                <a:blip r:embed="rId9"/>
                <a:stretch>
                  <a:fillRect b="-131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Rettangolo 8">
                <a:extLst>
                  <a:ext uri="{FF2B5EF4-FFF2-40B4-BE49-F238E27FC236}">
                    <a16:creationId xmlns:a16="http://schemas.microsoft.com/office/drawing/2014/main" id="{81408D22-1937-4ED8-BC4B-6A65A0C3C2BB}"/>
                  </a:ext>
                </a:extLst>
              </p:cNvPr>
              <p:cNvSpPr/>
              <p:nvPr/>
            </p:nvSpPr>
            <p:spPr>
              <a:xfrm>
                <a:off x="1495038" y="6509370"/>
                <a:ext cx="3397212" cy="415498"/>
              </a:xfrm>
              <a:prstGeom prst="rect">
                <a:avLst/>
              </a:prstGeom>
            </p:spPr>
            <p:txBody>
              <a:bodyPr wrap="none">
                <a:spAutoFit/>
              </a:bodyPr>
              <a:lstStyle/>
              <a:p>
                <a14:m>
                  <m:oMath xmlns:m="http://schemas.openxmlformats.org/officeDocument/2006/math">
                    <m:r>
                      <a:rPr lang="it-IT" sz="2100" i="1" smtClean="0">
                        <a:solidFill>
                          <a:schemeClr val="tx1"/>
                        </a:solidFill>
                        <a:latin typeface="Cambria Math" panose="02040503050406030204" pitchFamily="18" charset="0"/>
                      </a:rPr>
                      <m:t>⇒</m:t>
                    </m:r>
                    <m:r>
                      <m:rPr>
                        <m:nor/>
                      </m:rPr>
                      <a:rPr lang="it-IT" sz="2100" dirty="0">
                        <a:solidFill>
                          <a:schemeClr val="tx1"/>
                        </a:solidFill>
                      </a:rPr>
                      <m:t>Model</m:t>
                    </m:r>
                    <m:r>
                      <m:rPr>
                        <m:nor/>
                      </m:rPr>
                      <a:rPr lang="it-IT" sz="2100" dirty="0">
                        <a:solidFill>
                          <a:schemeClr val="tx1"/>
                        </a:solidFill>
                      </a:rPr>
                      <m:t> : </m:t>
                    </m:r>
                    <m:r>
                      <a:rPr lang="it-IT" sz="2100" i="1">
                        <a:solidFill>
                          <a:schemeClr val="tx1"/>
                        </a:solidFill>
                        <a:latin typeface="Cambria Math" panose="02040503050406030204" pitchFamily="18" charset="0"/>
                      </a:rPr>
                      <m:t>𝜆</m:t>
                    </m:r>
                    <m:r>
                      <a:rPr lang="it-IT" sz="2100" i="1">
                        <a:solidFill>
                          <a:schemeClr val="tx1"/>
                        </a:solidFill>
                        <a:latin typeface="Cambria Math" panose="02040503050406030204" pitchFamily="18" charset="0"/>
                      </a:rPr>
                      <m:t>={</m:t>
                    </m:r>
                    <m:r>
                      <a:rPr lang="it-IT" sz="2100" i="1">
                        <a:solidFill>
                          <a:schemeClr val="tx1"/>
                        </a:solidFill>
                        <a:latin typeface="Cambria Math" panose="02040503050406030204" pitchFamily="18" charset="0"/>
                      </a:rPr>
                      <m:t>𝐴</m:t>
                    </m:r>
                    <m:r>
                      <a:rPr lang="it-IT" sz="2100" i="1">
                        <a:solidFill>
                          <a:schemeClr val="tx1"/>
                        </a:solidFill>
                        <a:latin typeface="Cambria Math" panose="02040503050406030204" pitchFamily="18" charset="0"/>
                      </a:rPr>
                      <m:t>,</m:t>
                    </m:r>
                    <m:r>
                      <a:rPr lang="it-IT" sz="2100" i="1">
                        <a:solidFill>
                          <a:schemeClr val="tx1"/>
                        </a:solidFill>
                        <a:latin typeface="Cambria Math" panose="02040503050406030204" pitchFamily="18" charset="0"/>
                      </a:rPr>
                      <m:t>𝐵</m:t>
                    </m:r>
                    <m:r>
                      <a:rPr lang="it-IT" sz="2100" i="1">
                        <a:solidFill>
                          <a:schemeClr val="tx1"/>
                        </a:solidFill>
                        <a:latin typeface="Cambria Math" panose="02040503050406030204" pitchFamily="18" charset="0"/>
                      </a:rPr>
                      <m:t>,</m:t>
                    </m:r>
                    <m:r>
                      <m:rPr>
                        <m:sty m:val="p"/>
                      </m:rPr>
                      <a:rPr lang="it-IT" sz="2100">
                        <a:solidFill>
                          <a:schemeClr val="tx1"/>
                        </a:solidFill>
                        <a:latin typeface="Cambria Math" panose="02040503050406030204" pitchFamily="18" charset="0"/>
                      </a:rPr>
                      <m:t>Π</m:t>
                    </m:r>
                    <m:r>
                      <a:rPr lang="it-IT" sz="2100" i="1">
                        <a:solidFill>
                          <a:schemeClr val="tx1"/>
                        </a:solidFill>
                        <a:latin typeface="Cambria Math" panose="02040503050406030204" pitchFamily="18" charset="0"/>
                      </a:rPr>
                      <m:t>(0)}</m:t>
                    </m:r>
                  </m:oMath>
                </a14:m>
                <a:r>
                  <a:rPr lang="it-IT" sz="2100" dirty="0">
                    <a:solidFill>
                      <a:schemeClr val="tx1"/>
                    </a:solidFill>
                  </a:rPr>
                  <a:t> ?</a:t>
                </a:r>
              </a:p>
            </p:txBody>
          </p:sp>
        </mc:Choice>
        <mc:Fallback xmlns="">
          <p:sp>
            <p:nvSpPr>
              <p:cNvPr id="9" name="Rettangolo 8">
                <a:extLst>
                  <a:ext uri="{FF2B5EF4-FFF2-40B4-BE49-F238E27FC236}">
                    <a16:creationId xmlns:a16="http://schemas.microsoft.com/office/drawing/2014/main" id="{81408D22-1937-4ED8-BC4B-6A65A0C3C2BB}"/>
                  </a:ext>
                </a:extLst>
              </p:cNvPr>
              <p:cNvSpPr>
                <a:spLocks noRot="1" noChangeAspect="1" noMove="1" noResize="1" noEditPoints="1" noAdjustHandles="1" noChangeArrowheads="1" noChangeShapeType="1" noTextEdit="1"/>
              </p:cNvSpPr>
              <p:nvPr/>
            </p:nvSpPr>
            <p:spPr>
              <a:xfrm>
                <a:off x="1495038" y="6509370"/>
                <a:ext cx="3397212" cy="415498"/>
              </a:xfrm>
              <a:prstGeom prst="rect">
                <a:avLst/>
              </a:prstGeom>
              <a:blipFill>
                <a:blip r:embed="rId10"/>
                <a:stretch>
                  <a:fillRect t="-8824" r="-1075" b="-27941"/>
                </a:stretch>
              </a:blipFill>
            </p:spPr>
            <p:txBody>
              <a:bodyPr/>
              <a:lstStyle/>
              <a:p>
                <a:r>
                  <a:rPr lang="en-US">
                    <a:noFill/>
                  </a:rPr>
                  <a:t> </a:t>
                </a:r>
              </a:p>
            </p:txBody>
          </p:sp>
        </mc:Fallback>
      </mc:AlternateContent>
      <p:sp>
        <p:nvSpPr>
          <p:cNvPr id="51" name="CasellaDiTesto 50">
            <a:extLst>
              <a:ext uri="{FF2B5EF4-FFF2-40B4-BE49-F238E27FC236}">
                <a16:creationId xmlns:a16="http://schemas.microsoft.com/office/drawing/2014/main" id="{80280B80-B504-4BFC-AA79-69B50ED28FC3}"/>
              </a:ext>
            </a:extLst>
          </p:cNvPr>
          <p:cNvSpPr txBox="1"/>
          <p:nvPr/>
        </p:nvSpPr>
        <p:spPr>
          <a:xfrm>
            <a:off x="397097" y="1078571"/>
            <a:ext cx="7509895" cy="415498"/>
          </a:xfrm>
          <a:prstGeom prst="rect">
            <a:avLst/>
          </a:prstGeom>
          <a:noFill/>
        </p:spPr>
        <p:txBody>
          <a:bodyPr wrap="square">
            <a:spAutoFit/>
          </a:bodyPr>
          <a:lstStyle/>
          <a:p>
            <a:r>
              <a:rPr lang="en-GB" sz="2100" dirty="0"/>
              <a:t>Consider a HMM:</a:t>
            </a:r>
          </a:p>
        </p:txBody>
      </p:sp>
      <mc:AlternateContent xmlns:mc="http://schemas.openxmlformats.org/markup-compatibility/2006" xmlns:a14="http://schemas.microsoft.com/office/drawing/2010/main">
        <mc:Choice Requires="a14">
          <p:sp>
            <p:nvSpPr>
              <p:cNvPr id="52" name="Rettangolo 51">
                <a:extLst>
                  <a:ext uri="{FF2B5EF4-FFF2-40B4-BE49-F238E27FC236}">
                    <a16:creationId xmlns:a16="http://schemas.microsoft.com/office/drawing/2014/main" id="{5EBB08BF-D6EC-4CAB-8CA6-7A1C7BEC8183}"/>
                  </a:ext>
                </a:extLst>
              </p:cNvPr>
              <p:cNvSpPr/>
              <p:nvPr/>
            </p:nvSpPr>
            <p:spPr>
              <a:xfrm>
                <a:off x="3510805" y="1076804"/>
                <a:ext cx="3230949" cy="41549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2100" b="0" i="1" smtClean="0">
                          <a:latin typeface="Cambria Math" panose="02040503050406030204" pitchFamily="18" charset="0"/>
                        </a:rPr>
                        <m:t>𝐻𝑀𝑀</m:t>
                      </m:r>
                      <m:r>
                        <a:rPr lang="it-IT" sz="2100" b="0" i="1" smtClean="0">
                          <a:latin typeface="Cambria Math" panose="02040503050406030204" pitchFamily="18" charset="0"/>
                        </a:rPr>
                        <m:t>≡(</m:t>
                      </m:r>
                      <m:r>
                        <a:rPr lang="it-IT" sz="2100" b="0" i="1" smtClean="0">
                          <a:latin typeface="Cambria Math" panose="02040503050406030204" pitchFamily="18" charset="0"/>
                        </a:rPr>
                        <m:t>𝑁</m:t>
                      </m:r>
                      <m:r>
                        <a:rPr lang="it-IT" sz="2100" b="0" i="1" smtClean="0">
                          <a:latin typeface="Cambria Math" panose="02040503050406030204" pitchFamily="18" charset="0"/>
                        </a:rPr>
                        <m:t>,</m:t>
                      </m:r>
                      <m:r>
                        <a:rPr lang="it-IT" sz="2100" b="0" i="1" smtClean="0">
                          <a:latin typeface="Cambria Math" panose="02040503050406030204" pitchFamily="18" charset="0"/>
                        </a:rPr>
                        <m:t>𝑀</m:t>
                      </m:r>
                      <m:r>
                        <a:rPr lang="it-IT" sz="2100" b="0" i="1" smtClean="0">
                          <a:latin typeface="Cambria Math" panose="02040503050406030204" pitchFamily="18" charset="0"/>
                        </a:rPr>
                        <m:t>,</m:t>
                      </m:r>
                      <m:r>
                        <a:rPr lang="it-IT" sz="2100" b="0" i="1" smtClean="0">
                          <a:latin typeface="Cambria Math" panose="02040503050406030204" pitchFamily="18" charset="0"/>
                        </a:rPr>
                        <m:t>𝐴</m:t>
                      </m:r>
                      <m:r>
                        <a:rPr lang="it-IT" sz="2100" b="0" i="1" smtClean="0">
                          <a:latin typeface="Cambria Math" panose="02040503050406030204" pitchFamily="18" charset="0"/>
                        </a:rPr>
                        <m:t>,</m:t>
                      </m:r>
                      <m:r>
                        <a:rPr lang="it-IT" sz="2100" b="0" i="1" smtClean="0">
                          <a:latin typeface="Cambria Math" panose="02040503050406030204" pitchFamily="18" charset="0"/>
                        </a:rPr>
                        <m:t>𝐵</m:t>
                      </m:r>
                      <m:r>
                        <a:rPr lang="it-IT" sz="2100" b="0" i="1" smtClean="0">
                          <a:latin typeface="Cambria Math" panose="02040503050406030204" pitchFamily="18" charset="0"/>
                        </a:rPr>
                        <m:t>,</m:t>
                      </m:r>
                      <m:r>
                        <m:rPr>
                          <m:sty m:val="p"/>
                        </m:rPr>
                        <a:rPr lang="it-IT" sz="2100" b="0" i="0" smtClean="0">
                          <a:latin typeface="Cambria Math" panose="02040503050406030204" pitchFamily="18" charset="0"/>
                        </a:rPr>
                        <m:t>Π</m:t>
                      </m:r>
                      <m:r>
                        <a:rPr lang="it-IT" sz="2100" b="0" i="1" smtClean="0">
                          <a:latin typeface="Cambria Math" panose="02040503050406030204" pitchFamily="18" charset="0"/>
                        </a:rPr>
                        <m:t>(0))</m:t>
                      </m:r>
                    </m:oMath>
                  </m:oMathPara>
                </a14:m>
                <a:endParaRPr lang="it-IT" sz="2100" dirty="0"/>
              </a:p>
            </p:txBody>
          </p:sp>
        </mc:Choice>
        <mc:Fallback xmlns="">
          <p:sp>
            <p:nvSpPr>
              <p:cNvPr id="52" name="Rettangolo 51">
                <a:extLst>
                  <a:ext uri="{FF2B5EF4-FFF2-40B4-BE49-F238E27FC236}">
                    <a16:creationId xmlns:a16="http://schemas.microsoft.com/office/drawing/2014/main" id="{5EBB08BF-D6EC-4CAB-8CA6-7A1C7BEC8183}"/>
                  </a:ext>
                </a:extLst>
              </p:cNvPr>
              <p:cNvSpPr>
                <a:spLocks noRot="1" noChangeAspect="1" noMove="1" noResize="1" noEditPoints="1" noAdjustHandles="1" noChangeArrowheads="1" noChangeShapeType="1" noTextEdit="1"/>
              </p:cNvSpPr>
              <p:nvPr/>
            </p:nvSpPr>
            <p:spPr>
              <a:xfrm>
                <a:off x="3510805" y="1076804"/>
                <a:ext cx="3230949" cy="415498"/>
              </a:xfrm>
              <a:prstGeom prst="rect">
                <a:avLst/>
              </a:prstGeom>
              <a:blipFill>
                <a:blip r:embed="rId11"/>
                <a:stretch>
                  <a:fillRect b="-16176"/>
                </a:stretch>
              </a:blipFill>
            </p:spPr>
            <p:txBody>
              <a:bodyPr/>
              <a:lstStyle/>
              <a:p>
                <a:r>
                  <a:rPr lang="it-IT">
                    <a:noFill/>
                  </a:rPr>
                  <a:t> </a:t>
                </a:r>
              </a:p>
            </p:txBody>
          </p:sp>
        </mc:Fallback>
      </mc:AlternateContent>
      <p:sp>
        <p:nvSpPr>
          <p:cNvPr id="22" name="Rettangolo con angoli arrotondati 21">
            <a:extLst>
              <a:ext uri="{FF2B5EF4-FFF2-40B4-BE49-F238E27FC236}">
                <a16:creationId xmlns:a16="http://schemas.microsoft.com/office/drawing/2014/main" id="{01E4B31B-6CC9-B3F8-5626-6919A19BF038}"/>
              </a:ext>
            </a:extLst>
          </p:cNvPr>
          <p:cNvSpPr/>
          <p:nvPr/>
        </p:nvSpPr>
        <p:spPr>
          <a:xfrm rot="20822064">
            <a:off x="7263462" y="2431861"/>
            <a:ext cx="2370361" cy="560436"/>
          </a:xfrm>
          <a:prstGeom prst="roundRect">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400" dirty="0">
                <a:solidFill>
                  <a:srgbClr val="E71224"/>
                </a:solidFill>
              </a:rPr>
              <a:t>OK</a:t>
            </a:r>
          </a:p>
        </p:txBody>
      </p:sp>
      <p:sp>
        <p:nvSpPr>
          <p:cNvPr id="23" name="Rettangolo con angoli arrotondati 22">
            <a:extLst>
              <a:ext uri="{FF2B5EF4-FFF2-40B4-BE49-F238E27FC236}">
                <a16:creationId xmlns:a16="http://schemas.microsoft.com/office/drawing/2014/main" id="{AA652E1C-EF24-F6DA-F119-41DBE4D3062D}"/>
              </a:ext>
            </a:extLst>
          </p:cNvPr>
          <p:cNvSpPr/>
          <p:nvPr/>
        </p:nvSpPr>
        <p:spPr>
          <a:xfrm rot="20822064">
            <a:off x="7514183" y="3913096"/>
            <a:ext cx="2370361" cy="560436"/>
          </a:xfrm>
          <a:prstGeom prst="roundRect">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400" dirty="0">
                <a:solidFill>
                  <a:srgbClr val="E71224"/>
                </a:solidFill>
              </a:rPr>
              <a:t>OK</a:t>
            </a:r>
          </a:p>
        </p:txBody>
      </p:sp>
      <p:sp>
        <p:nvSpPr>
          <p:cNvPr id="26" name="Rettangolo con angoli arrotondati 25">
            <a:extLst>
              <a:ext uri="{FF2B5EF4-FFF2-40B4-BE49-F238E27FC236}">
                <a16:creationId xmlns:a16="http://schemas.microsoft.com/office/drawing/2014/main" id="{B462C0D1-7441-76C7-9F43-935087218A44}"/>
              </a:ext>
            </a:extLst>
          </p:cNvPr>
          <p:cNvSpPr/>
          <p:nvPr/>
        </p:nvSpPr>
        <p:spPr>
          <a:xfrm rot="20822064">
            <a:off x="4099674" y="5571577"/>
            <a:ext cx="1585151" cy="560436"/>
          </a:xfrm>
          <a:prstGeom prst="roundRect">
            <a:avLst/>
          </a:prstGeom>
          <a:noFill/>
          <a:ln w="38100">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400" dirty="0">
                <a:solidFill>
                  <a:srgbClr val="E71224"/>
                </a:solidFill>
              </a:rPr>
              <a:t>OK</a:t>
            </a:r>
          </a:p>
        </p:txBody>
      </p:sp>
    </p:spTree>
    <p:extLst>
      <p:ext uri="{BB962C8B-B14F-4D97-AF65-F5344CB8AC3E}">
        <p14:creationId xmlns:p14="http://schemas.microsoft.com/office/powerpoint/2010/main" val="25942907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DF76089-3903-4B30-8B49-91BE6CB0F23A}"/>
              </a:ext>
            </a:extLst>
          </p:cNvPr>
          <p:cNvSpPr>
            <a:spLocks noGrp="1"/>
          </p:cNvSpPr>
          <p:nvPr>
            <p:ph type="title"/>
          </p:nvPr>
        </p:nvSpPr>
        <p:spPr/>
        <p:txBody>
          <a:bodyPr/>
          <a:lstStyle/>
          <a:p>
            <a:r>
              <a:rPr lang="en-US" dirty="0"/>
              <a:t>Hidden Markov Models on </a:t>
            </a:r>
            <a:r>
              <a:rPr lang="en-US" dirty="0" err="1"/>
              <a:t>Matlab</a:t>
            </a:r>
            <a:r>
              <a:rPr lang="en-US" dirty="0"/>
              <a:t>: Two coins example</a:t>
            </a:r>
          </a:p>
        </p:txBody>
      </p:sp>
      <p:sp>
        <p:nvSpPr>
          <p:cNvPr id="4" name="Segnaposto piè di pagina 3">
            <a:extLst>
              <a:ext uri="{FF2B5EF4-FFF2-40B4-BE49-F238E27FC236}">
                <a16:creationId xmlns:a16="http://schemas.microsoft.com/office/drawing/2014/main" id="{FCE8D0CC-D247-403C-A62F-69B84F3765E1}"/>
              </a:ext>
            </a:extLst>
          </p:cNvPr>
          <p:cNvSpPr>
            <a:spLocks noGrp="1"/>
          </p:cNvSpPr>
          <p:nvPr>
            <p:ph type="ftr" sz="quarter" idx="11"/>
          </p:nvPr>
        </p:nvSpPr>
        <p:spPr/>
        <p:txBody>
          <a:bodyPr/>
          <a:lstStyle/>
          <a:p>
            <a:r>
              <a:rPr lang="it-IT"/>
              <a:t>alessandro.pilloni@unica.it</a:t>
            </a:r>
            <a:endParaRPr lang="it-IT" dirty="0"/>
          </a:p>
        </p:txBody>
      </p:sp>
      <p:sp>
        <p:nvSpPr>
          <p:cNvPr id="5" name="Segnaposto numero diapositiva 4">
            <a:extLst>
              <a:ext uri="{FF2B5EF4-FFF2-40B4-BE49-F238E27FC236}">
                <a16:creationId xmlns:a16="http://schemas.microsoft.com/office/drawing/2014/main" id="{78D12990-A42F-4422-893F-571DE1434001}"/>
              </a:ext>
            </a:extLst>
          </p:cNvPr>
          <p:cNvSpPr>
            <a:spLocks noGrp="1"/>
          </p:cNvSpPr>
          <p:nvPr>
            <p:ph type="sldNum" sz="quarter" idx="12"/>
          </p:nvPr>
        </p:nvSpPr>
        <p:spPr/>
        <p:txBody>
          <a:bodyPr/>
          <a:lstStyle/>
          <a:p>
            <a:fld id="{77D38DAF-82E5-4F16-9708-7032B2640FE9}" type="slidenum">
              <a:rPr lang="it-IT" smtClean="0"/>
              <a:t>29</a:t>
            </a:fld>
            <a:endParaRPr lang="it-IT"/>
          </a:p>
        </p:txBody>
      </p:sp>
      <p:sp>
        <p:nvSpPr>
          <p:cNvPr id="6" name="Rettangolo 5">
            <a:extLst>
              <a:ext uri="{FF2B5EF4-FFF2-40B4-BE49-F238E27FC236}">
                <a16:creationId xmlns:a16="http://schemas.microsoft.com/office/drawing/2014/main" id="{AF14F272-3D6D-415D-83E6-88DC2F5812B7}"/>
              </a:ext>
            </a:extLst>
          </p:cNvPr>
          <p:cNvSpPr/>
          <p:nvPr/>
        </p:nvSpPr>
        <p:spPr>
          <a:xfrm>
            <a:off x="634092" y="1692731"/>
            <a:ext cx="9143753" cy="1477328"/>
          </a:xfrm>
          <a:prstGeom prst="rect">
            <a:avLst/>
          </a:prstGeom>
        </p:spPr>
        <p:txBody>
          <a:bodyPr wrap="square">
            <a:spAutoFit/>
          </a:bodyPr>
          <a:lstStyle/>
          <a:p>
            <a:r>
              <a:rPr lang="it-IT" dirty="0" err="1">
                <a:latin typeface="Menlo"/>
              </a:rPr>
              <a:t>rng</a:t>
            </a:r>
            <a:r>
              <a:rPr lang="it-IT" dirty="0">
                <a:latin typeface="Menlo"/>
              </a:rPr>
              <a:t>(0) </a:t>
            </a:r>
            <a:r>
              <a:rPr lang="it-IT" dirty="0">
                <a:solidFill>
                  <a:srgbClr val="008013"/>
                </a:solidFill>
                <a:latin typeface="Menlo"/>
              </a:rPr>
              <a:t>% to </a:t>
            </a:r>
            <a:r>
              <a:rPr lang="it-IT" dirty="0" err="1">
                <a:solidFill>
                  <a:srgbClr val="008013"/>
                </a:solidFill>
                <a:latin typeface="Menlo"/>
              </a:rPr>
              <a:t>fix</a:t>
            </a:r>
            <a:r>
              <a:rPr lang="it-IT" dirty="0">
                <a:solidFill>
                  <a:srgbClr val="008013"/>
                </a:solidFill>
                <a:latin typeface="Menlo"/>
              </a:rPr>
              <a:t> the random </a:t>
            </a:r>
            <a:r>
              <a:rPr lang="it-IT" dirty="0" err="1">
                <a:solidFill>
                  <a:srgbClr val="008013"/>
                </a:solidFill>
                <a:latin typeface="Menlo"/>
              </a:rPr>
              <a:t>seed</a:t>
            </a:r>
            <a:endParaRPr lang="it-IT" dirty="0">
              <a:latin typeface="Menlo"/>
            </a:endParaRPr>
          </a:p>
          <a:p>
            <a:r>
              <a:rPr lang="it-IT" dirty="0">
                <a:latin typeface="Menlo"/>
              </a:rPr>
              <a:t>A=[0.5 0.5; 0.1 0.9], B=[0.5 0.5; 0.1 0.9] </a:t>
            </a:r>
          </a:p>
          <a:p>
            <a:r>
              <a:rPr lang="it-IT" dirty="0">
                <a:solidFill>
                  <a:srgbClr val="008013"/>
                </a:solidFill>
                <a:latin typeface="Menlo"/>
              </a:rPr>
              <a:t>% In </a:t>
            </a:r>
            <a:r>
              <a:rPr lang="it-IT" dirty="0" err="1">
                <a:solidFill>
                  <a:srgbClr val="008013"/>
                </a:solidFill>
                <a:latin typeface="Menlo"/>
              </a:rPr>
              <a:t>this</a:t>
            </a:r>
            <a:r>
              <a:rPr lang="it-IT" dirty="0">
                <a:solidFill>
                  <a:srgbClr val="008013"/>
                </a:solidFill>
                <a:latin typeface="Menlo"/>
              </a:rPr>
              <a:t> way the </a:t>
            </a:r>
            <a:r>
              <a:rPr lang="it-IT" dirty="0" err="1">
                <a:solidFill>
                  <a:srgbClr val="008013"/>
                </a:solidFill>
                <a:latin typeface="Menlo"/>
              </a:rPr>
              <a:t>process</a:t>
            </a:r>
            <a:r>
              <a:rPr lang="it-IT" dirty="0">
                <a:solidFill>
                  <a:srgbClr val="008013"/>
                </a:solidFill>
                <a:latin typeface="Menlo"/>
              </a:rPr>
              <a:t> starts in state 1. </a:t>
            </a:r>
            <a:r>
              <a:rPr lang="it-IT" dirty="0" err="1">
                <a:solidFill>
                  <a:srgbClr val="008013"/>
                </a:solidFill>
                <a:latin typeface="Menlo"/>
              </a:rPr>
              <a:t>If</a:t>
            </a:r>
            <a:r>
              <a:rPr lang="it-IT" dirty="0">
                <a:solidFill>
                  <a:srgbClr val="008013"/>
                </a:solidFill>
                <a:latin typeface="Menlo"/>
              </a:rPr>
              <a:t> </a:t>
            </a:r>
            <a:r>
              <a:rPr lang="it-IT" dirty="0" err="1">
                <a:solidFill>
                  <a:srgbClr val="008013"/>
                </a:solidFill>
                <a:latin typeface="Menlo"/>
              </a:rPr>
              <a:t>Pi</a:t>
            </a:r>
            <a:r>
              <a:rPr lang="it-IT" dirty="0">
                <a:solidFill>
                  <a:srgbClr val="008013"/>
                </a:solidFill>
                <a:latin typeface="Menlo"/>
              </a:rPr>
              <a:t>(0) </a:t>
            </a:r>
            <a:r>
              <a:rPr lang="it-IT" dirty="0" err="1">
                <a:solidFill>
                  <a:srgbClr val="008013"/>
                </a:solidFill>
                <a:latin typeface="Menlo"/>
              </a:rPr>
              <a:t>is</a:t>
            </a:r>
            <a:r>
              <a:rPr lang="it-IT" dirty="0">
                <a:solidFill>
                  <a:srgbClr val="008013"/>
                </a:solidFill>
                <a:latin typeface="Menlo"/>
              </a:rPr>
              <a:t> </a:t>
            </a:r>
            <a:r>
              <a:rPr lang="it-IT" dirty="0" err="1">
                <a:solidFill>
                  <a:srgbClr val="008013"/>
                </a:solidFill>
                <a:latin typeface="Menlo"/>
              </a:rPr>
              <a:t>not</a:t>
            </a:r>
            <a:r>
              <a:rPr lang="it-IT" dirty="0">
                <a:solidFill>
                  <a:srgbClr val="008013"/>
                </a:solidFill>
                <a:latin typeface="Menlo"/>
              </a:rPr>
              <a:t> [1 0] an </a:t>
            </a:r>
            <a:r>
              <a:rPr lang="it-IT" dirty="0" err="1">
                <a:solidFill>
                  <a:srgbClr val="008013"/>
                </a:solidFill>
                <a:latin typeface="Menlo"/>
              </a:rPr>
              <a:t>additional</a:t>
            </a:r>
            <a:r>
              <a:rPr lang="it-IT" dirty="0">
                <a:solidFill>
                  <a:srgbClr val="008013"/>
                </a:solidFill>
                <a:latin typeface="Menlo"/>
              </a:rPr>
              <a:t> START state </a:t>
            </a:r>
            <a:r>
              <a:rPr lang="it-IT" dirty="0" err="1">
                <a:solidFill>
                  <a:srgbClr val="008013"/>
                </a:solidFill>
                <a:latin typeface="Menlo"/>
              </a:rPr>
              <a:t>is</a:t>
            </a:r>
            <a:r>
              <a:rPr lang="it-IT" dirty="0">
                <a:solidFill>
                  <a:srgbClr val="008013"/>
                </a:solidFill>
                <a:latin typeface="Menlo"/>
              </a:rPr>
              <a:t> </a:t>
            </a:r>
            <a:r>
              <a:rPr lang="it-IT" dirty="0" err="1">
                <a:solidFill>
                  <a:srgbClr val="008013"/>
                </a:solidFill>
                <a:latin typeface="Menlo"/>
              </a:rPr>
              <a:t>needed</a:t>
            </a:r>
            <a:endParaRPr lang="it-IT" dirty="0">
              <a:latin typeface="Menlo"/>
            </a:endParaRPr>
          </a:p>
          <a:p>
            <a:r>
              <a:rPr lang="it-IT" dirty="0" err="1">
                <a:latin typeface="Menlo"/>
              </a:rPr>
              <a:t>simu_lenght</a:t>
            </a:r>
            <a:r>
              <a:rPr lang="it-IT" dirty="0">
                <a:latin typeface="Menlo"/>
              </a:rPr>
              <a:t>=100000;</a:t>
            </a:r>
          </a:p>
          <a:p>
            <a:r>
              <a:rPr lang="it-IT" dirty="0">
                <a:latin typeface="Menlo"/>
              </a:rPr>
              <a:t>[</a:t>
            </a:r>
            <a:r>
              <a:rPr lang="it-IT" dirty="0" err="1">
                <a:latin typeface="Menlo"/>
              </a:rPr>
              <a:t>seq</a:t>
            </a:r>
            <a:r>
              <a:rPr lang="it-IT" dirty="0">
                <a:latin typeface="Menlo"/>
              </a:rPr>
              <a:t>, </a:t>
            </a:r>
            <a:r>
              <a:rPr lang="it-IT" dirty="0" err="1">
                <a:latin typeface="Menlo"/>
              </a:rPr>
              <a:t>states</a:t>
            </a:r>
            <a:r>
              <a:rPr lang="it-IT" dirty="0">
                <a:latin typeface="Menlo"/>
              </a:rPr>
              <a:t>] = </a:t>
            </a:r>
            <a:r>
              <a:rPr lang="it-IT" dirty="0" err="1">
                <a:latin typeface="Menlo"/>
              </a:rPr>
              <a:t>hmmgenerate</a:t>
            </a:r>
            <a:r>
              <a:rPr lang="it-IT" dirty="0">
                <a:latin typeface="Menlo"/>
              </a:rPr>
              <a:t>(</a:t>
            </a:r>
            <a:r>
              <a:rPr lang="it-IT" dirty="0" err="1">
                <a:latin typeface="Menlo"/>
              </a:rPr>
              <a:t>simu_lenght</a:t>
            </a:r>
            <a:r>
              <a:rPr lang="it-IT" dirty="0">
                <a:latin typeface="Menlo"/>
              </a:rPr>
              <a:t>, A, B); </a:t>
            </a:r>
            <a:r>
              <a:rPr lang="it-IT" dirty="0">
                <a:solidFill>
                  <a:srgbClr val="008013"/>
                </a:solidFill>
                <a:latin typeface="Menlo"/>
              </a:rPr>
              <a:t>% generate </a:t>
            </a:r>
            <a:r>
              <a:rPr lang="it-IT" dirty="0" err="1">
                <a:solidFill>
                  <a:srgbClr val="008013"/>
                </a:solidFill>
                <a:latin typeface="Menlo"/>
              </a:rPr>
              <a:t>sequence</a:t>
            </a:r>
            <a:r>
              <a:rPr lang="it-IT" dirty="0">
                <a:solidFill>
                  <a:srgbClr val="008013"/>
                </a:solidFill>
                <a:latin typeface="Menlo"/>
              </a:rPr>
              <a:t> </a:t>
            </a:r>
            <a:r>
              <a:rPr lang="it-IT" dirty="0" err="1">
                <a:solidFill>
                  <a:srgbClr val="008013"/>
                </a:solidFill>
                <a:latin typeface="Menlo"/>
              </a:rPr>
              <a:t>seq</a:t>
            </a:r>
            <a:endParaRPr lang="it-IT" dirty="0">
              <a:latin typeface="Menlo"/>
            </a:endParaRPr>
          </a:p>
        </p:txBody>
      </p:sp>
      <p:sp>
        <p:nvSpPr>
          <p:cNvPr id="8" name="Rettangolo 7">
            <a:extLst>
              <a:ext uri="{FF2B5EF4-FFF2-40B4-BE49-F238E27FC236}">
                <a16:creationId xmlns:a16="http://schemas.microsoft.com/office/drawing/2014/main" id="{9247C05C-E14D-43D3-B050-4BD88478B355}"/>
              </a:ext>
            </a:extLst>
          </p:cNvPr>
          <p:cNvSpPr/>
          <p:nvPr/>
        </p:nvSpPr>
        <p:spPr>
          <a:xfrm>
            <a:off x="777044" y="6067758"/>
            <a:ext cx="8490863" cy="923330"/>
          </a:xfrm>
          <a:prstGeom prst="rect">
            <a:avLst/>
          </a:prstGeom>
        </p:spPr>
        <p:txBody>
          <a:bodyPr wrap="square">
            <a:spAutoFit/>
          </a:bodyPr>
          <a:lstStyle/>
          <a:p>
            <a:r>
              <a:rPr lang="it-IT" dirty="0">
                <a:solidFill>
                  <a:srgbClr val="008013"/>
                </a:solidFill>
                <a:latin typeface="Menlo"/>
              </a:rPr>
              <a:t>% </a:t>
            </a:r>
            <a:r>
              <a:rPr lang="it-IT" dirty="0" err="1">
                <a:solidFill>
                  <a:srgbClr val="008013"/>
                </a:solidFill>
                <a:latin typeface="Menlo"/>
              </a:rPr>
              <a:t>See</a:t>
            </a:r>
            <a:r>
              <a:rPr lang="it-IT" dirty="0">
                <a:solidFill>
                  <a:srgbClr val="008013"/>
                </a:solidFill>
                <a:latin typeface="Menlo"/>
              </a:rPr>
              <a:t> "doc </a:t>
            </a:r>
            <a:r>
              <a:rPr lang="it-IT" dirty="0" err="1">
                <a:solidFill>
                  <a:srgbClr val="008013"/>
                </a:solidFill>
                <a:latin typeface="Menlo"/>
              </a:rPr>
              <a:t>hmmdecode</a:t>
            </a:r>
            <a:r>
              <a:rPr lang="it-IT" dirty="0">
                <a:solidFill>
                  <a:srgbClr val="008013"/>
                </a:solidFill>
                <a:latin typeface="Menlo"/>
              </a:rPr>
              <a:t>". </a:t>
            </a:r>
          </a:p>
          <a:p>
            <a:r>
              <a:rPr lang="it-IT" dirty="0"/>
              <a:t>[PSTATES, </a:t>
            </a:r>
            <a:r>
              <a:rPr lang="it-IT" dirty="0" err="1"/>
              <a:t>logpseq</a:t>
            </a:r>
            <a:r>
              <a:rPr lang="it-IT" dirty="0"/>
              <a:t>, FORWARD, BACKWARD, S] = </a:t>
            </a:r>
            <a:r>
              <a:rPr lang="it-IT" dirty="0" err="1"/>
              <a:t>hmmdecode</a:t>
            </a:r>
            <a:r>
              <a:rPr lang="it-IT" dirty="0"/>
              <a:t>(</a:t>
            </a:r>
            <a:r>
              <a:rPr lang="it-IT" dirty="0" err="1"/>
              <a:t>seq,A,B</a:t>
            </a:r>
            <a:r>
              <a:rPr lang="it-IT" dirty="0"/>
              <a:t>)</a:t>
            </a:r>
            <a:endParaRPr lang="it-IT" dirty="0">
              <a:solidFill>
                <a:srgbClr val="008013"/>
              </a:solidFill>
              <a:latin typeface="Menlo"/>
            </a:endParaRPr>
          </a:p>
          <a:p>
            <a:r>
              <a:rPr lang="it-IT" dirty="0">
                <a:solidFill>
                  <a:srgbClr val="008013"/>
                </a:solidFill>
                <a:latin typeface="Menlo"/>
              </a:rPr>
              <a:t>% </a:t>
            </a:r>
            <a:r>
              <a:rPr lang="it-IT" dirty="0" err="1">
                <a:solidFill>
                  <a:srgbClr val="008013"/>
                </a:solidFill>
                <a:latin typeface="Menlo"/>
              </a:rPr>
              <a:t>It</a:t>
            </a:r>
            <a:r>
              <a:rPr lang="it-IT" dirty="0">
                <a:solidFill>
                  <a:srgbClr val="008013"/>
                </a:solidFill>
                <a:latin typeface="Menlo"/>
              </a:rPr>
              <a:t> </a:t>
            </a:r>
            <a:r>
              <a:rPr lang="it-IT" dirty="0" err="1">
                <a:solidFill>
                  <a:srgbClr val="008013"/>
                </a:solidFill>
                <a:latin typeface="Menlo"/>
              </a:rPr>
              <a:t>returns</a:t>
            </a:r>
            <a:r>
              <a:rPr lang="it-IT" dirty="0">
                <a:solidFill>
                  <a:srgbClr val="008013"/>
                </a:solidFill>
                <a:latin typeface="Menlo"/>
              </a:rPr>
              <a:t> </a:t>
            </a:r>
            <a:r>
              <a:rPr lang="it-IT" dirty="0" err="1">
                <a:solidFill>
                  <a:srgbClr val="008013"/>
                </a:solidFill>
                <a:latin typeface="Menlo"/>
              </a:rPr>
              <a:t>forward</a:t>
            </a:r>
            <a:r>
              <a:rPr lang="it-IT" dirty="0">
                <a:solidFill>
                  <a:srgbClr val="008013"/>
                </a:solidFill>
                <a:latin typeface="Menlo"/>
              </a:rPr>
              <a:t> and </a:t>
            </a:r>
            <a:r>
              <a:rPr lang="it-IT" dirty="0" err="1">
                <a:solidFill>
                  <a:srgbClr val="008013"/>
                </a:solidFill>
                <a:latin typeface="Menlo"/>
              </a:rPr>
              <a:t>backward</a:t>
            </a:r>
            <a:r>
              <a:rPr lang="it-IT" dirty="0">
                <a:solidFill>
                  <a:srgbClr val="008013"/>
                </a:solidFill>
                <a:latin typeface="Menlo"/>
              </a:rPr>
              <a:t>  </a:t>
            </a:r>
            <a:r>
              <a:rPr lang="it-IT" dirty="0" err="1">
                <a:solidFill>
                  <a:srgbClr val="008013"/>
                </a:solidFill>
                <a:latin typeface="Menlo"/>
              </a:rPr>
              <a:t>probabilities</a:t>
            </a:r>
            <a:r>
              <a:rPr lang="it-IT" dirty="0">
                <a:solidFill>
                  <a:srgbClr val="008013"/>
                </a:solidFill>
                <a:latin typeface="Menlo"/>
              </a:rPr>
              <a:t> of the </a:t>
            </a:r>
            <a:r>
              <a:rPr lang="it-IT" dirty="0" err="1">
                <a:solidFill>
                  <a:srgbClr val="008013"/>
                </a:solidFill>
                <a:latin typeface="Menlo"/>
              </a:rPr>
              <a:t>sequence</a:t>
            </a:r>
            <a:r>
              <a:rPr lang="it-IT" dirty="0">
                <a:solidFill>
                  <a:srgbClr val="008013"/>
                </a:solidFill>
                <a:latin typeface="Menlo"/>
              </a:rPr>
              <a:t>.</a:t>
            </a:r>
          </a:p>
        </p:txBody>
      </p:sp>
      <p:sp>
        <p:nvSpPr>
          <p:cNvPr id="9" name="Rettangolo 8">
            <a:extLst>
              <a:ext uri="{FF2B5EF4-FFF2-40B4-BE49-F238E27FC236}">
                <a16:creationId xmlns:a16="http://schemas.microsoft.com/office/drawing/2014/main" id="{BEC29B4E-58DF-474E-A613-5EB098A5C70E}"/>
              </a:ext>
            </a:extLst>
          </p:cNvPr>
          <p:cNvSpPr/>
          <p:nvPr/>
        </p:nvSpPr>
        <p:spPr>
          <a:xfrm>
            <a:off x="634092" y="3826861"/>
            <a:ext cx="7957458" cy="1754326"/>
          </a:xfrm>
          <a:prstGeom prst="rect">
            <a:avLst/>
          </a:prstGeom>
        </p:spPr>
        <p:txBody>
          <a:bodyPr wrap="square">
            <a:spAutoFit/>
          </a:bodyPr>
          <a:lstStyle/>
          <a:p>
            <a:r>
              <a:rPr lang="it-IT" dirty="0">
                <a:solidFill>
                  <a:srgbClr val="008013"/>
                </a:solidFill>
                <a:latin typeface="Menlo"/>
              </a:rPr>
              <a:t>% Solution </a:t>
            </a:r>
            <a:r>
              <a:rPr lang="it-IT" dirty="0" err="1">
                <a:solidFill>
                  <a:srgbClr val="008013"/>
                </a:solidFill>
                <a:latin typeface="Menlo"/>
              </a:rPr>
              <a:t>Problem</a:t>
            </a:r>
            <a:r>
              <a:rPr lang="it-IT" dirty="0">
                <a:solidFill>
                  <a:srgbClr val="008013"/>
                </a:solidFill>
                <a:latin typeface="Menlo"/>
              </a:rPr>
              <a:t> 2: </a:t>
            </a:r>
            <a:r>
              <a:rPr lang="it-IT" dirty="0" err="1">
                <a:solidFill>
                  <a:srgbClr val="008013"/>
                </a:solidFill>
                <a:latin typeface="Menlo"/>
              </a:rPr>
              <a:t>Viterbi</a:t>
            </a:r>
            <a:r>
              <a:rPr lang="it-IT" dirty="0">
                <a:solidFill>
                  <a:srgbClr val="008013"/>
                </a:solidFill>
                <a:latin typeface="Menlo"/>
              </a:rPr>
              <a:t> </a:t>
            </a:r>
            <a:r>
              <a:rPr lang="it-IT" dirty="0" err="1">
                <a:solidFill>
                  <a:srgbClr val="008013"/>
                </a:solidFill>
                <a:latin typeface="Menlo"/>
              </a:rPr>
              <a:t>Algorithm</a:t>
            </a:r>
            <a:endParaRPr lang="it-IT" dirty="0">
              <a:latin typeface="Menlo"/>
            </a:endParaRPr>
          </a:p>
          <a:p>
            <a:r>
              <a:rPr lang="it-IT" dirty="0" err="1">
                <a:latin typeface="Menlo"/>
              </a:rPr>
              <a:t>likelystates</a:t>
            </a:r>
            <a:r>
              <a:rPr lang="it-IT" dirty="0">
                <a:latin typeface="Menlo"/>
              </a:rPr>
              <a:t> = </a:t>
            </a:r>
            <a:r>
              <a:rPr lang="it-IT" dirty="0" err="1">
                <a:latin typeface="Menlo"/>
              </a:rPr>
              <a:t>hmmviterbi</a:t>
            </a:r>
            <a:r>
              <a:rPr lang="it-IT" dirty="0">
                <a:latin typeface="Menlo"/>
              </a:rPr>
              <a:t>(</a:t>
            </a:r>
            <a:r>
              <a:rPr lang="it-IT" dirty="0" err="1">
                <a:latin typeface="Menlo"/>
              </a:rPr>
              <a:t>seq</a:t>
            </a:r>
            <a:r>
              <a:rPr lang="it-IT" dirty="0">
                <a:latin typeface="Menlo"/>
              </a:rPr>
              <a:t>, A, B);</a:t>
            </a:r>
          </a:p>
          <a:p>
            <a:r>
              <a:rPr lang="it-IT" dirty="0">
                <a:solidFill>
                  <a:srgbClr val="008013"/>
                </a:solidFill>
                <a:latin typeface="Menlo"/>
              </a:rPr>
              <a:t>% </a:t>
            </a:r>
            <a:r>
              <a:rPr lang="it-IT" dirty="0" err="1">
                <a:solidFill>
                  <a:srgbClr val="008013"/>
                </a:solidFill>
                <a:latin typeface="Menlo"/>
              </a:rPr>
              <a:t>If</a:t>
            </a:r>
            <a:r>
              <a:rPr lang="it-IT" dirty="0">
                <a:solidFill>
                  <a:srgbClr val="008013"/>
                </a:solidFill>
                <a:latin typeface="Menlo"/>
              </a:rPr>
              <a:t> </a:t>
            </a:r>
            <a:r>
              <a:rPr lang="it-IT" dirty="0" err="1">
                <a:solidFill>
                  <a:srgbClr val="008013"/>
                </a:solidFill>
                <a:latin typeface="Menlo"/>
              </a:rPr>
              <a:t>we</a:t>
            </a:r>
            <a:r>
              <a:rPr lang="it-IT" dirty="0">
                <a:solidFill>
                  <a:srgbClr val="008013"/>
                </a:solidFill>
                <a:latin typeface="Menlo"/>
              </a:rPr>
              <a:t> suppose to </a:t>
            </a:r>
            <a:r>
              <a:rPr lang="it-IT" dirty="0" err="1">
                <a:solidFill>
                  <a:srgbClr val="008013"/>
                </a:solidFill>
                <a:latin typeface="Menlo"/>
              </a:rPr>
              <a:t>now</a:t>
            </a:r>
            <a:r>
              <a:rPr lang="it-IT" dirty="0">
                <a:solidFill>
                  <a:srgbClr val="008013"/>
                </a:solidFill>
                <a:latin typeface="Menlo"/>
              </a:rPr>
              <a:t> </a:t>
            </a:r>
            <a:r>
              <a:rPr lang="it-IT" dirty="0" err="1">
                <a:solidFill>
                  <a:srgbClr val="008013"/>
                </a:solidFill>
                <a:latin typeface="Menlo"/>
              </a:rPr>
              <a:t>thre</a:t>
            </a:r>
            <a:r>
              <a:rPr lang="it-IT" dirty="0">
                <a:solidFill>
                  <a:srgbClr val="008013"/>
                </a:solidFill>
                <a:latin typeface="Menlo"/>
              </a:rPr>
              <a:t> </a:t>
            </a:r>
            <a:r>
              <a:rPr lang="it-IT" dirty="0" err="1">
                <a:solidFill>
                  <a:srgbClr val="008013"/>
                </a:solidFill>
                <a:latin typeface="Menlo"/>
              </a:rPr>
              <a:t>true</a:t>
            </a:r>
            <a:r>
              <a:rPr lang="it-IT" dirty="0">
                <a:solidFill>
                  <a:srgbClr val="008013"/>
                </a:solidFill>
                <a:latin typeface="Menlo"/>
              </a:rPr>
              <a:t> </a:t>
            </a:r>
            <a:r>
              <a:rPr lang="it-IT" dirty="0" err="1">
                <a:solidFill>
                  <a:srgbClr val="008013"/>
                </a:solidFill>
                <a:latin typeface="Menlo"/>
              </a:rPr>
              <a:t>sequence</a:t>
            </a:r>
            <a:r>
              <a:rPr lang="it-IT" dirty="0">
                <a:solidFill>
                  <a:srgbClr val="008013"/>
                </a:solidFill>
                <a:latin typeface="Menlo"/>
              </a:rPr>
              <a:t> of </a:t>
            </a:r>
            <a:r>
              <a:rPr lang="it-IT" dirty="0" err="1">
                <a:solidFill>
                  <a:srgbClr val="008013"/>
                </a:solidFill>
                <a:latin typeface="Menlo"/>
              </a:rPr>
              <a:t>states</a:t>
            </a:r>
            <a:r>
              <a:rPr lang="it-IT" dirty="0">
                <a:solidFill>
                  <a:srgbClr val="008013"/>
                </a:solidFill>
                <a:latin typeface="Menlo"/>
              </a:rPr>
              <a:t> </a:t>
            </a:r>
            <a:r>
              <a:rPr lang="it-IT" dirty="0" err="1">
                <a:solidFill>
                  <a:srgbClr val="008013"/>
                </a:solidFill>
                <a:latin typeface="Menlo"/>
              </a:rPr>
              <a:t>then</a:t>
            </a:r>
            <a:r>
              <a:rPr lang="it-IT" dirty="0">
                <a:solidFill>
                  <a:srgbClr val="008013"/>
                </a:solidFill>
                <a:latin typeface="Menlo"/>
              </a:rPr>
              <a:t> </a:t>
            </a:r>
            <a:r>
              <a:rPr lang="it-IT" dirty="0" err="1">
                <a:solidFill>
                  <a:srgbClr val="008013"/>
                </a:solidFill>
                <a:latin typeface="Menlo"/>
              </a:rPr>
              <a:t>it</a:t>
            </a:r>
            <a:r>
              <a:rPr lang="it-IT" dirty="0">
                <a:solidFill>
                  <a:srgbClr val="008013"/>
                </a:solidFill>
                <a:latin typeface="Menlo"/>
              </a:rPr>
              <a:t> </a:t>
            </a:r>
            <a:r>
              <a:rPr lang="it-IT" dirty="0" err="1">
                <a:solidFill>
                  <a:srgbClr val="008013"/>
                </a:solidFill>
                <a:latin typeface="Menlo"/>
              </a:rPr>
              <a:t>results</a:t>
            </a:r>
            <a:endParaRPr lang="it-IT" dirty="0">
              <a:solidFill>
                <a:srgbClr val="008013"/>
              </a:solidFill>
              <a:latin typeface="Menlo"/>
            </a:endParaRPr>
          </a:p>
          <a:p>
            <a:r>
              <a:rPr lang="it-IT" dirty="0">
                <a:solidFill>
                  <a:srgbClr val="008013"/>
                </a:solidFill>
                <a:latin typeface="Menlo"/>
              </a:rPr>
              <a:t>% the </a:t>
            </a:r>
            <a:r>
              <a:rPr lang="it-IT" dirty="0" err="1">
                <a:solidFill>
                  <a:srgbClr val="008013"/>
                </a:solidFill>
                <a:latin typeface="Menlo"/>
              </a:rPr>
              <a:t>Accuracy</a:t>
            </a:r>
            <a:r>
              <a:rPr lang="it-IT" dirty="0">
                <a:solidFill>
                  <a:srgbClr val="008013"/>
                </a:solidFill>
                <a:latin typeface="Menlo"/>
              </a:rPr>
              <a:t>  </a:t>
            </a:r>
            <a:r>
              <a:rPr lang="it-IT" dirty="0" err="1">
                <a:solidFill>
                  <a:srgbClr val="008013"/>
                </a:solidFill>
                <a:latin typeface="Menlo"/>
              </a:rPr>
              <a:t>solution</a:t>
            </a:r>
            <a:r>
              <a:rPr lang="it-IT" dirty="0">
                <a:solidFill>
                  <a:srgbClr val="008013"/>
                </a:solidFill>
                <a:latin typeface="Menlo"/>
              </a:rPr>
              <a:t> = </a:t>
            </a:r>
            <a:r>
              <a:rPr lang="it-IT" dirty="0" err="1">
                <a:solidFill>
                  <a:srgbClr val="008013"/>
                </a:solidFill>
                <a:latin typeface="Menlo"/>
              </a:rPr>
              <a:t>percentage</a:t>
            </a:r>
            <a:r>
              <a:rPr lang="it-IT" dirty="0">
                <a:solidFill>
                  <a:srgbClr val="008013"/>
                </a:solidFill>
                <a:latin typeface="Menlo"/>
              </a:rPr>
              <a:t> of the time </a:t>
            </a:r>
            <a:r>
              <a:rPr lang="it-IT" dirty="0" err="1">
                <a:solidFill>
                  <a:srgbClr val="008013"/>
                </a:solidFill>
                <a:latin typeface="Menlo"/>
              </a:rPr>
              <a:t>that</a:t>
            </a:r>
            <a:r>
              <a:rPr lang="it-IT" dirty="0">
                <a:solidFill>
                  <a:srgbClr val="008013"/>
                </a:solidFill>
                <a:latin typeface="Menlo"/>
              </a:rPr>
              <a:t> the </a:t>
            </a:r>
            <a:r>
              <a:rPr lang="it-IT" dirty="0" err="1">
                <a:solidFill>
                  <a:srgbClr val="008013"/>
                </a:solidFill>
                <a:latin typeface="Menlo"/>
              </a:rPr>
              <a:t>true</a:t>
            </a:r>
            <a:r>
              <a:rPr lang="it-IT" dirty="0">
                <a:solidFill>
                  <a:srgbClr val="008013"/>
                </a:solidFill>
                <a:latin typeface="Menlo"/>
              </a:rPr>
              <a:t> </a:t>
            </a:r>
            <a:r>
              <a:rPr lang="it-IT" dirty="0" err="1">
                <a:solidFill>
                  <a:srgbClr val="008013"/>
                </a:solidFill>
                <a:latin typeface="Menlo"/>
              </a:rPr>
              <a:t>sequence</a:t>
            </a:r>
            <a:r>
              <a:rPr lang="it-IT" dirty="0">
                <a:solidFill>
                  <a:srgbClr val="008013"/>
                </a:solidFill>
                <a:latin typeface="Menlo"/>
              </a:rPr>
              <a:t> of </a:t>
            </a:r>
            <a:r>
              <a:rPr lang="it-IT" dirty="0" err="1">
                <a:solidFill>
                  <a:srgbClr val="008013"/>
                </a:solidFill>
                <a:latin typeface="Menlo"/>
              </a:rPr>
              <a:t>states</a:t>
            </a:r>
            <a:endParaRPr lang="it-IT" dirty="0">
              <a:latin typeface="Menlo"/>
            </a:endParaRPr>
          </a:p>
          <a:p>
            <a:r>
              <a:rPr lang="it-IT" dirty="0">
                <a:solidFill>
                  <a:srgbClr val="008013"/>
                </a:solidFill>
                <a:latin typeface="Menlo"/>
              </a:rPr>
              <a:t>% </a:t>
            </a:r>
            <a:r>
              <a:rPr lang="it-IT" dirty="0" err="1">
                <a:solidFill>
                  <a:srgbClr val="008013"/>
                </a:solidFill>
                <a:latin typeface="Menlo"/>
              </a:rPr>
              <a:t>agrees</a:t>
            </a:r>
            <a:r>
              <a:rPr lang="it-IT" dirty="0">
                <a:solidFill>
                  <a:srgbClr val="008013"/>
                </a:solidFill>
                <a:latin typeface="Menlo"/>
              </a:rPr>
              <a:t> with the </a:t>
            </a:r>
            <a:r>
              <a:rPr lang="it-IT" dirty="0" err="1">
                <a:solidFill>
                  <a:srgbClr val="008013"/>
                </a:solidFill>
                <a:latin typeface="Menlo"/>
              </a:rPr>
              <a:t>sequence</a:t>
            </a:r>
            <a:r>
              <a:rPr lang="it-IT" dirty="0">
                <a:solidFill>
                  <a:srgbClr val="008013"/>
                </a:solidFill>
                <a:latin typeface="Menlo"/>
              </a:rPr>
              <a:t> of </a:t>
            </a:r>
            <a:r>
              <a:rPr lang="it-IT" dirty="0" err="1">
                <a:solidFill>
                  <a:srgbClr val="008013"/>
                </a:solidFill>
                <a:latin typeface="Menlo"/>
              </a:rPr>
              <a:t>likely</a:t>
            </a:r>
            <a:r>
              <a:rPr lang="it-IT" dirty="0">
                <a:solidFill>
                  <a:srgbClr val="008013"/>
                </a:solidFill>
                <a:latin typeface="Menlo"/>
              </a:rPr>
              <a:t> </a:t>
            </a:r>
            <a:r>
              <a:rPr lang="it-IT" dirty="0" err="1">
                <a:solidFill>
                  <a:srgbClr val="008013"/>
                </a:solidFill>
                <a:latin typeface="Menlo"/>
              </a:rPr>
              <a:t>states</a:t>
            </a:r>
            <a:r>
              <a:rPr lang="it-IT" dirty="0">
                <a:solidFill>
                  <a:srgbClr val="008013"/>
                </a:solidFill>
                <a:latin typeface="Menlo"/>
              </a:rPr>
              <a:t> </a:t>
            </a:r>
            <a:r>
              <a:rPr lang="it-IT" dirty="0" err="1">
                <a:solidFill>
                  <a:srgbClr val="008013"/>
                </a:solidFill>
                <a:latin typeface="Menlo"/>
              </a:rPr>
              <a:t>provided</a:t>
            </a:r>
            <a:r>
              <a:rPr lang="it-IT" dirty="0">
                <a:solidFill>
                  <a:srgbClr val="008013"/>
                </a:solidFill>
                <a:latin typeface="Menlo"/>
              </a:rPr>
              <a:t> by the </a:t>
            </a:r>
            <a:r>
              <a:rPr lang="it-IT" dirty="0" err="1">
                <a:solidFill>
                  <a:srgbClr val="008013"/>
                </a:solidFill>
                <a:latin typeface="Menlo"/>
              </a:rPr>
              <a:t>the</a:t>
            </a:r>
            <a:r>
              <a:rPr lang="it-IT" dirty="0">
                <a:solidFill>
                  <a:srgbClr val="008013"/>
                </a:solidFill>
                <a:latin typeface="Menlo"/>
              </a:rPr>
              <a:t> Viterbi </a:t>
            </a:r>
            <a:r>
              <a:rPr lang="it-IT" dirty="0" err="1">
                <a:solidFill>
                  <a:srgbClr val="008013"/>
                </a:solidFill>
                <a:latin typeface="Menlo"/>
              </a:rPr>
              <a:t>Algorithm</a:t>
            </a:r>
            <a:endParaRPr lang="it-IT" dirty="0">
              <a:latin typeface="Menlo"/>
            </a:endParaRPr>
          </a:p>
          <a:p>
            <a:r>
              <a:rPr lang="it-IT" dirty="0">
                <a:latin typeface="Menlo"/>
              </a:rPr>
              <a:t>sum(</a:t>
            </a:r>
            <a:r>
              <a:rPr lang="it-IT" dirty="0" err="1">
                <a:latin typeface="Menlo"/>
              </a:rPr>
              <a:t>states</a:t>
            </a:r>
            <a:r>
              <a:rPr lang="it-IT" dirty="0">
                <a:latin typeface="Menlo"/>
              </a:rPr>
              <a:t>==</a:t>
            </a:r>
            <a:r>
              <a:rPr lang="it-IT" dirty="0" err="1">
                <a:latin typeface="Menlo"/>
              </a:rPr>
              <a:t>likelystates</a:t>
            </a:r>
            <a:r>
              <a:rPr lang="it-IT" dirty="0">
                <a:latin typeface="Menlo"/>
              </a:rPr>
              <a:t>)/</a:t>
            </a:r>
            <a:r>
              <a:rPr lang="it-IT" dirty="0" err="1">
                <a:latin typeface="Menlo"/>
              </a:rPr>
              <a:t>simu_lenght</a:t>
            </a:r>
            <a:r>
              <a:rPr lang="it-IT" dirty="0">
                <a:latin typeface="Menlo"/>
              </a:rPr>
              <a:t> </a:t>
            </a:r>
            <a:r>
              <a:rPr lang="it-IT" dirty="0">
                <a:solidFill>
                  <a:srgbClr val="008013"/>
                </a:solidFill>
                <a:latin typeface="Menlo"/>
              </a:rPr>
              <a:t>% 71%</a:t>
            </a:r>
            <a:endParaRPr lang="it-IT" dirty="0">
              <a:latin typeface="Menlo"/>
            </a:endParaRPr>
          </a:p>
        </p:txBody>
      </p:sp>
      <p:sp>
        <p:nvSpPr>
          <p:cNvPr id="10" name="CasellaDiTesto 9">
            <a:extLst>
              <a:ext uri="{FF2B5EF4-FFF2-40B4-BE49-F238E27FC236}">
                <a16:creationId xmlns:a16="http://schemas.microsoft.com/office/drawing/2014/main" id="{5D04C085-11DF-4F70-B822-DC05F5E2B8DF}"/>
              </a:ext>
            </a:extLst>
          </p:cNvPr>
          <p:cNvSpPr txBox="1"/>
          <p:nvPr/>
        </p:nvSpPr>
        <p:spPr>
          <a:xfrm>
            <a:off x="267114" y="1127897"/>
            <a:ext cx="9510731" cy="415498"/>
          </a:xfrm>
          <a:prstGeom prst="rect">
            <a:avLst/>
          </a:prstGeom>
          <a:noFill/>
        </p:spPr>
        <p:txBody>
          <a:bodyPr wrap="square">
            <a:spAutoFit/>
          </a:bodyPr>
          <a:lstStyle/>
          <a:p>
            <a:pPr marL="342900" indent="-342900">
              <a:buFont typeface="Arial" panose="020B0604020202020204" pitchFamily="34" charset="0"/>
              <a:buChar char="•"/>
            </a:pPr>
            <a:r>
              <a:rPr lang="en-GB" sz="2100" dirty="0"/>
              <a:t>Define our true HMM and generate a realization of </a:t>
            </a:r>
            <a:r>
              <a:rPr lang="en-GB" sz="2100" b="1" dirty="0"/>
              <a:t>observations</a:t>
            </a:r>
            <a:r>
              <a:rPr lang="en-GB" sz="2100" dirty="0"/>
              <a:t> and </a:t>
            </a:r>
            <a:r>
              <a:rPr lang="en-GB" sz="2100" b="1" dirty="0"/>
              <a:t>states</a:t>
            </a:r>
            <a:r>
              <a:rPr lang="en-GB" sz="2100" dirty="0"/>
              <a:t> from it</a:t>
            </a:r>
          </a:p>
        </p:txBody>
      </p:sp>
      <p:sp>
        <p:nvSpPr>
          <p:cNvPr id="11" name="CasellaDiTesto 10">
            <a:extLst>
              <a:ext uri="{FF2B5EF4-FFF2-40B4-BE49-F238E27FC236}">
                <a16:creationId xmlns:a16="http://schemas.microsoft.com/office/drawing/2014/main" id="{83D24470-8696-4A0B-B98D-81C2AB449B52}"/>
              </a:ext>
            </a:extLst>
          </p:cNvPr>
          <p:cNvSpPr txBox="1"/>
          <p:nvPr/>
        </p:nvSpPr>
        <p:spPr>
          <a:xfrm>
            <a:off x="267111" y="3360774"/>
            <a:ext cx="9510731" cy="415498"/>
          </a:xfrm>
          <a:prstGeom prst="rect">
            <a:avLst/>
          </a:prstGeom>
          <a:noFill/>
        </p:spPr>
        <p:txBody>
          <a:bodyPr wrap="square">
            <a:spAutoFit/>
          </a:bodyPr>
          <a:lstStyle/>
          <a:p>
            <a:pPr marL="342900" indent="-342900">
              <a:buFont typeface="Arial" panose="020B0604020202020204" pitchFamily="34" charset="0"/>
              <a:buChar char="•"/>
            </a:pPr>
            <a:r>
              <a:rPr lang="en-GB" sz="2100" dirty="0"/>
              <a:t>Estimate the best state sequence given a sequence of observation</a:t>
            </a:r>
          </a:p>
        </p:txBody>
      </p:sp>
      <p:sp>
        <p:nvSpPr>
          <p:cNvPr id="12" name="CasellaDiTesto 11">
            <a:extLst>
              <a:ext uri="{FF2B5EF4-FFF2-40B4-BE49-F238E27FC236}">
                <a16:creationId xmlns:a16="http://schemas.microsoft.com/office/drawing/2014/main" id="{A094BB88-1397-47A4-8DE5-575D3FE9CA50}"/>
              </a:ext>
            </a:extLst>
          </p:cNvPr>
          <p:cNvSpPr txBox="1"/>
          <p:nvPr/>
        </p:nvSpPr>
        <p:spPr>
          <a:xfrm>
            <a:off x="299815" y="5652260"/>
            <a:ext cx="9510731" cy="415498"/>
          </a:xfrm>
          <a:prstGeom prst="rect">
            <a:avLst/>
          </a:prstGeom>
          <a:noFill/>
        </p:spPr>
        <p:txBody>
          <a:bodyPr wrap="square">
            <a:spAutoFit/>
          </a:bodyPr>
          <a:lstStyle/>
          <a:p>
            <a:pPr marL="342900" indent="-342900">
              <a:buFont typeface="Arial" panose="020B0604020202020204" pitchFamily="34" charset="0"/>
              <a:buChar char="•"/>
            </a:pPr>
            <a:r>
              <a:rPr lang="en-GB" sz="2100" dirty="0"/>
              <a:t>To compute Forward and Backwards probabilities </a:t>
            </a:r>
          </a:p>
        </p:txBody>
      </p:sp>
    </p:spTree>
    <p:extLst>
      <p:ext uri="{BB962C8B-B14F-4D97-AF65-F5344CB8AC3E}">
        <p14:creationId xmlns:p14="http://schemas.microsoft.com/office/powerpoint/2010/main" val="1418760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ttangolo con angoli arrotondati 19">
            <a:extLst>
              <a:ext uri="{FF2B5EF4-FFF2-40B4-BE49-F238E27FC236}">
                <a16:creationId xmlns:a16="http://schemas.microsoft.com/office/drawing/2014/main" id="{5356D47E-7CB3-E64C-3D3E-16AF2E14BCAF}"/>
              </a:ext>
            </a:extLst>
          </p:cNvPr>
          <p:cNvSpPr/>
          <p:nvPr/>
        </p:nvSpPr>
        <p:spPr>
          <a:xfrm>
            <a:off x="238126" y="6684251"/>
            <a:ext cx="9672491" cy="513181"/>
          </a:xfrm>
          <a:prstGeom prst="roundRect">
            <a:avLst/>
          </a:prstGeom>
          <a:solidFill>
            <a:schemeClr val="bg1">
              <a:alpha val="0"/>
            </a:schemeClr>
          </a:solidFill>
          <a:ln w="41275">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noFill/>
            </a:endParaRPr>
          </a:p>
        </p:txBody>
      </p:sp>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p:txBody>
          <a:bodyPr>
            <a:normAutofit/>
          </a:bodyPr>
          <a:lstStyle/>
          <a:p>
            <a:r>
              <a:rPr lang="en-GB" dirty="0"/>
              <a:t>Hidden Markov Models: Motivating example</a:t>
            </a:r>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3</a:t>
            </a:fld>
            <a:endParaRPr lang="it-IT"/>
          </a:p>
        </p:txBody>
      </p:sp>
      <p:sp>
        <p:nvSpPr>
          <p:cNvPr id="26" name="CasellaDiTesto 25">
            <a:extLst>
              <a:ext uri="{FF2B5EF4-FFF2-40B4-BE49-F238E27FC236}">
                <a16:creationId xmlns:a16="http://schemas.microsoft.com/office/drawing/2014/main" id="{82386D44-D53F-40BE-B342-9B884853FF8B}"/>
              </a:ext>
            </a:extLst>
          </p:cNvPr>
          <p:cNvSpPr txBox="1"/>
          <p:nvPr/>
        </p:nvSpPr>
        <p:spPr>
          <a:xfrm>
            <a:off x="332513" y="1129617"/>
            <a:ext cx="9055073" cy="415498"/>
          </a:xfrm>
          <a:prstGeom prst="rect">
            <a:avLst/>
          </a:prstGeom>
          <a:noFill/>
        </p:spPr>
        <p:txBody>
          <a:bodyPr wrap="square">
            <a:spAutoFit/>
          </a:bodyPr>
          <a:lstStyle/>
          <a:p>
            <a:pPr marL="285750" indent="-285750">
              <a:buFont typeface="Arial" panose="020B0604020202020204" pitchFamily="34" charset="0"/>
              <a:buChar char="•"/>
            </a:pPr>
            <a:r>
              <a:rPr lang="it-IT" sz="2100" dirty="0"/>
              <a:t>A </a:t>
            </a:r>
            <a:r>
              <a:rPr lang="it-IT" sz="2100" dirty="0" err="1"/>
              <a:t>person</a:t>
            </a:r>
            <a:r>
              <a:rPr lang="it-IT" sz="2100" dirty="0"/>
              <a:t> </a:t>
            </a:r>
            <a:r>
              <a:rPr lang="it-IT" sz="2100" dirty="0" err="1"/>
              <a:t>is</a:t>
            </a:r>
            <a:r>
              <a:rPr lang="it-IT" sz="2100" dirty="0"/>
              <a:t> </a:t>
            </a:r>
            <a:r>
              <a:rPr lang="it-IT" sz="2100" dirty="0" err="1"/>
              <a:t>flipping</a:t>
            </a:r>
            <a:r>
              <a:rPr lang="it-IT" sz="2100" dirty="0"/>
              <a:t> a </a:t>
            </a:r>
            <a:r>
              <a:rPr lang="it-IT" sz="2100" dirty="0" err="1"/>
              <a:t>coin</a:t>
            </a:r>
            <a:r>
              <a:rPr lang="it-IT" sz="2100" dirty="0"/>
              <a:t> </a:t>
            </a:r>
            <a:r>
              <a:rPr lang="it-IT" sz="2100" dirty="0" err="1"/>
              <a:t>behind</a:t>
            </a:r>
            <a:r>
              <a:rPr lang="it-IT" sz="2100" dirty="0"/>
              <a:t> a </a:t>
            </a:r>
            <a:r>
              <a:rPr lang="it-IT" sz="2100" dirty="0" err="1"/>
              <a:t>curtain</a:t>
            </a:r>
            <a:r>
              <a:rPr lang="it-IT" sz="2100" dirty="0"/>
              <a:t>.</a:t>
            </a:r>
            <a:endParaRPr lang="en-US" sz="2100" dirty="0"/>
          </a:p>
        </p:txBody>
      </p:sp>
      <mc:AlternateContent xmlns:mc="http://schemas.openxmlformats.org/markup-compatibility/2006" xmlns:a14="http://schemas.microsoft.com/office/drawing/2010/main">
        <mc:Choice Requires="a14">
          <p:sp>
            <p:nvSpPr>
              <p:cNvPr id="28" name="CasellaDiTesto 27">
                <a:extLst>
                  <a:ext uri="{FF2B5EF4-FFF2-40B4-BE49-F238E27FC236}">
                    <a16:creationId xmlns:a16="http://schemas.microsoft.com/office/drawing/2014/main" id="{0CDF8E0C-43A9-49F5-9B16-5389AD01409A}"/>
                  </a:ext>
                </a:extLst>
              </p:cNvPr>
              <p:cNvSpPr txBox="1"/>
              <p:nvPr/>
            </p:nvSpPr>
            <p:spPr>
              <a:xfrm>
                <a:off x="2418442" y="3501278"/>
                <a:ext cx="6725557" cy="41549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it-IT" sz="2100" i="1" smtClean="0">
                          <a:latin typeface="Cambria Math" panose="02040503050406030204" pitchFamily="18" charset="0"/>
                        </a:rPr>
                        <m:t>𝑂</m:t>
                      </m:r>
                      <m:r>
                        <a:rPr lang="it-IT" sz="2100" i="1" smtClean="0">
                          <a:latin typeface="Cambria Math" panose="02040503050406030204" pitchFamily="18" charset="0"/>
                        </a:rPr>
                        <m:t>=</m:t>
                      </m:r>
                      <m:d>
                        <m:dPr>
                          <m:begChr m:val="{"/>
                          <m:endChr m:val="}"/>
                          <m:ctrlPr>
                            <a:rPr lang="it-IT" sz="2100" i="1">
                              <a:latin typeface="Cambria Math" panose="02040503050406030204" pitchFamily="18" charset="0"/>
                            </a:rPr>
                          </m:ctrlPr>
                        </m:dPr>
                        <m:e>
                          <m:sSub>
                            <m:sSubPr>
                              <m:ctrlPr>
                                <a:rPr lang="it-IT" sz="2100" i="1">
                                  <a:latin typeface="Cambria Math" panose="02040503050406030204" pitchFamily="18" charset="0"/>
                                </a:rPr>
                              </m:ctrlPr>
                            </m:sSubPr>
                            <m:e>
                              <m:r>
                                <a:rPr lang="it-IT" sz="2100" i="1">
                                  <a:latin typeface="Cambria Math" panose="02040503050406030204" pitchFamily="18" charset="0"/>
                                </a:rPr>
                                <m:t>𝑜</m:t>
                              </m:r>
                            </m:e>
                            <m:sub>
                              <m:r>
                                <a:rPr lang="it-IT" sz="2100" i="1">
                                  <a:latin typeface="Cambria Math" panose="02040503050406030204" pitchFamily="18" charset="0"/>
                                </a:rPr>
                                <m:t>1</m:t>
                              </m:r>
                            </m:sub>
                          </m:sSub>
                          <m:r>
                            <a:rPr lang="it-IT" sz="2100" i="1">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𝑜</m:t>
                              </m:r>
                            </m:e>
                            <m:sub>
                              <m:r>
                                <a:rPr lang="it-IT" sz="2100" b="0" i="1" smtClean="0">
                                  <a:latin typeface="Cambria Math" panose="02040503050406030204" pitchFamily="18" charset="0"/>
                                </a:rPr>
                                <m:t>2</m:t>
                              </m:r>
                            </m:sub>
                          </m:sSub>
                          <m:r>
                            <a:rPr lang="it-IT" sz="2100" i="1">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𝑜</m:t>
                              </m:r>
                            </m:e>
                            <m:sub>
                              <m:r>
                                <a:rPr lang="it-IT" sz="2100" b="0" i="1" smtClean="0">
                                  <a:latin typeface="Cambria Math" panose="02040503050406030204" pitchFamily="18" charset="0"/>
                                </a:rPr>
                                <m:t>𝑇</m:t>
                              </m:r>
                            </m:sub>
                          </m:sSub>
                        </m:e>
                      </m:d>
                      <m:r>
                        <a:rPr lang="it-IT" sz="2100" i="1">
                          <a:latin typeface="Cambria Math" panose="02040503050406030204" pitchFamily="18" charset="0"/>
                        </a:rPr>
                        <m:t>=</m:t>
                      </m:r>
                      <m:d>
                        <m:dPr>
                          <m:begChr m:val="{"/>
                          <m:endChr m:val="}"/>
                          <m:ctrlPr>
                            <a:rPr lang="it-IT" sz="2100" i="1">
                              <a:latin typeface="Cambria Math" panose="02040503050406030204" pitchFamily="18" charset="0"/>
                            </a:rPr>
                          </m:ctrlPr>
                        </m:dPr>
                        <m:e>
                          <m:r>
                            <a:rPr lang="it-IT" sz="2100" i="1">
                              <a:latin typeface="Cambria Math" panose="02040503050406030204" pitchFamily="18" charset="0"/>
                            </a:rPr>
                            <m:t>𝒯</m:t>
                          </m:r>
                          <m:r>
                            <a:rPr lang="it-IT" sz="2100" b="0" i="1" smtClean="0">
                              <a:latin typeface="Cambria Math" panose="02040503050406030204" pitchFamily="18" charset="0"/>
                            </a:rPr>
                            <m:t>,</m:t>
                          </m:r>
                          <m:r>
                            <a:rPr lang="it-IT" sz="2100" b="0" i="1" smtClean="0">
                              <a:latin typeface="Cambria Math" panose="02040503050406030204" pitchFamily="18" charset="0"/>
                            </a:rPr>
                            <m:t>ℋ</m:t>
                          </m:r>
                          <m:r>
                            <a:rPr lang="it-IT" sz="2100" i="1">
                              <a:latin typeface="Cambria Math" panose="02040503050406030204" pitchFamily="18" charset="0"/>
                            </a:rPr>
                            <m:t>,</m:t>
                          </m:r>
                          <m:r>
                            <a:rPr lang="it-IT" sz="2100" b="0" i="1" smtClean="0">
                              <a:latin typeface="Cambria Math" panose="02040503050406030204" pitchFamily="18" charset="0"/>
                            </a:rPr>
                            <m:t>𝒯</m:t>
                          </m:r>
                          <m:r>
                            <a:rPr lang="it-IT" sz="2100" i="1">
                              <a:latin typeface="Cambria Math" panose="02040503050406030204" pitchFamily="18" charset="0"/>
                            </a:rPr>
                            <m:t>,</m:t>
                          </m:r>
                          <m:r>
                            <a:rPr lang="it-IT" sz="2100" i="1">
                              <a:latin typeface="Cambria Math" panose="02040503050406030204" pitchFamily="18" charset="0"/>
                            </a:rPr>
                            <m:t>ℋ</m:t>
                          </m:r>
                          <m:r>
                            <a:rPr lang="it-IT" sz="2100" b="0" i="1" smtClean="0">
                              <a:latin typeface="Cambria Math" panose="02040503050406030204" pitchFamily="18" charset="0"/>
                            </a:rPr>
                            <m:t>,</m:t>
                          </m:r>
                          <m:r>
                            <a:rPr lang="it-IT" sz="2100" i="1">
                              <a:latin typeface="Cambria Math" panose="02040503050406030204" pitchFamily="18" charset="0"/>
                            </a:rPr>
                            <m:t>ℋ</m:t>
                          </m:r>
                          <m:r>
                            <a:rPr lang="it-IT" sz="2100" b="0" i="1" smtClean="0">
                              <a:latin typeface="Cambria Math" panose="02040503050406030204" pitchFamily="18" charset="0"/>
                            </a:rPr>
                            <m:t>,…,</m:t>
                          </m:r>
                          <m:r>
                            <a:rPr lang="it-IT" sz="2100" i="1">
                              <a:latin typeface="Cambria Math" panose="02040503050406030204" pitchFamily="18" charset="0"/>
                            </a:rPr>
                            <m:t>𝒯</m:t>
                          </m:r>
                        </m:e>
                      </m:d>
                    </m:oMath>
                  </m:oMathPara>
                </a14:m>
                <a:endParaRPr lang="en-US" sz="2100" dirty="0"/>
              </a:p>
            </p:txBody>
          </p:sp>
        </mc:Choice>
        <mc:Fallback xmlns="">
          <p:sp>
            <p:nvSpPr>
              <p:cNvPr id="28" name="CasellaDiTesto 27">
                <a:extLst>
                  <a:ext uri="{FF2B5EF4-FFF2-40B4-BE49-F238E27FC236}">
                    <a16:creationId xmlns:a16="http://schemas.microsoft.com/office/drawing/2014/main" id="{0CDF8E0C-43A9-49F5-9B16-5389AD01409A}"/>
                  </a:ext>
                </a:extLst>
              </p:cNvPr>
              <p:cNvSpPr txBox="1">
                <a:spLocks noRot="1" noChangeAspect="1" noMove="1" noResize="1" noEditPoints="1" noAdjustHandles="1" noChangeArrowheads="1" noChangeShapeType="1" noTextEdit="1"/>
              </p:cNvSpPr>
              <p:nvPr/>
            </p:nvSpPr>
            <p:spPr>
              <a:xfrm>
                <a:off x="2418442" y="3501278"/>
                <a:ext cx="6725557" cy="415498"/>
              </a:xfrm>
              <a:prstGeom prst="rect">
                <a:avLst/>
              </a:prstGeom>
              <a:blipFill>
                <a:blip r:embed="rId3"/>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1" name="CasellaDiTesto 10">
                <a:extLst>
                  <a:ext uri="{FF2B5EF4-FFF2-40B4-BE49-F238E27FC236}">
                    <a16:creationId xmlns:a16="http://schemas.microsoft.com/office/drawing/2014/main" id="{CB4F747A-ED71-40C6-9370-A1E778940129}"/>
                  </a:ext>
                </a:extLst>
              </p:cNvPr>
              <p:cNvSpPr txBox="1"/>
              <p:nvPr/>
            </p:nvSpPr>
            <p:spPr>
              <a:xfrm>
                <a:off x="332513" y="1713749"/>
                <a:ext cx="9055073" cy="415498"/>
              </a:xfrm>
              <a:prstGeom prst="rect">
                <a:avLst/>
              </a:prstGeom>
              <a:noFill/>
            </p:spPr>
            <p:txBody>
              <a:bodyPr wrap="square">
                <a:spAutoFit/>
              </a:bodyPr>
              <a:lstStyle/>
              <a:p>
                <a:pPr marL="285750" indent="-285750">
                  <a:buFont typeface="Arial" panose="020B0604020202020204" pitchFamily="34" charset="0"/>
                  <a:buChar char="•"/>
                </a:pPr>
                <a:r>
                  <a:rPr lang="it-IT" sz="2100" dirty="0"/>
                  <a:t>Each </a:t>
                </a:r>
                <a:r>
                  <a:rPr lang="it-IT" sz="2100" dirty="0" err="1"/>
                  <a:t>result</a:t>
                </a:r>
                <a:r>
                  <a:rPr lang="it-IT" sz="2100" dirty="0"/>
                  <a:t> </a:t>
                </a:r>
                <a:r>
                  <a:rPr lang="it-IT" sz="2100" dirty="0" err="1"/>
                  <a:t>is</a:t>
                </a:r>
                <a:r>
                  <a:rPr lang="it-IT" sz="2100" dirty="0"/>
                  <a:t> </a:t>
                </a:r>
                <a:r>
                  <a:rPr lang="it-IT" sz="2100" dirty="0" err="1"/>
                  <a:t>called</a:t>
                </a:r>
                <a:r>
                  <a:rPr lang="it-IT" sz="2100" dirty="0"/>
                  <a:t> out by an </a:t>
                </a:r>
                <a:r>
                  <a:rPr lang="it-IT" sz="2100" dirty="0" err="1"/>
                  <a:t>observer</a:t>
                </a:r>
                <a:r>
                  <a:rPr lang="it-IT" sz="2100" dirty="0"/>
                  <a:t> and </a:t>
                </a:r>
                <a:r>
                  <a:rPr lang="it-IT" sz="2100" dirty="0" err="1"/>
                  <a:t>it</a:t>
                </a:r>
                <a:r>
                  <a:rPr lang="it-IT" sz="2100" dirty="0"/>
                  <a:t> </a:t>
                </a:r>
                <a:r>
                  <a:rPr lang="it-IT" sz="2100" dirty="0" err="1"/>
                  <a:t>becomes</a:t>
                </a:r>
                <a:r>
                  <a:rPr lang="it-IT" sz="2100" dirty="0"/>
                  <a:t> </a:t>
                </a:r>
                <a:r>
                  <a:rPr lang="it-IT" sz="2100" dirty="0" err="1"/>
                  <a:t>our</a:t>
                </a:r>
                <a:r>
                  <a:rPr lang="it-IT" sz="2100" dirty="0"/>
                  <a:t> </a:t>
                </a:r>
                <a:r>
                  <a:rPr lang="it-IT" sz="2100" dirty="0" err="1"/>
                  <a:t>observation</a:t>
                </a:r>
                <a:r>
                  <a:rPr lang="it-IT" sz="2100" dirty="0"/>
                  <a:t> </a:t>
                </a:r>
                <a14:m>
                  <m:oMath xmlns:m="http://schemas.openxmlformats.org/officeDocument/2006/math">
                    <m:sSub>
                      <m:sSubPr>
                        <m:ctrlPr>
                          <a:rPr lang="it-IT" sz="2100" i="1" smtClean="0">
                            <a:latin typeface="Cambria Math" panose="02040503050406030204" pitchFamily="18" charset="0"/>
                          </a:rPr>
                        </m:ctrlPr>
                      </m:sSubPr>
                      <m:e>
                        <m:r>
                          <a:rPr lang="it-IT" sz="2100" i="1">
                            <a:latin typeface="Cambria Math" panose="02040503050406030204" pitchFamily="18" charset="0"/>
                          </a:rPr>
                          <m:t>𝑜</m:t>
                        </m:r>
                      </m:e>
                      <m:sub>
                        <m:r>
                          <a:rPr lang="it-IT" sz="2100" b="0" i="1" smtClean="0">
                            <a:latin typeface="Cambria Math" panose="02040503050406030204" pitchFamily="18" charset="0"/>
                          </a:rPr>
                          <m:t>𝑡</m:t>
                        </m:r>
                      </m:sub>
                    </m:sSub>
                  </m:oMath>
                </a14:m>
                <a:r>
                  <a:rPr lang="en-US" sz="2100" dirty="0"/>
                  <a:t>.</a:t>
                </a:r>
              </a:p>
            </p:txBody>
          </p:sp>
        </mc:Choice>
        <mc:Fallback xmlns="">
          <p:sp>
            <p:nvSpPr>
              <p:cNvPr id="11" name="CasellaDiTesto 10">
                <a:extLst>
                  <a:ext uri="{FF2B5EF4-FFF2-40B4-BE49-F238E27FC236}">
                    <a16:creationId xmlns:a16="http://schemas.microsoft.com/office/drawing/2014/main" id="{CB4F747A-ED71-40C6-9370-A1E778940129}"/>
                  </a:ext>
                </a:extLst>
              </p:cNvPr>
              <p:cNvSpPr txBox="1">
                <a:spLocks noRot="1" noChangeAspect="1" noMove="1" noResize="1" noEditPoints="1" noAdjustHandles="1" noChangeArrowheads="1" noChangeShapeType="1" noTextEdit="1"/>
              </p:cNvSpPr>
              <p:nvPr/>
            </p:nvSpPr>
            <p:spPr>
              <a:xfrm>
                <a:off x="332513" y="1713749"/>
                <a:ext cx="9055073" cy="415498"/>
              </a:xfrm>
              <a:prstGeom prst="rect">
                <a:avLst/>
              </a:prstGeom>
              <a:blipFill>
                <a:blip r:embed="rId4"/>
                <a:stretch>
                  <a:fillRect l="-673" t="-8824" b="-29412"/>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2" name="CasellaDiTesto 11">
                <a:extLst>
                  <a:ext uri="{FF2B5EF4-FFF2-40B4-BE49-F238E27FC236}">
                    <a16:creationId xmlns:a16="http://schemas.microsoft.com/office/drawing/2014/main" id="{0CE4AC5B-DB11-4E85-B3B3-EA717D1F881B}"/>
                  </a:ext>
                </a:extLst>
              </p:cNvPr>
              <p:cNvSpPr txBox="1"/>
              <p:nvPr/>
            </p:nvSpPr>
            <p:spPr>
              <a:xfrm>
                <a:off x="332513" y="2357190"/>
                <a:ext cx="9055073" cy="738664"/>
              </a:xfrm>
              <a:prstGeom prst="rect">
                <a:avLst/>
              </a:prstGeom>
              <a:noFill/>
            </p:spPr>
            <p:txBody>
              <a:bodyPr wrap="square">
                <a:spAutoFit/>
              </a:bodyPr>
              <a:lstStyle/>
              <a:p>
                <a:pPr marL="285750" indent="-285750">
                  <a:buFont typeface="Arial" panose="020B0604020202020204" pitchFamily="34" charset="0"/>
                  <a:buChar char="•"/>
                </a:pPr>
                <a:r>
                  <a:rPr lang="it-IT" sz="2100" dirty="0" err="1"/>
                  <a:t>Thus</a:t>
                </a:r>
                <a:r>
                  <a:rPr lang="it-IT" sz="2100" dirty="0"/>
                  <a:t>, </a:t>
                </a:r>
                <a:r>
                  <a:rPr lang="it-IT" sz="2100" dirty="0" err="1"/>
                  <a:t>what</a:t>
                </a:r>
                <a:r>
                  <a:rPr lang="it-IT" sz="2100" dirty="0"/>
                  <a:t> </a:t>
                </a:r>
                <a:r>
                  <a:rPr lang="it-IT" sz="2100" dirty="0" err="1"/>
                  <a:t>we</a:t>
                </a:r>
                <a:r>
                  <a:rPr lang="it-IT" sz="2100" dirty="0"/>
                  <a:t> are </a:t>
                </a:r>
                <a:r>
                  <a:rPr lang="it-IT" sz="2100" dirty="0" err="1"/>
                  <a:t>now</a:t>
                </a:r>
                <a:r>
                  <a:rPr lang="it-IT" sz="2100" dirty="0"/>
                  <a:t> </a:t>
                </a:r>
                <a:r>
                  <a:rPr lang="it-IT" sz="2100" dirty="0" err="1"/>
                  <a:t>observing</a:t>
                </a:r>
                <a:r>
                  <a:rPr lang="it-IT" sz="2100" dirty="0"/>
                  <a:t> </a:t>
                </a:r>
                <a:r>
                  <a:rPr lang="it-IT" sz="2100" dirty="0" err="1"/>
                  <a:t>is</a:t>
                </a:r>
                <a:r>
                  <a:rPr lang="it-IT" sz="2100" dirty="0"/>
                  <a:t> </a:t>
                </a:r>
                <a:r>
                  <a:rPr lang="it-IT" sz="2100" dirty="0" err="1"/>
                  <a:t>not</a:t>
                </a:r>
                <a:r>
                  <a:rPr lang="it-IT" sz="2100" dirty="0"/>
                  <a:t> the state of the </a:t>
                </a:r>
                <a:r>
                  <a:rPr lang="it-IT" sz="2100" dirty="0" err="1"/>
                  <a:t>coin</a:t>
                </a:r>
                <a:r>
                  <a:rPr lang="it-IT" sz="2100" dirty="0"/>
                  <a:t> </a:t>
                </a:r>
                <a14:m>
                  <m:oMath xmlns:m="http://schemas.openxmlformats.org/officeDocument/2006/math">
                    <m:sSub>
                      <m:sSubPr>
                        <m:ctrlPr>
                          <a:rPr lang="it-IT" sz="2100" i="1" smtClean="0">
                            <a:latin typeface="Cambria Math" panose="02040503050406030204" pitchFamily="18" charset="0"/>
                          </a:rPr>
                        </m:ctrlPr>
                      </m:sSubPr>
                      <m:e>
                        <m:r>
                          <a:rPr lang="it-IT" sz="2100" b="0" i="1" smtClean="0">
                            <a:latin typeface="Cambria Math" panose="02040503050406030204" pitchFamily="18" charset="0"/>
                          </a:rPr>
                          <m:t>𝑞</m:t>
                        </m:r>
                      </m:e>
                      <m:sub>
                        <m:r>
                          <a:rPr lang="it-IT" sz="2100" b="0" i="1" smtClean="0">
                            <a:latin typeface="Cambria Math" panose="02040503050406030204" pitchFamily="18" charset="0"/>
                          </a:rPr>
                          <m:t>𝑡</m:t>
                        </m:r>
                      </m:sub>
                    </m:sSub>
                  </m:oMath>
                </a14:m>
                <a:r>
                  <a:rPr lang="it-IT" sz="2100" dirty="0"/>
                  <a:t>, </a:t>
                </a:r>
                <a:r>
                  <a:rPr lang="it-IT" sz="2100" dirty="0" err="1"/>
                  <a:t>but</a:t>
                </a:r>
                <a:r>
                  <a:rPr lang="it-IT" sz="2100" dirty="0"/>
                  <a:t> </a:t>
                </a:r>
                <a:r>
                  <a:rPr lang="it-IT" sz="2100" dirty="0" err="1"/>
                  <a:t>what</a:t>
                </a:r>
                <a:r>
                  <a:rPr lang="it-IT" sz="2100" dirty="0"/>
                  <a:t> the </a:t>
                </a:r>
                <a:r>
                  <a:rPr lang="it-IT" sz="2100" dirty="0" err="1"/>
                  <a:t>person</a:t>
                </a:r>
                <a:r>
                  <a:rPr lang="it-IT" sz="2100" dirty="0"/>
                  <a:t> </a:t>
                </a:r>
                <a:r>
                  <a:rPr lang="it-IT" sz="2100" dirty="0" err="1"/>
                  <a:t>behind</a:t>
                </a:r>
                <a:r>
                  <a:rPr lang="it-IT" sz="2100" dirty="0"/>
                  <a:t> the </a:t>
                </a:r>
                <a:r>
                  <a:rPr lang="it-IT" sz="2100" dirty="0" err="1"/>
                  <a:t>curtain</a:t>
                </a:r>
                <a:r>
                  <a:rPr lang="it-IT" sz="2100" dirty="0"/>
                  <a:t> </a:t>
                </a:r>
                <a:r>
                  <a:rPr lang="it-IT" sz="2100" dirty="0" err="1"/>
                  <a:t>is</a:t>
                </a:r>
                <a:r>
                  <a:rPr lang="it-IT" sz="2100" dirty="0"/>
                  <a:t> </a:t>
                </a:r>
                <a:r>
                  <a:rPr lang="it-IT" sz="2100" dirty="0" err="1"/>
                  <a:t>calling</a:t>
                </a:r>
                <a:r>
                  <a:rPr lang="it-IT" sz="2100" dirty="0"/>
                  <a:t> out.</a:t>
                </a:r>
                <a:endParaRPr lang="en-US" sz="2100" dirty="0"/>
              </a:p>
            </p:txBody>
          </p:sp>
        </mc:Choice>
        <mc:Fallback xmlns="">
          <p:sp>
            <p:nvSpPr>
              <p:cNvPr id="12" name="CasellaDiTesto 11">
                <a:extLst>
                  <a:ext uri="{FF2B5EF4-FFF2-40B4-BE49-F238E27FC236}">
                    <a16:creationId xmlns:a16="http://schemas.microsoft.com/office/drawing/2014/main" id="{0CE4AC5B-DB11-4E85-B3B3-EA717D1F881B}"/>
                  </a:ext>
                </a:extLst>
              </p:cNvPr>
              <p:cNvSpPr txBox="1">
                <a:spLocks noRot="1" noChangeAspect="1" noMove="1" noResize="1" noEditPoints="1" noAdjustHandles="1" noChangeArrowheads="1" noChangeShapeType="1" noTextEdit="1"/>
              </p:cNvSpPr>
              <p:nvPr/>
            </p:nvSpPr>
            <p:spPr>
              <a:xfrm>
                <a:off x="332513" y="2357190"/>
                <a:ext cx="9055073" cy="738664"/>
              </a:xfrm>
              <a:prstGeom prst="rect">
                <a:avLst/>
              </a:prstGeom>
              <a:blipFill>
                <a:blip r:embed="rId5"/>
                <a:stretch>
                  <a:fillRect l="-673" t="-5785" b="-14876"/>
                </a:stretch>
              </a:blipFill>
            </p:spPr>
            <p:txBody>
              <a:bodyPr/>
              <a:lstStyle/>
              <a:p>
                <a:r>
                  <a:rPr lang="it-IT">
                    <a:noFill/>
                  </a:rPr>
                  <a:t> </a:t>
                </a:r>
              </a:p>
            </p:txBody>
          </p:sp>
        </mc:Fallback>
      </mc:AlternateContent>
      <p:sp>
        <p:nvSpPr>
          <p:cNvPr id="13" name="CasellaDiTesto 12">
            <a:extLst>
              <a:ext uri="{FF2B5EF4-FFF2-40B4-BE49-F238E27FC236}">
                <a16:creationId xmlns:a16="http://schemas.microsoft.com/office/drawing/2014/main" id="{ACBBD3DB-3E5F-4BB2-839D-AD0EB283EC64}"/>
              </a:ext>
            </a:extLst>
          </p:cNvPr>
          <p:cNvSpPr txBox="1"/>
          <p:nvPr/>
        </p:nvSpPr>
        <p:spPr>
          <a:xfrm>
            <a:off x="302781" y="4897220"/>
            <a:ext cx="9055073" cy="415498"/>
          </a:xfrm>
          <a:prstGeom prst="rect">
            <a:avLst/>
          </a:prstGeom>
          <a:noFill/>
        </p:spPr>
        <p:txBody>
          <a:bodyPr wrap="square">
            <a:spAutoFit/>
          </a:bodyPr>
          <a:lstStyle/>
          <a:p>
            <a:pPr marL="285750" indent="-285750">
              <a:buFont typeface="Arial" panose="020B0604020202020204" pitchFamily="34" charset="0"/>
              <a:buChar char="•"/>
            </a:pPr>
            <a:r>
              <a:rPr lang="it-IT" sz="2100" dirty="0"/>
              <a:t>How do </a:t>
            </a:r>
            <a:r>
              <a:rPr lang="it-IT" sz="2100" dirty="0" err="1"/>
              <a:t>we</a:t>
            </a:r>
            <a:r>
              <a:rPr lang="it-IT" sz="2100" dirty="0"/>
              <a:t> model </a:t>
            </a:r>
            <a:r>
              <a:rPr lang="it-IT" sz="2100" dirty="0" err="1"/>
              <a:t>this</a:t>
            </a:r>
            <a:r>
              <a:rPr lang="it-IT" sz="2100" dirty="0"/>
              <a:t> situation?</a:t>
            </a:r>
            <a:endParaRPr lang="en-US" sz="2100" dirty="0"/>
          </a:p>
        </p:txBody>
      </p:sp>
      <p:sp>
        <p:nvSpPr>
          <p:cNvPr id="16" name="CasellaDiTesto 15">
            <a:extLst>
              <a:ext uri="{FF2B5EF4-FFF2-40B4-BE49-F238E27FC236}">
                <a16:creationId xmlns:a16="http://schemas.microsoft.com/office/drawing/2014/main" id="{6A16304F-4DB1-4156-888F-CFD8A64D0A68}"/>
              </a:ext>
            </a:extLst>
          </p:cNvPr>
          <p:cNvSpPr txBox="1"/>
          <p:nvPr/>
        </p:nvSpPr>
        <p:spPr>
          <a:xfrm>
            <a:off x="302782" y="5505206"/>
            <a:ext cx="9777844" cy="415498"/>
          </a:xfrm>
          <a:prstGeom prst="rect">
            <a:avLst/>
          </a:prstGeom>
          <a:noFill/>
        </p:spPr>
        <p:txBody>
          <a:bodyPr wrap="square">
            <a:spAutoFit/>
          </a:bodyPr>
          <a:lstStyle/>
          <a:p>
            <a:pPr marL="342900" indent="-342900">
              <a:buFont typeface="Wingdings" panose="05000000000000000000" pitchFamily="2" charset="2"/>
              <a:buChar char="ü"/>
            </a:pPr>
            <a:r>
              <a:rPr lang="it-IT" sz="2100" dirty="0" err="1"/>
              <a:t>Should</a:t>
            </a:r>
            <a:r>
              <a:rPr lang="it-IT" sz="2100" dirty="0"/>
              <a:t> </a:t>
            </a:r>
            <a:r>
              <a:rPr lang="it-IT" sz="2100" dirty="0" err="1"/>
              <a:t>we</a:t>
            </a:r>
            <a:r>
              <a:rPr lang="it-IT" sz="2100" dirty="0"/>
              <a:t> assume </a:t>
            </a:r>
            <a:r>
              <a:rPr lang="it-IT" sz="2100" b="1" dirty="0"/>
              <a:t>1 fair </a:t>
            </a:r>
            <a:r>
              <a:rPr lang="it-IT" sz="2100" b="1" dirty="0" err="1"/>
              <a:t>coin</a:t>
            </a:r>
            <a:r>
              <a:rPr lang="it-IT" sz="2100" dirty="0"/>
              <a:t> </a:t>
            </a:r>
            <a:r>
              <a:rPr lang="it-IT" sz="2100" dirty="0" err="1"/>
              <a:t>is</a:t>
            </a:r>
            <a:r>
              <a:rPr lang="it-IT" sz="2100" dirty="0"/>
              <a:t> </a:t>
            </a:r>
            <a:r>
              <a:rPr lang="it-IT" sz="2100" dirty="0" err="1"/>
              <a:t>being</a:t>
            </a:r>
            <a:r>
              <a:rPr lang="it-IT" sz="2100" dirty="0"/>
              <a:t> </a:t>
            </a:r>
            <a:r>
              <a:rPr lang="it-IT" sz="2100" dirty="0" err="1"/>
              <a:t>flipped</a:t>
            </a:r>
            <a:r>
              <a:rPr lang="it-IT" sz="2100" dirty="0"/>
              <a:t>? (</a:t>
            </a:r>
            <a:r>
              <a:rPr lang="it-IT" sz="2100" i="1" dirty="0" err="1"/>
              <a:t>even</a:t>
            </a:r>
            <a:r>
              <a:rPr lang="it-IT" sz="2100" i="1" dirty="0"/>
              <a:t> </a:t>
            </a:r>
            <a:r>
              <a:rPr lang="it-IT" sz="2100" i="1" dirty="0" err="1"/>
              <a:t>if</a:t>
            </a:r>
            <a:r>
              <a:rPr lang="it-IT" sz="2100" i="1" dirty="0"/>
              <a:t> </a:t>
            </a:r>
            <a:r>
              <a:rPr lang="it-IT" sz="2100" i="1" dirty="0" err="1"/>
              <a:t>they</a:t>
            </a:r>
            <a:r>
              <a:rPr lang="it-IT" sz="2100" i="1" dirty="0"/>
              <a:t> </a:t>
            </a:r>
            <a:r>
              <a:rPr lang="it-IT" sz="2100" i="1" dirty="0" err="1"/>
              <a:t>could</a:t>
            </a:r>
            <a:r>
              <a:rPr lang="it-IT" sz="2100" i="1" dirty="0"/>
              <a:t> be more and </a:t>
            </a:r>
            <a:r>
              <a:rPr lang="it-IT" sz="2100" i="1" dirty="0" err="1"/>
              <a:t>unfair</a:t>
            </a:r>
            <a:r>
              <a:rPr lang="it-IT" sz="2100" dirty="0"/>
              <a:t>)</a:t>
            </a:r>
            <a:endParaRPr lang="en-US" sz="2100" dirty="0"/>
          </a:p>
        </p:txBody>
      </p:sp>
      <p:sp>
        <p:nvSpPr>
          <p:cNvPr id="17" name="CasellaDiTesto 16">
            <a:extLst>
              <a:ext uri="{FF2B5EF4-FFF2-40B4-BE49-F238E27FC236}">
                <a16:creationId xmlns:a16="http://schemas.microsoft.com/office/drawing/2014/main" id="{7272BBAA-0BB7-4F07-9012-23C7E7E18BF6}"/>
              </a:ext>
            </a:extLst>
          </p:cNvPr>
          <p:cNvSpPr txBox="1"/>
          <p:nvPr/>
        </p:nvSpPr>
        <p:spPr>
          <a:xfrm>
            <a:off x="302781" y="6051730"/>
            <a:ext cx="9055073" cy="415498"/>
          </a:xfrm>
          <a:prstGeom prst="rect">
            <a:avLst/>
          </a:prstGeom>
          <a:noFill/>
        </p:spPr>
        <p:txBody>
          <a:bodyPr wrap="square">
            <a:spAutoFit/>
          </a:bodyPr>
          <a:lstStyle/>
          <a:p>
            <a:pPr marL="342900" indent="-342900">
              <a:buFont typeface="Wingdings" panose="05000000000000000000" pitchFamily="2" charset="2"/>
              <a:buChar char="ü"/>
            </a:pPr>
            <a:r>
              <a:rPr lang="it-IT" sz="2100" dirty="0" err="1"/>
              <a:t>Should</a:t>
            </a:r>
            <a:r>
              <a:rPr lang="it-IT" sz="2100" dirty="0"/>
              <a:t> </a:t>
            </a:r>
            <a:r>
              <a:rPr lang="it-IT" sz="2100" dirty="0" err="1"/>
              <a:t>we</a:t>
            </a:r>
            <a:r>
              <a:rPr lang="it-IT" sz="2100" dirty="0"/>
              <a:t> assume the </a:t>
            </a:r>
            <a:r>
              <a:rPr lang="it-IT" sz="2100" dirty="0" err="1"/>
              <a:t>caller</a:t>
            </a:r>
            <a:r>
              <a:rPr lang="it-IT" sz="2100" dirty="0"/>
              <a:t> </a:t>
            </a:r>
            <a:r>
              <a:rPr lang="it-IT" sz="2100" dirty="0" err="1"/>
              <a:t>is</a:t>
            </a:r>
            <a:r>
              <a:rPr lang="it-IT" sz="2100" dirty="0"/>
              <a:t> accurate? (</a:t>
            </a:r>
            <a:r>
              <a:rPr lang="it-IT" sz="2100" i="1" dirty="0" err="1"/>
              <a:t>even</a:t>
            </a:r>
            <a:r>
              <a:rPr lang="it-IT" sz="2100" i="1" dirty="0"/>
              <a:t> </a:t>
            </a:r>
            <a:r>
              <a:rPr lang="it-IT" sz="2100" i="1" dirty="0" err="1"/>
              <a:t>if</a:t>
            </a:r>
            <a:r>
              <a:rPr lang="it-IT" sz="2100" i="1" dirty="0"/>
              <a:t> </a:t>
            </a:r>
            <a:r>
              <a:rPr lang="it-IT" sz="2100" i="1" dirty="0" err="1"/>
              <a:t>it</a:t>
            </a:r>
            <a:r>
              <a:rPr lang="it-IT" sz="2100" i="1" dirty="0"/>
              <a:t> can be inaccurate/</a:t>
            </a:r>
            <a:r>
              <a:rPr lang="it-IT" sz="2100" i="1" dirty="0" err="1"/>
              <a:t>malicius</a:t>
            </a:r>
            <a:r>
              <a:rPr lang="it-IT" sz="2100" dirty="0"/>
              <a:t>)</a:t>
            </a:r>
            <a:endParaRPr lang="en-US" sz="2100" dirty="0"/>
          </a:p>
        </p:txBody>
      </p:sp>
      <p:sp>
        <p:nvSpPr>
          <p:cNvPr id="18" name="CasellaDiTesto 17">
            <a:extLst>
              <a:ext uri="{FF2B5EF4-FFF2-40B4-BE49-F238E27FC236}">
                <a16:creationId xmlns:a16="http://schemas.microsoft.com/office/drawing/2014/main" id="{FC2BC8ED-CD0B-4243-A291-E24B0FC13F4C}"/>
              </a:ext>
            </a:extLst>
          </p:cNvPr>
          <p:cNvSpPr txBox="1"/>
          <p:nvPr/>
        </p:nvSpPr>
        <p:spPr>
          <a:xfrm>
            <a:off x="302781" y="6720614"/>
            <a:ext cx="9672492" cy="415498"/>
          </a:xfrm>
          <a:prstGeom prst="rect">
            <a:avLst/>
          </a:prstGeom>
          <a:noFill/>
        </p:spPr>
        <p:txBody>
          <a:bodyPr wrap="square">
            <a:spAutoFit/>
          </a:bodyPr>
          <a:lstStyle/>
          <a:p>
            <a:r>
              <a:rPr lang="it-IT" sz="2100" dirty="0" err="1"/>
              <a:t>These</a:t>
            </a:r>
            <a:r>
              <a:rPr lang="it-IT" sz="2100" dirty="0"/>
              <a:t> </a:t>
            </a:r>
            <a:r>
              <a:rPr lang="it-IT" sz="2100" dirty="0" err="1"/>
              <a:t>additional</a:t>
            </a:r>
            <a:r>
              <a:rPr lang="it-IT" sz="2100" dirty="0"/>
              <a:t> </a:t>
            </a:r>
            <a:r>
              <a:rPr lang="it-IT" sz="2100" dirty="0" err="1"/>
              <a:t>layers</a:t>
            </a:r>
            <a:r>
              <a:rPr lang="it-IT" sz="2100" dirty="0"/>
              <a:t> of </a:t>
            </a:r>
            <a:r>
              <a:rPr lang="it-IT" sz="2100" dirty="0" err="1"/>
              <a:t>ambiguity</a:t>
            </a:r>
            <a:r>
              <a:rPr lang="it-IT" sz="2100" dirty="0"/>
              <a:t> makes </a:t>
            </a:r>
            <a:r>
              <a:rPr lang="it-IT" sz="2100" dirty="0" err="1"/>
              <a:t>our</a:t>
            </a:r>
            <a:r>
              <a:rPr lang="it-IT" sz="2100" dirty="0"/>
              <a:t> </a:t>
            </a:r>
            <a:r>
              <a:rPr lang="it-IT" sz="2100" dirty="0" err="1"/>
              <a:t>problem</a:t>
            </a:r>
            <a:r>
              <a:rPr lang="it-IT" sz="2100" dirty="0"/>
              <a:t> non </a:t>
            </a:r>
            <a:r>
              <a:rPr lang="it-IT" sz="2100" dirty="0" err="1"/>
              <a:t>trivial</a:t>
            </a:r>
            <a:r>
              <a:rPr lang="it-IT" sz="2100" dirty="0"/>
              <a:t> and more </a:t>
            </a:r>
            <a:r>
              <a:rPr lang="it-IT" sz="2100" dirty="0" err="1"/>
              <a:t>realistic</a:t>
            </a:r>
            <a:r>
              <a:rPr lang="it-IT" sz="2100" dirty="0"/>
              <a:t>!</a:t>
            </a:r>
            <a:endParaRPr lang="en-US" sz="2100" dirty="0"/>
          </a:p>
        </p:txBody>
      </p:sp>
      <p:pic>
        <p:nvPicPr>
          <p:cNvPr id="6" name="Immagine 5">
            <a:extLst>
              <a:ext uri="{FF2B5EF4-FFF2-40B4-BE49-F238E27FC236}">
                <a16:creationId xmlns:a16="http://schemas.microsoft.com/office/drawing/2014/main" id="{3AA75527-331C-4FE4-AE05-9332E5E18248}"/>
              </a:ext>
            </a:extLst>
          </p:cNvPr>
          <p:cNvPicPr>
            <a:picLocks noChangeAspect="1"/>
          </p:cNvPicPr>
          <p:nvPr/>
        </p:nvPicPr>
        <p:blipFill>
          <a:blip r:embed="rId6"/>
          <a:stretch>
            <a:fillRect/>
          </a:stretch>
        </p:blipFill>
        <p:spPr>
          <a:xfrm>
            <a:off x="663324" y="3039166"/>
            <a:ext cx="1663672" cy="1814194"/>
          </a:xfrm>
          <a:prstGeom prst="rect">
            <a:avLst/>
          </a:prstGeom>
        </p:spPr>
      </p:pic>
      <p:pic>
        <p:nvPicPr>
          <p:cNvPr id="7" name="Immagine 6">
            <a:extLst>
              <a:ext uri="{FF2B5EF4-FFF2-40B4-BE49-F238E27FC236}">
                <a16:creationId xmlns:a16="http://schemas.microsoft.com/office/drawing/2014/main" id="{F4DC2274-5FEE-42BD-A0F1-7360B11803A6}"/>
              </a:ext>
            </a:extLst>
          </p:cNvPr>
          <p:cNvPicPr>
            <a:picLocks noChangeAspect="1"/>
          </p:cNvPicPr>
          <p:nvPr/>
        </p:nvPicPr>
        <p:blipFill>
          <a:blip r:embed="rId7"/>
          <a:stretch>
            <a:fillRect/>
          </a:stretch>
        </p:blipFill>
        <p:spPr>
          <a:xfrm>
            <a:off x="2326996" y="3223602"/>
            <a:ext cx="794155" cy="683983"/>
          </a:xfrm>
          <a:prstGeom prst="rect">
            <a:avLst/>
          </a:prstGeom>
        </p:spPr>
      </p:pic>
      <mc:AlternateContent xmlns:mc="http://schemas.openxmlformats.org/markup-compatibility/2006" xmlns:a14="http://schemas.microsoft.com/office/drawing/2010/main">
        <mc:Choice Requires="a14">
          <p:sp>
            <p:nvSpPr>
              <p:cNvPr id="19" name="CasellaDiTesto 18">
                <a:extLst>
                  <a:ext uri="{FF2B5EF4-FFF2-40B4-BE49-F238E27FC236}">
                    <a16:creationId xmlns:a16="http://schemas.microsoft.com/office/drawing/2014/main" id="{7368E72E-361A-E7CA-D731-D9D373294AD1}"/>
                  </a:ext>
                </a:extLst>
              </p:cNvPr>
              <p:cNvSpPr txBox="1"/>
              <p:nvPr/>
            </p:nvSpPr>
            <p:spPr>
              <a:xfrm>
                <a:off x="2190997" y="3690767"/>
                <a:ext cx="454891"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it-IT" sz="1800" i="1" smtClean="0">
                              <a:latin typeface="Cambria Math" panose="02040503050406030204" pitchFamily="18" charset="0"/>
                            </a:rPr>
                          </m:ctrlPr>
                        </m:sSubPr>
                        <m:e>
                          <m:r>
                            <a:rPr lang="it-IT" sz="1800" i="1">
                              <a:latin typeface="Cambria Math" panose="02040503050406030204" pitchFamily="18" charset="0"/>
                            </a:rPr>
                            <m:t>𝑜</m:t>
                          </m:r>
                        </m:e>
                        <m:sub>
                          <m:r>
                            <a:rPr lang="it-IT" sz="1800" b="0" i="1" smtClean="0">
                              <a:latin typeface="Cambria Math" panose="02040503050406030204" pitchFamily="18" charset="0"/>
                            </a:rPr>
                            <m:t>𝑡</m:t>
                          </m:r>
                        </m:sub>
                      </m:sSub>
                    </m:oMath>
                  </m:oMathPara>
                </a14:m>
                <a:endParaRPr lang="en-US" dirty="0"/>
              </a:p>
            </p:txBody>
          </p:sp>
        </mc:Choice>
        <mc:Fallback xmlns="">
          <p:sp>
            <p:nvSpPr>
              <p:cNvPr id="19" name="CasellaDiTesto 18">
                <a:extLst>
                  <a:ext uri="{FF2B5EF4-FFF2-40B4-BE49-F238E27FC236}">
                    <a16:creationId xmlns:a16="http://schemas.microsoft.com/office/drawing/2014/main" id="{7368E72E-361A-E7CA-D731-D9D373294AD1}"/>
                  </a:ext>
                </a:extLst>
              </p:cNvPr>
              <p:cNvSpPr txBox="1">
                <a:spLocks noRot="1" noChangeAspect="1" noMove="1" noResize="1" noEditPoints="1" noAdjustHandles="1" noChangeArrowheads="1" noChangeShapeType="1" noTextEdit="1"/>
              </p:cNvSpPr>
              <p:nvPr/>
            </p:nvSpPr>
            <p:spPr>
              <a:xfrm>
                <a:off x="2190997" y="3690767"/>
                <a:ext cx="454891" cy="369332"/>
              </a:xfrm>
              <a:prstGeom prst="rect">
                <a:avLst/>
              </a:prstGeom>
              <a:blipFill>
                <a:blip r:embed="rId8"/>
                <a:stretch>
                  <a:fillRect/>
                </a:stretch>
              </a:blipFill>
            </p:spPr>
            <p:txBody>
              <a:bodyPr/>
              <a:lstStyle/>
              <a:p>
                <a:r>
                  <a:rPr lang="it-IT">
                    <a:noFill/>
                  </a:rPr>
                  <a:t> </a:t>
                </a:r>
              </a:p>
            </p:txBody>
          </p:sp>
        </mc:Fallback>
      </mc:AlternateContent>
      <p:pic>
        <p:nvPicPr>
          <p:cNvPr id="2054" name="Picture 6" descr="Fingers of Steel Coin Bending Trick - TechEBlog">
            <a:extLst>
              <a:ext uri="{FF2B5EF4-FFF2-40B4-BE49-F238E27FC236}">
                <a16:creationId xmlns:a16="http://schemas.microsoft.com/office/drawing/2014/main" id="{2AF3725F-A0FD-0B18-30D4-7691BAB711D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521117" y="4045966"/>
            <a:ext cx="1836737" cy="14408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0537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nodeType="withEffect">
                                  <p:stCondLst>
                                    <p:cond delay="0"/>
                                  </p:stCondLst>
                                  <p:childTnLst>
                                    <p:set>
                                      <p:cBhvr>
                                        <p:cTn id="9" dur="1" fill="hold">
                                          <p:stCondLst>
                                            <p:cond delay="0"/>
                                          </p:stCondLst>
                                        </p:cTn>
                                        <p:tgtEl>
                                          <p:spTgt spid="2054"/>
                                        </p:tgtEl>
                                        <p:attrNameLst>
                                          <p:attrName>style.visibility</p:attrName>
                                        </p:attrNameLst>
                                      </p:cBhvr>
                                      <p:to>
                                        <p:strVal val="visible"/>
                                      </p:to>
                                    </p:set>
                                    <p:animEffect transition="in" filter="fade">
                                      <p:cBhvr>
                                        <p:cTn id="10" dur="500"/>
                                        <p:tgtEl>
                                          <p:spTgt spid="205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500"/>
                                        <p:tgtEl>
                                          <p:spTgt spid="2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6" grpId="0"/>
      <p:bldP spid="17" grpId="0"/>
      <p:bldP spid="1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DF76089-3903-4B30-8B49-91BE6CB0F23A}"/>
              </a:ext>
            </a:extLst>
          </p:cNvPr>
          <p:cNvSpPr>
            <a:spLocks noGrp="1"/>
          </p:cNvSpPr>
          <p:nvPr>
            <p:ph type="title"/>
          </p:nvPr>
        </p:nvSpPr>
        <p:spPr/>
        <p:txBody>
          <a:bodyPr/>
          <a:lstStyle/>
          <a:p>
            <a:r>
              <a:rPr lang="en-US" dirty="0"/>
              <a:t>Hidden Markov Models on </a:t>
            </a:r>
            <a:r>
              <a:rPr lang="en-US" dirty="0" err="1"/>
              <a:t>Matlab</a:t>
            </a:r>
            <a:r>
              <a:rPr lang="en-US" dirty="0"/>
              <a:t>: Two coins example</a:t>
            </a:r>
          </a:p>
        </p:txBody>
      </p:sp>
      <p:sp>
        <p:nvSpPr>
          <p:cNvPr id="4" name="Segnaposto piè di pagina 3">
            <a:extLst>
              <a:ext uri="{FF2B5EF4-FFF2-40B4-BE49-F238E27FC236}">
                <a16:creationId xmlns:a16="http://schemas.microsoft.com/office/drawing/2014/main" id="{FCE8D0CC-D247-403C-A62F-69B84F3765E1}"/>
              </a:ext>
            </a:extLst>
          </p:cNvPr>
          <p:cNvSpPr>
            <a:spLocks noGrp="1"/>
          </p:cNvSpPr>
          <p:nvPr>
            <p:ph type="ftr" sz="quarter" idx="11"/>
          </p:nvPr>
        </p:nvSpPr>
        <p:spPr/>
        <p:txBody>
          <a:bodyPr/>
          <a:lstStyle/>
          <a:p>
            <a:r>
              <a:rPr lang="it-IT"/>
              <a:t>alessandro.pilloni@unica.it</a:t>
            </a:r>
            <a:endParaRPr lang="it-IT" dirty="0"/>
          </a:p>
        </p:txBody>
      </p:sp>
      <p:sp>
        <p:nvSpPr>
          <p:cNvPr id="5" name="Segnaposto numero diapositiva 4">
            <a:extLst>
              <a:ext uri="{FF2B5EF4-FFF2-40B4-BE49-F238E27FC236}">
                <a16:creationId xmlns:a16="http://schemas.microsoft.com/office/drawing/2014/main" id="{78D12990-A42F-4422-893F-571DE1434001}"/>
              </a:ext>
            </a:extLst>
          </p:cNvPr>
          <p:cNvSpPr>
            <a:spLocks noGrp="1"/>
          </p:cNvSpPr>
          <p:nvPr>
            <p:ph type="sldNum" sz="quarter" idx="12"/>
          </p:nvPr>
        </p:nvSpPr>
        <p:spPr/>
        <p:txBody>
          <a:bodyPr/>
          <a:lstStyle/>
          <a:p>
            <a:fld id="{77D38DAF-82E5-4F16-9708-7032B2640FE9}" type="slidenum">
              <a:rPr lang="it-IT" smtClean="0"/>
              <a:t>30</a:t>
            </a:fld>
            <a:endParaRPr lang="it-IT"/>
          </a:p>
        </p:txBody>
      </p:sp>
      <p:sp>
        <p:nvSpPr>
          <p:cNvPr id="7" name="Rettangolo 6">
            <a:extLst>
              <a:ext uri="{FF2B5EF4-FFF2-40B4-BE49-F238E27FC236}">
                <a16:creationId xmlns:a16="http://schemas.microsoft.com/office/drawing/2014/main" id="{35B49B0E-0C7B-4498-BFF5-A4474433DD76}"/>
              </a:ext>
            </a:extLst>
          </p:cNvPr>
          <p:cNvSpPr/>
          <p:nvPr/>
        </p:nvSpPr>
        <p:spPr>
          <a:xfrm>
            <a:off x="237381" y="1337502"/>
            <a:ext cx="8860437" cy="1754326"/>
          </a:xfrm>
          <a:prstGeom prst="rect">
            <a:avLst/>
          </a:prstGeom>
        </p:spPr>
        <p:txBody>
          <a:bodyPr wrap="square">
            <a:spAutoFit/>
          </a:bodyPr>
          <a:lstStyle/>
          <a:p>
            <a:r>
              <a:rPr lang="it-IT" dirty="0">
                <a:solidFill>
                  <a:srgbClr val="008013"/>
                </a:solidFill>
                <a:latin typeface="Menlo"/>
              </a:rPr>
              <a:t>% Solution </a:t>
            </a:r>
            <a:r>
              <a:rPr lang="it-IT" dirty="0" err="1">
                <a:solidFill>
                  <a:srgbClr val="008013"/>
                </a:solidFill>
                <a:latin typeface="Menlo"/>
              </a:rPr>
              <a:t>Problem</a:t>
            </a:r>
            <a:r>
              <a:rPr lang="it-IT" dirty="0">
                <a:solidFill>
                  <a:srgbClr val="008013"/>
                </a:solidFill>
                <a:latin typeface="Menlo"/>
              </a:rPr>
              <a:t> 3:</a:t>
            </a:r>
            <a:endParaRPr lang="it-IT" dirty="0">
              <a:latin typeface="Menlo"/>
            </a:endParaRPr>
          </a:p>
          <a:p>
            <a:r>
              <a:rPr lang="en-US" sz="1800" b="0" i="0" dirty="0">
                <a:effectLst/>
                <a:latin typeface="Menlo"/>
              </a:rPr>
              <a:t>A_guess1=[0.5 0.5;0.5 0.5]; B_guess1=[0.5 0.5; 0.5 0.5] </a:t>
            </a:r>
            <a:r>
              <a:rPr lang="en-US" sz="1800" b="0" i="0" dirty="0">
                <a:solidFill>
                  <a:srgbClr val="008013"/>
                </a:solidFill>
                <a:effectLst/>
                <a:latin typeface="Menlo"/>
              </a:rPr>
              <a:t>% A raw guess for A and B</a:t>
            </a:r>
            <a:endParaRPr lang="en-US" sz="1800" b="0" i="0" dirty="0">
              <a:effectLst/>
              <a:latin typeface="Menlo"/>
            </a:endParaRPr>
          </a:p>
          <a:p>
            <a:r>
              <a:rPr lang="en-US" sz="1800" b="0" i="0" dirty="0">
                <a:solidFill>
                  <a:srgbClr val="008013"/>
                </a:solidFill>
                <a:effectLst/>
                <a:latin typeface="Menlo"/>
              </a:rPr>
              <a:t>% This command call the Baum-Welch algorithm for 100 </a:t>
            </a:r>
            <a:r>
              <a:rPr lang="en-US" sz="1800" b="0" i="0" dirty="0" err="1">
                <a:solidFill>
                  <a:srgbClr val="008013"/>
                </a:solidFill>
                <a:effectLst/>
                <a:latin typeface="Menlo"/>
              </a:rPr>
              <a:t>interation</a:t>
            </a:r>
            <a:r>
              <a:rPr lang="en-US" dirty="0">
                <a:solidFill>
                  <a:srgbClr val="008013"/>
                </a:solidFill>
                <a:latin typeface="Menlo"/>
              </a:rPr>
              <a:t>, </a:t>
            </a:r>
            <a:endParaRPr lang="en-US" sz="1800" b="0" i="0" dirty="0">
              <a:solidFill>
                <a:srgbClr val="008013"/>
              </a:solidFill>
              <a:effectLst/>
              <a:latin typeface="Menlo"/>
            </a:endParaRPr>
          </a:p>
          <a:p>
            <a:r>
              <a:rPr lang="en-US" sz="1800" b="0" i="0" dirty="0">
                <a:effectLst/>
                <a:latin typeface="Menlo"/>
              </a:rPr>
              <a:t>[A_est1, B_est1] = </a:t>
            </a:r>
            <a:r>
              <a:rPr lang="en-US" sz="1800" b="0" i="0" dirty="0" err="1">
                <a:effectLst/>
                <a:latin typeface="Menlo"/>
              </a:rPr>
              <a:t>hmmtrain</a:t>
            </a:r>
            <a:r>
              <a:rPr lang="en-US" sz="1800" b="0" i="0" dirty="0">
                <a:effectLst/>
                <a:latin typeface="Menlo"/>
              </a:rPr>
              <a:t>(seq, A_guess1, B_guess1, </a:t>
            </a:r>
            <a:r>
              <a:rPr lang="en-US" sz="1800" b="0" i="0" dirty="0">
                <a:solidFill>
                  <a:srgbClr val="A709F5"/>
                </a:solidFill>
                <a:effectLst/>
                <a:latin typeface="Menlo"/>
              </a:rPr>
              <a:t>'</a:t>
            </a:r>
            <a:r>
              <a:rPr lang="en-US" sz="1800" b="0" i="0" dirty="0" err="1">
                <a:solidFill>
                  <a:srgbClr val="A709F5"/>
                </a:solidFill>
                <a:effectLst/>
                <a:latin typeface="Menlo"/>
              </a:rPr>
              <a:t>maxiterations</a:t>
            </a:r>
            <a:r>
              <a:rPr lang="en-US" sz="1800" b="0" i="0" dirty="0">
                <a:solidFill>
                  <a:srgbClr val="A709F5"/>
                </a:solidFill>
                <a:effectLst/>
                <a:latin typeface="Menlo"/>
              </a:rPr>
              <a:t>'</a:t>
            </a:r>
            <a:r>
              <a:rPr lang="en-US" sz="1800" b="0" i="0" dirty="0">
                <a:effectLst/>
                <a:latin typeface="Menlo"/>
              </a:rPr>
              <a:t>, 100)</a:t>
            </a:r>
          </a:p>
          <a:p>
            <a:r>
              <a:rPr lang="en-US" sz="1800" b="0" i="0" dirty="0" err="1">
                <a:effectLst/>
                <a:latin typeface="Menlo"/>
              </a:rPr>
              <a:t>likelystates</a:t>
            </a:r>
            <a:r>
              <a:rPr lang="en-US" sz="1800" b="0" i="0" dirty="0">
                <a:effectLst/>
                <a:latin typeface="Menlo"/>
              </a:rPr>
              <a:t> = </a:t>
            </a:r>
            <a:r>
              <a:rPr lang="en-US" sz="1800" b="0" i="0" dirty="0" err="1">
                <a:effectLst/>
                <a:latin typeface="Menlo"/>
              </a:rPr>
              <a:t>hmmviterbi</a:t>
            </a:r>
            <a:r>
              <a:rPr lang="en-US" sz="1800" b="0" i="0" dirty="0">
                <a:effectLst/>
                <a:latin typeface="Menlo"/>
              </a:rPr>
              <a:t>(seq, A_est1, B_est1); </a:t>
            </a:r>
            <a:r>
              <a:rPr lang="en-US" dirty="0">
                <a:solidFill>
                  <a:srgbClr val="008013"/>
                </a:solidFill>
                <a:latin typeface="Menlo"/>
              </a:rPr>
              <a:t>% evaluate goodness by the Viterbi</a:t>
            </a:r>
            <a:endParaRPr lang="en-US" sz="1800" b="0" i="0" dirty="0">
              <a:effectLst/>
              <a:latin typeface="Menlo"/>
            </a:endParaRPr>
          </a:p>
          <a:p>
            <a:r>
              <a:rPr lang="en-US" sz="1800" b="0" i="0" dirty="0">
                <a:effectLst/>
                <a:latin typeface="Menlo"/>
              </a:rPr>
              <a:t>sum(states==</a:t>
            </a:r>
            <a:r>
              <a:rPr lang="en-US" sz="1800" b="0" i="0" dirty="0" err="1">
                <a:effectLst/>
                <a:latin typeface="Menlo"/>
              </a:rPr>
              <a:t>likelystates</a:t>
            </a:r>
            <a:r>
              <a:rPr lang="en-US" sz="1800" b="0" i="0" dirty="0">
                <a:effectLst/>
                <a:latin typeface="Menlo"/>
              </a:rPr>
              <a:t>)/</a:t>
            </a:r>
            <a:r>
              <a:rPr lang="en-US" sz="1800" b="0" i="0" dirty="0" err="1">
                <a:effectLst/>
                <a:latin typeface="Menlo"/>
              </a:rPr>
              <a:t>simu_lenght</a:t>
            </a:r>
            <a:r>
              <a:rPr lang="en-US" sz="1800" b="0" i="0" dirty="0">
                <a:effectLst/>
                <a:latin typeface="Menlo"/>
              </a:rPr>
              <a:t> </a:t>
            </a:r>
            <a:r>
              <a:rPr lang="en-US" sz="1800" b="0" i="0" dirty="0">
                <a:solidFill>
                  <a:srgbClr val="008013"/>
                </a:solidFill>
                <a:effectLst/>
                <a:latin typeface="Menlo"/>
              </a:rPr>
              <a:t>% 20.0% -&gt; poor estimation</a:t>
            </a:r>
            <a:endParaRPr lang="en-US" sz="1800" b="0" i="0" dirty="0">
              <a:effectLst/>
              <a:latin typeface="Menlo"/>
            </a:endParaRPr>
          </a:p>
        </p:txBody>
      </p:sp>
      <p:sp>
        <p:nvSpPr>
          <p:cNvPr id="8" name="CasellaDiTesto 7">
            <a:extLst>
              <a:ext uri="{FF2B5EF4-FFF2-40B4-BE49-F238E27FC236}">
                <a16:creationId xmlns:a16="http://schemas.microsoft.com/office/drawing/2014/main" id="{79EA47D8-3122-4961-9F31-CD2A24361D72}"/>
              </a:ext>
            </a:extLst>
          </p:cNvPr>
          <p:cNvSpPr txBox="1"/>
          <p:nvPr/>
        </p:nvSpPr>
        <p:spPr>
          <a:xfrm>
            <a:off x="332513" y="968184"/>
            <a:ext cx="9510731" cy="415498"/>
          </a:xfrm>
          <a:prstGeom prst="rect">
            <a:avLst/>
          </a:prstGeom>
          <a:noFill/>
        </p:spPr>
        <p:txBody>
          <a:bodyPr wrap="square">
            <a:spAutoFit/>
          </a:bodyPr>
          <a:lstStyle/>
          <a:p>
            <a:pPr marL="342900" indent="-342900">
              <a:buFont typeface="Arial" panose="020B0604020202020204" pitchFamily="34" charset="0"/>
              <a:buChar char="•"/>
            </a:pPr>
            <a:r>
              <a:rPr lang="en-GB" sz="2100" dirty="0"/>
              <a:t>To estimate the hidden Markov model from a sequence</a:t>
            </a:r>
          </a:p>
        </p:txBody>
      </p:sp>
      <p:sp>
        <p:nvSpPr>
          <p:cNvPr id="9" name="CasellaDiTesto 8">
            <a:extLst>
              <a:ext uri="{FF2B5EF4-FFF2-40B4-BE49-F238E27FC236}">
                <a16:creationId xmlns:a16="http://schemas.microsoft.com/office/drawing/2014/main" id="{0F0E5E05-2F76-49FB-80E3-D33EE53053E9}"/>
              </a:ext>
            </a:extLst>
          </p:cNvPr>
          <p:cNvSpPr txBox="1"/>
          <p:nvPr/>
        </p:nvSpPr>
        <p:spPr>
          <a:xfrm>
            <a:off x="237381" y="3091828"/>
            <a:ext cx="9266837" cy="1200329"/>
          </a:xfrm>
          <a:prstGeom prst="rect">
            <a:avLst/>
          </a:prstGeom>
          <a:noFill/>
        </p:spPr>
        <p:txBody>
          <a:bodyPr wrap="square">
            <a:spAutoFit/>
          </a:bodyPr>
          <a:lstStyle/>
          <a:p>
            <a:r>
              <a:rPr lang="en-US" sz="1800" b="0" i="0" dirty="0">
                <a:solidFill>
                  <a:srgbClr val="008013"/>
                </a:solidFill>
                <a:effectLst/>
                <a:latin typeface="Menlo"/>
              </a:rPr>
              <a:t>%% </a:t>
            </a:r>
            <a:r>
              <a:rPr lang="en-US" dirty="0">
                <a:solidFill>
                  <a:srgbClr val="008013"/>
                </a:solidFill>
                <a:latin typeface="Menlo"/>
              </a:rPr>
              <a:t>Let’s try to explore more this solution to see if it can be improved</a:t>
            </a:r>
            <a:endParaRPr lang="en-US" sz="1800" b="0" i="0" dirty="0">
              <a:effectLst/>
              <a:latin typeface="Menlo"/>
            </a:endParaRPr>
          </a:p>
          <a:p>
            <a:r>
              <a:rPr lang="en-US" sz="1800" b="0" i="0" dirty="0">
                <a:effectLst/>
                <a:latin typeface="Menlo"/>
              </a:rPr>
              <a:t>[A_est2, B_est2] = </a:t>
            </a:r>
            <a:r>
              <a:rPr lang="en-US" sz="1800" b="0" i="0" dirty="0" err="1">
                <a:effectLst/>
                <a:latin typeface="Menlo"/>
              </a:rPr>
              <a:t>hmmtrain</a:t>
            </a:r>
            <a:r>
              <a:rPr lang="en-US" sz="1800" b="0" i="0" dirty="0">
                <a:effectLst/>
                <a:latin typeface="Menlo"/>
              </a:rPr>
              <a:t>(seq, A_est1, B_est1, </a:t>
            </a:r>
            <a:r>
              <a:rPr lang="en-US" sz="1800" b="0" i="0" dirty="0">
                <a:solidFill>
                  <a:srgbClr val="A709F5"/>
                </a:solidFill>
                <a:effectLst/>
                <a:latin typeface="Menlo"/>
              </a:rPr>
              <a:t>'</a:t>
            </a:r>
            <a:r>
              <a:rPr lang="en-US" sz="1800" b="0" i="0" dirty="0" err="1">
                <a:solidFill>
                  <a:srgbClr val="A709F5"/>
                </a:solidFill>
                <a:effectLst/>
                <a:latin typeface="Menlo"/>
              </a:rPr>
              <a:t>maxiterations</a:t>
            </a:r>
            <a:r>
              <a:rPr lang="en-US" sz="1800" b="0" i="0" dirty="0">
                <a:solidFill>
                  <a:srgbClr val="A709F5"/>
                </a:solidFill>
                <a:effectLst/>
                <a:latin typeface="Menlo"/>
              </a:rPr>
              <a:t>'</a:t>
            </a:r>
            <a:r>
              <a:rPr lang="en-US" sz="1800" b="0" i="0" dirty="0">
                <a:effectLst/>
                <a:latin typeface="Menlo"/>
              </a:rPr>
              <a:t>, 100)</a:t>
            </a:r>
          </a:p>
          <a:p>
            <a:r>
              <a:rPr lang="en-US" sz="1800" b="0" i="0" dirty="0" err="1">
                <a:effectLst/>
                <a:latin typeface="Menlo"/>
              </a:rPr>
              <a:t>likelystates</a:t>
            </a:r>
            <a:r>
              <a:rPr lang="en-US" sz="1800" b="0" i="0" dirty="0">
                <a:effectLst/>
                <a:latin typeface="Menlo"/>
              </a:rPr>
              <a:t> = </a:t>
            </a:r>
            <a:r>
              <a:rPr lang="en-US" sz="1800" b="0" i="0" dirty="0" err="1">
                <a:effectLst/>
                <a:latin typeface="Menlo"/>
              </a:rPr>
              <a:t>hmmviterbi</a:t>
            </a:r>
            <a:r>
              <a:rPr lang="en-US" sz="1800" b="0" i="0" dirty="0">
                <a:effectLst/>
                <a:latin typeface="Menlo"/>
              </a:rPr>
              <a:t>(seq, A_est2, B_est2);</a:t>
            </a:r>
          </a:p>
          <a:p>
            <a:r>
              <a:rPr lang="en-US" sz="1800" b="0" i="0" dirty="0">
                <a:effectLst/>
                <a:latin typeface="Menlo"/>
              </a:rPr>
              <a:t>sum(states==</a:t>
            </a:r>
            <a:r>
              <a:rPr lang="en-US" sz="1800" b="0" i="0" dirty="0" err="1">
                <a:effectLst/>
                <a:latin typeface="Menlo"/>
              </a:rPr>
              <a:t>likelystates</a:t>
            </a:r>
            <a:r>
              <a:rPr lang="en-US" sz="1800" b="0" i="0" dirty="0">
                <a:effectLst/>
                <a:latin typeface="Menlo"/>
              </a:rPr>
              <a:t>)/</a:t>
            </a:r>
            <a:r>
              <a:rPr lang="en-US" sz="1800" b="0" i="0" dirty="0" err="1">
                <a:effectLst/>
                <a:latin typeface="Menlo"/>
              </a:rPr>
              <a:t>simu_lenght</a:t>
            </a:r>
            <a:r>
              <a:rPr lang="en-US" sz="1800" b="0" i="0" dirty="0">
                <a:effectLst/>
                <a:latin typeface="Menlo"/>
              </a:rPr>
              <a:t> </a:t>
            </a:r>
            <a:r>
              <a:rPr lang="en-US" sz="1800" b="0" i="0" dirty="0">
                <a:solidFill>
                  <a:srgbClr val="008013"/>
                </a:solidFill>
                <a:effectLst/>
                <a:latin typeface="Menlo"/>
              </a:rPr>
              <a:t>% 20.0% -&gt; no improvement (stable local optimum)</a:t>
            </a:r>
          </a:p>
        </p:txBody>
      </p:sp>
      <p:sp>
        <p:nvSpPr>
          <p:cNvPr id="11" name="CasellaDiTesto 10">
            <a:extLst>
              <a:ext uri="{FF2B5EF4-FFF2-40B4-BE49-F238E27FC236}">
                <a16:creationId xmlns:a16="http://schemas.microsoft.com/office/drawing/2014/main" id="{D8A8368F-85A9-7DAC-1A9F-C2A6B730BEC9}"/>
              </a:ext>
            </a:extLst>
          </p:cNvPr>
          <p:cNvSpPr txBox="1"/>
          <p:nvPr/>
        </p:nvSpPr>
        <p:spPr>
          <a:xfrm>
            <a:off x="237380" y="4303841"/>
            <a:ext cx="9605863" cy="1754326"/>
          </a:xfrm>
          <a:prstGeom prst="rect">
            <a:avLst/>
          </a:prstGeom>
          <a:noFill/>
        </p:spPr>
        <p:txBody>
          <a:bodyPr wrap="square">
            <a:spAutoFit/>
          </a:bodyPr>
          <a:lstStyle/>
          <a:p>
            <a:r>
              <a:rPr lang="en-US" sz="1800" b="0" i="0" dirty="0">
                <a:solidFill>
                  <a:srgbClr val="008013"/>
                </a:solidFill>
                <a:effectLst/>
                <a:latin typeface="Menlo"/>
              </a:rPr>
              <a:t>%% </a:t>
            </a:r>
            <a:r>
              <a:rPr lang="en-US" dirty="0">
                <a:solidFill>
                  <a:srgbClr val="008013"/>
                </a:solidFill>
                <a:latin typeface="Menlo"/>
              </a:rPr>
              <a:t>Since poor, let’s </a:t>
            </a:r>
            <a:r>
              <a:rPr lang="en-US" sz="1800" b="0" i="0" dirty="0">
                <a:solidFill>
                  <a:srgbClr val="008013"/>
                </a:solidFill>
                <a:effectLst/>
                <a:latin typeface="Menlo"/>
              </a:rPr>
              <a:t>move a bit manually from the previous guess (let’s change the initialization)</a:t>
            </a:r>
            <a:endParaRPr lang="en-US" sz="1800" b="0" i="0" dirty="0">
              <a:effectLst/>
              <a:latin typeface="Menlo"/>
            </a:endParaRPr>
          </a:p>
          <a:p>
            <a:r>
              <a:rPr lang="en-US" sz="1800" b="0" i="0" dirty="0">
                <a:effectLst/>
                <a:latin typeface="Menlo"/>
              </a:rPr>
              <a:t>A_guess3=[0.5 0.5;0.4 0.6]</a:t>
            </a:r>
          </a:p>
          <a:p>
            <a:r>
              <a:rPr lang="en-US" sz="1800" b="0" i="0" dirty="0">
                <a:effectLst/>
                <a:latin typeface="Menlo"/>
              </a:rPr>
              <a:t>B_guess3=[0.5 0.5; 0.4 0.6]</a:t>
            </a:r>
          </a:p>
          <a:p>
            <a:r>
              <a:rPr lang="en-US" sz="1800" b="0" i="0" dirty="0">
                <a:effectLst/>
                <a:latin typeface="Menlo"/>
              </a:rPr>
              <a:t>[A_est3, B_est3] = </a:t>
            </a:r>
            <a:r>
              <a:rPr lang="en-US" sz="1800" b="0" i="0" dirty="0" err="1">
                <a:effectLst/>
                <a:latin typeface="Menlo"/>
              </a:rPr>
              <a:t>hmmtrain</a:t>
            </a:r>
            <a:r>
              <a:rPr lang="en-US" sz="1800" b="0" i="0" dirty="0">
                <a:effectLst/>
                <a:latin typeface="Menlo"/>
              </a:rPr>
              <a:t>(seq, A_guess3, B_guess3, </a:t>
            </a:r>
            <a:r>
              <a:rPr lang="en-US" sz="1800" b="0" i="0" dirty="0">
                <a:solidFill>
                  <a:srgbClr val="A709F5"/>
                </a:solidFill>
                <a:effectLst/>
                <a:latin typeface="Menlo"/>
              </a:rPr>
              <a:t>'</a:t>
            </a:r>
            <a:r>
              <a:rPr lang="en-US" sz="1800" b="0" i="0" dirty="0" err="1">
                <a:solidFill>
                  <a:srgbClr val="A709F5"/>
                </a:solidFill>
                <a:effectLst/>
                <a:latin typeface="Menlo"/>
              </a:rPr>
              <a:t>maxiterations</a:t>
            </a:r>
            <a:r>
              <a:rPr lang="en-US" sz="1800" b="0" i="0" dirty="0">
                <a:solidFill>
                  <a:srgbClr val="A709F5"/>
                </a:solidFill>
                <a:effectLst/>
                <a:latin typeface="Menlo"/>
              </a:rPr>
              <a:t>'</a:t>
            </a:r>
            <a:r>
              <a:rPr lang="en-US" sz="1800" b="0" i="0" dirty="0">
                <a:effectLst/>
                <a:latin typeface="Menlo"/>
              </a:rPr>
              <a:t>, 100)</a:t>
            </a:r>
          </a:p>
          <a:p>
            <a:r>
              <a:rPr lang="en-US" sz="1800" b="0" i="0" dirty="0" err="1">
                <a:effectLst/>
                <a:latin typeface="Menlo"/>
              </a:rPr>
              <a:t>likelystates</a:t>
            </a:r>
            <a:r>
              <a:rPr lang="en-US" sz="1800" b="0" i="0" dirty="0">
                <a:effectLst/>
                <a:latin typeface="Menlo"/>
              </a:rPr>
              <a:t> = </a:t>
            </a:r>
            <a:r>
              <a:rPr lang="en-US" sz="1800" b="0" i="0" dirty="0" err="1">
                <a:effectLst/>
                <a:latin typeface="Menlo"/>
              </a:rPr>
              <a:t>hmmviterbi</a:t>
            </a:r>
            <a:r>
              <a:rPr lang="en-US" sz="1800" b="0" i="0" dirty="0">
                <a:effectLst/>
                <a:latin typeface="Menlo"/>
              </a:rPr>
              <a:t>(seq, A_est3, B_est3);</a:t>
            </a:r>
          </a:p>
          <a:p>
            <a:r>
              <a:rPr lang="en-US" sz="1800" b="0" i="0" dirty="0">
                <a:effectLst/>
                <a:latin typeface="Menlo"/>
              </a:rPr>
              <a:t>sum(states==</a:t>
            </a:r>
            <a:r>
              <a:rPr lang="en-US" sz="1800" b="0" i="0" dirty="0" err="1">
                <a:effectLst/>
                <a:latin typeface="Menlo"/>
              </a:rPr>
              <a:t>likelystates</a:t>
            </a:r>
            <a:r>
              <a:rPr lang="en-US" sz="1800" b="0" i="0" dirty="0">
                <a:effectLst/>
                <a:latin typeface="Menlo"/>
              </a:rPr>
              <a:t>)/</a:t>
            </a:r>
            <a:r>
              <a:rPr lang="en-US" sz="1800" b="0" i="0" dirty="0" err="1">
                <a:effectLst/>
                <a:latin typeface="Menlo"/>
              </a:rPr>
              <a:t>simu_lenght</a:t>
            </a:r>
            <a:r>
              <a:rPr lang="en-US" sz="1800" b="0" i="0" dirty="0">
                <a:effectLst/>
                <a:latin typeface="Menlo"/>
              </a:rPr>
              <a:t> </a:t>
            </a:r>
            <a:r>
              <a:rPr lang="en-US" sz="1800" b="0" i="0" dirty="0">
                <a:solidFill>
                  <a:srgbClr val="008013"/>
                </a:solidFill>
                <a:effectLst/>
                <a:latin typeface="Menlo"/>
              </a:rPr>
              <a:t>% 80.1% -&gt; good model</a:t>
            </a:r>
            <a:endParaRPr lang="en-US" sz="1800" b="0" i="0" dirty="0">
              <a:effectLst/>
              <a:latin typeface="Menlo"/>
            </a:endParaRPr>
          </a:p>
        </p:txBody>
      </p:sp>
      <p:sp>
        <p:nvSpPr>
          <p:cNvPr id="13" name="CasellaDiTesto 12">
            <a:extLst>
              <a:ext uri="{FF2B5EF4-FFF2-40B4-BE49-F238E27FC236}">
                <a16:creationId xmlns:a16="http://schemas.microsoft.com/office/drawing/2014/main" id="{AF44B9AD-3721-4D71-EA1C-96A95533F032}"/>
              </a:ext>
            </a:extLst>
          </p:cNvPr>
          <p:cNvSpPr txBox="1"/>
          <p:nvPr/>
        </p:nvSpPr>
        <p:spPr>
          <a:xfrm>
            <a:off x="267115" y="6090075"/>
            <a:ext cx="9510730" cy="1200329"/>
          </a:xfrm>
          <a:prstGeom prst="rect">
            <a:avLst/>
          </a:prstGeom>
          <a:noFill/>
        </p:spPr>
        <p:txBody>
          <a:bodyPr wrap="square">
            <a:spAutoFit/>
          </a:bodyPr>
          <a:lstStyle/>
          <a:p>
            <a:r>
              <a:rPr lang="en-US" dirty="0">
                <a:solidFill>
                  <a:srgbClr val="008013"/>
                </a:solidFill>
                <a:latin typeface="Menlo"/>
              </a:rPr>
              <a:t>%% Let’s try to explore more this solution to see if it can be improved</a:t>
            </a:r>
            <a:endParaRPr lang="en-US" dirty="0">
              <a:latin typeface="Menlo"/>
            </a:endParaRPr>
          </a:p>
          <a:p>
            <a:r>
              <a:rPr lang="en-US" sz="1800" b="0" i="0" dirty="0">
                <a:effectLst/>
                <a:latin typeface="Menlo"/>
              </a:rPr>
              <a:t>[A_est4, B_est4] = </a:t>
            </a:r>
            <a:r>
              <a:rPr lang="en-US" sz="1800" b="0" i="0" dirty="0" err="1">
                <a:effectLst/>
                <a:latin typeface="Menlo"/>
              </a:rPr>
              <a:t>hmmtrain</a:t>
            </a:r>
            <a:r>
              <a:rPr lang="en-US" sz="1800" b="0" i="0" dirty="0">
                <a:effectLst/>
                <a:latin typeface="Menlo"/>
              </a:rPr>
              <a:t>(seq, A_est3, B_est3, </a:t>
            </a:r>
            <a:r>
              <a:rPr lang="en-US" sz="1800" b="0" i="0" dirty="0">
                <a:solidFill>
                  <a:srgbClr val="A709F5"/>
                </a:solidFill>
                <a:effectLst/>
                <a:latin typeface="Menlo"/>
              </a:rPr>
              <a:t>'</a:t>
            </a:r>
            <a:r>
              <a:rPr lang="en-US" sz="1800" b="0" i="0" dirty="0" err="1">
                <a:solidFill>
                  <a:srgbClr val="A709F5"/>
                </a:solidFill>
                <a:effectLst/>
                <a:latin typeface="Menlo"/>
              </a:rPr>
              <a:t>maxiterations</a:t>
            </a:r>
            <a:r>
              <a:rPr lang="en-US" sz="1800" b="0" i="0" dirty="0">
                <a:solidFill>
                  <a:srgbClr val="A709F5"/>
                </a:solidFill>
                <a:effectLst/>
                <a:latin typeface="Menlo"/>
              </a:rPr>
              <a:t>'</a:t>
            </a:r>
            <a:r>
              <a:rPr lang="en-US" sz="1800" b="0" i="0" dirty="0">
                <a:effectLst/>
                <a:latin typeface="Menlo"/>
              </a:rPr>
              <a:t>, 100)</a:t>
            </a:r>
          </a:p>
          <a:p>
            <a:r>
              <a:rPr lang="en-US" sz="1800" b="0" i="0" dirty="0" err="1">
                <a:effectLst/>
                <a:latin typeface="Menlo"/>
              </a:rPr>
              <a:t>likelystates</a:t>
            </a:r>
            <a:r>
              <a:rPr lang="en-US" sz="1800" b="0" i="0" dirty="0">
                <a:effectLst/>
                <a:latin typeface="Menlo"/>
              </a:rPr>
              <a:t> = </a:t>
            </a:r>
            <a:r>
              <a:rPr lang="en-US" sz="1800" b="0" i="0" dirty="0" err="1">
                <a:effectLst/>
                <a:latin typeface="Menlo"/>
              </a:rPr>
              <a:t>hmmviterbi</a:t>
            </a:r>
            <a:r>
              <a:rPr lang="en-US" sz="1800" b="0" i="0" dirty="0">
                <a:effectLst/>
                <a:latin typeface="Menlo"/>
              </a:rPr>
              <a:t>(seq, A_est4, B_est4);</a:t>
            </a:r>
          </a:p>
          <a:p>
            <a:r>
              <a:rPr lang="en-US" sz="1800" b="0" i="0" dirty="0">
                <a:effectLst/>
                <a:latin typeface="Menlo"/>
              </a:rPr>
              <a:t>sum(states==</a:t>
            </a:r>
            <a:r>
              <a:rPr lang="en-US" sz="1800" b="0" i="0" dirty="0" err="1">
                <a:effectLst/>
                <a:latin typeface="Menlo"/>
              </a:rPr>
              <a:t>likelystates</a:t>
            </a:r>
            <a:r>
              <a:rPr lang="en-US" sz="1800" b="0" i="0" dirty="0">
                <a:effectLst/>
                <a:latin typeface="Menlo"/>
              </a:rPr>
              <a:t>)/</a:t>
            </a:r>
            <a:r>
              <a:rPr lang="en-US" sz="1800" b="0" i="0" dirty="0" err="1">
                <a:effectLst/>
                <a:latin typeface="Menlo"/>
              </a:rPr>
              <a:t>simu_lenght</a:t>
            </a:r>
            <a:r>
              <a:rPr lang="en-US" sz="1800" b="0" i="0" dirty="0">
                <a:effectLst/>
                <a:latin typeface="Menlo"/>
              </a:rPr>
              <a:t> </a:t>
            </a:r>
            <a:r>
              <a:rPr lang="en-US" sz="1800" b="0" i="0" dirty="0">
                <a:solidFill>
                  <a:srgbClr val="008013"/>
                </a:solidFill>
                <a:effectLst/>
                <a:latin typeface="Menlo"/>
              </a:rPr>
              <a:t>% 81.4% </a:t>
            </a:r>
            <a:r>
              <a:rPr lang="en-US" dirty="0">
                <a:solidFill>
                  <a:srgbClr val="008013"/>
                </a:solidFill>
                <a:latin typeface="Menlo"/>
              </a:rPr>
              <a:t>-&gt; improvement </a:t>
            </a:r>
            <a:endParaRPr lang="en-US" dirty="0"/>
          </a:p>
        </p:txBody>
      </p:sp>
    </p:spTree>
    <p:extLst>
      <p:ext uri="{BB962C8B-B14F-4D97-AF65-F5344CB8AC3E}">
        <p14:creationId xmlns:p14="http://schemas.microsoft.com/office/powerpoint/2010/main" val="1172754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magine 9">
            <a:extLst>
              <a:ext uri="{FF2B5EF4-FFF2-40B4-BE49-F238E27FC236}">
                <a16:creationId xmlns:a16="http://schemas.microsoft.com/office/drawing/2014/main" id="{B198E3BF-72FA-5B98-542E-1C6D641F4645}"/>
              </a:ext>
            </a:extLst>
          </p:cNvPr>
          <p:cNvPicPr>
            <a:picLocks noChangeAspect="1"/>
          </p:cNvPicPr>
          <p:nvPr/>
        </p:nvPicPr>
        <p:blipFill>
          <a:blip r:embed="rId2"/>
          <a:stretch>
            <a:fillRect/>
          </a:stretch>
        </p:blipFill>
        <p:spPr>
          <a:xfrm>
            <a:off x="7556135" y="4188553"/>
            <a:ext cx="2524490" cy="3270363"/>
          </a:xfrm>
          <a:prstGeom prst="rect">
            <a:avLst/>
          </a:prstGeom>
        </p:spPr>
      </p:pic>
      <p:sp>
        <p:nvSpPr>
          <p:cNvPr id="2" name="Titolo 1">
            <a:extLst>
              <a:ext uri="{FF2B5EF4-FFF2-40B4-BE49-F238E27FC236}">
                <a16:creationId xmlns:a16="http://schemas.microsoft.com/office/drawing/2014/main" id="{BDF76089-3903-4B30-8B49-91BE6CB0F23A}"/>
              </a:ext>
            </a:extLst>
          </p:cNvPr>
          <p:cNvSpPr>
            <a:spLocks noGrp="1"/>
          </p:cNvSpPr>
          <p:nvPr>
            <p:ph type="title"/>
          </p:nvPr>
        </p:nvSpPr>
        <p:spPr/>
        <p:txBody>
          <a:bodyPr/>
          <a:lstStyle/>
          <a:p>
            <a:r>
              <a:rPr lang="en-US" dirty="0"/>
              <a:t>Hidden Markov Models on </a:t>
            </a:r>
            <a:r>
              <a:rPr lang="en-US" dirty="0" err="1"/>
              <a:t>Matlab</a:t>
            </a:r>
            <a:r>
              <a:rPr lang="en-US" dirty="0"/>
              <a:t>: Two coins example</a:t>
            </a:r>
          </a:p>
        </p:txBody>
      </p:sp>
      <p:sp>
        <p:nvSpPr>
          <p:cNvPr id="4" name="Segnaposto piè di pagina 3">
            <a:extLst>
              <a:ext uri="{FF2B5EF4-FFF2-40B4-BE49-F238E27FC236}">
                <a16:creationId xmlns:a16="http://schemas.microsoft.com/office/drawing/2014/main" id="{FCE8D0CC-D247-403C-A62F-69B84F3765E1}"/>
              </a:ext>
            </a:extLst>
          </p:cNvPr>
          <p:cNvSpPr>
            <a:spLocks noGrp="1"/>
          </p:cNvSpPr>
          <p:nvPr>
            <p:ph type="ftr" sz="quarter" idx="11"/>
          </p:nvPr>
        </p:nvSpPr>
        <p:spPr/>
        <p:txBody>
          <a:bodyPr/>
          <a:lstStyle/>
          <a:p>
            <a:r>
              <a:rPr lang="it-IT"/>
              <a:t>alessandro.pilloni@unica.it</a:t>
            </a:r>
            <a:endParaRPr lang="it-IT" dirty="0"/>
          </a:p>
        </p:txBody>
      </p:sp>
      <p:sp>
        <p:nvSpPr>
          <p:cNvPr id="5" name="Segnaposto numero diapositiva 4">
            <a:extLst>
              <a:ext uri="{FF2B5EF4-FFF2-40B4-BE49-F238E27FC236}">
                <a16:creationId xmlns:a16="http://schemas.microsoft.com/office/drawing/2014/main" id="{78D12990-A42F-4422-893F-571DE1434001}"/>
              </a:ext>
            </a:extLst>
          </p:cNvPr>
          <p:cNvSpPr>
            <a:spLocks noGrp="1"/>
          </p:cNvSpPr>
          <p:nvPr>
            <p:ph type="sldNum" sz="quarter" idx="12"/>
          </p:nvPr>
        </p:nvSpPr>
        <p:spPr/>
        <p:txBody>
          <a:bodyPr/>
          <a:lstStyle/>
          <a:p>
            <a:fld id="{77D38DAF-82E5-4F16-9708-7032B2640FE9}" type="slidenum">
              <a:rPr lang="it-IT" smtClean="0"/>
              <a:t>31</a:t>
            </a:fld>
            <a:endParaRPr lang="it-IT"/>
          </a:p>
        </p:txBody>
      </p:sp>
      <p:sp>
        <p:nvSpPr>
          <p:cNvPr id="7" name="Rettangolo 6">
            <a:extLst>
              <a:ext uri="{FF2B5EF4-FFF2-40B4-BE49-F238E27FC236}">
                <a16:creationId xmlns:a16="http://schemas.microsoft.com/office/drawing/2014/main" id="{35B49B0E-0C7B-4498-BFF5-A4474433DD76}"/>
              </a:ext>
            </a:extLst>
          </p:cNvPr>
          <p:cNvSpPr/>
          <p:nvPr/>
        </p:nvSpPr>
        <p:spPr>
          <a:xfrm>
            <a:off x="237381" y="1014227"/>
            <a:ext cx="7784193" cy="1200329"/>
          </a:xfrm>
          <a:prstGeom prst="rect">
            <a:avLst/>
          </a:prstGeom>
        </p:spPr>
        <p:txBody>
          <a:bodyPr wrap="square">
            <a:spAutoFit/>
          </a:bodyPr>
          <a:lstStyle/>
          <a:p>
            <a:r>
              <a:rPr lang="en-US" sz="1800" b="0" i="0" dirty="0">
                <a:solidFill>
                  <a:srgbClr val="008013"/>
                </a:solidFill>
                <a:effectLst/>
                <a:latin typeface="Menlo"/>
              </a:rPr>
              <a:t>%% </a:t>
            </a:r>
            <a:r>
              <a:rPr lang="en-US" dirty="0">
                <a:solidFill>
                  <a:srgbClr val="008013"/>
                </a:solidFill>
                <a:latin typeface="Menlo"/>
              </a:rPr>
              <a:t>and again…</a:t>
            </a:r>
            <a:endParaRPr lang="en-US" sz="1800" b="0" i="0" dirty="0">
              <a:effectLst/>
              <a:latin typeface="Menlo"/>
            </a:endParaRPr>
          </a:p>
          <a:p>
            <a:r>
              <a:rPr lang="it-IT" sz="1800" b="0" i="0" dirty="0">
                <a:effectLst/>
                <a:latin typeface="Menlo"/>
              </a:rPr>
              <a:t>[A_est5, B_est5] = </a:t>
            </a:r>
            <a:r>
              <a:rPr lang="it-IT" sz="1800" b="0" i="0" dirty="0" err="1">
                <a:effectLst/>
                <a:latin typeface="Menlo"/>
              </a:rPr>
              <a:t>hmmtrain</a:t>
            </a:r>
            <a:r>
              <a:rPr lang="it-IT" sz="1800" b="0" i="0" dirty="0">
                <a:effectLst/>
                <a:latin typeface="Menlo"/>
              </a:rPr>
              <a:t>(</a:t>
            </a:r>
            <a:r>
              <a:rPr lang="it-IT" sz="1800" b="0" i="0" dirty="0" err="1">
                <a:effectLst/>
                <a:latin typeface="Menlo"/>
              </a:rPr>
              <a:t>seq</a:t>
            </a:r>
            <a:r>
              <a:rPr lang="it-IT" sz="1800" b="0" i="0" dirty="0">
                <a:effectLst/>
                <a:latin typeface="Menlo"/>
              </a:rPr>
              <a:t>, A_est4, B_est4, </a:t>
            </a:r>
            <a:r>
              <a:rPr lang="it-IT" sz="1800" b="0" i="0" dirty="0">
                <a:solidFill>
                  <a:srgbClr val="A709F5"/>
                </a:solidFill>
                <a:effectLst/>
                <a:latin typeface="Menlo"/>
              </a:rPr>
              <a:t>'</a:t>
            </a:r>
            <a:r>
              <a:rPr lang="it-IT" sz="1800" b="0" i="0" dirty="0" err="1">
                <a:solidFill>
                  <a:srgbClr val="A709F5"/>
                </a:solidFill>
                <a:effectLst/>
                <a:latin typeface="Menlo"/>
              </a:rPr>
              <a:t>maxiterations</a:t>
            </a:r>
            <a:r>
              <a:rPr lang="it-IT" sz="1800" b="0" i="0" dirty="0">
                <a:solidFill>
                  <a:srgbClr val="A709F5"/>
                </a:solidFill>
                <a:effectLst/>
                <a:latin typeface="Menlo"/>
              </a:rPr>
              <a:t>'</a:t>
            </a:r>
            <a:r>
              <a:rPr lang="it-IT" sz="1800" b="0" i="0" dirty="0">
                <a:effectLst/>
                <a:latin typeface="Menlo"/>
              </a:rPr>
              <a:t>, 100)</a:t>
            </a:r>
          </a:p>
          <a:p>
            <a:r>
              <a:rPr lang="it-IT" sz="1800" b="0" i="0" dirty="0" err="1">
                <a:effectLst/>
                <a:latin typeface="Menlo"/>
              </a:rPr>
              <a:t>likelystates</a:t>
            </a:r>
            <a:r>
              <a:rPr lang="it-IT" sz="1800" b="0" i="0" dirty="0">
                <a:effectLst/>
                <a:latin typeface="Menlo"/>
              </a:rPr>
              <a:t> = </a:t>
            </a:r>
            <a:r>
              <a:rPr lang="it-IT" sz="1800" b="0" i="0" dirty="0" err="1">
                <a:effectLst/>
                <a:latin typeface="Menlo"/>
              </a:rPr>
              <a:t>hmmviterbi</a:t>
            </a:r>
            <a:r>
              <a:rPr lang="it-IT" sz="1800" b="0" i="0" dirty="0">
                <a:effectLst/>
                <a:latin typeface="Menlo"/>
              </a:rPr>
              <a:t>(</a:t>
            </a:r>
            <a:r>
              <a:rPr lang="it-IT" sz="1800" b="0" i="0" dirty="0" err="1">
                <a:effectLst/>
                <a:latin typeface="Menlo"/>
              </a:rPr>
              <a:t>seq</a:t>
            </a:r>
            <a:r>
              <a:rPr lang="it-IT" sz="1800" b="0" i="0" dirty="0">
                <a:effectLst/>
                <a:latin typeface="Menlo"/>
              </a:rPr>
              <a:t>, A_est5, A_est5);</a:t>
            </a:r>
          </a:p>
          <a:p>
            <a:r>
              <a:rPr lang="it-IT" sz="1800" b="0" i="0" dirty="0">
                <a:effectLst/>
                <a:latin typeface="Menlo"/>
              </a:rPr>
              <a:t>sum(</a:t>
            </a:r>
            <a:r>
              <a:rPr lang="it-IT" sz="1800" b="0" i="0" dirty="0" err="1">
                <a:effectLst/>
                <a:latin typeface="Menlo"/>
              </a:rPr>
              <a:t>states</a:t>
            </a:r>
            <a:r>
              <a:rPr lang="it-IT" sz="1800" b="0" i="0" dirty="0">
                <a:effectLst/>
                <a:latin typeface="Menlo"/>
              </a:rPr>
              <a:t>==</a:t>
            </a:r>
            <a:r>
              <a:rPr lang="it-IT" sz="1800" b="0" i="0" dirty="0" err="1">
                <a:effectLst/>
                <a:latin typeface="Menlo"/>
              </a:rPr>
              <a:t>likelystates</a:t>
            </a:r>
            <a:r>
              <a:rPr lang="it-IT" sz="1800" b="0" i="0" dirty="0">
                <a:effectLst/>
                <a:latin typeface="Menlo"/>
              </a:rPr>
              <a:t>)/</a:t>
            </a:r>
            <a:r>
              <a:rPr lang="it-IT" sz="1800" b="0" i="0" dirty="0" err="1">
                <a:effectLst/>
                <a:latin typeface="Menlo"/>
              </a:rPr>
              <a:t>simu_lenght</a:t>
            </a:r>
            <a:r>
              <a:rPr lang="it-IT" sz="1800" b="0" i="0" dirty="0">
                <a:effectLst/>
                <a:latin typeface="Menlo"/>
              </a:rPr>
              <a:t> </a:t>
            </a:r>
            <a:r>
              <a:rPr lang="it-IT" sz="1800" b="0" i="0" dirty="0">
                <a:solidFill>
                  <a:srgbClr val="008013"/>
                </a:solidFill>
                <a:effectLst/>
                <a:latin typeface="Menlo"/>
              </a:rPr>
              <a:t>% 82.2% </a:t>
            </a:r>
            <a:r>
              <a:rPr lang="en-US" dirty="0">
                <a:solidFill>
                  <a:srgbClr val="008013"/>
                </a:solidFill>
                <a:latin typeface="Menlo"/>
              </a:rPr>
              <a:t>-&gt; improvement </a:t>
            </a:r>
            <a:endParaRPr lang="it-IT" sz="1800" b="0" i="0" dirty="0">
              <a:effectLst/>
              <a:latin typeface="Menlo"/>
            </a:endParaRPr>
          </a:p>
        </p:txBody>
      </p:sp>
      <p:sp>
        <p:nvSpPr>
          <p:cNvPr id="9" name="CasellaDiTesto 8">
            <a:extLst>
              <a:ext uri="{FF2B5EF4-FFF2-40B4-BE49-F238E27FC236}">
                <a16:creationId xmlns:a16="http://schemas.microsoft.com/office/drawing/2014/main" id="{4C727650-A4FB-61CD-0555-18359DFCAC3A}"/>
              </a:ext>
            </a:extLst>
          </p:cNvPr>
          <p:cNvSpPr txBox="1"/>
          <p:nvPr/>
        </p:nvSpPr>
        <p:spPr>
          <a:xfrm>
            <a:off x="237381" y="2170793"/>
            <a:ext cx="9379610" cy="1200329"/>
          </a:xfrm>
          <a:prstGeom prst="rect">
            <a:avLst/>
          </a:prstGeom>
          <a:noFill/>
        </p:spPr>
        <p:txBody>
          <a:bodyPr wrap="square">
            <a:spAutoFit/>
          </a:bodyPr>
          <a:lstStyle/>
          <a:p>
            <a:r>
              <a:rPr lang="en-US" sz="1800" b="0" i="0" dirty="0">
                <a:solidFill>
                  <a:srgbClr val="008013"/>
                </a:solidFill>
                <a:effectLst/>
                <a:latin typeface="Menlo"/>
              </a:rPr>
              <a:t>%% </a:t>
            </a:r>
            <a:r>
              <a:rPr lang="en-US" dirty="0">
                <a:solidFill>
                  <a:srgbClr val="008013"/>
                </a:solidFill>
                <a:latin typeface="Menlo"/>
              </a:rPr>
              <a:t>and again…</a:t>
            </a:r>
            <a:endParaRPr lang="en-US" sz="1800" b="0" i="0" dirty="0">
              <a:effectLst/>
              <a:latin typeface="Menlo"/>
            </a:endParaRPr>
          </a:p>
          <a:p>
            <a:r>
              <a:rPr lang="it-IT" sz="1800" b="0" i="0" dirty="0">
                <a:effectLst/>
                <a:latin typeface="Menlo"/>
              </a:rPr>
              <a:t>[A_est6, B_est6] = </a:t>
            </a:r>
            <a:r>
              <a:rPr lang="it-IT" sz="1800" b="0" i="0" dirty="0" err="1">
                <a:effectLst/>
                <a:latin typeface="Menlo"/>
              </a:rPr>
              <a:t>hmmtrain</a:t>
            </a:r>
            <a:r>
              <a:rPr lang="it-IT" sz="1800" b="0" i="0" dirty="0">
                <a:effectLst/>
                <a:latin typeface="Menlo"/>
              </a:rPr>
              <a:t>(</a:t>
            </a:r>
            <a:r>
              <a:rPr lang="it-IT" sz="1800" b="0" i="0" dirty="0" err="1">
                <a:effectLst/>
                <a:latin typeface="Menlo"/>
              </a:rPr>
              <a:t>seq</a:t>
            </a:r>
            <a:r>
              <a:rPr lang="it-IT" sz="1800" b="0" i="0" dirty="0">
                <a:effectLst/>
                <a:latin typeface="Menlo"/>
              </a:rPr>
              <a:t>, A_est5, B_est5, </a:t>
            </a:r>
            <a:r>
              <a:rPr lang="it-IT" sz="1800" b="0" i="0" dirty="0">
                <a:solidFill>
                  <a:srgbClr val="A709F5"/>
                </a:solidFill>
                <a:effectLst/>
                <a:latin typeface="Menlo"/>
              </a:rPr>
              <a:t>'</a:t>
            </a:r>
            <a:r>
              <a:rPr lang="it-IT" sz="1800" b="0" i="0" dirty="0" err="1">
                <a:solidFill>
                  <a:srgbClr val="A709F5"/>
                </a:solidFill>
                <a:effectLst/>
                <a:latin typeface="Menlo"/>
              </a:rPr>
              <a:t>maxiterations</a:t>
            </a:r>
            <a:r>
              <a:rPr lang="it-IT" sz="1800" b="0" i="0" dirty="0">
                <a:solidFill>
                  <a:srgbClr val="A709F5"/>
                </a:solidFill>
                <a:effectLst/>
                <a:latin typeface="Menlo"/>
              </a:rPr>
              <a:t>'</a:t>
            </a:r>
            <a:r>
              <a:rPr lang="it-IT" sz="1800" b="0" i="0" dirty="0">
                <a:effectLst/>
                <a:latin typeface="Menlo"/>
              </a:rPr>
              <a:t>, 100)</a:t>
            </a:r>
          </a:p>
          <a:p>
            <a:r>
              <a:rPr lang="it-IT" sz="1800" b="0" i="0" dirty="0" err="1">
                <a:effectLst/>
                <a:latin typeface="Menlo"/>
              </a:rPr>
              <a:t>likelystates</a:t>
            </a:r>
            <a:r>
              <a:rPr lang="it-IT" sz="1800" b="0" i="0" dirty="0">
                <a:effectLst/>
                <a:latin typeface="Menlo"/>
              </a:rPr>
              <a:t> = </a:t>
            </a:r>
            <a:r>
              <a:rPr lang="it-IT" sz="1800" b="0" i="0" dirty="0" err="1">
                <a:effectLst/>
                <a:latin typeface="Menlo"/>
              </a:rPr>
              <a:t>hmmviterbi</a:t>
            </a:r>
            <a:r>
              <a:rPr lang="it-IT" sz="1800" b="0" i="0" dirty="0">
                <a:effectLst/>
                <a:latin typeface="Menlo"/>
              </a:rPr>
              <a:t>(</a:t>
            </a:r>
            <a:r>
              <a:rPr lang="it-IT" sz="1800" b="0" i="0" dirty="0" err="1">
                <a:effectLst/>
                <a:latin typeface="Menlo"/>
              </a:rPr>
              <a:t>seq</a:t>
            </a:r>
            <a:r>
              <a:rPr lang="it-IT" sz="1800" b="0" i="0" dirty="0">
                <a:effectLst/>
                <a:latin typeface="Menlo"/>
              </a:rPr>
              <a:t>, A_est6, A_est6);</a:t>
            </a:r>
          </a:p>
          <a:p>
            <a:r>
              <a:rPr lang="it-IT" sz="1800" b="0" i="0" dirty="0">
                <a:effectLst/>
                <a:latin typeface="Menlo"/>
              </a:rPr>
              <a:t>sum(</a:t>
            </a:r>
            <a:r>
              <a:rPr lang="it-IT" sz="1800" b="0" i="0" dirty="0" err="1">
                <a:effectLst/>
                <a:latin typeface="Menlo"/>
              </a:rPr>
              <a:t>states</a:t>
            </a:r>
            <a:r>
              <a:rPr lang="it-IT" sz="1800" b="0" i="0" dirty="0">
                <a:effectLst/>
                <a:latin typeface="Menlo"/>
              </a:rPr>
              <a:t>==</a:t>
            </a:r>
            <a:r>
              <a:rPr lang="it-IT" sz="1800" b="0" i="0" dirty="0" err="1">
                <a:effectLst/>
                <a:latin typeface="Menlo"/>
              </a:rPr>
              <a:t>likelystates</a:t>
            </a:r>
            <a:r>
              <a:rPr lang="it-IT" sz="1800" b="0" i="0" dirty="0">
                <a:effectLst/>
                <a:latin typeface="Menlo"/>
              </a:rPr>
              <a:t>)/</a:t>
            </a:r>
            <a:r>
              <a:rPr lang="it-IT" sz="1800" b="0" i="0" dirty="0" err="1">
                <a:effectLst/>
                <a:latin typeface="Menlo"/>
              </a:rPr>
              <a:t>simu_lenght</a:t>
            </a:r>
            <a:r>
              <a:rPr lang="it-IT" sz="1800" b="0" i="0" dirty="0">
                <a:effectLst/>
                <a:latin typeface="Menlo"/>
              </a:rPr>
              <a:t> </a:t>
            </a:r>
            <a:r>
              <a:rPr lang="it-IT" sz="1800" b="0" i="0" dirty="0">
                <a:solidFill>
                  <a:srgbClr val="008013"/>
                </a:solidFill>
                <a:effectLst/>
                <a:latin typeface="Menlo"/>
              </a:rPr>
              <a:t>% 82.2% </a:t>
            </a:r>
            <a:r>
              <a:rPr lang="en-US" dirty="0">
                <a:solidFill>
                  <a:srgbClr val="008013"/>
                </a:solidFill>
                <a:latin typeface="Menlo"/>
              </a:rPr>
              <a:t>-&gt; no improvement </a:t>
            </a:r>
            <a:endParaRPr lang="it-IT" sz="1800" b="0" i="0" dirty="0">
              <a:effectLst/>
              <a:latin typeface="Menlo"/>
            </a:endParaRPr>
          </a:p>
        </p:txBody>
      </p:sp>
      <p:sp>
        <p:nvSpPr>
          <p:cNvPr id="11" name="CasellaDiTesto 10">
            <a:extLst>
              <a:ext uri="{FF2B5EF4-FFF2-40B4-BE49-F238E27FC236}">
                <a16:creationId xmlns:a16="http://schemas.microsoft.com/office/drawing/2014/main" id="{40004887-0A32-17A5-6209-30D6990D948B}"/>
              </a:ext>
            </a:extLst>
          </p:cNvPr>
          <p:cNvSpPr txBox="1"/>
          <p:nvPr/>
        </p:nvSpPr>
        <p:spPr>
          <a:xfrm>
            <a:off x="237381" y="3379783"/>
            <a:ext cx="8610601" cy="1200329"/>
          </a:xfrm>
          <a:prstGeom prst="rect">
            <a:avLst/>
          </a:prstGeom>
          <a:noFill/>
        </p:spPr>
        <p:txBody>
          <a:bodyPr wrap="square">
            <a:spAutoFit/>
          </a:bodyPr>
          <a:lstStyle/>
          <a:p>
            <a:r>
              <a:rPr lang="en-US" sz="1800" b="0" i="0" dirty="0">
                <a:solidFill>
                  <a:srgbClr val="008013"/>
                </a:solidFill>
                <a:effectLst/>
                <a:latin typeface="Menlo"/>
              </a:rPr>
              <a:t>%% </a:t>
            </a:r>
            <a:r>
              <a:rPr lang="en-US" dirty="0">
                <a:solidFill>
                  <a:srgbClr val="008013"/>
                </a:solidFill>
                <a:latin typeface="Menlo"/>
              </a:rPr>
              <a:t>and again…</a:t>
            </a:r>
            <a:endParaRPr lang="en-US" sz="1800" b="0" i="0" dirty="0">
              <a:effectLst/>
              <a:latin typeface="Menlo"/>
            </a:endParaRPr>
          </a:p>
          <a:p>
            <a:r>
              <a:rPr lang="it-IT" sz="1800" b="0" i="0" dirty="0">
                <a:effectLst/>
                <a:latin typeface="Menlo"/>
              </a:rPr>
              <a:t>[A_est7, B_est7] = </a:t>
            </a:r>
            <a:r>
              <a:rPr lang="it-IT" sz="1800" b="0" i="0" dirty="0" err="1">
                <a:effectLst/>
                <a:latin typeface="Menlo"/>
              </a:rPr>
              <a:t>hmmtrain</a:t>
            </a:r>
            <a:r>
              <a:rPr lang="it-IT" sz="1800" b="0" i="0" dirty="0">
                <a:effectLst/>
                <a:latin typeface="Menlo"/>
              </a:rPr>
              <a:t>(</a:t>
            </a:r>
            <a:r>
              <a:rPr lang="it-IT" sz="1800" b="0" i="0" dirty="0" err="1">
                <a:effectLst/>
                <a:latin typeface="Menlo"/>
              </a:rPr>
              <a:t>seq</a:t>
            </a:r>
            <a:r>
              <a:rPr lang="it-IT" sz="1800" b="0" i="0" dirty="0">
                <a:effectLst/>
                <a:latin typeface="Menlo"/>
              </a:rPr>
              <a:t>, A_est6, B_est6, </a:t>
            </a:r>
            <a:r>
              <a:rPr lang="it-IT" sz="1800" b="0" i="0" dirty="0">
                <a:solidFill>
                  <a:srgbClr val="A709F5"/>
                </a:solidFill>
                <a:effectLst/>
                <a:latin typeface="Menlo"/>
              </a:rPr>
              <a:t>'</a:t>
            </a:r>
            <a:r>
              <a:rPr lang="it-IT" sz="1800" b="0" i="0" dirty="0" err="1">
                <a:solidFill>
                  <a:srgbClr val="A709F5"/>
                </a:solidFill>
                <a:effectLst/>
                <a:latin typeface="Menlo"/>
              </a:rPr>
              <a:t>maxiterations</a:t>
            </a:r>
            <a:r>
              <a:rPr lang="it-IT" sz="1800" b="0" i="0" dirty="0">
                <a:solidFill>
                  <a:srgbClr val="A709F5"/>
                </a:solidFill>
                <a:effectLst/>
                <a:latin typeface="Menlo"/>
              </a:rPr>
              <a:t>'</a:t>
            </a:r>
            <a:r>
              <a:rPr lang="it-IT" sz="1800" b="0" i="0" dirty="0">
                <a:effectLst/>
                <a:latin typeface="Menlo"/>
              </a:rPr>
              <a:t>, 100)</a:t>
            </a:r>
          </a:p>
          <a:p>
            <a:r>
              <a:rPr lang="it-IT" sz="1800" b="0" i="0" dirty="0" err="1">
                <a:effectLst/>
                <a:latin typeface="Menlo"/>
              </a:rPr>
              <a:t>likelystates</a:t>
            </a:r>
            <a:r>
              <a:rPr lang="it-IT" sz="1800" b="0" i="0" dirty="0">
                <a:effectLst/>
                <a:latin typeface="Menlo"/>
              </a:rPr>
              <a:t> = </a:t>
            </a:r>
            <a:r>
              <a:rPr lang="it-IT" sz="1800" b="0" i="0" dirty="0" err="1">
                <a:effectLst/>
                <a:latin typeface="Menlo"/>
              </a:rPr>
              <a:t>hmmviterbi</a:t>
            </a:r>
            <a:r>
              <a:rPr lang="it-IT" sz="1800" b="0" i="0" dirty="0">
                <a:effectLst/>
                <a:latin typeface="Menlo"/>
              </a:rPr>
              <a:t>(</a:t>
            </a:r>
            <a:r>
              <a:rPr lang="it-IT" sz="1800" b="0" i="0" dirty="0" err="1">
                <a:effectLst/>
                <a:latin typeface="Menlo"/>
              </a:rPr>
              <a:t>seq</a:t>
            </a:r>
            <a:r>
              <a:rPr lang="it-IT" sz="1800" b="0" i="0" dirty="0">
                <a:effectLst/>
                <a:latin typeface="Menlo"/>
              </a:rPr>
              <a:t>, A_est7, A_est7);</a:t>
            </a:r>
          </a:p>
          <a:p>
            <a:r>
              <a:rPr lang="it-IT" sz="1800" b="0" i="0" dirty="0">
                <a:effectLst/>
                <a:latin typeface="Menlo"/>
              </a:rPr>
              <a:t>sum(</a:t>
            </a:r>
            <a:r>
              <a:rPr lang="it-IT" sz="1800" b="0" i="0" dirty="0" err="1">
                <a:effectLst/>
                <a:latin typeface="Menlo"/>
              </a:rPr>
              <a:t>states</a:t>
            </a:r>
            <a:r>
              <a:rPr lang="it-IT" sz="1800" b="0" i="0" dirty="0">
                <a:effectLst/>
                <a:latin typeface="Menlo"/>
              </a:rPr>
              <a:t>==</a:t>
            </a:r>
            <a:r>
              <a:rPr lang="it-IT" sz="1800" b="0" i="0" dirty="0" err="1">
                <a:effectLst/>
                <a:latin typeface="Menlo"/>
              </a:rPr>
              <a:t>likelystates</a:t>
            </a:r>
            <a:r>
              <a:rPr lang="it-IT" sz="1800" b="0" i="0" dirty="0">
                <a:effectLst/>
                <a:latin typeface="Menlo"/>
              </a:rPr>
              <a:t>)/</a:t>
            </a:r>
            <a:r>
              <a:rPr lang="it-IT" sz="1800" b="0" i="0" dirty="0" err="1">
                <a:effectLst/>
                <a:latin typeface="Menlo"/>
              </a:rPr>
              <a:t>simu_lenght</a:t>
            </a:r>
            <a:r>
              <a:rPr lang="it-IT" sz="1800" b="0" i="0" dirty="0">
                <a:effectLst/>
                <a:latin typeface="Menlo"/>
              </a:rPr>
              <a:t> </a:t>
            </a:r>
            <a:r>
              <a:rPr lang="it-IT" sz="1800" b="0" i="0" dirty="0">
                <a:solidFill>
                  <a:srgbClr val="008013"/>
                </a:solidFill>
                <a:effectLst/>
                <a:latin typeface="Menlo"/>
              </a:rPr>
              <a:t>% 83.5% </a:t>
            </a:r>
            <a:r>
              <a:rPr lang="en-US" dirty="0">
                <a:solidFill>
                  <a:srgbClr val="008013"/>
                </a:solidFill>
                <a:latin typeface="Menlo"/>
              </a:rPr>
              <a:t>-&gt; improvement </a:t>
            </a:r>
            <a:endParaRPr lang="it-IT" sz="1800" b="0" i="0" dirty="0">
              <a:effectLst/>
              <a:latin typeface="Menlo"/>
            </a:endParaRPr>
          </a:p>
        </p:txBody>
      </p:sp>
      <p:sp>
        <p:nvSpPr>
          <p:cNvPr id="13" name="CasellaDiTesto 12">
            <a:extLst>
              <a:ext uri="{FF2B5EF4-FFF2-40B4-BE49-F238E27FC236}">
                <a16:creationId xmlns:a16="http://schemas.microsoft.com/office/drawing/2014/main" id="{D394DB3C-E333-B7B3-0886-3F5ECAAAE5E0}"/>
              </a:ext>
            </a:extLst>
          </p:cNvPr>
          <p:cNvSpPr txBox="1"/>
          <p:nvPr/>
        </p:nvSpPr>
        <p:spPr>
          <a:xfrm>
            <a:off x="237381" y="4565598"/>
            <a:ext cx="7784193" cy="1200329"/>
          </a:xfrm>
          <a:prstGeom prst="rect">
            <a:avLst/>
          </a:prstGeom>
          <a:noFill/>
        </p:spPr>
        <p:txBody>
          <a:bodyPr wrap="square">
            <a:spAutoFit/>
          </a:bodyPr>
          <a:lstStyle/>
          <a:p>
            <a:r>
              <a:rPr lang="en-US" dirty="0">
                <a:solidFill>
                  <a:srgbClr val="008013"/>
                </a:solidFill>
                <a:latin typeface="Menlo"/>
              </a:rPr>
              <a:t>%% and again…</a:t>
            </a:r>
            <a:endParaRPr lang="en-US" dirty="0">
              <a:latin typeface="Menlo"/>
            </a:endParaRPr>
          </a:p>
          <a:p>
            <a:r>
              <a:rPr lang="it-IT" sz="1800" b="0" i="0" dirty="0">
                <a:effectLst/>
                <a:latin typeface="Menlo"/>
              </a:rPr>
              <a:t>[A_est8, B_est8] = </a:t>
            </a:r>
            <a:r>
              <a:rPr lang="it-IT" sz="1800" b="0" i="0" dirty="0" err="1">
                <a:effectLst/>
                <a:latin typeface="Menlo"/>
              </a:rPr>
              <a:t>hmmtrain</a:t>
            </a:r>
            <a:r>
              <a:rPr lang="it-IT" sz="1800" b="0" i="0" dirty="0">
                <a:effectLst/>
                <a:latin typeface="Menlo"/>
              </a:rPr>
              <a:t>(</a:t>
            </a:r>
            <a:r>
              <a:rPr lang="it-IT" sz="1800" b="0" i="0" dirty="0" err="1">
                <a:effectLst/>
                <a:latin typeface="Menlo"/>
              </a:rPr>
              <a:t>seq</a:t>
            </a:r>
            <a:r>
              <a:rPr lang="it-IT" sz="1800" b="0" i="0" dirty="0">
                <a:effectLst/>
                <a:latin typeface="Menlo"/>
              </a:rPr>
              <a:t>, A_est7, B_est7, </a:t>
            </a:r>
            <a:r>
              <a:rPr lang="it-IT" sz="1800" b="0" i="0" dirty="0">
                <a:solidFill>
                  <a:srgbClr val="A709F5"/>
                </a:solidFill>
                <a:effectLst/>
                <a:latin typeface="Menlo"/>
              </a:rPr>
              <a:t>'</a:t>
            </a:r>
            <a:r>
              <a:rPr lang="it-IT" sz="1800" b="0" i="0" dirty="0" err="1">
                <a:solidFill>
                  <a:srgbClr val="A709F5"/>
                </a:solidFill>
                <a:effectLst/>
                <a:latin typeface="Menlo"/>
              </a:rPr>
              <a:t>maxiterations</a:t>
            </a:r>
            <a:r>
              <a:rPr lang="it-IT" sz="1800" b="0" i="0" dirty="0">
                <a:solidFill>
                  <a:srgbClr val="A709F5"/>
                </a:solidFill>
                <a:effectLst/>
                <a:latin typeface="Menlo"/>
              </a:rPr>
              <a:t>'</a:t>
            </a:r>
            <a:r>
              <a:rPr lang="it-IT" sz="1800" b="0" i="0" dirty="0">
                <a:effectLst/>
                <a:latin typeface="Menlo"/>
              </a:rPr>
              <a:t>, 100)</a:t>
            </a:r>
          </a:p>
          <a:p>
            <a:r>
              <a:rPr lang="it-IT" sz="1800" b="0" i="0" dirty="0" err="1">
                <a:effectLst/>
                <a:latin typeface="Menlo"/>
              </a:rPr>
              <a:t>likelystates</a:t>
            </a:r>
            <a:r>
              <a:rPr lang="it-IT" sz="1800" b="0" i="0" dirty="0">
                <a:effectLst/>
                <a:latin typeface="Menlo"/>
              </a:rPr>
              <a:t> = </a:t>
            </a:r>
            <a:r>
              <a:rPr lang="it-IT" sz="1800" b="0" i="0" dirty="0" err="1">
                <a:effectLst/>
                <a:latin typeface="Menlo"/>
              </a:rPr>
              <a:t>hmmviterbi</a:t>
            </a:r>
            <a:r>
              <a:rPr lang="it-IT" sz="1800" b="0" i="0" dirty="0">
                <a:effectLst/>
                <a:latin typeface="Menlo"/>
              </a:rPr>
              <a:t>(</a:t>
            </a:r>
            <a:r>
              <a:rPr lang="it-IT" sz="1800" b="0" i="0" dirty="0" err="1">
                <a:effectLst/>
                <a:latin typeface="Menlo"/>
              </a:rPr>
              <a:t>seq</a:t>
            </a:r>
            <a:r>
              <a:rPr lang="it-IT" sz="1800" b="0" i="0" dirty="0">
                <a:effectLst/>
                <a:latin typeface="Menlo"/>
              </a:rPr>
              <a:t>, A_est8, A_est8);</a:t>
            </a:r>
          </a:p>
          <a:p>
            <a:r>
              <a:rPr lang="it-IT" sz="1800" b="0" i="0" dirty="0">
                <a:effectLst/>
                <a:latin typeface="Menlo"/>
              </a:rPr>
              <a:t>sum(</a:t>
            </a:r>
            <a:r>
              <a:rPr lang="it-IT" sz="1800" b="0" i="0" dirty="0" err="1">
                <a:effectLst/>
                <a:latin typeface="Menlo"/>
              </a:rPr>
              <a:t>states</a:t>
            </a:r>
            <a:r>
              <a:rPr lang="it-IT" sz="1800" b="0" i="0" dirty="0">
                <a:effectLst/>
                <a:latin typeface="Menlo"/>
              </a:rPr>
              <a:t>==</a:t>
            </a:r>
            <a:r>
              <a:rPr lang="it-IT" sz="1800" b="0" i="0" dirty="0" err="1">
                <a:effectLst/>
                <a:latin typeface="Menlo"/>
              </a:rPr>
              <a:t>likelystates</a:t>
            </a:r>
            <a:r>
              <a:rPr lang="it-IT" sz="1800" b="0" i="0" dirty="0">
                <a:effectLst/>
                <a:latin typeface="Menlo"/>
              </a:rPr>
              <a:t>)/</a:t>
            </a:r>
            <a:r>
              <a:rPr lang="it-IT" sz="1800" b="0" i="0" dirty="0" err="1">
                <a:effectLst/>
                <a:latin typeface="Menlo"/>
              </a:rPr>
              <a:t>simu_lenght</a:t>
            </a:r>
            <a:r>
              <a:rPr lang="it-IT" sz="1800" b="0" i="0" dirty="0">
                <a:effectLst/>
                <a:latin typeface="Menlo"/>
              </a:rPr>
              <a:t> </a:t>
            </a:r>
            <a:r>
              <a:rPr lang="it-IT" sz="1800" b="0" i="0" dirty="0">
                <a:solidFill>
                  <a:srgbClr val="008013"/>
                </a:solidFill>
                <a:effectLst/>
                <a:latin typeface="Menlo"/>
              </a:rPr>
              <a:t>% 83.5% (</a:t>
            </a:r>
            <a:r>
              <a:rPr lang="it-IT" sz="1800" b="0" i="0" dirty="0" err="1">
                <a:solidFill>
                  <a:srgbClr val="008013"/>
                </a:solidFill>
                <a:effectLst/>
                <a:latin typeface="Menlo"/>
              </a:rPr>
              <a:t>maybe</a:t>
            </a:r>
            <a:r>
              <a:rPr lang="it-IT" sz="1800" b="0" i="0" dirty="0">
                <a:solidFill>
                  <a:srgbClr val="008013"/>
                </a:solidFill>
                <a:effectLst/>
                <a:latin typeface="Menlo"/>
              </a:rPr>
              <a:t> </a:t>
            </a:r>
            <a:r>
              <a:rPr lang="it-IT" sz="1800" b="0" i="0" dirty="0" err="1">
                <a:solidFill>
                  <a:srgbClr val="008013"/>
                </a:solidFill>
                <a:effectLst/>
                <a:latin typeface="Menlo"/>
              </a:rPr>
              <a:t>it’s</a:t>
            </a:r>
            <a:r>
              <a:rPr lang="it-IT" sz="1800" b="0" i="0" dirty="0">
                <a:solidFill>
                  <a:srgbClr val="008013"/>
                </a:solidFill>
                <a:effectLst/>
                <a:latin typeface="Menlo"/>
              </a:rPr>
              <a:t> good </a:t>
            </a:r>
            <a:r>
              <a:rPr lang="it-IT" sz="1800" b="0" i="0" dirty="0" err="1">
                <a:solidFill>
                  <a:srgbClr val="008013"/>
                </a:solidFill>
                <a:effectLst/>
                <a:latin typeface="Menlo"/>
              </a:rPr>
              <a:t>enought</a:t>
            </a:r>
            <a:r>
              <a:rPr lang="it-IT" sz="1800" b="0" i="0" dirty="0">
                <a:solidFill>
                  <a:srgbClr val="008013"/>
                </a:solidFill>
                <a:effectLst/>
                <a:latin typeface="Menlo"/>
              </a:rPr>
              <a:t>)</a:t>
            </a:r>
          </a:p>
        </p:txBody>
      </p:sp>
      <p:pic>
        <p:nvPicPr>
          <p:cNvPr id="15" name="Immagine 14">
            <a:extLst>
              <a:ext uri="{FF2B5EF4-FFF2-40B4-BE49-F238E27FC236}">
                <a16:creationId xmlns:a16="http://schemas.microsoft.com/office/drawing/2014/main" id="{2188963B-515E-A63E-AABF-3471AA427689}"/>
              </a:ext>
            </a:extLst>
          </p:cNvPr>
          <p:cNvPicPr>
            <a:picLocks noChangeAspect="1"/>
          </p:cNvPicPr>
          <p:nvPr/>
        </p:nvPicPr>
        <p:blipFill>
          <a:blip r:embed="rId3"/>
          <a:stretch>
            <a:fillRect/>
          </a:stretch>
        </p:blipFill>
        <p:spPr>
          <a:xfrm>
            <a:off x="7749774" y="452152"/>
            <a:ext cx="2196416" cy="2347026"/>
          </a:xfrm>
          <a:prstGeom prst="rect">
            <a:avLst/>
          </a:prstGeom>
        </p:spPr>
      </p:pic>
      <p:sp>
        <p:nvSpPr>
          <p:cNvPr id="16" name="Freccia a destra 15">
            <a:extLst>
              <a:ext uri="{FF2B5EF4-FFF2-40B4-BE49-F238E27FC236}">
                <a16:creationId xmlns:a16="http://schemas.microsoft.com/office/drawing/2014/main" id="{715692DA-F3EF-10B3-09EE-FF5AB1086645}"/>
              </a:ext>
            </a:extLst>
          </p:cNvPr>
          <p:cNvSpPr/>
          <p:nvPr/>
        </p:nvSpPr>
        <p:spPr>
          <a:xfrm rot="5400000">
            <a:off x="8247880" y="2872213"/>
            <a:ext cx="812800" cy="997816"/>
          </a:xfrm>
          <a:prstGeom prst="rightArrow">
            <a:avLst/>
          </a:prstGeom>
          <a:solidFill>
            <a:srgbClr val="E71224"/>
          </a:solidFill>
          <a:ln>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CasellaDiTesto 19">
            <a:extLst>
              <a:ext uri="{FF2B5EF4-FFF2-40B4-BE49-F238E27FC236}">
                <a16:creationId xmlns:a16="http://schemas.microsoft.com/office/drawing/2014/main" id="{3CB1AEFE-6518-1D24-BFED-9B722B32847B}"/>
              </a:ext>
            </a:extLst>
          </p:cNvPr>
          <p:cNvSpPr txBox="1"/>
          <p:nvPr/>
        </p:nvSpPr>
        <p:spPr>
          <a:xfrm>
            <a:off x="302780" y="5861831"/>
            <a:ext cx="7852592" cy="1200329"/>
          </a:xfrm>
          <a:prstGeom prst="rect">
            <a:avLst/>
          </a:prstGeom>
          <a:noFill/>
        </p:spPr>
        <p:txBody>
          <a:bodyPr wrap="square">
            <a:spAutoFit/>
          </a:bodyPr>
          <a:lstStyle/>
          <a:p>
            <a:r>
              <a:rPr lang="en-US" sz="1800" b="0" i="0" dirty="0">
                <a:solidFill>
                  <a:srgbClr val="008013"/>
                </a:solidFill>
                <a:effectLst/>
                <a:latin typeface="Menlo"/>
              </a:rPr>
              <a:t>%% Accept the solution or try to change manually a bit the last best estimation</a:t>
            </a:r>
          </a:p>
          <a:p>
            <a:r>
              <a:rPr lang="en-US" dirty="0">
                <a:solidFill>
                  <a:srgbClr val="008013"/>
                </a:solidFill>
                <a:latin typeface="Menlo"/>
              </a:rPr>
              <a:t>%% </a:t>
            </a:r>
            <a:r>
              <a:rPr lang="en-US" sz="1800" b="0" i="0" dirty="0">
                <a:solidFill>
                  <a:srgbClr val="008013"/>
                </a:solidFill>
                <a:effectLst/>
                <a:latin typeface="Menlo"/>
              </a:rPr>
              <a:t>Alternatively try to explore a different “decision variable” initialization</a:t>
            </a:r>
          </a:p>
          <a:p>
            <a:r>
              <a:rPr lang="en-US" dirty="0">
                <a:solidFill>
                  <a:srgbClr val="008013"/>
                </a:solidFill>
                <a:latin typeface="Menlo"/>
              </a:rPr>
              <a:t>%% Also sequences of observation can be used to improve the training</a:t>
            </a:r>
          </a:p>
          <a:p>
            <a:r>
              <a:rPr lang="en-US" dirty="0">
                <a:solidFill>
                  <a:srgbClr val="008013"/>
                </a:solidFill>
                <a:latin typeface="Menlo"/>
              </a:rPr>
              <a:t>%%   </a:t>
            </a:r>
            <a:r>
              <a:rPr lang="en-US" dirty="0" err="1">
                <a:solidFill>
                  <a:srgbClr val="008013"/>
                </a:solidFill>
                <a:latin typeface="Menlo"/>
              </a:rPr>
              <a:t>hmmtrain</a:t>
            </a:r>
            <a:r>
              <a:rPr lang="en-US" dirty="0">
                <a:solidFill>
                  <a:srgbClr val="008013"/>
                </a:solidFill>
                <a:latin typeface="Menlo"/>
              </a:rPr>
              <a:t>([seq1;…; </a:t>
            </a:r>
            <a:r>
              <a:rPr lang="en-US" dirty="0" err="1">
                <a:solidFill>
                  <a:srgbClr val="008013"/>
                </a:solidFill>
                <a:latin typeface="Menlo"/>
              </a:rPr>
              <a:t>seqn</a:t>
            </a:r>
            <a:r>
              <a:rPr lang="en-US" dirty="0">
                <a:solidFill>
                  <a:srgbClr val="008013"/>
                </a:solidFill>
                <a:latin typeface="Menlo"/>
              </a:rPr>
              <a:t>], </a:t>
            </a:r>
            <a:r>
              <a:rPr lang="en-US" dirty="0" err="1">
                <a:solidFill>
                  <a:srgbClr val="008013"/>
                </a:solidFill>
                <a:latin typeface="Menlo"/>
              </a:rPr>
              <a:t>A_guess</a:t>
            </a:r>
            <a:r>
              <a:rPr lang="en-US" dirty="0">
                <a:solidFill>
                  <a:srgbClr val="008013"/>
                </a:solidFill>
                <a:latin typeface="Menlo"/>
              </a:rPr>
              <a:t>, </a:t>
            </a:r>
            <a:r>
              <a:rPr lang="en-US" dirty="0" err="1">
                <a:solidFill>
                  <a:srgbClr val="008013"/>
                </a:solidFill>
                <a:latin typeface="Menlo"/>
              </a:rPr>
              <a:t>B_guess</a:t>
            </a:r>
            <a:r>
              <a:rPr lang="en-US" dirty="0">
                <a:solidFill>
                  <a:srgbClr val="008013"/>
                </a:solidFill>
                <a:latin typeface="Menlo"/>
              </a:rPr>
              <a:t>, '</a:t>
            </a:r>
            <a:r>
              <a:rPr lang="en-US" dirty="0" err="1">
                <a:solidFill>
                  <a:srgbClr val="008013"/>
                </a:solidFill>
                <a:latin typeface="Menlo"/>
              </a:rPr>
              <a:t>maxiterations</a:t>
            </a:r>
            <a:r>
              <a:rPr lang="en-US" dirty="0">
                <a:solidFill>
                  <a:srgbClr val="008013"/>
                </a:solidFill>
                <a:latin typeface="Menlo"/>
              </a:rPr>
              <a:t>', 100)</a:t>
            </a:r>
          </a:p>
        </p:txBody>
      </p:sp>
    </p:spTree>
    <p:extLst>
      <p:ext uri="{BB962C8B-B14F-4D97-AF65-F5344CB8AC3E}">
        <p14:creationId xmlns:p14="http://schemas.microsoft.com/office/powerpoint/2010/main" val="707490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par>
                                <p:cTn id="18" presetID="10" presetClass="entr" presetSubtype="0" fill="hold"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3" grpId="0"/>
      <p:bldP spid="2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DF76089-3903-4B30-8B49-91BE6CB0F23A}"/>
              </a:ext>
            </a:extLst>
          </p:cNvPr>
          <p:cNvSpPr>
            <a:spLocks noGrp="1"/>
          </p:cNvSpPr>
          <p:nvPr>
            <p:ph type="title"/>
          </p:nvPr>
        </p:nvSpPr>
        <p:spPr>
          <a:xfrm>
            <a:off x="332513" y="231045"/>
            <a:ext cx="9055073" cy="493439"/>
          </a:xfrm>
        </p:spPr>
        <p:txBody>
          <a:bodyPr/>
          <a:lstStyle/>
          <a:p>
            <a:r>
              <a:rPr lang="en-US" dirty="0"/>
              <a:t>Hidden Markov Models on </a:t>
            </a:r>
            <a:r>
              <a:rPr lang="en-US" dirty="0" err="1"/>
              <a:t>Matlab</a:t>
            </a:r>
            <a:r>
              <a:rPr lang="en-US" dirty="0"/>
              <a:t>: Two coins example</a:t>
            </a:r>
          </a:p>
        </p:txBody>
      </p:sp>
      <p:sp>
        <p:nvSpPr>
          <p:cNvPr id="4" name="Segnaposto piè di pagina 3">
            <a:extLst>
              <a:ext uri="{FF2B5EF4-FFF2-40B4-BE49-F238E27FC236}">
                <a16:creationId xmlns:a16="http://schemas.microsoft.com/office/drawing/2014/main" id="{FCE8D0CC-D247-403C-A62F-69B84F3765E1}"/>
              </a:ext>
            </a:extLst>
          </p:cNvPr>
          <p:cNvSpPr>
            <a:spLocks noGrp="1"/>
          </p:cNvSpPr>
          <p:nvPr>
            <p:ph type="ftr" sz="quarter" idx="11"/>
          </p:nvPr>
        </p:nvSpPr>
        <p:spPr/>
        <p:txBody>
          <a:bodyPr/>
          <a:lstStyle/>
          <a:p>
            <a:r>
              <a:rPr lang="it-IT"/>
              <a:t>alessandro.pilloni@unica.it</a:t>
            </a:r>
            <a:endParaRPr lang="it-IT" dirty="0"/>
          </a:p>
        </p:txBody>
      </p:sp>
      <p:sp>
        <p:nvSpPr>
          <p:cNvPr id="5" name="Segnaposto numero diapositiva 4">
            <a:extLst>
              <a:ext uri="{FF2B5EF4-FFF2-40B4-BE49-F238E27FC236}">
                <a16:creationId xmlns:a16="http://schemas.microsoft.com/office/drawing/2014/main" id="{78D12990-A42F-4422-893F-571DE1434001}"/>
              </a:ext>
            </a:extLst>
          </p:cNvPr>
          <p:cNvSpPr>
            <a:spLocks noGrp="1"/>
          </p:cNvSpPr>
          <p:nvPr>
            <p:ph type="sldNum" sz="quarter" idx="12"/>
          </p:nvPr>
        </p:nvSpPr>
        <p:spPr/>
        <p:txBody>
          <a:bodyPr/>
          <a:lstStyle/>
          <a:p>
            <a:fld id="{77D38DAF-82E5-4F16-9708-7032B2640FE9}" type="slidenum">
              <a:rPr lang="it-IT" smtClean="0"/>
              <a:t>32</a:t>
            </a:fld>
            <a:endParaRPr lang="it-IT"/>
          </a:p>
        </p:txBody>
      </p:sp>
      <mc:AlternateContent xmlns:mc="http://schemas.openxmlformats.org/markup-compatibility/2006" xmlns:a14="http://schemas.microsoft.com/office/drawing/2010/main">
        <mc:Choice Requires="a14">
          <p:sp>
            <p:nvSpPr>
              <p:cNvPr id="8" name="CasellaDiTesto 7">
                <a:extLst>
                  <a:ext uri="{FF2B5EF4-FFF2-40B4-BE49-F238E27FC236}">
                    <a16:creationId xmlns:a16="http://schemas.microsoft.com/office/drawing/2014/main" id="{79EA47D8-3122-4961-9F31-CD2A24361D72}"/>
                  </a:ext>
                </a:extLst>
              </p:cNvPr>
              <p:cNvSpPr txBox="1"/>
              <p:nvPr/>
            </p:nvSpPr>
            <p:spPr>
              <a:xfrm>
                <a:off x="284944" y="2740781"/>
                <a:ext cx="9510731" cy="738664"/>
              </a:xfrm>
              <a:prstGeom prst="rect">
                <a:avLst/>
              </a:prstGeom>
              <a:noFill/>
            </p:spPr>
            <p:txBody>
              <a:bodyPr wrap="square">
                <a:spAutoFit/>
              </a:bodyPr>
              <a:lstStyle/>
              <a:p>
                <a:pPr marL="342900" indent="-342900">
                  <a:buFont typeface="Arial" panose="020B0604020202020204" pitchFamily="34" charset="0"/>
                  <a:buChar char="•"/>
                </a:pPr>
                <a:r>
                  <a:rPr lang="en-GB" sz="2100" dirty="0"/>
                  <a:t>To estimate the HMM from a sequence of observations and the corresponding sequence of state, and without using any guess for </a:t>
                </a:r>
                <a14:m>
                  <m:oMath xmlns:m="http://schemas.openxmlformats.org/officeDocument/2006/math">
                    <m:r>
                      <a:rPr lang="it-IT" sz="2100" b="0" i="1" smtClean="0">
                        <a:latin typeface="Cambria Math" panose="02040503050406030204" pitchFamily="18" charset="0"/>
                      </a:rPr>
                      <m:t>𝐴</m:t>
                    </m:r>
                  </m:oMath>
                </a14:m>
                <a:r>
                  <a:rPr lang="en-GB" sz="2100" dirty="0"/>
                  <a:t> and </a:t>
                </a:r>
                <a14:m>
                  <m:oMath xmlns:m="http://schemas.openxmlformats.org/officeDocument/2006/math">
                    <m:r>
                      <a:rPr lang="it-IT" sz="2100" b="0" i="1" smtClean="0">
                        <a:latin typeface="Cambria Math" panose="02040503050406030204" pitchFamily="18" charset="0"/>
                      </a:rPr>
                      <m:t>𝐵</m:t>
                    </m:r>
                  </m:oMath>
                </a14:m>
                <a:r>
                  <a:rPr lang="en-GB" sz="2100" dirty="0"/>
                  <a:t> it can be used </a:t>
                </a:r>
              </a:p>
            </p:txBody>
          </p:sp>
        </mc:Choice>
        <mc:Fallback xmlns="">
          <p:sp>
            <p:nvSpPr>
              <p:cNvPr id="8" name="CasellaDiTesto 7">
                <a:extLst>
                  <a:ext uri="{FF2B5EF4-FFF2-40B4-BE49-F238E27FC236}">
                    <a16:creationId xmlns:a16="http://schemas.microsoft.com/office/drawing/2014/main" id="{79EA47D8-3122-4961-9F31-CD2A24361D72}"/>
                  </a:ext>
                </a:extLst>
              </p:cNvPr>
              <p:cNvSpPr txBox="1">
                <a:spLocks noRot="1" noChangeAspect="1" noMove="1" noResize="1" noEditPoints="1" noAdjustHandles="1" noChangeArrowheads="1" noChangeShapeType="1" noTextEdit="1"/>
              </p:cNvSpPr>
              <p:nvPr/>
            </p:nvSpPr>
            <p:spPr>
              <a:xfrm>
                <a:off x="284944" y="2740781"/>
                <a:ext cx="9510731" cy="738664"/>
              </a:xfrm>
              <a:prstGeom prst="rect">
                <a:avLst/>
              </a:prstGeom>
              <a:blipFill>
                <a:blip r:embed="rId2"/>
                <a:stretch>
                  <a:fillRect l="-641" t="-5785" b="-15702"/>
                </a:stretch>
              </a:blipFill>
            </p:spPr>
            <p:txBody>
              <a:bodyPr/>
              <a:lstStyle/>
              <a:p>
                <a:r>
                  <a:rPr lang="it-IT">
                    <a:noFill/>
                  </a:rPr>
                  <a:t> </a:t>
                </a:r>
              </a:p>
            </p:txBody>
          </p:sp>
        </mc:Fallback>
      </mc:AlternateContent>
      <p:sp>
        <p:nvSpPr>
          <p:cNvPr id="3" name="Rettangolo 2">
            <a:extLst>
              <a:ext uri="{FF2B5EF4-FFF2-40B4-BE49-F238E27FC236}">
                <a16:creationId xmlns:a16="http://schemas.microsoft.com/office/drawing/2014/main" id="{988AF65E-3EE9-4101-B82B-0ED5426E4115}"/>
              </a:ext>
            </a:extLst>
          </p:cNvPr>
          <p:cNvSpPr/>
          <p:nvPr/>
        </p:nvSpPr>
        <p:spPr>
          <a:xfrm>
            <a:off x="677872" y="3553957"/>
            <a:ext cx="7348765" cy="646331"/>
          </a:xfrm>
          <a:prstGeom prst="rect">
            <a:avLst/>
          </a:prstGeom>
        </p:spPr>
        <p:txBody>
          <a:bodyPr wrap="square">
            <a:spAutoFit/>
          </a:bodyPr>
          <a:lstStyle/>
          <a:p>
            <a:r>
              <a:rPr lang="en-US" dirty="0">
                <a:solidFill>
                  <a:srgbClr val="008013"/>
                </a:solidFill>
                <a:latin typeface="Menlo"/>
              </a:rPr>
              <a:t>%% To estimate a </a:t>
            </a:r>
            <a:r>
              <a:rPr lang="en-US" dirty="0" err="1">
                <a:solidFill>
                  <a:srgbClr val="008013"/>
                </a:solidFill>
                <a:latin typeface="Menlo"/>
              </a:rPr>
              <a:t>A</a:t>
            </a:r>
            <a:r>
              <a:rPr lang="en-US" dirty="0">
                <a:solidFill>
                  <a:srgbClr val="008013"/>
                </a:solidFill>
                <a:latin typeface="Menlo"/>
              </a:rPr>
              <a:t> and B given a sequence of observations and states</a:t>
            </a:r>
            <a:endParaRPr lang="en-US" dirty="0">
              <a:latin typeface="Menlo"/>
            </a:endParaRPr>
          </a:p>
          <a:p>
            <a:r>
              <a:rPr lang="en-US" dirty="0">
                <a:solidFill>
                  <a:srgbClr val="008013"/>
                </a:solidFill>
                <a:latin typeface="Menlo"/>
              </a:rPr>
              <a:t>% [A, B] = </a:t>
            </a:r>
            <a:r>
              <a:rPr lang="en-US" dirty="0" err="1">
                <a:solidFill>
                  <a:srgbClr val="008013"/>
                </a:solidFill>
                <a:latin typeface="Menlo"/>
              </a:rPr>
              <a:t>hmmestimate</a:t>
            </a:r>
            <a:r>
              <a:rPr lang="en-US" dirty="0">
                <a:solidFill>
                  <a:srgbClr val="008013"/>
                </a:solidFill>
                <a:latin typeface="Menlo"/>
              </a:rPr>
              <a:t>(seq, states)</a:t>
            </a:r>
            <a:endParaRPr lang="en-US" dirty="0">
              <a:latin typeface="Menlo"/>
            </a:endParaRPr>
          </a:p>
        </p:txBody>
      </p:sp>
      <mc:AlternateContent xmlns:mc="http://schemas.openxmlformats.org/markup-compatibility/2006" xmlns:a14="http://schemas.microsoft.com/office/drawing/2010/main">
        <mc:Choice Requires="a14">
          <p:sp>
            <p:nvSpPr>
              <p:cNvPr id="9" name="CasellaDiTesto 8">
                <a:extLst>
                  <a:ext uri="{FF2B5EF4-FFF2-40B4-BE49-F238E27FC236}">
                    <a16:creationId xmlns:a16="http://schemas.microsoft.com/office/drawing/2014/main" id="{CCE0264A-D38C-424A-92BC-4EF70A1EEC3C}"/>
                  </a:ext>
                </a:extLst>
              </p:cNvPr>
              <p:cNvSpPr txBox="1"/>
              <p:nvPr/>
            </p:nvSpPr>
            <p:spPr>
              <a:xfrm>
                <a:off x="332513" y="833330"/>
                <a:ext cx="9510731" cy="738664"/>
              </a:xfrm>
              <a:prstGeom prst="rect">
                <a:avLst/>
              </a:prstGeom>
              <a:noFill/>
            </p:spPr>
            <p:txBody>
              <a:bodyPr wrap="square">
                <a:spAutoFit/>
              </a:bodyPr>
              <a:lstStyle/>
              <a:p>
                <a:pPr marL="342900" indent="-342900">
                  <a:buFont typeface="Arial" panose="020B0604020202020204" pitchFamily="34" charset="0"/>
                  <a:buChar char="•"/>
                </a:pPr>
                <a:r>
                  <a:rPr lang="en-GB" sz="2100" dirty="0"/>
                  <a:t>For an observable Markov chain because the sequence of states is now observable (not hidden), namely </a:t>
                </a:r>
                <a14:m>
                  <m:oMath xmlns:m="http://schemas.openxmlformats.org/officeDocument/2006/math">
                    <m:r>
                      <a:rPr lang="it-IT" sz="2100" b="0" i="1" smtClean="0">
                        <a:latin typeface="Cambria Math" panose="02040503050406030204" pitchFamily="18" charset="0"/>
                      </a:rPr>
                      <m:t>𝑂</m:t>
                    </m:r>
                    <m:r>
                      <a:rPr lang="it-IT" sz="2100" b="0" i="1" smtClean="0">
                        <a:latin typeface="Cambria Math" panose="02040503050406030204" pitchFamily="18" charset="0"/>
                      </a:rPr>
                      <m:t>≡</m:t>
                    </m:r>
                    <m:r>
                      <a:rPr lang="it-IT" sz="2100" b="0" i="1" smtClean="0">
                        <a:latin typeface="Cambria Math" panose="02040503050406030204" pitchFamily="18" charset="0"/>
                      </a:rPr>
                      <m:t>𝑄</m:t>
                    </m:r>
                  </m:oMath>
                </a14:m>
                <a:r>
                  <a:rPr lang="en-GB" sz="2100" dirty="0"/>
                  <a:t>, we can call the following </a:t>
                </a:r>
                <a:r>
                  <a:rPr lang="en-GB" sz="2100" dirty="0" err="1"/>
                  <a:t>istruction</a:t>
                </a:r>
                <a:endParaRPr lang="en-GB" sz="2100" dirty="0"/>
              </a:p>
            </p:txBody>
          </p:sp>
        </mc:Choice>
        <mc:Fallback xmlns="">
          <p:sp>
            <p:nvSpPr>
              <p:cNvPr id="9" name="CasellaDiTesto 8">
                <a:extLst>
                  <a:ext uri="{FF2B5EF4-FFF2-40B4-BE49-F238E27FC236}">
                    <a16:creationId xmlns:a16="http://schemas.microsoft.com/office/drawing/2014/main" id="{CCE0264A-D38C-424A-92BC-4EF70A1EEC3C}"/>
                  </a:ext>
                </a:extLst>
              </p:cNvPr>
              <p:cNvSpPr txBox="1">
                <a:spLocks noRot="1" noChangeAspect="1" noMove="1" noResize="1" noEditPoints="1" noAdjustHandles="1" noChangeArrowheads="1" noChangeShapeType="1" noTextEdit="1"/>
              </p:cNvSpPr>
              <p:nvPr/>
            </p:nvSpPr>
            <p:spPr>
              <a:xfrm>
                <a:off x="332513" y="833330"/>
                <a:ext cx="9510731" cy="738664"/>
              </a:xfrm>
              <a:prstGeom prst="rect">
                <a:avLst/>
              </a:prstGeom>
              <a:blipFill>
                <a:blip r:embed="rId3"/>
                <a:stretch>
                  <a:fillRect l="-641" t="-5785" r="-641" b="-15702"/>
                </a:stretch>
              </a:blipFill>
            </p:spPr>
            <p:txBody>
              <a:bodyPr/>
              <a:lstStyle/>
              <a:p>
                <a:r>
                  <a:rPr lang="it-IT">
                    <a:noFill/>
                  </a:rPr>
                  <a:t> </a:t>
                </a:r>
              </a:p>
            </p:txBody>
          </p:sp>
        </mc:Fallback>
      </mc:AlternateContent>
      <p:sp>
        <p:nvSpPr>
          <p:cNvPr id="10" name="CasellaDiTesto 9">
            <a:extLst>
              <a:ext uri="{FF2B5EF4-FFF2-40B4-BE49-F238E27FC236}">
                <a16:creationId xmlns:a16="http://schemas.microsoft.com/office/drawing/2014/main" id="{9BD2F8A2-E99D-4B57-9489-12B9FFC9B3C0}"/>
              </a:ext>
            </a:extLst>
          </p:cNvPr>
          <p:cNvSpPr txBox="1"/>
          <p:nvPr/>
        </p:nvSpPr>
        <p:spPr>
          <a:xfrm>
            <a:off x="284944" y="4409093"/>
            <a:ext cx="9510731" cy="415498"/>
          </a:xfrm>
          <a:prstGeom prst="rect">
            <a:avLst/>
          </a:prstGeom>
          <a:noFill/>
        </p:spPr>
        <p:txBody>
          <a:bodyPr wrap="square">
            <a:spAutoFit/>
          </a:bodyPr>
          <a:lstStyle/>
          <a:p>
            <a:pPr marL="342900" indent="-342900">
              <a:buFont typeface="Arial" panose="020B0604020202020204" pitchFamily="34" charset="0"/>
              <a:buChar char="•"/>
            </a:pPr>
            <a:r>
              <a:rPr lang="en-GB" sz="2100" dirty="0"/>
              <a:t>Further details on Hidden Markov Models and related applications can be found in:</a:t>
            </a:r>
          </a:p>
        </p:txBody>
      </p:sp>
      <p:sp>
        <p:nvSpPr>
          <p:cNvPr id="16" name="Rettangolo 15">
            <a:extLst>
              <a:ext uri="{FF2B5EF4-FFF2-40B4-BE49-F238E27FC236}">
                <a16:creationId xmlns:a16="http://schemas.microsoft.com/office/drawing/2014/main" id="{3ACCF445-7041-4D91-823B-B601787EABF2}"/>
              </a:ext>
            </a:extLst>
          </p:cNvPr>
          <p:cNvSpPr/>
          <p:nvPr/>
        </p:nvSpPr>
        <p:spPr>
          <a:xfrm>
            <a:off x="332513" y="5575808"/>
            <a:ext cx="9519104" cy="384721"/>
          </a:xfrm>
          <a:prstGeom prst="rect">
            <a:avLst/>
          </a:prstGeom>
        </p:spPr>
        <p:txBody>
          <a:bodyPr wrap="square">
            <a:spAutoFit/>
          </a:bodyPr>
          <a:lstStyle/>
          <a:p>
            <a:r>
              <a:rPr lang="en-GB" sz="1900" dirty="0"/>
              <a:t>[2] Statistical Toolbox for Use with </a:t>
            </a:r>
            <a:r>
              <a:rPr lang="en-GB" sz="1900" dirty="0" err="1"/>
              <a:t>Matlab</a:t>
            </a:r>
            <a:r>
              <a:rPr lang="en-GB" sz="1900" dirty="0"/>
              <a:t>. </a:t>
            </a:r>
            <a:r>
              <a:rPr lang="en-US" sz="1900" dirty="0"/>
              <a:t>cda.psych.uiuc.edu/matlab_pdf/stats.pdf</a:t>
            </a:r>
          </a:p>
        </p:txBody>
      </p:sp>
      <p:sp>
        <p:nvSpPr>
          <p:cNvPr id="17" name="Rettangolo 16">
            <a:extLst>
              <a:ext uri="{FF2B5EF4-FFF2-40B4-BE49-F238E27FC236}">
                <a16:creationId xmlns:a16="http://schemas.microsoft.com/office/drawing/2014/main" id="{AEEB4E02-DB4B-4742-A302-80A2D276A207}"/>
              </a:ext>
            </a:extLst>
          </p:cNvPr>
          <p:cNvSpPr/>
          <p:nvPr/>
        </p:nvSpPr>
        <p:spPr>
          <a:xfrm>
            <a:off x="332513" y="4855481"/>
            <a:ext cx="9519104" cy="677108"/>
          </a:xfrm>
          <a:prstGeom prst="rect">
            <a:avLst/>
          </a:prstGeom>
        </p:spPr>
        <p:txBody>
          <a:bodyPr wrap="square">
            <a:spAutoFit/>
          </a:bodyPr>
          <a:lstStyle/>
          <a:p>
            <a:r>
              <a:rPr lang="en-US" sz="1900" dirty="0">
                <a:solidFill>
                  <a:srgbClr val="222222"/>
                </a:solidFill>
                <a:latin typeface="Calibri (Corpo)"/>
              </a:rPr>
              <a:t>[1] </a:t>
            </a:r>
            <a:r>
              <a:rPr lang="en-US" sz="1900" dirty="0" err="1">
                <a:solidFill>
                  <a:srgbClr val="222222"/>
                </a:solidFill>
                <a:latin typeface="Calibri (Corpo)"/>
              </a:rPr>
              <a:t>Rabiner</a:t>
            </a:r>
            <a:r>
              <a:rPr lang="en-US" sz="1900" dirty="0">
                <a:solidFill>
                  <a:srgbClr val="222222"/>
                </a:solidFill>
                <a:latin typeface="Calibri (Corpo)"/>
              </a:rPr>
              <a:t>, Lawrence R. "A tutorial on hidden Markov models and selected applications in speech recognition." </a:t>
            </a:r>
            <a:r>
              <a:rPr lang="en-US" sz="1900" i="1" dirty="0">
                <a:solidFill>
                  <a:srgbClr val="222222"/>
                </a:solidFill>
                <a:latin typeface="Calibri (Corpo)"/>
              </a:rPr>
              <a:t>Proceedings of the IEEE</a:t>
            </a:r>
            <a:r>
              <a:rPr lang="en-US" sz="1900" dirty="0">
                <a:solidFill>
                  <a:srgbClr val="222222"/>
                </a:solidFill>
                <a:latin typeface="Calibri (Corpo)"/>
              </a:rPr>
              <a:t> 77.2 (1989): 257-286.</a:t>
            </a:r>
            <a:endParaRPr lang="en-US" sz="1900" dirty="0">
              <a:latin typeface="Calibri (Corpo)"/>
            </a:endParaRPr>
          </a:p>
        </p:txBody>
      </p:sp>
      <p:cxnSp>
        <p:nvCxnSpPr>
          <p:cNvPr id="7" name="Connettore diritto 6">
            <a:extLst>
              <a:ext uri="{FF2B5EF4-FFF2-40B4-BE49-F238E27FC236}">
                <a16:creationId xmlns:a16="http://schemas.microsoft.com/office/drawing/2014/main" id="{A316AD94-E5F5-BE58-158B-B742DE2BF559}"/>
              </a:ext>
            </a:extLst>
          </p:cNvPr>
          <p:cNvCxnSpPr/>
          <p:nvPr/>
        </p:nvCxnSpPr>
        <p:spPr>
          <a:xfrm>
            <a:off x="3993176" y="4264817"/>
            <a:ext cx="2094271" cy="0"/>
          </a:xfrm>
          <a:prstGeom prst="line">
            <a:avLst/>
          </a:prstGeom>
          <a:ln w="38100">
            <a:solidFill>
              <a:srgbClr val="E71224"/>
            </a:solidFill>
          </a:ln>
        </p:spPr>
        <p:style>
          <a:lnRef idx="1">
            <a:schemeClr val="accent1"/>
          </a:lnRef>
          <a:fillRef idx="0">
            <a:schemeClr val="accent1"/>
          </a:fillRef>
          <a:effectRef idx="0">
            <a:schemeClr val="accent1"/>
          </a:effectRef>
          <a:fontRef idx="minor">
            <a:schemeClr val="tx1"/>
          </a:fontRef>
        </p:style>
      </p:cxnSp>
      <p:sp>
        <p:nvSpPr>
          <p:cNvPr id="19" name="CasellaDiTesto 18">
            <a:extLst>
              <a:ext uri="{FF2B5EF4-FFF2-40B4-BE49-F238E27FC236}">
                <a16:creationId xmlns:a16="http://schemas.microsoft.com/office/drawing/2014/main" id="{B27EA057-F7CD-D3F3-3671-CFC17E23BBDF}"/>
              </a:ext>
            </a:extLst>
          </p:cNvPr>
          <p:cNvSpPr txBox="1"/>
          <p:nvPr/>
        </p:nvSpPr>
        <p:spPr>
          <a:xfrm>
            <a:off x="692742" y="1680840"/>
            <a:ext cx="8724877" cy="923330"/>
          </a:xfrm>
          <a:prstGeom prst="rect">
            <a:avLst/>
          </a:prstGeom>
          <a:noFill/>
        </p:spPr>
        <p:txBody>
          <a:bodyPr wrap="square">
            <a:spAutoFit/>
          </a:bodyPr>
          <a:lstStyle/>
          <a:p>
            <a:r>
              <a:rPr lang="en-US" dirty="0">
                <a:solidFill>
                  <a:srgbClr val="008013"/>
                </a:solidFill>
                <a:latin typeface="Menlo"/>
              </a:rPr>
              <a:t>%% To estimate a </a:t>
            </a:r>
            <a:r>
              <a:rPr lang="en-US" dirty="0" err="1">
                <a:solidFill>
                  <a:srgbClr val="008013"/>
                </a:solidFill>
                <a:latin typeface="Menlo"/>
              </a:rPr>
              <a:t>A</a:t>
            </a:r>
            <a:r>
              <a:rPr lang="en-US" dirty="0">
                <a:solidFill>
                  <a:srgbClr val="008013"/>
                </a:solidFill>
                <a:latin typeface="Menlo"/>
              </a:rPr>
              <a:t> on an observable DT-MC</a:t>
            </a:r>
          </a:p>
          <a:p>
            <a:r>
              <a:rPr lang="en-US" dirty="0">
                <a:solidFill>
                  <a:srgbClr val="008013"/>
                </a:solidFill>
                <a:latin typeface="Menlo"/>
              </a:rPr>
              <a:t>%% Notice that B is now an identity matrix with a proper size</a:t>
            </a:r>
            <a:endParaRPr lang="en-US" dirty="0">
              <a:latin typeface="Menlo"/>
            </a:endParaRPr>
          </a:p>
          <a:p>
            <a:r>
              <a:rPr lang="en-US" sz="1800" b="0" i="0" dirty="0">
                <a:effectLst/>
                <a:latin typeface="Menlo"/>
              </a:rPr>
              <a:t>[</a:t>
            </a:r>
            <a:r>
              <a:rPr lang="en-US" sz="1800" b="0" i="0" dirty="0" err="1">
                <a:effectLst/>
                <a:latin typeface="Menlo"/>
              </a:rPr>
              <a:t>A_est</a:t>
            </a:r>
            <a:r>
              <a:rPr lang="en-US" sz="1800" b="0" i="0" dirty="0">
                <a:effectLst/>
                <a:latin typeface="Menlo"/>
              </a:rPr>
              <a:t>, </a:t>
            </a:r>
            <a:r>
              <a:rPr lang="en-US" sz="1800" b="0" i="0" dirty="0" err="1">
                <a:effectLst/>
                <a:latin typeface="Menlo"/>
              </a:rPr>
              <a:t>B_est</a:t>
            </a:r>
            <a:r>
              <a:rPr lang="en-US" sz="1800" b="0" i="0" dirty="0">
                <a:effectLst/>
                <a:latin typeface="Menlo"/>
              </a:rPr>
              <a:t>] = </a:t>
            </a:r>
            <a:r>
              <a:rPr lang="en-US" sz="1800" b="0" i="0" dirty="0" err="1">
                <a:effectLst/>
                <a:latin typeface="Menlo"/>
              </a:rPr>
              <a:t>hmmtrain</a:t>
            </a:r>
            <a:r>
              <a:rPr lang="en-US" sz="1800" b="0" i="0" dirty="0">
                <a:effectLst/>
                <a:latin typeface="Menlo"/>
              </a:rPr>
              <a:t>(</a:t>
            </a:r>
            <a:r>
              <a:rPr lang="it-IT" dirty="0" err="1">
                <a:latin typeface="Menlo"/>
              </a:rPr>
              <a:t>states</a:t>
            </a:r>
            <a:r>
              <a:rPr lang="en-US" sz="1800" b="0" i="0" dirty="0">
                <a:effectLst/>
                <a:latin typeface="Menlo"/>
              </a:rPr>
              <a:t>, </a:t>
            </a:r>
            <a:r>
              <a:rPr lang="en-US" sz="1800" b="0" i="0" dirty="0" err="1">
                <a:effectLst/>
                <a:latin typeface="Menlo"/>
              </a:rPr>
              <a:t>A_guess</a:t>
            </a:r>
            <a:r>
              <a:rPr lang="en-US" sz="1800" b="0" i="0" dirty="0">
                <a:effectLst/>
                <a:latin typeface="Menlo"/>
              </a:rPr>
              <a:t>, eye(size(</a:t>
            </a:r>
            <a:r>
              <a:rPr lang="en-US" sz="1800" b="0" i="0" dirty="0" err="1">
                <a:effectLst/>
                <a:latin typeface="Menlo"/>
              </a:rPr>
              <a:t>A_guess</a:t>
            </a:r>
            <a:r>
              <a:rPr lang="en-US" sz="1800" b="0" i="0" dirty="0">
                <a:effectLst/>
                <a:latin typeface="Menlo"/>
              </a:rPr>
              <a:t>)), </a:t>
            </a:r>
            <a:r>
              <a:rPr lang="en-US" sz="1800" b="0" i="0" dirty="0">
                <a:solidFill>
                  <a:srgbClr val="A709F5"/>
                </a:solidFill>
                <a:effectLst/>
                <a:latin typeface="Menlo"/>
              </a:rPr>
              <a:t>'</a:t>
            </a:r>
            <a:r>
              <a:rPr lang="en-US" sz="1800" b="0" i="0" dirty="0" err="1">
                <a:solidFill>
                  <a:srgbClr val="A709F5"/>
                </a:solidFill>
                <a:effectLst/>
                <a:latin typeface="Menlo"/>
              </a:rPr>
              <a:t>maxiterations</a:t>
            </a:r>
            <a:r>
              <a:rPr lang="en-US" sz="1800" b="0" i="0" dirty="0">
                <a:solidFill>
                  <a:srgbClr val="A709F5"/>
                </a:solidFill>
                <a:effectLst/>
                <a:latin typeface="Menlo"/>
              </a:rPr>
              <a:t>'</a:t>
            </a:r>
            <a:r>
              <a:rPr lang="en-US" sz="1800" b="0" i="0" dirty="0">
                <a:effectLst/>
                <a:latin typeface="Menlo"/>
              </a:rPr>
              <a:t>, 100)</a:t>
            </a:r>
          </a:p>
        </p:txBody>
      </p:sp>
      <p:sp>
        <p:nvSpPr>
          <p:cNvPr id="6" name="Rettangolo 5">
            <a:extLst>
              <a:ext uri="{FF2B5EF4-FFF2-40B4-BE49-F238E27FC236}">
                <a16:creationId xmlns:a16="http://schemas.microsoft.com/office/drawing/2014/main" id="{A64D9335-8627-14AE-9531-0FFAB7538CB6}"/>
              </a:ext>
            </a:extLst>
          </p:cNvPr>
          <p:cNvSpPr/>
          <p:nvPr/>
        </p:nvSpPr>
        <p:spPr>
          <a:xfrm>
            <a:off x="332513" y="6640526"/>
            <a:ext cx="9519104" cy="646331"/>
          </a:xfrm>
          <a:prstGeom prst="rect">
            <a:avLst/>
          </a:prstGeom>
        </p:spPr>
        <p:txBody>
          <a:bodyPr wrap="square">
            <a:spAutoFit/>
          </a:bodyPr>
          <a:lstStyle/>
          <a:p>
            <a:r>
              <a:rPr lang="en-GB" dirty="0"/>
              <a:t>[4] </a:t>
            </a:r>
            <a:r>
              <a:rPr lang="en-GB" dirty="0" err="1"/>
              <a:t>Alshamaa</a:t>
            </a:r>
            <a:r>
              <a:rPr lang="en-GB" dirty="0"/>
              <a:t>, Daniel, et al. "A hidden </a:t>
            </a:r>
            <a:r>
              <a:rPr lang="en-GB" dirty="0" err="1"/>
              <a:t>markov</a:t>
            </a:r>
            <a:r>
              <a:rPr lang="en-GB" dirty="0"/>
              <a:t> model for indoor trajectory tracking of elderly people." </a:t>
            </a:r>
            <a:r>
              <a:rPr lang="en-GB" i="1" dirty="0"/>
              <a:t>IEEE Sensors Applications Symposium (SAS)</a:t>
            </a:r>
            <a:r>
              <a:rPr lang="en-GB" dirty="0"/>
              <a:t>. IEEE, 2019.</a:t>
            </a:r>
            <a:endParaRPr lang="en-US" dirty="0"/>
          </a:p>
        </p:txBody>
      </p:sp>
      <p:sp>
        <p:nvSpPr>
          <p:cNvPr id="11" name="Rettangolo 10">
            <a:extLst>
              <a:ext uri="{FF2B5EF4-FFF2-40B4-BE49-F238E27FC236}">
                <a16:creationId xmlns:a16="http://schemas.microsoft.com/office/drawing/2014/main" id="{12B6A40E-7CF5-5A12-379D-C9DB49375084}"/>
              </a:ext>
            </a:extLst>
          </p:cNvPr>
          <p:cNvSpPr/>
          <p:nvPr/>
        </p:nvSpPr>
        <p:spPr>
          <a:xfrm>
            <a:off x="324140" y="6013339"/>
            <a:ext cx="9519104" cy="646331"/>
          </a:xfrm>
          <a:prstGeom prst="rect">
            <a:avLst/>
          </a:prstGeom>
        </p:spPr>
        <p:txBody>
          <a:bodyPr wrap="square">
            <a:spAutoFit/>
          </a:bodyPr>
          <a:lstStyle/>
          <a:p>
            <a:r>
              <a:rPr lang="en-US" dirty="0"/>
              <a:t>[3] Wright, Charles V., et al. "</a:t>
            </a:r>
            <a:r>
              <a:rPr lang="en-US" i="1" dirty="0"/>
              <a:t>Spot me if you can: Uncovering spoken phrases in encrypted </a:t>
            </a:r>
            <a:r>
              <a:rPr lang="en-US" i="1" dirty="0" err="1"/>
              <a:t>voip</a:t>
            </a:r>
            <a:r>
              <a:rPr lang="en-US" i="1" dirty="0"/>
              <a:t> conversations.</a:t>
            </a:r>
            <a:r>
              <a:rPr lang="en-US" dirty="0"/>
              <a:t>" </a:t>
            </a:r>
            <a:r>
              <a:rPr lang="en-US" i="1" dirty="0"/>
              <a:t>2008 IEEE Symposium on Security and Privacy (</a:t>
            </a:r>
            <a:r>
              <a:rPr lang="en-US" i="1" dirty="0" err="1"/>
              <a:t>sp</a:t>
            </a:r>
            <a:r>
              <a:rPr lang="en-US" i="1" dirty="0"/>
              <a:t> 2008)</a:t>
            </a:r>
            <a:r>
              <a:rPr lang="en-US" dirty="0"/>
              <a:t>. IEEE, 2008.</a:t>
            </a:r>
            <a:endParaRPr lang="en-US" sz="1900" dirty="0"/>
          </a:p>
        </p:txBody>
      </p:sp>
    </p:spTree>
    <p:extLst>
      <p:ext uri="{BB962C8B-B14F-4D97-AF65-F5344CB8AC3E}">
        <p14:creationId xmlns:p14="http://schemas.microsoft.com/office/powerpoint/2010/main" val="3035105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p:bldP spid="17" grpId="0"/>
      <p:bldP spid="6"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Gruppo 38">
            <a:extLst>
              <a:ext uri="{FF2B5EF4-FFF2-40B4-BE49-F238E27FC236}">
                <a16:creationId xmlns:a16="http://schemas.microsoft.com/office/drawing/2014/main" id="{A6533B08-1B21-4398-84C0-19C986684128}"/>
              </a:ext>
            </a:extLst>
          </p:cNvPr>
          <p:cNvGrpSpPr/>
          <p:nvPr/>
        </p:nvGrpSpPr>
        <p:grpSpPr>
          <a:xfrm>
            <a:off x="5040312" y="5133762"/>
            <a:ext cx="4885496" cy="1916376"/>
            <a:chOff x="4766024" y="5292775"/>
            <a:chExt cx="4885496" cy="2037195"/>
          </a:xfrm>
        </p:grpSpPr>
        <p:pic>
          <p:nvPicPr>
            <p:cNvPr id="25" name="Immagine 24">
              <a:extLst>
                <a:ext uri="{FF2B5EF4-FFF2-40B4-BE49-F238E27FC236}">
                  <a16:creationId xmlns:a16="http://schemas.microsoft.com/office/drawing/2014/main" id="{F955A6D6-2376-440E-AD61-673F0D598E57}"/>
                </a:ext>
              </a:extLst>
            </p:cNvPr>
            <p:cNvPicPr>
              <a:picLocks noChangeAspect="1"/>
            </p:cNvPicPr>
            <p:nvPr/>
          </p:nvPicPr>
          <p:blipFill>
            <a:blip r:embed="rId3"/>
            <a:stretch>
              <a:fillRect/>
            </a:stretch>
          </p:blipFill>
          <p:spPr>
            <a:xfrm>
              <a:off x="4766024" y="5292775"/>
              <a:ext cx="4885496" cy="2037195"/>
            </a:xfrm>
            <a:prstGeom prst="rect">
              <a:avLst/>
            </a:prstGeom>
          </p:spPr>
        </p:pic>
        <mc:AlternateContent xmlns:mc="http://schemas.openxmlformats.org/markup-compatibility/2006" xmlns:a14="http://schemas.microsoft.com/office/drawing/2010/main">
          <mc:Choice Requires="a14">
            <p:sp>
              <p:nvSpPr>
                <p:cNvPr id="34" name="Rettangolo 33">
                  <a:extLst>
                    <a:ext uri="{FF2B5EF4-FFF2-40B4-BE49-F238E27FC236}">
                      <a16:creationId xmlns:a16="http://schemas.microsoft.com/office/drawing/2014/main" id="{5CCFC5CE-0CCF-46FC-BE13-997C83DE557F}"/>
                    </a:ext>
                  </a:extLst>
                </p:cNvPr>
                <p:cNvSpPr/>
                <p:nvPr/>
              </p:nvSpPr>
              <p:spPr>
                <a:xfrm>
                  <a:off x="6457319" y="6786243"/>
                  <a:ext cx="565604" cy="39261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b="0" i="1" smtClean="0">
                                <a:latin typeface="Cambria Math" panose="02040503050406030204" pitchFamily="18" charset="0"/>
                              </a:rPr>
                            </m:ctrlPr>
                          </m:sSubPr>
                          <m:e>
                            <m:r>
                              <a:rPr lang="it-IT" b="0" i="1" smtClean="0">
                                <a:latin typeface="Cambria Math" panose="02040503050406030204" pitchFamily="18" charset="0"/>
                              </a:rPr>
                              <m:t>𝑎</m:t>
                            </m:r>
                          </m:e>
                          <m:sub>
                            <m:r>
                              <a:rPr lang="it-IT" b="0" i="1" smtClean="0">
                                <a:latin typeface="Cambria Math" panose="02040503050406030204" pitchFamily="18" charset="0"/>
                              </a:rPr>
                              <m:t>11</m:t>
                            </m:r>
                          </m:sub>
                        </m:sSub>
                      </m:oMath>
                    </m:oMathPara>
                  </a14:m>
                  <a:endParaRPr lang="it-IT" dirty="0"/>
                </a:p>
              </p:txBody>
            </p:sp>
          </mc:Choice>
          <mc:Fallback xmlns="">
            <p:sp>
              <p:nvSpPr>
                <p:cNvPr id="34" name="Rettangolo 33">
                  <a:extLst>
                    <a:ext uri="{FF2B5EF4-FFF2-40B4-BE49-F238E27FC236}">
                      <a16:creationId xmlns:a16="http://schemas.microsoft.com/office/drawing/2014/main" id="{5CCFC5CE-0CCF-46FC-BE13-997C83DE557F}"/>
                    </a:ext>
                  </a:extLst>
                </p:cNvPr>
                <p:cNvSpPr>
                  <a:spLocks noRot="1" noChangeAspect="1" noMove="1" noResize="1" noEditPoints="1" noAdjustHandles="1" noChangeArrowheads="1" noChangeShapeType="1" noTextEdit="1"/>
                </p:cNvSpPr>
                <p:nvPr/>
              </p:nvSpPr>
              <p:spPr>
                <a:xfrm>
                  <a:off x="6457319" y="6786243"/>
                  <a:ext cx="565604" cy="392617"/>
                </a:xfrm>
                <a:prstGeom prst="rect">
                  <a:avLst/>
                </a:prstGeom>
                <a:blipFill>
                  <a:blip r:embed="rId4"/>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35" name="Rettangolo 34">
                  <a:extLst>
                    <a:ext uri="{FF2B5EF4-FFF2-40B4-BE49-F238E27FC236}">
                      <a16:creationId xmlns:a16="http://schemas.microsoft.com/office/drawing/2014/main" id="{33B0D1B8-607E-4478-8F97-F08FB40A87AE}"/>
                    </a:ext>
                  </a:extLst>
                </p:cNvPr>
                <p:cNvSpPr/>
                <p:nvPr/>
              </p:nvSpPr>
              <p:spPr>
                <a:xfrm>
                  <a:off x="8706907" y="6889475"/>
                  <a:ext cx="570926" cy="39261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b="0" i="1" smtClean="0">
                                <a:latin typeface="Cambria Math" panose="02040503050406030204" pitchFamily="18" charset="0"/>
                              </a:rPr>
                            </m:ctrlPr>
                          </m:sSubPr>
                          <m:e>
                            <m:r>
                              <a:rPr lang="it-IT" b="0" i="1" smtClean="0">
                                <a:latin typeface="Cambria Math" panose="02040503050406030204" pitchFamily="18" charset="0"/>
                              </a:rPr>
                              <m:t>𝑎</m:t>
                            </m:r>
                          </m:e>
                          <m:sub>
                            <m:r>
                              <a:rPr lang="it-IT" b="0" i="1" smtClean="0">
                                <a:latin typeface="Cambria Math" panose="02040503050406030204" pitchFamily="18" charset="0"/>
                              </a:rPr>
                              <m:t>22</m:t>
                            </m:r>
                          </m:sub>
                        </m:sSub>
                      </m:oMath>
                    </m:oMathPara>
                  </a14:m>
                  <a:endParaRPr lang="it-IT" dirty="0"/>
                </a:p>
              </p:txBody>
            </p:sp>
          </mc:Choice>
          <mc:Fallback xmlns="">
            <p:sp>
              <p:nvSpPr>
                <p:cNvPr id="35" name="Rettangolo 34">
                  <a:extLst>
                    <a:ext uri="{FF2B5EF4-FFF2-40B4-BE49-F238E27FC236}">
                      <a16:creationId xmlns:a16="http://schemas.microsoft.com/office/drawing/2014/main" id="{33B0D1B8-607E-4478-8F97-F08FB40A87AE}"/>
                    </a:ext>
                  </a:extLst>
                </p:cNvPr>
                <p:cNvSpPr>
                  <a:spLocks noRot="1" noChangeAspect="1" noMove="1" noResize="1" noEditPoints="1" noAdjustHandles="1" noChangeArrowheads="1" noChangeShapeType="1" noTextEdit="1"/>
                </p:cNvSpPr>
                <p:nvPr/>
              </p:nvSpPr>
              <p:spPr>
                <a:xfrm>
                  <a:off x="8706907" y="6889475"/>
                  <a:ext cx="570926" cy="392617"/>
                </a:xfrm>
                <a:prstGeom prst="rect">
                  <a:avLst/>
                </a:prstGeom>
                <a:blipFill>
                  <a:blip r:embed="rId5"/>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36" name="Rettangolo 35">
                  <a:extLst>
                    <a:ext uri="{FF2B5EF4-FFF2-40B4-BE49-F238E27FC236}">
                      <a16:creationId xmlns:a16="http://schemas.microsoft.com/office/drawing/2014/main" id="{0324D686-80E9-4D0F-AC3D-BF9771DD7573}"/>
                    </a:ext>
                  </a:extLst>
                </p:cNvPr>
                <p:cNvSpPr/>
                <p:nvPr/>
              </p:nvSpPr>
              <p:spPr>
                <a:xfrm>
                  <a:off x="7683199" y="6837317"/>
                  <a:ext cx="570926" cy="39261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b="0" i="1" smtClean="0">
                                <a:latin typeface="Cambria Math" panose="02040503050406030204" pitchFamily="18" charset="0"/>
                              </a:rPr>
                            </m:ctrlPr>
                          </m:sSubPr>
                          <m:e>
                            <m:r>
                              <a:rPr lang="it-IT" b="0" i="1" smtClean="0">
                                <a:latin typeface="Cambria Math" panose="02040503050406030204" pitchFamily="18" charset="0"/>
                              </a:rPr>
                              <m:t>𝑎</m:t>
                            </m:r>
                          </m:e>
                          <m:sub>
                            <m:r>
                              <a:rPr lang="it-IT" b="0" i="1" smtClean="0">
                                <a:latin typeface="Cambria Math" panose="02040503050406030204" pitchFamily="18" charset="0"/>
                              </a:rPr>
                              <m:t>21</m:t>
                            </m:r>
                          </m:sub>
                        </m:sSub>
                      </m:oMath>
                    </m:oMathPara>
                  </a14:m>
                  <a:endParaRPr lang="it-IT" dirty="0"/>
                </a:p>
              </p:txBody>
            </p:sp>
          </mc:Choice>
          <mc:Fallback xmlns="">
            <p:sp>
              <p:nvSpPr>
                <p:cNvPr id="36" name="Rettangolo 35">
                  <a:extLst>
                    <a:ext uri="{FF2B5EF4-FFF2-40B4-BE49-F238E27FC236}">
                      <a16:creationId xmlns:a16="http://schemas.microsoft.com/office/drawing/2014/main" id="{0324D686-80E9-4D0F-AC3D-BF9771DD7573}"/>
                    </a:ext>
                  </a:extLst>
                </p:cNvPr>
                <p:cNvSpPr>
                  <a:spLocks noRot="1" noChangeAspect="1" noMove="1" noResize="1" noEditPoints="1" noAdjustHandles="1" noChangeArrowheads="1" noChangeShapeType="1" noTextEdit="1"/>
                </p:cNvSpPr>
                <p:nvPr/>
              </p:nvSpPr>
              <p:spPr>
                <a:xfrm>
                  <a:off x="7683199" y="6837317"/>
                  <a:ext cx="570926" cy="392617"/>
                </a:xfrm>
                <a:prstGeom prst="rect">
                  <a:avLst/>
                </a:prstGeom>
                <a:blipFill>
                  <a:blip r:embed="rId6"/>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37" name="Rettangolo 36">
                  <a:extLst>
                    <a:ext uri="{FF2B5EF4-FFF2-40B4-BE49-F238E27FC236}">
                      <a16:creationId xmlns:a16="http://schemas.microsoft.com/office/drawing/2014/main" id="{B3FAADBC-4F15-4310-BFE5-65CF5A09FD5B}"/>
                    </a:ext>
                  </a:extLst>
                </p:cNvPr>
                <p:cNvSpPr/>
                <p:nvPr/>
              </p:nvSpPr>
              <p:spPr>
                <a:xfrm>
                  <a:off x="7572291" y="6217862"/>
                  <a:ext cx="565604" cy="39261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b="0" i="1" smtClean="0">
                                <a:latin typeface="Cambria Math" panose="02040503050406030204" pitchFamily="18" charset="0"/>
                              </a:rPr>
                            </m:ctrlPr>
                          </m:sSubPr>
                          <m:e>
                            <m:r>
                              <a:rPr lang="it-IT" b="0" i="1" smtClean="0">
                                <a:latin typeface="Cambria Math" panose="02040503050406030204" pitchFamily="18" charset="0"/>
                              </a:rPr>
                              <m:t>𝑎</m:t>
                            </m:r>
                          </m:e>
                          <m:sub>
                            <m:r>
                              <a:rPr lang="it-IT" b="0" i="1" smtClean="0">
                                <a:latin typeface="Cambria Math" panose="02040503050406030204" pitchFamily="18" charset="0"/>
                              </a:rPr>
                              <m:t>12</m:t>
                            </m:r>
                          </m:sub>
                        </m:sSub>
                      </m:oMath>
                    </m:oMathPara>
                  </a14:m>
                  <a:endParaRPr lang="it-IT" dirty="0"/>
                </a:p>
              </p:txBody>
            </p:sp>
          </mc:Choice>
          <mc:Fallback xmlns="">
            <p:sp>
              <p:nvSpPr>
                <p:cNvPr id="37" name="Rettangolo 36">
                  <a:extLst>
                    <a:ext uri="{FF2B5EF4-FFF2-40B4-BE49-F238E27FC236}">
                      <a16:creationId xmlns:a16="http://schemas.microsoft.com/office/drawing/2014/main" id="{B3FAADBC-4F15-4310-BFE5-65CF5A09FD5B}"/>
                    </a:ext>
                  </a:extLst>
                </p:cNvPr>
                <p:cNvSpPr>
                  <a:spLocks noRot="1" noChangeAspect="1" noMove="1" noResize="1" noEditPoints="1" noAdjustHandles="1" noChangeArrowheads="1" noChangeShapeType="1" noTextEdit="1"/>
                </p:cNvSpPr>
                <p:nvPr/>
              </p:nvSpPr>
              <p:spPr>
                <a:xfrm>
                  <a:off x="7572291" y="6217862"/>
                  <a:ext cx="565604" cy="392617"/>
                </a:xfrm>
                <a:prstGeom prst="rect">
                  <a:avLst/>
                </a:prstGeom>
                <a:blipFill>
                  <a:blip r:embed="rId7"/>
                  <a:stretch>
                    <a:fillRect/>
                  </a:stretch>
                </a:blipFill>
              </p:spPr>
              <p:txBody>
                <a:bodyPr/>
                <a:lstStyle/>
                <a:p>
                  <a:r>
                    <a:rPr lang="it-IT">
                      <a:noFill/>
                    </a:rPr>
                    <a:t> </a:t>
                  </a:r>
                </a:p>
              </p:txBody>
            </p:sp>
          </mc:Fallback>
        </mc:AlternateContent>
      </p:grpSp>
      <p:pic>
        <p:nvPicPr>
          <p:cNvPr id="10" name="Immagine 9">
            <a:extLst>
              <a:ext uri="{FF2B5EF4-FFF2-40B4-BE49-F238E27FC236}">
                <a16:creationId xmlns:a16="http://schemas.microsoft.com/office/drawing/2014/main" id="{EB0AA195-08AB-45B6-A2A3-0C2DDC7D8A61}"/>
              </a:ext>
            </a:extLst>
          </p:cNvPr>
          <p:cNvPicPr>
            <a:picLocks noChangeAspect="1"/>
          </p:cNvPicPr>
          <p:nvPr/>
        </p:nvPicPr>
        <p:blipFill>
          <a:blip r:embed="rId8"/>
          <a:stretch>
            <a:fillRect/>
          </a:stretch>
        </p:blipFill>
        <p:spPr>
          <a:xfrm>
            <a:off x="7922777" y="2599786"/>
            <a:ext cx="2157848" cy="1877032"/>
          </a:xfrm>
          <a:prstGeom prst="rect">
            <a:avLst/>
          </a:prstGeom>
        </p:spPr>
      </p:pic>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p:txBody>
          <a:bodyPr>
            <a:normAutofit/>
          </a:bodyPr>
          <a:lstStyle/>
          <a:p>
            <a:r>
              <a:rPr lang="en-GB" dirty="0"/>
              <a:t>Motivating example</a:t>
            </a:r>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4</a:t>
            </a:fld>
            <a:endParaRPr lang="it-IT" dirty="0"/>
          </a:p>
        </p:txBody>
      </p:sp>
      <mc:AlternateContent xmlns:mc="http://schemas.openxmlformats.org/markup-compatibility/2006" xmlns:a14="http://schemas.microsoft.com/office/drawing/2010/main">
        <mc:Choice Requires="a14">
          <p:sp>
            <p:nvSpPr>
              <p:cNvPr id="20" name="CasellaDiTesto 19">
                <a:extLst>
                  <a:ext uri="{FF2B5EF4-FFF2-40B4-BE49-F238E27FC236}">
                    <a16:creationId xmlns:a16="http://schemas.microsoft.com/office/drawing/2014/main" id="{CA48E73B-656B-4653-AC78-287025504A5F}"/>
                  </a:ext>
                </a:extLst>
              </p:cNvPr>
              <p:cNvSpPr txBox="1"/>
              <p:nvPr/>
            </p:nvSpPr>
            <p:spPr>
              <a:xfrm>
                <a:off x="6336089" y="1794965"/>
                <a:ext cx="3813722" cy="41549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it-IT" sz="2100" b="0" i="1" smtClean="0">
                          <a:latin typeface="Cambria Math" panose="02040503050406030204" pitchFamily="18" charset="0"/>
                        </a:rPr>
                        <m:t>=</m:t>
                      </m:r>
                      <m:d>
                        <m:dPr>
                          <m:begChr m:val="{"/>
                          <m:endChr m:val="}"/>
                          <m:ctrlPr>
                            <a:rPr lang="it-IT" sz="2100" i="1">
                              <a:latin typeface="Cambria Math" panose="02040503050406030204" pitchFamily="18" charset="0"/>
                            </a:rPr>
                          </m:ctrlPr>
                        </m:dPr>
                        <m:e>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𝑆</m:t>
                              </m:r>
                            </m:e>
                            <m:sub>
                              <m:r>
                                <a:rPr lang="it-IT" sz="2100" b="0" i="1" smtClean="0">
                                  <a:latin typeface="Cambria Math" panose="02040503050406030204" pitchFamily="18" charset="0"/>
                                </a:rPr>
                                <m:t>1</m:t>
                              </m:r>
                            </m:sub>
                          </m:sSub>
                          <m:r>
                            <a:rPr lang="it-IT" sz="2100" i="1">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𝑆</m:t>
                              </m:r>
                            </m:e>
                            <m:sub>
                              <m:r>
                                <a:rPr lang="it-IT" sz="2100" b="0" i="1" smtClean="0">
                                  <a:latin typeface="Cambria Math" panose="02040503050406030204" pitchFamily="18" charset="0"/>
                                </a:rPr>
                                <m:t>2</m:t>
                              </m:r>
                            </m:sub>
                          </m:sSub>
                          <m:r>
                            <a:rPr lang="it-IT" sz="2100" i="1">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𝑆</m:t>
                              </m:r>
                            </m:e>
                            <m:sub>
                              <m:r>
                                <a:rPr lang="it-IT" sz="2100" b="0" i="1" smtClean="0">
                                  <a:latin typeface="Cambria Math" panose="02040503050406030204" pitchFamily="18" charset="0"/>
                                </a:rPr>
                                <m:t>1</m:t>
                              </m:r>
                            </m:sub>
                          </m:sSub>
                          <m:r>
                            <a:rPr lang="it-IT" sz="2100" i="1">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𝑆</m:t>
                              </m:r>
                            </m:e>
                            <m:sub>
                              <m:r>
                                <a:rPr lang="it-IT" sz="2100" b="0" i="1" smtClean="0">
                                  <a:latin typeface="Cambria Math" panose="02040503050406030204" pitchFamily="18" charset="0"/>
                                </a:rPr>
                                <m:t>1</m:t>
                              </m:r>
                            </m:sub>
                          </m:sSub>
                          <m:r>
                            <a:rPr lang="it-IT" sz="2100" i="1">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𝑆</m:t>
                              </m:r>
                            </m:e>
                            <m:sub>
                              <m:r>
                                <a:rPr lang="it-IT" sz="2100" b="0" i="1" smtClean="0">
                                  <a:latin typeface="Cambria Math" panose="02040503050406030204" pitchFamily="18" charset="0"/>
                                </a:rPr>
                                <m:t>2</m:t>
                              </m:r>
                            </m:sub>
                          </m:sSub>
                        </m:e>
                      </m:d>
                    </m:oMath>
                  </m:oMathPara>
                </a14:m>
                <a:endParaRPr lang="en-US" sz="2100" dirty="0"/>
              </a:p>
            </p:txBody>
          </p:sp>
        </mc:Choice>
        <mc:Fallback xmlns="">
          <p:sp>
            <p:nvSpPr>
              <p:cNvPr id="20" name="CasellaDiTesto 19">
                <a:extLst>
                  <a:ext uri="{FF2B5EF4-FFF2-40B4-BE49-F238E27FC236}">
                    <a16:creationId xmlns:a16="http://schemas.microsoft.com/office/drawing/2014/main" id="{CA48E73B-656B-4653-AC78-287025504A5F}"/>
                  </a:ext>
                </a:extLst>
              </p:cNvPr>
              <p:cNvSpPr txBox="1">
                <a:spLocks noRot="1" noChangeAspect="1" noMove="1" noResize="1" noEditPoints="1" noAdjustHandles="1" noChangeArrowheads="1" noChangeShapeType="1" noTextEdit="1"/>
              </p:cNvSpPr>
              <p:nvPr/>
            </p:nvSpPr>
            <p:spPr>
              <a:xfrm>
                <a:off x="6336089" y="1794965"/>
                <a:ext cx="3813722" cy="415498"/>
              </a:xfrm>
              <a:prstGeom prst="rect">
                <a:avLst/>
              </a:prstGeom>
              <a:blipFill>
                <a:blip r:embed="rId9"/>
                <a:stretch>
                  <a:fillRect/>
                </a:stretch>
              </a:blipFill>
            </p:spPr>
            <p:txBody>
              <a:bodyPr/>
              <a:lstStyle/>
              <a:p>
                <a:r>
                  <a:rPr lang="it-IT">
                    <a:noFill/>
                  </a:rPr>
                  <a:t> </a:t>
                </a:r>
              </a:p>
            </p:txBody>
          </p:sp>
        </mc:Fallback>
      </mc:AlternateContent>
      <mc:AlternateContent xmlns:mc="http://schemas.openxmlformats.org/markup-compatibility/2006">
        <mc:Choice xmlns:a14="http://schemas.microsoft.com/office/drawing/2010/main" Requires="a14">
          <p:sp>
            <p:nvSpPr>
              <p:cNvPr id="21" name="CasellaDiTesto 20">
                <a:extLst>
                  <a:ext uri="{FF2B5EF4-FFF2-40B4-BE49-F238E27FC236}">
                    <a16:creationId xmlns:a16="http://schemas.microsoft.com/office/drawing/2014/main" id="{32FAA35B-A1C3-47DC-8837-1015681673D7}"/>
                  </a:ext>
                </a:extLst>
              </p:cNvPr>
              <p:cNvSpPr txBox="1"/>
              <p:nvPr/>
            </p:nvSpPr>
            <p:spPr>
              <a:xfrm>
                <a:off x="238488" y="3483842"/>
                <a:ext cx="8210155" cy="415498"/>
              </a:xfrm>
              <a:prstGeom prst="rect">
                <a:avLst/>
              </a:prstGeom>
              <a:noFill/>
            </p:spPr>
            <p:txBody>
              <a:bodyPr wrap="square">
                <a:spAutoFit/>
              </a:bodyPr>
              <a:lstStyle/>
              <a:p>
                <a:pPr marL="342900" indent="-342900">
                  <a:buFont typeface="Arial" panose="020B0604020202020204" pitchFamily="34" charset="0"/>
                  <a:buChar char="•"/>
                </a:pPr>
                <a:r>
                  <a:rPr lang="it-IT" sz="2100" dirty="0" err="1"/>
                  <a:t>If</a:t>
                </a:r>
                <a:r>
                  <a:rPr lang="it-IT" sz="2100" dirty="0"/>
                  <a:t> </a:t>
                </a:r>
                <a:r>
                  <a:rPr lang="it-IT" sz="2100" dirty="0" err="1"/>
                  <a:t>we</a:t>
                </a:r>
                <a:r>
                  <a:rPr lang="it-IT" sz="2100" dirty="0"/>
                  <a:t> know </a:t>
                </a:r>
                <a:r>
                  <a:rPr lang="it-IT" sz="2100" dirty="0" err="1"/>
                  <a:t>there</a:t>
                </a:r>
                <a:r>
                  <a:rPr lang="it-IT" sz="2100" dirty="0"/>
                  <a:t> </a:t>
                </a:r>
                <a:r>
                  <a:rPr lang="it-IT" sz="2100" dirty="0" err="1"/>
                  <a:t>is</a:t>
                </a:r>
                <a:r>
                  <a:rPr lang="it-IT" sz="2100" dirty="0"/>
                  <a:t> 1 </a:t>
                </a:r>
                <a:r>
                  <a:rPr lang="it-IT" sz="2100" dirty="0" err="1"/>
                  <a:t>coin</a:t>
                </a:r>
                <a:r>
                  <a:rPr lang="it-IT" sz="2100" dirty="0"/>
                  <a:t> </a:t>
                </a:r>
                <a:r>
                  <a:rPr lang="it-IT" sz="2100" dirty="0" err="1"/>
                  <a:t>this</a:t>
                </a:r>
                <a:r>
                  <a:rPr lang="it-IT" sz="2100" dirty="0"/>
                  <a:t> </a:t>
                </a:r>
                <a:r>
                  <a:rPr lang="it-IT" sz="2100" dirty="0" err="1"/>
                  <a:t>process</a:t>
                </a:r>
                <a:r>
                  <a:rPr lang="it-IT" sz="2100" dirty="0"/>
                  <a:t> </a:t>
                </a:r>
                <a:r>
                  <a:rPr lang="it-IT" sz="2100" dirty="0" err="1"/>
                  <a:t>could</a:t>
                </a:r>
                <a:r>
                  <a:rPr lang="it-IT" sz="2100" dirty="0"/>
                  <a:t> be </a:t>
                </a:r>
                <a:r>
                  <a:rPr lang="it-IT" sz="2100" dirty="0" err="1"/>
                  <a:t>also</a:t>
                </a:r>
                <a:r>
                  <a:rPr lang="it-IT" sz="2100" dirty="0"/>
                  <a:t> </a:t>
                </a:r>
                <a:r>
                  <a:rPr lang="it-IT" sz="2100" dirty="0" err="1"/>
                  <a:t>modelled</a:t>
                </a:r>
                <a:r>
                  <a:rPr lang="it-IT" sz="2100" dirty="0"/>
                  <a:t> </a:t>
                </a:r>
                <a:r>
                  <a:rPr lang="it-IT" sz="2100" dirty="0" err="1"/>
                  <a:t>as</a:t>
                </a:r>
                <a:r>
                  <a:rPr lang="it-IT" sz="2100" dirty="0"/>
                  <a:t> </a:t>
                </a:r>
                <a14:m>
                  <m:oMath xmlns:m="http://schemas.openxmlformats.org/officeDocument/2006/math">
                    <m:r>
                      <a:rPr lang="it-IT" sz="2100" b="0" i="1" dirty="0" smtClean="0">
                        <a:latin typeface="Cambria Math" panose="02040503050406030204" pitchFamily="18" charset="0"/>
                      </a:rPr>
                      <m:t>→</m:t>
                    </m:r>
                  </m:oMath>
                </a14:m>
                <a:endParaRPr lang="en-US" sz="2100" dirty="0"/>
              </a:p>
            </p:txBody>
          </p:sp>
        </mc:Choice>
        <mc:Fallback>
          <p:sp>
            <p:nvSpPr>
              <p:cNvPr id="21" name="CasellaDiTesto 20">
                <a:extLst>
                  <a:ext uri="{FF2B5EF4-FFF2-40B4-BE49-F238E27FC236}">
                    <a16:creationId xmlns:a16="http://schemas.microsoft.com/office/drawing/2014/main" id="{32FAA35B-A1C3-47DC-8837-1015681673D7}"/>
                  </a:ext>
                </a:extLst>
              </p:cNvPr>
              <p:cNvSpPr txBox="1">
                <a:spLocks noRot="1" noChangeAspect="1" noMove="1" noResize="1" noEditPoints="1" noAdjustHandles="1" noChangeArrowheads="1" noChangeShapeType="1" noTextEdit="1"/>
              </p:cNvSpPr>
              <p:nvPr/>
            </p:nvSpPr>
            <p:spPr>
              <a:xfrm>
                <a:off x="238488" y="3483842"/>
                <a:ext cx="8210155" cy="415498"/>
              </a:xfrm>
              <a:prstGeom prst="rect">
                <a:avLst/>
              </a:prstGeom>
              <a:blipFill>
                <a:blip r:embed="rId10"/>
                <a:stretch>
                  <a:fillRect l="-742" t="-8696" b="-27536"/>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4" name="Rettangolo 13">
                <a:extLst>
                  <a:ext uri="{FF2B5EF4-FFF2-40B4-BE49-F238E27FC236}">
                    <a16:creationId xmlns:a16="http://schemas.microsoft.com/office/drawing/2014/main" id="{F695067D-2A90-4CE3-BE2C-806614B2333C}"/>
                  </a:ext>
                </a:extLst>
              </p:cNvPr>
              <p:cNvSpPr/>
              <p:nvPr/>
            </p:nvSpPr>
            <p:spPr>
              <a:xfrm>
                <a:off x="9063501" y="4103607"/>
                <a:ext cx="36580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i="1">
                          <a:latin typeface="Cambria Math" panose="02040503050406030204" pitchFamily="18" charset="0"/>
                        </a:rPr>
                        <m:t>1</m:t>
                      </m:r>
                    </m:oMath>
                  </m:oMathPara>
                </a14:m>
                <a:endParaRPr lang="it-IT" dirty="0"/>
              </a:p>
            </p:txBody>
          </p:sp>
        </mc:Choice>
        <mc:Fallback xmlns="">
          <p:sp>
            <p:nvSpPr>
              <p:cNvPr id="14" name="Rettangolo 13">
                <a:extLst>
                  <a:ext uri="{FF2B5EF4-FFF2-40B4-BE49-F238E27FC236}">
                    <a16:creationId xmlns:a16="http://schemas.microsoft.com/office/drawing/2014/main" id="{F695067D-2A90-4CE3-BE2C-806614B2333C}"/>
                  </a:ext>
                </a:extLst>
              </p:cNvPr>
              <p:cNvSpPr>
                <a:spLocks noRot="1" noChangeAspect="1" noMove="1" noResize="1" noEditPoints="1" noAdjustHandles="1" noChangeArrowheads="1" noChangeShapeType="1" noTextEdit="1"/>
              </p:cNvSpPr>
              <p:nvPr/>
            </p:nvSpPr>
            <p:spPr>
              <a:xfrm>
                <a:off x="9063501" y="4103607"/>
                <a:ext cx="365805" cy="369332"/>
              </a:xfrm>
              <a:prstGeom prst="rect">
                <a:avLst/>
              </a:prstGeom>
              <a:blipFill>
                <a:blip r:embed="rId11"/>
                <a:stretch>
                  <a:fillRect/>
                </a:stretch>
              </a:blipFill>
            </p:spPr>
            <p:txBody>
              <a:bodyPr/>
              <a:lstStyle/>
              <a:p>
                <a:r>
                  <a:rPr lang="it-IT">
                    <a:noFill/>
                  </a:rPr>
                  <a:t> </a:t>
                </a:r>
              </a:p>
            </p:txBody>
          </p:sp>
        </mc:Fallback>
      </mc:AlternateContent>
      <p:sp>
        <p:nvSpPr>
          <p:cNvPr id="27" name="CasellaDiTesto 26">
            <a:extLst>
              <a:ext uri="{FF2B5EF4-FFF2-40B4-BE49-F238E27FC236}">
                <a16:creationId xmlns:a16="http://schemas.microsoft.com/office/drawing/2014/main" id="{5860E322-5551-4FCA-A869-848F1710622E}"/>
              </a:ext>
            </a:extLst>
          </p:cNvPr>
          <p:cNvSpPr txBox="1"/>
          <p:nvPr/>
        </p:nvSpPr>
        <p:spPr>
          <a:xfrm>
            <a:off x="210648" y="4472939"/>
            <a:ext cx="8201535" cy="738664"/>
          </a:xfrm>
          <a:prstGeom prst="rect">
            <a:avLst/>
          </a:prstGeom>
          <a:noFill/>
        </p:spPr>
        <p:txBody>
          <a:bodyPr wrap="square">
            <a:spAutoFit/>
          </a:bodyPr>
          <a:lstStyle/>
          <a:p>
            <a:pPr marL="342900" indent="-342900">
              <a:buFont typeface="Arial" panose="020B0604020202020204" pitchFamily="34" charset="0"/>
              <a:buChar char="•"/>
            </a:pPr>
            <a:r>
              <a:rPr lang="it-IT" sz="2100" dirty="0" err="1"/>
              <a:t>However</a:t>
            </a:r>
            <a:r>
              <a:rPr lang="it-IT" sz="2100" dirty="0"/>
              <a:t>, </a:t>
            </a:r>
            <a:r>
              <a:rPr lang="it-IT" sz="2100" dirty="0" err="1"/>
              <a:t>behind</a:t>
            </a:r>
            <a:r>
              <a:rPr lang="it-IT" sz="2100" dirty="0"/>
              <a:t> the </a:t>
            </a:r>
            <a:r>
              <a:rPr lang="it-IT" sz="2100" dirty="0" err="1"/>
              <a:t>curtain</a:t>
            </a:r>
            <a:r>
              <a:rPr lang="it-IT" sz="2100" dirty="0"/>
              <a:t> </a:t>
            </a:r>
            <a:r>
              <a:rPr lang="it-IT" sz="2100" dirty="0" err="1"/>
              <a:t>there</a:t>
            </a:r>
            <a:r>
              <a:rPr lang="it-IT" sz="2100" dirty="0"/>
              <a:t> </a:t>
            </a:r>
            <a:r>
              <a:rPr lang="it-IT" sz="2100" dirty="0" err="1"/>
              <a:t>could</a:t>
            </a:r>
            <a:r>
              <a:rPr lang="it-IT" sz="2100" dirty="0"/>
              <a:t> be </a:t>
            </a:r>
            <a:r>
              <a:rPr lang="it-IT" sz="2100" b="1" dirty="0"/>
              <a:t>2 </a:t>
            </a:r>
            <a:r>
              <a:rPr lang="it-IT" sz="2100" b="1" dirty="0" err="1"/>
              <a:t>coins</a:t>
            </a:r>
            <a:r>
              <a:rPr lang="it-IT" sz="2100" dirty="0"/>
              <a:t>, </a:t>
            </a:r>
            <a:r>
              <a:rPr lang="it-IT" sz="2100" b="1" dirty="0" err="1"/>
              <a:t>possibly</a:t>
            </a:r>
            <a:r>
              <a:rPr lang="it-IT" sz="2100" b="1" dirty="0"/>
              <a:t> </a:t>
            </a:r>
            <a:r>
              <a:rPr lang="it-IT" sz="2100" b="1" dirty="0" err="1"/>
              <a:t>unfair</a:t>
            </a:r>
            <a:r>
              <a:rPr lang="it-IT" sz="2100" b="1" dirty="0"/>
              <a:t>, </a:t>
            </a:r>
            <a:r>
              <a:rPr lang="it-IT" sz="2100" dirty="0"/>
              <a:t>and following a </a:t>
            </a:r>
            <a:r>
              <a:rPr lang="it-IT" sz="2100" b="1" dirty="0"/>
              <a:t>non-</a:t>
            </a:r>
            <a:r>
              <a:rPr lang="it-IT" sz="2100" b="1" dirty="0" err="1"/>
              <a:t>uniform</a:t>
            </a:r>
            <a:r>
              <a:rPr lang="it-IT" sz="2100" b="1" dirty="0"/>
              <a:t> </a:t>
            </a:r>
            <a:r>
              <a:rPr lang="it-IT" sz="2100" b="1" dirty="0" err="1"/>
              <a:t>tossing</a:t>
            </a:r>
            <a:r>
              <a:rPr lang="it-IT" sz="2100" b="1" dirty="0"/>
              <a:t> policy</a:t>
            </a:r>
            <a:r>
              <a:rPr lang="it-IT" sz="2100" dirty="0"/>
              <a:t> (</a:t>
            </a:r>
            <a:r>
              <a:rPr lang="it-IT" sz="2100" dirty="0" err="1"/>
              <a:t>see</a:t>
            </a:r>
            <a:r>
              <a:rPr lang="it-IT" sz="2100" dirty="0"/>
              <a:t> </a:t>
            </a:r>
            <a:r>
              <a:rPr lang="it-IT" sz="2100" dirty="0" err="1"/>
              <a:t>below</a:t>
            </a:r>
            <a:r>
              <a:rPr lang="it-IT" sz="2100" dirty="0"/>
              <a:t>)</a:t>
            </a:r>
            <a:endParaRPr lang="en-US" sz="2100" dirty="0"/>
          </a:p>
        </p:txBody>
      </p:sp>
      <mc:AlternateContent xmlns:mc="http://schemas.openxmlformats.org/markup-compatibility/2006" xmlns:a14="http://schemas.microsoft.com/office/drawing/2010/main">
        <mc:Choice Requires="a14">
          <p:sp>
            <p:nvSpPr>
              <p:cNvPr id="38" name="Rettangolo 37">
                <a:extLst>
                  <a:ext uri="{FF2B5EF4-FFF2-40B4-BE49-F238E27FC236}">
                    <a16:creationId xmlns:a16="http://schemas.microsoft.com/office/drawing/2014/main" id="{7134CC30-D4EF-4005-B240-931DDE28D04F}"/>
                  </a:ext>
                </a:extLst>
              </p:cNvPr>
              <p:cNvSpPr/>
              <p:nvPr/>
            </p:nvSpPr>
            <p:spPr>
              <a:xfrm>
                <a:off x="1600299" y="5497347"/>
                <a:ext cx="3133358" cy="59958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b="0" i="1" smtClean="0">
                          <a:latin typeface="Cambria Math" panose="02040503050406030204" pitchFamily="18" charset="0"/>
                        </a:rPr>
                        <m:t>𝐴</m:t>
                      </m:r>
                      <m:r>
                        <a:rPr lang="it-IT" b="0" i="1" smtClean="0">
                          <a:latin typeface="Cambria Math" panose="02040503050406030204" pitchFamily="18" charset="0"/>
                        </a:rPr>
                        <m:t>=</m:t>
                      </m:r>
                      <m:d>
                        <m:dPr>
                          <m:begChr m:val="["/>
                          <m:endChr m:val="]"/>
                          <m:ctrlPr>
                            <a:rPr lang="it-IT" b="0" i="1" smtClean="0">
                              <a:latin typeface="Cambria Math" panose="02040503050406030204" pitchFamily="18" charset="0"/>
                            </a:rPr>
                          </m:ctrlPr>
                        </m:dPr>
                        <m:e>
                          <m:m>
                            <m:mPr>
                              <m:mcs>
                                <m:mc>
                                  <m:mcPr>
                                    <m:count m:val="2"/>
                                    <m:mcJc m:val="center"/>
                                  </m:mcPr>
                                </m:mc>
                              </m:mcs>
                              <m:ctrlPr>
                                <a:rPr lang="it-IT" b="0" i="1" smtClean="0">
                                  <a:latin typeface="Cambria Math" panose="02040503050406030204" pitchFamily="18" charset="0"/>
                                </a:rPr>
                              </m:ctrlPr>
                            </m:mPr>
                            <m:mr>
                              <m:e>
                                <m:sSub>
                                  <m:sSubPr>
                                    <m:ctrlPr>
                                      <a:rPr lang="it-IT" b="0" i="1" smtClean="0">
                                        <a:latin typeface="Cambria Math" panose="02040503050406030204" pitchFamily="18" charset="0"/>
                                      </a:rPr>
                                    </m:ctrlPr>
                                  </m:sSubPr>
                                  <m:e>
                                    <m:r>
                                      <a:rPr lang="it-IT" b="0" i="1" smtClean="0">
                                        <a:latin typeface="Cambria Math" panose="02040503050406030204" pitchFamily="18" charset="0"/>
                                      </a:rPr>
                                      <m:t>𝑎</m:t>
                                    </m:r>
                                  </m:e>
                                  <m:sub>
                                    <m:r>
                                      <m:rPr>
                                        <m:brk m:alnAt="7"/>
                                      </m:rPr>
                                      <a:rPr lang="it-IT" b="0" i="1" smtClean="0">
                                        <a:latin typeface="Cambria Math" panose="02040503050406030204" pitchFamily="18" charset="0"/>
                                      </a:rPr>
                                      <m:t>1</m:t>
                                    </m:r>
                                    <m:r>
                                      <a:rPr lang="it-IT" b="0" i="1" smtClean="0">
                                        <a:latin typeface="Cambria Math" panose="02040503050406030204" pitchFamily="18" charset="0"/>
                                      </a:rPr>
                                      <m:t>1</m:t>
                                    </m:r>
                                  </m:sub>
                                </m:sSub>
                              </m:e>
                              <m:e>
                                <m:sSub>
                                  <m:sSubPr>
                                    <m:ctrlPr>
                                      <a:rPr lang="it-IT" i="1">
                                        <a:latin typeface="Cambria Math" panose="02040503050406030204" pitchFamily="18" charset="0"/>
                                      </a:rPr>
                                    </m:ctrlPr>
                                  </m:sSubPr>
                                  <m:e>
                                    <m:r>
                                      <a:rPr lang="it-IT" b="0" i="1" smtClean="0">
                                        <a:latin typeface="Cambria Math" panose="02040503050406030204" pitchFamily="18" charset="0"/>
                                      </a:rPr>
                                      <m:t>𝑎</m:t>
                                    </m:r>
                                  </m:e>
                                  <m:sub>
                                    <m:r>
                                      <m:rPr>
                                        <m:brk m:alnAt="7"/>
                                      </m:rPr>
                                      <a:rPr lang="it-IT" i="1">
                                        <a:latin typeface="Cambria Math" panose="02040503050406030204" pitchFamily="18" charset="0"/>
                                      </a:rPr>
                                      <m:t>1</m:t>
                                    </m:r>
                                    <m:r>
                                      <a:rPr lang="it-IT" b="0" i="1" smtClean="0">
                                        <a:latin typeface="Cambria Math" panose="02040503050406030204" pitchFamily="18" charset="0"/>
                                      </a:rPr>
                                      <m:t>2</m:t>
                                    </m:r>
                                  </m:sub>
                                </m:sSub>
                              </m:e>
                            </m:mr>
                            <m:mr>
                              <m:e>
                                <m:sSub>
                                  <m:sSubPr>
                                    <m:ctrlPr>
                                      <a:rPr lang="it-IT" b="0" i="1" smtClean="0">
                                        <a:latin typeface="Cambria Math" panose="02040503050406030204" pitchFamily="18" charset="0"/>
                                      </a:rPr>
                                    </m:ctrlPr>
                                  </m:sSubPr>
                                  <m:e>
                                    <m:r>
                                      <a:rPr lang="it-IT" b="0" i="1" smtClean="0">
                                        <a:latin typeface="Cambria Math" panose="02040503050406030204" pitchFamily="18" charset="0"/>
                                      </a:rPr>
                                      <m:t>𝑎</m:t>
                                    </m:r>
                                  </m:e>
                                  <m:sub>
                                    <m:r>
                                      <a:rPr lang="it-IT" b="0" i="1" smtClean="0">
                                        <a:latin typeface="Cambria Math" panose="02040503050406030204" pitchFamily="18" charset="0"/>
                                      </a:rPr>
                                      <m:t>21</m:t>
                                    </m:r>
                                  </m:sub>
                                </m:sSub>
                              </m:e>
                              <m:e>
                                <m:sSub>
                                  <m:sSubPr>
                                    <m:ctrlPr>
                                      <a:rPr lang="it-IT" i="1">
                                        <a:latin typeface="Cambria Math" panose="02040503050406030204" pitchFamily="18" charset="0"/>
                                      </a:rPr>
                                    </m:ctrlPr>
                                  </m:sSubPr>
                                  <m:e>
                                    <m:r>
                                      <a:rPr lang="it-IT" b="0" i="1" smtClean="0">
                                        <a:latin typeface="Cambria Math" panose="02040503050406030204" pitchFamily="18" charset="0"/>
                                      </a:rPr>
                                      <m:t>𝑎</m:t>
                                    </m:r>
                                  </m:e>
                                  <m:sub>
                                    <m:r>
                                      <a:rPr lang="it-IT" b="0" i="1" smtClean="0">
                                        <a:latin typeface="Cambria Math" panose="02040503050406030204" pitchFamily="18" charset="0"/>
                                      </a:rPr>
                                      <m:t>22</m:t>
                                    </m:r>
                                  </m:sub>
                                </m:sSub>
                              </m:e>
                            </m:mr>
                          </m:m>
                        </m:e>
                      </m:d>
                      <m:r>
                        <a:rPr lang="it-IT" b="0" i="1" smtClean="0">
                          <a:latin typeface="Cambria Math" panose="02040503050406030204" pitchFamily="18" charset="0"/>
                        </a:rPr>
                        <m:t>=</m:t>
                      </m:r>
                      <m:d>
                        <m:dPr>
                          <m:begChr m:val="["/>
                          <m:endChr m:val="]"/>
                          <m:ctrlPr>
                            <a:rPr lang="it-IT" i="1">
                              <a:latin typeface="Cambria Math" panose="02040503050406030204" pitchFamily="18" charset="0"/>
                            </a:rPr>
                          </m:ctrlPr>
                        </m:dPr>
                        <m:e>
                          <m:m>
                            <m:mPr>
                              <m:mcs>
                                <m:mc>
                                  <m:mcPr>
                                    <m:count m:val="2"/>
                                    <m:mcJc m:val="center"/>
                                  </m:mcPr>
                                </m:mc>
                              </m:mcs>
                              <m:ctrlPr>
                                <a:rPr lang="it-IT" i="1">
                                  <a:latin typeface="Cambria Math" panose="02040503050406030204" pitchFamily="18" charset="0"/>
                                </a:rPr>
                              </m:ctrlPr>
                            </m:mPr>
                            <m:mr>
                              <m:e>
                                <m:r>
                                  <a:rPr lang="it-IT" b="0" i="1" smtClean="0">
                                    <a:latin typeface="Cambria Math" panose="02040503050406030204" pitchFamily="18" charset="0"/>
                                  </a:rPr>
                                  <m:t>0.5</m:t>
                                </m:r>
                              </m:e>
                              <m:e>
                                <m:r>
                                  <a:rPr lang="it-IT" b="0" i="1" smtClean="0">
                                    <a:latin typeface="Cambria Math" panose="02040503050406030204" pitchFamily="18" charset="0"/>
                                  </a:rPr>
                                  <m:t>0.5</m:t>
                                </m:r>
                              </m:e>
                            </m:mr>
                            <m:mr>
                              <m:e>
                                <m:r>
                                  <a:rPr lang="it-IT" b="0" i="1" smtClean="0">
                                    <a:latin typeface="Cambria Math" panose="02040503050406030204" pitchFamily="18" charset="0"/>
                                  </a:rPr>
                                  <m:t>0.2</m:t>
                                </m:r>
                              </m:e>
                              <m:e>
                                <m:r>
                                  <a:rPr lang="it-IT" b="0" i="1" smtClean="0">
                                    <a:latin typeface="Cambria Math" panose="02040503050406030204" pitchFamily="18" charset="0"/>
                                  </a:rPr>
                                  <m:t>0.8</m:t>
                                </m:r>
                              </m:e>
                            </m:mr>
                          </m:m>
                        </m:e>
                      </m:d>
                    </m:oMath>
                  </m:oMathPara>
                </a14:m>
                <a:endParaRPr lang="it-IT" dirty="0"/>
              </a:p>
            </p:txBody>
          </p:sp>
        </mc:Choice>
        <mc:Fallback xmlns="">
          <p:sp>
            <p:nvSpPr>
              <p:cNvPr id="38" name="Rettangolo 37">
                <a:extLst>
                  <a:ext uri="{FF2B5EF4-FFF2-40B4-BE49-F238E27FC236}">
                    <a16:creationId xmlns:a16="http://schemas.microsoft.com/office/drawing/2014/main" id="{7134CC30-D4EF-4005-B240-931DDE28D04F}"/>
                  </a:ext>
                </a:extLst>
              </p:cNvPr>
              <p:cNvSpPr>
                <a:spLocks noRot="1" noChangeAspect="1" noMove="1" noResize="1" noEditPoints="1" noAdjustHandles="1" noChangeArrowheads="1" noChangeShapeType="1" noTextEdit="1"/>
              </p:cNvSpPr>
              <p:nvPr/>
            </p:nvSpPr>
            <p:spPr>
              <a:xfrm>
                <a:off x="1600299" y="5497347"/>
                <a:ext cx="3133358" cy="599588"/>
              </a:xfrm>
              <a:prstGeom prst="rect">
                <a:avLst/>
              </a:prstGeom>
              <a:blipFill>
                <a:blip r:embed="rId12"/>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2" name="Rettangolo 21">
                <a:extLst>
                  <a:ext uri="{FF2B5EF4-FFF2-40B4-BE49-F238E27FC236}">
                    <a16:creationId xmlns:a16="http://schemas.microsoft.com/office/drawing/2014/main" id="{A9C47D25-A849-4F33-8888-1FB8A65A7241}"/>
                  </a:ext>
                </a:extLst>
              </p:cNvPr>
              <p:cNvSpPr/>
              <p:nvPr/>
            </p:nvSpPr>
            <p:spPr>
              <a:xfrm>
                <a:off x="1501261" y="6516548"/>
                <a:ext cx="3637342" cy="62741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b="0" i="1" smtClean="0">
                          <a:latin typeface="Cambria Math" panose="02040503050406030204" pitchFamily="18" charset="0"/>
                        </a:rPr>
                        <m:t>𝐵</m:t>
                      </m:r>
                      <m:r>
                        <a:rPr lang="it-IT" b="0" i="1" smtClean="0">
                          <a:latin typeface="Cambria Math" panose="02040503050406030204" pitchFamily="18" charset="0"/>
                        </a:rPr>
                        <m:t>=</m:t>
                      </m:r>
                      <m:d>
                        <m:dPr>
                          <m:begChr m:val="["/>
                          <m:endChr m:val="]"/>
                          <m:ctrlPr>
                            <a:rPr lang="it-IT" b="0" i="1" smtClean="0">
                              <a:latin typeface="Cambria Math" panose="02040503050406030204" pitchFamily="18" charset="0"/>
                            </a:rPr>
                          </m:ctrlPr>
                        </m:dPr>
                        <m:e>
                          <m:m>
                            <m:mPr>
                              <m:mcs>
                                <m:mc>
                                  <m:mcPr>
                                    <m:count m:val="2"/>
                                    <m:mcJc m:val="center"/>
                                  </m:mcPr>
                                </m:mc>
                              </m:mcs>
                              <m:ctrlPr>
                                <a:rPr lang="it-IT" b="0" i="1" smtClean="0">
                                  <a:latin typeface="Cambria Math" panose="02040503050406030204" pitchFamily="18" charset="0"/>
                                </a:rPr>
                              </m:ctrlPr>
                            </m:mPr>
                            <m:mr>
                              <m:e>
                                <m:sSub>
                                  <m:sSubPr>
                                    <m:ctrlPr>
                                      <a:rPr lang="it-IT" b="0" i="1" smtClean="0">
                                        <a:latin typeface="Cambria Math" panose="02040503050406030204" pitchFamily="18" charset="0"/>
                                      </a:rPr>
                                    </m:ctrlPr>
                                  </m:sSubPr>
                                  <m:e>
                                    <m:r>
                                      <a:rPr lang="it-IT" b="0" i="1" smtClean="0">
                                        <a:latin typeface="Cambria Math" panose="02040503050406030204" pitchFamily="18" charset="0"/>
                                      </a:rPr>
                                      <m:t>𝑏</m:t>
                                    </m:r>
                                  </m:e>
                                  <m:sub>
                                    <m:r>
                                      <a:rPr lang="it-IT" b="0" i="1" smtClean="0">
                                        <a:latin typeface="Cambria Math" panose="02040503050406030204" pitchFamily="18" charset="0"/>
                                      </a:rPr>
                                      <m:t>1</m:t>
                                    </m:r>
                                  </m:sub>
                                </m:sSub>
                                <m:r>
                                  <a:rPr lang="it-IT" b="0" i="1" smtClean="0">
                                    <a:latin typeface="Cambria Math" panose="02040503050406030204" pitchFamily="18" charset="0"/>
                                  </a:rPr>
                                  <m:t>(</m:t>
                                </m:r>
                                <m:r>
                                  <a:rPr lang="it-IT" b="0" i="1" smtClean="0">
                                    <a:latin typeface="Cambria Math" panose="02040503050406030204" pitchFamily="18" charset="0"/>
                                  </a:rPr>
                                  <m:t>ℋ</m:t>
                                </m:r>
                                <m:r>
                                  <a:rPr lang="it-IT" b="0" i="1" smtClean="0">
                                    <a:latin typeface="Cambria Math" panose="02040503050406030204" pitchFamily="18" charset="0"/>
                                  </a:rPr>
                                  <m:t>)</m:t>
                                </m:r>
                              </m:e>
                              <m:e>
                                <m:sSub>
                                  <m:sSubPr>
                                    <m:ctrlPr>
                                      <a:rPr lang="it-IT" b="0" i="1" smtClean="0">
                                        <a:latin typeface="Cambria Math" panose="02040503050406030204" pitchFamily="18" charset="0"/>
                                      </a:rPr>
                                    </m:ctrlPr>
                                  </m:sSubPr>
                                  <m:e>
                                    <m:r>
                                      <a:rPr lang="it-IT" i="1" smtClean="0">
                                        <a:latin typeface="Cambria Math" panose="02040503050406030204" pitchFamily="18" charset="0"/>
                                      </a:rPr>
                                      <m:t>𝑏</m:t>
                                    </m:r>
                                  </m:e>
                                  <m:sub>
                                    <m:r>
                                      <a:rPr lang="it-IT" b="0" i="1" smtClean="0">
                                        <a:latin typeface="Cambria Math" panose="02040503050406030204" pitchFamily="18" charset="0"/>
                                      </a:rPr>
                                      <m:t>1</m:t>
                                    </m:r>
                                  </m:sub>
                                </m:sSub>
                                <m:r>
                                  <a:rPr lang="it-IT" b="0" i="1" smtClean="0">
                                    <a:latin typeface="Cambria Math" panose="02040503050406030204" pitchFamily="18" charset="0"/>
                                  </a:rPr>
                                  <m:t>(</m:t>
                                </m:r>
                                <m:r>
                                  <a:rPr lang="it-IT" b="0" i="1" smtClean="0">
                                    <a:latin typeface="Cambria Math" panose="02040503050406030204" pitchFamily="18" charset="0"/>
                                  </a:rPr>
                                  <m:t>𝒯</m:t>
                                </m:r>
                                <m:r>
                                  <a:rPr lang="it-IT" b="0" i="1" smtClean="0">
                                    <a:latin typeface="Cambria Math" panose="02040503050406030204" pitchFamily="18" charset="0"/>
                                  </a:rPr>
                                  <m:t>)</m:t>
                                </m:r>
                              </m:e>
                            </m:mr>
                            <m:mr>
                              <m:e>
                                <m:sSub>
                                  <m:sSubPr>
                                    <m:ctrlPr>
                                      <a:rPr lang="it-IT" i="1">
                                        <a:latin typeface="Cambria Math" panose="02040503050406030204" pitchFamily="18" charset="0"/>
                                      </a:rPr>
                                    </m:ctrlPr>
                                  </m:sSubPr>
                                  <m:e>
                                    <m:r>
                                      <a:rPr lang="it-IT" i="1">
                                        <a:latin typeface="Cambria Math" panose="02040503050406030204" pitchFamily="18" charset="0"/>
                                      </a:rPr>
                                      <m:t>𝑏</m:t>
                                    </m:r>
                                  </m:e>
                                  <m:sub>
                                    <m:r>
                                      <a:rPr lang="it-IT" b="0" i="1" smtClean="0">
                                        <a:latin typeface="Cambria Math" panose="02040503050406030204" pitchFamily="18" charset="0"/>
                                      </a:rPr>
                                      <m:t>2</m:t>
                                    </m:r>
                                  </m:sub>
                                </m:sSub>
                                <m:r>
                                  <a:rPr lang="it-IT" i="1">
                                    <a:latin typeface="Cambria Math" panose="02040503050406030204" pitchFamily="18" charset="0"/>
                                  </a:rPr>
                                  <m:t>(</m:t>
                                </m:r>
                                <m:r>
                                  <a:rPr lang="it-IT" i="1">
                                    <a:latin typeface="Cambria Math" panose="02040503050406030204" pitchFamily="18" charset="0"/>
                                  </a:rPr>
                                  <m:t>ℋ</m:t>
                                </m:r>
                                <m:r>
                                  <a:rPr lang="it-IT" i="1">
                                    <a:latin typeface="Cambria Math" panose="02040503050406030204" pitchFamily="18" charset="0"/>
                                  </a:rPr>
                                  <m:t>)</m:t>
                                </m:r>
                              </m:e>
                              <m:e>
                                <m:sSub>
                                  <m:sSubPr>
                                    <m:ctrlPr>
                                      <a:rPr lang="it-IT" i="1">
                                        <a:latin typeface="Cambria Math" panose="02040503050406030204" pitchFamily="18" charset="0"/>
                                      </a:rPr>
                                    </m:ctrlPr>
                                  </m:sSubPr>
                                  <m:e>
                                    <m:r>
                                      <a:rPr lang="it-IT" i="1">
                                        <a:latin typeface="Cambria Math" panose="02040503050406030204" pitchFamily="18" charset="0"/>
                                      </a:rPr>
                                      <m:t>𝑏</m:t>
                                    </m:r>
                                  </m:e>
                                  <m:sub>
                                    <m:r>
                                      <a:rPr lang="it-IT" b="0" i="1" smtClean="0">
                                        <a:latin typeface="Cambria Math" panose="02040503050406030204" pitchFamily="18" charset="0"/>
                                      </a:rPr>
                                      <m:t>2</m:t>
                                    </m:r>
                                  </m:sub>
                                </m:sSub>
                                <m:r>
                                  <a:rPr lang="it-IT" i="1">
                                    <a:latin typeface="Cambria Math" panose="02040503050406030204" pitchFamily="18" charset="0"/>
                                  </a:rPr>
                                  <m:t>(</m:t>
                                </m:r>
                                <m:r>
                                  <a:rPr lang="it-IT" i="1">
                                    <a:latin typeface="Cambria Math" panose="02040503050406030204" pitchFamily="18" charset="0"/>
                                  </a:rPr>
                                  <m:t>𝒯</m:t>
                                </m:r>
                                <m:r>
                                  <a:rPr lang="it-IT" i="1">
                                    <a:latin typeface="Cambria Math" panose="02040503050406030204" pitchFamily="18" charset="0"/>
                                  </a:rPr>
                                  <m:t>)</m:t>
                                </m:r>
                              </m:e>
                            </m:mr>
                          </m:m>
                        </m:e>
                      </m:d>
                      <m:r>
                        <a:rPr lang="it-IT" b="0" i="1" smtClean="0">
                          <a:latin typeface="Cambria Math" panose="02040503050406030204" pitchFamily="18" charset="0"/>
                        </a:rPr>
                        <m:t>=</m:t>
                      </m:r>
                      <m:d>
                        <m:dPr>
                          <m:begChr m:val="["/>
                          <m:endChr m:val="]"/>
                          <m:ctrlPr>
                            <a:rPr lang="it-IT" i="1">
                              <a:latin typeface="Cambria Math" panose="02040503050406030204" pitchFamily="18" charset="0"/>
                            </a:rPr>
                          </m:ctrlPr>
                        </m:dPr>
                        <m:e>
                          <m:m>
                            <m:mPr>
                              <m:mcs>
                                <m:mc>
                                  <m:mcPr>
                                    <m:count m:val="2"/>
                                    <m:mcJc m:val="center"/>
                                  </m:mcPr>
                                </m:mc>
                              </m:mcs>
                              <m:ctrlPr>
                                <a:rPr lang="it-IT" i="1">
                                  <a:latin typeface="Cambria Math" panose="02040503050406030204" pitchFamily="18" charset="0"/>
                                </a:rPr>
                              </m:ctrlPr>
                            </m:mPr>
                            <m:mr>
                              <m:e>
                                <m:r>
                                  <a:rPr lang="it-IT" b="0" i="1" smtClean="0">
                                    <a:latin typeface="Cambria Math" panose="02040503050406030204" pitchFamily="18" charset="0"/>
                                  </a:rPr>
                                  <m:t>0.5</m:t>
                                </m:r>
                              </m:e>
                              <m:e>
                                <m:r>
                                  <a:rPr lang="it-IT" b="0" i="1" smtClean="0">
                                    <a:latin typeface="Cambria Math" panose="02040503050406030204" pitchFamily="18" charset="0"/>
                                  </a:rPr>
                                  <m:t>0.5</m:t>
                                </m:r>
                              </m:e>
                            </m:mr>
                            <m:mr>
                              <m:e>
                                <m:r>
                                  <a:rPr lang="it-IT" b="0" i="1" smtClean="0">
                                    <a:latin typeface="Cambria Math" panose="02040503050406030204" pitchFamily="18" charset="0"/>
                                  </a:rPr>
                                  <m:t>0.2</m:t>
                                </m:r>
                              </m:e>
                              <m:e>
                                <m:r>
                                  <a:rPr lang="it-IT" b="0" i="1" smtClean="0">
                                    <a:latin typeface="Cambria Math" panose="02040503050406030204" pitchFamily="18" charset="0"/>
                                  </a:rPr>
                                  <m:t>0.8</m:t>
                                </m:r>
                              </m:e>
                            </m:mr>
                          </m:m>
                        </m:e>
                      </m:d>
                    </m:oMath>
                  </m:oMathPara>
                </a14:m>
                <a:endParaRPr lang="it-IT" dirty="0"/>
              </a:p>
            </p:txBody>
          </p:sp>
        </mc:Choice>
        <mc:Fallback xmlns="">
          <p:sp>
            <p:nvSpPr>
              <p:cNvPr id="22" name="Rettangolo 21">
                <a:extLst>
                  <a:ext uri="{FF2B5EF4-FFF2-40B4-BE49-F238E27FC236}">
                    <a16:creationId xmlns:a16="http://schemas.microsoft.com/office/drawing/2014/main" id="{A9C47D25-A849-4F33-8888-1FB8A65A7241}"/>
                  </a:ext>
                </a:extLst>
              </p:cNvPr>
              <p:cNvSpPr>
                <a:spLocks noRot="1" noChangeAspect="1" noMove="1" noResize="1" noEditPoints="1" noAdjustHandles="1" noChangeArrowheads="1" noChangeShapeType="1" noTextEdit="1"/>
              </p:cNvSpPr>
              <p:nvPr/>
            </p:nvSpPr>
            <p:spPr>
              <a:xfrm>
                <a:off x="1501261" y="6516548"/>
                <a:ext cx="3637342" cy="627416"/>
              </a:xfrm>
              <a:prstGeom prst="rect">
                <a:avLst/>
              </a:prstGeom>
              <a:blipFill>
                <a:blip r:embed="rId13"/>
                <a:stretch>
                  <a:fillRect/>
                </a:stretch>
              </a:blipFill>
            </p:spPr>
            <p:txBody>
              <a:bodyPr/>
              <a:lstStyle/>
              <a:p>
                <a:r>
                  <a:rPr lang="it-IT">
                    <a:noFill/>
                  </a:rPr>
                  <a:t> </a:t>
                </a:r>
              </a:p>
            </p:txBody>
          </p:sp>
        </mc:Fallback>
      </mc:AlternateContent>
      <p:pic>
        <p:nvPicPr>
          <p:cNvPr id="6" name="Immagine 5">
            <a:extLst>
              <a:ext uri="{FF2B5EF4-FFF2-40B4-BE49-F238E27FC236}">
                <a16:creationId xmlns:a16="http://schemas.microsoft.com/office/drawing/2014/main" id="{3AB0314D-6B86-39F9-9033-DC3A7409BB11}"/>
              </a:ext>
            </a:extLst>
          </p:cNvPr>
          <p:cNvPicPr>
            <a:picLocks noChangeAspect="1"/>
          </p:cNvPicPr>
          <p:nvPr/>
        </p:nvPicPr>
        <p:blipFill>
          <a:blip r:embed="rId14"/>
          <a:stretch>
            <a:fillRect/>
          </a:stretch>
        </p:blipFill>
        <p:spPr>
          <a:xfrm>
            <a:off x="678636" y="978586"/>
            <a:ext cx="4403014" cy="2355612"/>
          </a:xfrm>
          <a:prstGeom prst="rect">
            <a:avLst/>
          </a:prstGeom>
        </p:spPr>
      </p:pic>
      <mc:AlternateContent xmlns:mc="http://schemas.openxmlformats.org/markup-compatibility/2006" xmlns:a14="http://schemas.microsoft.com/office/drawing/2010/main">
        <mc:Choice Requires="a14">
          <p:sp>
            <p:nvSpPr>
              <p:cNvPr id="23" name="CasellaDiTesto 22">
                <a:extLst>
                  <a:ext uri="{FF2B5EF4-FFF2-40B4-BE49-F238E27FC236}">
                    <a16:creationId xmlns:a16="http://schemas.microsoft.com/office/drawing/2014/main" id="{AACD928F-36A1-A232-DFF7-9000D219E0EE}"/>
                  </a:ext>
                </a:extLst>
              </p:cNvPr>
              <p:cNvSpPr txBox="1"/>
              <p:nvPr/>
            </p:nvSpPr>
            <p:spPr>
              <a:xfrm>
                <a:off x="628580" y="3974394"/>
                <a:ext cx="8210155" cy="415498"/>
              </a:xfrm>
              <a:prstGeom prst="rect">
                <a:avLst/>
              </a:prstGeom>
              <a:noFill/>
            </p:spPr>
            <p:txBody>
              <a:bodyPr wrap="square">
                <a:spAutoFit/>
              </a:bodyPr>
              <a:lstStyle/>
              <a:p>
                <a:r>
                  <a:rPr lang="it-IT" sz="2100" dirty="0"/>
                  <a:t>where </a:t>
                </a:r>
                <a14:m>
                  <m:oMath xmlns:m="http://schemas.openxmlformats.org/officeDocument/2006/math">
                    <m:sSub>
                      <m:sSubPr>
                        <m:ctrlPr>
                          <a:rPr lang="it-IT" sz="2100" i="1">
                            <a:latin typeface="Cambria Math" panose="02040503050406030204" pitchFamily="18" charset="0"/>
                          </a:rPr>
                        </m:ctrlPr>
                      </m:sSubPr>
                      <m:e>
                        <m:r>
                          <a:rPr lang="it-IT" sz="2100" i="1">
                            <a:latin typeface="Cambria Math" panose="02040503050406030204" pitchFamily="18" charset="0"/>
                          </a:rPr>
                          <m:t>𝑆</m:t>
                        </m:r>
                      </m:e>
                      <m:sub>
                        <m:r>
                          <a:rPr lang="it-IT" sz="2100" i="1">
                            <a:latin typeface="Cambria Math" panose="02040503050406030204" pitchFamily="18" charset="0"/>
                          </a:rPr>
                          <m:t>1</m:t>
                        </m:r>
                      </m:sub>
                    </m:sSub>
                    <m:r>
                      <a:rPr lang="it-IT" sz="2100" b="0" i="1" smtClean="0">
                        <a:latin typeface="Cambria Math" panose="02040503050406030204" pitchFamily="18" charset="0"/>
                      </a:rPr>
                      <m:t>=1</m:t>
                    </m:r>
                  </m:oMath>
                </a14:m>
                <a:r>
                  <a:rPr lang="en-US" sz="2100" dirty="0"/>
                  <a:t> stays for a </a:t>
                </a:r>
                <a:r>
                  <a:rPr lang="en-US" sz="2100" b="1" dirty="0"/>
                  <a:t>1 coin</a:t>
                </a:r>
                <a:r>
                  <a:rPr lang="en-US" sz="2100" dirty="0"/>
                  <a:t> with given </a:t>
                </a:r>
                <a:r>
                  <a:rPr lang="en-US" sz="2100" b="1" dirty="0"/>
                  <a:t>emission</a:t>
                </a:r>
                <a:r>
                  <a:rPr lang="en-US" sz="2100" dirty="0"/>
                  <a:t> </a:t>
                </a:r>
                <a:r>
                  <a:rPr lang="en-US" sz="2100" b="1" dirty="0"/>
                  <a:t>probabilities</a:t>
                </a:r>
              </a:p>
            </p:txBody>
          </p:sp>
        </mc:Choice>
        <mc:Fallback xmlns="">
          <p:sp>
            <p:nvSpPr>
              <p:cNvPr id="23" name="CasellaDiTesto 22">
                <a:extLst>
                  <a:ext uri="{FF2B5EF4-FFF2-40B4-BE49-F238E27FC236}">
                    <a16:creationId xmlns:a16="http://schemas.microsoft.com/office/drawing/2014/main" id="{AACD928F-36A1-A232-DFF7-9000D219E0EE}"/>
                  </a:ext>
                </a:extLst>
              </p:cNvPr>
              <p:cNvSpPr txBox="1">
                <a:spLocks noRot="1" noChangeAspect="1" noMove="1" noResize="1" noEditPoints="1" noAdjustHandles="1" noChangeArrowheads="1" noChangeShapeType="1" noTextEdit="1"/>
              </p:cNvSpPr>
              <p:nvPr/>
            </p:nvSpPr>
            <p:spPr>
              <a:xfrm>
                <a:off x="628580" y="3974394"/>
                <a:ext cx="8210155" cy="415498"/>
              </a:xfrm>
              <a:prstGeom prst="rect">
                <a:avLst/>
              </a:prstGeom>
              <a:blipFill>
                <a:blip r:embed="rId15"/>
                <a:stretch>
                  <a:fillRect l="-891" t="-8824" b="-27941"/>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9" name="CasellaDiTesto 18">
                <a:extLst>
                  <a:ext uri="{FF2B5EF4-FFF2-40B4-BE49-F238E27FC236}">
                    <a16:creationId xmlns:a16="http://schemas.microsoft.com/office/drawing/2014/main" id="{41B6673E-538E-4A51-9B03-B5C21ECE0689}"/>
                  </a:ext>
                </a:extLst>
              </p:cNvPr>
              <p:cNvSpPr txBox="1"/>
              <p:nvPr/>
            </p:nvSpPr>
            <p:spPr>
              <a:xfrm>
                <a:off x="4343565" y="1170543"/>
                <a:ext cx="5564706" cy="41549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it-IT" sz="2100" i="1" smtClean="0">
                          <a:latin typeface="Cambria Math" panose="02040503050406030204" pitchFamily="18" charset="0"/>
                        </a:rPr>
                        <m:t>𝑂</m:t>
                      </m:r>
                      <m:r>
                        <a:rPr lang="it-IT" sz="2100" i="1" smtClean="0">
                          <a:latin typeface="Cambria Math" panose="02040503050406030204" pitchFamily="18" charset="0"/>
                        </a:rPr>
                        <m:t>=</m:t>
                      </m:r>
                      <m:d>
                        <m:dPr>
                          <m:begChr m:val="{"/>
                          <m:endChr m:val="}"/>
                          <m:ctrlPr>
                            <a:rPr lang="it-IT" sz="2100" i="1">
                              <a:latin typeface="Cambria Math" panose="02040503050406030204" pitchFamily="18" charset="0"/>
                            </a:rPr>
                          </m:ctrlPr>
                        </m:dPr>
                        <m:e>
                          <m:sSub>
                            <m:sSubPr>
                              <m:ctrlPr>
                                <a:rPr lang="it-IT" sz="2100" i="1">
                                  <a:latin typeface="Cambria Math" panose="02040503050406030204" pitchFamily="18" charset="0"/>
                                </a:rPr>
                              </m:ctrlPr>
                            </m:sSubPr>
                            <m:e>
                              <m:r>
                                <a:rPr lang="it-IT" sz="2100" i="1">
                                  <a:latin typeface="Cambria Math" panose="02040503050406030204" pitchFamily="18" charset="0"/>
                                </a:rPr>
                                <m:t>𝑜</m:t>
                              </m:r>
                            </m:e>
                            <m:sub>
                              <m:r>
                                <a:rPr lang="it-IT" sz="2100" i="1">
                                  <a:latin typeface="Cambria Math" panose="02040503050406030204" pitchFamily="18" charset="0"/>
                                </a:rPr>
                                <m:t>1</m:t>
                              </m:r>
                            </m:sub>
                          </m:sSub>
                          <m:r>
                            <a:rPr lang="it-IT" sz="2100" i="1">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𝑜</m:t>
                              </m:r>
                            </m:e>
                            <m:sub>
                              <m:r>
                                <a:rPr lang="it-IT" sz="2100" b="0" i="1" smtClean="0">
                                  <a:latin typeface="Cambria Math" panose="02040503050406030204" pitchFamily="18" charset="0"/>
                                </a:rPr>
                                <m:t>2</m:t>
                              </m:r>
                            </m:sub>
                          </m:sSub>
                          <m:r>
                            <a:rPr lang="it-IT" sz="2100" i="1">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𝑜</m:t>
                              </m:r>
                            </m:e>
                            <m:sub>
                              <m:r>
                                <a:rPr lang="it-IT" sz="2100" b="0" i="1" smtClean="0">
                                  <a:latin typeface="Cambria Math" panose="02040503050406030204" pitchFamily="18" charset="0"/>
                                </a:rPr>
                                <m:t>𝑇</m:t>
                              </m:r>
                            </m:sub>
                          </m:sSub>
                        </m:e>
                      </m:d>
                      <m:r>
                        <a:rPr lang="it-IT" sz="2100" i="1">
                          <a:latin typeface="Cambria Math" panose="02040503050406030204" pitchFamily="18" charset="0"/>
                        </a:rPr>
                        <m:t>=</m:t>
                      </m:r>
                      <m:d>
                        <m:dPr>
                          <m:begChr m:val="{"/>
                          <m:endChr m:val="}"/>
                          <m:ctrlPr>
                            <a:rPr lang="it-IT" sz="2100" i="1">
                              <a:latin typeface="Cambria Math" panose="02040503050406030204" pitchFamily="18" charset="0"/>
                            </a:rPr>
                          </m:ctrlPr>
                        </m:dPr>
                        <m:e>
                          <m:r>
                            <a:rPr lang="it-IT" sz="2100" i="1">
                              <a:latin typeface="Cambria Math" panose="02040503050406030204" pitchFamily="18" charset="0"/>
                            </a:rPr>
                            <m:t>ℋ</m:t>
                          </m:r>
                          <m:r>
                            <a:rPr lang="it-IT" sz="2100" i="1">
                              <a:latin typeface="Cambria Math" panose="02040503050406030204" pitchFamily="18" charset="0"/>
                            </a:rPr>
                            <m:t>,</m:t>
                          </m:r>
                          <m:r>
                            <a:rPr lang="it-IT" sz="2100" i="1">
                              <a:latin typeface="Cambria Math" panose="02040503050406030204" pitchFamily="18" charset="0"/>
                            </a:rPr>
                            <m:t>𝒯</m:t>
                          </m:r>
                          <m:r>
                            <a:rPr lang="it-IT" sz="2100" i="1">
                              <a:latin typeface="Cambria Math" panose="02040503050406030204" pitchFamily="18" charset="0"/>
                            </a:rPr>
                            <m:t>,</m:t>
                          </m:r>
                          <m:r>
                            <a:rPr lang="it-IT" sz="2100" i="1">
                              <a:latin typeface="Cambria Math" panose="02040503050406030204" pitchFamily="18" charset="0"/>
                            </a:rPr>
                            <m:t>ℋ</m:t>
                          </m:r>
                          <m:r>
                            <a:rPr lang="it-IT" sz="2100" i="1">
                              <a:latin typeface="Cambria Math" panose="02040503050406030204" pitchFamily="18" charset="0"/>
                            </a:rPr>
                            <m:t>,</m:t>
                          </m:r>
                          <m:r>
                            <a:rPr lang="it-IT" sz="2100" i="1">
                              <a:latin typeface="Cambria Math" panose="02040503050406030204" pitchFamily="18" charset="0"/>
                            </a:rPr>
                            <m:t>ℋ</m:t>
                          </m:r>
                          <m:r>
                            <a:rPr lang="it-IT" sz="2100" i="1">
                              <a:latin typeface="Cambria Math" panose="02040503050406030204" pitchFamily="18" charset="0"/>
                            </a:rPr>
                            <m:t>,…,</m:t>
                          </m:r>
                          <m:r>
                            <a:rPr lang="it-IT" sz="2100" i="1">
                              <a:latin typeface="Cambria Math" panose="02040503050406030204" pitchFamily="18" charset="0"/>
                            </a:rPr>
                            <m:t>𝒯</m:t>
                          </m:r>
                        </m:e>
                      </m:d>
                    </m:oMath>
                  </m:oMathPara>
                </a14:m>
                <a:endParaRPr lang="en-US" sz="2100" dirty="0"/>
              </a:p>
            </p:txBody>
          </p:sp>
        </mc:Choice>
        <mc:Fallback xmlns="">
          <p:sp>
            <p:nvSpPr>
              <p:cNvPr id="19" name="CasellaDiTesto 18">
                <a:extLst>
                  <a:ext uri="{FF2B5EF4-FFF2-40B4-BE49-F238E27FC236}">
                    <a16:creationId xmlns:a16="http://schemas.microsoft.com/office/drawing/2014/main" id="{41B6673E-538E-4A51-9B03-B5C21ECE0689}"/>
                  </a:ext>
                </a:extLst>
              </p:cNvPr>
              <p:cNvSpPr txBox="1">
                <a:spLocks noRot="1" noChangeAspect="1" noMove="1" noResize="1" noEditPoints="1" noAdjustHandles="1" noChangeArrowheads="1" noChangeShapeType="1" noTextEdit="1"/>
              </p:cNvSpPr>
              <p:nvPr/>
            </p:nvSpPr>
            <p:spPr>
              <a:xfrm>
                <a:off x="4343565" y="1170543"/>
                <a:ext cx="5564706" cy="415498"/>
              </a:xfrm>
              <a:prstGeom prst="rect">
                <a:avLst/>
              </a:prstGeom>
              <a:blipFill>
                <a:blip r:embed="rId16"/>
                <a:stretch>
                  <a:fillRect/>
                </a:stretch>
              </a:blipFill>
            </p:spPr>
            <p:txBody>
              <a:bodyPr/>
              <a:lstStyle/>
              <a:p>
                <a:r>
                  <a:rPr lang="it-IT">
                    <a:noFill/>
                  </a:rPr>
                  <a:t> </a:t>
                </a:r>
              </a:p>
            </p:txBody>
          </p:sp>
        </mc:Fallback>
      </mc:AlternateContent>
      <p:sp>
        <p:nvSpPr>
          <p:cNvPr id="7" name="CasellaDiTesto 6">
            <a:extLst>
              <a:ext uri="{FF2B5EF4-FFF2-40B4-BE49-F238E27FC236}">
                <a16:creationId xmlns:a16="http://schemas.microsoft.com/office/drawing/2014/main" id="{C8766796-3F26-4159-72DA-E9D400617735}"/>
              </a:ext>
            </a:extLst>
          </p:cNvPr>
          <p:cNvSpPr txBox="1"/>
          <p:nvPr/>
        </p:nvSpPr>
        <p:spPr>
          <a:xfrm>
            <a:off x="154817" y="5427269"/>
            <a:ext cx="1699487" cy="646331"/>
          </a:xfrm>
          <a:prstGeom prst="rect">
            <a:avLst/>
          </a:prstGeom>
          <a:noFill/>
        </p:spPr>
        <p:txBody>
          <a:bodyPr wrap="square">
            <a:spAutoFit/>
          </a:bodyPr>
          <a:lstStyle/>
          <a:p>
            <a:r>
              <a:rPr lang="it-IT" sz="1800" dirty="0" err="1"/>
              <a:t>Prob</a:t>
            </a:r>
            <a:r>
              <a:rPr lang="it-IT" sz="1800" dirty="0"/>
              <a:t>. To Flip </a:t>
            </a:r>
            <a:r>
              <a:rPr lang="it-IT" sz="1800" dirty="0" err="1"/>
              <a:t>coin</a:t>
            </a:r>
            <a:r>
              <a:rPr lang="it-IT" sz="1800" dirty="0"/>
              <a:t> 1 or 2</a:t>
            </a:r>
            <a:endParaRPr lang="it-IT" dirty="0"/>
          </a:p>
        </p:txBody>
      </p:sp>
      <mc:AlternateContent xmlns:mc="http://schemas.openxmlformats.org/markup-compatibility/2006" xmlns:a14="http://schemas.microsoft.com/office/drawing/2010/main">
        <mc:Choice Requires="a14">
          <p:sp>
            <p:nvSpPr>
              <p:cNvPr id="8" name="CasellaDiTesto 7">
                <a:extLst>
                  <a:ext uri="{FF2B5EF4-FFF2-40B4-BE49-F238E27FC236}">
                    <a16:creationId xmlns:a16="http://schemas.microsoft.com/office/drawing/2014/main" id="{4E1A6CCB-CF49-F94C-3E6B-276753203E7A}"/>
                  </a:ext>
                </a:extLst>
              </p:cNvPr>
              <p:cNvSpPr txBox="1"/>
              <p:nvPr/>
            </p:nvSpPr>
            <p:spPr>
              <a:xfrm>
                <a:off x="154817" y="6312601"/>
                <a:ext cx="1606255" cy="923330"/>
              </a:xfrm>
              <a:prstGeom prst="rect">
                <a:avLst/>
              </a:prstGeom>
              <a:noFill/>
            </p:spPr>
            <p:txBody>
              <a:bodyPr wrap="square">
                <a:spAutoFit/>
              </a:bodyPr>
              <a:lstStyle/>
              <a:p>
                <a:r>
                  <a:rPr lang="it-IT" sz="1800" dirty="0" err="1"/>
                  <a:t>Prob</a:t>
                </a:r>
                <a:r>
                  <a:rPr lang="it-IT" sz="1800" dirty="0"/>
                  <a:t>. To call</a:t>
                </a:r>
              </a:p>
              <a:p>
                <a14:m>
                  <m:oMath xmlns:m="http://schemas.openxmlformats.org/officeDocument/2006/math">
                    <m:r>
                      <a:rPr lang="it-IT" b="0" i="1" smtClean="0">
                        <a:latin typeface="Cambria Math" panose="02040503050406030204" pitchFamily="18" charset="0"/>
                      </a:rPr>
                      <m:t>ℋ</m:t>
                    </m:r>
                    <m:r>
                      <a:rPr lang="it-IT" b="0" i="1" smtClean="0">
                        <a:latin typeface="Cambria Math" panose="02040503050406030204" pitchFamily="18" charset="0"/>
                      </a:rPr>
                      <m:t> </m:t>
                    </m:r>
                  </m:oMath>
                </a14:m>
                <a:r>
                  <a:rPr lang="it-IT" sz="1800" dirty="0"/>
                  <a:t>or </a:t>
                </a:r>
                <a14:m>
                  <m:oMath xmlns:m="http://schemas.openxmlformats.org/officeDocument/2006/math">
                    <m:r>
                      <a:rPr lang="it-IT" i="1">
                        <a:latin typeface="Cambria Math" panose="02040503050406030204" pitchFamily="18" charset="0"/>
                      </a:rPr>
                      <m:t>𝒯</m:t>
                    </m:r>
                    <m:r>
                      <a:rPr lang="it-IT" i="1">
                        <a:latin typeface="Cambria Math" panose="02040503050406030204" pitchFamily="18" charset="0"/>
                      </a:rPr>
                      <m:t> </m:t>
                    </m:r>
                  </m:oMath>
                </a14:m>
                <a:r>
                  <a:rPr lang="it-IT" sz="1800" dirty="0"/>
                  <a:t>for coin 1 or 2</a:t>
                </a:r>
                <a:endParaRPr lang="it-IT" dirty="0"/>
              </a:p>
            </p:txBody>
          </p:sp>
        </mc:Choice>
        <mc:Fallback xmlns="">
          <p:sp>
            <p:nvSpPr>
              <p:cNvPr id="8" name="CasellaDiTesto 7">
                <a:extLst>
                  <a:ext uri="{FF2B5EF4-FFF2-40B4-BE49-F238E27FC236}">
                    <a16:creationId xmlns:a16="http://schemas.microsoft.com/office/drawing/2014/main" id="{4E1A6CCB-CF49-F94C-3E6B-276753203E7A}"/>
                  </a:ext>
                </a:extLst>
              </p:cNvPr>
              <p:cNvSpPr txBox="1">
                <a:spLocks noRot="1" noChangeAspect="1" noMove="1" noResize="1" noEditPoints="1" noAdjustHandles="1" noChangeArrowheads="1" noChangeShapeType="1" noTextEdit="1"/>
              </p:cNvSpPr>
              <p:nvPr/>
            </p:nvSpPr>
            <p:spPr>
              <a:xfrm>
                <a:off x="154817" y="6312601"/>
                <a:ext cx="1606255" cy="923330"/>
              </a:xfrm>
              <a:prstGeom prst="rect">
                <a:avLst/>
              </a:prstGeom>
              <a:blipFill>
                <a:blip r:embed="rId17"/>
                <a:stretch>
                  <a:fillRect l="-3030" t="-3974" b="-9934"/>
                </a:stretch>
              </a:blipFill>
            </p:spPr>
            <p:txBody>
              <a:bodyPr/>
              <a:lstStyle/>
              <a:p>
                <a:r>
                  <a:rPr lang="it-IT">
                    <a:noFill/>
                  </a:rPr>
                  <a:t> </a:t>
                </a:r>
              </a:p>
            </p:txBody>
          </p:sp>
        </mc:Fallback>
      </mc:AlternateContent>
    </p:spTree>
    <p:extLst>
      <p:ext uri="{BB962C8B-B14F-4D97-AF65-F5344CB8AC3E}">
        <p14:creationId xmlns:p14="http://schemas.microsoft.com/office/powerpoint/2010/main" val="1595386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fade">
                                      <p:cBhvr>
                                        <p:cTn id="18" dur="500"/>
                                        <p:tgtEl>
                                          <p:spTgt spid="2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500"/>
                                        <p:tgtEl>
                                          <p:spTgt spid="3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8"/>
                                        </p:tgtEl>
                                        <p:attrNameLst>
                                          <p:attrName>style.visibility</p:attrName>
                                        </p:attrNameLst>
                                      </p:cBhvr>
                                      <p:to>
                                        <p:strVal val="visible"/>
                                      </p:to>
                                    </p:set>
                                    <p:animEffect transition="in" filter="fade">
                                      <p:cBhvr>
                                        <p:cTn id="29" dur="500"/>
                                        <p:tgtEl>
                                          <p:spTgt spid="3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14" grpId="0"/>
      <p:bldP spid="27" grpId="0"/>
      <p:bldP spid="38" grpId="0"/>
      <p:bldP spid="22" grpId="0"/>
      <p:bldP spid="23" grpId="0"/>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p:txBody>
          <a:bodyPr>
            <a:normAutofit/>
          </a:bodyPr>
          <a:lstStyle/>
          <a:p>
            <a:r>
              <a:rPr lang="en-GB" dirty="0"/>
              <a:t>Motivating example (cont’d)</a:t>
            </a:r>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5</a:t>
            </a:fld>
            <a:endParaRPr lang="it-IT"/>
          </a:p>
        </p:txBody>
      </p:sp>
      <p:sp>
        <p:nvSpPr>
          <p:cNvPr id="26" name="CasellaDiTesto 25">
            <a:extLst>
              <a:ext uri="{FF2B5EF4-FFF2-40B4-BE49-F238E27FC236}">
                <a16:creationId xmlns:a16="http://schemas.microsoft.com/office/drawing/2014/main" id="{82386D44-D53F-40BE-B342-9B884853FF8B}"/>
              </a:ext>
            </a:extLst>
          </p:cNvPr>
          <p:cNvSpPr txBox="1"/>
          <p:nvPr/>
        </p:nvSpPr>
        <p:spPr>
          <a:xfrm>
            <a:off x="238488" y="1058618"/>
            <a:ext cx="9539357" cy="738664"/>
          </a:xfrm>
          <a:prstGeom prst="rect">
            <a:avLst/>
          </a:prstGeom>
          <a:noFill/>
        </p:spPr>
        <p:txBody>
          <a:bodyPr wrap="square">
            <a:spAutoFit/>
          </a:bodyPr>
          <a:lstStyle/>
          <a:p>
            <a:pPr marL="285750" indent="-285750">
              <a:buFont typeface="Arial" panose="020B0604020202020204" pitchFamily="34" charset="0"/>
              <a:buChar char="•"/>
            </a:pPr>
            <a:r>
              <a:rPr lang="it-IT" sz="2100" dirty="0" err="1"/>
              <a:t>What</a:t>
            </a:r>
            <a:r>
              <a:rPr lang="it-IT" sz="2100" dirty="0"/>
              <a:t> </a:t>
            </a:r>
            <a:r>
              <a:rPr lang="it-IT" sz="2100" dirty="0" err="1"/>
              <a:t>if</a:t>
            </a:r>
            <a:r>
              <a:rPr lang="it-IT" sz="2100" dirty="0"/>
              <a:t> </a:t>
            </a:r>
            <a:r>
              <a:rPr lang="it-IT" sz="2100" dirty="0" err="1"/>
              <a:t>behind</a:t>
            </a:r>
            <a:r>
              <a:rPr lang="it-IT" sz="2100" dirty="0"/>
              <a:t> the </a:t>
            </a:r>
            <a:r>
              <a:rPr lang="it-IT" sz="2100" dirty="0" err="1"/>
              <a:t>curtain</a:t>
            </a:r>
            <a:r>
              <a:rPr lang="it-IT" sz="2100" dirty="0"/>
              <a:t> </a:t>
            </a:r>
            <a:r>
              <a:rPr lang="it-IT" sz="2100" dirty="0" err="1"/>
              <a:t>there</a:t>
            </a:r>
            <a:r>
              <a:rPr lang="it-IT" sz="2100" dirty="0"/>
              <a:t> </a:t>
            </a:r>
            <a:r>
              <a:rPr lang="it-IT" sz="2100" dirty="0" err="1"/>
              <a:t>could</a:t>
            </a:r>
            <a:r>
              <a:rPr lang="it-IT" sz="2100" dirty="0"/>
              <a:t> be more </a:t>
            </a:r>
            <a:r>
              <a:rPr lang="it-IT" sz="2100" dirty="0" err="1"/>
              <a:t>than</a:t>
            </a:r>
            <a:r>
              <a:rPr lang="it-IT" sz="2100" dirty="0"/>
              <a:t> </a:t>
            </a:r>
            <a:r>
              <a:rPr lang="it-IT" sz="2100" dirty="0" err="1"/>
              <a:t>two</a:t>
            </a:r>
            <a:r>
              <a:rPr lang="it-IT" sz="2100" dirty="0"/>
              <a:t> </a:t>
            </a:r>
            <a:r>
              <a:rPr lang="it-IT" sz="2100" dirty="0" err="1"/>
              <a:t>coins</a:t>
            </a:r>
            <a:r>
              <a:rPr lang="it-IT" sz="2100" dirty="0"/>
              <a:t>?</a:t>
            </a:r>
            <a:endParaRPr lang="en-US" sz="2100" dirty="0"/>
          </a:p>
          <a:p>
            <a:pPr marL="285750" indent="-285750">
              <a:buFont typeface="Arial" panose="020B0604020202020204" pitchFamily="34" charset="0"/>
              <a:buChar char="•"/>
            </a:pPr>
            <a:endParaRPr lang="en-US" sz="2100" dirty="0"/>
          </a:p>
        </p:txBody>
      </p:sp>
      <p:grpSp>
        <p:nvGrpSpPr>
          <p:cNvPr id="9" name="Gruppo 8">
            <a:extLst>
              <a:ext uri="{FF2B5EF4-FFF2-40B4-BE49-F238E27FC236}">
                <a16:creationId xmlns:a16="http://schemas.microsoft.com/office/drawing/2014/main" id="{AF166CEB-8E4D-4554-B18B-9763DBBC2EB9}"/>
              </a:ext>
            </a:extLst>
          </p:cNvPr>
          <p:cNvGrpSpPr/>
          <p:nvPr/>
        </p:nvGrpSpPr>
        <p:grpSpPr>
          <a:xfrm>
            <a:off x="329337" y="1723449"/>
            <a:ext cx="5312296" cy="2250577"/>
            <a:chOff x="1163096" y="834605"/>
            <a:chExt cx="7634910" cy="2794662"/>
          </a:xfrm>
        </p:grpSpPr>
        <p:pic>
          <p:nvPicPr>
            <p:cNvPr id="3" name="Immagine 2">
              <a:extLst>
                <a:ext uri="{FF2B5EF4-FFF2-40B4-BE49-F238E27FC236}">
                  <a16:creationId xmlns:a16="http://schemas.microsoft.com/office/drawing/2014/main" id="{9C590C3F-015C-4C15-A700-06B48C87B520}"/>
                </a:ext>
              </a:extLst>
            </p:cNvPr>
            <p:cNvPicPr>
              <a:picLocks noChangeAspect="1"/>
            </p:cNvPicPr>
            <p:nvPr/>
          </p:nvPicPr>
          <p:blipFill>
            <a:blip r:embed="rId3"/>
            <a:stretch>
              <a:fillRect/>
            </a:stretch>
          </p:blipFill>
          <p:spPr>
            <a:xfrm>
              <a:off x="1163096" y="895934"/>
              <a:ext cx="6980952" cy="2733333"/>
            </a:xfrm>
            <a:prstGeom prst="rect">
              <a:avLst/>
            </a:prstGeom>
          </p:spPr>
        </p:pic>
        <p:pic>
          <p:nvPicPr>
            <p:cNvPr id="6" name="Immagine 5">
              <a:extLst>
                <a:ext uri="{FF2B5EF4-FFF2-40B4-BE49-F238E27FC236}">
                  <a16:creationId xmlns:a16="http://schemas.microsoft.com/office/drawing/2014/main" id="{4B5B9DAB-DC2D-46BB-96F1-735E99C9B41D}"/>
                </a:ext>
              </a:extLst>
            </p:cNvPr>
            <p:cNvPicPr>
              <a:picLocks noChangeAspect="1"/>
            </p:cNvPicPr>
            <p:nvPr/>
          </p:nvPicPr>
          <p:blipFill>
            <a:blip r:embed="rId4"/>
            <a:stretch>
              <a:fillRect/>
            </a:stretch>
          </p:blipFill>
          <p:spPr>
            <a:xfrm>
              <a:off x="6912964" y="2496361"/>
              <a:ext cx="1885042" cy="950670"/>
            </a:xfrm>
            <a:prstGeom prst="rect">
              <a:avLst/>
            </a:prstGeom>
          </p:spPr>
        </p:pic>
        <p:pic>
          <p:nvPicPr>
            <p:cNvPr id="7" name="Immagine 6">
              <a:extLst>
                <a:ext uri="{FF2B5EF4-FFF2-40B4-BE49-F238E27FC236}">
                  <a16:creationId xmlns:a16="http://schemas.microsoft.com/office/drawing/2014/main" id="{1D9A8D46-54CC-424D-8F34-FC2A5B50EDA6}"/>
                </a:ext>
              </a:extLst>
            </p:cNvPr>
            <p:cNvPicPr>
              <a:picLocks noChangeAspect="1"/>
            </p:cNvPicPr>
            <p:nvPr/>
          </p:nvPicPr>
          <p:blipFill>
            <a:blip r:embed="rId4"/>
            <a:stretch>
              <a:fillRect/>
            </a:stretch>
          </p:blipFill>
          <p:spPr>
            <a:xfrm>
              <a:off x="6597955" y="834605"/>
              <a:ext cx="2200051" cy="1109536"/>
            </a:xfrm>
            <a:prstGeom prst="rect">
              <a:avLst/>
            </a:prstGeom>
          </p:spPr>
        </p:pic>
        <p:pic>
          <p:nvPicPr>
            <p:cNvPr id="29" name="Immagine 28">
              <a:extLst>
                <a:ext uri="{FF2B5EF4-FFF2-40B4-BE49-F238E27FC236}">
                  <a16:creationId xmlns:a16="http://schemas.microsoft.com/office/drawing/2014/main" id="{A5BD347E-D210-4395-AF34-A8365C66C6AD}"/>
                </a:ext>
              </a:extLst>
            </p:cNvPr>
            <p:cNvPicPr>
              <a:picLocks noChangeAspect="1"/>
            </p:cNvPicPr>
            <p:nvPr/>
          </p:nvPicPr>
          <p:blipFill>
            <a:blip r:embed="rId4"/>
            <a:stretch>
              <a:fillRect/>
            </a:stretch>
          </p:blipFill>
          <p:spPr>
            <a:xfrm>
              <a:off x="2938005" y="1442155"/>
              <a:ext cx="2200051" cy="1109536"/>
            </a:xfrm>
            <a:prstGeom prst="rect">
              <a:avLst/>
            </a:prstGeom>
          </p:spPr>
        </p:pic>
      </p:grpSp>
      <p:sp>
        <p:nvSpPr>
          <p:cNvPr id="30" name="CasellaDiTesto 29">
            <a:extLst>
              <a:ext uri="{FF2B5EF4-FFF2-40B4-BE49-F238E27FC236}">
                <a16:creationId xmlns:a16="http://schemas.microsoft.com/office/drawing/2014/main" id="{CBB94807-BB49-4604-B85B-748AECC5900C}"/>
              </a:ext>
            </a:extLst>
          </p:cNvPr>
          <p:cNvSpPr txBox="1"/>
          <p:nvPr/>
        </p:nvSpPr>
        <p:spPr>
          <a:xfrm>
            <a:off x="270633" y="4039445"/>
            <a:ext cx="9539357" cy="415498"/>
          </a:xfrm>
          <a:prstGeom prst="rect">
            <a:avLst/>
          </a:prstGeom>
          <a:noFill/>
        </p:spPr>
        <p:txBody>
          <a:bodyPr wrap="square">
            <a:spAutoFit/>
          </a:bodyPr>
          <a:lstStyle/>
          <a:p>
            <a:pPr marL="285750" indent="-285750">
              <a:buFont typeface="Arial" panose="020B0604020202020204" pitchFamily="34" charset="0"/>
              <a:buChar char="•"/>
            </a:pPr>
            <a:r>
              <a:rPr lang="it-IT" sz="2100" dirty="0" err="1"/>
              <a:t>Which</a:t>
            </a:r>
            <a:r>
              <a:rPr lang="it-IT" sz="2100" dirty="0"/>
              <a:t> of the </a:t>
            </a:r>
            <a:r>
              <a:rPr lang="it-IT" sz="2100" dirty="0" err="1"/>
              <a:t>three</a:t>
            </a:r>
            <a:r>
              <a:rPr lang="it-IT" sz="2100" dirty="0"/>
              <a:t> models </a:t>
            </a:r>
            <a:r>
              <a:rPr lang="it-IT" sz="2100" dirty="0" err="1"/>
              <a:t>should</a:t>
            </a:r>
            <a:r>
              <a:rPr lang="it-IT" sz="2100" dirty="0"/>
              <a:t> </a:t>
            </a:r>
            <a:r>
              <a:rPr lang="it-IT" sz="2100" dirty="0" err="1"/>
              <a:t>we</a:t>
            </a:r>
            <a:r>
              <a:rPr lang="it-IT" sz="2100" dirty="0"/>
              <a:t> </a:t>
            </a:r>
            <a:r>
              <a:rPr lang="it-IT" sz="2100" dirty="0" err="1"/>
              <a:t>choose</a:t>
            </a:r>
            <a:r>
              <a:rPr lang="it-IT" sz="2100" dirty="0"/>
              <a:t>?</a:t>
            </a:r>
            <a:endParaRPr lang="en-US" sz="2100" dirty="0"/>
          </a:p>
        </p:txBody>
      </p:sp>
      <p:sp>
        <p:nvSpPr>
          <p:cNvPr id="32" name="CasellaDiTesto 31">
            <a:extLst>
              <a:ext uri="{FF2B5EF4-FFF2-40B4-BE49-F238E27FC236}">
                <a16:creationId xmlns:a16="http://schemas.microsoft.com/office/drawing/2014/main" id="{148E7CF7-F1E3-4283-BCE9-03199B63010B}"/>
              </a:ext>
            </a:extLst>
          </p:cNvPr>
          <p:cNvSpPr txBox="1"/>
          <p:nvPr/>
        </p:nvSpPr>
        <p:spPr>
          <a:xfrm>
            <a:off x="525086" y="4836924"/>
            <a:ext cx="4527508" cy="415498"/>
          </a:xfrm>
          <a:prstGeom prst="rect">
            <a:avLst/>
          </a:prstGeom>
          <a:noFill/>
        </p:spPr>
        <p:txBody>
          <a:bodyPr wrap="square">
            <a:spAutoFit/>
          </a:bodyPr>
          <a:lstStyle/>
          <a:p>
            <a:pPr marL="285750" indent="-285750">
              <a:buFont typeface="Arial" panose="020B0604020202020204" pitchFamily="34" charset="0"/>
              <a:buChar char="•"/>
            </a:pPr>
            <a:r>
              <a:rPr lang="it-IT" sz="2100" dirty="0"/>
              <a:t>Model 1 </a:t>
            </a:r>
            <a:r>
              <a:rPr lang="it-IT" sz="2100" dirty="0" err="1"/>
              <a:t>has</a:t>
            </a:r>
            <a:r>
              <a:rPr lang="it-IT" sz="2100" dirty="0"/>
              <a:t> 1 </a:t>
            </a:r>
            <a:r>
              <a:rPr lang="it-IT" sz="2100" dirty="0" err="1"/>
              <a:t>unknown</a:t>
            </a:r>
            <a:r>
              <a:rPr lang="it-IT" sz="2100" dirty="0"/>
              <a:t> </a:t>
            </a:r>
            <a:r>
              <a:rPr lang="it-IT" sz="2100" dirty="0" err="1"/>
              <a:t>parameters</a:t>
            </a:r>
            <a:endParaRPr lang="en-US" sz="2100" dirty="0"/>
          </a:p>
        </p:txBody>
      </p:sp>
      <p:sp>
        <p:nvSpPr>
          <p:cNvPr id="33" name="CasellaDiTesto 32">
            <a:extLst>
              <a:ext uri="{FF2B5EF4-FFF2-40B4-BE49-F238E27FC236}">
                <a16:creationId xmlns:a16="http://schemas.microsoft.com/office/drawing/2014/main" id="{491EB601-1081-4C22-97C4-934765272B0E}"/>
              </a:ext>
            </a:extLst>
          </p:cNvPr>
          <p:cNvSpPr txBox="1"/>
          <p:nvPr/>
        </p:nvSpPr>
        <p:spPr>
          <a:xfrm>
            <a:off x="480658" y="5456295"/>
            <a:ext cx="4527508" cy="415498"/>
          </a:xfrm>
          <a:prstGeom prst="rect">
            <a:avLst/>
          </a:prstGeom>
          <a:noFill/>
        </p:spPr>
        <p:txBody>
          <a:bodyPr wrap="square">
            <a:spAutoFit/>
          </a:bodyPr>
          <a:lstStyle/>
          <a:p>
            <a:pPr marL="285750" indent="-285750">
              <a:buFont typeface="Arial" panose="020B0604020202020204" pitchFamily="34" charset="0"/>
              <a:buChar char="•"/>
            </a:pPr>
            <a:r>
              <a:rPr lang="it-IT" sz="2100" dirty="0"/>
              <a:t>Model 2 </a:t>
            </a:r>
            <a:r>
              <a:rPr lang="it-IT" sz="2100" dirty="0" err="1"/>
              <a:t>has</a:t>
            </a:r>
            <a:r>
              <a:rPr lang="it-IT" sz="2100" dirty="0"/>
              <a:t> 4 </a:t>
            </a:r>
            <a:r>
              <a:rPr lang="it-IT" sz="2100" dirty="0" err="1"/>
              <a:t>unknown</a:t>
            </a:r>
            <a:r>
              <a:rPr lang="it-IT" sz="2100" dirty="0"/>
              <a:t> </a:t>
            </a:r>
            <a:r>
              <a:rPr lang="it-IT" sz="2100" dirty="0" err="1"/>
              <a:t>parameters</a:t>
            </a:r>
            <a:r>
              <a:rPr lang="it-IT" sz="2100" dirty="0"/>
              <a:t>  </a:t>
            </a:r>
            <a:endParaRPr lang="en-US" sz="2100" dirty="0"/>
          </a:p>
        </p:txBody>
      </p:sp>
      <p:sp>
        <p:nvSpPr>
          <p:cNvPr id="39" name="CasellaDiTesto 38">
            <a:extLst>
              <a:ext uri="{FF2B5EF4-FFF2-40B4-BE49-F238E27FC236}">
                <a16:creationId xmlns:a16="http://schemas.microsoft.com/office/drawing/2014/main" id="{BE26006E-CD7F-4C56-96C1-2ABA7EDE9135}"/>
              </a:ext>
            </a:extLst>
          </p:cNvPr>
          <p:cNvSpPr txBox="1"/>
          <p:nvPr/>
        </p:nvSpPr>
        <p:spPr>
          <a:xfrm>
            <a:off x="525086" y="6119624"/>
            <a:ext cx="4920798" cy="415498"/>
          </a:xfrm>
          <a:prstGeom prst="rect">
            <a:avLst/>
          </a:prstGeom>
          <a:noFill/>
        </p:spPr>
        <p:txBody>
          <a:bodyPr wrap="square">
            <a:spAutoFit/>
          </a:bodyPr>
          <a:lstStyle/>
          <a:p>
            <a:pPr marL="285750" indent="-285750">
              <a:buFont typeface="Arial" panose="020B0604020202020204" pitchFamily="34" charset="0"/>
              <a:buChar char="•"/>
            </a:pPr>
            <a:r>
              <a:rPr lang="it-IT" sz="2100" dirty="0"/>
              <a:t>Model 3 </a:t>
            </a:r>
            <a:r>
              <a:rPr lang="it-IT" sz="2100" dirty="0" err="1"/>
              <a:t>has</a:t>
            </a:r>
            <a:r>
              <a:rPr lang="it-IT" sz="2100" dirty="0"/>
              <a:t> 9 </a:t>
            </a:r>
            <a:r>
              <a:rPr lang="it-IT" sz="2100" dirty="0" err="1"/>
              <a:t>unknown</a:t>
            </a:r>
            <a:r>
              <a:rPr lang="it-IT" sz="2100" dirty="0"/>
              <a:t> </a:t>
            </a:r>
            <a:r>
              <a:rPr lang="it-IT" sz="2100" dirty="0" err="1"/>
              <a:t>parameters</a:t>
            </a:r>
            <a:endParaRPr lang="en-US" sz="2100" dirty="0"/>
          </a:p>
        </p:txBody>
      </p:sp>
      <mc:AlternateContent xmlns:mc="http://schemas.openxmlformats.org/markup-compatibility/2006" xmlns:a14="http://schemas.microsoft.com/office/drawing/2010/main">
        <mc:Choice Requires="a14">
          <p:sp>
            <p:nvSpPr>
              <p:cNvPr id="41" name="CasellaDiTesto 40">
                <a:extLst>
                  <a:ext uri="{FF2B5EF4-FFF2-40B4-BE49-F238E27FC236}">
                    <a16:creationId xmlns:a16="http://schemas.microsoft.com/office/drawing/2014/main" id="{2AD561B8-B8C5-4254-A2E4-C4EE88425B53}"/>
                  </a:ext>
                </a:extLst>
              </p:cNvPr>
              <p:cNvSpPr txBox="1"/>
              <p:nvPr/>
            </p:nvSpPr>
            <p:spPr>
              <a:xfrm>
                <a:off x="4944056" y="4880042"/>
                <a:ext cx="3097161" cy="415498"/>
              </a:xfrm>
              <a:prstGeom prst="rect">
                <a:avLst/>
              </a:prstGeom>
              <a:noFill/>
            </p:spPr>
            <p:txBody>
              <a:bodyPr wrap="square">
                <a:spAutoFit/>
              </a:bodyPr>
              <a:lstStyle/>
              <a:p>
                <a14:m>
                  <m:oMath xmlns:m="http://schemas.openxmlformats.org/officeDocument/2006/math">
                    <m:r>
                      <a:rPr lang="it-IT" sz="2100" b="0" i="1" smtClean="0">
                        <a:latin typeface="Cambria Math" panose="02040503050406030204" pitchFamily="18" charset="0"/>
                      </a:rPr>
                      <m:t>⇒</m:t>
                    </m:r>
                  </m:oMath>
                </a14:m>
                <a:r>
                  <a:rPr lang="en-US" sz="2100" dirty="0"/>
                  <a:t> Easiest to learn</a:t>
                </a:r>
              </a:p>
            </p:txBody>
          </p:sp>
        </mc:Choice>
        <mc:Fallback xmlns="">
          <p:sp>
            <p:nvSpPr>
              <p:cNvPr id="41" name="CasellaDiTesto 40">
                <a:extLst>
                  <a:ext uri="{FF2B5EF4-FFF2-40B4-BE49-F238E27FC236}">
                    <a16:creationId xmlns:a16="http://schemas.microsoft.com/office/drawing/2014/main" id="{2AD561B8-B8C5-4254-A2E4-C4EE88425B53}"/>
                  </a:ext>
                </a:extLst>
              </p:cNvPr>
              <p:cNvSpPr txBox="1">
                <a:spLocks noRot="1" noChangeAspect="1" noMove="1" noResize="1" noEditPoints="1" noAdjustHandles="1" noChangeArrowheads="1" noChangeShapeType="1" noTextEdit="1"/>
              </p:cNvSpPr>
              <p:nvPr/>
            </p:nvSpPr>
            <p:spPr>
              <a:xfrm>
                <a:off x="4944056" y="4880042"/>
                <a:ext cx="3097161" cy="415498"/>
              </a:xfrm>
              <a:prstGeom prst="rect">
                <a:avLst/>
              </a:prstGeom>
              <a:blipFill>
                <a:blip r:embed="rId5"/>
                <a:stretch>
                  <a:fillRect t="-10294" b="-27941"/>
                </a:stretch>
              </a:blipFill>
            </p:spPr>
            <p:txBody>
              <a:bodyPr/>
              <a:lstStyle/>
              <a:p>
                <a:r>
                  <a:rPr lang="en-US">
                    <a:noFill/>
                  </a:rPr>
                  <a:t> </a:t>
                </a:r>
              </a:p>
            </p:txBody>
          </p:sp>
        </mc:Fallback>
      </mc:AlternateContent>
      <p:sp>
        <p:nvSpPr>
          <p:cNvPr id="42" name="CasellaDiTesto 41">
            <a:extLst>
              <a:ext uri="{FF2B5EF4-FFF2-40B4-BE49-F238E27FC236}">
                <a16:creationId xmlns:a16="http://schemas.microsoft.com/office/drawing/2014/main" id="{0813C8E3-B18B-4EB3-AAD9-B8807A57CB79}"/>
              </a:ext>
            </a:extLst>
          </p:cNvPr>
          <p:cNvSpPr txBox="1"/>
          <p:nvPr/>
        </p:nvSpPr>
        <p:spPr>
          <a:xfrm>
            <a:off x="5268006" y="5500471"/>
            <a:ext cx="4661085" cy="1061829"/>
          </a:xfrm>
          <a:prstGeom prst="rect">
            <a:avLst/>
          </a:prstGeom>
          <a:noFill/>
        </p:spPr>
        <p:txBody>
          <a:bodyPr wrap="square">
            <a:spAutoFit/>
          </a:bodyPr>
          <a:lstStyle/>
          <a:p>
            <a:r>
              <a:rPr lang="en-US" sz="2100" dirty="0"/>
              <a:t>If there is only one coin the model training will be much longer, and at the end it will degenerate to Model 1</a:t>
            </a:r>
          </a:p>
        </p:txBody>
      </p:sp>
      <mc:AlternateContent xmlns:mc="http://schemas.openxmlformats.org/markup-compatibility/2006" xmlns:a14="http://schemas.microsoft.com/office/drawing/2010/main">
        <mc:Choice Requires="a14">
          <p:sp>
            <p:nvSpPr>
              <p:cNvPr id="13" name="Rettangolo 12">
                <a:extLst>
                  <a:ext uri="{FF2B5EF4-FFF2-40B4-BE49-F238E27FC236}">
                    <a16:creationId xmlns:a16="http://schemas.microsoft.com/office/drawing/2014/main" id="{50F7C6C5-B7C3-483F-BDE9-D6175D69DEA8}"/>
                  </a:ext>
                </a:extLst>
              </p:cNvPr>
              <p:cNvSpPr/>
              <p:nvPr/>
            </p:nvSpPr>
            <p:spPr>
              <a:xfrm>
                <a:off x="4851132" y="5791988"/>
                <a:ext cx="470000" cy="408060"/>
              </a:xfrm>
              <a:prstGeom prst="rect">
                <a:avLst/>
              </a:prstGeom>
            </p:spPr>
            <p:txBody>
              <a:bodyPr wrap="none">
                <a:spAutoFit/>
              </a:bodyPr>
              <a:lstStyle/>
              <a:p>
                <a14:m>
                  <m:oMath xmlns:m="http://schemas.openxmlformats.org/officeDocument/2006/math">
                    <m:r>
                      <a:rPr lang="it-IT" sz="2100" i="1">
                        <a:latin typeface="Cambria Math" panose="02040503050406030204" pitchFamily="18" charset="0"/>
                      </a:rPr>
                      <m:t>⇒</m:t>
                    </m:r>
                  </m:oMath>
                </a14:m>
                <a:r>
                  <a:rPr lang="en-US" dirty="0"/>
                  <a:t> </a:t>
                </a:r>
                <a:endParaRPr lang="it-IT" dirty="0"/>
              </a:p>
            </p:txBody>
          </p:sp>
        </mc:Choice>
        <mc:Fallback xmlns="">
          <p:sp>
            <p:nvSpPr>
              <p:cNvPr id="13" name="Rettangolo 12">
                <a:extLst>
                  <a:ext uri="{FF2B5EF4-FFF2-40B4-BE49-F238E27FC236}">
                    <a16:creationId xmlns:a16="http://schemas.microsoft.com/office/drawing/2014/main" id="{50F7C6C5-B7C3-483F-BDE9-D6175D69DEA8}"/>
                  </a:ext>
                </a:extLst>
              </p:cNvPr>
              <p:cNvSpPr>
                <a:spLocks noRot="1" noChangeAspect="1" noMove="1" noResize="1" noEditPoints="1" noAdjustHandles="1" noChangeArrowheads="1" noChangeShapeType="1" noTextEdit="1"/>
              </p:cNvSpPr>
              <p:nvPr/>
            </p:nvSpPr>
            <p:spPr>
              <a:xfrm>
                <a:off x="4851132" y="5791988"/>
                <a:ext cx="470000" cy="408060"/>
              </a:xfrm>
              <a:prstGeom prst="rect">
                <a:avLst/>
              </a:prstGeom>
              <a:blipFill>
                <a:blip r:embed="rId6"/>
                <a:stretch>
                  <a:fillRect/>
                </a:stretch>
              </a:blipFill>
            </p:spPr>
            <p:txBody>
              <a:bodyPr/>
              <a:lstStyle/>
              <a:p>
                <a:r>
                  <a:rPr lang="en-US">
                    <a:noFill/>
                  </a:rPr>
                  <a:t> </a:t>
                </a:r>
              </a:p>
            </p:txBody>
          </p:sp>
        </mc:Fallback>
      </mc:AlternateContent>
      <p:grpSp>
        <p:nvGrpSpPr>
          <p:cNvPr id="20" name="Gruppo 19">
            <a:extLst>
              <a:ext uri="{FF2B5EF4-FFF2-40B4-BE49-F238E27FC236}">
                <a16:creationId xmlns:a16="http://schemas.microsoft.com/office/drawing/2014/main" id="{5E619E81-097B-8C98-59B5-C3865D5D15BA}"/>
              </a:ext>
            </a:extLst>
          </p:cNvPr>
          <p:cNvGrpSpPr/>
          <p:nvPr/>
        </p:nvGrpSpPr>
        <p:grpSpPr>
          <a:xfrm>
            <a:off x="6019380" y="3138168"/>
            <a:ext cx="3164598" cy="1487525"/>
            <a:chOff x="4766024" y="5292775"/>
            <a:chExt cx="4885496" cy="2067181"/>
          </a:xfrm>
        </p:grpSpPr>
        <p:pic>
          <p:nvPicPr>
            <p:cNvPr id="21" name="Immagine 20">
              <a:extLst>
                <a:ext uri="{FF2B5EF4-FFF2-40B4-BE49-F238E27FC236}">
                  <a16:creationId xmlns:a16="http://schemas.microsoft.com/office/drawing/2014/main" id="{D6AFEB45-32B9-C97D-BE4A-FE75E601DB1F}"/>
                </a:ext>
              </a:extLst>
            </p:cNvPr>
            <p:cNvPicPr>
              <a:picLocks noChangeAspect="1"/>
            </p:cNvPicPr>
            <p:nvPr/>
          </p:nvPicPr>
          <p:blipFill>
            <a:blip r:embed="rId7"/>
            <a:stretch>
              <a:fillRect/>
            </a:stretch>
          </p:blipFill>
          <p:spPr>
            <a:xfrm>
              <a:off x="4766024" y="5292775"/>
              <a:ext cx="4885496" cy="2037195"/>
            </a:xfrm>
            <a:prstGeom prst="rect">
              <a:avLst/>
            </a:prstGeom>
          </p:spPr>
        </p:pic>
        <mc:AlternateContent xmlns:mc="http://schemas.openxmlformats.org/markup-compatibility/2006" xmlns:a14="http://schemas.microsoft.com/office/drawing/2010/main">
          <mc:Choice Requires="a14">
            <p:sp>
              <p:nvSpPr>
                <p:cNvPr id="22" name="Rettangolo 21">
                  <a:extLst>
                    <a:ext uri="{FF2B5EF4-FFF2-40B4-BE49-F238E27FC236}">
                      <a16:creationId xmlns:a16="http://schemas.microsoft.com/office/drawing/2014/main" id="{2E603E8D-67C3-5056-CD0D-F43818BC96D8}"/>
                    </a:ext>
                  </a:extLst>
                </p:cNvPr>
                <p:cNvSpPr/>
                <p:nvPr/>
              </p:nvSpPr>
              <p:spPr>
                <a:xfrm>
                  <a:off x="6457320" y="6786243"/>
                  <a:ext cx="805667" cy="47048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sz="1600" b="0" i="1" smtClean="0">
                                <a:latin typeface="Cambria Math" panose="02040503050406030204" pitchFamily="18" charset="0"/>
                              </a:rPr>
                            </m:ctrlPr>
                          </m:sSubPr>
                          <m:e>
                            <m:r>
                              <a:rPr lang="it-IT" sz="1600" b="0" i="1" smtClean="0">
                                <a:latin typeface="Cambria Math" panose="02040503050406030204" pitchFamily="18" charset="0"/>
                              </a:rPr>
                              <m:t>𝑎</m:t>
                            </m:r>
                          </m:e>
                          <m:sub>
                            <m:r>
                              <a:rPr lang="it-IT" sz="1600" b="0" i="1" smtClean="0">
                                <a:latin typeface="Cambria Math" panose="02040503050406030204" pitchFamily="18" charset="0"/>
                              </a:rPr>
                              <m:t>11</m:t>
                            </m:r>
                          </m:sub>
                        </m:sSub>
                      </m:oMath>
                    </m:oMathPara>
                  </a14:m>
                  <a:endParaRPr lang="it-IT" sz="1600" dirty="0"/>
                </a:p>
              </p:txBody>
            </p:sp>
          </mc:Choice>
          <mc:Fallback xmlns="">
            <p:sp>
              <p:nvSpPr>
                <p:cNvPr id="22" name="Rettangolo 21">
                  <a:extLst>
                    <a:ext uri="{FF2B5EF4-FFF2-40B4-BE49-F238E27FC236}">
                      <a16:creationId xmlns:a16="http://schemas.microsoft.com/office/drawing/2014/main" id="{2E603E8D-67C3-5056-CD0D-F43818BC96D8}"/>
                    </a:ext>
                  </a:extLst>
                </p:cNvPr>
                <p:cNvSpPr>
                  <a:spLocks noRot="1" noChangeAspect="1" noMove="1" noResize="1" noEditPoints="1" noAdjustHandles="1" noChangeArrowheads="1" noChangeShapeType="1" noTextEdit="1"/>
                </p:cNvSpPr>
                <p:nvPr/>
              </p:nvSpPr>
              <p:spPr>
                <a:xfrm>
                  <a:off x="6457320" y="6786243"/>
                  <a:ext cx="805667" cy="470481"/>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Rettangolo 22">
                  <a:extLst>
                    <a:ext uri="{FF2B5EF4-FFF2-40B4-BE49-F238E27FC236}">
                      <a16:creationId xmlns:a16="http://schemas.microsoft.com/office/drawing/2014/main" id="{C08AD43A-66C2-D782-09E0-884A8B8BDC19}"/>
                    </a:ext>
                  </a:extLst>
                </p:cNvPr>
                <p:cNvSpPr/>
                <p:nvPr/>
              </p:nvSpPr>
              <p:spPr>
                <a:xfrm>
                  <a:off x="8706906" y="6889475"/>
                  <a:ext cx="812993" cy="47048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sz="1600" b="0" i="1" smtClean="0">
                                <a:latin typeface="Cambria Math" panose="02040503050406030204" pitchFamily="18" charset="0"/>
                              </a:rPr>
                            </m:ctrlPr>
                          </m:sSubPr>
                          <m:e>
                            <m:r>
                              <a:rPr lang="it-IT" sz="1600" b="0" i="1" smtClean="0">
                                <a:latin typeface="Cambria Math" panose="02040503050406030204" pitchFamily="18" charset="0"/>
                              </a:rPr>
                              <m:t>𝑎</m:t>
                            </m:r>
                          </m:e>
                          <m:sub>
                            <m:r>
                              <a:rPr lang="it-IT" sz="1600" b="0" i="1" smtClean="0">
                                <a:latin typeface="Cambria Math" panose="02040503050406030204" pitchFamily="18" charset="0"/>
                              </a:rPr>
                              <m:t>22</m:t>
                            </m:r>
                          </m:sub>
                        </m:sSub>
                      </m:oMath>
                    </m:oMathPara>
                  </a14:m>
                  <a:endParaRPr lang="it-IT" sz="1600" dirty="0"/>
                </a:p>
              </p:txBody>
            </p:sp>
          </mc:Choice>
          <mc:Fallback xmlns="">
            <p:sp>
              <p:nvSpPr>
                <p:cNvPr id="23" name="Rettangolo 22">
                  <a:extLst>
                    <a:ext uri="{FF2B5EF4-FFF2-40B4-BE49-F238E27FC236}">
                      <a16:creationId xmlns:a16="http://schemas.microsoft.com/office/drawing/2014/main" id="{C08AD43A-66C2-D782-09E0-884A8B8BDC19}"/>
                    </a:ext>
                  </a:extLst>
                </p:cNvPr>
                <p:cNvSpPr>
                  <a:spLocks noRot="1" noChangeAspect="1" noMove="1" noResize="1" noEditPoints="1" noAdjustHandles="1" noChangeArrowheads="1" noChangeShapeType="1" noTextEdit="1"/>
                </p:cNvSpPr>
                <p:nvPr/>
              </p:nvSpPr>
              <p:spPr>
                <a:xfrm>
                  <a:off x="8706906" y="6889475"/>
                  <a:ext cx="812993" cy="470481"/>
                </a:xfrm>
                <a:prstGeom prst="rect">
                  <a:avLst/>
                </a:prstGeom>
                <a:blipFill>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Rettangolo 23">
                  <a:extLst>
                    <a:ext uri="{FF2B5EF4-FFF2-40B4-BE49-F238E27FC236}">
                      <a16:creationId xmlns:a16="http://schemas.microsoft.com/office/drawing/2014/main" id="{6EF1558A-1FAD-26E3-F024-0DF31CFDBB2C}"/>
                    </a:ext>
                  </a:extLst>
                </p:cNvPr>
                <p:cNvSpPr/>
                <p:nvPr/>
              </p:nvSpPr>
              <p:spPr>
                <a:xfrm>
                  <a:off x="7480834" y="6837316"/>
                  <a:ext cx="812993" cy="47048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sz="1600" b="0" i="1" smtClean="0">
                                <a:latin typeface="Cambria Math" panose="02040503050406030204" pitchFamily="18" charset="0"/>
                              </a:rPr>
                            </m:ctrlPr>
                          </m:sSubPr>
                          <m:e>
                            <m:r>
                              <a:rPr lang="it-IT" sz="1600" b="0" i="1" smtClean="0">
                                <a:latin typeface="Cambria Math" panose="02040503050406030204" pitchFamily="18" charset="0"/>
                              </a:rPr>
                              <m:t>𝑎</m:t>
                            </m:r>
                          </m:e>
                          <m:sub>
                            <m:r>
                              <a:rPr lang="it-IT" sz="1600" b="0" i="1" smtClean="0">
                                <a:latin typeface="Cambria Math" panose="02040503050406030204" pitchFamily="18" charset="0"/>
                              </a:rPr>
                              <m:t>21</m:t>
                            </m:r>
                          </m:sub>
                        </m:sSub>
                      </m:oMath>
                    </m:oMathPara>
                  </a14:m>
                  <a:endParaRPr lang="it-IT" sz="1600" dirty="0"/>
                </a:p>
              </p:txBody>
            </p:sp>
          </mc:Choice>
          <mc:Fallback xmlns="">
            <p:sp>
              <p:nvSpPr>
                <p:cNvPr id="24" name="Rettangolo 23">
                  <a:extLst>
                    <a:ext uri="{FF2B5EF4-FFF2-40B4-BE49-F238E27FC236}">
                      <a16:creationId xmlns:a16="http://schemas.microsoft.com/office/drawing/2014/main" id="{6EF1558A-1FAD-26E3-F024-0DF31CFDBB2C}"/>
                    </a:ext>
                  </a:extLst>
                </p:cNvPr>
                <p:cNvSpPr>
                  <a:spLocks noRot="1" noChangeAspect="1" noMove="1" noResize="1" noEditPoints="1" noAdjustHandles="1" noChangeArrowheads="1" noChangeShapeType="1" noTextEdit="1"/>
                </p:cNvSpPr>
                <p:nvPr/>
              </p:nvSpPr>
              <p:spPr>
                <a:xfrm>
                  <a:off x="7480834" y="6837316"/>
                  <a:ext cx="812993" cy="470481"/>
                </a:xfrm>
                <a:prstGeom prst="rect">
                  <a:avLst/>
                </a:prstGeom>
                <a:blipFill>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Rettangolo 24">
                  <a:extLst>
                    <a:ext uri="{FF2B5EF4-FFF2-40B4-BE49-F238E27FC236}">
                      <a16:creationId xmlns:a16="http://schemas.microsoft.com/office/drawing/2014/main" id="{7520E628-22F9-2CF7-F05E-3DC0382729C3}"/>
                    </a:ext>
                  </a:extLst>
                </p:cNvPr>
                <p:cNvSpPr/>
                <p:nvPr/>
              </p:nvSpPr>
              <p:spPr>
                <a:xfrm>
                  <a:off x="7442924" y="6110177"/>
                  <a:ext cx="805667" cy="47048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sz="1600" b="0" i="1" smtClean="0">
                                <a:latin typeface="Cambria Math" panose="02040503050406030204" pitchFamily="18" charset="0"/>
                              </a:rPr>
                            </m:ctrlPr>
                          </m:sSubPr>
                          <m:e>
                            <m:r>
                              <a:rPr lang="it-IT" sz="1600" b="0" i="1" smtClean="0">
                                <a:latin typeface="Cambria Math" panose="02040503050406030204" pitchFamily="18" charset="0"/>
                              </a:rPr>
                              <m:t>𝑎</m:t>
                            </m:r>
                          </m:e>
                          <m:sub>
                            <m:r>
                              <a:rPr lang="it-IT" sz="1600" b="0" i="1" smtClean="0">
                                <a:latin typeface="Cambria Math" panose="02040503050406030204" pitchFamily="18" charset="0"/>
                              </a:rPr>
                              <m:t>12</m:t>
                            </m:r>
                          </m:sub>
                        </m:sSub>
                      </m:oMath>
                    </m:oMathPara>
                  </a14:m>
                  <a:endParaRPr lang="it-IT" sz="1600" dirty="0"/>
                </a:p>
              </p:txBody>
            </p:sp>
          </mc:Choice>
          <mc:Fallback xmlns="">
            <p:sp>
              <p:nvSpPr>
                <p:cNvPr id="25" name="Rettangolo 24">
                  <a:extLst>
                    <a:ext uri="{FF2B5EF4-FFF2-40B4-BE49-F238E27FC236}">
                      <a16:creationId xmlns:a16="http://schemas.microsoft.com/office/drawing/2014/main" id="{7520E628-22F9-2CF7-F05E-3DC0382729C3}"/>
                    </a:ext>
                  </a:extLst>
                </p:cNvPr>
                <p:cNvSpPr>
                  <a:spLocks noRot="1" noChangeAspect="1" noMove="1" noResize="1" noEditPoints="1" noAdjustHandles="1" noChangeArrowheads="1" noChangeShapeType="1" noTextEdit="1"/>
                </p:cNvSpPr>
                <p:nvPr/>
              </p:nvSpPr>
              <p:spPr>
                <a:xfrm>
                  <a:off x="7442924" y="6110177"/>
                  <a:ext cx="805667" cy="470481"/>
                </a:xfrm>
                <a:prstGeom prst="rect">
                  <a:avLst/>
                </a:prstGeom>
                <a:blipFill>
                  <a:blip r:embed="rId11"/>
                  <a:stretch>
                    <a:fillRect/>
                  </a:stretch>
                </a:blipFill>
              </p:spPr>
              <p:txBody>
                <a:bodyPr/>
                <a:lstStyle/>
                <a:p>
                  <a:r>
                    <a:rPr lang="en-US">
                      <a:noFill/>
                    </a:rPr>
                    <a:t> </a:t>
                  </a:r>
                </a:p>
              </p:txBody>
            </p:sp>
          </mc:Fallback>
        </mc:AlternateContent>
      </p:grpSp>
      <p:grpSp>
        <p:nvGrpSpPr>
          <p:cNvPr id="11" name="Gruppo 10">
            <a:extLst>
              <a:ext uri="{FF2B5EF4-FFF2-40B4-BE49-F238E27FC236}">
                <a16:creationId xmlns:a16="http://schemas.microsoft.com/office/drawing/2014/main" id="{07FEE30F-4FC5-16D9-FD5C-DA1519CAAC8D}"/>
              </a:ext>
            </a:extLst>
          </p:cNvPr>
          <p:cNvGrpSpPr/>
          <p:nvPr/>
        </p:nvGrpSpPr>
        <p:grpSpPr>
          <a:xfrm>
            <a:off x="6423503" y="1443592"/>
            <a:ext cx="2506685" cy="1510668"/>
            <a:chOff x="198582" y="1921796"/>
            <a:chExt cx="2506685" cy="1510668"/>
          </a:xfrm>
        </p:grpSpPr>
        <p:pic>
          <p:nvPicPr>
            <p:cNvPr id="19" name="Immagine 18">
              <a:extLst>
                <a:ext uri="{FF2B5EF4-FFF2-40B4-BE49-F238E27FC236}">
                  <a16:creationId xmlns:a16="http://schemas.microsoft.com/office/drawing/2014/main" id="{05DA41F0-EA5B-279A-E5BA-DDC7286927E9}"/>
                </a:ext>
              </a:extLst>
            </p:cNvPr>
            <p:cNvPicPr>
              <a:picLocks noChangeAspect="1"/>
            </p:cNvPicPr>
            <p:nvPr/>
          </p:nvPicPr>
          <p:blipFill>
            <a:blip r:embed="rId12"/>
            <a:stretch>
              <a:fillRect/>
            </a:stretch>
          </p:blipFill>
          <p:spPr>
            <a:xfrm>
              <a:off x="1052070" y="1921796"/>
              <a:ext cx="1653197" cy="1438055"/>
            </a:xfrm>
            <a:prstGeom prst="rect">
              <a:avLst/>
            </a:prstGeom>
          </p:spPr>
        </p:pic>
        <p:pic>
          <p:nvPicPr>
            <p:cNvPr id="10" name="Immagine 9">
              <a:extLst>
                <a:ext uri="{FF2B5EF4-FFF2-40B4-BE49-F238E27FC236}">
                  <a16:creationId xmlns:a16="http://schemas.microsoft.com/office/drawing/2014/main" id="{B1F10145-DBA6-E201-3E6B-7DEBAE0684AE}"/>
                </a:ext>
              </a:extLst>
            </p:cNvPr>
            <p:cNvPicPr>
              <a:picLocks noChangeAspect="1"/>
            </p:cNvPicPr>
            <p:nvPr/>
          </p:nvPicPr>
          <p:blipFill>
            <a:blip r:embed="rId13"/>
            <a:stretch>
              <a:fillRect/>
            </a:stretch>
          </p:blipFill>
          <p:spPr>
            <a:xfrm>
              <a:off x="198582" y="2151745"/>
              <a:ext cx="769618" cy="995561"/>
            </a:xfrm>
            <a:prstGeom prst="rect">
              <a:avLst/>
            </a:prstGeom>
          </p:spPr>
        </p:pic>
        <mc:AlternateContent xmlns:mc="http://schemas.openxmlformats.org/markup-compatibility/2006" xmlns:a14="http://schemas.microsoft.com/office/drawing/2010/main">
          <mc:Choice Requires="a14">
            <p:sp>
              <p:nvSpPr>
                <p:cNvPr id="28" name="Rettangolo 27">
                  <a:extLst>
                    <a:ext uri="{FF2B5EF4-FFF2-40B4-BE49-F238E27FC236}">
                      <a16:creationId xmlns:a16="http://schemas.microsoft.com/office/drawing/2014/main" id="{7CEA9C61-2772-E6B1-019F-71908EA85AA7}"/>
                    </a:ext>
                  </a:extLst>
                </p:cNvPr>
                <p:cNvSpPr/>
                <p:nvPr/>
              </p:nvSpPr>
              <p:spPr>
                <a:xfrm>
                  <a:off x="1891260" y="3093910"/>
                  <a:ext cx="344966"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1600" b="0" i="1" smtClean="0">
                            <a:latin typeface="Cambria Math" panose="02040503050406030204" pitchFamily="18" charset="0"/>
                          </a:rPr>
                          <m:t>1</m:t>
                        </m:r>
                      </m:oMath>
                    </m:oMathPara>
                  </a14:m>
                  <a:endParaRPr lang="it-IT" sz="1600" dirty="0"/>
                </a:p>
              </p:txBody>
            </p:sp>
          </mc:Choice>
          <mc:Fallback xmlns="">
            <p:sp>
              <p:nvSpPr>
                <p:cNvPr id="28" name="Rettangolo 27">
                  <a:extLst>
                    <a:ext uri="{FF2B5EF4-FFF2-40B4-BE49-F238E27FC236}">
                      <a16:creationId xmlns:a16="http://schemas.microsoft.com/office/drawing/2014/main" id="{7CEA9C61-2772-E6B1-019F-71908EA85AA7}"/>
                    </a:ext>
                  </a:extLst>
                </p:cNvPr>
                <p:cNvSpPr>
                  <a:spLocks noRot="1" noChangeAspect="1" noMove="1" noResize="1" noEditPoints="1" noAdjustHandles="1" noChangeArrowheads="1" noChangeShapeType="1" noTextEdit="1"/>
                </p:cNvSpPr>
                <p:nvPr/>
              </p:nvSpPr>
              <p:spPr>
                <a:xfrm>
                  <a:off x="1891260" y="3093910"/>
                  <a:ext cx="344966" cy="338554"/>
                </a:xfrm>
                <a:prstGeom prst="rect">
                  <a:avLst/>
                </a:prstGeom>
                <a:blipFill>
                  <a:blip r:embed="rId14"/>
                  <a:stretch>
                    <a:fillRect/>
                  </a:stretch>
                </a:blipFill>
              </p:spPr>
              <p:txBody>
                <a:bodyPr/>
                <a:lstStyle/>
                <a:p>
                  <a:r>
                    <a:rPr lang="en-US">
                      <a:noFill/>
                    </a:rPr>
                    <a:t> </a:t>
                  </a:r>
                </a:p>
              </p:txBody>
            </p:sp>
          </mc:Fallback>
        </mc:AlternateContent>
      </p:grpSp>
      <p:sp>
        <p:nvSpPr>
          <p:cNvPr id="31" name="CasellaDiTesto 30">
            <a:extLst>
              <a:ext uri="{FF2B5EF4-FFF2-40B4-BE49-F238E27FC236}">
                <a16:creationId xmlns:a16="http://schemas.microsoft.com/office/drawing/2014/main" id="{D7C200E3-2411-0F75-A0DD-3827498E725E}"/>
              </a:ext>
            </a:extLst>
          </p:cNvPr>
          <p:cNvSpPr txBox="1"/>
          <p:nvPr/>
        </p:nvSpPr>
        <p:spPr>
          <a:xfrm>
            <a:off x="5321132" y="6650647"/>
            <a:ext cx="4759493" cy="415498"/>
          </a:xfrm>
          <a:prstGeom prst="rect">
            <a:avLst/>
          </a:prstGeom>
          <a:noFill/>
        </p:spPr>
        <p:txBody>
          <a:bodyPr wrap="square">
            <a:spAutoFit/>
          </a:bodyPr>
          <a:lstStyle/>
          <a:p>
            <a:r>
              <a:rPr lang="en-US" sz="2100" dirty="0"/>
              <a:t>On the contrary coins are more than 1</a:t>
            </a:r>
          </a:p>
        </p:txBody>
      </p:sp>
    </p:spTree>
    <p:extLst>
      <p:ext uri="{BB962C8B-B14F-4D97-AF65-F5344CB8AC3E}">
        <p14:creationId xmlns:p14="http://schemas.microsoft.com/office/powerpoint/2010/main" val="799746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500"/>
                                        <p:tgtEl>
                                          <p:spTgt spid="30"/>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500"/>
                                        <p:tgtEl>
                                          <p:spTgt spid="3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fade">
                                      <p:cBhvr>
                                        <p:cTn id="18" dur="500"/>
                                        <p:tgtEl>
                                          <p:spTgt spid="3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fade">
                                      <p:cBhvr>
                                        <p:cTn id="21" dur="500"/>
                                        <p:tgtEl>
                                          <p:spTgt spid="32"/>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fade">
                                      <p:cBhvr>
                                        <p:cTn id="26" dur="500"/>
                                        <p:tgtEl>
                                          <p:spTgt spid="41"/>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fade">
                                      <p:cBhvr>
                                        <p:cTn id="31" dur="500"/>
                                        <p:tgtEl>
                                          <p:spTgt spid="4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2" grpId="0"/>
      <p:bldP spid="33" grpId="0"/>
      <p:bldP spid="39" grpId="0"/>
      <p:bldP spid="41" grpId="0"/>
      <p:bldP spid="42" grpId="0"/>
      <p:bldP spid="13" grpId="0"/>
      <p:bldP spid="3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Immagine 48">
            <a:extLst>
              <a:ext uri="{FF2B5EF4-FFF2-40B4-BE49-F238E27FC236}">
                <a16:creationId xmlns:a16="http://schemas.microsoft.com/office/drawing/2014/main" id="{1552F4C7-C68A-41B7-85AA-1D842CFE307E}"/>
              </a:ext>
            </a:extLst>
          </p:cNvPr>
          <p:cNvPicPr>
            <a:picLocks noChangeAspect="1"/>
          </p:cNvPicPr>
          <p:nvPr/>
        </p:nvPicPr>
        <p:blipFill>
          <a:blip r:embed="rId3"/>
          <a:stretch>
            <a:fillRect/>
          </a:stretch>
        </p:blipFill>
        <p:spPr>
          <a:xfrm>
            <a:off x="135295" y="4744107"/>
            <a:ext cx="4065142" cy="2647492"/>
          </a:xfrm>
          <a:prstGeom prst="rect">
            <a:avLst/>
          </a:prstGeom>
        </p:spPr>
      </p:pic>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p:txBody>
          <a:bodyPr>
            <a:normAutofit/>
          </a:bodyPr>
          <a:lstStyle/>
          <a:p>
            <a:r>
              <a:rPr lang="en-GB" dirty="0"/>
              <a:t>Hidden Markov Models</a:t>
            </a:r>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6</a:t>
            </a:fld>
            <a:endParaRPr lang="it-IT"/>
          </a:p>
        </p:txBody>
      </p:sp>
      <mc:AlternateContent xmlns:mc="http://schemas.openxmlformats.org/markup-compatibility/2006">
        <mc:Choice xmlns:a14="http://schemas.microsoft.com/office/drawing/2010/main" Requires="a14">
          <p:sp>
            <p:nvSpPr>
              <p:cNvPr id="26" name="CasellaDiTesto 25">
                <a:extLst>
                  <a:ext uri="{FF2B5EF4-FFF2-40B4-BE49-F238E27FC236}">
                    <a16:creationId xmlns:a16="http://schemas.microsoft.com/office/drawing/2014/main" id="{82386D44-D53F-40BE-B342-9B884853FF8B}"/>
                  </a:ext>
                </a:extLst>
              </p:cNvPr>
              <p:cNvSpPr txBox="1"/>
              <p:nvPr/>
            </p:nvSpPr>
            <p:spPr>
              <a:xfrm>
                <a:off x="270632" y="1014568"/>
                <a:ext cx="9539357" cy="415498"/>
              </a:xfrm>
              <a:prstGeom prst="rect">
                <a:avLst/>
              </a:prstGeom>
              <a:noFill/>
            </p:spPr>
            <p:txBody>
              <a:bodyPr wrap="square">
                <a:spAutoFit/>
              </a:bodyPr>
              <a:lstStyle/>
              <a:p>
                <a:pPr marL="285750" indent="-285750">
                  <a:buFont typeface="Arial" panose="020B0604020202020204" pitchFamily="34" charset="0"/>
                  <a:buChar char="•"/>
                </a:pPr>
                <a:r>
                  <a:rPr lang="it-IT" sz="2100" dirty="0"/>
                  <a:t>In a </a:t>
                </a:r>
                <a:r>
                  <a:rPr lang="it-IT" sz="2100" b="1" dirty="0" err="1"/>
                  <a:t>Hidden</a:t>
                </a:r>
                <a:r>
                  <a:rPr lang="it-IT" sz="2100" b="1" dirty="0"/>
                  <a:t> Markov Model (HMM) </a:t>
                </a:r>
                <a:r>
                  <a:rPr lang="it-IT" sz="2100" dirty="0"/>
                  <a:t>the </a:t>
                </a:r>
                <a:r>
                  <a:rPr lang="it-IT" sz="2100" dirty="0" err="1"/>
                  <a:t>process</a:t>
                </a:r>
                <a:r>
                  <a:rPr lang="it-IT" sz="2100" dirty="0"/>
                  <a:t> </a:t>
                </a:r>
                <a:r>
                  <a:rPr lang="it-IT" sz="2100" dirty="0" err="1"/>
                  <a:t>states</a:t>
                </a:r>
                <a:r>
                  <a:rPr lang="it-IT" sz="2100" dirty="0"/>
                  <a:t> </a:t>
                </a:r>
                <a14:m>
                  <m:oMath xmlns:m="http://schemas.openxmlformats.org/officeDocument/2006/math">
                    <m:r>
                      <a:rPr lang="it-IT" sz="2100" i="1">
                        <a:latin typeface="Cambria Math" panose="02040503050406030204" pitchFamily="18" charset="0"/>
                      </a:rPr>
                      <m:t>𝑁</m:t>
                    </m:r>
                    <m:r>
                      <a:rPr lang="it-IT" sz="2100" i="1">
                        <a:latin typeface="Cambria Math" panose="02040503050406030204" pitchFamily="18" charset="0"/>
                      </a:rPr>
                      <m:t> </m:t>
                    </m:r>
                  </m:oMath>
                </a14:m>
                <a:r>
                  <a:rPr lang="it-IT" sz="2100" dirty="0"/>
                  <a:t>are </a:t>
                </a:r>
                <a:r>
                  <a:rPr lang="it-IT" sz="2100" dirty="0" err="1"/>
                  <a:t>generally</a:t>
                </a:r>
                <a:r>
                  <a:rPr lang="it-IT" sz="2100" dirty="0"/>
                  <a:t> «</a:t>
                </a:r>
                <a:r>
                  <a:rPr lang="it-IT" sz="2100" b="1" i="1" dirty="0" err="1"/>
                  <a:t>hidden</a:t>
                </a:r>
                <a:r>
                  <a:rPr lang="it-IT" sz="2100" dirty="0"/>
                  <a:t>»</a:t>
                </a:r>
              </a:p>
            </p:txBody>
          </p:sp>
        </mc:Choice>
        <mc:Fallback>
          <p:sp>
            <p:nvSpPr>
              <p:cNvPr id="26" name="CasellaDiTesto 25">
                <a:extLst>
                  <a:ext uri="{FF2B5EF4-FFF2-40B4-BE49-F238E27FC236}">
                    <a16:creationId xmlns:a16="http://schemas.microsoft.com/office/drawing/2014/main" id="{82386D44-D53F-40BE-B342-9B884853FF8B}"/>
                  </a:ext>
                </a:extLst>
              </p:cNvPr>
              <p:cNvSpPr txBox="1">
                <a:spLocks noRot="1" noChangeAspect="1" noMove="1" noResize="1" noEditPoints="1" noAdjustHandles="1" noChangeArrowheads="1" noChangeShapeType="1" noTextEdit="1"/>
              </p:cNvSpPr>
              <p:nvPr/>
            </p:nvSpPr>
            <p:spPr>
              <a:xfrm>
                <a:off x="270632" y="1014568"/>
                <a:ext cx="9539357" cy="415498"/>
              </a:xfrm>
              <a:prstGeom prst="rect">
                <a:avLst/>
              </a:prstGeom>
              <a:blipFill>
                <a:blip r:embed="rId4"/>
                <a:stretch>
                  <a:fillRect l="-639" t="-8696" b="-27536"/>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44" name="Rettangolo 43">
                <a:extLst>
                  <a:ext uri="{FF2B5EF4-FFF2-40B4-BE49-F238E27FC236}">
                    <a16:creationId xmlns:a16="http://schemas.microsoft.com/office/drawing/2014/main" id="{FF6D1CE9-CF8E-4853-92C5-97B0C1BB1377}"/>
                  </a:ext>
                </a:extLst>
              </p:cNvPr>
              <p:cNvSpPr/>
              <p:nvPr/>
            </p:nvSpPr>
            <p:spPr>
              <a:xfrm>
                <a:off x="3202879" y="3771919"/>
                <a:ext cx="3230949" cy="41549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2100" b="0" i="1" smtClean="0">
                          <a:latin typeface="Cambria Math" panose="02040503050406030204" pitchFamily="18" charset="0"/>
                        </a:rPr>
                        <m:t>𝐻𝑀𝑀</m:t>
                      </m:r>
                      <m:r>
                        <a:rPr lang="it-IT" sz="2100" b="0" i="1" smtClean="0">
                          <a:latin typeface="Cambria Math" panose="02040503050406030204" pitchFamily="18" charset="0"/>
                        </a:rPr>
                        <m:t>≡(</m:t>
                      </m:r>
                      <m:r>
                        <a:rPr lang="it-IT" sz="2100" b="0" i="1" smtClean="0">
                          <a:latin typeface="Cambria Math" panose="02040503050406030204" pitchFamily="18" charset="0"/>
                        </a:rPr>
                        <m:t>𝑁</m:t>
                      </m:r>
                      <m:r>
                        <a:rPr lang="it-IT" sz="2100" b="0" i="1" smtClean="0">
                          <a:latin typeface="Cambria Math" panose="02040503050406030204" pitchFamily="18" charset="0"/>
                        </a:rPr>
                        <m:t>,</m:t>
                      </m:r>
                      <m:r>
                        <a:rPr lang="it-IT" sz="2100" b="0" i="1" smtClean="0">
                          <a:latin typeface="Cambria Math" panose="02040503050406030204" pitchFamily="18" charset="0"/>
                        </a:rPr>
                        <m:t>𝑀</m:t>
                      </m:r>
                      <m:r>
                        <a:rPr lang="it-IT" sz="2100" b="0" i="1" smtClean="0">
                          <a:latin typeface="Cambria Math" panose="02040503050406030204" pitchFamily="18" charset="0"/>
                        </a:rPr>
                        <m:t>,</m:t>
                      </m:r>
                      <m:r>
                        <a:rPr lang="it-IT" sz="2100" b="0" i="1" smtClean="0">
                          <a:latin typeface="Cambria Math" panose="02040503050406030204" pitchFamily="18" charset="0"/>
                        </a:rPr>
                        <m:t>𝐴</m:t>
                      </m:r>
                      <m:r>
                        <a:rPr lang="it-IT" sz="2100" b="0" i="1" smtClean="0">
                          <a:latin typeface="Cambria Math" panose="02040503050406030204" pitchFamily="18" charset="0"/>
                        </a:rPr>
                        <m:t>,</m:t>
                      </m:r>
                      <m:r>
                        <a:rPr lang="it-IT" sz="2100" b="0" i="1" smtClean="0">
                          <a:latin typeface="Cambria Math" panose="02040503050406030204" pitchFamily="18" charset="0"/>
                        </a:rPr>
                        <m:t>𝐵</m:t>
                      </m:r>
                      <m:r>
                        <a:rPr lang="it-IT" sz="2100" b="0" i="1" smtClean="0">
                          <a:latin typeface="Cambria Math" panose="02040503050406030204" pitchFamily="18" charset="0"/>
                        </a:rPr>
                        <m:t>,</m:t>
                      </m:r>
                      <m:r>
                        <m:rPr>
                          <m:sty m:val="p"/>
                        </m:rPr>
                        <a:rPr lang="it-IT" sz="2100" b="0" i="0" smtClean="0">
                          <a:latin typeface="Cambria Math" panose="02040503050406030204" pitchFamily="18" charset="0"/>
                        </a:rPr>
                        <m:t>Π</m:t>
                      </m:r>
                      <m:r>
                        <a:rPr lang="it-IT" sz="2100" b="0" i="1" smtClean="0">
                          <a:latin typeface="Cambria Math" panose="02040503050406030204" pitchFamily="18" charset="0"/>
                        </a:rPr>
                        <m:t>(0))</m:t>
                      </m:r>
                    </m:oMath>
                  </m:oMathPara>
                </a14:m>
                <a:endParaRPr lang="it-IT" sz="2100" dirty="0"/>
              </a:p>
            </p:txBody>
          </p:sp>
        </mc:Choice>
        <mc:Fallback xmlns="">
          <p:sp>
            <p:nvSpPr>
              <p:cNvPr id="44" name="Rettangolo 43">
                <a:extLst>
                  <a:ext uri="{FF2B5EF4-FFF2-40B4-BE49-F238E27FC236}">
                    <a16:creationId xmlns:a16="http://schemas.microsoft.com/office/drawing/2014/main" id="{FF6D1CE9-CF8E-4853-92C5-97B0C1BB1377}"/>
                  </a:ext>
                </a:extLst>
              </p:cNvPr>
              <p:cNvSpPr>
                <a:spLocks noRot="1" noChangeAspect="1" noMove="1" noResize="1" noEditPoints="1" noAdjustHandles="1" noChangeArrowheads="1" noChangeShapeType="1" noTextEdit="1"/>
              </p:cNvSpPr>
              <p:nvPr/>
            </p:nvSpPr>
            <p:spPr>
              <a:xfrm>
                <a:off x="3202879" y="3771919"/>
                <a:ext cx="3230949" cy="415498"/>
              </a:xfrm>
              <a:prstGeom prst="rect">
                <a:avLst/>
              </a:prstGeom>
              <a:blipFill>
                <a:blip r:embed="rId5"/>
                <a:stretch>
                  <a:fillRect b="-16176"/>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3" name="CasellaDiTesto 22">
                <a:extLst>
                  <a:ext uri="{FF2B5EF4-FFF2-40B4-BE49-F238E27FC236}">
                    <a16:creationId xmlns:a16="http://schemas.microsoft.com/office/drawing/2014/main" id="{BB1A5BA4-6AF8-4084-812B-86FB6B43E85C}"/>
                  </a:ext>
                </a:extLst>
              </p:cNvPr>
              <p:cNvSpPr txBox="1"/>
              <p:nvPr/>
            </p:nvSpPr>
            <p:spPr>
              <a:xfrm>
                <a:off x="270632" y="2099207"/>
                <a:ext cx="9539357" cy="415498"/>
              </a:xfrm>
              <a:prstGeom prst="rect">
                <a:avLst/>
              </a:prstGeom>
              <a:noFill/>
            </p:spPr>
            <p:txBody>
              <a:bodyPr wrap="square">
                <a:spAutoFit/>
              </a:bodyPr>
              <a:lstStyle/>
              <a:p>
                <a:pPr marL="285750" indent="-285750">
                  <a:buFont typeface="Arial" panose="020B0604020202020204" pitchFamily="34" charset="0"/>
                  <a:buChar char="•"/>
                </a:pPr>
                <a:r>
                  <a:rPr lang="it-IT" sz="2100" dirty="0"/>
                  <a:t>From </a:t>
                </a:r>
                <a:r>
                  <a:rPr lang="it-IT" sz="2100" dirty="0" err="1"/>
                  <a:t>each</a:t>
                </a:r>
                <a:r>
                  <a:rPr lang="it-IT" sz="2100" dirty="0"/>
                  <a:t> state </a:t>
                </a:r>
                <a14:m>
                  <m:oMath xmlns:m="http://schemas.openxmlformats.org/officeDocument/2006/math">
                    <m:sSub>
                      <m:sSubPr>
                        <m:ctrlPr>
                          <a:rPr lang="it-IT" sz="2100" i="1">
                            <a:latin typeface="Cambria Math" panose="02040503050406030204" pitchFamily="18" charset="0"/>
                          </a:rPr>
                        </m:ctrlPr>
                      </m:sSubPr>
                      <m:e>
                        <m:r>
                          <a:rPr lang="it-IT" sz="2100" i="1">
                            <a:latin typeface="Cambria Math" panose="02040503050406030204" pitchFamily="18" charset="0"/>
                          </a:rPr>
                          <m:t>𝑆</m:t>
                        </m:r>
                      </m:e>
                      <m:sub>
                        <m:r>
                          <a:rPr lang="it-IT" sz="2100" b="0" i="1" smtClean="0">
                            <a:latin typeface="Cambria Math" panose="02040503050406030204" pitchFamily="18" charset="0"/>
                          </a:rPr>
                          <m:t>𝑖</m:t>
                        </m:r>
                      </m:sub>
                    </m:sSub>
                  </m:oMath>
                </a14:m>
                <a:r>
                  <a:rPr lang="it-IT" sz="2100" dirty="0"/>
                  <a:t> </a:t>
                </a:r>
                <a:r>
                  <a:rPr lang="it-IT" sz="2100" b="1" dirty="0" err="1"/>
                  <a:t>observations</a:t>
                </a:r>
                <a:r>
                  <a:rPr lang="it-IT" sz="2100" b="1" dirty="0"/>
                  <a:t> </a:t>
                </a:r>
                <a:r>
                  <a:rPr lang="it-IT" sz="2100" dirty="0"/>
                  <a:t>take </a:t>
                </a:r>
                <a:r>
                  <a:rPr lang="it-IT" sz="2100" dirty="0" err="1"/>
                  <a:t>values</a:t>
                </a:r>
                <a:r>
                  <a:rPr lang="it-IT" sz="2100" dirty="0"/>
                  <a:t> from a set of </a:t>
                </a:r>
                <a:r>
                  <a:rPr lang="it-IT" sz="2100" b="1" dirty="0"/>
                  <a:t>events </a:t>
                </a:r>
                <a:r>
                  <a:rPr lang="it-IT" sz="2100" dirty="0" err="1"/>
                  <a:t>called</a:t>
                </a:r>
                <a:endParaRPr lang="it-IT" sz="2100" dirty="0"/>
              </a:p>
            </p:txBody>
          </p:sp>
        </mc:Choice>
        <mc:Fallback xmlns="">
          <p:sp>
            <p:nvSpPr>
              <p:cNvPr id="23" name="CasellaDiTesto 22">
                <a:extLst>
                  <a:ext uri="{FF2B5EF4-FFF2-40B4-BE49-F238E27FC236}">
                    <a16:creationId xmlns:a16="http://schemas.microsoft.com/office/drawing/2014/main" id="{BB1A5BA4-6AF8-4084-812B-86FB6B43E85C}"/>
                  </a:ext>
                </a:extLst>
              </p:cNvPr>
              <p:cNvSpPr txBox="1">
                <a:spLocks noRot="1" noChangeAspect="1" noMove="1" noResize="1" noEditPoints="1" noAdjustHandles="1" noChangeArrowheads="1" noChangeShapeType="1" noTextEdit="1"/>
              </p:cNvSpPr>
              <p:nvPr/>
            </p:nvSpPr>
            <p:spPr>
              <a:xfrm>
                <a:off x="270632" y="2099207"/>
                <a:ext cx="9539357" cy="415498"/>
              </a:xfrm>
              <a:prstGeom prst="rect">
                <a:avLst/>
              </a:prstGeom>
              <a:blipFill>
                <a:blip r:embed="rId6"/>
                <a:stretch>
                  <a:fillRect l="-639" t="-8696" b="-2753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Rettangolo 9">
                <a:extLst>
                  <a:ext uri="{FF2B5EF4-FFF2-40B4-BE49-F238E27FC236}">
                    <a16:creationId xmlns:a16="http://schemas.microsoft.com/office/drawing/2014/main" id="{EFB288BA-5280-4738-92C8-97CF068CD407}"/>
                  </a:ext>
                </a:extLst>
              </p:cNvPr>
              <p:cNvSpPr/>
              <p:nvPr/>
            </p:nvSpPr>
            <p:spPr>
              <a:xfrm>
                <a:off x="1099978" y="1546649"/>
                <a:ext cx="3130922" cy="415498"/>
              </a:xfrm>
              <a:prstGeom prst="rect">
                <a:avLst/>
              </a:prstGeom>
            </p:spPr>
            <p:txBody>
              <a:bodyPr wrap="none">
                <a:spAutoFit/>
              </a:bodyPr>
              <a:lstStyle/>
              <a:p>
                <a:r>
                  <a:rPr lang="it-IT" sz="2100" dirty="0"/>
                  <a:t>S</a:t>
                </a:r>
                <a:r>
                  <a:rPr lang="it-IT" sz="2100" b="0" dirty="0"/>
                  <a:t>tates : </a:t>
                </a:r>
                <a14:m>
                  <m:oMath xmlns:m="http://schemas.openxmlformats.org/officeDocument/2006/math">
                    <m:r>
                      <a:rPr lang="it-IT" sz="2100" b="0" i="1" smtClean="0">
                        <a:latin typeface="Cambria Math" panose="02040503050406030204" pitchFamily="18" charset="0"/>
                      </a:rPr>
                      <m:t>𝑁</m:t>
                    </m:r>
                    <m:r>
                      <a:rPr lang="it-IT" sz="2100" i="1">
                        <a:latin typeface="Cambria Math" panose="02040503050406030204" pitchFamily="18" charset="0"/>
                      </a:rPr>
                      <m:t>=</m:t>
                    </m:r>
                    <m:d>
                      <m:dPr>
                        <m:begChr m:val="{"/>
                        <m:endChr m:val="}"/>
                        <m:ctrlPr>
                          <a:rPr lang="it-IT" sz="2100" i="1">
                            <a:latin typeface="Cambria Math" panose="02040503050406030204" pitchFamily="18" charset="0"/>
                          </a:rPr>
                        </m:ctrlPr>
                      </m:dPr>
                      <m:e>
                        <m:sSub>
                          <m:sSubPr>
                            <m:ctrlPr>
                              <a:rPr lang="it-IT" sz="2100" i="1">
                                <a:latin typeface="Cambria Math" panose="02040503050406030204" pitchFamily="18" charset="0"/>
                              </a:rPr>
                            </m:ctrlPr>
                          </m:sSubPr>
                          <m:e>
                            <m:r>
                              <a:rPr lang="it-IT" sz="2100" i="1">
                                <a:latin typeface="Cambria Math" panose="02040503050406030204" pitchFamily="18" charset="0"/>
                              </a:rPr>
                              <m:t>𝑆</m:t>
                            </m:r>
                          </m:e>
                          <m:sub>
                            <m:r>
                              <a:rPr lang="it-IT" sz="2100" i="1">
                                <a:latin typeface="Cambria Math" panose="02040503050406030204" pitchFamily="18" charset="0"/>
                              </a:rPr>
                              <m:t>1</m:t>
                            </m:r>
                          </m:sub>
                        </m:sSub>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𝑆</m:t>
                            </m:r>
                          </m:e>
                          <m:sub>
                            <m:r>
                              <a:rPr lang="it-IT" sz="2100" i="1">
                                <a:latin typeface="Cambria Math" panose="02040503050406030204" pitchFamily="18" charset="0"/>
                              </a:rPr>
                              <m:t>2</m:t>
                            </m:r>
                          </m:sub>
                        </m:sSub>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i="1">
                                <a:latin typeface="Cambria Math" panose="02040503050406030204" pitchFamily="18" charset="0"/>
                              </a:rPr>
                              <m:t>𝑆</m:t>
                            </m:r>
                          </m:e>
                          <m:sub>
                            <m:r>
                              <a:rPr lang="it-IT" sz="2100" i="1">
                                <a:latin typeface="Cambria Math" panose="02040503050406030204" pitchFamily="18" charset="0"/>
                              </a:rPr>
                              <m:t>𝑁</m:t>
                            </m:r>
                          </m:sub>
                        </m:sSub>
                      </m:e>
                    </m:d>
                  </m:oMath>
                </a14:m>
                <a:endParaRPr lang="it-IT" sz="2100" dirty="0"/>
              </a:p>
            </p:txBody>
          </p:sp>
        </mc:Choice>
        <mc:Fallback xmlns="">
          <p:sp>
            <p:nvSpPr>
              <p:cNvPr id="10" name="Rettangolo 9">
                <a:extLst>
                  <a:ext uri="{FF2B5EF4-FFF2-40B4-BE49-F238E27FC236}">
                    <a16:creationId xmlns:a16="http://schemas.microsoft.com/office/drawing/2014/main" id="{EFB288BA-5280-4738-92C8-97CF068CD407}"/>
                  </a:ext>
                </a:extLst>
              </p:cNvPr>
              <p:cNvSpPr>
                <a:spLocks noRot="1" noChangeAspect="1" noMove="1" noResize="1" noEditPoints="1" noAdjustHandles="1" noChangeArrowheads="1" noChangeShapeType="1" noTextEdit="1"/>
              </p:cNvSpPr>
              <p:nvPr/>
            </p:nvSpPr>
            <p:spPr>
              <a:xfrm>
                <a:off x="1099978" y="1546649"/>
                <a:ext cx="3130922" cy="415498"/>
              </a:xfrm>
              <a:prstGeom prst="rect">
                <a:avLst/>
              </a:prstGeom>
              <a:blipFill>
                <a:blip r:embed="rId7"/>
                <a:stretch>
                  <a:fillRect l="-2335" t="-10294" b="-2794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Rettangolo 26">
                <a:extLst>
                  <a:ext uri="{FF2B5EF4-FFF2-40B4-BE49-F238E27FC236}">
                    <a16:creationId xmlns:a16="http://schemas.microsoft.com/office/drawing/2014/main" id="{31004D4C-6CF1-470B-BDF5-2B921D303B9A}"/>
                  </a:ext>
                </a:extLst>
              </p:cNvPr>
              <p:cNvSpPr/>
              <p:nvPr/>
            </p:nvSpPr>
            <p:spPr>
              <a:xfrm>
                <a:off x="713975" y="2647825"/>
                <a:ext cx="3902928" cy="415498"/>
              </a:xfrm>
              <a:prstGeom prst="rect">
                <a:avLst/>
              </a:prstGeom>
            </p:spPr>
            <p:txBody>
              <a:bodyPr wrap="none">
                <a:spAutoFit/>
              </a:bodyPr>
              <a:lstStyle/>
              <a:p>
                <a:r>
                  <a:rPr lang="it-IT" sz="2100" b="0" dirty="0" err="1"/>
                  <a:t>Emissions</a:t>
                </a:r>
                <a:r>
                  <a:rPr lang="it-IT" sz="2100" b="0" dirty="0"/>
                  <a:t> : </a:t>
                </a:r>
                <a14:m>
                  <m:oMath xmlns:m="http://schemas.openxmlformats.org/officeDocument/2006/math">
                    <m:r>
                      <a:rPr lang="it-IT" sz="2100" b="0" i="1" smtClean="0">
                        <a:latin typeface="Cambria Math" panose="02040503050406030204" pitchFamily="18" charset="0"/>
                      </a:rPr>
                      <m:t>𝑀</m:t>
                    </m:r>
                    <m:r>
                      <a:rPr lang="it-IT" sz="2100" i="1">
                        <a:latin typeface="Cambria Math" panose="02040503050406030204" pitchFamily="18" charset="0"/>
                      </a:rPr>
                      <m:t>=</m:t>
                    </m:r>
                    <m:d>
                      <m:dPr>
                        <m:begChr m:val="{"/>
                        <m:endChr m:val="}"/>
                        <m:ctrlPr>
                          <a:rPr lang="it-IT" sz="2100" i="1">
                            <a:latin typeface="Cambria Math" panose="02040503050406030204" pitchFamily="18" charset="0"/>
                          </a:rPr>
                        </m:ctrlPr>
                      </m:dPr>
                      <m:e>
                        <m:sSub>
                          <m:sSubPr>
                            <m:ctrlPr>
                              <a:rPr lang="it-IT" sz="2100" i="1">
                                <a:latin typeface="Cambria Math" panose="02040503050406030204" pitchFamily="18" charset="0"/>
                              </a:rPr>
                            </m:ctrlPr>
                          </m:sSubPr>
                          <m:e>
                            <m:r>
                              <a:rPr lang="it-IT" sz="2100" b="0" i="1" smtClean="0">
                                <a:latin typeface="Cambria Math" panose="02040503050406030204" pitchFamily="18" charset="0"/>
                              </a:rPr>
                              <m:t>𝑚</m:t>
                            </m:r>
                          </m:e>
                          <m:sub>
                            <m:r>
                              <a:rPr lang="it-IT" sz="2100" i="1">
                                <a:latin typeface="Cambria Math" panose="02040503050406030204" pitchFamily="18" charset="0"/>
                              </a:rPr>
                              <m:t>1</m:t>
                            </m:r>
                          </m:sub>
                        </m:sSub>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b="0" i="1" smtClean="0">
                                <a:latin typeface="Cambria Math" panose="02040503050406030204" pitchFamily="18" charset="0"/>
                              </a:rPr>
                              <m:t>𝑚</m:t>
                            </m:r>
                          </m:e>
                          <m:sub>
                            <m:r>
                              <a:rPr lang="it-IT" sz="2100" i="1">
                                <a:latin typeface="Cambria Math" panose="02040503050406030204" pitchFamily="18" charset="0"/>
                              </a:rPr>
                              <m:t>2</m:t>
                            </m:r>
                          </m:sub>
                        </m:sSub>
                        <m:r>
                          <a:rPr lang="it-IT" sz="2100" i="1">
                            <a:latin typeface="Cambria Math" panose="02040503050406030204" pitchFamily="18" charset="0"/>
                          </a:rPr>
                          <m:t>,…,</m:t>
                        </m:r>
                        <m:sSub>
                          <m:sSubPr>
                            <m:ctrlPr>
                              <a:rPr lang="it-IT" sz="2100" i="1">
                                <a:latin typeface="Cambria Math" panose="02040503050406030204" pitchFamily="18" charset="0"/>
                              </a:rPr>
                            </m:ctrlPr>
                          </m:sSubPr>
                          <m:e>
                            <m:r>
                              <a:rPr lang="it-IT" sz="2100" b="0" i="1" smtClean="0">
                                <a:latin typeface="Cambria Math" panose="02040503050406030204" pitchFamily="18" charset="0"/>
                              </a:rPr>
                              <m:t>𝑚</m:t>
                            </m:r>
                          </m:e>
                          <m:sub>
                            <m:r>
                              <a:rPr lang="it-IT" sz="2100" b="0" i="1" smtClean="0">
                                <a:latin typeface="Cambria Math" panose="02040503050406030204" pitchFamily="18" charset="0"/>
                              </a:rPr>
                              <m:t>𝑀</m:t>
                            </m:r>
                          </m:sub>
                        </m:sSub>
                      </m:e>
                    </m:d>
                  </m:oMath>
                </a14:m>
                <a:endParaRPr lang="it-IT" sz="2100" dirty="0"/>
              </a:p>
            </p:txBody>
          </p:sp>
        </mc:Choice>
        <mc:Fallback xmlns="">
          <p:sp>
            <p:nvSpPr>
              <p:cNvPr id="27" name="Rettangolo 26">
                <a:extLst>
                  <a:ext uri="{FF2B5EF4-FFF2-40B4-BE49-F238E27FC236}">
                    <a16:creationId xmlns:a16="http://schemas.microsoft.com/office/drawing/2014/main" id="{31004D4C-6CF1-470B-BDF5-2B921D303B9A}"/>
                  </a:ext>
                </a:extLst>
              </p:cNvPr>
              <p:cNvSpPr>
                <a:spLocks noRot="1" noChangeAspect="1" noMove="1" noResize="1" noEditPoints="1" noAdjustHandles="1" noChangeArrowheads="1" noChangeShapeType="1" noTextEdit="1"/>
              </p:cNvSpPr>
              <p:nvPr/>
            </p:nvSpPr>
            <p:spPr>
              <a:xfrm>
                <a:off x="713975" y="2647825"/>
                <a:ext cx="3902928" cy="415498"/>
              </a:xfrm>
              <a:prstGeom prst="rect">
                <a:avLst/>
              </a:prstGeom>
              <a:blipFill>
                <a:blip r:embed="rId8"/>
                <a:stretch>
                  <a:fillRect l="-1875" t="-8696" b="-27536"/>
                </a:stretch>
              </a:blipFill>
            </p:spPr>
            <p:txBody>
              <a:bodyPr/>
              <a:lstStyle/>
              <a:p>
                <a:r>
                  <a:rPr lang="en-US">
                    <a:noFill/>
                  </a:rPr>
                  <a:t> </a:t>
                </a:r>
              </a:p>
            </p:txBody>
          </p:sp>
        </mc:Fallback>
      </mc:AlternateContent>
      <p:sp>
        <p:nvSpPr>
          <p:cNvPr id="38" name="CasellaDiTesto 37">
            <a:extLst>
              <a:ext uri="{FF2B5EF4-FFF2-40B4-BE49-F238E27FC236}">
                <a16:creationId xmlns:a16="http://schemas.microsoft.com/office/drawing/2014/main" id="{BD396B8B-0B40-4D50-80F1-1ADA3EF8D118}"/>
              </a:ext>
            </a:extLst>
          </p:cNvPr>
          <p:cNvSpPr txBox="1"/>
          <p:nvPr/>
        </p:nvSpPr>
        <p:spPr>
          <a:xfrm>
            <a:off x="238488" y="3189659"/>
            <a:ext cx="9539357" cy="415498"/>
          </a:xfrm>
          <a:prstGeom prst="rect">
            <a:avLst/>
          </a:prstGeom>
          <a:noFill/>
        </p:spPr>
        <p:txBody>
          <a:bodyPr wrap="square">
            <a:spAutoFit/>
          </a:bodyPr>
          <a:lstStyle/>
          <a:p>
            <a:pPr marL="285750" indent="-285750">
              <a:buFont typeface="Arial" panose="020B0604020202020204" pitchFamily="34" charset="0"/>
              <a:buChar char="•"/>
            </a:pPr>
            <a:r>
              <a:rPr lang="it-IT" sz="2100" dirty="0" err="1"/>
              <a:t>Thus</a:t>
            </a:r>
            <a:r>
              <a:rPr lang="it-IT" sz="2100" dirty="0"/>
              <a:t>, a </a:t>
            </a:r>
            <a:r>
              <a:rPr lang="it-IT" sz="2100" b="1" dirty="0"/>
              <a:t>HMM </a:t>
            </a:r>
            <a:r>
              <a:rPr lang="it-IT" sz="2100" dirty="0" err="1"/>
              <a:t>is</a:t>
            </a:r>
            <a:r>
              <a:rPr lang="it-IT" sz="2100" dirty="0"/>
              <a:t> </a:t>
            </a:r>
            <a:r>
              <a:rPr lang="it-IT" sz="2100" dirty="0" err="1"/>
              <a:t>fully</a:t>
            </a:r>
            <a:r>
              <a:rPr lang="it-IT" sz="2100" dirty="0"/>
              <a:t> </a:t>
            </a:r>
            <a:r>
              <a:rPr lang="it-IT" sz="2100" dirty="0" err="1"/>
              <a:t>characterized</a:t>
            </a:r>
            <a:r>
              <a:rPr lang="it-IT" sz="2100" dirty="0"/>
              <a:t> by</a:t>
            </a:r>
          </a:p>
        </p:txBody>
      </p:sp>
      <mc:AlternateContent xmlns:mc="http://schemas.openxmlformats.org/markup-compatibility/2006" xmlns:a14="http://schemas.microsoft.com/office/drawing/2010/main">
        <mc:Choice Requires="a14">
          <p:sp>
            <p:nvSpPr>
              <p:cNvPr id="46" name="Rettangolo 45">
                <a:extLst>
                  <a:ext uri="{FF2B5EF4-FFF2-40B4-BE49-F238E27FC236}">
                    <a16:creationId xmlns:a16="http://schemas.microsoft.com/office/drawing/2014/main" id="{EFB19D04-C3EF-4963-8BAB-B27457E465AF}"/>
                  </a:ext>
                </a:extLst>
              </p:cNvPr>
              <p:cNvSpPr/>
              <p:nvPr/>
            </p:nvSpPr>
            <p:spPr>
              <a:xfrm>
                <a:off x="5859182" y="2674148"/>
                <a:ext cx="3660233" cy="41549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𝑏</m:t>
                          </m:r>
                        </m:e>
                        <m:sub>
                          <m:r>
                            <a:rPr lang="it-IT" sz="2100" b="0" i="1" smtClean="0">
                              <a:latin typeface="Cambria Math" panose="02040503050406030204" pitchFamily="18" charset="0"/>
                            </a:rPr>
                            <m:t>𝑖</m:t>
                          </m:r>
                        </m:sub>
                      </m:sSub>
                      <m:d>
                        <m:dPr>
                          <m:ctrlPr>
                            <a:rPr lang="it-IT" sz="2100" i="1">
                              <a:latin typeface="Cambria Math" panose="02040503050406030204" pitchFamily="18" charset="0"/>
                            </a:rPr>
                          </m:ctrlPr>
                        </m:dPr>
                        <m:e>
                          <m:r>
                            <a:rPr lang="it-IT" sz="2100" i="1">
                              <a:latin typeface="Cambria Math" panose="02040503050406030204" pitchFamily="18" charset="0"/>
                            </a:rPr>
                            <m:t>𝑘</m:t>
                          </m:r>
                        </m:e>
                      </m:d>
                      <m:r>
                        <a:rPr lang="it-IT" sz="2100" b="0" i="1" smtClean="0">
                          <a:latin typeface="Cambria Math" panose="02040503050406030204" pitchFamily="18" charset="0"/>
                        </a:rPr>
                        <m:t>=</m:t>
                      </m:r>
                      <m:func>
                        <m:funcPr>
                          <m:ctrlPr>
                            <a:rPr lang="it-IT" sz="2100" b="0" i="1" smtClean="0">
                              <a:latin typeface="Cambria Math" panose="02040503050406030204" pitchFamily="18" charset="0"/>
                            </a:rPr>
                          </m:ctrlPr>
                        </m:funcPr>
                        <m:fName>
                          <m:r>
                            <m:rPr>
                              <m:sty m:val="p"/>
                            </m:rPr>
                            <a:rPr lang="it-IT" sz="2100" b="0" i="0" smtClean="0">
                              <a:latin typeface="Cambria Math" panose="02040503050406030204" pitchFamily="18" charset="0"/>
                            </a:rPr>
                            <m:t>Pr</m:t>
                          </m:r>
                        </m:fName>
                        <m:e>
                          <m:d>
                            <m:dPr>
                              <m:ctrlPr>
                                <a:rPr lang="it-IT" sz="2100" b="0" i="1" smtClean="0">
                                  <a:latin typeface="Cambria Math" panose="02040503050406030204" pitchFamily="18" charset="0"/>
                                </a:rPr>
                              </m:ctrlPr>
                            </m:dPr>
                            <m:e>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𝑜</m:t>
                                  </m:r>
                                </m:e>
                                <m:sub>
                                  <m:r>
                                    <a:rPr lang="it-IT" sz="2100" b="0" i="1" smtClean="0">
                                      <a:latin typeface="Cambria Math" panose="02040503050406030204" pitchFamily="18" charset="0"/>
                                    </a:rPr>
                                    <m:t>𝑡</m:t>
                                  </m:r>
                                </m:sub>
                              </m:sSub>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𝑚</m:t>
                                  </m:r>
                                </m:e>
                                <m:sub>
                                  <m:r>
                                    <a:rPr lang="it-IT" sz="2100" b="0" i="1" smtClean="0">
                                      <a:latin typeface="Cambria Math" panose="02040503050406030204" pitchFamily="18" charset="0"/>
                                    </a:rPr>
                                    <m:t>𝑘</m:t>
                                  </m:r>
                                </m:sub>
                              </m:sSub>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𝑞</m:t>
                                  </m:r>
                                </m:e>
                                <m:sub>
                                  <m:r>
                                    <a:rPr lang="it-IT" sz="2100" b="0" i="1" smtClean="0">
                                      <a:latin typeface="Cambria Math" panose="02040503050406030204" pitchFamily="18" charset="0"/>
                                    </a:rPr>
                                    <m:t>𝑡</m:t>
                                  </m:r>
                                </m:sub>
                              </m:sSub>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𝑆</m:t>
                                  </m:r>
                                </m:e>
                                <m:sub>
                                  <m:r>
                                    <a:rPr lang="it-IT" sz="2100" b="0" i="1" smtClean="0">
                                      <a:latin typeface="Cambria Math" panose="02040503050406030204" pitchFamily="18" charset="0"/>
                                    </a:rPr>
                                    <m:t>𝑖</m:t>
                                  </m:r>
                                </m:sub>
                              </m:sSub>
                            </m:e>
                          </m:d>
                        </m:e>
                      </m:func>
                    </m:oMath>
                  </m:oMathPara>
                </a14:m>
                <a:endParaRPr lang="it-IT" sz="2100" dirty="0"/>
              </a:p>
            </p:txBody>
          </p:sp>
        </mc:Choice>
        <mc:Fallback xmlns="">
          <p:sp>
            <p:nvSpPr>
              <p:cNvPr id="46" name="Rettangolo 45">
                <a:extLst>
                  <a:ext uri="{FF2B5EF4-FFF2-40B4-BE49-F238E27FC236}">
                    <a16:creationId xmlns:a16="http://schemas.microsoft.com/office/drawing/2014/main" id="{EFB19D04-C3EF-4963-8BAB-B27457E465AF}"/>
                  </a:ext>
                </a:extLst>
              </p:cNvPr>
              <p:cNvSpPr>
                <a:spLocks noRot="1" noChangeAspect="1" noMove="1" noResize="1" noEditPoints="1" noAdjustHandles="1" noChangeArrowheads="1" noChangeShapeType="1" noTextEdit="1"/>
              </p:cNvSpPr>
              <p:nvPr/>
            </p:nvSpPr>
            <p:spPr>
              <a:xfrm>
                <a:off x="5859182" y="2674148"/>
                <a:ext cx="3660233" cy="415498"/>
              </a:xfrm>
              <a:prstGeom prst="rect">
                <a:avLst/>
              </a:prstGeom>
              <a:blipFill>
                <a:blip r:embed="rId9"/>
                <a:stretch>
                  <a:fillRect b="-14706"/>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50" name="Rettangolo 49">
                <a:extLst>
                  <a:ext uri="{FF2B5EF4-FFF2-40B4-BE49-F238E27FC236}">
                    <a16:creationId xmlns:a16="http://schemas.microsoft.com/office/drawing/2014/main" id="{3A57B270-E9DC-45BA-893B-C9ADAD1817CD}"/>
                  </a:ext>
                </a:extLst>
              </p:cNvPr>
              <p:cNvSpPr/>
              <p:nvPr/>
            </p:nvSpPr>
            <p:spPr>
              <a:xfrm>
                <a:off x="7000231" y="4504021"/>
                <a:ext cx="3080394"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2000" b="0" i="1" smtClean="0">
                          <a:latin typeface="Cambria Math" panose="02040503050406030204" pitchFamily="18" charset="0"/>
                        </a:rPr>
                        <m:t>𝑀</m:t>
                      </m:r>
                      <m:r>
                        <a:rPr lang="it-IT" sz="2000" i="1">
                          <a:latin typeface="Cambria Math" panose="02040503050406030204" pitchFamily="18" charset="0"/>
                        </a:rPr>
                        <m:t>=</m:t>
                      </m:r>
                      <m:d>
                        <m:dPr>
                          <m:begChr m:val="{"/>
                          <m:endChr m:val="}"/>
                          <m:ctrlPr>
                            <a:rPr lang="it-IT" sz="2000" i="1">
                              <a:latin typeface="Cambria Math" panose="02040503050406030204" pitchFamily="18" charset="0"/>
                            </a:rPr>
                          </m:ctrlPr>
                        </m:dPr>
                        <m:e>
                          <m:r>
                            <a:rPr lang="it-IT" sz="2000" b="0" i="1" smtClean="0">
                              <a:latin typeface="Cambria Math" panose="02040503050406030204" pitchFamily="18" charset="0"/>
                            </a:rPr>
                            <m:t>𝑊𝑎𝑙𝑘</m:t>
                          </m:r>
                          <m:r>
                            <a:rPr lang="it-IT" sz="2000" b="0" i="1" smtClean="0">
                              <a:latin typeface="Cambria Math" panose="02040503050406030204" pitchFamily="18" charset="0"/>
                            </a:rPr>
                            <m:t>,</m:t>
                          </m:r>
                          <m:r>
                            <a:rPr lang="it-IT" sz="2000" b="0" i="1" smtClean="0">
                              <a:latin typeface="Cambria Math" panose="02040503050406030204" pitchFamily="18" charset="0"/>
                            </a:rPr>
                            <m:t>𝑆h𝑜𝑝</m:t>
                          </m:r>
                          <m:r>
                            <a:rPr lang="it-IT" sz="2000" b="0" i="1" smtClean="0">
                              <a:latin typeface="Cambria Math" panose="02040503050406030204" pitchFamily="18" charset="0"/>
                            </a:rPr>
                            <m:t>,</m:t>
                          </m:r>
                          <m:r>
                            <a:rPr lang="it-IT" sz="2000" b="0" i="1" smtClean="0">
                              <a:latin typeface="Cambria Math" panose="02040503050406030204" pitchFamily="18" charset="0"/>
                            </a:rPr>
                            <m:t>𝐶𝑙𝑒𝑎𝑛</m:t>
                          </m:r>
                          <m:r>
                            <a:rPr lang="it-IT" sz="2000" i="1" smtClean="0">
                              <a:latin typeface="Cambria Math" panose="02040503050406030204" pitchFamily="18" charset="0"/>
                            </a:rPr>
                            <m:t> </m:t>
                          </m:r>
                        </m:e>
                      </m:d>
                    </m:oMath>
                  </m:oMathPara>
                </a14:m>
                <a:endParaRPr lang="it-IT" sz="2000" dirty="0"/>
              </a:p>
            </p:txBody>
          </p:sp>
        </mc:Choice>
        <mc:Fallback xmlns="">
          <p:sp>
            <p:nvSpPr>
              <p:cNvPr id="50" name="Rettangolo 49">
                <a:extLst>
                  <a:ext uri="{FF2B5EF4-FFF2-40B4-BE49-F238E27FC236}">
                    <a16:creationId xmlns:a16="http://schemas.microsoft.com/office/drawing/2014/main" id="{3A57B270-E9DC-45BA-893B-C9ADAD1817CD}"/>
                  </a:ext>
                </a:extLst>
              </p:cNvPr>
              <p:cNvSpPr>
                <a:spLocks noRot="1" noChangeAspect="1" noMove="1" noResize="1" noEditPoints="1" noAdjustHandles="1" noChangeArrowheads="1" noChangeShapeType="1" noTextEdit="1"/>
              </p:cNvSpPr>
              <p:nvPr/>
            </p:nvSpPr>
            <p:spPr>
              <a:xfrm>
                <a:off x="7000231" y="4504021"/>
                <a:ext cx="3080394" cy="400110"/>
              </a:xfrm>
              <a:prstGeom prst="rect">
                <a:avLst/>
              </a:prstGeom>
              <a:blipFill>
                <a:blip r:embed="rId10"/>
                <a:stretch>
                  <a:fillRect b="-1538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1" name="Rettangolo 50">
                <a:extLst>
                  <a:ext uri="{FF2B5EF4-FFF2-40B4-BE49-F238E27FC236}">
                    <a16:creationId xmlns:a16="http://schemas.microsoft.com/office/drawing/2014/main" id="{6491428B-F0FB-4B01-8717-9D54FEA4FE6A}"/>
                  </a:ext>
                </a:extLst>
              </p:cNvPr>
              <p:cNvSpPr/>
              <p:nvPr/>
            </p:nvSpPr>
            <p:spPr>
              <a:xfrm>
                <a:off x="4258074" y="5145647"/>
                <a:ext cx="5343258" cy="415498"/>
              </a:xfrm>
              <a:prstGeom prst="rect">
                <a:avLst/>
              </a:prstGeom>
            </p:spPr>
            <p:txBody>
              <a:bodyPr wrap="none">
                <a:spAutoFit/>
              </a:bodyPr>
              <a:lstStyle/>
              <a:p>
                <a:r>
                  <a:rPr lang="it-IT" sz="2100" b="0" dirty="0" err="1"/>
                  <a:t>Initial</a:t>
                </a:r>
                <a:r>
                  <a:rPr lang="it-IT" sz="2100" b="0" dirty="0"/>
                  <a:t> </a:t>
                </a:r>
                <a:r>
                  <a:rPr lang="it-IT" sz="2100" b="0" dirty="0" err="1"/>
                  <a:t>probabilities</a:t>
                </a:r>
                <a:r>
                  <a:rPr lang="it-IT" sz="2100" b="0" dirty="0"/>
                  <a:t> </a:t>
                </a:r>
                <a14:m>
                  <m:oMath xmlns:m="http://schemas.openxmlformats.org/officeDocument/2006/math">
                    <m:r>
                      <m:rPr>
                        <m:sty m:val="p"/>
                      </m:rPr>
                      <a:rPr lang="it-IT" sz="2100" b="0" i="0" smtClean="0">
                        <a:latin typeface="Cambria Math" panose="02040503050406030204" pitchFamily="18" charset="0"/>
                      </a:rPr>
                      <m:t>Π</m:t>
                    </m:r>
                    <m:d>
                      <m:dPr>
                        <m:ctrlPr>
                          <a:rPr lang="it-IT" sz="2100" b="0" i="1" smtClean="0">
                            <a:latin typeface="Cambria Math" panose="02040503050406030204" pitchFamily="18" charset="0"/>
                          </a:rPr>
                        </m:ctrlPr>
                      </m:dPr>
                      <m:e>
                        <m:r>
                          <a:rPr lang="it-IT" sz="2100" b="0" i="1" smtClean="0">
                            <a:latin typeface="Cambria Math" panose="02040503050406030204" pitchFamily="18" charset="0"/>
                          </a:rPr>
                          <m:t>0</m:t>
                        </m:r>
                      </m:e>
                    </m:d>
                    <m:r>
                      <a:rPr lang="it-IT" sz="2100" i="1">
                        <a:latin typeface="Cambria Math" panose="02040503050406030204" pitchFamily="18" charset="0"/>
                      </a:rPr>
                      <m:t>=</m:t>
                    </m:r>
                    <m:d>
                      <m:dPr>
                        <m:begChr m:val="["/>
                        <m:endChr m:val="]"/>
                        <m:ctrlPr>
                          <a:rPr lang="it-IT" sz="2100" b="0" i="1" smtClean="0">
                            <a:latin typeface="Cambria Math" panose="02040503050406030204" pitchFamily="18" charset="0"/>
                          </a:rPr>
                        </m:ctrlPr>
                      </m:dPr>
                      <m:e>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𝜋</m:t>
                            </m:r>
                          </m:e>
                          <m:sub>
                            <m:r>
                              <a:rPr lang="it-IT" sz="2100" b="0" i="1" smtClean="0">
                                <a:latin typeface="Cambria Math" panose="02040503050406030204" pitchFamily="18" charset="0"/>
                              </a:rPr>
                              <m:t>1</m:t>
                            </m:r>
                          </m:sub>
                        </m:sSub>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𝜋</m:t>
                            </m:r>
                          </m:e>
                          <m:sub>
                            <m:r>
                              <a:rPr lang="it-IT" sz="2100" b="0" i="1" smtClean="0">
                                <a:latin typeface="Cambria Math" panose="02040503050406030204" pitchFamily="18" charset="0"/>
                              </a:rPr>
                              <m:t>2</m:t>
                            </m:r>
                          </m:sub>
                        </m:sSub>
                      </m:e>
                    </m:d>
                    <m:r>
                      <a:rPr lang="it-IT" sz="2100" b="0" i="1" smtClean="0">
                        <a:latin typeface="Cambria Math" panose="02040503050406030204" pitchFamily="18" charset="0"/>
                      </a:rPr>
                      <m:t>=[0.3,0.7]</m:t>
                    </m:r>
                  </m:oMath>
                </a14:m>
                <a:endParaRPr lang="it-IT" sz="2100" dirty="0"/>
              </a:p>
            </p:txBody>
          </p:sp>
        </mc:Choice>
        <mc:Fallback xmlns="">
          <p:sp>
            <p:nvSpPr>
              <p:cNvPr id="51" name="Rettangolo 50">
                <a:extLst>
                  <a:ext uri="{FF2B5EF4-FFF2-40B4-BE49-F238E27FC236}">
                    <a16:creationId xmlns:a16="http://schemas.microsoft.com/office/drawing/2014/main" id="{6491428B-F0FB-4B01-8717-9D54FEA4FE6A}"/>
                  </a:ext>
                </a:extLst>
              </p:cNvPr>
              <p:cNvSpPr>
                <a:spLocks noRot="1" noChangeAspect="1" noMove="1" noResize="1" noEditPoints="1" noAdjustHandles="1" noChangeArrowheads="1" noChangeShapeType="1" noTextEdit="1"/>
              </p:cNvSpPr>
              <p:nvPr/>
            </p:nvSpPr>
            <p:spPr>
              <a:xfrm>
                <a:off x="4258074" y="5145647"/>
                <a:ext cx="5343258" cy="415498"/>
              </a:xfrm>
              <a:prstGeom prst="rect">
                <a:avLst/>
              </a:prstGeom>
              <a:blipFill>
                <a:blip r:embed="rId11"/>
                <a:stretch>
                  <a:fillRect l="-1370" t="-8824" b="-2941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2" name="Rettangolo 51">
                <a:extLst>
                  <a:ext uri="{FF2B5EF4-FFF2-40B4-BE49-F238E27FC236}">
                    <a16:creationId xmlns:a16="http://schemas.microsoft.com/office/drawing/2014/main" id="{16F10235-DA1A-4D89-85E1-A9C6D99B343E}"/>
                  </a:ext>
                </a:extLst>
              </p:cNvPr>
              <p:cNvSpPr/>
              <p:nvPr/>
            </p:nvSpPr>
            <p:spPr>
              <a:xfrm>
                <a:off x="4161899" y="4523165"/>
                <a:ext cx="2476704"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2000" b="0" i="1" smtClean="0">
                          <a:latin typeface="Cambria Math" panose="02040503050406030204" pitchFamily="18" charset="0"/>
                        </a:rPr>
                        <m:t>𝑁</m:t>
                      </m:r>
                      <m:r>
                        <a:rPr lang="it-IT" sz="2000" i="1">
                          <a:latin typeface="Cambria Math" panose="02040503050406030204" pitchFamily="18" charset="0"/>
                        </a:rPr>
                        <m:t>=</m:t>
                      </m:r>
                      <m:d>
                        <m:dPr>
                          <m:begChr m:val="{"/>
                          <m:endChr m:val="}"/>
                          <m:ctrlPr>
                            <a:rPr lang="it-IT" sz="2000" i="1">
                              <a:latin typeface="Cambria Math" panose="02040503050406030204" pitchFamily="18" charset="0"/>
                            </a:rPr>
                          </m:ctrlPr>
                        </m:dPr>
                        <m:e>
                          <m:r>
                            <a:rPr lang="it-IT" sz="2000" b="0" i="1" smtClean="0">
                              <a:latin typeface="Cambria Math" panose="02040503050406030204" pitchFamily="18" charset="0"/>
                            </a:rPr>
                            <m:t>𝑅𝑎𝑖𝑛𝑦</m:t>
                          </m:r>
                          <m:r>
                            <a:rPr lang="it-IT" sz="2000" i="1">
                              <a:latin typeface="Cambria Math" panose="02040503050406030204" pitchFamily="18" charset="0"/>
                            </a:rPr>
                            <m:t>,</m:t>
                          </m:r>
                          <m:r>
                            <a:rPr lang="it-IT" sz="2000" b="0" i="1" smtClean="0">
                              <a:latin typeface="Cambria Math" panose="02040503050406030204" pitchFamily="18" charset="0"/>
                            </a:rPr>
                            <m:t>𝑆𝑢𝑛𝑛𝑦</m:t>
                          </m:r>
                        </m:e>
                      </m:d>
                    </m:oMath>
                  </m:oMathPara>
                </a14:m>
                <a:endParaRPr lang="it-IT" sz="2000" dirty="0"/>
              </a:p>
            </p:txBody>
          </p:sp>
        </mc:Choice>
        <mc:Fallback xmlns="">
          <p:sp>
            <p:nvSpPr>
              <p:cNvPr id="52" name="Rettangolo 51">
                <a:extLst>
                  <a:ext uri="{FF2B5EF4-FFF2-40B4-BE49-F238E27FC236}">
                    <a16:creationId xmlns:a16="http://schemas.microsoft.com/office/drawing/2014/main" id="{16F10235-DA1A-4D89-85E1-A9C6D99B343E}"/>
                  </a:ext>
                </a:extLst>
              </p:cNvPr>
              <p:cNvSpPr>
                <a:spLocks noRot="1" noChangeAspect="1" noMove="1" noResize="1" noEditPoints="1" noAdjustHandles="1" noChangeArrowheads="1" noChangeShapeType="1" noTextEdit="1"/>
              </p:cNvSpPr>
              <p:nvPr/>
            </p:nvSpPr>
            <p:spPr>
              <a:xfrm>
                <a:off x="4161899" y="4523165"/>
                <a:ext cx="2476704" cy="400110"/>
              </a:xfrm>
              <a:prstGeom prst="rect">
                <a:avLst/>
              </a:prstGeom>
              <a:blipFill>
                <a:blip r:embed="rId12"/>
                <a:stretch>
                  <a:fillRect b="-1212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3" name="Rettangolo 52">
                <a:extLst>
                  <a:ext uri="{FF2B5EF4-FFF2-40B4-BE49-F238E27FC236}">
                    <a16:creationId xmlns:a16="http://schemas.microsoft.com/office/drawing/2014/main" id="{1BC14071-C498-4EEB-85A7-A1F4E3DA0E18}"/>
                  </a:ext>
                </a:extLst>
              </p:cNvPr>
              <p:cNvSpPr/>
              <p:nvPr/>
            </p:nvSpPr>
            <p:spPr>
              <a:xfrm>
                <a:off x="4258074" y="5756968"/>
                <a:ext cx="4346383" cy="553549"/>
              </a:xfrm>
              <a:prstGeom prst="rect">
                <a:avLst/>
              </a:prstGeom>
            </p:spPr>
            <p:txBody>
              <a:bodyPr wrap="none">
                <a:spAutoFit/>
              </a:bodyPr>
              <a:lstStyle/>
              <a:p>
                <a:r>
                  <a:rPr lang="it-IT" sz="2100" b="0" dirty="0"/>
                  <a:t>Transition </a:t>
                </a:r>
                <a:r>
                  <a:rPr lang="it-IT" sz="2100" b="0" dirty="0" err="1"/>
                  <a:t>probabilities</a:t>
                </a:r>
                <a:r>
                  <a:rPr lang="it-IT" sz="2100" b="0" dirty="0"/>
                  <a:t> </a:t>
                </a:r>
                <a14:m>
                  <m:oMath xmlns:m="http://schemas.openxmlformats.org/officeDocument/2006/math">
                    <m:r>
                      <a:rPr lang="it-IT" sz="2100" b="0" i="1" smtClean="0">
                        <a:latin typeface="Cambria Math" panose="02040503050406030204" pitchFamily="18" charset="0"/>
                      </a:rPr>
                      <m:t>𝐴</m:t>
                    </m:r>
                  </m:oMath>
                </a14:m>
                <a:r>
                  <a:rPr lang="it-IT" sz="2100" b="0" dirty="0"/>
                  <a:t>  </a:t>
                </a:r>
                <a14:m>
                  <m:oMath xmlns:m="http://schemas.openxmlformats.org/officeDocument/2006/math">
                    <m:r>
                      <a:rPr lang="it-IT" b="0" i="1" smtClean="0">
                        <a:latin typeface="Cambria Math" panose="02040503050406030204" pitchFamily="18" charset="0"/>
                      </a:rPr>
                      <m:t>=</m:t>
                    </m:r>
                    <m:d>
                      <m:dPr>
                        <m:begChr m:val="["/>
                        <m:endChr m:val="]"/>
                        <m:ctrlPr>
                          <a:rPr lang="it-IT" b="0" i="1" smtClean="0">
                            <a:latin typeface="Cambria Math" panose="02040503050406030204" pitchFamily="18" charset="0"/>
                          </a:rPr>
                        </m:ctrlPr>
                      </m:dPr>
                      <m:e>
                        <m:m>
                          <m:mPr>
                            <m:mcs>
                              <m:mc>
                                <m:mcPr>
                                  <m:count m:val="2"/>
                                  <m:mcJc m:val="center"/>
                                </m:mcPr>
                              </m:mc>
                            </m:mcs>
                            <m:ctrlPr>
                              <a:rPr lang="it-IT" b="0" i="1" smtClean="0">
                                <a:latin typeface="Cambria Math" panose="02040503050406030204" pitchFamily="18" charset="0"/>
                              </a:rPr>
                            </m:ctrlPr>
                          </m:mPr>
                          <m:mr>
                            <m:e>
                              <m:sSub>
                                <m:sSubPr>
                                  <m:ctrlPr>
                                    <a:rPr lang="it-IT" b="0" i="1" smtClean="0">
                                      <a:latin typeface="Cambria Math" panose="02040503050406030204" pitchFamily="18" charset="0"/>
                                    </a:rPr>
                                  </m:ctrlPr>
                                </m:sSubPr>
                                <m:e>
                                  <m:r>
                                    <a:rPr lang="it-IT" b="0" i="1" smtClean="0">
                                      <a:latin typeface="Cambria Math" panose="02040503050406030204" pitchFamily="18" charset="0"/>
                                    </a:rPr>
                                    <m:t>𝑎</m:t>
                                  </m:r>
                                </m:e>
                                <m:sub>
                                  <m:r>
                                    <m:rPr>
                                      <m:brk m:alnAt="7"/>
                                    </m:rPr>
                                    <a:rPr lang="it-IT" b="0" i="1" smtClean="0">
                                      <a:latin typeface="Cambria Math" panose="02040503050406030204" pitchFamily="18" charset="0"/>
                                    </a:rPr>
                                    <m:t>1</m:t>
                                  </m:r>
                                  <m:r>
                                    <a:rPr lang="it-IT" b="0" i="1" smtClean="0">
                                      <a:latin typeface="Cambria Math" panose="02040503050406030204" pitchFamily="18" charset="0"/>
                                    </a:rPr>
                                    <m:t>1</m:t>
                                  </m:r>
                                </m:sub>
                              </m:sSub>
                            </m:e>
                            <m:e>
                              <m:sSub>
                                <m:sSubPr>
                                  <m:ctrlPr>
                                    <a:rPr lang="it-IT" i="1">
                                      <a:latin typeface="Cambria Math" panose="02040503050406030204" pitchFamily="18" charset="0"/>
                                    </a:rPr>
                                  </m:ctrlPr>
                                </m:sSubPr>
                                <m:e>
                                  <m:r>
                                    <a:rPr lang="it-IT" b="0" i="1" smtClean="0">
                                      <a:latin typeface="Cambria Math" panose="02040503050406030204" pitchFamily="18" charset="0"/>
                                    </a:rPr>
                                    <m:t>𝑎</m:t>
                                  </m:r>
                                </m:e>
                                <m:sub>
                                  <m:r>
                                    <m:rPr>
                                      <m:brk m:alnAt="7"/>
                                    </m:rPr>
                                    <a:rPr lang="it-IT" i="1">
                                      <a:latin typeface="Cambria Math" panose="02040503050406030204" pitchFamily="18" charset="0"/>
                                    </a:rPr>
                                    <m:t>1</m:t>
                                  </m:r>
                                  <m:r>
                                    <a:rPr lang="it-IT" b="0" i="1" smtClean="0">
                                      <a:latin typeface="Cambria Math" panose="02040503050406030204" pitchFamily="18" charset="0"/>
                                    </a:rPr>
                                    <m:t>2</m:t>
                                  </m:r>
                                </m:sub>
                              </m:sSub>
                            </m:e>
                          </m:mr>
                          <m:mr>
                            <m:e>
                              <m:sSub>
                                <m:sSubPr>
                                  <m:ctrlPr>
                                    <a:rPr lang="it-IT" b="0" i="1" smtClean="0">
                                      <a:latin typeface="Cambria Math" panose="02040503050406030204" pitchFamily="18" charset="0"/>
                                    </a:rPr>
                                  </m:ctrlPr>
                                </m:sSubPr>
                                <m:e>
                                  <m:r>
                                    <a:rPr lang="it-IT" b="0" i="1" smtClean="0">
                                      <a:latin typeface="Cambria Math" panose="02040503050406030204" pitchFamily="18" charset="0"/>
                                    </a:rPr>
                                    <m:t>𝑎</m:t>
                                  </m:r>
                                </m:e>
                                <m:sub>
                                  <m:r>
                                    <a:rPr lang="it-IT" b="0" i="1" smtClean="0">
                                      <a:latin typeface="Cambria Math" panose="02040503050406030204" pitchFamily="18" charset="0"/>
                                    </a:rPr>
                                    <m:t>21</m:t>
                                  </m:r>
                                </m:sub>
                              </m:sSub>
                            </m:e>
                            <m:e>
                              <m:sSub>
                                <m:sSubPr>
                                  <m:ctrlPr>
                                    <a:rPr lang="it-IT" i="1">
                                      <a:latin typeface="Cambria Math" panose="02040503050406030204" pitchFamily="18" charset="0"/>
                                    </a:rPr>
                                  </m:ctrlPr>
                                </m:sSubPr>
                                <m:e>
                                  <m:r>
                                    <a:rPr lang="it-IT" b="0" i="1" smtClean="0">
                                      <a:latin typeface="Cambria Math" panose="02040503050406030204" pitchFamily="18" charset="0"/>
                                    </a:rPr>
                                    <m:t>𝑎</m:t>
                                  </m:r>
                                </m:e>
                                <m:sub>
                                  <m:r>
                                    <a:rPr lang="it-IT" b="0" i="1" smtClean="0">
                                      <a:latin typeface="Cambria Math" panose="02040503050406030204" pitchFamily="18" charset="0"/>
                                    </a:rPr>
                                    <m:t>22</m:t>
                                  </m:r>
                                </m:sub>
                              </m:sSub>
                            </m:e>
                          </m:mr>
                        </m:m>
                      </m:e>
                    </m:d>
                  </m:oMath>
                </a14:m>
                <a:endParaRPr lang="it-IT" dirty="0"/>
              </a:p>
            </p:txBody>
          </p:sp>
        </mc:Choice>
        <mc:Fallback xmlns="">
          <p:sp>
            <p:nvSpPr>
              <p:cNvPr id="53" name="Rettangolo 52">
                <a:extLst>
                  <a:ext uri="{FF2B5EF4-FFF2-40B4-BE49-F238E27FC236}">
                    <a16:creationId xmlns:a16="http://schemas.microsoft.com/office/drawing/2014/main" id="{1BC14071-C498-4EEB-85A7-A1F4E3DA0E18}"/>
                  </a:ext>
                </a:extLst>
              </p:cNvPr>
              <p:cNvSpPr>
                <a:spLocks noRot="1" noChangeAspect="1" noMove="1" noResize="1" noEditPoints="1" noAdjustHandles="1" noChangeArrowheads="1" noChangeShapeType="1" noTextEdit="1"/>
              </p:cNvSpPr>
              <p:nvPr/>
            </p:nvSpPr>
            <p:spPr>
              <a:xfrm>
                <a:off x="4258074" y="5756968"/>
                <a:ext cx="4346383" cy="553549"/>
              </a:xfrm>
              <a:prstGeom prst="rect">
                <a:avLst/>
              </a:prstGeom>
              <a:blipFill>
                <a:blip r:embed="rId13"/>
                <a:stretch>
                  <a:fillRect l="-1685" b="-7692"/>
                </a:stretch>
              </a:blipFill>
            </p:spPr>
            <p:txBody>
              <a:bodyPr/>
              <a:lstStyle/>
              <a:p>
                <a:r>
                  <a:rPr lang="en-US">
                    <a:noFill/>
                  </a:rPr>
                  <a:t> </a:t>
                </a:r>
              </a:p>
            </p:txBody>
          </p:sp>
        </mc:Fallback>
      </mc:AlternateContent>
      <p:sp>
        <p:nvSpPr>
          <p:cNvPr id="55" name="CasellaDiTesto 54">
            <a:extLst>
              <a:ext uri="{FF2B5EF4-FFF2-40B4-BE49-F238E27FC236}">
                <a16:creationId xmlns:a16="http://schemas.microsoft.com/office/drawing/2014/main" id="{1F1B6173-35E9-462F-AF4A-E4FFEC9CEB77}"/>
              </a:ext>
            </a:extLst>
          </p:cNvPr>
          <p:cNvSpPr txBox="1"/>
          <p:nvPr/>
        </p:nvSpPr>
        <p:spPr>
          <a:xfrm>
            <a:off x="238488" y="4318837"/>
            <a:ext cx="3513734" cy="415498"/>
          </a:xfrm>
          <a:prstGeom prst="rect">
            <a:avLst/>
          </a:prstGeom>
          <a:noFill/>
        </p:spPr>
        <p:txBody>
          <a:bodyPr wrap="square">
            <a:spAutoFit/>
          </a:bodyPr>
          <a:lstStyle/>
          <a:p>
            <a:pPr marL="285750" indent="-285750">
              <a:buFont typeface="Arial" panose="020B0604020202020204" pitchFamily="34" charset="0"/>
              <a:buChar char="•"/>
            </a:pPr>
            <a:r>
              <a:rPr lang="it-IT" sz="2100" dirty="0" err="1"/>
              <a:t>Example</a:t>
            </a:r>
            <a:r>
              <a:rPr lang="it-IT" sz="2100" dirty="0"/>
              <a:t>:</a:t>
            </a:r>
          </a:p>
        </p:txBody>
      </p:sp>
      <p:sp>
        <p:nvSpPr>
          <p:cNvPr id="56" name="Rettangolo 55">
            <a:extLst>
              <a:ext uri="{FF2B5EF4-FFF2-40B4-BE49-F238E27FC236}">
                <a16:creationId xmlns:a16="http://schemas.microsoft.com/office/drawing/2014/main" id="{085EB9DC-C5E9-40B4-B74F-8F142089E197}"/>
              </a:ext>
            </a:extLst>
          </p:cNvPr>
          <p:cNvSpPr/>
          <p:nvPr/>
        </p:nvSpPr>
        <p:spPr>
          <a:xfrm>
            <a:off x="9220060" y="5917186"/>
            <a:ext cx="184731" cy="369332"/>
          </a:xfrm>
          <a:prstGeom prst="rect">
            <a:avLst/>
          </a:prstGeom>
        </p:spPr>
        <p:txBody>
          <a:bodyPr wrap="none">
            <a:spAutoFit/>
          </a:bodyPr>
          <a:lstStyle/>
          <a:p>
            <a:endParaRPr lang="it-IT" dirty="0"/>
          </a:p>
        </p:txBody>
      </p:sp>
      <p:sp>
        <p:nvSpPr>
          <p:cNvPr id="57" name="CasellaDiTesto 56">
            <a:extLst>
              <a:ext uri="{FF2B5EF4-FFF2-40B4-BE49-F238E27FC236}">
                <a16:creationId xmlns:a16="http://schemas.microsoft.com/office/drawing/2014/main" id="{1BFF827D-81C5-469B-BA14-83C99C18ACE4}"/>
              </a:ext>
            </a:extLst>
          </p:cNvPr>
          <p:cNvSpPr txBox="1"/>
          <p:nvPr/>
        </p:nvSpPr>
        <p:spPr>
          <a:xfrm>
            <a:off x="4923520" y="2671802"/>
            <a:ext cx="1080405" cy="415498"/>
          </a:xfrm>
          <a:prstGeom prst="rect">
            <a:avLst/>
          </a:prstGeom>
          <a:noFill/>
        </p:spPr>
        <p:txBody>
          <a:bodyPr wrap="square">
            <a:spAutoFit/>
          </a:bodyPr>
          <a:lstStyle/>
          <a:p>
            <a:r>
              <a:rPr lang="it-IT" sz="2100" dirty="0"/>
              <a:t>with</a:t>
            </a:r>
          </a:p>
        </p:txBody>
      </p:sp>
      <mc:AlternateContent xmlns:mc="http://schemas.openxmlformats.org/markup-compatibility/2006" xmlns:a14="http://schemas.microsoft.com/office/drawing/2010/main">
        <mc:Choice Requires="a14">
          <p:sp>
            <p:nvSpPr>
              <p:cNvPr id="21" name="Rettangolo 20">
                <a:extLst>
                  <a:ext uri="{FF2B5EF4-FFF2-40B4-BE49-F238E27FC236}">
                    <a16:creationId xmlns:a16="http://schemas.microsoft.com/office/drawing/2014/main" id="{2641AFFD-6976-4B35-BFA0-5F18B358CC33}"/>
                  </a:ext>
                </a:extLst>
              </p:cNvPr>
              <p:cNvSpPr/>
              <p:nvPr/>
            </p:nvSpPr>
            <p:spPr>
              <a:xfrm>
                <a:off x="5982889" y="1525449"/>
                <a:ext cx="3396571" cy="46461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𝑎</m:t>
                          </m:r>
                        </m:e>
                        <m:sub>
                          <m:r>
                            <a:rPr lang="it-IT" sz="2100" b="0" i="1" smtClean="0">
                              <a:latin typeface="Cambria Math" panose="02040503050406030204" pitchFamily="18" charset="0"/>
                            </a:rPr>
                            <m:t>𝑖𝑗</m:t>
                          </m:r>
                        </m:sub>
                      </m:sSub>
                      <m:r>
                        <a:rPr lang="it-IT" sz="2100" b="0" i="1" smtClean="0">
                          <a:latin typeface="Cambria Math" panose="02040503050406030204" pitchFamily="18" charset="0"/>
                        </a:rPr>
                        <m:t>=</m:t>
                      </m:r>
                      <m:func>
                        <m:funcPr>
                          <m:ctrlPr>
                            <a:rPr lang="it-IT" sz="2100" b="0" i="1" smtClean="0">
                              <a:latin typeface="Cambria Math" panose="02040503050406030204" pitchFamily="18" charset="0"/>
                            </a:rPr>
                          </m:ctrlPr>
                        </m:funcPr>
                        <m:fName>
                          <m:r>
                            <m:rPr>
                              <m:sty m:val="p"/>
                            </m:rPr>
                            <a:rPr lang="it-IT" sz="2100" b="0" i="0" smtClean="0">
                              <a:latin typeface="Cambria Math" panose="02040503050406030204" pitchFamily="18" charset="0"/>
                            </a:rPr>
                            <m:t>Pr</m:t>
                          </m:r>
                        </m:fName>
                        <m:e>
                          <m:d>
                            <m:dPr>
                              <m:ctrlPr>
                                <a:rPr lang="it-IT" sz="2100" b="0" i="1" smtClean="0">
                                  <a:latin typeface="Cambria Math" panose="02040503050406030204" pitchFamily="18" charset="0"/>
                                </a:rPr>
                              </m:ctrlPr>
                            </m:dPr>
                            <m:e>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𝑞</m:t>
                                  </m:r>
                                </m:e>
                                <m:sub>
                                  <m:r>
                                    <a:rPr lang="it-IT" sz="2100" b="0" i="1" smtClean="0">
                                      <a:latin typeface="Cambria Math" panose="02040503050406030204" pitchFamily="18" charset="0"/>
                                    </a:rPr>
                                    <m:t>𝑡</m:t>
                                  </m:r>
                                  <m:r>
                                    <a:rPr lang="it-IT" sz="2100" b="0" i="1" smtClean="0">
                                      <a:latin typeface="Cambria Math" panose="02040503050406030204" pitchFamily="18" charset="0"/>
                                    </a:rPr>
                                    <m:t>+1</m:t>
                                  </m:r>
                                </m:sub>
                              </m:sSub>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𝑆</m:t>
                                  </m:r>
                                </m:e>
                                <m:sub>
                                  <m:r>
                                    <a:rPr lang="it-IT" sz="2100" b="0" i="1" smtClean="0">
                                      <a:latin typeface="Cambria Math" panose="02040503050406030204" pitchFamily="18" charset="0"/>
                                    </a:rPr>
                                    <m:t>𝑗</m:t>
                                  </m:r>
                                </m:sub>
                              </m:sSub>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𝑞</m:t>
                                  </m:r>
                                </m:e>
                                <m:sub>
                                  <m:r>
                                    <a:rPr lang="it-IT" sz="2100" b="0" i="1" smtClean="0">
                                      <a:latin typeface="Cambria Math" panose="02040503050406030204" pitchFamily="18" charset="0"/>
                                    </a:rPr>
                                    <m:t>𝑡</m:t>
                                  </m:r>
                                </m:sub>
                              </m:sSub>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𝑆</m:t>
                                  </m:r>
                                </m:e>
                                <m:sub>
                                  <m:r>
                                    <a:rPr lang="it-IT" sz="2100" b="0" i="1" smtClean="0">
                                      <a:latin typeface="Cambria Math" panose="02040503050406030204" pitchFamily="18" charset="0"/>
                                    </a:rPr>
                                    <m:t>𝑖</m:t>
                                  </m:r>
                                </m:sub>
                              </m:sSub>
                            </m:e>
                          </m:d>
                        </m:e>
                      </m:func>
                    </m:oMath>
                  </m:oMathPara>
                </a14:m>
                <a:endParaRPr lang="it-IT" sz="2100" dirty="0"/>
              </a:p>
            </p:txBody>
          </p:sp>
        </mc:Choice>
        <mc:Fallback xmlns="">
          <p:sp>
            <p:nvSpPr>
              <p:cNvPr id="21" name="Rettangolo 20">
                <a:extLst>
                  <a:ext uri="{FF2B5EF4-FFF2-40B4-BE49-F238E27FC236}">
                    <a16:creationId xmlns:a16="http://schemas.microsoft.com/office/drawing/2014/main" id="{2641AFFD-6976-4B35-BFA0-5F18B358CC33}"/>
                  </a:ext>
                </a:extLst>
              </p:cNvPr>
              <p:cNvSpPr>
                <a:spLocks noRot="1" noChangeAspect="1" noMove="1" noResize="1" noEditPoints="1" noAdjustHandles="1" noChangeArrowheads="1" noChangeShapeType="1" noTextEdit="1"/>
              </p:cNvSpPr>
              <p:nvPr/>
            </p:nvSpPr>
            <p:spPr>
              <a:xfrm>
                <a:off x="5982889" y="1525449"/>
                <a:ext cx="3396571" cy="464614"/>
              </a:xfrm>
              <a:prstGeom prst="rect">
                <a:avLst/>
              </a:prstGeom>
              <a:blipFill>
                <a:blip r:embed="rId14"/>
                <a:stretch>
                  <a:fillRect b="-7895"/>
                </a:stretch>
              </a:blipFill>
            </p:spPr>
            <p:txBody>
              <a:bodyPr/>
              <a:lstStyle/>
              <a:p>
                <a:r>
                  <a:rPr lang="en-US">
                    <a:noFill/>
                  </a:rPr>
                  <a:t> </a:t>
                </a:r>
              </a:p>
            </p:txBody>
          </p:sp>
        </mc:Fallback>
      </mc:AlternateContent>
      <p:sp>
        <p:nvSpPr>
          <p:cNvPr id="22" name="CasellaDiTesto 21">
            <a:extLst>
              <a:ext uri="{FF2B5EF4-FFF2-40B4-BE49-F238E27FC236}">
                <a16:creationId xmlns:a16="http://schemas.microsoft.com/office/drawing/2014/main" id="{29681668-460F-4356-B663-D0DB41C9D81D}"/>
              </a:ext>
            </a:extLst>
          </p:cNvPr>
          <p:cNvSpPr txBox="1"/>
          <p:nvPr/>
        </p:nvSpPr>
        <p:spPr>
          <a:xfrm>
            <a:off x="4860049" y="1550174"/>
            <a:ext cx="1080405" cy="415498"/>
          </a:xfrm>
          <a:prstGeom prst="rect">
            <a:avLst/>
          </a:prstGeom>
          <a:noFill/>
        </p:spPr>
        <p:txBody>
          <a:bodyPr wrap="square">
            <a:spAutoFit/>
          </a:bodyPr>
          <a:lstStyle/>
          <a:p>
            <a:r>
              <a:rPr lang="it-IT" sz="2100" dirty="0"/>
              <a:t>with</a:t>
            </a:r>
          </a:p>
        </p:txBody>
      </p:sp>
      <mc:AlternateContent xmlns:mc="http://schemas.openxmlformats.org/markup-compatibility/2006" xmlns:a14="http://schemas.microsoft.com/office/drawing/2010/main">
        <mc:Choice Requires="a14">
          <p:sp>
            <p:nvSpPr>
              <p:cNvPr id="54" name="Rettangolo 53">
                <a:extLst>
                  <a:ext uri="{FF2B5EF4-FFF2-40B4-BE49-F238E27FC236}">
                    <a16:creationId xmlns:a16="http://schemas.microsoft.com/office/drawing/2014/main" id="{94795A38-8553-4CED-9FD1-87CC097380BE}"/>
                  </a:ext>
                </a:extLst>
              </p:cNvPr>
              <p:cNvSpPr/>
              <p:nvPr/>
            </p:nvSpPr>
            <p:spPr>
              <a:xfrm>
                <a:off x="4011853" y="6324088"/>
                <a:ext cx="5835700" cy="972702"/>
              </a:xfrm>
              <a:prstGeom prst="rect">
                <a:avLst/>
              </a:prstGeom>
            </p:spPr>
            <p:txBody>
              <a:bodyPr wrap="none">
                <a:spAutoFit/>
              </a:bodyPr>
              <a:lstStyle/>
              <a:p>
                <a:r>
                  <a:rPr lang="it-IT" sz="2100" b="0" dirty="0" err="1"/>
                  <a:t>Observation</a:t>
                </a:r>
                <a:r>
                  <a:rPr lang="it-IT" sz="2100" b="0" dirty="0"/>
                  <a:t> </a:t>
                </a:r>
                <a:r>
                  <a:rPr lang="it-IT" sz="2100" b="0" dirty="0" err="1"/>
                  <a:t>probabilities</a:t>
                </a:r>
                <a:r>
                  <a:rPr lang="it-IT" sz="2100" dirty="0"/>
                  <a:t> </a:t>
                </a:r>
                <a14:m>
                  <m:oMath xmlns:m="http://schemas.openxmlformats.org/officeDocument/2006/math">
                    <m:r>
                      <a:rPr lang="it-IT" sz="2100" i="1">
                        <a:latin typeface="Cambria Math" panose="02040503050406030204" pitchFamily="18" charset="0"/>
                      </a:rPr>
                      <m:t>𝐵</m:t>
                    </m:r>
                  </m:oMath>
                </a14:m>
                <a:r>
                  <a:rPr lang="it-IT" sz="2100" b="0" dirty="0"/>
                  <a:t>  </a:t>
                </a:r>
                <a14:m>
                  <m:oMath xmlns:m="http://schemas.openxmlformats.org/officeDocument/2006/math">
                    <m:r>
                      <a:rPr lang="it-IT" b="0" i="1" smtClean="0">
                        <a:latin typeface="Cambria Math" panose="02040503050406030204" pitchFamily="18" charset="0"/>
                      </a:rPr>
                      <m:t>=</m:t>
                    </m:r>
                    <m:d>
                      <m:dPr>
                        <m:begChr m:val="["/>
                        <m:endChr m:val="]"/>
                        <m:ctrlPr>
                          <a:rPr lang="it-IT" b="0" i="1" smtClean="0">
                            <a:latin typeface="Cambria Math" panose="02040503050406030204" pitchFamily="18" charset="0"/>
                          </a:rPr>
                        </m:ctrlPr>
                      </m:dPr>
                      <m:e>
                        <m:eqArr>
                          <m:eqArrPr>
                            <m:ctrlPr>
                              <a:rPr lang="it-IT" b="0" i="1" smtClean="0">
                                <a:latin typeface="Cambria Math" panose="02040503050406030204" pitchFamily="18" charset="0"/>
                              </a:rPr>
                            </m:ctrlPr>
                          </m:eqArrPr>
                          <m:e>
                            <m:m>
                              <m:mPr>
                                <m:mcs>
                                  <m:mc>
                                    <m:mcPr>
                                      <m:count m:val="3"/>
                                      <m:mcJc m:val="center"/>
                                    </m:mcPr>
                                  </m:mc>
                                </m:mcs>
                                <m:ctrlPr>
                                  <a:rPr lang="it-IT" b="0" i="1" smtClean="0">
                                    <a:latin typeface="Cambria Math" panose="02040503050406030204" pitchFamily="18" charset="0"/>
                                  </a:rPr>
                                </m:ctrlPr>
                              </m:mPr>
                              <m:mr>
                                <m:e>
                                  <m:sSub>
                                    <m:sSubPr>
                                      <m:ctrlPr>
                                        <a:rPr lang="it-IT" i="1">
                                          <a:latin typeface="Cambria Math" panose="02040503050406030204" pitchFamily="18" charset="0"/>
                                        </a:rPr>
                                      </m:ctrlPr>
                                    </m:sSubPr>
                                    <m:e>
                                      <m:r>
                                        <m:rPr>
                                          <m:brk m:alnAt="7"/>
                                        </m:rPr>
                                        <a:rPr lang="it-IT" i="1">
                                          <a:latin typeface="Cambria Math" panose="02040503050406030204" pitchFamily="18" charset="0"/>
                                        </a:rPr>
                                        <m:t>𝑏</m:t>
                                      </m:r>
                                    </m:e>
                                    <m:sub>
                                      <m:r>
                                        <m:rPr>
                                          <m:brk m:alnAt="7"/>
                                        </m:rPr>
                                        <a:rPr lang="it-IT" i="1">
                                          <a:latin typeface="Cambria Math" panose="02040503050406030204" pitchFamily="18" charset="0"/>
                                        </a:rPr>
                                        <m:t>1</m:t>
                                      </m:r>
                                    </m:sub>
                                  </m:sSub>
                                  <m:r>
                                    <m:rPr>
                                      <m:brk m:alnAt="7"/>
                                    </m:rPr>
                                    <a:rPr lang="it-IT" i="1">
                                      <a:latin typeface="Cambria Math" panose="02040503050406030204" pitchFamily="18" charset="0"/>
                                    </a:rPr>
                                    <m:t>(</m:t>
                                  </m:r>
                                  <m:r>
                                    <a:rPr lang="it-IT" i="1">
                                      <a:latin typeface="Cambria Math" panose="02040503050406030204" pitchFamily="18" charset="0"/>
                                    </a:rPr>
                                    <m:t>1)</m:t>
                                  </m:r>
                                </m:e>
                                <m:e>
                                  <m:sSub>
                                    <m:sSubPr>
                                      <m:ctrlPr>
                                        <a:rPr lang="it-IT" i="1">
                                          <a:latin typeface="Cambria Math" panose="02040503050406030204" pitchFamily="18" charset="0"/>
                                        </a:rPr>
                                      </m:ctrlPr>
                                    </m:sSubPr>
                                    <m:e>
                                      <m:r>
                                        <m:rPr>
                                          <m:brk m:alnAt="7"/>
                                        </m:rPr>
                                        <a:rPr lang="it-IT" i="1">
                                          <a:latin typeface="Cambria Math" panose="02040503050406030204" pitchFamily="18" charset="0"/>
                                        </a:rPr>
                                        <m:t>𝑏</m:t>
                                      </m:r>
                                    </m:e>
                                    <m:sub>
                                      <m:r>
                                        <m:rPr>
                                          <m:brk m:alnAt="7"/>
                                        </m:rPr>
                                        <a:rPr lang="it-IT" i="1">
                                          <a:latin typeface="Cambria Math" panose="02040503050406030204" pitchFamily="18" charset="0"/>
                                        </a:rPr>
                                        <m:t>1</m:t>
                                      </m:r>
                                    </m:sub>
                                  </m:sSub>
                                  <m:r>
                                    <m:rPr>
                                      <m:brk m:alnAt="7"/>
                                    </m:rPr>
                                    <a:rPr lang="it-IT" i="1">
                                      <a:latin typeface="Cambria Math" panose="02040503050406030204" pitchFamily="18" charset="0"/>
                                    </a:rPr>
                                    <m:t>(</m:t>
                                  </m:r>
                                  <m:r>
                                    <a:rPr lang="it-IT" b="0" i="1" smtClean="0">
                                      <a:latin typeface="Cambria Math" panose="02040503050406030204" pitchFamily="18" charset="0"/>
                                    </a:rPr>
                                    <m:t>2</m:t>
                                  </m:r>
                                  <m:r>
                                    <a:rPr lang="it-IT" i="1">
                                      <a:latin typeface="Cambria Math" panose="02040503050406030204" pitchFamily="18" charset="0"/>
                                    </a:rPr>
                                    <m:t>)</m:t>
                                  </m:r>
                                </m:e>
                                <m:e>
                                  <m:sSub>
                                    <m:sSubPr>
                                      <m:ctrlPr>
                                        <a:rPr lang="it-IT" i="1">
                                          <a:latin typeface="Cambria Math" panose="02040503050406030204" pitchFamily="18" charset="0"/>
                                        </a:rPr>
                                      </m:ctrlPr>
                                    </m:sSubPr>
                                    <m:e>
                                      <m:r>
                                        <m:rPr>
                                          <m:brk m:alnAt="7"/>
                                        </m:rPr>
                                        <a:rPr lang="it-IT" i="1">
                                          <a:latin typeface="Cambria Math" panose="02040503050406030204" pitchFamily="18" charset="0"/>
                                        </a:rPr>
                                        <m:t>𝑏</m:t>
                                      </m:r>
                                    </m:e>
                                    <m:sub>
                                      <m:r>
                                        <m:rPr>
                                          <m:brk m:alnAt="7"/>
                                        </m:rPr>
                                        <a:rPr lang="it-IT" i="1">
                                          <a:latin typeface="Cambria Math" panose="02040503050406030204" pitchFamily="18" charset="0"/>
                                        </a:rPr>
                                        <m:t>1</m:t>
                                      </m:r>
                                    </m:sub>
                                  </m:sSub>
                                  <m:r>
                                    <m:rPr>
                                      <m:brk m:alnAt="7"/>
                                    </m:rPr>
                                    <a:rPr lang="it-IT" i="1">
                                      <a:latin typeface="Cambria Math" panose="02040503050406030204" pitchFamily="18" charset="0"/>
                                    </a:rPr>
                                    <m:t>(</m:t>
                                  </m:r>
                                  <m:r>
                                    <a:rPr lang="it-IT" b="0" i="1" smtClean="0">
                                      <a:latin typeface="Cambria Math" panose="02040503050406030204" pitchFamily="18" charset="0"/>
                                    </a:rPr>
                                    <m:t>3</m:t>
                                  </m:r>
                                  <m:r>
                                    <a:rPr lang="it-IT" i="1">
                                      <a:latin typeface="Cambria Math" panose="02040503050406030204" pitchFamily="18" charset="0"/>
                                    </a:rPr>
                                    <m:t>)</m:t>
                                  </m:r>
                                </m:e>
                              </m:mr>
                            </m:m>
                          </m:e>
                          <m:e>
                            <m:m>
                              <m:mPr>
                                <m:mcs>
                                  <m:mc>
                                    <m:mcPr>
                                      <m:count m:val="3"/>
                                      <m:mcJc m:val="center"/>
                                    </m:mcPr>
                                  </m:mc>
                                </m:mcs>
                                <m:ctrlPr>
                                  <a:rPr lang="it-IT" i="1">
                                    <a:latin typeface="Cambria Math" panose="02040503050406030204" pitchFamily="18" charset="0"/>
                                  </a:rPr>
                                </m:ctrlPr>
                              </m:mPr>
                              <m:mr>
                                <m:e>
                                  <m:sSub>
                                    <m:sSubPr>
                                      <m:ctrlPr>
                                        <a:rPr lang="it-IT" i="1">
                                          <a:latin typeface="Cambria Math" panose="02040503050406030204" pitchFamily="18" charset="0"/>
                                        </a:rPr>
                                      </m:ctrlPr>
                                    </m:sSubPr>
                                    <m:e>
                                      <m:r>
                                        <m:rPr>
                                          <m:brk m:alnAt="7"/>
                                        </m:rPr>
                                        <a:rPr lang="it-IT" i="1">
                                          <a:latin typeface="Cambria Math" panose="02040503050406030204" pitchFamily="18" charset="0"/>
                                        </a:rPr>
                                        <m:t>𝑏</m:t>
                                      </m:r>
                                    </m:e>
                                    <m:sub>
                                      <m:r>
                                        <a:rPr lang="it-IT" b="0" i="1" smtClean="0">
                                          <a:latin typeface="Cambria Math" panose="02040503050406030204" pitchFamily="18" charset="0"/>
                                        </a:rPr>
                                        <m:t>2</m:t>
                                      </m:r>
                                    </m:sub>
                                  </m:sSub>
                                  <m:r>
                                    <m:rPr>
                                      <m:brk m:alnAt="7"/>
                                    </m:rPr>
                                    <a:rPr lang="it-IT" i="1">
                                      <a:latin typeface="Cambria Math" panose="02040503050406030204" pitchFamily="18" charset="0"/>
                                    </a:rPr>
                                    <m:t>(</m:t>
                                  </m:r>
                                  <m:r>
                                    <a:rPr lang="it-IT" i="1">
                                      <a:latin typeface="Cambria Math" panose="02040503050406030204" pitchFamily="18" charset="0"/>
                                    </a:rPr>
                                    <m:t>1)</m:t>
                                  </m:r>
                                </m:e>
                                <m:e>
                                  <m:sSub>
                                    <m:sSubPr>
                                      <m:ctrlPr>
                                        <a:rPr lang="it-IT" i="1">
                                          <a:latin typeface="Cambria Math" panose="02040503050406030204" pitchFamily="18" charset="0"/>
                                        </a:rPr>
                                      </m:ctrlPr>
                                    </m:sSubPr>
                                    <m:e>
                                      <m:r>
                                        <m:rPr>
                                          <m:brk m:alnAt="7"/>
                                        </m:rPr>
                                        <a:rPr lang="it-IT" i="1">
                                          <a:latin typeface="Cambria Math" panose="02040503050406030204" pitchFamily="18" charset="0"/>
                                        </a:rPr>
                                        <m:t>𝑏</m:t>
                                      </m:r>
                                    </m:e>
                                    <m:sub>
                                      <m:r>
                                        <a:rPr lang="it-IT" b="0" i="1" smtClean="0">
                                          <a:latin typeface="Cambria Math" panose="02040503050406030204" pitchFamily="18" charset="0"/>
                                        </a:rPr>
                                        <m:t>2</m:t>
                                      </m:r>
                                    </m:sub>
                                  </m:sSub>
                                  <m:r>
                                    <m:rPr>
                                      <m:brk m:alnAt="7"/>
                                    </m:rPr>
                                    <a:rPr lang="it-IT" i="1">
                                      <a:latin typeface="Cambria Math" panose="02040503050406030204" pitchFamily="18" charset="0"/>
                                    </a:rPr>
                                    <m:t>(</m:t>
                                  </m:r>
                                  <m:r>
                                    <a:rPr lang="it-IT" i="1">
                                      <a:latin typeface="Cambria Math" panose="02040503050406030204" pitchFamily="18" charset="0"/>
                                    </a:rPr>
                                    <m:t>2)</m:t>
                                  </m:r>
                                </m:e>
                                <m:e>
                                  <m:sSub>
                                    <m:sSubPr>
                                      <m:ctrlPr>
                                        <a:rPr lang="it-IT" i="1">
                                          <a:latin typeface="Cambria Math" panose="02040503050406030204" pitchFamily="18" charset="0"/>
                                        </a:rPr>
                                      </m:ctrlPr>
                                    </m:sSubPr>
                                    <m:e>
                                      <m:r>
                                        <m:rPr>
                                          <m:brk m:alnAt="7"/>
                                        </m:rPr>
                                        <a:rPr lang="it-IT" i="1">
                                          <a:latin typeface="Cambria Math" panose="02040503050406030204" pitchFamily="18" charset="0"/>
                                        </a:rPr>
                                        <m:t>𝑏</m:t>
                                      </m:r>
                                    </m:e>
                                    <m:sub>
                                      <m:r>
                                        <a:rPr lang="it-IT" b="0" i="1" smtClean="0">
                                          <a:latin typeface="Cambria Math" panose="02040503050406030204" pitchFamily="18" charset="0"/>
                                        </a:rPr>
                                        <m:t>2</m:t>
                                      </m:r>
                                    </m:sub>
                                  </m:sSub>
                                  <m:r>
                                    <m:rPr>
                                      <m:brk m:alnAt="7"/>
                                    </m:rPr>
                                    <a:rPr lang="it-IT" i="1">
                                      <a:latin typeface="Cambria Math" panose="02040503050406030204" pitchFamily="18" charset="0"/>
                                    </a:rPr>
                                    <m:t>(</m:t>
                                  </m:r>
                                  <m:r>
                                    <a:rPr lang="it-IT" i="1">
                                      <a:latin typeface="Cambria Math" panose="02040503050406030204" pitchFamily="18" charset="0"/>
                                    </a:rPr>
                                    <m:t>3)</m:t>
                                  </m:r>
                                </m:e>
                              </m:mr>
                            </m:m>
                          </m:e>
                          <m:e>
                            <m:m>
                              <m:mPr>
                                <m:mcs>
                                  <m:mc>
                                    <m:mcPr>
                                      <m:count m:val="3"/>
                                      <m:mcJc m:val="center"/>
                                    </m:mcPr>
                                  </m:mc>
                                </m:mcs>
                                <m:ctrlPr>
                                  <a:rPr lang="it-IT" i="1">
                                    <a:latin typeface="Cambria Math" panose="02040503050406030204" pitchFamily="18" charset="0"/>
                                  </a:rPr>
                                </m:ctrlPr>
                              </m:mPr>
                              <m:mr>
                                <m:e>
                                  <m:sSub>
                                    <m:sSubPr>
                                      <m:ctrlPr>
                                        <a:rPr lang="it-IT" i="1">
                                          <a:latin typeface="Cambria Math" panose="02040503050406030204" pitchFamily="18" charset="0"/>
                                        </a:rPr>
                                      </m:ctrlPr>
                                    </m:sSubPr>
                                    <m:e>
                                      <m:r>
                                        <m:rPr>
                                          <m:brk m:alnAt="7"/>
                                        </m:rPr>
                                        <a:rPr lang="it-IT" i="1">
                                          <a:latin typeface="Cambria Math" panose="02040503050406030204" pitchFamily="18" charset="0"/>
                                        </a:rPr>
                                        <m:t>𝑏</m:t>
                                      </m:r>
                                    </m:e>
                                    <m:sub>
                                      <m:r>
                                        <a:rPr lang="it-IT" b="0" i="1" smtClean="0">
                                          <a:latin typeface="Cambria Math" panose="02040503050406030204" pitchFamily="18" charset="0"/>
                                        </a:rPr>
                                        <m:t>3</m:t>
                                      </m:r>
                                    </m:sub>
                                  </m:sSub>
                                  <m:r>
                                    <m:rPr>
                                      <m:brk m:alnAt="7"/>
                                    </m:rPr>
                                    <a:rPr lang="it-IT" i="1">
                                      <a:latin typeface="Cambria Math" panose="02040503050406030204" pitchFamily="18" charset="0"/>
                                    </a:rPr>
                                    <m:t>(</m:t>
                                  </m:r>
                                  <m:r>
                                    <a:rPr lang="it-IT" i="1">
                                      <a:latin typeface="Cambria Math" panose="02040503050406030204" pitchFamily="18" charset="0"/>
                                    </a:rPr>
                                    <m:t>1)</m:t>
                                  </m:r>
                                </m:e>
                                <m:e>
                                  <m:sSub>
                                    <m:sSubPr>
                                      <m:ctrlPr>
                                        <a:rPr lang="it-IT" i="1">
                                          <a:latin typeface="Cambria Math" panose="02040503050406030204" pitchFamily="18" charset="0"/>
                                        </a:rPr>
                                      </m:ctrlPr>
                                    </m:sSubPr>
                                    <m:e>
                                      <m:r>
                                        <m:rPr>
                                          <m:brk m:alnAt="7"/>
                                        </m:rPr>
                                        <a:rPr lang="it-IT" i="1">
                                          <a:latin typeface="Cambria Math" panose="02040503050406030204" pitchFamily="18" charset="0"/>
                                        </a:rPr>
                                        <m:t>𝑏</m:t>
                                      </m:r>
                                    </m:e>
                                    <m:sub>
                                      <m:r>
                                        <a:rPr lang="it-IT" b="0" i="1" smtClean="0">
                                          <a:latin typeface="Cambria Math" panose="02040503050406030204" pitchFamily="18" charset="0"/>
                                        </a:rPr>
                                        <m:t>3</m:t>
                                      </m:r>
                                    </m:sub>
                                  </m:sSub>
                                  <m:r>
                                    <m:rPr>
                                      <m:brk m:alnAt="7"/>
                                    </m:rPr>
                                    <a:rPr lang="it-IT" i="1">
                                      <a:latin typeface="Cambria Math" panose="02040503050406030204" pitchFamily="18" charset="0"/>
                                    </a:rPr>
                                    <m:t>(</m:t>
                                  </m:r>
                                  <m:r>
                                    <a:rPr lang="it-IT" i="1">
                                      <a:latin typeface="Cambria Math" panose="02040503050406030204" pitchFamily="18" charset="0"/>
                                    </a:rPr>
                                    <m:t>2)</m:t>
                                  </m:r>
                                </m:e>
                                <m:e>
                                  <m:sSub>
                                    <m:sSubPr>
                                      <m:ctrlPr>
                                        <a:rPr lang="it-IT" i="1">
                                          <a:latin typeface="Cambria Math" panose="02040503050406030204" pitchFamily="18" charset="0"/>
                                        </a:rPr>
                                      </m:ctrlPr>
                                    </m:sSubPr>
                                    <m:e>
                                      <m:r>
                                        <m:rPr>
                                          <m:brk m:alnAt="7"/>
                                        </m:rPr>
                                        <a:rPr lang="it-IT" i="1">
                                          <a:latin typeface="Cambria Math" panose="02040503050406030204" pitchFamily="18" charset="0"/>
                                        </a:rPr>
                                        <m:t>𝑏</m:t>
                                      </m:r>
                                    </m:e>
                                    <m:sub>
                                      <m:r>
                                        <a:rPr lang="it-IT" b="0" i="1" smtClean="0">
                                          <a:latin typeface="Cambria Math" panose="02040503050406030204" pitchFamily="18" charset="0"/>
                                        </a:rPr>
                                        <m:t>3</m:t>
                                      </m:r>
                                    </m:sub>
                                  </m:sSub>
                                  <m:r>
                                    <m:rPr>
                                      <m:brk m:alnAt="7"/>
                                    </m:rPr>
                                    <a:rPr lang="it-IT" i="1">
                                      <a:latin typeface="Cambria Math" panose="02040503050406030204" pitchFamily="18" charset="0"/>
                                    </a:rPr>
                                    <m:t>(</m:t>
                                  </m:r>
                                  <m:r>
                                    <a:rPr lang="it-IT" i="1">
                                      <a:latin typeface="Cambria Math" panose="02040503050406030204" pitchFamily="18" charset="0"/>
                                    </a:rPr>
                                    <m:t>3)</m:t>
                                  </m:r>
                                </m:e>
                              </m:mr>
                            </m:m>
                          </m:e>
                        </m:eqArr>
                      </m:e>
                    </m:d>
                  </m:oMath>
                </a14:m>
                <a:endParaRPr lang="it-IT" dirty="0"/>
              </a:p>
            </p:txBody>
          </p:sp>
        </mc:Choice>
        <mc:Fallback xmlns="">
          <p:sp>
            <p:nvSpPr>
              <p:cNvPr id="54" name="Rettangolo 53">
                <a:extLst>
                  <a:ext uri="{FF2B5EF4-FFF2-40B4-BE49-F238E27FC236}">
                    <a16:creationId xmlns:a16="http://schemas.microsoft.com/office/drawing/2014/main" id="{94795A38-8553-4CED-9FD1-87CC097380BE}"/>
                  </a:ext>
                </a:extLst>
              </p:cNvPr>
              <p:cNvSpPr>
                <a:spLocks noRot="1" noChangeAspect="1" noMove="1" noResize="1" noEditPoints="1" noAdjustHandles="1" noChangeArrowheads="1" noChangeShapeType="1" noTextEdit="1"/>
              </p:cNvSpPr>
              <p:nvPr/>
            </p:nvSpPr>
            <p:spPr>
              <a:xfrm>
                <a:off x="4011853" y="6324088"/>
                <a:ext cx="5835700" cy="972702"/>
              </a:xfrm>
              <a:prstGeom prst="rect">
                <a:avLst/>
              </a:prstGeom>
              <a:blipFill>
                <a:blip r:embed="rId15"/>
                <a:stretch>
                  <a:fillRect l="-1254"/>
                </a:stretch>
              </a:blipFill>
            </p:spPr>
            <p:txBody>
              <a:bodyPr/>
              <a:lstStyle/>
              <a:p>
                <a:r>
                  <a:rPr lang="it-IT">
                    <a:noFill/>
                  </a:rPr>
                  <a:t> </a:t>
                </a:r>
              </a:p>
            </p:txBody>
          </p:sp>
        </mc:Fallback>
      </mc:AlternateContent>
    </p:spTree>
    <p:extLst>
      <p:ext uri="{BB962C8B-B14F-4D97-AF65-F5344CB8AC3E}">
        <p14:creationId xmlns:p14="http://schemas.microsoft.com/office/powerpoint/2010/main" val="3120253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6"/>
                                        </p:tgtEl>
                                        <p:attrNameLst>
                                          <p:attrName>style.visibility</p:attrName>
                                        </p:attrNameLst>
                                      </p:cBhvr>
                                      <p:to>
                                        <p:strVal val="visible"/>
                                      </p:to>
                                    </p:set>
                                    <p:animEffect transition="in" filter="fade">
                                      <p:cBhvr>
                                        <p:cTn id="13" dur="500"/>
                                        <p:tgtEl>
                                          <p:spTgt spid="4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7"/>
                                        </p:tgtEl>
                                        <p:attrNameLst>
                                          <p:attrName>style.visibility</p:attrName>
                                        </p:attrNameLst>
                                      </p:cBhvr>
                                      <p:to>
                                        <p:strVal val="visible"/>
                                      </p:to>
                                    </p:set>
                                    <p:animEffect transition="in" filter="fade">
                                      <p:cBhvr>
                                        <p:cTn id="16" dur="500"/>
                                        <p:tgtEl>
                                          <p:spTgt spid="5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fade">
                                      <p:cBhvr>
                                        <p:cTn id="21" dur="500"/>
                                        <p:tgtEl>
                                          <p:spTgt spid="4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fade">
                                      <p:cBhvr>
                                        <p:cTn id="24" dur="500"/>
                                        <p:tgtEl>
                                          <p:spTgt spid="38"/>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49"/>
                                        </p:tgtEl>
                                        <p:attrNameLst>
                                          <p:attrName>style.visibility</p:attrName>
                                        </p:attrNameLst>
                                      </p:cBhvr>
                                      <p:to>
                                        <p:strVal val="visible"/>
                                      </p:to>
                                    </p:set>
                                    <p:animEffect transition="in" filter="fade">
                                      <p:cBhvr>
                                        <p:cTn id="29" dur="500"/>
                                        <p:tgtEl>
                                          <p:spTgt spid="4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5"/>
                                        </p:tgtEl>
                                        <p:attrNameLst>
                                          <p:attrName>style.visibility</p:attrName>
                                        </p:attrNameLst>
                                      </p:cBhvr>
                                      <p:to>
                                        <p:strVal val="visible"/>
                                      </p:to>
                                    </p:set>
                                    <p:animEffect transition="in" filter="fade">
                                      <p:cBhvr>
                                        <p:cTn id="32" dur="500"/>
                                        <p:tgtEl>
                                          <p:spTgt spid="55"/>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500"/>
                                        <p:tgtEl>
                                          <p:spTgt spid="50"/>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1"/>
                                        </p:tgtEl>
                                        <p:attrNameLst>
                                          <p:attrName>style.visibility</p:attrName>
                                        </p:attrNameLst>
                                      </p:cBhvr>
                                      <p:to>
                                        <p:strVal val="visible"/>
                                      </p:to>
                                    </p:set>
                                    <p:animEffect transition="in" filter="fade">
                                      <p:cBhvr>
                                        <p:cTn id="38" dur="500"/>
                                        <p:tgtEl>
                                          <p:spTgt spid="51"/>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2"/>
                                        </p:tgtEl>
                                        <p:attrNameLst>
                                          <p:attrName>style.visibility</p:attrName>
                                        </p:attrNameLst>
                                      </p:cBhvr>
                                      <p:to>
                                        <p:strVal val="visible"/>
                                      </p:to>
                                    </p:set>
                                    <p:animEffect transition="in" filter="fade">
                                      <p:cBhvr>
                                        <p:cTn id="41" dur="500"/>
                                        <p:tgtEl>
                                          <p:spTgt spid="52"/>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53"/>
                                        </p:tgtEl>
                                        <p:attrNameLst>
                                          <p:attrName>style.visibility</p:attrName>
                                        </p:attrNameLst>
                                      </p:cBhvr>
                                      <p:to>
                                        <p:strVal val="visible"/>
                                      </p:to>
                                    </p:set>
                                    <p:animEffect transition="in" filter="fade">
                                      <p:cBhvr>
                                        <p:cTn id="46" dur="500"/>
                                        <p:tgtEl>
                                          <p:spTgt spid="53"/>
                                        </p:tgtEl>
                                      </p:cBhvr>
                                    </p:animEffect>
                                  </p:childTnLst>
                                </p:cTn>
                              </p:par>
                              <p:par>
                                <p:cTn id="47" presetID="10" presetClass="entr" presetSubtype="0" fill="hold" grpId="0" nodeType="withEffect" nodePh="1">
                                  <p:stCondLst>
                                    <p:cond delay="0"/>
                                  </p:stCondLst>
                                  <p:endCondLst>
                                    <p:cond evt="begin" delay="0">
                                      <p:tn val="47"/>
                                    </p:cond>
                                  </p:endCondLst>
                                  <p:childTnLst>
                                    <p:set>
                                      <p:cBhvr>
                                        <p:cTn id="48" dur="1" fill="hold">
                                          <p:stCondLst>
                                            <p:cond delay="0"/>
                                          </p:stCondLst>
                                        </p:cTn>
                                        <p:tgtEl>
                                          <p:spTgt spid="56"/>
                                        </p:tgtEl>
                                        <p:attrNameLst>
                                          <p:attrName>style.visibility</p:attrName>
                                        </p:attrNameLst>
                                      </p:cBhvr>
                                      <p:to>
                                        <p:strVal val="visible"/>
                                      </p:to>
                                    </p:set>
                                    <p:animEffect transition="in" filter="fade">
                                      <p:cBhvr>
                                        <p:cTn id="49" dur="500"/>
                                        <p:tgtEl>
                                          <p:spTgt spid="56"/>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54"/>
                                        </p:tgtEl>
                                        <p:attrNameLst>
                                          <p:attrName>style.visibility</p:attrName>
                                        </p:attrNameLst>
                                      </p:cBhvr>
                                      <p:to>
                                        <p:strVal val="visible"/>
                                      </p:to>
                                    </p:set>
                                    <p:animEffect transition="in" filter="fade">
                                      <p:cBhvr>
                                        <p:cTn id="54"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23" grpId="0"/>
      <p:bldP spid="27" grpId="0"/>
      <p:bldP spid="38" grpId="0"/>
      <p:bldP spid="46" grpId="0"/>
      <p:bldP spid="50" grpId="0"/>
      <p:bldP spid="51" grpId="0"/>
      <p:bldP spid="52" grpId="0"/>
      <p:bldP spid="53" grpId="0"/>
      <p:bldP spid="55" grpId="0"/>
      <p:bldP spid="56" grpId="0"/>
      <p:bldP spid="57" grpId="0"/>
      <p:bldP spid="5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Immagine 32">
            <a:extLst>
              <a:ext uri="{FF2B5EF4-FFF2-40B4-BE49-F238E27FC236}">
                <a16:creationId xmlns:a16="http://schemas.microsoft.com/office/drawing/2014/main" id="{3FAB18B5-35C1-4BF3-BEED-BADF6D3BC60F}"/>
              </a:ext>
            </a:extLst>
          </p:cNvPr>
          <p:cNvPicPr>
            <a:picLocks noChangeAspect="1"/>
          </p:cNvPicPr>
          <p:nvPr/>
        </p:nvPicPr>
        <p:blipFill>
          <a:blip r:embed="rId3"/>
          <a:stretch>
            <a:fillRect/>
          </a:stretch>
        </p:blipFill>
        <p:spPr>
          <a:xfrm>
            <a:off x="6756287" y="2564201"/>
            <a:ext cx="3833219" cy="3233106"/>
          </a:xfrm>
          <a:prstGeom prst="rect">
            <a:avLst/>
          </a:prstGeom>
        </p:spPr>
      </p:pic>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p:txBody>
          <a:bodyPr>
            <a:normAutofit/>
          </a:bodyPr>
          <a:lstStyle/>
          <a:p>
            <a:r>
              <a:rPr lang="en-GB" dirty="0"/>
              <a:t>Hidden Markov Models</a:t>
            </a:r>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7</a:t>
            </a:fld>
            <a:endParaRPr lang="it-IT"/>
          </a:p>
        </p:txBody>
      </p:sp>
      <p:sp>
        <p:nvSpPr>
          <p:cNvPr id="19" name="CasellaDiTesto 18">
            <a:extLst>
              <a:ext uri="{FF2B5EF4-FFF2-40B4-BE49-F238E27FC236}">
                <a16:creationId xmlns:a16="http://schemas.microsoft.com/office/drawing/2014/main" id="{80DD0EB8-ECC3-4B33-A926-D023DB4FA223}"/>
              </a:ext>
            </a:extLst>
          </p:cNvPr>
          <p:cNvSpPr txBox="1"/>
          <p:nvPr/>
        </p:nvSpPr>
        <p:spPr>
          <a:xfrm>
            <a:off x="332513" y="6075447"/>
            <a:ext cx="9539357" cy="415498"/>
          </a:xfrm>
          <a:prstGeom prst="rect">
            <a:avLst/>
          </a:prstGeom>
          <a:noFill/>
        </p:spPr>
        <p:txBody>
          <a:bodyPr wrap="square">
            <a:spAutoFit/>
          </a:bodyPr>
          <a:lstStyle/>
          <a:p>
            <a:pPr marL="285750" indent="-285750">
              <a:buFont typeface="Arial" panose="020B0604020202020204" pitchFamily="34" charset="0"/>
              <a:buChar char="•"/>
            </a:pPr>
            <a:r>
              <a:rPr lang="en-GB" sz="2100" dirty="0"/>
              <a:t>It is straightforward noticing that a </a:t>
            </a:r>
            <a:r>
              <a:rPr lang="en-GB" sz="2100" b="1" dirty="0"/>
              <a:t>DT-MC </a:t>
            </a:r>
            <a:r>
              <a:rPr lang="en-GB" sz="2100" dirty="0"/>
              <a:t>is a </a:t>
            </a:r>
            <a:r>
              <a:rPr lang="en-GB" sz="2100" b="1" dirty="0"/>
              <a:t>special  case </a:t>
            </a:r>
            <a:r>
              <a:rPr lang="en-GB" sz="2100" dirty="0"/>
              <a:t>of </a:t>
            </a:r>
            <a:r>
              <a:rPr lang="en-GB" sz="2100" b="1" dirty="0"/>
              <a:t>HMM</a:t>
            </a:r>
          </a:p>
        </p:txBody>
      </p:sp>
      <mc:AlternateContent xmlns:mc="http://schemas.openxmlformats.org/markup-compatibility/2006">
        <mc:Choice xmlns:a14="http://schemas.microsoft.com/office/drawing/2010/main" Requires="a14">
          <p:sp>
            <p:nvSpPr>
              <p:cNvPr id="21" name="CasellaDiTesto 20">
                <a:extLst>
                  <a:ext uri="{FF2B5EF4-FFF2-40B4-BE49-F238E27FC236}">
                    <a16:creationId xmlns:a16="http://schemas.microsoft.com/office/drawing/2014/main" id="{501E13FA-F247-484A-9CAA-B36D45FC9697}"/>
                  </a:ext>
                </a:extLst>
              </p:cNvPr>
              <p:cNvSpPr txBox="1"/>
              <p:nvPr/>
            </p:nvSpPr>
            <p:spPr>
              <a:xfrm>
                <a:off x="676886" y="6691243"/>
                <a:ext cx="9539357" cy="441468"/>
              </a:xfrm>
              <a:prstGeom prst="rect">
                <a:avLst/>
              </a:prstGeom>
              <a:noFill/>
            </p:spPr>
            <p:txBody>
              <a:bodyPr wrap="square">
                <a:spAutoFit/>
              </a:bodyPr>
              <a:lstStyle/>
              <a:p>
                <a:r>
                  <a:rPr lang="en-GB" sz="2100" dirty="0"/>
                  <a:t>where </a:t>
                </a:r>
                <a14:m>
                  <m:oMath xmlns:m="http://schemas.openxmlformats.org/officeDocument/2006/math">
                    <m:r>
                      <a:rPr lang="it-IT" sz="2100" b="0" i="1" smtClean="0">
                        <a:latin typeface="Cambria Math" panose="02040503050406030204" pitchFamily="18" charset="0"/>
                      </a:rPr>
                      <m:t>𝐵</m:t>
                    </m:r>
                    <m:r>
                      <a:rPr lang="it-IT" sz="2100" b="0" i="1" smtClean="0">
                        <a:latin typeface="Cambria Math" panose="02040503050406030204" pitchFamily="18" charset="0"/>
                      </a:rPr>
                      <m:t>=[</m:t>
                    </m:r>
                    <m:sSub>
                      <m:sSubPr>
                        <m:ctrlPr>
                          <a:rPr lang="it-IT" sz="2100" b="0" i="1" smtClean="0">
                            <a:latin typeface="Cambria Math" panose="02040503050406030204" pitchFamily="18" charset="0"/>
                          </a:rPr>
                        </m:ctrlPr>
                      </m:sSubPr>
                      <m:e>
                        <m:r>
                          <a:rPr lang="it-IT" sz="2100" b="0" i="1" smtClean="0">
                            <a:latin typeface="Cambria Math" panose="02040503050406030204" pitchFamily="18" charset="0"/>
                          </a:rPr>
                          <m:t>𝑏</m:t>
                        </m:r>
                      </m:e>
                      <m:sub>
                        <m:r>
                          <a:rPr lang="it-IT" sz="2100" b="0" i="1" smtClean="0">
                            <a:latin typeface="Cambria Math" panose="02040503050406030204" pitchFamily="18" charset="0"/>
                          </a:rPr>
                          <m:t>𝑗</m:t>
                        </m:r>
                      </m:sub>
                    </m:sSub>
                    <m:r>
                      <a:rPr lang="it-IT" sz="2100" b="0" i="1" smtClean="0">
                        <a:latin typeface="Cambria Math" panose="02040503050406030204" pitchFamily="18" charset="0"/>
                      </a:rPr>
                      <m:t>(</m:t>
                    </m:r>
                    <m:r>
                      <a:rPr lang="it-IT" sz="2100" b="0" i="1" smtClean="0">
                        <a:latin typeface="Cambria Math" panose="02040503050406030204" pitchFamily="18" charset="0"/>
                      </a:rPr>
                      <m:t>𝑘</m:t>
                    </m:r>
                    <m:r>
                      <a:rPr lang="it-IT" sz="2100" b="0" i="1" smtClean="0">
                        <a:latin typeface="Cambria Math" panose="02040503050406030204" pitchFamily="18" charset="0"/>
                      </a:rPr>
                      <m:t>)]</m:t>
                    </m:r>
                  </m:oMath>
                </a14:m>
                <a:r>
                  <a:rPr lang="en-GB" sz="2100" dirty="0"/>
                  <a:t> is such that </a:t>
                </a:r>
                <a14:m>
                  <m:oMath xmlns:m="http://schemas.openxmlformats.org/officeDocument/2006/math">
                    <m:sSub>
                      <m:sSubPr>
                        <m:ctrlPr>
                          <a:rPr lang="it-IT" sz="2100" i="1">
                            <a:latin typeface="Cambria Math" panose="02040503050406030204" pitchFamily="18" charset="0"/>
                          </a:rPr>
                        </m:ctrlPr>
                      </m:sSubPr>
                      <m:e>
                        <m:r>
                          <a:rPr lang="it-IT" sz="2100" i="1">
                            <a:latin typeface="Cambria Math" panose="02040503050406030204" pitchFamily="18" charset="0"/>
                          </a:rPr>
                          <m:t>𝑏</m:t>
                        </m:r>
                      </m:e>
                      <m:sub>
                        <m:r>
                          <a:rPr lang="it-IT" sz="2100" i="1">
                            <a:latin typeface="Cambria Math" panose="02040503050406030204" pitchFamily="18" charset="0"/>
                          </a:rPr>
                          <m:t>𝑗</m:t>
                        </m:r>
                      </m:sub>
                    </m:sSub>
                    <m:d>
                      <m:dPr>
                        <m:ctrlPr>
                          <a:rPr lang="it-IT" sz="2100" i="1">
                            <a:latin typeface="Cambria Math" panose="02040503050406030204" pitchFamily="18" charset="0"/>
                          </a:rPr>
                        </m:ctrlPr>
                      </m:dPr>
                      <m:e>
                        <m:r>
                          <a:rPr lang="it-IT" sz="2100" b="0" i="1" smtClean="0">
                            <a:latin typeface="Cambria Math" panose="02040503050406030204" pitchFamily="18" charset="0"/>
                          </a:rPr>
                          <m:t>𝑗</m:t>
                        </m:r>
                      </m:e>
                    </m:d>
                    <m:r>
                      <a:rPr lang="it-IT" sz="2100" b="0" i="1" smtClean="0">
                        <a:latin typeface="Cambria Math" panose="02040503050406030204" pitchFamily="18" charset="0"/>
                      </a:rPr>
                      <m:t>=1,</m:t>
                    </m:r>
                    <m:sSub>
                      <m:sSubPr>
                        <m:ctrlPr>
                          <a:rPr lang="it-IT" sz="2100" i="1">
                            <a:latin typeface="Cambria Math" panose="02040503050406030204" pitchFamily="18" charset="0"/>
                          </a:rPr>
                        </m:ctrlPr>
                      </m:sSubPr>
                      <m:e>
                        <m:r>
                          <a:rPr lang="it-IT" sz="2100" i="1">
                            <a:latin typeface="Cambria Math" panose="02040503050406030204" pitchFamily="18" charset="0"/>
                          </a:rPr>
                          <m:t>𝑏</m:t>
                        </m:r>
                      </m:e>
                      <m:sub>
                        <m:r>
                          <a:rPr lang="it-IT" sz="2100" i="1">
                            <a:latin typeface="Cambria Math" panose="02040503050406030204" pitchFamily="18" charset="0"/>
                          </a:rPr>
                          <m:t>𝑗</m:t>
                        </m:r>
                      </m:sub>
                    </m:sSub>
                    <m:d>
                      <m:dPr>
                        <m:ctrlPr>
                          <a:rPr lang="it-IT" sz="2100" i="1">
                            <a:latin typeface="Cambria Math" panose="02040503050406030204" pitchFamily="18" charset="0"/>
                          </a:rPr>
                        </m:ctrlPr>
                      </m:dPr>
                      <m:e>
                        <m:r>
                          <a:rPr lang="it-IT" sz="2100" b="0" i="1" smtClean="0">
                            <a:latin typeface="Cambria Math" panose="02040503050406030204" pitchFamily="18" charset="0"/>
                          </a:rPr>
                          <m:t>𝑘</m:t>
                        </m:r>
                      </m:e>
                    </m:d>
                    <m:r>
                      <a:rPr lang="it-IT" sz="2100" i="1">
                        <a:latin typeface="Cambria Math" panose="02040503050406030204" pitchFamily="18" charset="0"/>
                      </a:rPr>
                      <m:t>=</m:t>
                    </m:r>
                    <m:r>
                      <a:rPr lang="it-IT" sz="2100" b="0" i="1" smtClean="0">
                        <a:latin typeface="Cambria Math" panose="02040503050406030204" pitchFamily="18" charset="0"/>
                      </a:rPr>
                      <m:t>0 ∀ </m:t>
                    </m:r>
                    <m:r>
                      <a:rPr lang="it-IT" sz="2100" b="0" i="1" smtClean="0">
                        <a:latin typeface="Cambria Math" panose="02040503050406030204" pitchFamily="18" charset="0"/>
                      </a:rPr>
                      <m:t>𝑘</m:t>
                    </m:r>
                    <m:r>
                      <a:rPr lang="it-IT" sz="2100" b="0" i="1" smtClean="0">
                        <a:latin typeface="Cambria Math" panose="02040503050406030204" pitchFamily="18" charset="0"/>
                      </a:rPr>
                      <m:t>≠</m:t>
                    </m:r>
                    <m:r>
                      <a:rPr lang="it-IT" sz="2100" b="0" i="1" smtClean="0">
                        <a:latin typeface="Cambria Math" panose="02040503050406030204" pitchFamily="18" charset="0"/>
                      </a:rPr>
                      <m:t>𝑗</m:t>
                    </m:r>
                  </m:oMath>
                </a14:m>
                <a:endParaRPr lang="en-GB" sz="2100" dirty="0"/>
              </a:p>
            </p:txBody>
          </p:sp>
        </mc:Choice>
        <mc:Fallback>
          <p:sp>
            <p:nvSpPr>
              <p:cNvPr id="21" name="CasellaDiTesto 20">
                <a:extLst>
                  <a:ext uri="{FF2B5EF4-FFF2-40B4-BE49-F238E27FC236}">
                    <a16:creationId xmlns:a16="http://schemas.microsoft.com/office/drawing/2014/main" id="{501E13FA-F247-484A-9CAA-B36D45FC9697}"/>
                  </a:ext>
                </a:extLst>
              </p:cNvPr>
              <p:cNvSpPr txBox="1">
                <a:spLocks noRot="1" noChangeAspect="1" noMove="1" noResize="1" noEditPoints="1" noAdjustHandles="1" noChangeArrowheads="1" noChangeShapeType="1" noTextEdit="1"/>
              </p:cNvSpPr>
              <p:nvPr/>
            </p:nvSpPr>
            <p:spPr>
              <a:xfrm>
                <a:off x="676886" y="6691243"/>
                <a:ext cx="9539357" cy="441468"/>
              </a:xfrm>
              <a:prstGeom prst="rect">
                <a:avLst/>
              </a:prstGeom>
              <a:blipFill>
                <a:blip r:embed="rId4"/>
                <a:stretch>
                  <a:fillRect l="-767" t="-8333" b="-22222"/>
                </a:stretch>
              </a:blipFill>
            </p:spPr>
            <p:txBody>
              <a:bodyPr/>
              <a:lstStyle/>
              <a:p>
                <a:r>
                  <a:rPr lang="it-IT">
                    <a:noFill/>
                  </a:rPr>
                  <a:t> </a:t>
                </a:r>
              </a:p>
            </p:txBody>
          </p:sp>
        </mc:Fallback>
      </mc:AlternateContent>
      <p:sp>
        <p:nvSpPr>
          <p:cNvPr id="24" name="CasellaDiTesto 23">
            <a:extLst>
              <a:ext uri="{FF2B5EF4-FFF2-40B4-BE49-F238E27FC236}">
                <a16:creationId xmlns:a16="http://schemas.microsoft.com/office/drawing/2014/main" id="{E00C0A97-D24E-495D-8D4A-8A5A4CB040CA}"/>
              </a:ext>
            </a:extLst>
          </p:cNvPr>
          <p:cNvSpPr txBox="1"/>
          <p:nvPr/>
        </p:nvSpPr>
        <p:spPr>
          <a:xfrm>
            <a:off x="332513" y="970776"/>
            <a:ext cx="9659212" cy="738664"/>
          </a:xfrm>
          <a:prstGeom prst="rect">
            <a:avLst/>
          </a:prstGeom>
          <a:noFill/>
        </p:spPr>
        <p:txBody>
          <a:bodyPr wrap="square">
            <a:spAutoFit/>
          </a:bodyPr>
          <a:lstStyle/>
          <a:p>
            <a:pPr marL="342900" indent="-342900">
              <a:buFont typeface="Arial" panose="020B0604020202020204" pitchFamily="34" charset="0"/>
              <a:buChar char="•"/>
            </a:pPr>
            <a:r>
              <a:rPr lang="en-US" sz="2100" dirty="0"/>
              <a:t>HMM is a </a:t>
            </a:r>
            <a:r>
              <a:rPr lang="en-US" sz="2100" b="1" i="1" dirty="0"/>
              <a:t>statistical model-based method </a:t>
            </a:r>
            <a:r>
              <a:rPr lang="en-US" sz="2100" i="1" dirty="0"/>
              <a:t>used</a:t>
            </a:r>
            <a:r>
              <a:rPr lang="en-US" sz="2100" b="1" i="1" dirty="0"/>
              <a:t> </a:t>
            </a:r>
            <a:r>
              <a:rPr lang="en-US" sz="2100" dirty="0"/>
              <a:t>in </a:t>
            </a:r>
            <a:r>
              <a:rPr lang="en-US" sz="2100" b="1" dirty="0"/>
              <a:t>Machine Learning </a:t>
            </a:r>
            <a:r>
              <a:rPr lang="en-US" sz="2100" dirty="0"/>
              <a:t>to capture the underlying patterns or structures in sequential data</a:t>
            </a:r>
          </a:p>
        </p:txBody>
      </p:sp>
      <p:sp>
        <p:nvSpPr>
          <p:cNvPr id="28" name="CasellaDiTesto 27">
            <a:extLst>
              <a:ext uri="{FF2B5EF4-FFF2-40B4-BE49-F238E27FC236}">
                <a16:creationId xmlns:a16="http://schemas.microsoft.com/office/drawing/2014/main" id="{4470350B-9F10-4BA3-A26F-688701F320CE}"/>
              </a:ext>
            </a:extLst>
          </p:cNvPr>
          <p:cNvSpPr txBox="1"/>
          <p:nvPr/>
        </p:nvSpPr>
        <p:spPr>
          <a:xfrm>
            <a:off x="792643" y="2426472"/>
            <a:ext cx="7611513" cy="415498"/>
          </a:xfrm>
          <a:prstGeom prst="rect">
            <a:avLst/>
          </a:prstGeom>
          <a:noFill/>
        </p:spPr>
        <p:txBody>
          <a:bodyPr wrap="square">
            <a:spAutoFit/>
          </a:bodyPr>
          <a:lstStyle/>
          <a:p>
            <a:pPr marL="342900" indent="-342900">
              <a:buFont typeface="Arial" panose="020B0604020202020204" pitchFamily="34" charset="0"/>
              <a:buChar char="•"/>
            </a:pPr>
            <a:r>
              <a:rPr lang="en-US" sz="2100" dirty="0"/>
              <a:t>Thermodynamics, Physics, chemistry, Economics, finance</a:t>
            </a:r>
          </a:p>
        </p:txBody>
      </p:sp>
      <p:sp>
        <p:nvSpPr>
          <p:cNvPr id="29" name="CasellaDiTesto 28">
            <a:extLst>
              <a:ext uri="{FF2B5EF4-FFF2-40B4-BE49-F238E27FC236}">
                <a16:creationId xmlns:a16="http://schemas.microsoft.com/office/drawing/2014/main" id="{51A78BB0-B972-46AC-99E7-7B3A0D8CDEA2}"/>
              </a:ext>
            </a:extLst>
          </p:cNvPr>
          <p:cNvSpPr txBox="1"/>
          <p:nvPr/>
        </p:nvSpPr>
        <p:spPr>
          <a:xfrm>
            <a:off x="778879" y="3005863"/>
            <a:ext cx="7307778" cy="415498"/>
          </a:xfrm>
          <a:prstGeom prst="rect">
            <a:avLst/>
          </a:prstGeom>
          <a:noFill/>
        </p:spPr>
        <p:txBody>
          <a:bodyPr wrap="square">
            <a:spAutoFit/>
          </a:bodyPr>
          <a:lstStyle/>
          <a:p>
            <a:pPr marL="342900" indent="-342900">
              <a:buFont typeface="Arial" panose="020B0604020202020204" pitchFamily="34" charset="0"/>
              <a:buChar char="•"/>
            </a:pPr>
            <a:r>
              <a:rPr lang="en-US" sz="2100" dirty="0"/>
              <a:t>Signal processing, Information theory, Pattern recognition</a:t>
            </a:r>
          </a:p>
        </p:txBody>
      </p:sp>
      <p:sp>
        <p:nvSpPr>
          <p:cNvPr id="30" name="CasellaDiTesto 29">
            <a:extLst>
              <a:ext uri="{FF2B5EF4-FFF2-40B4-BE49-F238E27FC236}">
                <a16:creationId xmlns:a16="http://schemas.microsoft.com/office/drawing/2014/main" id="{AE8514EE-6E71-447B-AC80-5166ADC190CB}"/>
              </a:ext>
            </a:extLst>
          </p:cNvPr>
          <p:cNvSpPr txBox="1"/>
          <p:nvPr/>
        </p:nvSpPr>
        <p:spPr>
          <a:xfrm>
            <a:off x="1317022" y="3574802"/>
            <a:ext cx="6441248" cy="415498"/>
          </a:xfrm>
          <a:prstGeom prst="rect">
            <a:avLst/>
          </a:prstGeom>
          <a:noFill/>
        </p:spPr>
        <p:txBody>
          <a:bodyPr wrap="square">
            <a:spAutoFit/>
          </a:bodyPr>
          <a:lstStyle/>
          <a:p>
            <a:pPr marL="342900" indent="-342900">
              <a:buFont typeface="Wingdings" panose="05000000000000000000" pitchFamily="2" charset="2"/>
              <a:buChar char="ü"/>
            </a:pPr>
            <a:r>
              <a:rPr lang="en-US" sz="2100" dirty="0"/>
              <a:t>speech, handwriting, gesture recognition </a:t>
            </a:r>
            <a:endParaRPr lang="it-IT" sz="2100" dirty="0"/>
          </a:p>
        </p:txBody>
      </p:sp>
      <p:sp>
        <p:nvSpPr>
          <p:cNvPr id="31" name="CasellaDiTesto 30">
            <a:extLst>
              <a:ext uri="{FF2B5EF4-FFF2-40B4-BE49-F238E27FC236}">
                <a16:creationId xmlns:a16="http://schemas.microsoft.com/office/drawing/2014/main" id="{7E1B7CF7-0BCB-4C33-A1CF-6CDA9E3A687D}"/>
              </a:ext>
            </a:extLst>
          </p:cNvPr>
          <p:cNvSpPr txBox="1"/>
          <p:nvPr/>
        </p:nvSpPr>
        <p:spPr>
          <a:xfrm>
            <a:off x="1317022" y="4538011"/>
            <a:ext cx="6159882" cy="415498"/>
          </a:xfrm>
          <a:prstGeom prst="rect">
            <a:avLst/>
          </a:prstGeom>
          <a:noFill/>
        </p:spPr>
        <p:txBody>
          <a:bodyPr wrap="square">
            <a:spAutoFit/>
          </a:bodyPr>
          <a:lstStyle/>
          <a:p>
            <a:pPr marL="342900" indent="-342900">
              <a:buFont typeface="Wingdings" panose="05000000000000000000" pitchFamily="2" charset="2"/>
              <a:buChar char="ü"/>
            </a:pPr>
            <a:r>
              <a:rPr lang="en-US" sz="2100" dirty="0"/>
              <a:t>musical score following</a:t>
            </a:r>
            <a:r>
              <a:rPr lang="it-IT" sz="2100" dirty="0"/>
              <a:t>, </a:t>
            </a:r>
            <a:r>
              <a:rPr lang="en-US" sz="2100" dirty="0"/>
              <a:t>part-of-speech tagging</a:t>
            </a:r>
            <a:endParaRPr lang="it-IT" sz="2100" dirty="0"/>
          </a:p>
        </p:txBody>
      </p:sp>
      <p:sp>
        <p:nvSpPr>
          <p:cNvPr id="32" name="CasellaDiTesto 31">
            <a:extLst>
              <a:ext uri="{FF2B5EF4-FFF2-40B4-BE49-F238E27FC236}">
                <a16:creationId xmlns:a16="http://schemas.microsoft.com/office/drawing/2014/main" id="{B596F23C-A2DA-40DC-8E51-C882FFEDB725}"/>
              </a:ext>
            </a:extLst>
          </p:cNvPr>
          <p:cNvSpPr txBox="1"/>
          <p:nvPr/>
        </p:nvSpPr>
        <p:spPr>
          <a:xfrm>
            <a:off x="1336674" y="5015636"/>
            <a:ext cx="6144638" cy="415498"/>
          </a:xfrm>
          <a:prstGeom prst="rect">
            <a:avLst/>
          </a:prstGeom>
          <a:noFill/>
        </p:spPr>
        <p:txBody>
          <a:bodyPr wrap="square">
            <a:spAutoFit/>
          </a:bodyPr>
          <a:lstStyle/>
          <a:p>
            <a:pPr marL="342900" indent="-342900">
              <a:buFont typeface="Wingdings" panose="05000000000000000000" pitchFamily="2" charset="2"/>
              <a:buChar char="ü"/>
            </a:pPr>
            <a:r>
              <a:rPr lang="en-US" sz="2100" dirty="0"/>
              <a:t>bioinformatics, </a:t>
            </a:r>
            <a:r>
              <a:rPr lang="en-US" sz="2100" dirty="0" err="1"/>
              <a:t>dna</a:t>
            </a:r>
            <a:r>
              <a:rPr lang="en-US" sz="2100" dirty="0"/>
              <a:t> sequence classifications </a:t>
            </a:r>
            <a:endParaRPr lang="it-IT" sz="2100" dirty="0"/>
          </a:p>
        </p:txBody>
      </p:sp>
      <p:cxnSp>
        <p:nvCxnSpPr>
          <p:cNvPr id="16" name="Connettore diritto 15">
            <a:extLst>
              <a:ext uri="{FF2B5EF4-FFF2-40B4-BE49-F238E27FC236}">
                <a16:creationId xmlns:a16="http://schemas.microsoft.com/office/drawing/2014/main" id="{FE540039-EBFB-715B-99D5-6D70358B8B7B}"/>
              </a:ext>
            </a:extLst>
          </p:cNvPr>
          <p:cNvCxnSpPr/>
          <p:nvPr/>
        </p:nvCxnSpPr>
        <p:spPr>
          <a:xfrm>
            <a:off x="3993176" y="5975434"/>
            <a:ext cx="2094271" cy="0"/>
          </a:xfrm>
          <a:prstGeom prst="line">
            <a:avLst/>
          </a:prstGeom>
          <a:ln w="38100">
            <a:solidFill>
              <a:srgbClr val="E71224"/>
            </a:solidFill>
          </a:ln>
        </p:spPr>
        <p:style>
          <a:lnRef idx="1">
            <a:schemeClr val="accent1"/>
          </a:lnRef>
          <a:fillRef idx="0">
            <a:schemeClr val="accent1"/>
          </a:fillRef>
          <a:effectRef idx="0">
            <a:schemeClr val="accent1"/>
          </a:effectRef>
          <a:fontRef idx="minor">
            <a:schemeClr val="tx1"/>
          </a:fontRef>
        </p:style>
      </p:cxnSp>
      <p:sp>
        <p:nvSpPr>
          <p:cNvPr id="3" name="CasellaDiTesto 2">
            <a:extLst>
              <a:ext uri="{FF2B5EF4-FFF2-40B4-BE49-F238E27FC236}">
                <a16:creationId xmlns:a16="http://schemas.microsoft.com/office/drawing/2014/main" id="{CA3B9266-B7A1-E943-F6B5-E9D7DF516E78}"/>
              </a:ext>
            </a:extLst>
          </p:cNvPr>
          <p:cNvSpPr txBox="1"/>
          <p:nvPr/>
        </p:nvSpPr>
        <p:spPr>
          <a:xfrm>
            <a:off x="1336674" y="4063127"/>
            <a:ext cx="6441248" cy="415498"/>
          </a:xfrm>
          <a:prstGeom prst="rect">
            <a:avLst/>
          </a:prstGeom>
          <a:noFill/>
        </p:spPr>
        <p:txBody>
          <a:bodyPr wrap="square">
            <a:spAutoFit/>
          </a:bodyPr>
          <a:lstStyle/>
          <a:p>
            <a:pPr marL="342900" indent="-342900">
              <a:buFont typeface="Wingdings" panose="05000000000000000000" pitchFamily="2" charset="2"/>
              <a:buChar char="ü"/>
            </a:pPr>
            <a:r>
              <a:rPr lang="en-US" sz="2100" dirty="0"/>
              <a:t>text, handwriting, position forecasting </a:t>
            </a:r>
            <a:endParaRPr lang="it-IT" sz="2100" dirty="0"/>
          </a:p>
        </p:txBody>
      </p:sp>
      <p:sp>
        <p:nvSpPr>
          <p:cNvPr id="6" name="CasellaDiTesto 5">
            <a:extLst>
              <a:ext uri="{FF2B5EF4-FFF2-40B4-BE49-F238E27FC236}">
                <a16:creationId xmlns:a16="http://schemas.microsoft.com/office/drawing/2014/main" id="{FA31D5A5-1ACE-0397-07F9-6D81A6E6ECAE}"/>
              </a:ext>
            </a:extLst>
          </p:cNvPr>
          <p:cNvSpPr txBox="1"/>
          <p:nvPr/>
        </p:nvSpPr>
        <p:spPr>
          <a:xfrm>
            <a:off x="1336674" y="5432726"/>
            <a:ext cx="6144638" cy="415498"/>
          </a:xfrm>
          <a:prstGeom prst="rect">
            <a:avLst/>
          </a:prstGeom>
          <a:noFill/>
        </p:spPr>
        <p:txBody>
          <a:bodyPr wrap="square">
            <a:spAutoFit/>
          </a:bodyPr>
          <a:lstStyle/>
          <a:p>
            <a:pPr marL="342900" indent="-342900">
              <a:buFont typeface="Wingdings" panose="05000000000000000000" pitchFamily="2" charset="2"/>
              <a:buChar char="ü"/>
            </a:pPr>
            <a:r>
              <a:rPr lang="en-US" sz="2100" dirty="0" err="1"/>
              <a:t>Etc</a:t>
            </a:r>
            <a:r>
              <a:rPr lang="en-US" sz="2100" dirty="0"/>
              <a:t>…</a:t>
            </a:r>
            <a:endParaRPr lang="it-IT" sz="2100" dirty="0"/>
          </a:p>
        </p:txBody>
      </p:sp>
      <p:sp>
        <p:nvSpPr>
          <p:cNvPr id="8" name="CasellaDiTesto 7">
            <a:extLst>
              <a:ext uri="{FF2B5EF4-FFF2-40B4-BE49-F238E27FC236}">
                <a16:creationId xmlns:a16="http://schemas.microsoft.com/office/drawing/2014/main" id="{A182EC44-4EF0-FA03-091C-46C92D4DCE02}"/>
              </a:ext>
            </a:extLst>
          </p:cNvPr>
          <p:cNvSpPr txBox="1"/>
          <p:nvPr/>
        </p:nvSpPr>
        <p:spPr>
          <a:xfrm>
            <a:off x="332513" y="1873333"/>
            <a:ext cx="9055073" cy="415498"/>
          </a:xfrm>
          <a:prstGeom prst="rect">
            <a:avLst/>
          </a:prstGeom>
          <a:noFill/>
        </p:spPr>
        <p:txBody>
          <a:bodyPr wrap="square">
            <a:spAutoFit/>
          </a:bodyPr>
          <a:lstStyle/>
          <a:p>
            <a:pPr marL="342900" indent="-342900">
              <a:buFont typeface="Arial" panose="020B0604020202020204" pitchFamily="34" charset="0"/>
              <a:buChar char="•"/>
            </a:pPr>
            <a:r>
              <a:rPr lang="en-US" sz="2100" dirty="0"/>
              <a:t>It is known for its applications to:</a:t>
            </a:r>
          </a:p>
        </p:txBody>
      </p:sp>
    </p:spTree>
    <p:extLst>
      <p:ext uri="{BB962C8B-B14F-4D97-AF65-F5344CB8AC3E}">
        <p14:creationId xmlns:p14="http://schemas.microsoft.com/office/powerpoint/2010/main" val="26595799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ttangolo con angoli arrotondati 18">
            <a:extLst>
              <a:ext uri="{FF2B5EF4-FFF2-40B4-BE49-F238E27FC236}">
                <a16:creationId xmlns:a16="http://schemas.microsoft.com/office/drawing/2014/main" id="{26BDCE40-670D-4710-A189-31D519DFF21E}"/>
              </a:ext>
            </a:extLst>
          </p:cNvPr>
          <p:cNvSpPr/>
          <p:nvPr/>
        </p:nvSpPr>
        <p:spPr>
          <a:xfrm>
            <a:off x="482147" y="6615176"/>
            <a:ext cx="9295698" cy="548659"/>
          </a:xfrm>
          <a:prstGeom prst="roundRect">
            <a:avLst/>
          </a:prstGeom>
          <a:solidFill>
            <a:schemeClr val="bg1">
              <a:alpha val="0"/>
            </a:schemeClr>
          </a:solidFill>
          <a:ln w="41275">
            <a:solidFill>
              <a:srgbClr val="E712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noFill/>
            </a:endParaRPr>
          </a:p>
        </p:txBody>
      </p:sp>
      <p:pic>
        <p:nvPicPr>
          <p:cNvPr id="6" name="Immagine 5">
            <a:extLst>
              <a:ext uri="{FF2B5EF4-FFF2-40B4-BE49-F238E27FC236}">
                <a16:creationId xmlns:a16="http://schemas.microsoft.com/office/drawing/2014/main" id="{F7D85A26-DD09-4009-8D8C-2E440CCCD7C8}"/>
              </a:ext>
            </a:extLst>
          </p:cNvPr>
          <p:cNvPicPr>
            <a:picLocks noChangeAspect="1"/>
          </p:cNvPicPr>
          <p:nvPr/>
        </p:nvPicPr>
        <p:blipFill>
          <a:blip r:embed="rId3"/>
          <a:stretch>
            <a:fillRect/>
          </a:stretch>
        </p:blipFill>
        <p:spPr>
          <a:xfrm>
            <a:off x="399756" y="3254271"/>
            <a:ext cx="3033537" cy="3284957"/>
          </a:xfrm>
          <a:prstGeom prst="rect">
            <a:avLst/>
          </a:prstGeom>
        </p:spPr>
      </p:pic>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a:xfrm>
            <a:off x="332513" y="182954"/>
            <a:ext cx="9055073" cy="493439"/>
          </a:xfrm>
        </p:spPr>
        <p:txBody>
          <a:bodyPr>
            <a:normAutofit/>
          </a:bodyPr>
          <a:lstStyle/>
          <a:p>
            <a:r>
              <a:rPr lang="en-GB" dirty="0"/>
              <a:t>Motivating example</a:t>
            </a:r>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8</a:t>
            </a:fld>
            <a:endParaRPr lang="it-IT"/>
          </a:p>
        </p:txBody>
      </p:sp>
      <p:sp>
        <p:nvSpPr>
          <p:cNvPr id="8" name="AutoShape 4" descr="Leo Rover Developer Kit Open-source Mobile Robot | Tribotix">
            <a:extLst>
              <a:ext uri="{FF2B5EF4-FFF2-40B4-BE49-F238E27FC236}">
                <a16:creationId xmlns:a16="http://schemas.microsoft.com/office/drawing/2014/main" id="{83F39EA8-8B4F-40F6-B50F-3117F2CA9BC3}"/>
              </a:ext>
            </a:extLst>
          </p:cNvPr>
          <p:cNvSpPr>
            <a:spLocks noChangeAspect="1" noChangeArrowheads="1"/>
          </p:cNvSpPr>
          <p:nvPr/>
        </p:nvSpPr>
        <p:spPr bwMode="auto">
          <a:xfrm>
            <a:off x="4888119" y="4143961"/>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pic>
        <p:nvPicPr>
          <p:cNvPr id="13" name="Immagine 12">
            <a:extLst>
              <a:ext uri="{FF2B5EF4-FFF2-40B4-BE49-F238E27FC236}">
                <a16:creationId xmlns:a16="http://schemas.microsoft.com/office/drawing/2014/main" id="{0A5F3D45-49A9-430B-ADBB-581E59D265ED}"/>
              </a:ext>
            </a:extLst>
          </p:cNvPr>
          <p:cNvPicPr>
            <a:picLocks noChangeAspect="1"/>
          </p:cNvPicPr>
          <p:nvPr/>
        </p:nvPicPr>
        <p:blipFill>
          <a:blip r:embed="rId4"/>
          <a:stretch>
            <a:fillRect/>
          </a:stretch>
        </p:blipFill>
        <p:spPr>
          <a:xfrm>
            <a:off x="6329155" y="4017518"/>
            <a:ext cx="3402211" cy="470600"/>
          </a:xfrm>
          <a:prstGeom prst="rect">
            <a:avLst/>
          </a:prstGeom>
        </p:spPr>
      </p:pic>
      <p:sp>
        <p:nvSpPr>
          <p:cNvPr id="32" name="CasellaDiTesto 31">
            <a:extLst>
              <a:ext uri="{FF2B5EF4-FFF2-40B4-BE49-F238E27FC236}">
                <a16:creationId xmlns:a16="http://schemas.microsoft.com/office/drawing/2014/main" id="{28EA87F2-F29D-4C07-8B4C-086EDCFAC43C}"/>
              </a:ext>
            </a:extLst>
          </p:cNvPr>
          <p:cNvSpPr txBox="1"/>
          <p:nvPr/>
        </p:nvSpPr>
        <p:spPr>
          <a:xfrm>
            <a:off x="285502" y="761833"/>
            <a:ext cx="9539357" cy="384721"/>
          </a:xfrm>
          <a:prstGeom prst="rect">
            <a:avLst/>
          </a:prstGeom>
          <a:noFill/>
        </p:spPr>
        <p:txBody>
          <a:bodyPr wrap="square">
            <a:spAutoFit/>
          </a:bodyPr>
          <a:lstStyle/>
          <a:p>
            <a:pPr marL="285750" indent="-285750">
              <a:buFont typeface="Arial" panose="020B0604020202020204" pitchFamily="34" charset="0"/>
              <a:buChar char="•"/>
            </a:pPr>
            <a:r>
              <a:rPr lang="en-GB" sz="1900" dirty="0"/>
              <a:t>Consider an “in-door” robot for cleaning purposes (thus with no GPS) </a:t>
            </a:r>
          </a:p>
        </p:txBody>
      </p:sp>
      <p:sp>
        <p:nvSpPr>
          <p:cNvPr id="33" name="CasellaDiTesto 32">
            <a:extLst>
              <a:ext uri="{FF2B5EF4-FFF2-40B4-BE49-F238E27FC236}">
                <a16:creationId xmlns:a16="http://schemas.microsoft.com/office/drawing/2014/main" id="{99D5DE39-5A71-4062-8B0E-1EC2BDFABC6D}"/>
              </a:ext>
            </a:extLst>
          </p:cNvPr>
          <p:cNvSpPr txBox="1"/>
          <p:nvPr/>
        </p:nvSpPr>
        <p:spPr>
          <a:xfrm>
            <a:off x="270632" y="1245365"/>
            <a:ext cx="9539357" cy="384721"/>
          </a:xfrm>
          <a:prstGeom prst="rect">
            <a:avLst/>
          </a:prstGeom>
          <a:noFill/>
        </p:spPr>
        <p:txBody>
          <a:bodyPr wrap="square">
            <a:spAutoFit/>
          </a:bodyPr>
          <a:lstStyle/>
          <a:p>
            <a:pPr marL="285750" indent="-285750">
              <a:buFont typeface="Arial" panose="020B0604020202020204" pitchFamily="34" charset="0"/>
              <a:buChar char="•"/>
            </a:pPr>
            <a:r>
              <a:rPr lang="en-GB" sz="1900" dirty="0"/>
              <a:t>The robot may reason about the world by means of a HMM</a:t>
            </a:r>
          </a:p>
        </p:txBody>
      </p:sp>
      <p:pic>
        <p:nvPicPr>
          <p:cNvPr id="1030" name="Picture 6" descr="VIOMI V300004: Robot Vacuum Cleaner, Viomi SE, black at reichelt elektronik">
            <a:extLst>
              <a:ext uri="{FF2B5EF4-FFF2-40B4-BE49-F238E27FC236}">
                <a16:creationId xmlns:a16="http://schemas.microsoft.com/office/drawing/2014/main" id="{14B31A47-97A1-413E-8D64-CE368B2ECD0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92413" y="522786"/>
            <a:ext cx="1355699" cy="1232972"/>
          </a:xfrm>
          <a:prstGeom prst="rect">
            <a:avLst/>
          </a:prstGeom>
          <a:noFill/>
          <a:extLst>
            <a:ext uri="{909E8E84-426E-40DD-AFC4-6F175D3DCCD1}">
              <a14:hiddenFill xmlns:a14="http://schemas.microsoft.com/office/drawing/2010/main">
                <a:solidFill>
                  <a:srgbClr val="FFFFFF"/>
                </a:solidFill>
              </a14:hiddenFill>
            </a:ext>
          </a:extLst>
        </p:spPr>
      </p:pic>
      <p:sp>
        <p:nvSpPr>
          <p:cNvPr id="48" name="CasellaDiTesto 47">
            <a:extLst>
              <a:ext uri="{FF2B5EF4-FFF2-40B4-BE49-F238E27FC236}">
                <a16:creationId xmlns:a16="http://schemas.microsoft.com/office/drawing/2014/main" id="{7152C69F-75D1-4EC2-9437-2AA07B675C57}"/>
              </a:ext>
            </a:extLst>
          </p:cNvPr>
          <p:cNvSpPr txBox="1"/>
          <p:nvPr/>
        </p:nvSpPr>
        <p:spPr>
          <a:xfrm>
            <a:off x="2938303" y="3219131"/>
            <a:ext cx="6628766" cy="677108"/>
          </a:xfrm>
          <a:prstGeom prst="rect">
            <a:avLst/>
          </a:prstGeom>
          <a:noFill/>
        </p:spPr>
        <p:txBody>
          <a:bodyPr wrap="square">
            <a:spAutoFit/>
          </a:bodyPr>
          <a:lstStyle/>
          <a:p>
            <a:pPr marL="285750" indent="-285750">
              <a:buFont typeface="Arial" panose="020B0604020202020204" pitchFamily="34" charset="0"/>
              <a:buChar char="•"/>
            </a:pPr>
            <a:r>
              <a:rPr lang="en-GB" sz="1900" dirty="0"/>
              <a:t>Here, to simplify the discussion, we assume </a:t>
            </a:r>
            <a:r>
              <a:rPr lang="en-GB" sz="1900" b="1" dirty="0"/>
              <a:t>observations </a:t>
            </a:r>
            <a:r>
              <a:rPr lang="en-GB" sz="1900" dirty="0"/>
              <a:t>are provided by a camera, reading the </a:t>
            </a:r>
            <a:r>
              <a:rPr lang="en-GB" sz="1900" b="1" dirty="0"/>
              <a:t>floor patterns</a:t>
            </a:r>
          </a:p>
        </p:txBody>
      </p:sp>
      <p:sp>
        <p:nvSpPr>
          <p:cNvPr id="16" name="CasellaDiTesto 15">
            <a:extLst>
              <a:ext uri="{FF2B5EF4-FFF2-40B4-BE49-F238E27FC236}">
                <a16:creationId xmlns:a16="http://schemas.microsoft.com/office/drawing/2014/main" id="{F883E700-3888-4582-90C5-D4197FD81F9C}"/>
              </a:ext>
            </a:extLst>
          </p:cNvPr>
          <p:cNvSpPr txBox="1"/>
          <p:nvPr/>
        </p:nvSpPr>
        <p:spPr>
          <a:xfrm>
            <a:off x="2919015" y="5011064"/>
            <a:ext cx="6635910" cy="677108"/>
          </a:xfrm>
          <a:prstGeom prst="rect">
            <a:avLst/>
          </a:prstGeom>
          <a:noFill/>
        </p:spPr>
        <p:txBody>
          <a:bodyPr wrap="square">
            <a:spAutoFit/>
          </a:bodyPr>
          <a:lstStyle/>
          <a:p>
            <a:pPr marL="342900" indent="-342900">
              <a:buFont typeface="Arial" panose="020B0604020202020204" pitchFamily="34" charset="0"/>
              <a:buChar char="•"/>
            </a:pPr>
            <a:r>
              <a:rPr lang="en-GB" sz="1900" dirty="0"/>
              <a:t>On the basis of the </a:t>
            </a:r>
            <a:r>
              <a:rPr lang="en-GB" sz="1900" b="1" dirty="0"/>
              <a:t>Markov property </a:t>
            </a:r>
            <a:r>
              <a:rPr lang="en-GB" sz="1900" dirty="0"/>
              <a:t>we are going to show the robot will be able to:</a:t>
            </a:r>
          </a:p>
        </p:txBody>
      </p:sp>
      <p:sp>
        <p:nvSpPr>
          <p:cNvPr id="17" name="CasellaDiTesto 16">
            <a:extLst>
              <a:ext uri="{FF2B5EF4-FFF2-40B4-BE49-F238E27FC236}">
                <a16:creationId xmlns:a16="http://schemas.microsoft.com/office/drawing/2014/main" id="{E30DC0C7-B64E-49A7-8492-75730931019D}"/>
              </a:ext>
            </a:extLst>
          </p:cNvPr>
          <p:cNvSpPr txBox="1"/>
          <p:nvPr/>
        </p:nvSpPr>
        <p:spPr>
          <a:xfrm>
            <a:off x="3751882" y="5727242"/>
            <a:ext cx="5815187" cy="384721"/>
          </a:xfrm>
          <a:prstGeom prst="rect">
            <a:avLst/>
          </a:prstGeom>
          <a:noFill/>
        </p:spPr>
        <p:txBody>
          <a:bodyPr wrap="square">
            <a:spAutoFit/>
          </a:bodyPr>
          <a:lstStyle/>
          <a:p>
            <a:pPr marL="342900" indent="-342900">
              <a:buFont typeface="Wingdings" panose="05000000000000000000" pitchFamily="2" charset="2"/>
              <a:buChar char="ü"/>
            </a:pPr>
            <a:r>
              <a:rPr lang="en-GB" sz="1900" b="1" dirty="0"/>
              <a:t>learn the house layout (</a:t>
            </a:r>
            <a:r>
              <a:rPr lang="en-GB" sz="1900" b="1" i="1" dirty="0"/>
              <a:t>training phase</a:t>
            </a:r>
            <a:r>
              <a:rPr lang="en-GB" sz="1900" b="1" dirty="0"/>
              <a:t>)</a:t>
            </a:r>
          </a:p>
        </p:txBody>
      </p:sp>
      <mc:AlternateContent xmlns:mc="http://schemas.openxmlformats.org/markup-compatibility/2006" xmlns:a14="http://schemas.microsoft.com/office/drawing/2010/main">
        <mc:Choice Requires="a14">
          <p:sp>
            <p:nvSpPr>
              <p:cNvPr id="18" name="CasellaDiTesto 17">
                <a:extLst>
                  <a:ext uri="{FF2B5EF4-FFF2-40B4-BE49-F238E27FC236}">
                    <a16:creationId xmlns:a16="http://schemas.microsoft.com/office/drawing/2014/main" id="{B962A554-4DF5-4AC6-A908-EE8300265D81}"/>
                  </a:ext>
                </a:extLst>
              </p:cNvPr>
              <p:cNvSpPr txBox="1"/>
              <p:nvPr/>
            </p:nvSpPr>
            <p:spPr>
              <a:xfrm>
                <a:off x="3739739" y="6113150"/>
                <a:ext cx="5815186" cy="384721"/>
              </a:xfrm>
              <a:prstGeom prst="rect">
                <a:avLst/>
              </a:prstGeom>
              <a:noFill/>
            </p:spPr>
            <p:txBody>
              <a:bodyPr wrap="square">
                <a:spAutoFit/>
              </a:bodyPr>
              <a:lstStyle/>
              <a:p>
                <a:pPr marL="342900" indent="-342900">
                  <a:buFont typeface="Wingdings" panose="05000000000000000000" pitchFamily="2" charset="2"/>
                  <a:buChar char="ü"/>
                </a:pPr>
                <a:r>
                  <a:rPr lang="en-GB" sz="1900" b="1" dirty="0"/>
                  <a:t>estimate its location in the map at every time </a:t>
                </a:r>
                <a14:m>
                  <m:oMath xmlns:m="http://schemas.openxmlformats.org/officeDocument/2006/math">
                    <m:r>
                      <a:rPr lang="it-IT" sz="1900" b="1" i="1" smtClean="0">
                        <a:latin typeface="Cambria Math" panose="02040503050406030204" pitchFamily="18" charset="0"/>
                      </a:rPr>
                      <m:t>𝒕</m:t>
                    </m:r>
                  </m:oMath>
                </a14:m>
                <a:endParaRPr lang="en-GB" sz="1900" b="1" dirty="0"/>
              </a:p>
            </p:txBody>
          </p:sp>
        </mc:Choice>
        <mc:Fallback xmlns="">
          <p:sp>
            <p:nvSpPr>
              <p:cNvPr id="18" name="CasellaDiTesto 17">
                <a:extLst>
                  <a:ext uri="{FF2B5EF4-FFF2-40B4-BE49-F238E27FC236}">
                    <a16:creationId xmlns:a16="http://schemas.microsoft.com/office/drawing/2014/main" id="{B962A554-4DF5-4AC6-A908-EE8300265D81}"/>
                  </a:ext>
                </a:extLst>
              </p:cNvPr>
              <p:cNvSpPr txBox="1">
                <a:spLocks noRot="1" noChangeAspect="1" noMove="1" noResize="1" noEditPoints="1" noAdjustHandles="1" noChangeArrowheads="1" noChangeShapeType="1" noTextEdit="1"/>
              </p:cNvSpPr>
              <p:nvPr/>
            </p:nvSpPr>
            <p:spPr>
              <a:xfrm>
                <a:off x="3739739" y="6113150"/>
                <a:ext cx="5815186" cy="384721"/>
              </a:xfrm>
              <a:prstGeom prst="rect">
                <a:avLst/>
              </a:prstGeom>
              <a:blipFill>
                <a:blip r:embed="rId6"/>
                <a:stretch>
                  <a:fillRect l="-734" t="-7937" b="-26984"/>
                </a:stretch>
              </a:blipFill>
            </p:spPr>
            <p:txBody>
              <a:bodyPr/>
              <a:lstStyle/>
              <a:p>
                <a:r>
                  <a:rPr lang="it-IT">
                    <a:noFill/>
                  </a:rPr>
                  <a:t> </a:t>
                </a:r>
              </a:p>
            </p:txBody>
          </p:sp>
        </mc:Fallback>
      </mc:AlternateContent>
      <p:sp>
        <p:nvSpPr>
          <p:cNvPr id="20" name="CasellaDiTesto 19">
            <a:extLst>
              <a:ext uri="{FF2B5EF4-FFF2-40B4-BE49-F238E27FC236}">
                <a16:creationId xmlns:a16="http://schemas.microsoft.com/office/drawing/2014/main" id="{341C4290-CB3E-48F0-AEF0-990270F7C031}"/>
              </a:ext>
            </a:extLst>
          </p:cNvPr>
          <p:cNvSpPr txBox="1"/>
          <p:nvPr/>
        </p:nvSpPr>
        <p:spPr>
          <a:xfrm>
            <a:off x="930841" y="6691130"/>
            <a:ext cx="8974988" cy="415498"/>
          </a:xfrm>
          <a:prstGeom prst="rect">
            <a:avLst/>
          </a:prstGeom>
          <a:noFill/>
        </p:spPr>
        <p:txBody>
          <a:bodyPr wrap="square">
            <a:spAutoFit/>
          </a:bodyPr>
          <a:lstStyle/>
          <a:p>
            <a:r>
              <a:rPr lang="en-GB" sz="2100" dirty="0"/>
              <a:t>All could be done by exploiting the so-called </a:t>
            </a:r>
            <a:r>
              <a:rPr lang="en-GB" sz="2100" b="1" dirty="0"/>
              <a:t>Forward-Backward algorithm</a:t>
            </a:r>
            <a:r>
              <a:rPr lang="en-GB" sz="2100" dirty="0"/>
              <a:t> </a:t>
            </a:r>
          </a:p>
        </p:txBody>
      </p:sp>
      <mc:AlternateContent xmlns:mc="http://schemas.openxmlformats.org/markup-compatibility/2006" xmlns:a14="http://schemas.microsoft.com/office/drawing/2010/main">
        <mc:Choice Requires="a14">
          <p:sp>
            <p:nvSpPr>
              <p:cNvPr id="3" name="Rettangolo 2">
                <a:extLst>
                  <a:ext uri="{FF2B5EF4-FFF2-40B4-BE49-F238E27FC236}">
                    <a16:creationId xmlns:a16="http://schemas.microsoft.com/office/drawing/2014/main" id="{8E10C952-3178-4774-AECE-0015FAA5483C}"/>
                  </a:ext>
                </a:extLst>
              </p:cNvPr>
              <p:cNvSpPr/>
              <p:nvPr/>
            </p:nvSpPr>
            <p:spPr>
              <a:xfrm>
                <a:off x="3751882" y="3983417"/>
                <a:ext cx="2576859"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2400" i="1">
                          <a:latin typeface="Cambria Math" panose="02040503050406030204" pitchFamily="18" charset="0"/>
                        </a:rPr>
                        <m:t>𝑂</m:t>
                      </m:r>
                      <m:r>
                        <a:rPr lang="it-IT" sz="2400" i="1">
                          <a:latin typeface="Cambria Math" panose="02040503050406030204" pitchFamily="18" charset="0"/>
                        </a:rPr>
                        <m:t>=</m:t>
                      </m:r>
                      <m:d>
                        <m:dPr>
                          <m:begChr m:val="{"/>
                          <m:endChr m:val="}"/>
                          <m:ctrlPr>
                            <a:rPr lang="it-IT" sz="2400" i="1">
                              <a:latin typeface="Cambria Math" panose="02040503050406030204" pitchFamily="18" charset="0"/>
                            </a:rPr>
                          </m:ctrlPr>
                        </m:dPr>
                        <m:e>
                          <m:sSub>
                            <m:sSubPr>
                              <m:ctrlPr>
                                <a:rPr lang="it-IT" sz="2400" i="1">
                                  <a:latin typeface="Cambria Math" panose="02040503050406030204" pitchFamily="18" charset="0"/>
                                </a:rPr>
                              </m:ctrlPr>
                            </m:sSubPr>
                            <m:e>
                              <m:r>
                                <a:rPr lang="it-IT" sz="2400" i="1">
                                  <a:latin typeface="Cambria Math" panose="02040503050406030204" pitchFamily="18" charset="0"/>
                                </a:rPr>
                                <m:t>𝑜</m:t>
                              </m:r>
                            </m:e>
                            <m:sub>
                              <m:r>
                                <a:rPr lang="it-IT" sz="2400" i="1">
                                  <a:latin typeface="Cambria Math" panose="02040503050406030204" pitchFamily="18" charset="0"/>
                                </a:rPr>
                                <m:t>1</m:t>
                              </m:r>
                            </m:sub>
                          </m:sSub>
                          <m:r>
                            <a:rPr lang="it-IT" sz="2400" i="1">
                              <a:latin typeface="Cambria Math" panose="02040503050406030204" pitchFamily="18" charset="0"/>
                            </a:rPr>
                            <m:t>,</m:t>
                          </m:r>
                          <m:sSub>
                            <m:sSubPr>
                              <m:ctrlPr>
                                <a:rPr lang="it-IT" sz="2400" i="1">
                                  <a:latin typeface="Cambria Math" panose="02040503050406030204" pitchFamily="18" charset="0"/>
                                </a:rPr>
                              </m:ctrlPr>
                            </m:sSubPr>
                            <m:e>
                              <m:r>
                                <a:rPr lang="it-IT" sz="2400" i="1">
                                  <a:latin typeface="Cambria Math" panose="02040503050406030204" pitchFamily="18" charset="0"/>
                                </a:rPr>
                                <m:t>𝑜</m:t>
                              </m:r>
                            </m:e>
                            <m:sub>
                              <m:r>
                                <a:rPr lang="it-IT" sz="2400" i="1">
                                  <a:latin typeface="Cambria Math" panose="02040503050406030204" pitchFamily="18" charset="0"/>
                                </a:rPr>
                                <m:t>2</m:t>
                              </m:r>
                            </m:sub>
                          </m:sSub>
                          <m:r>
                            <a:rPr lang="it-IT" sz="2400" i="1">
                              <a:latin typeface="Cambria Math" panose="02040503050406030204" pitchFamily="18" charset="0"/>
                            </a:rPr>
                            <m:t>…,</m:t>
                          </m:r>
                          <m:sSub>
                            <m:sSubPr>
                              <m:ctrlPr>
                                <a:rPr lang="it-IT" sz="2400" i="1">
                                  <a:latin typeface="Cambria Math" panose="02040503050406030204" pitchFamily="18" charset="0"/>
                                </a:rPr>
                              </m:ctrlPr>
                            </m:sSubPr>
                            <m:e>
                              <m:r>
                                <a:rPr lang="it-IT" sz="2400" i="1">
                                  <a:latin typeface="Cambria Math" panose="02040503050406030204" pitchFamily="18" charset="0"/>
                                </a:rPr>
                                <m:t>𝑜</m:t>
                              </m:r>
                            </m:e>
                            <m:sub>
                              <m:r>
                                <a:rPr lang="it-IT" sz="2400" i="1">
                                  <a:latin typeface="Cambria Math" panose="02040503050406030204" pitchFamily="18" charset="0"/>
                                </a:rPr>
                                <m:t>𝑇</m:t>
                              </m:r>
                            </m:sub>
                          </m:sSub>
                        </m:e>
                      </m:d>
                    </m:oMath>
                  </m:oMathPara>
                </a14:m>
                <a:endParaRPr lang="it-IT" sz="2400" dirty="0"/>
              </a:p>
            </p:txBody>
          </p:sp>
        </mc:Choice>
        <mc:Fallback xmlns="">
          <p:sp>
            <p:nvSpPr>
              <p:cNvPr id="3" name="Rettangolo 2">
                <a:extLst>
                  <a:ext uri="{FF2B5EF4-FFF2-40B4-BE49-F238E27FC236}">
                    <a16:creationId xmlns:a16="http://schemas.microsoft.com/office/drawing/2014/main" id="{8E10C952-3178-4774-AECE-0015FAA5483C}"/>
                  </a:ext>
                </a:extLst>
              </p:cNvPr>
              <p:cNvSpPr>
                <a:spLocks noRot="1" noChangeAspect="1" noMove="1" noResize="1" noEditPoints="1" noAdjustHandles="1" noChangeArrowheads="1" noChangeShapeType="1" noTextEdit="1"/>
              </p:cNvSpPr>
              <p:nvPr/>
            </p:nvSpPr>
            <p:spPr>
              <a:xfrm>
                <a:off x="3751882" y="3983417"/>
                <a:ext cx="2576859" cy="461665"/>
              </a:xfrm>
              <a:prstGeom prst="rect">
                <a:avLst/>
              </a:prstGeom>
              <a:blipFill>
                <a:blip r:embed="rId7"/>
                <a:stretch>
                  <a:fillRect b="-1316"/>
                </a:stretch>
              </a:blipFill>
            </p:spPr>
            <p:txBody>
              <a:bodyPr/>
              <a:lstStyle/>
              <a:p>
                <a:r>
                  <a:rPr lang="en-US">
                    <a:noFill/>
                  </a:rPr>
                  <a:t> </a:t>
                </a:r>
              </a:p>
            </p:txBody>
          </p:sp>
        </mc:Fallback>
      </mc:AlternateContent>
      <p:sp>
        <p:nvSpPr>
          <p:cNvPr id="11" name="CasellaDiTesto 10">
            <a:extLst>
              <a:ext uri="{FF2B5EF4-FFF2-40B4-BE49-F238E27FC236}">
                <a16:creationId xmlns:a16="http://schemas.microsoft.com/office/drawing/2014/main" id="{3CDD5E8A-3553-4C61-D646-599C3D5C137C}"/>
              </a:ext>
            </a:extLst>
          </p:cNvPr>
          <p:cNvSpPr txBox="1"/>
          <p:nvPr/>
        </p:nvSpPr>
        <p:spPr>
          <a:xfrm>
            <a:off x="275977" y="1716573"/>
            <a:ext cx="9659744" cy="677108"/>
          </a:xfrm>
          <a:prstGeom prst="rect">
            <a:avLst/>
          </a:prstGeom>
          <a:noFill/>
        </p:spPr>
        <p:txBody>
          <a:bodyPr wrap="square">
            <a:spAutoFit/>
          </a:bodyPr>
          <a:lstStyle/>
          <a:p>
            <a:pPr marL="285750" indent="-285750">
              <a:buFont typeface="Arial" panose="020B0604020202020204" pitchFamily="34" charset="0"/>
              <a:buChar char="•"/>
            </a:pPr>
            <a:r>
              <a:rPr lang="en-US" sz="1900" b="0" i="0" dirty="0">
                <a:solidFill>
                  <a:srgbClr val="1F2328"/>
                </a:solidFill>
                <a:effectLst/>
                <a:latin typeface="-apple-system"/>
              </a:rPr>
              <a:t>Cleaning robot generally has noisy sonar sensor and a compass to learn a raw room layout, while identifying new obstacles, or estimating its location based on observation </a:t>
            </a:r>
          </a:p>
        </p:txBody>
      </p:sp>
      <p:sp>
        <p:nvSpPr>
          <p:cNvPr id="14" name="CasellaDiTesto 13">
            <a:extLst>
              <a:ext uri="{FF2B5EF4-FFF2-40B4-BE49-F238E27FC236}">
                <a16:creationId xmlns:a16="http://schemas.microsoft.com/office/drawing/2014/main" id="{0CA60F63-BE84-8822-00AD-F363FEBDEC54}"/>
              </a:ext>
            </a:extLst>
          </p:cNvPr>
          <p:cNvSpPr txBox="1"/>
          <p:nvPr/>
        </p:nvSpPr>
        <p:spPr>
          <a:xfrm>
            <a:off x="3354076" y="4547701"/>
            <a:ext cx="6801040" cy="384721"/>
          </a:xfrm>
          <a:prstGeom prst="rect">
            <a:avLst/>
          </a:prstGeom>
          <a:noFill/>
        </p:spPr>
        <p:txBody>
          <a:bodyPr wrap="square">
            <a:spAutoFit/>
          </a:bodyPr>
          <a:lstStyle/>
          <a:p>
            <a:r>
              <a:rPr lang="en-GB" sz="1900" dirty="0"/>
              <a:t>in place the compass aimed at reading obstacles directions</a:t>
            </a:r>
          </a:p>
        </p:txBody>
      </p:sp>
      <p:sp>
        <p:nvSpPr>
          <p:cNvPr id="7" name="CasellaDiTesto 6">
            <a:extLst>
              <a:ext uri="{FF2B5EF4-FFF2-40B4-BE49-F238E27FC236}">
                <a16:creationId xmlns:a16="http://schemas.microsoft.com/office/drawing/2014/main" id="{B24B611A-72A9-2E2F-03C1-EFA1D720044B}"/>
              </a:ext>
            </a:extLst>
          </p:cNvPr>
          <p:cNvSpPr txBox="1"/>
          <p:nvPr/>
        </p:nvSpPr>
        <p:spPr>
          <a:xfrm>
            <a:off x="285502" y="2470438"/>
            <a:ext cx="9659744" cy="677108"/>
          </a:xfrm>
          <a:prstGeom prst="rect">
            <a:avLst/>
          </a:prstGeom>
          <a:noFill/>
        </p:spPr>
        <p:txBody>
          <a:bodyPr wrap="square">
            <a:spAutoFit/>
          </a:bodyPr>
          <a:lstStyle/>
          <a:p>
            <a:pPr marL="285750" indent="-285750">
              <a:buFont typeface="Arial" panose="020B0604020202020204" pitchFamily="34" charset="0"/>
              <a:buChar char="•"/>
            </a:pPr>
            <a:r>
              <a:rPr lang="en-US" sz="1900" b="0" i="0" dirty="0">
                <a:solidFill>
                  <a:srgbClr val="000000"/>
                </a:solidFill>
                <a:effectLst/>
                <a:latin typeface="-apple-system"/>
              </a:rPr>
              <a:t>Observations generally consist </a:t>
            </a:r>
            <a:r>
              <a:rPr lang="en-US" sz="1900" dirty="0">
                <a:solidFill>
                  <a:srgbClr val="000000"/>
                </a:solidFill>
                <a:latin typeface="-apple-system"/>
              </a:rPr>
              <a:t>in what </a:t>
            </a:r>
            <a:r>
              <a:rPr lang="en-US" sz="1900" b="0" i="0" dirty="0">
                <a:solidFill>
                  <a:srgbClr val="000000"/>
                </a:solidFill>
                <a:effectLst/>
                <a:latin typeface="-apple-system"/>
              </a:rPr>
              <a:t>sensors returns </a:t>
            </a:r>
            <a:r>
              <a:rPr lang="en-US" sz="1900" b="0" i="0" dirty="0" err="1">
                <a:solidFill>
                  <a:srgbClr val="000000"/>
                </a:solidFill>
                <a:effectLst/>
                <a:latin typeface="-apple-system"/>
              </a:rPr>
              <a:t>w.r.t.</a:t>
            </a:r>
            <a:r>
              <a:rPr lang="en-US" sz="1900" b="0" i="0" dirty="0">
                <a:solidFill>
                  <a:srgbClr val="000000"/>
                </a:solidFill>
                <a:effectLst/>
                <a:latin typeface="-apple-system"/>
              </a:rPr>
              <a:t> the known room layout, e.g. “</a:t>
            </a:r>
            <a:r>
              <a:rPr lang="en-US" sz="1900" b="0" i="1" dirty="0">
                <a:solidFill>
                  <a:srgbClr val="000000"/>
                </a:solidFill>
                <a:effectLst/>
                <a:latin typeface="-apple-system"/>
              </a:rPr>
              <a:t>obstacles in the direction North</a:t>
            </a:r>
            <a:r>
              <a:rPr lang="en-US" sz="1900" i="1" dirty="0">
                <a:solidFill>
                  <a:srgbClr val="000000"/>
                </a:solidFill>
                <a:latin typeface="-apple-system"/>
              </a:rPr>
              <a:t>-</a:t>
            </a:r>
            <a:r>
              <a:rPr lang="en-US" sz="1900" b="0" i="1" dirty="0">
                <a:solidFill>
                  <a:srgbClr val="000000"/>
                </a:solidFill>
                <a:effectLst/>
                <a:latin typeface="-apple-system"/>
              </a:rPr>
              <a:t>West, after 2 movements from the charging station”</a:t>
            </a:r>
            <a:endParaRPr lang="en-US" sz="1900" i="1" dirty="0">
              <a:solidFill>
                <a:srgbClr val="1F2328"/>
              </a:solidFill>
              <a:latin typeface="-apple-system"/>
            </a:endParaRPr>
          </a:p>
        </p:txBody>
      </p:sp>
    </p:spTree>
    <p:extLst>
      <p:ext uri="{BB962C8B-B14F-4D97-AF65-F5344CB8AC3E}">
        <p14:creationId xmlns:p14="http://schemas.microsoft.com/office/powerpoint/2010/main" val="3730581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8"/>
                                        </p:tgtEl>
                                        <p:attrNameLst>
                                          <p:attrName>style.visibility</p:attrName>
                                        </p:attrNameLst>
                                      </p:cBhvr>
                                      <p:to>
                                        <p:strVal val="visible"/>
                                      </p:to>
                                    </p:set>
                                    <p:animEffect transition="in" filter="fade">
                                      <p:cBhvr>
                                        <p:cTn id="22" dur="500"/>
                                        <p:tgtEl>
                                          <p:spTgt spid="48"/>
                                        </p:tgtEl>
                                      </p:cBhvr>
                                    </p:animEffect>
                                  </p:childTnLst>
                                </p:cTn>
                              </p:par>
                              <p:par>
                                <p:cTn id="23" presetID="10" presetClass="entr" presetSubtype="0" fill="hold" grpId="0" nodeType="withEffect" nodePh="1">
                                  <p:stCondLst>
                                    <p:cond delay="0"/>
                                  </p:stCondLst>
                                  <p:endCondLst>
                                    <p:cond evt="begin" delay="0">
                                      <p:tn val="23"/>
                                    </p:cond>
                                  </p:end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par>
                                <p:cTn id="26" presetID="10" presetClass="entr" presetSubtype="0" fill="hold"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500"/>
                                        <p:tgtEl>
                                          <p:spTgt spid="3"/>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500"/>
                                        <p:tgtEl>
                                          <p:spTgt spid="1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500"/>
                                        <p:tgtEl>
                                          <p:spTgt spid="18"/>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fade">
                                      <p:cBhvr>
                                        <p:cTn id="50" dur="500"/>
                                        <p:tgtEl>
                                          <p:spTgt spid="19"/>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8" grpId="0"/>
      <p:bldP spid="33" grpId="0"/>
      <p:bldP spid="48" grpId="0"/>
      <p:bldP spid="16" grpId="0"/>
      <p:bldP spid="17" grpId="0"/>
      <p:bldP spid="18" grpId="0"/>
      <p:bldP spid="20" grpId="0"/>
      <p:bldP spid="3" grpId="0"/>
      <p:bldP spid="11" grpId="0"/>
      <p:bldP spid="14"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F7D85A26-DD09-4009-8D8C-2E440CCCD7C8}"/>
              </a:ext>
            </a:extLst>
          </p:cNvPr>
          <p:cNvPicPr>
            <a:picLocks noChangeAspect="1"/>
          </p:cNvPicPr>
          <p:nvPr/>
        </p:nvPicPr>
        <p:blipFill>
          <a:blip r:embed="rId3"/>
          <a:stretch>
            <a:fillRect/>
          </a:stretch>
        </p:blipFill>
        <p:spPr>
          <a:xfrm>
            <a:off x="76362" y="1470509"/>
            <a:ext cx="3259289" cy="3253709"/>
          </a:xfrm>
          <a:prstGeom prst="rect">
            <a:avLst/>
          </a:prstGeom>
        </p:spPr>
      </p:pic>
      <p:sp>
        <p:nvSpPr>
          <p:cNvPr id="2" name="Titolo 1">
            <a:extLst>
              <a:ext uri="{FF2B5EF4-FFF2-40B4-BE49-F238E27FC236}">
                <a16:creationId xmlns:a16="http://schemas.microsoft.com/office/drawing/2014/main" id="{83FF2275-D953-47A5-A53B-5493839F26B8}"/>
              </a:ext>
            </a:extLst>
          </p:cNvPr>
          <p:cNvSpPr>
            <a:spLocks noGrp="1"/>
          </p:cNvSpPr>
          <p:nvPr>
            <p:ph type="title"/>
          </p:nvPr>
        </p:nvSpPr>
        <p:spPr/>
        <p:txBody>
          <a:bodyPr>
            <a:normAutofit/>
          </a:bodyPr>
          <a:lstStyle/>
          <a:p>
            <a:r>
              <a:rPr lang="en-GB" dirty="0"/>
              <a:t>Motivating example</a:t>
            </a:r>
          </a:p>
        </p:txBody>
      </p:sp>
      <p:sp>
        <p:nvSpPr>
          <p:cNvPr id="4" name="Segnaposto piè di pagina 3">
            <a:extLst>
              <a:ext uri="{FF2B5EF4-FFF2-40B4-BE49-F238E27FC236}">
                <a16:creationId xmlns:a16="http://schemas.microsoft.com/office/drawing/2014/main" id="{C909FEEE-D445-4B69-8195-D4EE4B755D47}"/>
              </a:ext>
            </a:extLst>
          </p:cNvPr>
          <p:cNvSpPr>
            <a:spLocks noGrp="1"/>
          </p:cNvSpPr>
          <p:nvPr>
            <p:ph type="ftr" sz="quarter" idx="11"/>
          </p:nvPr>
        </p:nvSpPr>
        <p:spPr/>
        <p:txBody>
          <a:bodyPr/>
          <a:lstStyle/>
          <a:p>
            <a:r>
              <a:rPr lang="it-IT" dirty="0"/>
              <a:t>alessandro.pilloni@unica.it</a:t>
            </a:r>
          </a:p>
        </p:txBody>
      </p:sp>
      <p:sp>
        <p:nvSpPr>
          <p:cNvPr id="5" name="Segnaposto numero diapositiva 4">
            <a:extLst>
              <a:ext uri="{FF2B5EF4-FFF2-40B4-BE49-F238E27FC236}">
                <a16:creationId xmlns:a16="http://schemas.microsoft.com/office/drawing/2014/main" id="{0AF63CC3-A3BD-4308-A0B8-B74E7702A25C}"/>
              </a:ext>
            </a:extLst>
          </p:cNvPr>
          <p:cNvSpPr>
            <a:spLocks noGrp="1"/>
          </p:cNvSpPr>
          <p:nvPr>
            <p:ph type="sldNum" sz="quarter" idx="12"/>
          </p:nvPr>
        </p:nvSpPr>
        <p:spPr/>
        <p:txBody>
          <a:bodyPr/>
          <a:lstStyle/>
          <a:p>
            <a:fld id="{77D38DAF-82E5-4F16-9708-7032B2640FE9}" type="slidenum">
              <a:rPr lang="it-IT" smtClean="0"/>
              <a:t>9</a:t>
            </a:fld>
            <a:endParaRPr lang="it-IT"/>
          </a:p>
        </p:txBody>
      </p:sp>
      <p:pic>
        <p:nvPicPr>
          <p:cNvPr id="47" name="Picture 6" descr="VIOMI V300004: Robot Vacuum Cleaner, Viomi SE, black at reichelt elektronik">
            <a:extLst>
              <a:ext uri="{FF2B5EF4-FFF2-40B4-BE49-F238E27FC236}">
                <a16:creationId xmlns:a16="http://schemas.microsoft.com/office/drawing/2014/main" id="{C0957DFD-C9F1-4974-89AC-D21C1919458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0005" y="4115747"/>
            <a:ext cx="585623" cy="532608"/>
          </a:xfrm>
          <a:prstGeom prst="rect">
            <a:avLst/>
          </a:prstGeom>
          <a:noFill/>
          <a:extLst>
            <a:ext uri="{909E8E84-426E-40DD-AFC4-6F175D3DCCD1}">
              <a14:hiddenFill xmlns:a14="http://schemas.microsoft.com/office/drawing/2010/main">
                <a:solidFill>
                  <a:srgbClr val="FFFFFF"/>
                </a:solidFill>
              </a14:hiddenFill>
            </a:ext>
          </a:extLst>
        </p:spPr>
      </p:pic>
      <p:sp>
        <p:nvSpPr>
          <p:cNvPr id="48" name="CasellaDiTesto 47">
            <a:extLst>
              <a:ext uri="{FF2B5EF4-FFF2-40B4-BE49-F238E27FC236}">
                <a16:creationId xmlns:a16="http://schemas.microsoft.com/office/drawing/2014/main" id="{7152C69F-75D1-4EC2-9437-2AA07B675C57}"/>
              </a:ext>
            </a:extLst>
          </p:cNvPr>
          <p:cNvSpPr txBox="1"/>
          <p:nvPr/>
        </p:nvSpPr>
        <p:spPr>
          <a:xfrm>
            <a:off x="332513" y="955485"/>
            <a:ext cx="6539436" cy="415498"/>
          </a:xfrm>
          <a:prstGeom prst="rect">
            <a:avLst/>
          </a:prstGeom>
          <a:noFill/>
        </p:spPr>
        <p:txBody>
          <a:bodyPr wrap="square">
            <a:spAutoFit/>
          </a:bodyPr>
          <a:lstStyle/>
          <a:p>
            <a:pPr marL="285750" indent="-285750">
              <a:buFont typeface="Arial" panose="020B0604020202020204" pitchFamily="34" charset="0"/>
              <a:buChar char="•"/>
            </a:pPr>
            <a:r>
              <a:rPr lang="en-GB" sz="2100" dirty="0"/>
              <a:t>At the moment let us assume the HMM be known</a:t>
            </a:r>
          </a:p>
        </p:txBody>
      </p:sp>
      <mc:AlternateContent xmlns:mc="http://schemas.openxmlformats.org/markup-compatibility/2006" xmlns:a14="http://schemas.microsoft.com/office/drawing/2010/main">
        <mc:Choice Requires="a14">
          <p:sp>
            <p:nvSpPr>
              <p:cNvPr id="58" name="Rettangolo 57">
                <a:extLst>
                  <a:ext uri="{FF2B5EF4-FFF2-40B4-BE49-F238E27FC236}">
                    <a16:creationId xmlns:a16="http://schemas.microsoft.com/office/drawing/2014/main" id="{F3EB3073-C7EA-47A4-A9DF-6CA3ED5C6EB3}"/>
                  </a:ext>
                </a:extLst>
              </p:cNvPr>
              <p:cNvSpPr/>
              <p:nvPr/>
            </p:nvSpPr>
            <p:spPr>
              <a:xfrm>
                <a:off x="6219955" y="964376"/>
                <a:ext cx="3230949" cy="41549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2100" b="0" i="1" smtClean="0">
                          <a:latin typeface="Cambria Math" panose="02040503050406030204" pitchFamily="18" charset="0"/>
                        </a:rPr>
                        <m:t>𝐻𝑀𝑀</m:t>
                      </m:r>
                      <m:r>
                        <a:rPr lang="it-IT" sz="2100" b="0" i="1" smtClean="0">
                          <a:latin typeface="Cambria Math" panose="02040503050406030204" pitchFamily="18" charset="0"/>
                        </a:rPr>
                        <m:t>≡(</m:t>
                      </m:r>
                      <m:r>
                        <a:rPr lang="it-IT" sz="2100" b="0" i="1" smtClean="0">
                          <a:latin typeface="Cambria Math" panose="02040503050406030204" pitchFamily="18" charset="0"/>
                        </a:rPr>
                        <m:t>𝑁</m:t>
                      </m:r>
                      <m:r>
                        <a:rPr lang="it-IT" sz="2100" b="0" i="1" smtClean="0">
                          <a:latin typeface="Cambria Math" panose="02040503050406030204" pitchFamily="18" charset="0"/>
                        </a:rPr>
                        <m:t>,</m:t>
                      </m:r>
                      <m:r>
                        <a:rPr lang="it-IT" sz="2100" b="0" i="1" smtClean="0">
                          <a:latin typeface="Cambria Math" panose="02040503050406030204" pitchFamily="18" charset="0"/>
                        </a:rPr>
                        <m:t>𝑀</m:t>
                      </m:r>
                      <m:r>
                        <a:rPr lang="it-IT" sz="2100" b="0" i="1" smtClean="0">
                          <a:latin typeface="Cambria Math" panose="02040503050406030204" pitchFamily="18" charset="0"/>
                        </a:rPr>
                        <m:t>,</m:t>
                      </m:r>
                      <m:r>
                        <a:rPr lang="it-IT" sz="2100" b="0" i="1" smtClean="0">
                          <a:latin typeface="Cambria Math" panose="02040503050406030204" pitchFamily="18" charset="0"/>
                        </a:rPr>
                        <m:t>𝐴</m:t>
                      </m:r>
                      <m:r>
                        <a:rPr lang="it-IT" sz="2100" b="0" i="1" smtClean="0">
                          <a:latin typeface="Cambria Math" panose="02040503050406030204" pitchFamily="18" charset="0"/>
                        </a:rPr>
                        <m:t>,</m:t>
                      </m:r>
                      <m:r>
                        <a:rPr lang="it-IT" sz="2100" b="0" i="1" smtClean="0">
                          <a:latin typeface="Cambria Math" panose="02040503050406030204" pitchFamily="18" charset="0"/>
                        </a:rPr>
                        <m:t>𝐵</m:t>
                      </m:r>
                      <m:r>
                        <a:rPr lang="it-IT" sz="2100" b="0" i="1" smtClean="0">
                          <a:latin typeface="Cambria Math" panose="02040503050406030204" pitchFamily="18" charset="0"/>
                        </a:rPr>
                        <m:t>,</m:t>
                      </m:r>
                      <m:r>
                        <m:rPr>
                          <m:sty m:val="p"/>
                        </m:rPr>
                        <a:rPr lang="it-IT" sz="2100" b="0" i="0" smtClean="0">
                          <a:latin typeface="Cambria Math" panose="02040503050406030204" pitchFamily="18" charset="0"/>
                        </a:rPr>
                        <m:t>Π</m:t>
                      </m:r>
                      <m:r>
                        <a:rPr lang="it-IT" sz="2100" b="0" i="1" smtClean="0">
                          <a:latin typeface="Cambria Math" panose="02040503050406030204" pitchFamily="18" charset="0"/>
                        </a:rPr>
                        <m:t>(0))</m:t>
                      </m:r>
                    </m:oMath>
                  </m:oMathPara>
                </a14:m>
                <a:endParaRPr lang="it-IT" sz="2100" dirty="0"/>
              </a:p>
            </p:txBody>
          </p:sp>
        </mc:Choice>
        <mc:Fallback xmlns="">
          <p:sp>
            <p:nvSpPr>
              <p:cNvPr id="58" name="Rettangolo 57">
                <a:extLst>
                  <a:ext uri="{FF2B5EF4-FFF2-40B4-BE49-F238E27FC236}">
                    <a16:creationId xmlns:a16="http://schemas.microsoft.com/office/drawing/2014/main" id="{F3EB3073-C7EA-47A4-A9DF-6CA3ED5C6EB3}"/>
                  </a:ext>
                </a:extLst>
              </p:cNvPr>
              <p:cNvSpPr>
                <a:spLocks noRot="1" noChangeAspect="1" noMove="1" noResize="1" noEditPoints="1" noAdjustHandles="1" noChangeArrowheads="1" noChangeShapeType="1" noTextEdit="1"/>
              </p:cNvSpPr>
              <p:nvPr/>
            </p:nvSpPr>
            <p:spPr>
              <a:xfrm>
                <a:off x="6219955" y="964376"/>
                <a:ext cx="3230949" cy="415498"/>
              </a:xfrm>
              <a:prstGeom prst="rect">
                <a:avLst/>
              </a:prstGeom>
              <a:blipFill>
                <a:blip r:embed="rId5"/>
                <a:stretch>
                  <a:fillRect b="-176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2" name="Rettangolo 61">
                <a:extLst>
                  <a:ext uri="{FF2B5EF4-FFF2-40B4-BE49-F238E27FC236}">
                    <a16:creationId xmlns:a16="http://schemas.microsoft.com/office/drawing/2014/main" id="{2BE44307-2CB0-465E-AA2F-B8D262F2D47B}"/>
                  </a:ext>
                </a:extLst>
              </p:cNvPr>
              <p:cNvSpPr/>
              <p:nvPr/>
            </p:nvSpPr>
            <p:spPr>
              <a:xfrm>
                <a:off x="1223542" y="4578207"/>
                <a:ext cx="2509213"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2000" b="0" i="1" smtClean="0">
                          <a:latin typeface="Cambria Math" panose="02040503050406030204" pitchFamily="18" charset="0"/>
                        </a:rPr>
                        <m:t>0:</m:t>
                      </m:r>
                      <m:r>
                        <a:rPr lang="it-IT" sz="2000" b="0" i="1" smtClean="0">
                          <a:latin typeface="Cambria Math" panose="02040503050406030204" pitchFamily="18" charset="0"/>
                        </a:rPr>
                        <m:t>𝐶h𝑎𝑟𝑔𝑖𝑛𝑔</m:t>
                      </m:r>
                      <m:r>
                        <a:rPr lang="it-IT" sz="2000" b="0" i="1" smtClean="0">
                          <a:latin typeface="Cambria Math" panose="02040503050406030204" pitchFamily="18" charset="0"/>
                        </a:rPr>
                        <m:t> </m:t>
                      </m:r>
                      <m:r>
                        <a:rPr lang="it-IT" sz="2000" b="0" i="1" smtClean="0">
                          <a:latin typeface="Cambria Math" panose="02040503050406030204" pitchFamily="18" charset="0"/>
                        </a:rPr>
                        <m:t>𝑆𝑡𝑎𝑡𝑖𝑜𝑛</m:t>
                      </m:r>
                    </m:oMath>
                  </m:oMathPara>
                </a14:m>
                <a:endParaRPr lang="it-IT" sz="2000" dirty="0"/>
              </a:p>
            </p:txBody>
          </p:sp>
        </mc:Choice>
        <mc:Fallback xmlns="">
          <p:sp>
            <p:nvSpPr>
              <p:cNvPr id="62" name="Rettangolo 61">
                <a:extLst>
                  <a:ext uri="{FF2B5EF4-FFF2-40B4-BE49-F238E27FC236}">
                    <a16:creationId xmlns:a16="http://schemas.microsoft.com/office/drawing/2014/main" id="{2BE44307-2CB0-465E-AA2F-B8D262F2D47B}"/>
                  </a:ext>
                </a:extLst>
              </p:cNvPr>
              <p:cNvSpPr>
                <a:spLocks noRot="1" noChangeAspect="1" noMove="1" noResize="1" noEditPoints="1" noAdjustHandles="1" noChangeArrowheads="1" noChangeShapeType="1" noTextEdit="1"/>
              </p:cNvSpPr>
              <p:nvPr/>
            </p:nvSpPr>
            <p:spPr>
              <a:xfrm>
                <a:off x="1223542" y="4578207"/>
                <a:ext cx="2509213" cy="400110"/>
              </a:xfrm>
              <a:prstGeom prst="rect">
                <a:avLst/>
              </a:prstGeom>
              <a:blipFill>
                <a:blip r:embed="rId9"/>
                <a:stretch>
                  <a:fillRect b="-13636"/>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66" name="Rettangolo 65">
                <a:extLst>
                  <a:ext uri="{FF2B5EF4-FFF2-40B4-BE49-F238E27FC236}">
                    <a16:creationId xmlns:a16="http://schemas.microsoft.com/office/drawing/2014/main" id="{6903389A-F036-4FD2-B10C-1BBCF7249DD5}"/>
                  </a:ext>
                </a:extLst>
              </p:cNvPr>
              <p:cNvSpPr/>
              <p:nvPr/>
            </p:nvSpPr>
            <p:spPr>
              <a:xfrm>
                <a:off x="1254399" y="4919023"/>
                <a:ext cx="991810"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sz="2000" b="0" i="1" smtClean="0">
                              <a:latin typeface="Cambria Math" panose="02040503050406030204" pitchFamily="18" charset="0"/>
                            </a:rPr>
                          </m:ctrlPr>
                        </m:sSubPr>
                        <m:e>
                          <m:r>
                            <a:rPr lang="it-IT" sz="2000" b="0" i="1" smtClean="0">
                              <a:latin typeface="Cambria Math" panose="02040503050406030204" pitchFamily="18" charset="0"/>
                            </a:rPr>
                            <m:t>𝜋</m:t>
                          </m:r>
                        </m:e>
                        <m:sub>
                          <m:r>
                            <a:rPr lang="it-IT" sz="2000" b="0" i="1" smtClean="0">
                              <a:latin typeface="Cambria Math" panose="02040503050406030204" pitchFamily="18" charset="0"/>
                            </a:rPr>
                            <m:t>0</m:t>
                          </m:r>
                        </m:sub>
                      </m:sSub>
                      <m:r>
                        <a:rPr lang="it-IT" sz="2000" b="0" i="1" smtClean="0">
                          <a:latin typeface="Cambria Math" panose="02040503050406030204" pitchFamily="18" charset="0"/>
                        </a:rPr>
                        <m:t>=1</m:t>
                      </m:r>
                    </m:oMath>
                  </m:oMathPara>
                </a14:m>
                <a:endParaRPr lang="it-IT" sz="2000" dirty="0"/>
              </a:p>
            </p:txBody>
          </p:sp>
        </mc:Choice>
        <mc:Fallback xmlns="">
          <p:sp>
            <p:nvSpPr>
              <p:cNvPr id="66" name="Rettangolo 65">
                <a:extLst>
                  <a:ext uri="{FF2B5EF4-FFF2-40B4-BE49-F238E27FC236}">
                    <a16:creationId xmlns:a16="http://schemas.microsoft.com/office/drawing/2014/main" id="{6903389A-F036-4FD2-B10C-1BBCF7249DD5}"/>
                  </a:ext>
                </a:extLst>
              </p:cNvPr>
              <p:cNvSpPr>
                <a:spLocks noRot="1" noChangeAspect="1" noMove="1" noResize="1" noEditPoints="1" noAdjustHandles="1" noChangeArrowheads="1" noChangeShapeType="1" noTextEdit="1"/>
              </p:cNvSpPr>
              <p:nvPr/>
            </p:nvSpPr>
            <p:spPr>
              <a:xfrm>
                <a:off x="1254399" y="4919023"/>
                <a:ext cx="991810" cy="400110"/>
              </a:xfrm>
              <a:prstGeom prst="rect">
                <a:avLst/>
              </a:prstGeom>
              <a:blipFill>
                <a:blip r:embed="rId10"/>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59" name="Rettangolo 58">
                <a:extLst>
                  <a:ext uri="{FF2B5EF4-FFF2-40B4-BE49-F238E27FC236}">
                    <a16:creationId xmlns:a16="http://schemas.microsoft.com/office/drawing/2014/main" id="{11D86217-FBE4-4565-BF44-09D0BC5B7705}"/>
                  </a:ext>
                </a:extLst>
              </p:cNvPr>
              <p:cNvSpPr/>
              <p:nvPr/>
            </p:nvSpPr>
            <p:spPr>
              <a:xfrm>
                <a:off x="169551" y="5897353"/>
                <a:ext cx="4024307" cy="132343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2000" b="0" i="1" smtClean="0">
                          <a:latin typeface="Cambria Math" panose="02040503050406030204" pitchFamily="18" charset="0"/>
                        </a:rPr>
                        <m:t>𝑀</m:t>
                      </m:r>
                      <m:r>
                        <a:rPr lang="it-IT" sz="2000" i="1">
                          <a:latin typeface="Cambria Math" panose="02040503050406030204" pitchFamily="18" charset="0"/>
                        </a:rPr>
                        <m:t>=</m:t>
                      </m:r>
                      <m:d>
                        <m:dPr>
                          <m:begChr m:val="{"/>
                          <m:endChr m:val="}"/>
                          <m:ctrlPr>
                            <a:rPr lang="it-IT" sz="2000" i="1">
                              <a:latin typeface="Cambria Math" panose="02040503050406030204" pitchFamily="18" charset="0"/>
                            </a:rPr>
                          </m:ctrlPr>
                        </m:dPr>
                        <m:e>
                          <m:r>
                            <a:rPr lang="it-IT" sz="2000" b="0" i="1" smtClean="0">
                              <a:latin typeface="Cambria Math" panose="02040503050406030204" pitchFamily="18" charset="0"/>
                            </a:rPr>
                            <m:t>                                                     </m:t>
                          </m:r>
                        </m:e>
                      </m:d>
                    </m:oMath>
                  </m:oMathPara>
                </a14:m>
                <a:endParaRPr lang="it-IT" sz="2000" dirty="0"/>
              </a:p>
              <a:p>
                <a:endParaRPr lang="it-IT" sz="2000" dirty="0"/>
              </a:p>
              <a:p>
                <a:r>
                  <a:rPr lang="it-IT" sz="2000" dirty="0"/>
                  <a:t>      </a:t>
                </a:r>
                <a14:m>
                  <m:oMath xmlns:m="http://schemas.openxmlformats.org/officeDocument/2006/math">
                    <m:r>
                      <a:rPr lang="it-IT" sz="2000" dirty="0">
                        <a:latin typeface="Cambria Math" panose="02040503050406030204" pitchFamily="18" charset="0"/>
                      </a:rPr>
                      <m:t> </m:t>
                    </m:r>
                    <m:r>
                      <a:rPr lang="it-IT" sz="2000" i="1">
                        <a:latin typeface="Cambria Math" panose="02040503050406030204" pitchFamily="18" charset="0"/>
                      </a:rPr>
                      <m:t>=</m:t>
                    </m:r>
                    <m:d>
                      <m:dPr>
                        <m:begChr m:val="{"/>
                        <m:endChr m:val="}"/>
                        <m:ctrlPr>
                          <a:rPr lang="it-IT" sz="2000" b="0" i="1" smtClean="0">
                            <a:latin typeface="Cambria Math" panose="02040503050406030204" pitchFamily="18" charset="0"/>
                          </a:rPr>
                        </m:ctrlPr>
                      </m:dPr>
                      <m:e>
                        <m:sSub>
                          <m:sSubPr>
                            <m:ctrlPr>
                              <a:rPr lang="it-IT" sz="2000" b="0" i="1" smtClean="0">
                                <a:latin typeface="Cambria Math" panose="02040503050406030204" pitchFamily="18" charset="0"/>
                              </a:rPr>
                            </m:ctrlPr>
                          </m:sSubPr>
                          <m:e>
                            <m:r>
                              <a:rPr lang="it-IT" sz="2000" b="0" i="1" smtClean="0">
                                <a:latin typeface="Cambria Math" panose="02040503050406030204" pitchFamily="18" charset="0"/>
                              </a:rPr>
                              <m:t>𝑚</m:t>
                            </m:r>
                          </m:e>
                          <m:sub>
                            <m:r>
                              <a:rPr lang="it-IT" sz="2000" b="0" i="1" smtClean="0">
                                <a:latin typeface="Cambria Math" panose="02040503050406030204" pitchFamily="18" charset="0"/>
                              </a:rPr>
                              <m:t>1</m:t>
                            </m:r>
                          </m:sub>
                        </m:sSub>
                        <m:r>
                          <a:rPr lang="it-IT" sz="2000" b="0" i="1" smtClean="0">
                            <a:latin typeface="Cambria Math" panose="02040503050406030204" pitchFamily="18" charset="0"/>
                          </a:rPr>
                          <m:t>,</m:t>
                        </m:r>
                        <m:sSub>
                          <m:sSubPr>
                            <m:ctrlPr>
                              <a:rPr lang="it-IT" sz="2000" b="0" i="1" smtClean="0">
                                <a:latin typeface="Cambria Math" panose="02040503050406030204" pitchFamily="18" charset="0"/>
                              </a:rPr>
                            </m:ctrlPr>
                          </m:sSubPr>
                          <m:e>
                            <m:r>
                              <a:rPr lang="it-IT" sz="2000" b="0" i="1" smtClean="0">
                                <a:latin typeface="Cambria Math" panose="02040503050406030204" pitchFamily="18" charset="0"/>
                              </a:rPr>
                              <m:t>𝑚</m:t>
                            </m:r>
                          </m:e>
                          <m:sub>
                            <m:r>
                              <a:rPr lang="it-IT" sz="2000" b="0" i="1" smtClean="0">
                                <a:latin typeface="Cambria Math" panose="02040503050406030204" pitchFamily="18" charset="0"/>
                              </a:rPr>
                              <m:t>2</m:t>
                            </m:r>
                          </m:sub>
                        </m:sSub>
                        <m:r>
                          <a:rPr lang="it-IT" sz="2000" b="0" i="1" smtClean="0">
                            <a:latin typeface="Cambria Math" panose="02040503050406030204" pitchFamily="18" charset="0"/>
                          </a:rPr>
                          <m:t>, </m:t>
                        </m:r>
                        <m:sSub>
                          <m:sSubPr>
                            <m:ctrlPr>
                              <a:rPr lang="it-IT" sz="2000" b="0" i="1" smtClean="0">
                                <a:latin typeface="Cambria Math" panose="02040503050406030204" pitchFamily="18" charset="0"/>
                              </a:rPr>
                            </m:ctrlPr>
                          </m:sSubPr>
                          <m:e>
                            <m:r>
                              <a:rPr lang="it-IT" sz="2000" b="0" i="1" smtClean="0">
                                <a:latin typeface="Cambria Math" panose="02040503050406030204" pitchFamily="18" charset="0"/>
                              </a:rPr>
                              <m:t>𝑚</m:t>
                            </m:r>
                          </m:e>
                          <m:sub>
                            <m:r>
                              <a:rPr lang="it-IT" sz="2000" b="0" i="1" smtClean="0">
                                <a:latin typeface="Cambria Math" panose="02040503050406030204" pitchFamily="18" charset="0"/>
                              </a:rPr>
                              <m:t>3</m:t>
                            </m:r>
                          </m:sub>
                        </m:sSub>
                        <m:r>
                          <a:rPr lang="it-IT" sz="2000" b="0" i="1" smtClean="0">
                            <a:latin typeface="Cambria Math" panose="02040503050406030204" pitchFamily="18" charset="0"/>
                          </a:rPr>
                          <m:t>,</m:t>
                        </m:r>
                        <m:sSub>
                          <m:sSubPr>
                            <m:ctrlPr>
                              <a:rPr lang="it-IT" sz="2000" b="0" i="1" smtClean="0">
                                <a:latin typeface="Cambria Math" panose="02040503050406030204" pitchFamily="18" charset="0"/>
                              </a:rPr>
                            </m:ctrlPr>
                          </m:sSubPr>
                          <m:e>
                            <m:r>
                              <a:rPr lang="it-IT" sz="2000" b="0" i="1" smtClean="0">
                                <a:latin typeface="Cambria Math" panose="02040503050406030204" pitchFamily="18" charset="0"/>
                              </a:rPr>
                              <m:t>𝑚</m:t>
                            </m:r>
                          </m:e>
                          <m:sub>
                            <m:r>
                              <a:rPr lang="it-IT" sz="2000" b="0" i="1" smtClean="0">
                                <a:latin typeface="Cambria Math" panose="02040503050406030204" pitchFamily="18" charset="0"/>
                              </a:rPr>
                              <m:t>4</m:t>
                            </m:r>
                          </m:sub>
                        </m:sSub>
                        <m:r>
                          <a:rPr lang="it-IT" sz="2000" b="0" i="1" smtClean="0">
                            <a:latin typeface="Cambria Math" panose="02040503050406030204" pitchFamily="18" charset="0"/>
                          </a:rPr>
                          <m:t>,</m:t>
                        </m:r>
                        <m:sSub>
                          <m:sSubPr>
                            <m:ctrlPr>
                              <a:rPr lang="it-IT" sz="2000" b="0" i="1" smtClean="0">
                                <a:latin typeface="Cambria Math" panose="02040503050406030204" pitchFamily="18" charset="0"/>
                              </a:rPr>
                            </m:ctrlPr>
                          </m:sSubPr>
                          <m:e>
                            <m:r>
                              <a:rPr lang="it-IT" sz="2000" b="0" i="1" smtClean="0">
                                <a:latin typeface="Cambria Math" panose="02040503050406030204" pitchFamily="18" charset="0"/>
                              </a:rPr>
                              <m:t>𝑚</m:t>
                            </m:r>
                          </m:e>
                          <m:sub>
                            <m:r>
                              <a:rPr lang="it-IT" sz="2000" b="0" i="1" smtClean="0">
                                <a:latin typeface="Cambria Math" panose="02040503050406030204" pitchFamily="18" charset="0"/>
                              </a:rPr>
                              <m:t>5</m:t>
                            </m:r>
                          </m:sub>
                        </m:sSub>
                        <m:r>
                          <a:rPr lang="it-IT" sz="2000" b="0" i="1" smtClean="0">
                            <a:latin typeface="Cambria Math" panose="02040503050406030204" pitchFamily="18" charset="0"/>
                          </a:rPr>
                          <m:t>,</m:t>
                        </m:r>
                        <m:sSub>
                          <m:sSubPr>
                            <m:ctrlPr>
                              <a:rPr lang="it-IT" sz="2000" b="0" i="1" smtClean="0">
                                <a:latin typeface="Cambria Math" panose="02040503050406030204" pitchFamily="18" charset="0"/>
                              </a:rPr>
                            </m:ctrlPr>
                          </m:sSubPr>
                          <m:e>
                            <m:r>
                              <a:rPr lang="it-IT" sz="2000" b="0" i="1" smtClean="0">
                                <a:latin typeface="Cambria Math" panose="02040503050406030204" pitchFamily="18" charset="0"/>
                              </a:rPr>
                              <m:t>𝑚</m:t>
                            </m:r>
                          </m:e>
                          <m:sub>
                            <m:r>
                              <a:rPr lang="it-IT" sz="2000" b="0" i="1" smtClean="0">
                                <a:latin typeface="Cambria Math" panose="02040503050406030204" pitchFamily="18" charset="0"/>
                              </a:rPr>
                              <m:t>6</m:t>
                            </m:r>
                          </m:sub>
                        </m:sSub>
                        <m:r>
                          <a:rPr lang="it-IT" sz="2000" b="0" i="1" smtClean="0">
                            <a:latin typeface="Cambria Math" panose="02040503050406030204" pitchFamily="18" charset="0"/>
                          </a:rPr>
                          <m:t>,</m:t>
                        </m:r>
                        <m:sSub>
                          <m:sSubPr>
                            <m:ctrlPr>
                              <a:rPr lang="it-IT" sz="2000" b="0" i="1" smtClean="0">
                                <a:latin typeface="Cambria Math" panose="02040503050406030204" pitchFamily="18" charset="0"/>
                              </a:rPr>
                            </m:ctrlPr>
                          </m:sSubPr>
                          <m:e>
                            <m:r>
                              <a:rPr lang="it-IT" sz="2000" b="0" i="1" smtClean="0">
                                <a:latin typeface="Cambria Math" panose="02040503050406030204" pitchFamily="18" charset="0"/>
                              </a:rPr>
                              <m:t>𝑚</m:t>
                            </m:r>
                          </m:e>
                          <m:sub>
                            <m:r>
                              <a:rPr lang="it-IT" sz="2000" b="0" i="1" smtClean="0">
                                <a:latin typeface="Cambria Math" panose="02040503050406030204" pitchFamily="18" charset="0"/>
                              </a:rPr>
                              <m:t>7</m:t>
                            </m:r>
                          </m:sub>
                        </m:sSub>
                      </m:e>
                    </m:d>
                  </m:oMath>
                </a14:m>
                <a:endParaRPr lang="it-IT" sz="2000" dirty="0"/>
              </a:p>
              <a:p>
                <a:endParaRPr lang="it-IT" sz="2000" dirty="0"/>
              </a:p>
            </p:txBody>
          </p:sp>
        </mc:Choice>
        <mc:Fallback xmlns="">
          <p:sp>
            <p:nvSpPr>
              <p:cNvPr id="59" name="Rettangolo 58">
                <a:extLst>
                  <a:ext uri="{FF2B5EF4-FFF2-40B4-BE49-F238E27FC236}">
                    <a16:creationId xmlns:a16="http://schemas.microsoft.com/office/drawing/2014/main" id="{11D86217-FBE4-4565-BF44-09D0BC5B7705}"/>
                  </a:ext>
                </a:extLst>
              </p:cNvPr>
              <p:cNvSpPr>
                <a:spLocks noRot="1" noChangeAspect="1" noMove="1" noResize="1" noEditPoints="1" noAdjustHandles="1" noChangeArrowheads="1" noChangeShapeType="1" noTextEdit="1"/>
              </p:cNvSpPr>
              <p:nvPr/>
            </p:nvSpPr>
            <p:spPr>
              <a:xfrm>
                <a:off x="169551" y="5897353"/>
                <a:ext cx="4024307" cy="1323439"/>
              </a:xfrm>
              <a:prstGeom prst="rect">
                <a:avLst/>
              </a:prstGeom>
              <a:blipFill>
                <a:blip r:embed="rId11"/>
                <a:stretch>
                  <a:fillRect/>
                </a:stretch>
              </a:blipFill>
            </p:spPr>
            <p:txBody>
              <a:bodyPr/>
              <a:lstStyle/>
              <a:p>
                <a:r>
                  <a:rPr lang="en-US">
                    <a:noFill/>
                  </a:rPr>
                  <a:t> </a:t>
                </a:r>
              </a:p>
            </p:txBody>
          </p:sp>
        </mc:Fallback>
      </mc:AlternateContent>
      <p:pic>
        <p:nvPicPr>
          <p:cNvPr id="13" name="Immagine 12">
            <a:extLst>
              <a:ext uri="{FF2B5EF4-FFF2-40B4-BE49-F238E27FC236}">
                <a16:creationId xmlns:a16="http://schemas.microsoft.com/office/drawing/2014/main" id="{0A5F3D45-49A9-430B-ADBB-581E59D265ED}"/>
              </a:ext>
            </a:extLst>
          </p:cNvPr>
          <p:cNvPicPr>
            <a:picLocks noChangeAspect="1"/>
          </p:cNvPicPr>
          <p:nvPr/>
        </p:nvPicPr>
        <p:blipFill>
          <a:blip r:embed="rId12"/>
          <a:stretch>
            <a:fillRect/>
          </a:stretch>
        </p:blipFill>
        <p:spPr>
          <a:xfrm>
            <a:off x="1007470" y="5932842"/>
            <a:ext cx="2861166" cy="377339"/>
          </a:xfrm>
          <a:prstGeom prst="rect">
            <a:avLst/>
          </a:prstGeom>
        </p:spPr>
      </p:pic>
      <p:grpSp>
        <p:nvGrpSpPr>
          <p:cNvPr id="97" name="Gruppo 96">
            <a:extLst>
              <a:ext uri="{FF2B5EF4-FFF2-40B4-BE49-F238E27FC236}">
                <a16:creationId xmlns:a16="http://schemas.microsoft.com/office/drawing/2014/main" id="{FE7EFC07-6521-445F-8936-ABFB70C8E2B9}"/>
              </a:ext>
            </a:extLst>
          </p:cNvPr>
          <p:cNvGrpSpPr/>
          <p:nvPr/>
        </p:nvGrpSpPr>
        <p:grpSpPr>
          <a:xfrm>
            <a:off x="5547103" y="5505231"/>
            <a:ext cx="3630064" cy="1803049"/>
            <a:chOff x="4904174" y="5526656"/>
            <a:chExt cx="4061088" cy="2055750"/>
          </a:xfrm>
        </p:grpSpPr>
        <mc:AlternateContent xmlns:mc="http://schemas.openxmlformats.org/markup-compatibility/2006" xmlns:a14="http://schemas.microsoft.com/office/drawing/2010/main">
          <mc:Choice Requires="a14">
            <p:sp>
              <p:nvSpPr>
                <p:cNvPr id="68" name="Rettangolo 67">
                  <a:extLst>
                    <a:ext uri="{FF2B5EF4-FFF2-40B4-BE49-F238E27FC236}">
                      <a16:creationId xmlns:a16="http://schemas.microsoft.com/office/drawing/2014/main" id="{454F1F97-2307-428F-B961-2F26485160A5}"/>
                    </a:ext>
                  </a:extLst>
                </p:cNvPr>
                <p:cNvSpPr/>
                <p:nvPr/>
              </p:nvSpPr>
              <p:spPr>
                <a:xfrm>
                  <a:off x="6089677" y="7003547"/>
                  <a:ext cx="2875585" cy="578859"/>
                </a:xfrm>
                <a:prstGeom prst="rect">
                  <a:avLst/>
                </a:prstGeom>
              </p:spPr>
              <p:txBody>
                <a:bodyPr wrap="none">
                  <a:spAutoFit/>
                </a:bodyPr>
                <a:lstStyle/>
                <a:p>
                  <a14:m>
                    <m:oMath xmlns:m="http://schemas.openxmlformats.org/officeDocument/2006/math">
                      <m:f>
                        <m:fPr>
                          <m:ctrlPr>
                            <a:rPr lang="it-IT" sz="1900" b="0" i="1" smtClean="0">
                              <a:latin typeface="Cambria Math" panose="02040503050406030204" pitchFamily="18" charset="0"/>
                            </a:rPr>
                          </m:ctrlPr>
                        </m:fPr>
                        <m:num>
                          <m:r>
                            <a:rPr lang="it-IT" sz="1900" i="1" smtClean="0">
                              <a:latin typeface="Cambria Math" panose="02040503050406030204" pitchFamily="18" charset="0"/>
                            </a:rPr>
                            <m:t>1</m:t>
                          </m:r>
                        </m:num>
                        <m:den>
                          <m:r>
                            <a:rPr lang="it-IT" sz="1900" b="0" i="1" smtClean="0">
                              <a:latin typeface="Cambria Math" panose="02040503050406030204" pitchFamily="18" charset="0"/>
                            </a:rPr>
                            <m:t>5</m:t>
                          </m:r>
                        </m:den>
                      </m:f>
                      <m:r>
                        <a:rPr lang="it-IT" sz="1900" b="0" i="1" smtClean="0">
                          <a:latin typeface="Cambria Math" panose="02040503050406030204" pitchFamily="18" charset="0"/>
                        </a:rPr>
                        <m:t>    </m:t>
                      </m:r>
                      <m:f>
                        <m:fPr>
                          <m:ctrlPr>
                            <a:rPr lang="it-IT" sz="1900" b="0" i="1" smtClean="0">
                              <a:latin typeface="Cambria Math" panose="02040503050406030204" pitchFamily="18" charset="0"/>
                            </a:rPr>
                          </m:ctrlPr>
                        </m:fPr>
                        <m:num>
                          <m:r>
                            <a:rPr lang="it-IT" sz="1900" b="0" i="1" smtClean="0">
                              <a:latin typeface="Cambria Math" panose="02040503050406030204" pitchFamily="18" charset="0"/>
                            </a:rPr>
                            <m:t>3</m:t>
                          </m:r>
                        </m:num>
                        <m:den>
                          <m:r>
                            <a:rPr lang="it-IT" sz="1900" b="0" i="1" smtClean="0">
                              <a:latin typeface="Cambria Math" panose="02040503050406030204" pitchFamily="18" charset="0"/>
                            </a:rPr>
                            <m:t>5</m:t>
                          </m:r>
                        </m:den>
                      </m:f>
                      <m:r>
                        <a:rPr lang="it-IT" sz="1900" b="0" i="1" smtClean="0">
                          <a:latin typeface="Cambria Math" panose="02040503050406030204" pitchFamily="18" charset="0"/>
                        </a:rPr>
                        <m:t>    0     0    </m:t>
                      </m:r>
                      <m:f>
                        <m:fPr>
                          <m:ctrlPr>
                            <a:rPr lang="it-IT" sz="1900" b="0" i="1" smtClean="0">
                              <a:latin typeface="Cambria Math" panose="02040503050406030204" pitchFamily="18" charset="0"/>
                            </a:rPr>
                          </m:ctrlPr>
                        </m:fPr>
                        <m:num>
                          <m:r>
                            <a:rPr lang="it-IT" sz="1900" b="0" i="1" smtClean="0">
                              <a:latin typeface="Cambria Math" panose="02040503050406030204" pitchFamily="18" charset="0"/>
                            </a:rPr>
                            <m:t>1</m:t>
                          </m:r>
                        </m:num>
                        <m:den>
                          <m:r>
                            <a:rPr lang="it-IT" sz="1900" b="0" i="1" smtClean="0">
                              <a:latin typeface="Cambria Math" panose="02040503050406030204" pitchFamily="18" charset="0"/>
                            </a:rPr>
                            <m:t>5</m:t>
                          </m:r>
                        </m:den>
                      </m:f>
                      <m:r>
                        <a:rPr lang="it-IT" sz="1900" b="0" i="1" smtClean="0">
                          <a:latin typeface="Cambria Math" panose="02040503050406030204" pitchFamily="18" charset="0"/>
                        </a:rPr>
                        <m:t>   0    0</m:t>
                      </m:r>
                    </m:oMath>
                  </a14:m>
                  <a:r>
                    <a:rPr lang="it-IT" sz="1900" dirty="0"/>
                    <a:t> </a:t>
                  </a:r>
                </a:p>
              </p:txBody>
            </p:sp>
          </mc:Choice>
          <mc:Fallback xmlns="">
            <p:sp>
              <p:nvSpPr>
                <p:cNvPr id="68" name="Rettangolo 67">
                  <a:extLst>
                    <a:ext uri="{FF2B5EF4-FFF2-40B4-BE49-F238E27FC236}">
                      <a16:creationId xmlns:a16="http://schemas.microsoft.com/office/drawing/2014/main" id="{454F1F97-2307-428F-B961-2F26485160A5}"/>
                    </a:ext>
                  </a:extLst>
                </p:cNvPr>
                <p:cNvSpPr>
                  <a:spLocks noRot="1" noChangeAspect="1" noMove="1" noResize="1" noEditPoints="1" noAdjustHandles="1" noChangeArrowheads="1" noChangeShapeType="1" noTextEdit="1"/>
                </p:cNvSpPr>
                <p:nvPr/>
              </p:nvSpPr>
              <p:spPr>
                <a:xfrm>
                  <a:off x="6089677" y="7003547"/>
                  <a:ext cx="2875585" cy="578859"/>
                </a:xfrm>
                <a:prstGeom prst="rect">
                  <a:avLst/>
                </a:prstGeom>
                <a:blipFill>
                  <a:blip r:embed="rId13"/>
                  <a:stretch>
                    <a:fillRect b="-1205"/>
                  </a:stretch>
                </a:blipFill>
              </p:spPr>
              <p:txBody>
                <a:bodyPr/>
                <a:lstStyle/>
                <a:p>
                  <a:r>
                    <a:rPr lang="it-IT">
                      <a:noFill/>
                    </a:rPr>
                    <a:t> </a:t>
                  </a:r>
                </a:p>
              </p:txBody>
            </p:sp>
          </mc:Fallback>
        </mc:AlternateContent>
        <p:pic>
          <p:nvPicPr>
            <p:cNvPr id="31" name="Immagine 30">
              <a:extLst>
                <a:ext uri="{FF2B5EF4-FFF2-40B4-BE49-F238E27FC236}">
                  <a16:creationId xmlns:a16="http://schemas.microsoft.com/office/drawing/2014/main" id="{9CDA2888-9469-4933-BF7B-F85B7F9E7B40}"/>
                </a:ext>
              </a:extLst>
            </p:cNvPr>
            <p:cNvPicPr>
              <a:picLocks noChangeAspect="1"/>
            </p:cNvPicPr>
            <p:nvPr/>
          </p:nvPicPr>
          <p:blipFill>
            <a:blip r:embed="rId14"/>
            <a:stretch>
              <a:fillRect/>
            </a:stretch>
          </p:blipFill>
          <p:spPr>
            <a:xfrm>
              <a:off x="7683049" y="5583950"/>
              <a:ext cx="304762" cy="304762"/>
            </a:xfrm>
            <a:prstGeom prst="rect">
              <a:avLst/>
            </a:prstGeom>
          </p:spPr>
        </p:pic>
        <p:pic>
          <p:nvPicPr>
            <p:cNvPr id="72" name="Immagine 71">
              <a:extLst>
                <a:ext uri="{FF2B5EF4-FFF2-40B4-BE49-F238E27FC236}">
                  <a16:creationId xmlns:a16="http://schemas.microsoft.com/office/drawing/2014/main" id="{CF5D960C-EB31-47EF-B5DB-2DA14326B667}"/>
                </a:ext>
              </a:extLst>
            </p:cNvPr>
            <p:cNvPicPr>
              <a:picLocks noChangeAspect="1"/>
            </p:cNvPicPr>
            <p:nvPr/>
          </p:nvPicPr>
          <p:blipFill>
            <a:blip r:embed="rId12"/>
            <a:stretch>
              <a:fillRect/>
            </a:stretch>
          </p:blipFill>
          <p:spPr>
            <a:xfrm>
              <a:off x="6089677" y="6629264"/>
              <a:ext cx="2727979" cy="377339"/>
            </a:xfrm>
            <a:prstGeom prst="rect">
              <a:avLst/>
            </a:prstGeom>
          </p:spPr>
        </p:pic>
        <mc:AlternateContent xmlns:mc="http://schemas.openxmlformats.org/markup-compatibility/2006" xmlns:a14="http://schemas.microsoft.com/office/drawing/2010/main">
          <mc:Choice Requires="a14">
            <p:sp>
              <p:nvSpPr>
                <p:cNvPr id="74" name="Rettangolo 73">
                  <a:extLst>
                    <a:ext uri="{FF2B5EF4-FFF2-40B4-BE49-F238E27FC236}">
                      <a16:creationId xmlns:a16="http://schemas.microsoft.com/office/drawing/2014/main" id="{9561AFB4-604C-4F28-9E9F-8A0FF1D349B2}"/>
                    </a:ext>
                  </a:extLst>
                </p:cNvPr>
                <p:cNvSpPr/>
                <p:nvPr/>
              </p:nvSpPr>
              <p:spPr>
                <a:xfrm>
                  <a:off x="7256515" y="5526656"/>
                  <a:ext cx="479180" cy="421095"/>
                </a:xfrm>
                <a:prstGeom prst="rect">
                  <a:avLst/>
                </a:prstGeom>
              </p:spPr>
              <p:txBody>
                <a:bodyPr wrap="none">
                  <a:spAutoFit/>
                </a:bodyPr>
                <a:lstStyle/>
                <a:p>
                  <a14:m>
                    <m:oMath xmlns:m="http://schemas.openxmlformats.org/officeDocument/2006/math">
                      <m:r>
                        <a:rPr lang="it-IT" b="0" i="1" smtClean="0">
                          <a:latin typeface="Cambria Math" panose="02040503050406030204" pitchFamily="18" charset="0"/>
                        </a:rPr>
                        <m:t>5</m:t>
                      </m:r>
                    </m:oMath>
                  </a14:m>
                  <a:r>
                    <a:rPr lang="it-IT" dirty="0"/>
                    <a:t> :</a:t>
                  </a:r>
                </a:p>
              </p:txBody>
            </p:sp>
          </mc:Choice>
          <mc:Fallback xmlns="">
            <p:sp>
              <p:nvSpPr>
                <p:cNvPr id="74" name="Rettangolo 73">
                  <a:extLst>
                    <a:ext uri="{FF2B5EF4-FFF2-40B4-BE49-F238E27FC236}">
                      <a16:creationId xmlns:a16="http://schemas.microsoft.com/office/drawing/2014/main" id="{9561AFB4-604C-4F28-9E9F-8A0FF1D349B2}"/>
                    </a:ext>
                  </a:extLst>
                </p:cNvPr>
                <p:cNvSpPr>
                  <a:spLocks noRot="1" noChangeAspect="1" noMove="1" noResize="1" noEditPoints="1" noAdjustHandles="1" noChangeArrowheads="1" noChangeShapeType="1" noTextEdit="1"/>
                </p:cNvSpPr>
                <p:nvPr/>
              </p:nvSpPr>
              <p:spPr>
                <a:xfrm>
                  <a:off x="7256515" y="5526656"/>
                  <a:ext cx="479180" cy="421095"/>
                </a:xfrm>
                <a:prstGeom prst="rect">
                  <a:avLst/>
                </a:prstGeom>
                <a:blipFill>
                  <a:blip r:embed="rId19"/>
                  <a:stretch>
                    <a:fillRect t="-8197" r="-11429" b="-24590"/>
                  </a:stretch>
                </a:blipFill>
              </p:spPr>
              <p:txBody>
                <a:bodyPr/>
                <a:lstStyle/>
                <a:p>
                  <a:r>
                    <a:rPr lang="en-US">
                      <a:noFill/>
                    </a:rPr>
                    <a:t> </a:t>
                  </a:r>
                </a:p>
              </p:txBody>
            </p:sp>
          </mc:Fallback>
        </mc:AlternateContent>
        <p:cxnSp>
          <p:nvCxnSpPr>
            <p:cNvPr id="35" name="Connettore 2 34">
              <a:extLst>
                <a:ext uri="{FF2B5EF4-FFF2-40B4-BE49-F238E27FC236}">
                  <a16:creationId xmlns:a16="http://schemas.microsoft.com/office/drawing/2014/main" id="{42BE1A85-FD09-468B-B9B2-4467AFEB4835}"/>
                </a:ext>
              </a:extLst>
            </p:cNvPr>
            <p:cNvCxnSpPr>
              <a:cxnSpLocks/>
              <a:stCxn id="31" idx="2"/>
            </p:cNvCxnSpPr>
            <p:nvPr/>
          </p:nvCxnSpPr>
          <p:spPr>
            <a:xfrm flipH="1">
              <a:off x="6301711" y="5888712"/>
              <a:ext cx="1533719" cy="71521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7" name="Connettore 2 76">
              <a:extLst>
                <a:ext uri="{FF2B5EF4-FFF2-40B4-BE49-F238E27FC236}">
                  <a16:creationId xmlns:a16="http://schemas.microsoft.com/office/drawing/2014/main" id="{ADB5A984-BF7F-45E9-9812-ECE4100CF38D}"/>
                </a:ext>
              </a:extLst>
            </p:cNvPr>
            <p:cNvCxnSpPr>
              <a:cxnSpLocks/>
              <a:stCxn id="31" idx="2"/>
            </p:cNvCxnSpPr>
            <p:nvPr/>
          </p:nvCxnSpPr>
          <p:spPr>
            <a:xfrm flipH="1">
              <a:off x="6681472" y="5888712"/>
              <a:ext cx="1153958" cy="71521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0" name="Connettore 2 79">
              <a:extLst>
                <a:ext uri="{FF2B5EF4-FFF2-40B4-BE49-F238E27FC236}">
                  <a16:creationId xmlns:a16="http://schemas.microsoft.com/office/drawing/2014/main" id="{894675C4-1458-4EBA-91A2-8F0AF5D73DB2}"/>
                </a:ext>
              </a:extLst>
            </p:cNvPr>
            <p:cNvCxnSpPr>
              <a:cxnSpLocks/>
              <a:stCxn id="31" idx="2"/>
            </p:cNvCxnSpPr>
            <p:nvPr/>
          </p:nvCxnSpPr>
          <p:spPr>
            <a:xfrm flipH="1">
              <a:off x="7052565" y="5888712"/>
              <a:ext cx="782865" cy="68883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7" name="Connettore 2 86">
              <a:extLst>
                <a:ext uri="{FF2B5EF4-FFF2-40B4-BE49-F238E27FC236}">
                  <a16:creationId xmlns:a16="http://schemas.microsoft.com/office/drawing/2014/main" id="{07A568D2-1BA1-40E4-B666-FC3537B00F93}"/>
                </a:ext>
              </a:extLst>
            </p:cNvPr>
            <p:cNvCxnSpPr>
              <a:cxnSpLocks/>
              <a:stCxn id="31" idx="2"/>
              <a:endCxn id="72" idx="0"/>
            </p:cNvCxnSpPr>
            <p:nvPr/>
          </p:nvCxnSpPr>
          <p:spPr>
            <a:xfrm flipH="1">
              <a:off x="7453667" y="5888712"/>
              <a:ext cx="381763" cy="74055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0" name="Connettore 2 89">
              <a:extLst>
                <a:ext uri="{FF2B5EF4-FFF2-40B4-BE49-F238E27FC236}">
                  <a16:creationId xmlns:a16="http://schemas.microsoft.com/office/drawing/2014/main" id="{D0B96633-5647-4900-8110-5632EDB54338}"/>
                </a:ext>
              </a:extLst>
            </p:cNvPr>
            <p:cNvCxnSpPr>
              <a:cxnSpLocks/>
              <a:stCxn id="31" idx="2"/>
            </p:cNvCxnSpPr>
            <p:nvPr/>
          </p:nvCxnSpPr>
          <p:spPr>
            <a:xfrm>
              <a:off x="7835430" y="5888712"/>
              <a:ext cx="0" cy="72788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3" name="Connettore 2 92">
              <a:extLst>
                <a:ext uri="{FF2B5EF4-FFF2-40B4-BE49-F238E27FC236}">
                  <a16:creationId xmlns:a16="http://schemas.microsoft.com/office/drawing/2014/main" id="{24D03341-22EE-40CE-A8C7-98575C51FB12}"/>
                </a:ext>
              </a:extLst>
            </p:cNvPr>
            <p:cNvCxnSpPr>
              <a:cxnSpLocks/>
              <a:stCxn id="31" idx="2"/>
            </p:cNvCxnSpPr>
            <p:nvPr/>
          </p:nvCxnSpPr>
          <p:spPr>
            <a:xfrm>
              <a:off x="7835430" y="5888712"/>
              <a:ext cx="405943" cy="71521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5" name="Connettore 2 94">
              <a:extLst>
                <a:ext uri="{FF2B5EF4-FFF2-40B4-BE49-F238E27FC236}">
                  <a16:creationId xmlns:a16="http://schemas.microsoft.com/office/drawing/2014/main" id="{1FC5DFAD-63D8-45AD-9A62-AE96D4648F19}"/>
                </a:ext>
              </a:extLst>
            </p:cNvPr>
            <p:cNvCxnSpPr>
              <a:cxnSpLocks/>
              <a:stCxn id="31" idx="2"/>
            </p:cNvCxnSpPr>
            <p:nvPr/>
          </p:nvCxnSpPr>
          <p:spPr>
            <a:xfrm>
              <a:off x="7835430" y="5888712"/>
              <a:ext cx="771724" cy="70219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9" name="Rettangolo 98">
                  <a:extLst>
                    <a:ext uri="{FF2B5EF4-FFF2-40B4-BE49-F238E27FC236}">
                      <a16:creationId xmlns:a16="http://schemas.microsoft.com/office/drawing/2014/main" id="{A74231C0-3BC9-4688-9879-1CBACCE60B53}"/>
                    </a:ext>
                  </a:extLst>
                </p:cNvPr>
                <p:cNvSpPr/>
                <p:nvPr/>
              </p:nvSpPr>
              <p:spPr>
                <a:xfrm>
                  <a:off x="4904174" y="7061560"/>
                  <a:ext cx="1089131" cy="42109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b="0" i="1" smtClean="0">
                                <a:latin typeface="Cambria Math" panose="02040503050406030204" pitchFamily="18" charset="0"/>
                              </a:rPr>
                            </m:ctrlPr>
                          </m:sSubPr>
                          <m:e>
                            <m:r>
                              <a:rPr lang="it-IT" b="0" i="1" smtClean="0">
                                <a:latin typeface="Cambria Math" panose="02040503050406030204" pitchFamily="18" charset="0"/>
                              </a:rPr>
                              <m:t>𝑏</m:t>
                            </m:r>
                          </m:e>
                          <m:sub>
                            <m:r>
                              <a:rPr lang="it-IT" b="0" i="1" smtClean="0">
                                <a:latin typeface="Cambria Math" panose="02040503050406030204" pitchFamily="18" charset="0"/>
                              </a:rPr>
                              <m:t>5</m:t>
                            </m:r>
                          </m:sub>
                        </m:sSub>
                        <m:d>
                          <m:dPr>
                            <m:ctrlPr>
                              <a:rPr lang="it-IT" b="0" i="1" smtClean="0">
                                <a:latin typeface="Cambria Math" panose="02040503050406030204" pitchFamily="18" charset="0"/>
                              </a:rPr>
                            </m:ctrlPr>
                          </m:dPr>
                          <m:e>
                            <m:r>
                              <a:rPr lang="it-IT" b="0" i="1" smtClean="0">
                                <a:latin typeface="Cambria Math" panose="02040503050406030204" pitchFamily="18" charset="0"/>
                              </a:rPr>
                              <m:t>𝑘</m:t>
                            </m:r>
                          </m:e>
                        </m:d>
                        <m:r>
                          <a:rPr lang="it-IT" b="0" i="1" smtClean="0">
                            <a:latin typeface="Cambria Math" panose="02040503050406030204" pitchFamily="18" charset="0"/>
                          </a:rPr>
                          <m:t> : </m:t>
                        </m:r>
                      </m:oMath>
                    </m:oMathPara>
                  </a14:m>
                  <a:endParaRPr lang="it-IT" dirty="0"/>
                </a:p>
              </p:txBody>
            </p:sp>
          </mc:Choice>
          <mc:Fallback xmlns="">
            <p:sp>
              <p:nvSpPr>
                <p:cNvPr id="99" name="Rettangolo 98">
                  <a:extLst>
                    <a:ext uri="{FF2B5EF4-FFF2-40B4-BE49-F238E27FC236}">
                      <a16:creationId xmlns:a16="http://schemas.microsoft.com/office/drawing/2014/main" id="{A74231C0-3BC9-4688-9879-1CBACCE60B53}"/>
                    </a:ext>
                  </a:extLst>
                </p:cNvPr>
                <p:cNvSpPr>
                  <a:spLocks noRot="1" noChangeAspect="1" noMove="1" noResize="1" noEditPoints="1" noAdjustHandles="1" noChangeArrowheads="1" noChangeShapeType="1" noTextEdit="1"/>
                </p:cNvSpPr>
                <p:nvPr/>
              </p:nvSpPr>
              <p:spPr>
                <a:xfrm>
                  <a:off x="4904174" y="7061560"/>
                  <a:ext cx="1089131" cy="421095"/>
                </a:xfrm>
                <a:prstGeom prst="rect">
                  <a:avLst/>
                </a:prstGeom>
                <a:blipFill>
                  <a:blip r:embed="rId20"/>
                  <a:stretch>
                    <a:fillRect/>
                  </a:stretch>
                </a:blipFill>
              </p:spPr>
              <p:txBody>
                <a:bodyPr/>
                <a:lstStyle/>
                <a:p>
                  <a:r>
                    <a:rPr lang="en-US">
                      <a:noFill/>
                    </a:rPr>
                    <a:t> </a:t>
                  </a:r>
                </a:p>
              </p:txBody>
            </p:sp>
          </mc:Fallback>
        </mc:AlternateContent>
      </p:grpSp>
      <p:grpSp>
        <p:nvGrpSpPr>
          <p:cNvPr id="3" name="Gruppo 2">
            <a:extLst>
              <a:ext uri="{FF2B5EF4-FFF2-40B4-BE49-F238E27FC236}">
                <a16:creationId xmlns:a16="http://schemas.microsoft.com/office/drawing/2014/main" id="{706F287F-3411-E2DE-5D91-EB73B62D771C}"/>
              </a:ext>
            </a:extLst>
          </p:cNvPr>
          <p:cNvGrpSpPr/>
          <p:nvPr/>
        </p:nvGrpSpPr>
        <p:grpSpPr>
          <a:xfrm>
            <a:off x="3272828" y="1956894"/>
            <a:ext cx="6645255" cy="3582058"/>
            <a:chOff x="3272828" y="1956894"/>
            <a:chExt cx="6645255" cy="3582058"/>
          </a:xfrm>
        </p:grpSpPr>
        <p:grpSp>
          <p:nvGrpSpPr>
            <p:cNvPr id="29" name="Gruppo 28">
              <a:extLst>
                <a:ext uri="{FF2B5EF4-FFF2-40B4-BE49-F238E27FC236}">
                  <a16:creationId xmlns:a16="http://schemas.microsoft.com/office/drawing/2014/main" id="{7EDF8FFA-3274-4E24-A639-6E18B5D996D2}"/>
                </a:ext>
              </a:extLst>
            </p:cNvPr>
            <p:cNvGrpSpPr/>
            <p:nvPr/>
          </p:nvGrpSpPr>
          <p:grpSpPr>
            <a:xfrm>
              <a:off x="3272828" y="1956894"/>
              <a:ext cx="6534057" cy="3582058"/>
              <a:chOff x="3272828" y="1956894"/>
              <a:chExt cx="6534057" cy="3582058"/>
            </a:xfrm>
          </p:grpSpPr>
          <p:grpSp>
            <p:nvGrpSpPr>
              <p:cNvPr id="28" name="Gruppo 27">
                <a:extLst>
                  <a:ext uri="{FF2B5EF4-FFF2-40B4-BE49-F238E27FC236}">
                    <a16:creationId xmlns:a16="http://schemas.microsoft.com/office/drawing/2014/main" id="{6D53F1CF-7B8B-44B1-B159-E17643F80327}"/>
                  </a:ext>
                </a:extLst>
              </p:cNvPr>
              <p:cNvGrpSpPr/>
              <p:nvPr/>
            </p:nvGrpSpPr>
            <p:grpSpPr>
              <a:xfrm>
                <a:off x="3272828" y="2129197"/>
                <a:ext cx="3387036" cy="3409755"/>
                <a:chOff x="3009758" y="2117349"/>
                <a:chExt cx="3387036" cy="3409755"/>
              </a:xfrm>
            </p:grpSpPr>
            <p:pic>
              <p:nvPicPr>
                <p:cNvPr id="19" name="Immagine 18">
                  <a:extLst>
                    <a:ext uri="{FF2B5EF4-FFF2-40B4-BE49-F238E27FC236}">
                      <a16:creationId xmlns:a16="http://schemas.microsoft.com/office/drawing/2014/main" id="{6CA3F37F-90EC-454F-9D54-5E77F9DF35CC}"/>
                    </a:ext>
                  </a:extLst>
                </p:cNvPr>
                <p:cNvPicPr>
                  <a:picLocks noChangeAspect="1"/>
                </p:cNvPicPr>
                <p:nvPr/>
              </p:nvPicPr>
              <p:blipFill>
                <a:blip r:embed="rId21"/>
                <a:stretch>
                  <a:fillRect/>
                </a:stretch>
              </p:blipFill>
              <p:spPr>
                <a:xfrm rot="19106298">
                  <a:off x="3009758" y="2117349"/>
                  <a:ext cx="3387036" cy="2391563"/>
                </a:xfrm>
                <a:prstGeom prst="rect">
                  <a:avLst/>
                </a:prstGeom>
              </p:spPr>
            </p:pic>
            <p:pic>
              <p:nvPicPr>
                <p:cNvPr id="65" name="Picture 6" descr="VIOMI V300004: Robot Vacuum Cleaner, Viomi SE, black at reichelt elektronik">
                  <a:extLst>
                    <a:ext uri="{FF2B5EF4-FFF2-40B4-BE49-F238E27FC236}">
                      <a16:creationId xmlns:a16="http://schemas.microsoft.com/office/drawing/2014/main" id="{86301CF0-4E39-47B7-9BE7-3A425C170F6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6504" y="4994496"/>
                  <a:ext cx="585623" cy="532608"/>
                </a:xfrm>
                <a:prstGeom prst="rect">
                  <a:avLst/>
                </a:prstGeom>
                <a:noFill/>
                <a:extLst>
                  <a:ext uri="{909E8E84-426E-40DD-AFC4-6F175D3DCCD1}">
                    <a14:hiddenFill xmlns:a14="http://schemas.microsoft.com/office/drawing/2010/main">
                      <a:solidFill>
                        <a:srgbClr val="FFFFFF"/>
                      </a:solidFill>
                    </a14:hiddenFill>
                  </a:ext>
                </a:extLst>
              </p:spPr>
            </p:pic>
          </p:grpSp>
          <mc:AlternateContent xmlns:mc="http://schemas.openxmlformats.org/markup-compatibility/2006" xmlns:a14="http://schemas.microsoft.com/office/drawing/2010/main">
            <mc:Choice Requires="a14">
              <p:sp>
                <p:nvSpPr>
                  <p:cNvPr id="61" name="Rettangolo 60">
                    <a:extLst>
                      <a:ext uri="{FF2B5EF4-FFF2-40B4-BE49-F238E27FC236}">
                        <a16:creationId xmlns:a16="http://schemas.microsoft.com/office/drawing/2014/main" id="{3FC30CDA-FD76-4097-A9CF-E20FC2E1D4C6}"/>
                      </a:ext>
                    </a:extLst>
                  </p:cNvPr>
                  <p:cNvSpPr/>
                  <p:nvPr/>
                </p:nvSpPr>
                <p:spPr>
                  <a:xfrm>
                    <a:off x="7162138" y="1956894"/>
                    <a:ext cx="2215286"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2000" b="0" i="1" smtClean="0">
                              <a:latin typeface="Cambria Math" panose="02040503050406030204" pitchFamily="18" charset="0"/>
                            </a:rPr>
                            <m:t>𝑁</m:t>
                          </m:r>
                          <m:r>
                            <a:rPr lang="it-IT" sz="2000" i="1">
                              <a:latin typeface="Cambria Math" panose="02040503050406030204" pitchFamily="18" charset="0"/>
                            </a:rPr>
                            <m:t>=</m:t>
                          </m:r>
                          <m:d>
                            <m:dPr>
                              <m:begChr m:val="{"/>
                              <m:endChr m:val="}"/>
                              <m:ctrlPr>
                                <a:rPr lang="it-IT" sz="2000" i="1">
                                  <a:latin typeface="Cambria Math" panose="02040503050406030204" pitchFamily="18" charset="0"/>
                                </a:rPr>
                              </m:ctrlPr>
                            </m:dPr>
                            <m:e>
                              <m:r>
                                <a:rPr lang="it-IT" sz="2000" b="0" i="1" smtClean="0">
                                  <a:latin typeface="Cambria Math" panose="02040503050406030204" pitchFamily="18" charset="0"/>
                                </a:rPr>
                                <m:t>0,1,2</m:t>
                              </m:r>
                              <m:r>
                                <a:rPr lang="it-IT" sz="2000" i="1">
                                  <a:latin typeface="Cambria Math" panose="02040503050406030204" pitchFamily="18" charset="0"/>
                                </a:rPr>
                                <m:t>,</m:t>
                              </m:r>
                              <m:r>
                                <a:rPr lang="it-IT" sz="2000" b="0" i="1" smtClean="0">
                                  <a:latin typeface="Cambria Math" panose="02040503050406030204" pitchFamily="18" charset="0"/>
                                </a:rPr>
                                <m:t>…,52</m:t>
                              </m:r>
                            </m:e>
                          </m:d>
                        </m:oMath>
                      </m:oMathPara>
                    </a14:m>
                    <a:endParaRPr lang="it-IT" sz="2000" dirty="0"/>
                  </a:p>
                </p:txBody>
              </p:sp>
            </mc:Choice>
            <mc:Fallback xmlns="">
              <p:sp>
                <p:nvSpPr>
                  <p:cNvPr id="61" name="Rettangolo 60">
                    <a:extLst>
                      <a:ext uri="{FF2B5EF4-FFF2-40B4-BE49-F238E27FC236}">
                        <a16:creationId xmlns:a16="http://schemas.microsoft.com/office/drawing/2014/main" id="{3FC30CDA-FD76-4097-A9CF-E20FC2E1D4C6}"/>
                      </a:ext>
                    </a:extLst>
                  </p:cNvPr>
                  <p:cNvSpPr>
                    <a:spLocks noRot="1" noChangeAspect="1" noMove="1" noResize="1" noEditPoints="1" noAdjustHandles="1" noChangeArrowheads="1" noChangeShapeType="1" noTextEdit="1"/>
                  </p:cNvSpPr>
                  <p:nvPr/>
                </p:nvSpPr>
                <p:spPr>
                  <a:xfrm>
                    <a:off x="7162138" y="1956894"/>
                    <a:ext cx="2215286" cy="400110"/>
                  </a:xfrm>
                  <a:prstGeom prst="rect">
                    <a:avLst/>
                  </a:prstGeom>
                  <a:blipFill>
                    <a:blip r:embed="rId22"/>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0" name="Rettangolo 19">
                    <a:extLst>
                      <a:ext uri="{FF2B5EF4-FFF2-40B4-BE49-F238E27FC236}">
                        <a16:creationId xmlns:a16="http://schemas.microsoft.com/office/drawing/2014/main" id="{59E0029C-84C5-433E-9B4A-4050C3069B31}"/>
                      </a:ext>
                    </a:extLst>
                  </p:cNvPr>
                  <p:cNvSpPr/>
                  <p:nvPr/>
                </p:nvSpPr>
                <p:spPr>
                  <a:xfrm>
                    <a:off x="6882430" y="3146118"/>
                    <a:ext cx="2924455" cy="987706"/>
                  </a:xfrm>
                  <a:prstGeom prst="rect">
                    <a:avLst/>
                  </a:prstGeom>
                </p:spPr>
                <p:txBody>
                  <a:bodyPr wrap="none">
                    <a:spAutoFit/>
                  </a:bodyPr>
                  <a:lstStyle/>
                  <a:p>
                    <a14:m>
                      <m:oMath xmlns:m="http://schemas.openxmlformats.org/officeDocument/2006/math">
                        <m:r>
                          <a:rPr lang="it-IT" i="1" smtClean="0">
                            <a:latin typeface="Cambria Math" panose="02040503050406030204" pitchFamily="18" charset="0"/>
                          </a:rPr>
                          <m:t>𝐴</m:t>
                        </m:r>
                        <m:r>
                          <a:rPr lang="it-IT" b="0" i="1" smtClean="0">
                            <a:latin typeface="Cambria Math" panose="02040503050406030204" pitchFamily="18" charset="0"/>
                          </a:rPr>
                          <m:t>=</m:t>
                        </m:r>
                        <m:d>
                          <m:dPr>
                            <m:begChr m:val="["/>
                            <m:endChr m:val="]"/>
                            <m:ctrlPr>
                              <a:rPr lang="it-IT" b="0" i="1" smtClean="0">
                                <a:latin typeface="Cambria Math" panose="02040503050406030204" pitchFamily="18" charset="0"/>
                              </a:rPr>
                            </m:ctrlPr>
                          </m:dPr>
                          <m:e>
                            <m:sSub>
                              <m:sSubPr>
                                <m:ctrlPr>
                                  <a:rPr lang="it-IT" b="0" i="1" smtClean="0">
                                    <a:latin typeface="Cambria Math" panose="02040503050406030204" pitchFamily="18" charset="0"/>
                                  </a:rPr>
                                </m:ctrlPr>
                              </m:sSubPr>
                              <m:e>
                                <m:r>
                                  <a:rPr lang="it-IT" b="0" i="1" smtClean="0">
                                    <a:latin typeface="Cambria Math" panose="02040503050406030204" pitchFamily="18" charset="0"/>
                                  </a:rPr>
                                  <m:t>𝑎</m:t>
                                </m:r>
                              </m:e>
                              <m:sub>
                                <m:r>
                                  <a:rPr lang="it-IT" b="0" i="1" smtClean="0">
                                    <a:latin typeface="Cambria Math" panose="02040503050406030204" pitchFamily="18" charset="0"/>
                                  </a:rPr>
                                  <m:t>𝑖𝑗</m:t>
                                </m:r>
                              </m:sub>
                            </m:sSub>
                          </m:e>
                        </m:d>
                      </m:oMath>
                    </a14:m>
                    <a:r>
                      <a:rPr lang="it-IT" dirty="0"/>
                      <a:t> with</a:t>
                    </a:r>
                  </a:p>
                  <a:p>
                    <a:endParaRPr lang="it-IT" dirty="0"/>
                  </a:p>
                  <a:p>
                    <a:r>
                      <a:rPr lang="it-IT" dirty="0"/>
                      <a:t> </a:t>
                    </a:r>
                    <a14:m>
                      <m:oMath xmlns:m="http://schemas.openxmlformats.org/officeDocument/2006/math">
                        <m:sSub>
                          <m:sSubPr>
                            <m:ctrlPr>
                              <a:rPr lang="it-IT" i="1">
                                <a:latin typeface="Cambria Math" panose="02040503050406030204" pitchFamily="18" charset="0"/>
                              </a:rPr>
                            </m:ctrlPr>
                          </m:sSubPr>
                          <m:e>
                            <m:r>
                              <a:rPr lang="it-IT" i="1">
                                <a:latin typeface="Cambria Math" panose="02040503050406030204" pitchFamily="18" charset="0"/>
                              </a:rPr>
                              <m:t>𝑎</m:t>
                            </m:r>
                          </m:e>
                          <m:sub>
                            <m:r>
                              <a:rPr lang="it-IT" i="1">
                                <a:latin typeface="Cambria Math" panose="02040503050406030204" pitchFamily="18" charset="0"/>
                              </a:rPr>
                              <m:t>𝑖𝑗</m:t>
                            </m:r>
                          </m:sub>
                        </m:sSub>
                        <m:r>
                          <a:rPr lang="it-IT" b="0" i="0" smtClean="0">
                            <a:latin typeface="Cambria Math" panose="02040503050406030204" pitchFamily="18" charset="0"/>
                          </a:rPr>
                          <m:t>=</m:t>
                        </m:r>
                        <m:r>
                          <m:rPr>
                            <m:sty m:val="p"/>
                          </m:rPr>
                          <a:rPr lang="it-IT" b="0" i="0" smtClean="0">
                            <a:latin typeface="Cambria Math" panose="02040503050406030204" pitchFamily="18" charset="0"/>
                          </a:rPr>
                          <m:t>Pr</m:t>
                        </m:r>
                        <m:r>
                          <a:rPr lang="it-IT" b="0" i="0" smtClean="0">
                            <a:latin typeface="Cambria Math" panose="02040503050406030204" pitchFamily="18" charset="0"/>
                          </a:rPr>
                          <m:t>(</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𝑞</m:t>
                            </m:r>
                          </m:e>
                          <m:sub>
                            <m:r>
                              <a:rPr lang="it-IT" b="0" i="1" smtClean="0">
                                <a:latin typeface="Cambria Math" panose="02040503050406030204" pitchFamily="18" charset="0"/>
                              </a:rPr>
                              <m:t>𝑡</m:t>
                            </m:r>
                            <m:r>
                              <a:rPr lang="it-IT" b="0" i="1" smtClean="0">
                                <a:latin typeface="Cambria Math" panose="02040503050406030204" pitchFamily="18" charset="0"/>
                              </a:rPr>
                              <m:t>+1</m:t>
                            </m:r>
                          </m:sub>
                        </m:sSub>
                        <m:r>
                          <a:rPr lang="it-IT" b="0" i="1" smtClean="0">
                            <a:latin typeface="Cambria Math" panose="02040503050406030204" pitchFamily="18" charset="0"/>
                          </a:rPr>
                          <m:t>=</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𝑆</m:t>
                            </m:r>
                          </m:e>
                          <m:sub>
                            <m:r>
                              <a:rPr lang="it-IT" b="0" i="1" smtClean="0">
                                <a:latin typeface="Cambria Math" panose="02040503050406030204" pitchFamily="18" charset="0"/>
                              </a:rPr>
                              <m:t>𝑗</m:t>
                            </m:r>
                          </m:sub>
                        </m:sSub>
                        <m:r>
                          <a:rPr lang="it-IT" b="0" i="1" smtClean="0">
                            <a:latin typeface="Cambria Math" panose="02040503050406030204" pitchFamily="18" charset="0"/>
                          </a:rPr>
                          <m:t>|</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𝑞</m:t>
                            </m:r>
                          </m:e>
                          <m:sub>
                            <m:r>
                              <a:rPr lang="it-IT" b="0" i="1" smtClean="0">
                                <a:latin typeface="Cambria Math" panose="02040503050406030204" pitchFamily="18" charset="0"/>
                              </a:rPr>
                              <m:t>𝑡</m:t>
                            </m:r>
                          </m:sub>
                        </m:sSub>
                        <m:r>
                          <a:rPr lang="it-IT" b="0" i="1" smtClean="0">
                            <a:latin typeface="Cambria Math" panose="02040503050406030204" pitchFamily="18" charset="0"/>
                          </a:rPr>
                          <m:t>=</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𝑆</m:t>
                            </m:r>
                          </m:e>
                          <m:sub>
                            <m:r>
                              <a:rPr lang="it-IT" b="0" i="1" smtClean="0">
                                <a:latin typeface="Cambria Math" panose="02040503050406030204" pitchFamily="18" charset="0"/>
                              </a:rPr>
                              <m:t>𝑖</m:t>
                            </m:r>
                          </m:sub>
                        </m:sSub>
                        <m:r>
                          <a:rPr lang="it-IT" b="0" i="0" smtClean="0">
                            <a:latin typeface="Cambria Math" panose="02040503050406030204" pitchFamily="18" charset="0"/>
                          </a:rPr>
                          <m:t>)</m:t>
                        </m:r>
                      </m:oMath>
                    </a14:m>
                    <a:endParaRPr lang="it-IT" dirty="0"/>
                  </a:p>
                </p:txBody>
              </p:sp>
            </mc:Choice>
            <mc:Fallback xmlns="">
              <p:sp>
                <p:nvSpPr>
                  <p:cNvPr id="20" name="Rettangolo 19">
                    <a:extLst>
                      <a:ext uri="{FF2B5EF4-FFF2-40B4-BE49-F238E27FC236}">
                        <a16:creationId xmlns:a16="http://schemas.microsoft.com/office/drawing/2014/main" id="{59E0029C-84C5-433E-9B4A-4050C3069B31}"/>
                      </a:ext>
                    </a:extLst>
                  </p:cNvPr>
                  <p:cNvSpPr>
                    <a:spLocks noRot="1" noChangeAspect="1" noMove="1" noResize="1" noEditPoints="1" noAdjustHandles="1" noChangeArrowheads="1" noChangeShapeType="1" noTextEdit="1"/>
                  </p:cNvSpPr>
                  <p:nvPr/>
                </p:nvSpPr>
                <p:spPr>
                  <a:xfrm>
                    <a:off x="6882430" y="3146118"/>
                    <a:ext cx="2924455" cy="987706"/>
                  </a:xfrm>
                  <a:prstGeom prst="rect">
                    <a:avLst/>
                  </a:prstGeom>
                  <a:blipFill>
                    <a:blip r:embed="rId6"/>
                    <a:stretch>
                      <a:fillRect t="-617" b="-2469"/>
                    </a:stretch>
                  </a:blipFill>
                </p:spPr>
                <p:txBody>
                  <a:bodyPr/>
                  <a:lstStyle/>
                  <a:p>
                    <a:r>
                      <a:rPr lang="it-IT">
                        <a:noFill/>
                      </a:rPr>
                      <a:t> </a:t>
                    </a:r>
                  </a:p>
                </p:txBody>
              </p:sp>
            </mc:Fallback>
          </mc:AlternateContent>
        </p:grpSp>
        <p:sp>
          <p:nvSpPr>
            <p:cNvPr id="8" name="AutoShape 4" descr="Leo Rover Developer Kit Open-source Mobile Robot | Tribotix">
              <a:extLst>
                <a:ext uri="{FF2B5EF4-FFF2-40B4-BE49-F238E27FC236}">
                  <a16:creationId xmlns:a16="http://schemas.microsoft.com/office/drawing/2014/main" id="{83F39EA8-8B4F-40F6-B50F-3117F2CA9BC3}"/>
                </a:ext>
              </a:extLst>
            </p:cNvPr>
            <p:cNvSpPr>
              <a:spLocks noChangeAspect="1" noChangeArrowheads="1"/>
            </p:cNvSpPr>
            <p:nvPr/>
          </p:nvSpPr>
          <p:spPr bwMode="auto">
            <a:xfrm>
              <a:off x="4887913" y="3627438"/>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mc:AlternateContent xmlns:mc="http://schemas.openxmlformats.org/markup-compatibility/2006" xmlns:a14="http://schemas.microsoft.com/office/drawing/2010/main">
          <mc:Choice Requires="a14">
            <p:sp>
              <p:nvSpPr>
                <p:cNvPr id="70" name="Rettangolo 69">
                  <a:extLst>
                    <a:ext uri="{FF2B5EF4-FFF2-40B4-BE49-F238E27FC236}">
                      <a16:creationId xmlns:a16="http://schemas.microsoft.com/office/drawing/2014/main" id="{6FB7DA6A-D348-47E2-BDD9-EEC02735A9D1}"/>
                    </a:ext>
                  </a:extLst>
                </p:cNvPr>
                <p:cNvSpPr/>
                <p:nvPr/>
              </p:nvSpPr>
              <p:spPr>
                <a:xfrm>
                  <a:off x="5752777" y="4444717"/>
                  <a:ext cx="4165306"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it-IT" sz="2000" b="0" i="0" smtClean="0">
                            <a:latin typeface="Cambria Math" panose="02040503050406030204" pitchFamily="18" charset="0"/>
                          </a:rPr>
                          <m:t>Π</m:t>
                        </m:r>
                        <m:d>
                          <m:dPr>
                            <m:ctrlPr>
                              <a:rPr lang="it-IT" sz="2000" b="0" i="1" smtClean="0">
                                <a:latin typeface="Cambria Math" panose="02040503050406030204" pitchFamily="18" charset="0"/>
                              </a:rPr>
                            </m:ctrlPr>
                          </m:dPr>
                          <m:e>
                            <m:r>
                              <a:rPr lang="it-IT" sz="2000" b="0" i="1" smtClean="0">
                                <a:latin typeface="Cambria Math" panose="02040503050406030204" pitchFamily="18" charset="0"/>
                              </a:rPr>
                              <m:t>0</m:t>
                            </m:r>
                          </m:e>
                        </m:d>
                        <m:r>
                          <a:rPr lang="it-IT" sz="2000" b="0" i="1" smtClean="0">
                            <a:latin typeface="Cambria Math" panose="02040503050406030204" pitchFamily="18" charset="0"/>
                          </a:rPr>
                          <m:t>=</m:t>
                        </m:r>
                        <m:d>
                          <m:dPr>
                            <m:begChr m:val="["/>
                            <m:endChr m:val="]"/>
                            <m:ctrlPr>
                              <a:rPr lang="it-IT" sz="2000" b="0" i="1" smtClean="0">
                                <a:latin typeface="Cambria Math" panose="02040503050406030204" pitchFamily="18" charset="0"/>
                              </a:rPr>
                            </m:ctrlPr>
                          </m:dPr>
                          <m:e>
                            <m:sSub>
                              <m:sSubPr>
                                <m:ctrlPr>
                                  <a:rPr lang="it-IT" sz="2000" b="0" i="1" smtClean="0">
                                    <a:latin typeface="Cambria Math" panose="02040503050406030204" pitchFamily="18" charset="0"/>
                                  </a:rPr>
                                </m:ctrlPr>
                              </m:sSubPr>
                              <m:e>
                                <m:r>
                                  <a:rPr lang="it-IT" sz="2000" b="0" i="1" smtClean="0">
                                    <a:latin typeface="Cambria Math" panose="02040503050406030204" pitchFamily="18" charset="0"/>
                                  </a:rPr>
                                  <m:t>𝜋</m:t>
                                </m:r>
                              </m:e>
                              <m:sub>
                                <m:r>
                                  <a:rPr lang="it-IT" sz="2000" b="0" i="1" smtClean="0">
                                    <a:latin typeface="Cambria Math" panose="02040503050406030204" pitchFamily="18" charset="0"/>
                                  </a:rPr>
                                  <m:t>0</m:t>
                                </m:r>
                              </m:sub>
                            </m:sSub>
                            <m:r>
                              <a:rPr lang="it-IT" sz="2000" b="0" i="1" smtClean="0">
                                <a:latin typeface="Cambria Math" panose="02040503050406030204" pitchFamily="18" charset="0"/>
                              </a:rPr>
                              <m:t>,</m:t>
                            </m:r>
                            <m:sSub>
                              <m:sSubPr>
                                <m:ctrlPr>
                                  <a:rPr lang="it-IT" sz="2000" b="0" i="1" smtClean="0">
                                    <a:latin typeface="Cambria Math" panose="02040503050406030204" pitchFamily="18" charset="0"/>
                                  </a:rPr>
                                </m:ctrlPr>
                              </m:sSubPr>
                              <m:e>
                                <m:r>
                                  <a:rPr lang="it-IT" sz="2000" b="0" i="1" smtClean="0">
                                    <a:latin typeface="Cambria Math" panose="02040503050406030204" pitchFamily="18" charset="0"/>
                                  </a:rPr>
                                  <m:t>𝜋</m:t>
                                </m:r>
                              </m:e>
                              <m:sub>
                                <m:r>
                                  <a:rPr lang="it-IT" sz="2000" b="0" i="1" smtClean="0">
                                    <a:latin typeface="Cambria Math" panose="02040503050406030204" pitchFamily="18" charset="0"/>
                                  </a:rPr>
                                  <m:t>1</m:t>
                                </m:r>
                              </m:sub>
                            </m:sSub>
                            <m:r>
                              <a:rPr lang="it-IT" sz="2000" b="0" i="1" smtClean="0">
                                <a:latin typeface="Cambria Math" panose="02040503050406030204" pitchFamily="18" charset="0"/>
                              </a:rPr>
                              <m:t>,…,</m:t>
                            </m:r>
                            <m:sSub>
                              <m:sSubPr>
                                <m:ctrlPr>
                                  <a:rPr lang="it-IT" sz="2000" b="0" i="1" smtClean="0">
                                    <a:latin typeface="Cambria Math" panose="02040503050406030204" pitchFamily="18" charset="0"/>
                                  </a:rPr>
                                </m:ctrlPr>
                              </m:sSubPr>
                              <m:e>
                                <m:r>
                                  <a:rPr lang="it-IT" sz="2000" b="0" i="1" smtClean="0">
                                    <a:latin typeface="Cambria Math" panose="02040503050406030204" pitchFamily="18" charset="0"/>
                                  </a:rPr>
                                  <m:t>𝜋</m:t>
                                </m:r>
                              </m:e>
                              <m:sub>
                                <m:r>
                                  <a:rPr lang="it-IT" sz="2000" b="0" i="1" smtClean="0">
                                    <a:latin typeface="Cambria Math" panose="02040503050406030204" pitchFamily="18" charset="0"/>
                                  </a:rPr>
                                  <m:t>𝑁</m:t>
                                </m:r>
                              </m:sub>
                            </m:sSub>
                          </m:e>
                        </m:d>
                        <m:r>
                          <a:rPr lang="it-IT" sz="2000" b="0" i="1" smtClean="0">
                            <a:latin typeface="Cambria Math" panose="02040503050406030204" pitchFamily="18" charset="0"/>
                          </a:rPr>
                          <m:t>=</m:t>
                        </m:r>
                        <m:d>
                          <m:dPr>
                            <m:begChr m:val="["/>
                            <m:endChr m:val="]"/>
                            <m:ctrlPr>
                              <a:rPr lang="it-IT" sz="2000" b="0" i="1" smtClean="0">
                                <a:latin typeface="Cambria Math" panose="02040503050406030204" pitchFamily="18" charset="0"/>
                              </a:rPr>
                            </m:ctrlPr>
                          </m:dPr>
                          <m:e>
                            <m:r>
                              <a:rPr lang="it-IT" sz="2000" b="0" i="1" smtClean="0">
                                <a:latin typeface="Cambria Math" panose="02040503050406030204" pitchFamily="18" charset="0"/>
                              </a:rPr>
                              <m:t>1,0,…,0</m:t>
                            </m:r>
                          </m:e>
                        </m:d>
                      </m:oMath>
                    </m:oMathPara>
                  </a14:m>
                  <a:endParaRPr lang="it-IT" sz="2000" dirty="0"/>
                </a:p>
              </p:txBody>
            </p:sp>
          </mc:Choice>
          <mc:Fallback xmlns="">
            <p:sp>
              <p:nvSpPr>
                <p:cNvPr id="70" name="Rettangolo 69">
                  <a:extLst>
                    <a:ext uri="{FF2B5EF4-FFF2-40B4-BE49-F238E27FC236}">
                      <a16:creationId xmlns:a16="http://schemas.microsoft.com/office/drawing/2014/main" id="{6FB7DA6A-D348-47E2-BDD9-EEC02735A9D1}"/>
                    </a:ext>
                  </a:extLst>
                </p:cNvPr>
                <p:cNvSpPr>
                  <a:spLocks noRot="1" noChangeAspect="1" noMove="1" noResize="1" noEditPoints="1" noAdjustHandles="1" noChangeArrowheads="1" noChangeShapeType="1" noTextEdit="1"/>
                </p:cNvSpPr>
                <p:nvPr/>
              </p:nvSpPr>
              <p:spPr>
                <a:xfrm>
                  <a:off x="5752777" y="4444717"/>
                  <a:ext cx="4165306" cy="400110"/>
                </a:xfrm>
                <a:prstGeom prst="rect">
                  <a:avLst/>
                </a:prstGeom>
                <a:blipFill>
                  <a:blip r:embed="rId2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5" name="Rettangolo 74">
                  <a:extLst>
                    <a:ext uri="{FF2B5EF4-FFF2-40B4-BE49-F238E27FC236}">
                      <a16:creationId xmlns:a16="http://schemas.microsoft.com/office/drawing/2014/main" id="{FF38DE1A-8FF6-46A0-A2ED-A47F06C5D3E8}"/>
                    </a:ext>
                  </a:extLst>
                </p:cNvPr>
                <p:cNvSpPr/>
                <p:nvPr/>
              </p:nvSpPr>
              <p:spPr>
                <a:xfrm>
                  <a:off x="4021870" y="5098210"/>
                  <a:ext cx="365806"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b="0" i="1" smtClean="0">
                            <a:latin typeface="Cambria Math" panose="02040503050406030204" pitchFamily="18" charset="0"/>
                          </a:rPr>
                          <m:t>0</m:t>
                        </m:r>
                      </m:oMath>
                    </m:oMathPara>
                  </a14:m>
                  <a:endParaRPr lang="it-IT" dirty="0"/>
                </a:p>
              </p:txBody>
            </p:sp>
          </mc:Choice>
          <mc:Fallback xmlns="">
            <p:sp>
              <p:nvSpPr>
                <p:cNvPr id="75" name="Rettangolo 74">
                  <a:extLst>
                    <a:ext uri="{FF2B5EF4-FFF2-40B4-BE49-F238E27FC236}">
                      <a16:creationId xmlns:a16="http://schemas.microsoft.com/office/drawing/2014/main" id="{FF38DE1A-8FF6-46A0-A2ED-A47F06C5D3E8}"/>
                    </a:ext>
                  </a:extLst>
                </p:cNvPr>
                <p:cNvSpPr>
                  <a:spLocks noRot="1" noChangeAspect="1" noMove="1" noResize="1" noEditPoints="1" noAdjustHandles="1" noChangeArrowheads="1" noChangeShapeType="1" noTextEdit="1"/>
                </p:cNvSpPr>
                <p:nvPr/>
              </p:nvSpPr>
              <p:spPr>
                <a:xfrm>
                  <a:off x="4021870" y="5098210"/>
                  <a:ext cx="365806" cy="369332"/>
                </a:xfrm>
                <a:prstGeom prst="rect">
                  <a:avLst/>
                </a:prstGeom>
                <a:blipFill>
                  <a:blip r:embed="rId25"/>
                  <a:stretch>
                    <a:fillRect/>
                  </a:stretch>
                </a:blipFill>
              </p:spPr>
              <p:txBody>
                <a:bodyPr/>
                <a:lstStyle/>
                <a:p>
                  <a:r>
                    <a:rPr lang="en-US">
                      <a:noFill/>
                    </a:rPr>
                    <a:t> </a:t>
                  </a:r>
                </a:p>
              </p:txBody>
            </p:sp>
          </mc:Fallback>
        </mc:AlternateContent>
        <p:pic>
          <p:nvPicPr>
            <p:cNvPr id="100" name="Immagine 99">
              <a:extLst>
                <a:ext uri="{FF2B5EF4-FFF2-40B4-BE49-F238E27FC236}">
                  <a16:creationId xmlns:a16="http://schemas.microsoft.com/office/drawing/2014/main" id="{73754BFC-DF1D-486A-A425-9853EAAC59BC}"/>
                </a:ext>
              </a:extLst>
            </p:cNvPr>
            <p:cNvPicPr>
              <a:picLocks noChangeAspect="1"/>
            </p:cNvPicPr>
            <p:nvPr/>
          </p:nvPicPr>
          <p:blipFill>
            <a:blip r:embed="rId26"/>
            <a:stretch>
              <a:fillRect/>
            </a:stretch>
          </p:blipFill>
          <p:spPr>
            <a:xfrm>
              <a:off x="8638538" y="2794128"/>
              <a:ext cx="790476" cy="828571"/>
            </a:xfrm>
            <a:prstGeom prst="rect">
              <a:avLst/>
            </a:prstGeom>
          </p:spPr>
        </p:pic>
      </p:grpSp>
      <mc:AlternateContent xmlns:mc="http://schemas.openxmlformats.org/markup-compatibility/2006" xmlns:a14="http://schemas.microsoft.com/office/drawing/2010/main">
        <mc:Choice Requires="a14">
          <p:sp>
            <p:nvSpPr>
              <p:cNvPr id="39" name="Rettangolo 38">
                <a:extLst>
                  <a:ext uri="{FF2B5EF4-FFF2-40B4-BE49-F238E27FC236}">
                    <a16:creationId xmlns:a16="http://schemas.microsoft.com/office/drawing/2014/main" id="{6CBA2C23-7465-6F83-7104-6FCA4C9A3D23}"/>
                  </a:ext>
                </a:extLst>
              </p:cNvPr>
              <p:cNvSpPr/>
              <p:nvPr/>
            </p:nvSpPr>
            <p:spPr>
              <a:xfrm>
                <a:off x="5086787" y="5125174"/>
                <a:ext cx="4881273" cy="369332"/>
              </a:xfrm>
              <a:prstGeom prst="rect">
                <a:avLst/>
              </a:prstGeom>
            </p:spPr>
            <p:txBody>
              <a:bodyPr wrap="none">
                <a:spAutoFit/>
              </a:bodyPr>
              <a:lstStyle/>
              <a:p>
                <a14:m>
                  <m:oMath xmlns:m="http://schemas.openxmlformats.org/officeDocument/2006/math">
                    <m:r>
                      <a:rPr lang="it-IT" b="0" i="1" smtClean="0">
                        <a:latin typeface="Cambria Math" panose="02040503050406030204" pitchFamily="18" charset="0"/>
                      </a:rPr>
                      <m:t>𝐵</m:t>
                    </m:r>
                    <m:r>
                      <a:rPr lang="it-IT" b="0" i="1" smtClean="0">
                        <a:latin typeface="Cambria Math" panose="02040503050406030204" pitchFamily="18" charset="0"/>
                      </a:rPr>
                      <m:t>=</m:t>
                    </m:r>
                    <m:d>
                      <m:dPr>
                        <m:begChr m:val="["/>
                        <m:endChr m:val="]"/>
                        <m:ctrlPr>
                          <a:rPr lang="it-IT" b="0" i="1" smtClean="0">
                            <a:latin typeface="Cambria Math" panose="02040503050406030204" pitchFamily="18" charset="0"/>
                          </a:rPr>
                        </m:ctrlPr>
                      </m:dPr>
                      <m:e>
                        <m:sSub>
                          <m:sSubPr>
                            <m:ctrlPr>
                              <a:rPr lang="it-IT" b="0" i="1" smtClean="0">
                                <a:latin typeface="Cambria Math" panose="02040503050406030204" pitchFamily="18" charset="0"/>
                              </a:rPr>
                            </m:ctrlPr>
                          </m:sSubPr>
                          <m:e>
                            <m:r>
                              <a:rPr lang="it-IT" b="0" i="1" smtClean="0">
                                <a:latin typeface="Cambria Math" panose="02040503050406030204" pitchFamily="18" charset="0"/>
                              </a:rPr>
                              <m:t>𝑏</m:t>
                            </m:r>
                          </m:e>
                          <m:sub>
                            <m:r>
                              <a:rPr lang="it-IT" b="0" i="1" smtClean="0">
                                <a:latin typeface="Cambria Math" panose="02040503050406030204" pitchFamily="18" charset="0"/>
                              </a:rPr>
                              <m:t>𝑖</m:t>
                            </m:r>
                          </m:sub>
                        </m:sSub>
                        <m:r>
                          <a:rPr lang="it-IT" b="0" i="1" smtClean="0">
                            <a:latin typeface="Cambria Math" panose="02040503050406030204" pitchFamily="18" charset="0"/>
                          </a:rPr>
                          <m:t>(</m:t>
                        </m:r>
                        <m:r>
                          <a:rPr lang="it-IT" b="0" i="1" smtClean="0">
                            <a:latin typeface="Cambria Math" panose="02040503050406030204" pitchFamily="18" charset="0"/>
                          </a:rPr>
                          <m:t>𝑘</m:t>
                        </m:r>
                        <m:r>
                          <a:rPr lang="it-IT" b="0" i="1" smtClean="0">
                            <a:latin typeface="Cambria Math" panose="02040503050406030204" pitchFamily="18" charset="0"/>
                          </a:rPr>
                          <m:t>)</m:t>
                        </m:r>
                      </m:e>
                    </m:d>
                  </m:oMath>
                </a14:m>
                <a:r>
                  <a:rPr lang="it-IT" dirty="0"/>
                  <a:t> with </a:t>
                </a:r>
                <a14:m>
                  <m:oMath xmlns:m="http://schemas.openxmlformats.org/officeDocument/2006/math">
                    <m:r>
                      <a:rPr lang="it-IT" b="0" i="1" smtClean="0">
                        <a:latin typeface="Cambria Math" panose="02040503050406030204" pitchFamily="18" charset="0"/>
                      </a:rPr>
                      <m:t>𝑏</m:t>
                    </m:r>
                    <m:r>
                      <a:rPr lang="it-IT" b="0" i="1" smtClean="0">
                        <a:latin typeface="Cambria Math" panose="02040503050406030204" pitchFamily="18" charset="0"/>
                      </a:rPr>
                      <m:t>_</m:t>
                    </m:r>
                    <m:r>
                      <a:rPr lang="it-IT" b="0" i="1" smtClean="0">
                        <a:latin typeface="Cambria Math" panose="02040503050406030204" pitchFamily="18" charset="0"/>
                      </a:rPr>
                      <m:t>𝑖</m:t>
                    </m:r>
                    <m:r>
                      <a:rPr lang="it-IT" b="0" i="1" smtClean="0">
                        <a:latin typeface="Cambria Math" panose="02040503050406030204" pitchFamily="18" charset="0"/>
                      </a:rPr>
                      <m:t>(</m:t>
                    </m:r>
                    <m:r>
                      <a:rPr lang="it-IT" b="0" i="1" smtClean="0">
                        <a:latin typeface="Cambria Math" panose="02040503050406030204" pitchFamily="18" charset="0"/>
                      </a:rPr>
                      <m:t>𝑘</m:t>
                    </m:r>
                    <m:r>
                      <a:rPr lang="it-IT" b="0" i="1" smtClean="0">
                        <a:latin typeface="Cambria Math" panose="02040503050406030204" pitchFamily="18" charset="0"/>
                      </a:rPr>
                      <m:t>)</m:t>
                    </m:r>
                    <m:r>
                      <a:rPr lang="it-IT" b="0" i="0" smtClean="0">
                        <a:latin typeface="Cambria Math" panose="02040503050406030204" pitchFamily="18" charset="0"/>
                      </a:rPr>
                      <m:t>=</m:t>
                    </m:r>
                    <m:r>
                      <m:rPr>
                        <m:sty m:val="p"/>
                      </m:rPr>
                      <a:rPr lang="it-IT" b="0" i="0" smtClean="0">
                        <a:latin typeface="Cambria Math" panose="02040503050406030204" pitchFamily="18" charset="0"/>
                      </a:rPr>
                      <m:t>Pr</m:t>
                    </m:r>
                    <m:r>
                      <a:rPr lang="it-IT" b="0" i="0" smtClean="0">
                        <a:latin typeface="Cambria Math" panose="02040503050406030204" pitchFamily="18" charset="0"/>
                      </a:rPr>
                      <m:t>(</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𝑜</m:t>
                        </m:r>
                      </m:e>
                      <m:sub>
                        <m:r>
                          <a:rPr lang="it-IT" b="0" i="1" smtClean="0">
                            <a:latin typeface="Cambria Math" panose="02040503050406030204" pitchFamily="18" charset="0"/>
                          </a:rPr>
                          <m:t>𝑡</m:t>
                        </m:r>
                      </m:sub>
                    </m:sSub>
                    <m:r>
                      <a:rPr lang="it-IT" b="0" i="1" smtClean="0">
                        <a:latin typeface="Cambria Math" panose="02040503050406030204" pitchFamily="18" charset="0"/>
                      </a:rPr>
                      <m:t>=</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𝑚</m:t>
                        </m:r>
                      </m:e>
                      <m:sub>
                        <m:r>
                          <a:rPr lang="it-IT" b="0" i="1" smtClean="0">
                            <a:latin typeface="Cambria Math" panose="02040503050406030204" pitchFamily="18" charset="0"/>
                          </a:rPr>
                          <m:t>𝑘</m:t>
                        </m:r>
                      </m:sub>
                    </m:sSub>
                    <m:r>
                      <a:rPr lang="it-IT" b="0" i="1" smtClean="0">
                        <a:latin typeface="Cambria Math" panose="02040503050406030204" pitchFamily="18" charset="0"/>
                      </a:rPr>
                      <m:t>|</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𝑞</m:t>
                        </m:r>
                      </m:e>
                      <m:sub>
                        <m:r>
                          <a:rPr lang="it-IT" b="0" i="1" smtClean="0">
                            <a:latin typeface="Cambria Math" panose="02040503050406030204" pitchFamily="18" charset="0"/>
                          </a:rPr>
                          <m:t>𝑡</m:t>
                        </m:r>
                      </m:sub>
                    </m:sSub>
                    <m:r>
                      <a:rPr lang="it-IT" b="0" i="1" smtClean="0">
                        <a:latin typeface="Cambria Math" panose="02040503050406030204" pitchFamily="18" charset="0"/>
                      </a:rPr>
                      <m:t>=</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𝑆</m:t>
                        </m:r>
                      </m:e>
                      <m:sub>
                        <m:r>
                          <a:rPr lang="it-IT" b="0" i="1" smtClean="0">
                            <a:latin typeface="Cambria Math" panose="02040503050406030204" pitchFamily="18" charset="0"/>
                          </a:rPr>
                          <m:t>𝑖</m:t>
                        </m:r>
                      </m:sub>
                    </m:sSub>
                    <m:r>
                      <a:rPr lang="it-IT" b="0" i="0" smtClean="0">
                        <a:latin typeface="Cambria Math" panose="02040503050406030204" pitchFamily="18" charset="0"/>
                      </a:rPr>
                      <m:t>)</m:t>
                    </m:r>
                  </m:oMath>
                </a14:m>
                <a:endParaRPr lang="it-IT" dirty="0"/>
              </a:p>
            </p:txBody>
          </p:sp>
        </mc:Choice>
        <mc:Fallback xmlns="">
          <p:sp>
            <p:nvSpPr>
              <p:cNvPr id="39" name="Rettangolo 38">
                <a:extLst>
                  <a:ext uri="{FF2B5EF4-FFF2-40B4-BE49-F238E27FC236}">
                    <a16:creationId xmlns:a16="http://schemas.microsoft.com/office/drawing/2014/main" id="{6CBA2C23-7465-6F83-7104-6FCA4C9A3D23}"/>
                  </a:ext>
                </a:extLst>
              </p:cNvPr>
              <p:cNvSpPr>
                <a:spLocks noRot="1" noChangeAspect="1" noMove="1" noResize="1" noEditPoints="1" noAdjustHandles="1" noChangeArrowheads="1" noChangeShapeType="1" noTextEdit="1"/>
              </p:cNvSpPr>
              <p:nvPr/>
            </p:nvSpPr>
            <p:spPr>
              <a:xfrm>
                <a:off x="5086787" y="5125174"/>
                <a:ext cx="4881273" cy="369332"/>
              </a:xfrm>
              <a:prstGeom prst="rect">
                <a:avLst/>
              </a:prstGeom>
              <a:blipFill>
                <a:blip r:embed="rId27"/>
                <a:stretch>
                  <a:fillRect t="-10000" b="-2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ttangolo 6">
                <a:extLst>
                  <a:ext uri="{FF2B5EF4-FFF2-40B4-BE49-F238E27FC236}">
                    <a16:creationId xmlns:a16="http://schemas.microsoft.com/office/drawing/2014/main" id="{BCCD2380-53BA-48A3-98FF-AF0AB4E6AF1A}"/>
                  </a:ext>
                </a:extLst>
              </p:cNvPr>
              <p:cNvSpPr/>
              <p:nvPr/>
            </p:nvSpPr>
            <p:spPr>
              <a:xfrm>
                <a:off x="3841246" y="3809960"/>
                <a:ext cx="36580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b="0" i="1" smtClean="0">
                          <a:latin typeface="Cambria Math" panose="02040503050406030204" pitchFamily="18" charset="0"/>
                        </a:rPr>
                        <m:t>5</m:t>
                      </m:r>
                    </m:oMath>
                  </m:oMathPara>
                </a14:m>
                <a:endParaRPr lang="it-IT" dirty="0"/>
              </a:p>
            </p:txBody>
          </p:sp>
        </mc:Choice>
        <mc:Fallback xmlns="">
          <p:sp>
            <p:nvSpPr>
              <p:cNvPr id="7" name="Rettangolo 6">
                <a:extLst>
                  <a:ext uri="{FF2B5EF4-FFF2-40B4-BE49-F238E27FC236}">
                    <a16:creationId xmlns:a16="http://schemas.microsoft.com/office/drawing/2014/main" id="{BCCD2380-53BA-48A3-98FF-AF0AB4E6AF1A}"/>
                  </a:ext>
                </a:extLst>
              </p:cNvPr>
              <p:cNvSpPr>
                <a:spLocks noRot="1" noChangeAspect="1" noMove="1" noResize="1" noEditPoints="1" noAdjustHandles="1" noChangeArrowheads="1" noChangeShapeType="1" noTextEdit="1"/>
              </p:cNvSpPr>
              <p:nvPr/>
            </p:nvSpPr>
            <p:spPr>
              <a:xfrm>
                <a:off x="3841246" y="3809960"/>
                <a:ext cx="365805" cy="369332"/>
              </a:xfrm>
              <a:prstGeom prst="rect">
                <a:avLst/>
              </a:prstGeom>
              <a:blipFill>
                <a:blip r:embed="rId28"/>
                <a:stretch>
                  <a:fillRect/>
                </a:stretch>
              </a:blipFill>
            </p:spPr>
            <p:txBody>
              <a:bodyPr/>
              <a:lstStyle/>
              <a:p>
                <a:r>
                  <a:rPr lang="it-IT">
                    <a:noFill/>
                  </a:rPr>
                  <a:t> </a:t>
                </a:r>
              </a:p>
            </p:txBody>
          </p:sp>
        </mc:Fallback>
      </mc:AlternateContent>
    </p:spTree>
    <p:extLst>
      <p:ext uri="{BB962C8B-B14F-4D97-AF65-F5344CB8AC3E}">
        <p14:creationId xmlns:p14="http://schemas.microsoft.com/office/powerpoint/2010/main" val="1060603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9"/>
                                        </p:tgtEl>
                                        <p:attrNameLst>
                                          <p:attrName>style.visibility</p:attrName>
                                        </p:attrNameLst>
                                      </p:cBhvr>
                                      <p:to>
                                        <p:strVal val="visible"/>
                                      </p:to>
                                    </p:set>
                                    <p:animEffect transition="in" filter="fade">
                                      <p:cBhvr>
                                        <p:cTn id="12" dur="500"/>
                                        <p:tgtEl>
                                          <p:spTgt spid="59"/>
                                        </p:tgtEl>
                                      </p:cBhvr>
                                    </p:animEffect>
                                  </p:childTnLst>
                                </p:cTn>
                              </p:par>
                              <p:par>
                                <p:cTn id="13" presetID="10"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97"/>
                                        </p:tgtEl>
                                        <p:attrNameLst>
                                          <p:attrName>style.visibility</p:attrName>
                                        </p:attrNameLst>
                                      </p:cBhvr>
                                      <p:to>
                                        <p:strVal val="visible"/>
                                      </p:to>
                                    </p:set>
                                    <p:animEffect transition="in" filter="fade">
                                      <p:cBhvr>
                                        <p:cTn id="20" dur="500"/>
                                        <p:tgtEl>
                                          <p:spTgt spid="97"/>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500"/>
                                        <p:tgtEl>
                                          <p:spTgt spid="3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39" grpId="0"/>
      <p:bldP spid="7" grpId="0"/>
    </p:bldLst>
  </p:timing>
</p:sld>
</file>

<file path=ppt/tags/tag1.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44,9944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lbrace&#10;\end{eqnarray*}&#10;}&#10;\end{document}"/>
  <p:tag name="IGUANATEXSIZE" val="22"/>
  <p:tag name="IGUANATEXCURSOR" val="1609"/>
  <p:tag name="TRANSPARENCY" val="Vero"/>
  <p:tag name="FILENAME" val=""/>
  <p:tag name="LATEXENGINEID" val="0"/>
  <p:tag name="TEMPFOLDER" val="c:\temp\"/>
  <p:tag name="LATEXFORMHEIGHT" val="312"/>
  <p:tag name="LATEXFORMWIDTH" val="384"/>
  <p:tag name="LATEXFORMWRAP" val="Vero"/>
  <p:tag name="BITMAPVECTOR" val="0"/>
</p:tagLst>
</file>

<file path=ppt/tags/tag2.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44,9944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lbrace&#10;\end{eqnarray*}&#10;}&#10;\end{document}"/>
  <p:tag name="IGUANATEXSIZE" val="22"/>
  <p:tag name="IGUANATEXCURSOR" val="1609"/>
  <p:tag name="TRANSPARENCY" val="Vero"/>
  <p:tag name="FILENAME" val=""/>
  <p:tag name="LATEXENGINEID" val="0"/>
  <p:tag name="TEMPFOLDER" val="c:\temp\"/>
  <p:tag name="LATEXFORMHEIGHT" val="312"/>
  <p:tag name="LATEXFORMWIDTH" val="384"/>
  <p:tag name="LATEXFORMWRAP" val="Vero"/>
  <p:tag name="BITMAPVECTOR" val="0"/>
</p:tagLst>
</file>

<file path=ppt/tags/tag3.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44,9944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lbrace&#10;\end{eqnarray*}&#10;}&#10;\end{document}"/>
  <p:tag name="IGUANATEXSIZE" val="22"/>
  <p:tag name="IGUANATEXCURSOR" val="1609"/>
  <p:tag name="TRANSPARENCY" val="Vero"/>
  <p:tag name="FILENAME" val=""/>
  <p:tag name="LATEXENGINEID" val="0"/>
  <p:tag name="TEMPFOLDER" val="c:\temp\"/>
  <p:tag name="LATEXFORMHEIGHT" val="312"/>
  <p:tag name="LATEXFORMWIDTH" val="384"/>
  <p:tag name="LATEXFORMWRAP" val="Vero"/>
  <p:tag name="BITMAPVECTOR" val="0"/>
</p:tagLst>
</file>

<file path=ppt/tags/tag4.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44,9944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lbrace&#10;\end{eqnarray*}&#10;}&#10;\end{document}"/>
  <p:tag name="IGUANATEXSIZE" val="22"/>
  <p:tag name="IGUANATEXCURSOR" val="1609"/>
  <p:tag name="TRANSPARENCY" val="Vero"/>
  <p:tag name="FILENAME" val=""/>
  <p:tag name="LATEXENGINEID" val="0"/>
  <p:tag name="TEMPFOLDER" val="c:\temp\"/>
  <p:tag name="LATEXFORMHEIGHT" val="312"/>
  <p:tag name="LATEXFORMWIDTH" val="384"/>
  <p:tag name="LATEXFORMWRAP" val="Vero"/>
  <p:tag name="BITMAPVECTOR" val="0"/>
</p:tagLst>
</file>

<file path=ppt/tags/tag5.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44,9944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lbrace&#10;\end{eqnarray*}&#10;}&#10;\end{document}"/>
  <p:tag name="IGUANATEXSIZE" val="22"/>
  <p:tag name="IGUANATEXCURSOR" val="1609"/>
  <p:tag name="TRANSPARENCY" val="Vero"/>
  <p:tag name="FILENAME" val=""/>
  <p:tag name="LATEXENGINEID" val="0"/>
  <p:tag name="TEMPFOLDER" val="c:\temp\"/>
  <p:tag name="LATEXFORMHEIGHT" val="312"/>
  <p:tag name="LATEXFORMWIDTH" val="384"/>
  <p:tag name="LATEXFORMWRAP" val="Vero"/>
  <p:tag name="BITMAPVECTOR" val="0"/>
</p:tagLst>
</file>

<file path=ppt/tags/tag6.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44,99441"/>
  <p:tag name="LATEXADDIN" val="\documentclass{article}&#10;&#10;\usepackage{bm,arydshln,mathptmx,amsfonts,amssymb,amstext,textcomp,amsmath}&#10;\DeclareMathAlphabet\mathbfcal{OMS}{cmsy}{b}{n}&#10;\usepackage{color}&#10;\definecolor{red}{RGB}{231,18,36}&#10;\newcommand{\red}{\color{red}}&#10;\newcommand{\rea}{\mathbb{R}}&#10;\newcommand{\x}{\bm{x}}&#10;\newcommand{\s}{\bm{s}}&#10;\newcommand{\ub}{\bm{u}}&#10;\newcommand{\y}{\bm{y}}&#10;\newcommand{\eb}{\bm{e}}&#10;\newcommand{\w}{\bm{w}}&#10;\newcommand{\q}{\bm{q}}&#10;\newcommand{\trm}{\mathrm{t}}&#10;\newcommand{\e}{\bm{e}}&#10;\newcommand{\pk}{\mbox{[}k\mbox{]}}&#10;\newcommand{\tk}{\mbox{(}\mathrm{t}\mbox{)}}&#10;\newcommand{\ops}{\mbox{[}}&#10;\newcommand{\cls}{\mbox{]}}&#10;\newcommand{\opr}{\mbox{(}}&#10;\newcommand{\clr}{\mbox{)}}&#10;\newcommand{\xk}{\bm{x}\mbox{[}k\mbox{]}}&#10;\newcommand{\uk}{\bm{u}\mbox{[}k\mbox{]}}&#10;\newcommand{\sk}{\bm{s}\mbox{[}k\mbox{]}}&#10;\newcommand{\wk}{\bm{w}\mbox{[}k\mbox{]}}&#10;\newcommand{\qk}{\bm{q}\mbox{[}k\mbox{]}}&#10;\newcommand{\yk}{\bm{y}\mbox{[}k\mbox{]}}&#10;\newcommand{\K}{\mathbfcal{K}}&#10;\newcommand{\X}{\mathbfcal{X}}&#10;\newcommand{\B}{\mathbfcal{B}}&#10;\newcommand{\U}{\mathbfcal{U}}&#10;\newcommand{\Z}{\mathbfcal{Z}}&#10;\newcommand{\E}{\mathsf{E}}&#10;\newcommand{\V}{\mathsf{Var}}&#10;&#10;&#10;\newcommand{\ls}{\left[}&#10;\newcommand{\rs}{\right]}&#10;&#10;\newcommand{\lr}{\left(}&#10;\newcommand{\rr}{\right)}&#10;\newcommand{\lb}{\left\lbrace}&#10;\newcommand{\rb}{\right\rbrace}&#10;&#10;\newcommand{\Ex}{\mathsf{E}\left[ X \right]}&#10;\newcommand{\Exx}{\mathsf{E}\left[ X^2 \right]}&#10;\newcommand{\Vx}{\mathsf{Var}\left[ X \right]}&#10;\newcommand{\sign}{\mathrm{sign}}&#10;\newcommand{\pr}{\mathrm{Pr}}&#10;\newcommand{\imp}{\implies}&#10;&#10;&#10;\pagestyle{empty}&#10;\begin{document}&#10;{\begin{eqnarray*}&#10;\lbrace&#10;\end{eqnarray*}&#10;}&#10;\end{document}"/>
  <p:tag name="IGUANATEXSIZE" val="22"/>
  <p:tag name="IGUANATEXCURSOR" val="1609"/>
  <p:tag name="TRANSPARENCY" val="Vero"/>
  <p:tag name="FILENAME" val=""/>
  <p:tag name="LATEXENGINEID" val="0"/>
  <p:tag name="TEMPFOLDER" val="c:\temp\"/>
  <p:tag name="LATEXFORMHEIGHT" val="312"/>
  <p:tag name="LATEXFORMWIDTH" val="384"/>
  <p:tag name="LATEXFORMWRAP" val="Vero"/>
  <p:tag name="BITMAPVECTOR" val="0"/>
</p:tagLst>
</file>

<file path=ppt/tags/tag7.xml><?xml version="1.0" encoding="utf-8"?>
<p:tagLst xmlns:a="http://schemas.openxmlformats.org/drawingml/2006/main" xmlns:r="http://schemas.openxmlformats.org/officeDocument/2006/relationships" xmlns:p="http://schemas.openxmlformats.org/presentationml/2006/main">
  <p:tag name="OUTPUTDPI" val="1200"/>
  <p:tag name="ORIGINALHEIGHT" val="130,4837"/>
  <p:tag name="ORIGINALWIDTH" val="569,1788"/>
  <p:tag name="OUTPUTTYPE" val="PNG"/>
  <p:tag name="IGUANATEXVERSION" val="160"/>
  <p:tag name="LATEXADDIN" val="\documentclass{article}&#10;\usepackage{amsmath}&#10;\pagestyle{empty}&#10;\begin{document}&#10;&#10;&#10;$$a_{ij}b_j(o_{t+1})$$&#10;&#10;\end{document}"/>
  <p:tag name="IGUANATEXSIZE" val="20"/>
  <p:tag name="IGUANATEXCURSOR" val="93"/>
  <p:tag name="TRANSPARENCY" val="Vero"/>
  <p:tag name="LATEXENGINEID" val="0"/>
  <p:tag name="TEMPFOLDER" val="c:\temp\"/>
  <p:tag name="LATEXFORMHEIGHT" val="320"/>
  <p:tag name="LATEXFORMWIDTH" val="385"/>
  <p:tag name="LATEXFORMWRAP" val="Vero"/>
  <p:tag name="BITMAPVECTOR" val="0"/>
</p:tagLst>
</file>

<file path=ppt/theme/theme1.xml><?xml version="1.0" encoding="utf-8"?>
<a:theme xmlns:a="http://schemas.openxmlformats.org/drawingml/2006/main" name="Tema di Office">
  <a:themeElements>
    <a:clrScheme name="Tema di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i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o" ma:contentTypeID="0x0101004DF37B6972D378459D3E5F10F0FDAED2" ma:contentTypeVersion="2" ma:contentTypeDescription="Creare un nuovo documento." ma:contentTypeScope="" ma:versionID="42bbe3548d9434dec54722452aee9852">
  <xsd:schema xmlns:xsd="http://www.w3.org/2001/XMLSchema" xmlns:xs="http://www.w3.org/2001/XMLSchema" xmlns:p="http://schemas.microsoft.com/office/2006/metadata/properties" xmlns:ns3="824296f0-feb0-4d77-81bc-4ad39a3da554" targetNamespace="http://schemas.microsoft.com/office/2006/metadata/properties" ma:root="true" ma:fieldsID="ead379e4b5bb27bb600424d50594b0d3" ns3:_="">
    <xsd:import namespace="824296f0-feb0-4d77-81bc-4ad39a3da554"/>
    <xsd:element name="properties">
      <xsd:complexType>
        <xsd:sequence>
          <xsd:element name="documentManagement">
            <xsd:complexType>
              <xsd:all>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24296f0-feb0-4d77-81bc-4ad39a3da55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775C528-FBD7-4B3E-9F34-AF1040C1B901}">
  <ds:schemaRefs>
    <ds:schemaRef ds:uri="http://schemas.microsoft.com/sharepoint/v3/contenttype/forms"/>
  </ds:schemaRefs>
</ds:datastoreItem>
</file>

<file path=customXml/itemProps2.xml><?xml version="1.0" encoding="utf-8"?>
<ds:datastoreItem xmlns:ds="http://schemas.openxmlformats.org/officeDocument/2006/customXml" ds:itemID="{FF5DC3A8-B221-435C-B8D7-CE8E648BDAA9}">
  <ds:schemaRefs>
    <ds:schemaRef ds:uri="http://schemas.microsoft.com/office/2006/documentManagement/types"/>
    <ds:schemaRef ds:uri="http://schemas.openxmlformats.org/package/2006/metadata/core-properties"/>
    <ds:schemaRef ds:uri="http://purl.org/dc/terms/"/>
    <ds:schemaRef ds:uri="http://schemas.microsoft.com/office/infopath/2007/PartnerControls"/>
    <ds:schemaRef ds:uri="http://purl.org/dc/dcmitype/"/>
    <ds:schemaRef ds:uri="http://www.w3.org/XML/1998/namespace"/>
    <ds:schemaRef ds:uri="http://schemas.microsoft.com/office/2006/metadata/properties"/>
    <ds:schemaRef ds:uri="http://purl.org/dc/elements/1.1/"/>
    <ds:schemaRef ds:uri="824296f0-feb0-4d77-81bc-4ad39a3da554"/>
  </ds:schemaRefs>
</ds:datastoreItem>
</file>

<file path=customXml/itemProps3.xml><?xml version="1.0" encoding="utf-8"?>
<ds:datastoreItem xmlns:ds="http://schemas.openxmlformats.org/officeDocument/2006/customXml" ds:itemID="{7CBA3814-DEF2-4D4C-B7D2-16B1483A8B1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24296f0-feb0-4d77-81bc-4ad39a3da55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13126</Words>
  <Application>Microsoft Office PowerPoint</Application>
  <PresentationFormat>Personalizzato</PresentationFormat>
  <Paragraphs>910</Paragraphs>
  <Slides>32</Slides>
  <Notes>28</Notes>
  <HiddenSlides>0</HiddenSlides>
  <MMClips>0</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32</vt:i4>
      </vt:variant>
    </vt:vector>
  </HeadingPairs>
  <TitlesOfParts>
    <vt:vector size="41" baseType="lpstr">
      <vt:lpstr>-apple-system</vt:lpstr>
      <vt:lpstr>Arial</vt:lpstr>
      <vt:lpstr>Calibri</vt:lpstr>
      <vt:lpstr>Calibri (Corpo)</vt:lpstr>
      <vt:lpstr>Calibri Light</vt:lpstr>
      <vt:lpstr>Cambria Math</vt:lpstr>
      <vt:lpstr>Menlo</vt:lpstr>
      <vt:lpstr>Wingdings</vt:lpstr>
      <vt:lpstr>Tema di Office</vt:lpstr>
      <vt:lpstr>STOCHASTIC MODELS - Hidden Markov Model</vt:lpstr>
      <vt:lpstr>Observable discrete-time markov models</vt:lpstr>
      <vt:lpstr>Hidden Markov Models: Motivating example</vt:lpstr>
      <vt:lpstr>Motivating example</vt:lpstr>
      <vt:lpstr>Motivating example (cont’d)</vt:lpstr>
      <vt:lpstr>Hidden Markov Models</vt:lpstr>
      <vt:lpstr>Hidden Markov Models</vt:lpstr>
      <vt:lpstr>Motivating example</vt:lpstr>
      <vt:lpstr>Motivating example</vt:lpstr>
      <vt:lpstr>Three key HMM problems </vt:lpstr>
      <vt:lpstr>Problem 1: Determine Pr⁡〖(O|λ)〗 </vt:lpstr>
      <vt:lpstr>Problem 1: Determine Pr⁡〖(O|λ)〗 </vt:lpstr>
      <vt:lpstr>Problem 1: Determine Pr⁡〖(O|λ)〗 </vt:lpstr>
      <vt:lpstr>The forward algorithm</vt:lpstr>
      <vt:lpstr>The forward algorithm</vt:lpstr>
      <vt:lpstr>The backward algorithm</vt:lpstr>
      <vt:lpstr>Three key HMM problems </vt:lpstr>
      <vt:lpstr>Problem 2: Estimate the best Q explaining O</vt:lpstr>
      <vt:lpstr>Problem 2 through a Maximum Likelihood Criteria</vt:lpstr>
      <vt:lpstr>Problem 2 through the Viterbi Algorithm</vt:lpstr>
      <vt:lpstr>The Viterbi algorithm</vt:lpstr>
      <vt:lpstr>Viterbi Algorithm VS Forward-Backward algorithm</vt:lpstr>
      <vt:lpstr>Three key HMM problems </vt:lpstr>
      <vt:lpstr>Problem 3: Model training</vt:lpstr>
      <vt:lpstr>The BAUM-WELCH Algorithm</vt:lpstr>
      <vt:lpstr>The BAUM-WELCH Algorithm</vt:lpstr>
      <vt:lpstr>The BAUM-WELCH Algorithm</vt:lpstr>
      <vt:lpstr>Three key HMM problems </vt:lpstr>
      <vt:lpstr>Hidden Markov Models on Matlab: Two coins example</vt:lpstr>
      <vt:lpstr>Hidden Markov Models on Matlab: Two coins example</vt:lpstr>
      <vt:lpstr>Hidden Markov Models on Matlab: Two coins example</vt:lpstr>
      <vt:lpstr>Hidden Markov Models on Matlab: Two coins example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Queueing theory</dc:title>
  <dc:creator>Alessandro Pilloni</dc:creator>
  <cp:lastModifiedBy>Alessandro Pilloni</cp:lastModifiedBy>
  <cp:revision>909</cp:revision>
  <dcterms:created xsi:type="dcterms:W3CDTF">2019-12-03T17:28:14Z</dcterms:created>
  <dcterms:modified xsi:type="dcterms:W3CDTF">2025-05-22T16:57:08Z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0x0101004DF37B6972D378459D3E5F10F0FDAED2</vt:lpwstr>
  </property>
</Properties>
</file>